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88" r:id="rId5"/>
    <p:sldId id="289" r:id="rId6"/>
    <p:sldId id="290" r:id="rId7"/>
    <p:sldId id="291" r:id="rId8"/>
    <p:sldId id="292" r:id="rId9"/>
    <p:sldId id="296" r:id="rId10"/>
    <p:sldId id="298" r:id="rId11"/>
    <p:sldId id="299" r:id="rId12"/>
    <p:sldId id="297" r:id="rId13"/>
    <p:sldId id="293" r:id="rId14"/>
    <p:sldId id="300" r:id="rId15"/>
    <p:sldId id="301" r:id="rId16"/>
    <p:sldId id="294" r:id="rId17"/>
    <p:sldId id="295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258"/>
            <p14:sldId id="288"/>
            <p14:sldId id="289"/>
            <p14:sldId id="290"/>
            <p14:sldId id="291"/>
            <p14:sldId id="292"/>
            <p14:sldId id="296"/>
            <p14:sldId id="298"/>
            <p14:sldId id="299"/>
            <p14:sldId id="297"/>
            <p14:sldId id="293"/>
            <p14:sldId id="300"/>
            <p14:sldId id="301"/>
            <p14:sldId id="294"/>
            <p14:sldId id="295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0064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2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88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1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8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19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5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9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2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63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6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7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1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49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5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8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4ABAE-44EA-4936-892E-A29443FEB120}" type="slidenum">
              <a:rPr lang="en-US"/>
              <a:pPr/>
              <a:t>26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20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22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69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4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0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42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8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7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9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3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85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54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0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76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97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05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85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01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78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90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5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8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2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Leiden; Dec 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Bimodal Multicast</a:t>
            </a:r>
            <a:br>
              <a:rPr lang="en-US" smtClean="0"/>
            </a:br>
            <a:r>
              <a:rPr lang="en-US" smtClean="0"/>
              <a:t>Astrolabe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4514850"/>
            <a:ext cx="6705600" cy="5143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CS6410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data centers… WAN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Interesting case that requires further optimizations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43150"/>
            <a:ext cx="1855487" cy="1822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266950"/>
            <a:ext cx="1855487" cy="18222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71800" y="3254284"/>
            <a:ext cx="32004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3453884"/>
            <a:ext cx="327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only 1/3 of A’s gossip has a target in B, but 2/3’s of B’s </a:t>
            </a:r>
            <a:r>
              <a:rPr lang="en-US" dirty="0" smtClean="0"/>
              <a:t>gossips will have a </a:t>
            </a:r>
            <a:r>
              <a:rPr lang="en-US" dirty="0" smtClean="0"/>
              <a:t>target in 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799" y="4370867"/>
            <a:ext cx="139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2N/3 nodes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428488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N/3 nodes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0955" y="2647949"/>
            <a:ext cx="1234775" cy="12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a problem?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Think of a Europe/US scenario</a:t>
            </a:r>
          </a:p>
          <a:p>
            <a:endParaRPr lang="en-US" dirty="0"/>
          </a:p>
          <a:p>
            <a:r>
              <a:rPr lang="en-US" dirty="0" smtClean="0"/>
              <a:t>Local gossip is probably very fast (100us latency) but WAN gossip will be slow (125ms latency…)</a:t>
            </a:r>
          </a:p>
          <a:p>
            <a:endParaRPr lang="en-US" dirty="0"/>
          </a:p>
          <a:p>
            <a:r>
              <a:rPr lang="en-US" dirty="0" smtClean="0"/>
              <a:t>Same data will be offered again and again on the WAN connection, and while waiting for it could be pulled again and again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 optimizations…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226552" cy="3371850"/>
          </a:xfrm>
        </p:spPr>
        <p:txBody>
          <a:bodyPr/>
          <a:lstStyle/>
          <a:p>
            <a:r>
              <a:rPr lang="en-US" dirty="0" smtClean="0"/>
              <a:t>A should treat all of B as a single destination, and B treats all of A as a single destination</a:t>
            </a:r>
          </a:p>
          <a:p>
            <a:endParaRPr lang="en-US" dirty="0"/>
          </a:p>
          <a:p>
            <a:r>
              <a:rPr lang="en-US" dirty="0" smtClean="0"/>
              <a:t>Less gossip will cross the WAN link, but this is good because the naïve approach is very redundant</a:t>
            </a:r>
          </a:p>
        </p:txBody>
      </p:sp>
    </p:spTree>
    <p:extLst>
      <p:ext uri="{BB962C8B-B14F-4D97-AF65-F5344CB8AC3E}">
        <p14:creationId xmlns:p14="http://schemas.microsoft.com/office/powerpoint/2010/main" val="428643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Optimizations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Bimodal Multicast resends using IP multicast if there is “evidence” that a few nodes may be missing the same thing</a:t>
            </a:r>
          </a:p>
          <a:p>
            <a:pPr lvl="1"/>
            <a:r>
              <a:rPr lang="en-US" smtClean="0"/>
              <a:t>E.g. if two nodes ask for the same retransmission</a:t>
            </a:r>
          </a:p>
          <a:p>
            <a:pPr lvl="1"/>
            <a:r>
              <a:rPr lang="en-US" smtClean="0"/>
              <a:t>Or if a retransmission shows up from a very remote node (IP multicast doesn’t always work in WANs)</a:t>
            </a:r>
          </a:p>
          <a:p>
            <a:r>
              <a:rPr lang="en-US" smtClean="0"/>
              <a:t>It also prioritizes recent messages over old ones</a:t>
            </a:r>
          </a:p>
          <a:p>
            <a:r>
              <a:rPr lang="en-US" smtClean="0"/>
              <a:t>Reliability has a “bimodal” probability curve: either nobody gets a message or nearly everyone does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1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0"/>
            <a:ext cx="2452105" cy="1621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Gravitational Gossip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07328" y="1233043"/>
            <a:ext cx="8461248" cy="3371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idea was due to Kate Jenkins</a:t>
            </a:r>
          </a:p>
          <a:p>
            <a:r>
              <a:rPr lang="en-US" dirty="0" smtClean="0"/>
              <a:t>Assumes a large system, participants gossip on topics</a:t>
            </a:r>
          </a:p>
          <a:p>
            <a:pPr lvl="1"/>
            <a:r>
              <a:rPr lang="en-US" dirty="0" smtClean="0"/>
              <a:t>Each subscribes with some sort of “level of interest”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E.g. I want to see all status reports for the local power grid</a:t>
            </a:r>
            <a:br>
              <a:rPr lang="en-US" dirty="0" smtClean="0"/>
            </a:br>
            <a:r>
              <a:rPr lang="en-US" dirty="0" smtClean="0"/>
              <a:t>     but a 5% sample from the neighboring power grid in Ohio</a:t>
            </a:r>
          </a:p>
          <a:p>
            <a:pPr lvl="1"/>
            <a:r>
              <a:rPr lang="en-US" dirty="0" smtClean="0"/>
              <a:t>Trick: use gossip but shape the contents of messages </a:t>
            </a:r>
            <a:r>
              <a:rPr lang="en-US" dirty="0"/>
              <a:t>to </a:t>
            </a:r>
            <a:r>
              <a:rPr lang="en-US" dirty="0" smtClean="0"/>
              <a:t>conform a “gravity well” model. Very robust and much more efficient than having one epidemic per topic.  But sampling is random.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574879"/>
            <a:ext cx="66294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Adaptive Gravitational Gossip: A Gossip-Based Communication Protocol with User-Selectable Rates.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Ken Hopkinson, Kate Jenkins, et. al. </a:t>
            </a:r>
            <a:r>
              <a:rPr lang="en-US" sz="1200" b="1" dirty="0"/>
              <a:t>IEEE </a:t>
            </a:r>
            <a:r>
              <a:rPr lang="en-US" sz="1200" b="1" dirty="0" smtClean="0"/>
              <a:t>TPDS</a:t>
            </a:r>
            <a:r>
              <a:rPr lang="en-US" sz="1200" b="1" dirty="0"/>
              <a:t> </a:t>
            </a:r>
            <a:r>
              <a:rPr lang="en-US" sz="1200" b="1" dirty="0" smtClean="0"/>
              <a:t>20:12, Feb </a:t>
            </a:r>
            <a:r>
              <a:rPr lang="en-US" sz="1200" b="1" dirty="0"/>
              <a:t>2009.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358" y="75756"/>
            <a:ext cx="890578" cy="1157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649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378952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Gravity well trick: Single topic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of each gossip item as </a:t>
            </a:r>
            <a:br>
              <a:rPr lang="en-US" dirty="0" smtClean="0"/>
            </a:br>
            <a:r>
              <a:rPr lang="en-US" dirty="0" smtClean="0"/>
              <a:t>a marble rolling in a dish</a:t>
            </a:r>
          </a:p>
          <a:p>
            <a:r>
              <a:rPr lang="en-US" dirty="0" smtClean="0"/>
              <a:t>The marble is eager to roll </a:t>
            </a:r>
            <a:br>
              <a:rPr lang="en-US" dirty="0" smtClean="0"/>
            </a:br>
            <a:r>
              <a:rPr lang="en-US" dirty="0" smtClean="0"/>
              <a:t>along the bottom of the valley</a:t>
            </a:r>
            <a:br>
              <a:rPr lang="en-US" dirty="0" smtClean="0"/>
            </a:br>
            <a:r>
              <a:rPr lang="en-US" dirty="0" smtClean="0"/>
              <a:t>or downhill into it, but not to roll uphill</a:t>
            </a:r>
          </a:p>
          <a:p>
            <a:r>
              <a:rPr lang="en-US" dirty="0" smtClean="0"/>
              <a:t>Turns out that this model gives the</a:t>
            </a:r>
            <a:br>
              <a:rPr lang="en-US" dirty="0" smtClean="0"/>
            </a:br>
            <a:r>
              <a:rPr lang="en-US" dirty="0" smtClean="0"/>
              <a:t>desired behavior (marble </a:t>
            </a:r>
            <a:r>
              <a:rPr lang="en-US" dirty="0" smtClean="0">
                <a:sym typeface="Symbol" panose="05050102010706020507" pitchFamily="18" charset="2"/>
              </a:rPr>
              <a:t> gossip </a:t>
            </a:r>
            <a:r>
              <a:rPr lang="en-US" dirty="0" err="1" smtClean="0">
                <a:sym typeface="Symbol" panose="05050102010706020507" pitchFamily="18" charset="2"/>
              </a:rPr>
              <a:t>msg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629400" y="203835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203835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8600" y="203835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1809750"/>
            <a:ext cx="2057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3600" y="1581150"/>
            <a:ext cx="2667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38800" y="1352550"/>
            <a:ext cx="3276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27662" y="2351647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95559" y="1639342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8600" y="2385499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96000" y="160677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69852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87482" y="16573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6" idx="2"/>
          </p:cNvCxnSpPr>
          <p:nvPr/>
        </p:nvCxnSpPr>
        <p:spPr>
          <a:xfrm>
            <a:off x="6781800" y="2114550"/>
            <a:ext cx="4572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7328357" y="1769566"/>
            <a:ext cx="559165" cy="263165"/>
          </a:xfrm>
          <a:custGeom>
            <a:avLst/>
            <a:gdLst>
              <a:gd name="connsiteX0" fmla="*/ 0 w 559165"/>
              <a:gd name="connsiteY0" fmla="*/ 250008 h 263165"/>
              <a:gd name="connsiteX1" fmla="*/ 256558 w 559165"/>
              <a:gd name="connsiteY1" fmla="*/ 28 h 263165"/>
              <a:gd name="connsiteX2" fmla="*/ 559165 w 559165"/>
              <a:gd name="connsiteY2" fmla="*/ 263165 h 26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165" h="263165">
                <a:moveTo>
                  <a:pt x="0" y="250008"/>
                </a:moveTo>
                <a:cubicBezTo>
                  <a:pt x="81682" y="123921"/>
                  <a:pt x="163364" y="-2165"/>
                  <a:pt x="256558" y="28"/>
                </a:cubicBezTo>
                <a:cubicBezTo>
                  <a:pt x="349752" y="2221"/>
                  <a:pt x="454458" y="132693"/>
                  <a:pt x="559165" y="263165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91400" y="35718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3276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90304" y="297673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42704" y="2882169"/>
            <a:ext cx="114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100%</a:t>
            </a:r>
            <a:br>
              <a:rPr lang="en-US" b="1" dirty="0" smtClean="0"/>
            </a:br>
            <a:r>
              <a:rPr lang="en-US" b="1" dirty="0" smtClean="0"/>
              <a:t>50%</a:t>
            </a:r>
          </a:p>
          <a:p>
            <a:r>
              <a:rPr lang="en-US" b="1" dirty="0" smtClean="0"/>
              <a:t>25%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204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lpbcast variation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In this variation on Bimodal Multicast instead of gossiping with every node in a system, we modify the Bimodal Multicast protocol</a:t>
            </a:r>
          </a:p>
          <a:p>
            <a:pPr lvl="1"/>
            <a:r>
              <a:rPr lang="en-US" smtClean="0"/>
              <a:t>It maintains a “peer overlay”: each member only gossips with a smaller set of peers picked to be reachable with low round-trip times, plus a second small set of remote peers picked to ensure that the graph is very highly connected and has a small diameter</a:t>
            </a:r>
          </a:p>
          <a:p>
            <a:pPr lvl="1"/>
            <a:r>
              <a:rPr lang="en-US" smtClean="0"/>
              <a:t>Called a “small worlds” structure by Jon Kleinberg</a:t>
            </a:r>
          </a:p>
          <a:p>
            <a:r>
              <a:rPr lang="en-US" smtClean="0"/>
              <a:t>Lpbcast is often faster, but equally reliable!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Speculation... about speed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When we combine IP multicast with gossip we try to match the tool we’re using with the need</a:t>
            </a:r>
          </a:p>
          <a:p>
            <a:endParaRPr lang="en-US" smtClean="0"/>
          </a:p>
          <a:p>
            <a:r>
              <a:rPr lang="en-US" smtClean="0"/>
              <a:t>Try to get the messages through fast...  but if loss occurs, try to have a very predictable recovery cost</a:t>
            </a:r>
          </a:p>
          <a:p>
            <a:pPr lvl="1"/>
            <a:r>
              <a:rPr lang="en-US" smtClean="0"/>
              <a:t>Gossip has a totally predictable worst-case load</a:t>
            </a:r>
          </a:p>
          <a:p>
            <a:pPr lvl="1"/>
            <a:r>
              <a:rPr lang="en-US" smtClean="0"/>
              <a:t>This is appealing at large scales</a:t>
            </a:r>
          </a:p>
          <a:p>
            <a:pPr lvl="1"/>
            <a:endParaRPr lang="en-US" smtClean="0"/>
          </a:p>
          <a:p>
            <a:r>
              <a:rPr lang="en-US" smtClean="0"/>
              <a:t>How can we generalize this concept?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0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thought question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What’s the best way to</a:t>
            </a:r>
          </a:p>
          <a:p>
            <a:pPr lvl="1"/>
            <a:r>
              <a:rPr lang="en-US" smtClean="0"/>
              <a:t>Count the number of nodes in a system?</a:t>
            </a:r>
          </a:p>
          <a:p>
            <a:pPr lvl="1"/>
            <a:r>
              <a:rPr lang="en-US" smtClean="0"/>
              <a:t>Compute the average load, or find the most loaded nodes, or least loaded nodes?</a:t>
            </a:r>
          </a:p>
          <a:p>
            <a:pPr lvl="1"/>
            <a:endParaRPr lang="en-US" smtClean="0"/>
          </a:p>
          <a:p>
            <a:r>
              <a:rPr lang="en-US" smtClean="0"/>
              <a:t>Options to consider</a:t>
            </a:r>
          </a:p>
          <a:p>
            <a:pPr lvl="1"/>
            <a:r>
              <a:rPr lang="en-US" smtClean="0"/>
              <a:t>Pure gossip solution</a:t>
            </a:r>
          </a:p>
          <a:p>
            <a:pPr lvl="1"/>
            <a:r>
              <a:rPr lang="en-US" smtClean="0"/>
              <a:t>Construct an overlay tree (via “flooding”, like in our consistent snapshot algorithm), then count nodes in the tree, or pull the answer from the leaves to the root…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4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… and the answer 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Gossip isn’t very good for some of these tasks!</a:t>
            </a:r>
          </a:p>
          <a:p>
            <a:pPr lvl="1"/>
            <a:r>
              <a:rPr lang="en-US" smtClean="0"/>
              <a:t>There are gossip solutions for counting nodes, but they give approximate answers and run slowly</a:t>
            </a:r>
          </a:p>
          <a:p>
            <a:pPr lvl="1"/>
            <a:r>
              <a:rPr lang="en-US" smtClean="0"/>
              <a:t>Tricky to compute something like an average because of “re-counting” effect,  (best algorithm: Kempe et al)</a:t>
            </a:r>
          </a:p>
          <a:p>
            <a:r>
              <a:rPr lang="en-US" smtClean="0"/>
              <a:t>On the other hand, gossip works well for finding the c most loaded or least loaded nodes (constant c)</a:t>
            </a:r>
          </a:p>
          <a:p>
            <a:endParaRPr lang="en-US" smtClean="0"/>
          </a:p>
          <a:p>
            <a:r>
              <a:rPr lang="en-US" smtClean="0"/>
              <a:t>Gossip solutions will usually run in time O(log N) and generally give probabilistic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0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Gossip 201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Recall from early in the semester that gossip spreads in log(system size) time</a:t>
            </a:r>
          </a:p>
          <a:p>
            <a:r>
              <a:rPr lang="en-US" smtClean="0"/>
              <a:t>But is this actually “fast”?</a:t>
            </a:r>
            <a:endParaRPr lang="en-US" dirty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733800" y="2819400"/>
            <a:ext cx="2971800" cy="1600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Freeform 5"/>
          <p:cNvSpPr>
            <a:spLocks/>
          </p:cNvSpPr>
          <p:nvPr/>
        </p:nvSpPr>
        <p:spPr bwMode="auto">
          <a:xfrm>
            <a:off x="3733800" y="2800350"/>
            <a:ext cx="2971800" cy="1619250"/>
          </a:xfrm>
          <a:custGeom>
            <a:avLst/>
            <a:gdLst/>
            <a:ahLst/>
            <a:cxnLst>
              <a:cxn ang="0">
                <a:pos x="0" y="1360"/>
              </a:cxn>
              <a:cxn ang="0">
                <a:pos x="336" y="1312"/>
              </a:cxn>
              <a:cxn ang="0">
                <a:pos x="528" y="1264"/>
              </a:cxn>
              <a:cxn ang="0">
                <a:pos x="816" y="928"/>
              </a:cxn>
              <a:cxn ang="0">
                <a:pos x="912" y="400"/>
              </a:cxn>
              <a:cxn ang="0">
                <a:pos x="1056" y="112"/>
              </a:cxn>
              <a:cxn ang="0">
                <a:pos x="1392" y="16"/>
              </a:cxn>
              <a:cxn ang="0">
                <a:pos x="1872" y="16"/>
              </a:cxn>
            </a:cxnLst>
            <a:rect l="0" t="0" r="r" b="b"/>
            <a:pathLst>
              <a:path w="1872" h="1360">
                <a:moveTo>
                  <a:pt x="0" y="1360"/>
                </a:moveTo>
                <a:cubicBezTo>
                  <a:pt x="124" y="1344"/>
                  <a:pt x="248" y="1328"/>
                  <a:pt x="336" y="1312"/>
                </a:cubicBezTo>
                <a:cubicBezTo>
                  <a:pt x="424" y="1296"/>
                  <a:pt x="448" y="1328"/>
                  <a:pt x="528" y="1264"/>
                </a:cubicBezTo>
                <a:cubicBezTo>
                  <a:pt x="608" y="1200"/>
                  <a:pt x="752" y="1072"/>
                  <a:pt x="816" y="928"/>
                </a:cubicBezTo>
                <a:cubicBezTo>
                  <a:pt x="880" y="784"/>
                  <a:pt x="872" y="536"/>
                  <a:pt x="912" y="400"/>
                </a:cubicBezTo>
                <a:cubicBezTo>
                  <a:pt x="952" y="264"/>
                  <a:pt x="976" y="176"/>
                  <a:pt x="1056" y="112"/>
                </a:cubicBezTo>
                <a:cubicBezTo>
                  <a:pt x="1136" y="48"/>
                  <a:pt x="1256" y="32"/>
                  <a:pt x="1392" y="16"/>
                </a:cubicBezTo>
                <a:cubicBezTo>
                  <a:pt x="1528" y="0"/>
                  <a:pt x="1700" y="8"/>
                  <a:pt x="1872" y="1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 rot="16200000">
            <a:off x="2840832" y="3210610"/>
            <a:ext cx="10858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% infected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200400" y="4248150"/>
            <a:ext cx="533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0.0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308350" y="2819400"/>
            <a:ext cx="38824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1.0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4495800" y="4419600"/>
            <a:ext cx="1676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</a:t>
            </a:r>
            <a:r>
              <a:rPr lang="en-US">
                <a:sym typeface="Symbol" pitchFamily="18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11030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Yet with flooding… easy!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Recall how flooding works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Basically: we construct a tree by pushing data towards the leaves and linking a node to its parent when that node first learns of the flood</a:t>
            </a:r>
          </a:p>
          <a:p>
            <a:r>
              <a:rPr lang="en-US" smtClean="0"/>
              <a:t>Can do this with a fixed topology or in a gossip style by picking random next hops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05000" y="2114550"/>
            <a:ext cx="228600" cy="1714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2628900"/>
            <a:ext cx="228600" cy="1714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2114550"/>
            <a:ext cx="228600" cy="1714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0" y="1714500"/>
            <a:ext cx="228600" cy="1714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2571750"/>
            <a:ext cx="228600" cy="1714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771650"/>
            <a:ext cx="228600" cy="1714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9" idx="3"/>
          </p:cNvCxnSpPr>
          <p:nvPr/>
        </p:nvCxnSpPr>
        <p:spPr>
          <a:xfrm flipV="1">
            <a:off x="2133600" y="1917991"/>
            <a:ext cx="566878" cy="2537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 rot="16200000" flipH="1">
            <a:off x="2169389" y="2218170"/>
            <a:ext cx="342900" cy="41447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3"/>
          </p:cNvCxnSpPr>
          <p:nvPr/>
        </p:nvCxnSpPr>
        <p:spPr>
          <a:xfrm flipV="1">
            <a:off x="2743200" y="2260892"/>
            <a:ext cx="1481278" cy="39311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95600" y="1828800"/>
            <a:ext cx="914400" cy="251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2"/>
          </p:cNvCxnSpPr>
          <p:nvPr/>
        </p:nvCxnSpPr>
        <p:spPr>
          <a:xfrm>
            <a:off x="2743200" y="2654008"/>
            <a:ext cx="685800" cy="6061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200025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Labels: distance of the node from the root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02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This is a “spanning tree”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Once we have a spanning tree</a:t>
            </a:r>
          </a:p>
          <a:p>
            <a:pPr lvl="1"/>
            <a:r>
              <a:rPr lang="en-US" smtClean="0"/>
              <a:t>To count the nodes, just have leaves report 1 to their parents and inner nodes count the values from their children</a:t>
            </a:r>
          </a:p>
          <a:p>
            <a:pPr lvl="1"/>
            <a:r>
              <a:rPr lang="en-US" smtClean="0"/>
              <a:t>To compute an average, have the leaves report their value and the parent compute the sum, then divide by the count of nodes</a:t>
            </a:r>
          </a:p>
          <a:p>
            <a:pPr lvl="1"/>
            <a:r>
              <a:rPr lang="en-US" smtClean="0"/>
              <a:t>To find the least or most loaded node, inner nodes compute a min or max…</a:t>
            </a:r>
          </a:p>
          <a:p>
            <a:r>
              <a:rPr lang="en-US" smtClean="0"/>
              <a:t>Tree should have roughly log(N) depth, but once we build it, we can reuse it for a while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6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Not all logs are identical!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When we say that a gossip protocol needs</a:t>
            </a:r>
            <a:br>
              <a:rPr lang="en-US" smtClean="0"/>
            </a:br>
            <a:r>
              <a:rPr lang="en-US" smtClean="0"/>
              <a:t>time log(N) to run, we mean log(N) rounds</a:t>
            </a:r>
          </a:p>
          <a:p>
            <a:pPr lvl="1"/>
            <a:r>
              <a:rPr lang="en-US" smtClean="0"/>
              <a:t>And a gossip protocol usually sends one message every five seconds or so, hence with 100,000 nodes, 60 secs</a:t>
            </a:r>
          </a:p>
          <a:p>
            <a:r>
              <a:rPr lang="en-US" smtClean="0"/>
              <a:t>But our spanning tree protocol is constructed using a flooding algorithm that runs in a hurry</a:t>
            </a:r>
          </a:p>
          <a:p>
            <a:pPr lvl="1"/>
            <a:r>
              <a:rPr lang="en-US" smtClean="0"/>
              <a:t>Log(N) depth, but each “hop” takes perhaps a millisecond. </a:t>
            </a:r>
          </a:p>
          <a:p>
            <a:pPr lvl="1"/>
            <a:r>
              <a:rPr lang="en-US" smtClean="0"/>
              <a:t>So with 100,000 nodes we have our tree in 12 ms and answers in 24ms!  </a:t>
            </a:r>
            <a:endParaRPr lang="en-US" dirty="0" smtClean="0"/>
          </a:p>
        </p:txBody>
      </p:sp>
      <p:pic>
        <p:nvPicPr>
          <p:cNvPr id="1026" name="Picture 2" descr="C:\Users\ken\AppData\Local\Microsoft\Windows\Temporary Internet Files\Content.IE5\VNUC6F0H\MCj02151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1" y="285750"/>
            <a:ext cx="1866523" cy="1488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048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Insight?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Gossip has time complexity O(log N) but the “constant” can be rather big (5000 times larger in our example)</a:t>
            </a:r>
          </a:p>
          <a:p>
            <a:r>
              <a:rPr lang="en-US" smtClean="0"/>
              <a:t>Spanning tree had same time complexity but a tiny constant in front</a:t>
            </a:r>
          </a:p>
          <a:p>
            <a:endParaRPr lang="en-US" smtClean="0"/>
          </a:p>
          <a:p>
            <a:r>
              <a:rPr lang="en-US" smtClean="0"/>
              <a:t>But network load for spanning tree was much higher</a:t>
            </a:r>
          </a:p>
          <a:p>
            <a:pPr lvl="1"/>
            <a:r>
              <a:rPr lang="en-US" smtClean="0"/>
              <a:t>In the last step, we may have reached roughly half the nodes in the system</a:t>
            </a:r>
          </a:p>
          <a:p>
            <a:pPr lvl="1"/>
            <a:r>
              <a:rPr lang="en-US" smtClean="0"/>
              <a:t>So 50,000 messages were sent all at the same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4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Gossip vs “Urgent”?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With gossip, we have a slow but steady story</a:t>
            </a:r>
          </a:p>
          <a:p>
            <a:pPr lvl="1"/>
            <a:r>
              <a:rPr lang="en-US" smtClean="0"/>
              <a:t>We know the speed and the cost, and both are low</a:t>
            </a:r>
          </a:p>
          <a:p>
            <a:pPr lvl="1"/>
            <a:r>
              <a:rPr lang="en-US" smtClean="0"/>
              <a:t>A constant, low-key, background cost</a:t>
            </a:r>
          </a:p>
          <a:p>
            <a:pPr lvl="1"/>
            <a:r>
              <a:rPr lang="en-US" smtClean="0"/>
              <a:t>And gossip is also very robust</a:t>
            </a:r>
          </a:p>
          <a:p>
            <a:pPr lvl="1"/>
            <a:endParaRPr lang="en-US" smtClean="0"/>
          </a:p>
          <a:p>
            <a:r>
              <a:rPr lang="en-US" smtClean="0"/>
              <a:t>Urgent protocols (like our flooding protocol, or 2PC, or reliable virtually synchronous multicast) </a:t>
            </a:r>
          </a:p>
          <a:p>
            <a:pPr lvl="1"/>
            <a:r>
              <a:rPr lang="en-US" smtClean="0"/>
              <a:t>Are way faster</a:t>
            </a:r>
          </a:p>
          <a:p>
            <a:pPr lvl="1"/>
            <a:r>
              <a:rPr lang="en-US" smtClean="0"/>
              <a:t>But produce load spikes</a:t>
            </a:r>
          </a:p>
          <a:p>
            <a:pPr lvl="1"/>
            <a:r>
              <a:rPr lang="en-US" smtClean="0"/>
              <a:t>And may be fragile, prone to broadcast storms, 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561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Introducing hierarchy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One issue with gossip is that the messages fill up</a:t>
            </a:r>
          </a:p>
          <a:p>
            <a:pPr lvl="1"/>
            <a:r>
              <a:rPr lang="en-US" smtClean="0"/>
              <a:t>With constant sized messages…</a:t>
            </a:r>
          </a:p>
          <a:p>
            <a:pPr lvl="1"/>
            <a:r>
              <a:rPr lang="en-US" smtClean="0"/>
              <a:t>… and constant rate of communication</a:t>
            </a:r>
          </a:p>
          <a:p>
            <a:pPr lvl="1"/>
            <a:r>
              <a:rPr lang="en-US" smtClean="0"/>
              <a:t>… we’ll inevitably reach the limit!</a:t>
            </a:r>
          </a:p>
          <a:p>
            <a:pPr lvl="1"/>
            <a:endParaRPr lang="en-US" smtClean="0"/>
          </a:p>
          <a:p>
            <a:r>
              <a:rPr lang="en-US" smtClean="0"/>
              <a:t>Can we inroduce hierarchy into gossip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2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ari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27421"/>
            <a:ext cx="2995159" cy="2400300"/>
          </a:xfrm>
          <a:prstGeom prst="rect">
            <a:avLst/>
          </a:prstGeom>
          <a:noFill/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5410200" y="171450"/>
            <a:ext cx="3505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600" dirty="0">
                <a:solidFill>
                  <a:srgbClr val="F71717"/>
                </a:solidFill>
                <a:latin typeface="Old English Text MT" pitchFamily="66" charset="0"/>
              </a:rPr>
              <a:t>Astrolabe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mtClean="0"/>
              <a:t>Intended as help for applications adrift in a sea of information</a:t>
            </a:r>
          </a:p>
          <a:p>
            <a:r>
              <a:rPr lang="en-US" smtClean="0"/>
              <a:t>Structure emerges from a randomized gossip protocol</a:t>
            </a:r>
          </a:p>
          <a:p>
            <a:r>
              <a:rPr lang="en-US" smtClean="0"/>
              <a:t>This approach is robust and scalable even under stress that cripples traditional systems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Developed at RNS, Cornell</a:t>
            </a:r>
          </a:p>
          <a:p>
            <a:r>
              <a:rPr lang="en-US" smtClean="0"/>
              <a:t>By Robbert van Renesse, with many others helping…</a:t>
            </a:r>
          </a:p>
          <a:p>
            <a:r>
              <a:rPr lang="en-US" smtClean="0"/>
              <a:t>Technology was adopted at Amazon.com (but they build their own solutions rather than using it in this form)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1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Astrolabe is a flexible monitoring overlay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08547" name="Group 3"/>
          <p:cNvGraphicFramePr>
            <a:graphicFrameLocks noGrp="1"/>
          </p:cNvGraphicFramePr>
          <p:nvPr/>
        </p:nvGraphicFramePr>
        <p:xfrm>
          <a:off x="3200400" y="365760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584" name="Group 40"/>
          <p:cNvGraphicFramePr>
            <a:graphicFrameLocks noGrp="1"/>
          </p:cNvGraphicFramePr>
          <p:nvPr/>
        </p:nvGraphicFramePr>
        <p:xfrm>
          <a:off x="3200400" y="2114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5334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</a:tbl>
          </a:graphicData>
        </a:graphic>
      </p:graphicFrame>
      <p:pic>
        <p:nvPicPr>
          <p:cNvPr id="108621" name="Picture 77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1"/>
            <a:ext cx="1795463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22" name="Picture 78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1"/>
            <a:ext cx="1795463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23" name="Text Box 79"/>
          <p:cNvSpPr txBox="1">
            <a:spLocks noChangeArrowheads="1"/>
          </p:cNvSpPr>
          <p:nvPr/>
        </p:nvSpPr>
        <p:spPr bwMode="auto">
          <a:xfrm>
            <a:off x="304800" y="314325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08624" name="Text Box 80"/>
          <p:cNvSpPr txBox="1">
            <a:spLocks noChangeArrowheads="1"/>
          </p:cNvSpPr>
          <p:nvPr/>
        </p:nvSpPr>
        <p:spPr bwMode="auto">
          <a:xfrm>
            <a:off x="304800" y="474345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2971800" y="3143251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Periodically, pull data from monitored systems</a:t>
            </a:r>
          </a:p>
        </p:txBody>
      </p:sp>
      <p:sp>
        <p:nvSpPr>
          <p:cNvPr id="108626" name="AutoShape 82"/>
          <p:cNvSpPr>
            <a:spLocks noChangeArrowheads="1"/>
          </p:cNvSpPr>
          <p:nvPr/>
        </p:nvSpPr>
        <p:spPr bwMode="auto">
          <a:xfrm>
            <a:off x="2590800" y="2457451"/>
            <a:ext cx="533400" cy="192881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627" name="AutoShape 83"/>
          <p:cNvSpPr>
            <a:spLocks noChangeArrowheads="1"/>
          </p:cNvSpPr>
          <p:nvPr/>
        </p:nvSpPr>
        <p:spPr bwMode="auto">
          <a:xfrm>
            <a:off x="2590800" y="4229101"/>
            <a:ext cx="533400" cy="192881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8628" name="Group 84"/>
          <p:cNvGraphicFramePr>
            <a:graphicFrameLocks noGrp="1"/>
          </p:cNvGraphicFramePr>
          <p:nvPr/>
        </p:nvGraphicFramePr>
        <p:xfrm>
          <a:off x="3200400" y="2114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5334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2271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665" name="Group 121"/>
          <p:cNvGraphicFramePr>
            <a:graphicFrameLocks noGrp="1"/>
          </p:cNvGraphicFramePr>
          <p:nvPr/>
        </p:nvGraphicFramePr>
        <p:xfrm>
          <a:off x="3200400" y="365760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2231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0" fill="hold"/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500" fill="hold"/>
                                        <p:tgtEl>
                                          <p:spTgt spid="10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3000" fill="hold"/>
                                        <p:tgtEl>
                                          <p:spTgt spid="1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26" grpId="0" animBg="1"/>
      <p:bldP spid="1086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Astrolabe in a single domain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Each node owns a single tuple, like the management information base (MIB)</a:t>
            </a:r>
          </a:p>
          <a:p>
            <a:r>
              <a:rPr lang="en-US" smtClean="0"/>
              <a:t>Nodes discover one-another through a simple broadcast scheme (“anyone out there?”) and gossip about membership</a:t>
            </a:r>
          </a:p>
          <a:p>
            <a:pPr lvl="1"/>
            <a:r>
              <a:rPr lang="en-US" smtClean="0"/>
              <a:t>Nodes also keep replicas of one-another’s rows</a:t>
            </a:r>
          </a:p>
          <a:p>
            <a:pPr lvl="1"/>
            <a:r>
              <a:rPr lang="en-US" smtClean="0"/>
              <a:t>Periodically (uniformly at random) merge your state with some else…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 Merge: Core of Astrolabe epidemic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/>
        </p:nvGraphicFramePr>
        <p:xfrm>
          <a:off x="3200400" y="365760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632" name="Group 40"/>
          <p:cNvGraphicFramePr>
            <a:graphicFrameLocks noGrp="1"/>
          </p:cNvGraphicFramePr>
          <p:nvPr/>
        </p:nvGraphicFramePr>
        <p:xfrm>
          <a:off x="3200400" y="2114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5334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</a:tbl>
          </a:graphicData>
        </a:graphic>
      </p:graphicFrame>
      <p:pic>
        <p:nvPicPr>
          <p:cNvPr id="110669" name="Picture 77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1"/>
            <a:ext cx="1795463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70" name="Picture 78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1"/>
            <a:ext cx="1795463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71" name="Line 79"/>
          <p:cNvSpPr>
            <a:spLocks noChangeShapeType="1"/>
          </p:cNvSpPr>
          <p:nvPr/>
        </p:nvSpPr>
        <p:spPr bwMode="auto">
          <a:xfrm>
            <a:off x="2514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0672" name="Line 80"/>
          <p:cNvSpPr>
            <a:spLocks noChangeShapeType="1"/>
          </p:cNvSpPr>
          <p:nvPr/>
        </p:nvSpPr>
        <p:spPr bwMode="auto">
          <a:xfrm flipV="1">
            <a:off x="25908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0673" name="Text Box 81"/>
          <p:cNvSpPr txBox="1">
            <a:spLocks noChangeArrowheads="1"/>
          </p:cNvSpPr>
          <p:nvPr/>
        </p:nvSpPr>
        <p:spPr bwMode="auto">
          <a:xfrm>
            <a:off x="304800" y="314325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0674" name="Text Box 82"/>
          <p:cNvSpPr txBox="1">
            <a:spLocks noChangeArrowheads="1"/>
          </p:cNvSpPr>
          <p:nvPr/>
        </p:nvSpPr>
        <p:spPr bwMode="auto">
          <a:xfrm>
            <a:off x="304800" y="474345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10675" name="Freeform 83"/>
          <p:cNvSpPr>
            <a:spLocks/>
          </p:cNvSpPr>
          <p:nvPr/>
        </p:nvSpPr>
        <p:spPr bwMode="auto">
          <a:xfrm>
            <a:off x="6934200" y="2571750"/>
            <a:ext cx="1536700" cy="154305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Gossip in distributed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Log(N) can be a very big number!</a:t>
            </a:r>
          </a:p>
          <a:p>
            <a:pPr lvl="1"/>
            <a:r>
              <a:rPr lang="en-US" smtClean="0"/>
              <a:t>With N=100,000, log(N) would be 12</a:t>
            </a:r>
          </a:p>
          <a:p>
            <a:pPr lvl="1"/>
            <a:r>
              <a:rPr lang="en-US" smtClean="0"/>
              <a:t>So with one gossip round per five seconds, information needs one minute to spread in a large system!</a:t>
            </a:r>
          </a:p>
          <a:p>
            <a:r>
              <a:rPr lang="en-US" smtClean="0"/>
              <a:t>Some gossip protocols combine pure gossip with an accelerator</a:t>
            </a:r>
          </a:p>
          <a:p>
            <a:pPr lvl="1"/>
            <a:r>
              <a:rPr lang="en-US" smtClean="0"/>
              <a:t>A good way to get the word out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 Merge: Core of Astrolabe epidemic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11619" name="Group 3"/>
          <p:cNvGraphicFramePr>
            <a:graphicFrameLocks noGrp="1"/>
          </p:cNvGraphicFramePr>
          <p:nvPr/>
        </p:nvGraphicFramePr>
        <p:xfrm>
          <a:off x="3200400" y="365760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656" name="Group 40"/>
          <p:cNvGraphicFramePr>
            <a:graphicFrameLocks noGrp="1"/>
          </p:cNvGraphicFramePr>
          <p:nvPr/>
        </p:nvGraphicFramePr>
        <p:xfrm>
          <a:off x="3200400" y="2114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5334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</a:tbl>
          </a:graphicData>
        </a:graphic>
      </p:graphicFrame>
      <p:pic>
        <p:nvPicPr>
          <p:cNvPr id="111693" name="Picture 77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1"/>
            <a:ext cx="1795463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94" name="Picture 78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1"/>
            <a:ext cx="1795463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95" name="Line 79"/>
          <p:cNvSpPr>
            <a:spLocks noChangeShapeType="1"/>
          </p:cNvSpPr>
          <p:nvPr/>
        </p:nvSpPr>
        <p:spPr bwMode="auto">
          <a:xfrm>
            <a:off x="2514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1696" name="Line 80"/>
          <p:cNvSpPr>
            <a:spLocks noChangeShapeType="1"/>
          </p:cNvSpPr>
          <p:nvPr/>
        </p:nvSpPr>
        <p:spPr bwMode="auto">
          <a:xfrm flipV="1">
            <a:off x="25908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1697" name="Text Box 81"/>
          <p:cNvSpPr txBox="1">
            <a:spLocks noChangeArrowheads="1"/>
          </p:cNvSpPr>
          <p:nvPr/>
        </p:nvSpPr>
        <p:spPr bwMode="auto">
          <a:xfrm>
            <a:off x="304800" y="314325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1698" name="Text Box 82"/>
          <p:cNvSpPr txBox="1">
            <a:spLocks noChangeArrowheads="1"/>
          </p:cNvSpPr>
          <p:nvPr/>
        </p:nvSpPr>
        <p:spPr bwMode="auto">
          <a:xfrm>
            <a:off x="304800" y="474345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11699" name="Freeform 83"/>
          <p:cNvSpPr>
            <a:spLocks/>
          </p:cNvSpPr>
          <p:nvPr/>
        </p:nvSpPr>
        <p:spPr bwMode="auto">
          <a:xfrm rot="-2961502">
            <a:off x="7329488" y="2100262"/>
            <a:ext cx="352425" cy="1295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11700" name="Group 84"/>
          <p:cNvGraphicFramePr>
            <a:graphicFrameLocks noGrp="1"/>
          </p:cNvGraphicFramePr>
          <p:nvPr/>
        </p:nvGraphicFramePr>
        <p:xfrm>
          <a:off x="7010400" y="3257550"/>
          <a:ext cx="1828800" cy="16002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</a:tblGrid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710" name="Group 94"/>
          <p:cNvGraphicFramePr>
            <a:graphicFrameLocks noGrp="1"/>
          </p:cNvGraphicFramePr>
          <p:nvPr/>
        </p:nvGraphicFramePr>
        <p:xfrm>
          <a:off x="7010400" y="3543300"/>
          <a:ext cx="1828800" cy="16002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</a:tr>
            </a:tbl>
          </a:graphicData>
        </a:graphic>
      </p:graphicFrame>
      <p:sp>
        <p:nvSpPr>
          <p:cNvPr id="111720" name="Freeform 104"/>
          <p:cNvSpPr>
            <a:spLocks/>
          </p:cNvSpPr>
          <p:nvPr/>
        </p:nvSpPr>
        <p:spPr bwMode="auto">
          <a:xfrm rot="2961502" flipV="1">
            <a:off x="7400925" y="3533775"/>
            <a:ext cx="285750" cy="12192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 Merge: Core of Astrolabe epidemic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12643" name="Group 3"/>
          <p:cNvGraphicFramePr>
            <a:graphicFrameLocks noGrp="1"/>
          </p:cNvGraphicFramePr>
          <p:nvPr/>
        </p:nvGraphicFramePr>
        <p:xfrm>
          <a:off x="3200400" y="365760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680" name="Group 40"/>
          <p:cNvGraphicFramePr>
            <a:graphicFrameLocks noGrp="1"/>
          </p:cNvGraphicFramePr>
          <p:nvPr/>
        </p:nvGraphicFramePr>
        <p:xfrm>
          <a:off x="3200400" y="2114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5334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</a:tbl>
          </a:graphicData>
        </a:graphic>
      </p:graphicFrame>
      <p:pic>
        <p:nvPicPr>
          <p:cNvPr id="112717" name="Picture 77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1"/>
            <a:ext cx="1795463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8" name="Picture 78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1"/>
            <a:ext cx="1795463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9" name="Line 79"/>
          <p:cNvSpPr>
            <a:spLocks noChangeShapeType="1"/>
          </p:cNvSpPr>
          <p:nvPr/>
        </p:nvSpPr>
        <p:spPr bwMode="auto">
          <a:xfrm>
            <a:off x="2514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720" name="Line 80"/>
          <p:cNvSpPr>
            <a:spLocks noChangeShapeType="1"/>
          </p:cNvSpPr>
          <p:nvPr/>
        </p:nvSpPr>
        <p:spPr bwMode="auto">
          <a:xfrm flipV="1">
            <a:off x="25908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721" name="Text Box 81"/>
          <p:cNvSpPr txBox="1">
            <a:spLocks noChangeArrowheads="1"/>
          </p:cNvSpPr>
          <p:nvPr/>
        </p:nvSpPr>
        <p:spPr bwMode="auto">
          <a:xfrm>
            <a:off x="304800" y="314325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2722" name="Text Box 82"/>
          <p:cNvSpPr txBox="1">
            <a:spLocks noChangeArrowheads="1"/>
          </p:cNvSpPr>
          <p:nvPr/>
        </p:nvSpPr>
        <p:spPr bwMode="auto">
          <a:xfrm>
            <a:off x="304800" y="474345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</p:spTree>
    <p:extLst>
      <p:ext uri="{BB962C8B-B14F-4D97-AF65-F5344CB8AC3E}">
        <p14:creationId xmlns:p14="http://schemas.microsoft.com/office/powerpoint/2010/main" val="3281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Observations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Merge protocol has constant cost</a:t>
            </a:r>
          </a:p>
          <a:p>
            <a:pPr lvl="1"/>
            <a:r>
              <a:rPr lang="en-US" smtClean="0"/>
              <a:t>One message sent, received (on avg) per unit time.</a:t>
            </a:r>
          </a:p>
          <a:p>
            <a:pPr lvl="1"/>
            <a:r>
              <a:rPr lang="en-US" smtClean="0"/>
              <a:t>The data changes slowly, so no need to run it quickly – we usually run it every five seconds or so</a:t>
            </a:r>
          </a:p>
          <a:p>
            <a:pPr lvl="1"/>
            <a:r>
              <a:rPr lang="en-US" smtClean="0"/>
              <a:t>Information spreads in O(log N) time</a:t>
            </a:r>
          </a:p>
          <a:p>
            <a:r>
              <a:rPr lang="en-US" smtClean="0"/>
              <a:t>But this assumes bounded region size</a:t>
            </a:r>
          </a:p>
          <a:p>
            <a:pPr lvl="1"/>
            <a:r>
              <a:rPr lang="en-US" smtClean="0"/>
              <a:t>In Astrolabe, we limit them to 50-100 rows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Big systems…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A big system could have many regions</a:t>
            </a:r>
          </a:p>
          <a:p>
            <a:pPr lvl="1"/>
            <a:r>
              <a:rPr lang="en-US" smtClean="0"/>
              <a:t>Looks like a pile of spreadsheets</a:t>
            </a:r>
          </a:p>
          <a:p>
            <a:pPr lvl="1"/>
            <a:r>
              <a:rPr lang="en-US" smtClean="0"/>
              <a:t>A node only replicates data from its neighbors within its own region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Scaling up… and up…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With a stack of domains, we don’t want every system to “see” every domain</a:t>
            </a:r>
          </a:p>
          <a:p>
            <a:pPr lvl="1"/>
            <a:r>
              <a:rPr lang="en-US" smtClean="0"/>
              <a:t>Cost would be huge</a:t>
            </a:r>
          </a:p>
          <a:p>
            <a:r>
              <a:rPr lang="en-US" smtClean="0"/>
              <a:t>So instead, we’ll see a summary</a:t>
            </a:r>
            <a:endParaRPr lang="en-US"/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2743200" y="3258741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</a:tr>
            </a:tbl>
          </a:graphicData>
        </a:graphic>
      </p:graphicFrame>
      <p:pic>
        <p:nvPicPr>
          <p:cNvPr id="115753" name="Picture 41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1"/>
            <a:ext cx="1795463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54" name="Line 42"/>
          <p:cNvSpPr>
            <a:spLocks noChangeShapeType="1"/>
          </p:cNvSpPr>
          <p:nvPr/>
        </p:nvSpPr>
        <p:spPr bwMode="auto">
          <a:xfrm flipV="1">
            <a:off x="2743200" y="4630341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304800" y="474345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graphicFrame>
        <p:nvGraphicFramePr>
          <p:cNvPr id="115756" name="Group 44"/>
          <p:cNvGraphicFramePr>
            <a:graphicFrameLocks noGrp="1"/>
          </p:cNvGraphicFramePr>
          <p:nvPr/>
        </p:nvGraphicFramePr>
        <p:xfrm>
          <a:off x="2895600" y="3373041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793" name="Group 81"/>
          <p:cNvGraphicFramePr>
            <a:graphicFrameLocks noGrp="1"/>
          </p:cNvGraphicFramePr>
          <p:nvPr/>
        </p:nvGraphicFramePr>
        <p:xfrm>
          <a:off x="3048000" y="3487341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830" name="Group 118"/>
          <p:cNvGraphicFramePr>
            <a:graphicFrameLocks noGrp="1"/>
          </p:cNvGraphicFramePr>
          <p:nvPr/>
        </p:nvGraphicFramePr>
        <p:xfrm>
          <a:off x="3200400" y="3601641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867" name="Group 155"/>
          <p:cNvGraphicFramePr>
            <a:graphicFrameLocks noGrp="1"/>
          </p:cNvGraphicFramePr>
          <p:nvPr/>
        </p:nvGraphicFramePr>
        <p:xfrm>
          <a:off x="3352800" y="3715941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904" name="Group 192"/>
          <p:cNvGraphicFramePr>
            <a:graphicFrameLocks noGrp="1"/>
          </p:cNvGraphicFramePr>
          <p:nvPr/>
        </p:nvGraphicFramePr>
        <p:xfrm>
          <a:off x="3505200" y="3830241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941" name="Group 229"/>
          <p:cNvGraphicFramePr>
            <a:graphicFrameLocks noGrp="1"/>
          </p:cNvGraphicFramePr>
          <p:nvPr/>
        </p:nvGraphicFramePr>
        <p:xfrm>
          <a:off x="3657600" y="3944541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3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Group 2"/>
          <p:cNvGraphicFramePr>
            <a:graphicFrameLocks noGrp="1"/>
          </p:cNvGraphicFramePr>
          <p:nvPr/>
        </p:nvGraphicFramePr>
        <p:xfrm>
          <a:off x="7620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775" name="Group 39"/>
          <p:cNvGraphicFramePr>
            <a:graphicFrameLocks noGrp="1"/>
          </p:cNvGraphicFramePr>
          <p:nvPr/>
        </p:nvGraphicFramePr>
        <p:xfrm>
          <a:off x="48006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812" name="Group 76"/>
          <p:cNvGraphicFramePr>
            <a:graphicFrameLocks noGrp="1"/>
          </p:cNvGraphicFramePr>
          <p:nvPr/>
        </p:nvGraphicFramePr>
        <p:xfrm>
          <a:off x="2971800" y="2171700"/>
          <a:ext cx="28194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990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839" name="Rectangle 10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Astrolabe builds a hierarchy using a P2P protocol that “assembles the puzzle” without any servers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16840" name="Group 104"/>
          <p:cNvGraphicFramePr>
            <a:graphicFrameLocks noGrp="1"/>
          </p:cNvGraphicFramePr>
          <p:nvPr/>
        </p:nvGraphicFramePr>
        <p:xfrm>
          <a:off x="7620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877" name="Group 141"/>
          <p:cNvGraphicFramePr>
            <a:graphicFrameLocks noGrp="1"/>
          </p:cNvGraphicFramePr>
          <p:nvPr/>
        </p:nvGraphicFramePr>
        <p:xfrm>
          <a:off x="48006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914" name="Group 178"/>
          <p:cNvGraphicFramePr>
            <a:graphicFrameLocks noGrp="1"/>
          </p:cNvGraphicFramePr>
          <p:nvPr/>
        </p:nvGraphicFramePr>
        <p:xfrm>
          <a:off x="2971800" y="2171700"/>
          <a:ext cx="28194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990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941" name="Text Box 205"/>
          <p:cNvSpPr txBox="1">
            <a:spLocks noChangeArrowheads="1"/>
          </p:cNvSpPr>
          <p:nvPr/>
        </p:nvSpPr>
        <p:spPr bwMode="auto">
          <a:xfrm>
            <a:off x="1600200" y="41148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6942" name="Text Box 206"/>
          <p:cNvSpPr txBox="1">
            <a:spLocks noChangeArrowheads="1"/>
          </p:cNvSpPr>
          <p:nvPr/>
        </p:nvSpPr>
        <p:spPr bwMode="auto">
          <a:xfrm>
            <a:off x="5486400" y="405765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6943" name="Freeform 207"/>
          <p:cNvSpPr>
            <a:spLocks/>
          </p:cNvSpPr>
          <p:nvPr/>
        </p:nvSpPr>
        <p:spPr bwMode="auto">
          <a:xfrm>
            <a:off x="1828800" y="2514600"/>
            <a:ext cx="1066800" cy="6858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944" name="Freeform 208"/>
          <p:cNvSpPr>
            <a:spLocks/>
          </p:cNvSpPr>
          <p:nvPr/>
        </p:nvSpPr>
        <p:spPr bwMode="auto">
          <a:xfrm>
            <a:off x="5791200" y="2647950"/>
            <a:ext cx="1066800" cy="6096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945" name="Text Box 209"/>
          <p:cNvSpPr txBox="1">
            <a:spLocks noChangeArrowheads="1"/>
          </p:cNvSpPr>
          <p:nvPr/>
        </p:nvSpPr>
        <p:spPr bwMode="auto">
          <a:xfrm>
            <a:off x="6096000" y="2057400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2400"/>
              <a:t>SQL query “summarizes” data</a:t>
            </a:r>
          </a:p>
        </p:txBody>
      </p:sp>
      <p:sp>
        <p:nvSpPr>
          <p:cNvPr id="116946" name="Text Box 210"/>
          <p:cNvSpPr txBox="1">
            <a:spLocks noChangeArrowheads="1"/>
          </p:cNvSpPr>
          <p:nvPr/>
        </p:nvSpPr>
        <p:spPr bwMode="auto">
          <a:xfrm>
            <a:off x="990600" y="14859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Dynamically changing query output is visible system-wide</a:t>
            </a:r>
          </a:p>
        </p:txBody>
      </p:sp>
      <p:graphicFrame>
        <p:nvGraphicFramePr>
          <p:cNvPr id="116947" name="Group 211"/>
          <p:cNvGraphicFramePr>
            <a:graphicFrameLocks noGrp="1"/>
          </p:cNvGraphicFramePr>
          <p:nvPr/>
        </p:nvGraphicFramePr>
        <p:xfrm>
          <a:off x="7620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984" name="Group 248"/>
          <p:cNvGraphicFramePr>
            <a:graphicFrameLocks noGrp="1"/>
          </p:cNvGraphicFramePr>
          <p:nvPr/>
        </p:nvGraphicFramePr>
        <p:xfrm>
          <a:off x="48006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021" name="Group 285"/>
          <p:cNvGraphicFramePr>
            <a:graphicFrameLocks noGrp="1"/>
          </p:cNvGraphicFramePr>
          <p:nvPr/>
        </p:nvGraphicFramePr>
        <p:xfrm>
          <a:off x="2971800" y="2171700"/>
          <a:ext cx="28194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990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1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11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1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0" fill="hold"/>
                                        <p:tgtEl>
                                          <p:spTgt spid="11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3000" fill="hold"/>
                                        <p:tgtEl>
                                          <p:spTgt spid="11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Large scale: “fake” regions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These are</a:t>
            </a:r>
          </a:p>
          <a:p>
            <a:pPr lvl="1"/>
            <a:r>
              <a:rPr lang="en-US" smtClean="0"/>
              <a:t>Computed by queries that summarize a whole region as a single row</a:t>
            </a:r>
          </a:p>
          <a:p>
            <a:pPr lvl="1"/>
            <a:r>
              <a:rPr lang="en-US" smtClean="0"/>
              <a:t>Gossiped in a read-only manner within a leaf region</a:t>
            </a:r>
          </a:p>
          <a:p>
            <a:r>
              <a:rPr lang="en-US" smtClean="0"/>
              <a:t>But who runs the gossip?</a:t>
            </a:r>
          </a:p>
          <a:p>
            <a:pPr lvl="1"/>
            <a:r>
              <a:rPr lang="en-US" smtClean="0"/>
              <a:t>Each region elects “k” members to run gossip at the next level up.</a:t>
            </a:r>
          </a:p>
          <a:p>
            <a:pPr lvl="1"/>
            <a:r>
              <a:rPr lang="en-US" smtClean="0"/>
              <a:t>Can play with selection criteria and “k”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Oval 2"/>
          <p:cNvSpPr>
            <a:spLocks noChangeArrowheads="1"/>
          </p:cNvSpPr>
          <p:nvPr/>
        </p:nvSpPr>
        <p:spPr bwMode="auto">
          <a:xfrm rot="19408269" flipH="1">
            <a:off x="401988" y="1872727"/>
            <a:ext cx="5490385" cy="2363066"/>
          </a:xfrm>
          <a:prstGeom prst="ellipse">
            <a:avLst/>
          </a:prstGeom>
          <a:solidFill>
            <a:srgbClr val="FAFF5B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Hierarchy is virtual… data is </a:t>
            </a:r>
            <a:r>
              <a:rPr lang="en-US" sz="4000" dirty="0" smtClean="0"/>
              <a:t>replicated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/>
        </p:nvGraphicFramePr>
        <p:xfrm>
          <a:off x="7620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8825" name="Group 41"/>
          <p:cNvGraphicFramePr>
            <a:graphicFrameLocks noGrp="1"/>
          </p:cNvGraphicFramePr>
          <p:nvPr/>
        </p:nvGraphicFramePr>
        <p:xfrm>
          <a:off x="48006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8862" name="Group 78"/>
          <p:cNvGraphicFramePr>
            <a:graphicFrameLocks noGrp="1"/>
          </p:cNvGraphicFramePr>
          <p:nvPr/>
        </p:nvGraphicFramePr>
        <p:xfrm>
          <a:off x="2971800" y="2171700"/>
          <a:ext cx="28194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990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89" name="Text Box 105"/>
          <p:cNvSpPr txBox="1">
            <a:spLocks noChangeArrowheads="1"/>
          </p:cNvSpPr>
          <p:nvPr/>
        </p:nvSpPr>
        <p:spPr bwMode="auto">
          <a:xfrm>
            <a:off x="1600200" y="41148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8890" name="Text Box 106"/>
          <p:cNvSpPr txBox="1">
            <a:spLocks noChangeArrowheads="1"/>
          </p:cNvSpPr>
          <p:nvPr/>
        </p:nvSpPr>
        <p:spPr bwMode="auto">
          <a:xfrm>
            <a:off x="5486400" y="405765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8891" name="Freeform 107"/>
          <p:cNvSpPr>
            <a:spLocks/>
          </p:cNvSpPr>
          <p:nvPr/>
        </p:nvSpPr>
        <p:spPr bwMode="auto">
          <a:xfrm>
            <a:off x="1600200" y="2457450"/>
            <a:ext cx="1295400" cy="74295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2" name="Freeform 108"/>
          <p:cNvSpPr>
            <a:spLocks/>
          </p:cNvSpPr>
          <p:nvPr/>
        </p:nvSpPr>
        <p:spPr bwMode="auto">
          <a:xfrm>
            <a:off x="5791200" y="2647950"/>
            <a:ext cx="1066800" cy="6096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3" name="Freeform 109"/>
          <p:cNvSpPr>
            <a:spLocks/>
          </p:cNvSpPr>
          <p:nvPr/>
        </p:nvSpPr>
        <p:spPr bwMode="auto">
          <a:xfrm rot="6383468" flipV="1">
            <a:off x="2003425" y="2603897"/>
            <a:ext cx="800100" cy="6858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4" name="Freeform 110"/>
          <p:cNvSpPr>
            <a:spLocks/>
          </p:cNvSpPr>
          <p:nvPr/>
        </p:nvSpPr>
        <p:spPr bwMode="auto">
          <a:xfrm flipH="1">
            <a:off x="5867400" y="2457450"/>
            <a:ext cx="1295400" cy="74295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5" name="Line 111"/>
          <p:cNvSpPr>
            <a:spLocks noChangeShapeType="1"/>
          </p:cNvSpPr>
          <p:nvPr/>
        </p:nvSpPr>
        <p:spPr bwMode="auto">
          <a:xfrm flipH="1">
            <a:off x="4191000" y="1600200"/>
            <a:ext cx="838200" cy="5143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6" name="Line 112"/>
          <p:cNvSpPr>
            <a:spLocks noChangeShapeType="1"/>
          </p:cNvSpPr>
          <p:nvPr/>
        </p:nvSpPr>
        <p:spPr bwMode="auto">
          <a:xfrm flipH="1">
            <a:off x="4495800" y="1600200"/>
            <a:ext cx="838200" cy="5143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7" name="AutoShape 113"/>
          <p:cNvSpPr>
            <a:spLocks noChangeArrowheads="1"/>
          </p:cNvSpPr>
          <p:nvPr/>
        </p:nvSpPr>
        <p:spPr bwMode="auto">
          <a:xfrm>
            <a:off x="4343400" y="1085850"/>
            <a:ext cx="4648200" cy="514350"/>
          </a:xfrm>
          <a:prstGeom prst="wedgeRectCallout">
            <a:avLst>
              <a:gd name="adj1" fmla="val -59458"/>
              <a:gd name="adj2" fmla="val 138194"/>
            </a:avLst>
          </a:prstGeom>
          <a:solidFill>
            <a:srgbClr val="FDFF97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FF97"/>
            </a:extrusionClr>
          </a:sp3d>
        </p:spPr>
        <p:txBody>
          <a:bodyPr>
            <a:flatTx/>
          </a:bodyPr>
          <a:lstStyle/>
          <a:p>
            <a:r>
              <a:rPr lang="en-US"/>
              <a:t>Yellow leaf node “sees” its neighbors and the domains on the path to the root.  </a:t>
            </a:r>
          </a:p>
        </p:txBody>
      </p:sp>
      <p:sp>
        <p:nvSpPr>
          <p:cNvPr id="118898" name="AutoShape 114"/>
          <p:cNvSpPr>
            <a:spLocks noChangeArrowheads="1"/>
          </p:cNvSpPr>
          <p:nvPr/>
        </p:nvSpPr>
        <p:spPr bwMode="auto">
          <a:xfrm>
            <a:off x="1828800" y="2857500"/>
            <a:ext cx="3352800" cy="514350"/>
          </a:xfrm>
          <a:prstGeom prst="wedgeRectCallout">
            <a:avLst>
              <a:gd name="adj1" fmla="val -54690"/>
              <a:gd name="adj2" fmla="val 118519"/>
            </a:avLst>
          </a:prstGeom>
          <a:solidFill>
            <a:srgbClr val="FDFF97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FF97"/>
            </a:extrusionClr>
          </a:sp3d>
        </p:spPr>
        <p:txBody>
          <a:bodyPr>
            <a:flatTx/>
          </a:bodyPr>
          <a:lstStyle/>
          <a:p>
            <a:r>
              <a:rPr lang="en-US"/>
              <a:t>Falcon runs level 2 epidemic because it has lowest load</a:t>
            </a:r>
          </a:p>
        </p:txBody>
      </p:sp>
      <p:sp>
        <p:nvSpPr>
          <p:cNvPr id="118899" name="AutoShape 115"/>
          <p:cNvSpPr>
            <a:spLocks noChangeArrowheads="1"/>
          </p:cNvSpPr>
          <p:nvPr/>
        </p:nvSpPr>
        <p:spPr bwMode="auto">
          <a:xfrm>
            <a:off x="5638800" y="2514600"/>
            <a:ext cx="3352800" cy="514350"/>
          </a:xfrm>
          <a:prstGeom prst="wedgeRectCallout">
            <a:avLst>
              <a:gd name="adj1" fmla="val -46639"/>
              <a:gd name="adj2" fmla="val 211343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en-US"/>
              <a:t>Gnu runs level 2 epidemic because it has lowest load</a:t>
            </a:r>
          </a:p>
        </p:txBody>
      </p:sp>
    </p:spTree>
    <p:extLst>
      <p:ext uri="{BB962C8B-B14F-4D97-AF65-F5344CB8AC3E}">
        <p14:creationId xmlns:p14="http://schemas.microsoft.com/office/powerpoint/2010/main" val="8448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97" grpId="0" animBg="1"/>
      <p:bldP spid="118898" grpId="0" animBg="1"/>
      <p:bldP spid="118898" grpId="1" animBg="1"/>
      <p:bldP spid="118899" grpId="0" animBg="1"/>
      <p:bldP spid="11889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val 2"/>
          <p:cNvSpPr>
            <a:spLocks noChangeArrowheads="1"/>
          </p:cNvSpPr>
          <p:nvPr/>
        </p:nvSpPr>
        <p:spPr bwMode="auto">
          <a:xfrm rot="2191731">
            <a:off x="2381834" y="1860258"/>
            <a:ext cx="5476779" cy="2285927"/>
          </a:xfrm>
          <a:prstGeom prst="ellipse">
            <a:avLst/>
          </a:prstGeom>
          <a:solidFill>
            <a:srgbClr val="00E4A8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Hierarchy is virtual… data is </a:t>
            </a:r>
            <a:r>
              <a:rPr lang="en-US" sz="4000" dirty="0" smtClean="0"/>
              <a:t>replicated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119812" name="Group 4"/>
          <p:cNvGraphicFramePr>
            <a:graphicFrameLocks noGrp="1"/>
          </p:cNvGraphicFramePr>
          <p:nvPr/>
        </p:nvGraphicFramePr>
        <p:xfrm>
          <a:off x="7620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849" name="Group 41"/>
          <p:cNvGraphicFramePr>
            <a:graphicFrameLocks noGrp="1"/>
          </p:cNvGraphicFramePr>
          <p:nvPr/>
        </p:nvGraphicFramePr>
        <p:xfrm>
          <a:off x="4800600" y="3257550"/>
          <a:ext cx="36576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685800"/>
                <a:gridCol w="685800"/>
                <a:gridCol w="4572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886" name="Group 78"/>
          <p:cNvGraphicFramePr>
            <a:graphicFrameLocks noGrp="1"/>
          </p:cNvGraphicFramePr>
          <p:nvPr/>
        </p:nvGraphicFramePr>
        <p:xfrm>
          <a:off x="2971800" y="2171700"/>
          <a:ext cx="2819400" cy="74295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762000"/>
                <a:gridCol w="99060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Load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913" name="Text Box 105"/>
          <p:cNvSpPr txBox="1">
            <a:spLocks noChangeArrowheads="1"/>
          </p:cNvSpPr>
          <p:nvPr/>
        </p:nvSpPr>
        <p:spPr bwMode="auto">
          <a:xfrm>
            <a:off x="1600200" y="41148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9914" name="Text Box 106"/>
          <p:cNvSpPr txBox="1">
            <a:spLocks noChangeArrowheads="1"/>
          </p:cNvSpPr>
          <p:nvPr/>
        </p:nvSpPr>
        <p:spPr bwMode="auto">
          <a:xfrm>
            <a:off x="5486400" y="405765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9915" name="Freeform 107"/>
          <p:cNvSpPr>
            <a:spLocks/>
          </p:cNvSpPr>
          <p:nvPr/>
        </p:nvSpPr>
        <p:spPr bwMode="auto">
          <a:xfrm>
            <a:off x="1600200" y="2457450"/>
            <a:ext cx="1295400" cy="74295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6" name="Freeform 108"/>
          <p:cNvSpPr>
            <a:spLocks/>
          </p:cNvSpPr>
          <p:nvPr/>
        </p:nvSpPr>
        <p:spPr bwMode="auto">
          <a:xfrm>
            <a:off x="5791200" y="2647950"/>
            <a:ext cx="1066800" cy="6096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7" name="Freeform 109"/>
          <p:cNvSpPr>
            <a:spLocks/>
          </p:cNvSpPr>
          <p:nvPr/>
        </p:nvSpPr>
        <p:spPr bwMode="auto">
          <a:xfrm rot="6383468" flipV="1">
            <a:off x="2003425" y="2603897"/>
            <a:ext cx="800100" cy="6858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8" name="Freeform 110"/>
          <p:cNvSpPr>
            <a:spLocks/>
          </p:cNvSpPr>
          <p:nvPr/>
        </p:nvSpPr>
        <p:spPr bwMode="auto">
          <a:xfrm flipH="1">
            <a:off x="5867400" y="2457450"/>
            <a:ext cx="1295400" cy="74295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9" name="Line 111"/>
          <p:cNvSpPr>
            <a:spLocks noChangeShapeType="1"/>
          </p:cNvSpPr>
          <p:nvPr/>
        </p:nvSpPr>
        <p:spPr bwMode="auto">
          <a:xfrm flipH="1">
            <a:off x="4191000" y="1600200"/>
            <a:ext cx="838200" cy="5143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20" name="Line 112"/>
          <p:cNvSpPr>
            <a:spLocks noChangeShapeType="1"/>
          </p:cNvSpPr>
          <p:nvPr/>
        </p:nvSpPr>
        <p:spPr bwMode="auto">
          <a:xfrm flipH="1">
            <a:off x="4495800" y="1600200"/>
            <a:ext cx="838200" cy="5143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21" name="AutoShape 113"/>
          <p:cNvSpPr>
            <a:spLocks noChangeArrowheads="1"/>
          </p:cNvSpPr>
          <p:nvPr/>
        </p:nvSpPr>
        <p:spPr bwMode="auto">
          <a:xfrm>
            <a:off x="4343400" y="1085850"/>
            <a:ext cx="4648200" cy="514350"/>
          </a:xfrm>
          <a:prstGeom prst="wedgeRectCallout">
            <a:avLst>
              <a:gd name="adj1" fmla="val -59458"/>
              <a:gd name="adj2" fmla="val 138194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en-US"/>
              <a:t>Green node sees different leaf domain but has a consistent view of the inner domain  </a:t>
            </a:r>
          </a:p>
        </p:txBody>
      </p:sp>
    </p:spTree>
    <p:extLst>
      <p:ext uri="{BB962C8B-B14F-4D97-AF65-F5344CB8AC3E}">
        <p14:creationId xmlns:p14="http://schemas.microsoft.com/office/powerpoint/2010/main" val="38708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Worst case load?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small number of nodes end up participating in O(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fanout</a:t>
            </a:r>
            <a:r>
              <a:rPr lang="en-US" dirty="0" err="1" smtClean="0"/>
              <a:t>N</a:t>
            </a:r>
            <a:r>
              <a:rPr lang="en-US" dirty="0" smtClean="0"/>
              <a:t>) epidemics</a:t>
            </a:r>
          </a:p>
          <a:p>
            <a:pPr lvl="1"/>
            <a:r>
              <a:rPr lang="en-US" dirty="0" smtClean="0"/>
              <a:t>Here the </a:t>
            </a:r>
            <a:r>
              <a:rPr lang="en-US" dirty="0" err="1" smtClean="0"/>
              <a:t>fanout</a:t>
            </a:r>
            <a:r>
              <a:rPr lang="en-US" dirty="0" smtClean="0"/>
              <a:t> is something like 50</a:t>
            </a:r>
          </a:p>
          <a:p>
            <a:pPr lvl="1"/>
            <a:r>
              <a:rPr lang="en-US" dirty="0" smtClean="0"/>
              <a:t>In each epidemic, a message is sent and received roughly every 5 seconds</a:t>
            </a:r>
          </a:p>
          <a:p>
            <a:r>
              <a:rPr lang="en-US" dirty="0" smtClean="0"/>
              <a:t>We limit message size so even during periods of turbulence, no message can become huge.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Bimodal Multicast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To send a message, this protocol uses IP multicast</a:t>
            </a:r>
          </a:p>
          <a:p>
            <a:endParaRPr lang="en-US" smtClean="0"/>
          </a:p>
          <a:p>
            <a:r>
              <a:rPr lang="en-US" smtClean="0"/>
              <a:t>We just transmit it without delay and we don’t expect any form of responses</a:t>
            </a:r>
          </a:p>
          <a:p>
            <a:pPr lvl="1"/>
            <a:r>
              <a:rPr lang="en-US" smtClean="0"/>
              <a:t>Not reliable, no acks </a:t>
            </a:r>
          </a:p>
          <a:p>
            <a:pPr lvl="1"/>
            <a:r>
              <a:rPr lang="en-US" smtClean="0"/>
              <a:t>No flow control (this can be an issue)</a:t>
            </a:r>
          </a:p>
          <a:p>
            <a:pPr lvl="1"/>
            <a:r>
              <a:rPr lang="en-US" smtClean="0"/>
              <a:t>In data centers that lack IP multicast, can simulate by sending UDP packets 1:1 without acks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8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Who uses Astrolabe?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Amazon uses Astrolabe throughout their big data centers!</a:t>
            </a:r>
          </a:p>
          <a:p>
            <a:pPr lvl="1"/>
            <a:r>
              <a:rPr lang="en-US" smtClean="0"/>
              <a:t>For them, Astrolabe helps them track overall state of their system to diagnose performance issues</a:t>
            </a:r>
          </a:p>
          <a:p>
            <a:pPr lvl="1"/>
            <a:r>
              <a:rPr lang="en-US" smtClean="0"/>
              <a:t>They can also use it to automate reaction to temporary overloads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85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 of overload handling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Some service S is getting slow…</a:t>
            </a:r>
          </a:p>
          <a:p>
            <a:pPr lvl="1"/>
            <a:r>
              <a:rPr lang="en-US" smtClean="0"/>
              <a:t>Astrolabe triggers a “system wide warning”</a:t>
            </a:r>
          </a:p>
          <a:p>
            <a:r>
              <a:rPr lang="en-US" smtClean="0"/>
              <a:t>Everyone sees the picture</a:t>
            </a:r>
          </a:p>
          <a:p>
            <a:pPr lvl="1"/>
            <a:r>
              <a:rPr lang="en-US" smtClean="0"/>
              <a:t>“Oops, S is getting overloaded and slow!”</a:t>
            </a:r>
          </a:p>
          <a:p>
            <a:pPr lvl="1"/>
            <a:r>
              <a:rPr lang="en-US" smtClean="0"/>
              <a:t>So everyone tries to reduce their frequency of requests against service S</a:t>
            </a:r>
          </a:p>
          <a:p>
            <a:pPr lvl="1"/>
            <a:endParaRPr lang="en-US" smtClean="0"/>
          </a:p>
          <a:p>
            <a:r>
              <a:rPr lang="en-US" smtClean="0"/>
              <a:t>What about overload in Astrolabe itself?</a:t>
            </a:r>
          </a:p>
          <a:p>
            <a:pPr lvl="1"/>
            <a:r>
              <a:rPr lang="en-US" smtClean="0"/>
              <a:t>Could everyone do a fair share of inner aggregation?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60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fair (but dreadful) aggregation tree</a:t>
            </a:r>
            <a:endParaRPr lang="en-US" dirty="0"/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65921756-8890-467F-832B-DC6483FA7D1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 flipH="1">
            <a:off x="2895600" y="14859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>
            <a:off x="5029200" y="14859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 flipH="1">
            <a:off x="1981200" y="1714500"/>
            <a:ext cx="9144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2895600" y="1714500"/>
            <a:ext cx="9906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 flipH="1">
            <a:off x="6019800" y="1714500"/>
            <a:ext cx="9144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6934200" y="1714500"/>
            <a:ext cx="9906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 flipH="1">
            <a:off x="1600200" y="2343150"/>
            <a:ext cx="3810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>
            <a:off x="1981200" y="2343150"/>
            <a:ext cx="3048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5" name="Line 13"/>
          <p:cNvSpPr>
            <a:spLocks noChangeShapeType="1"/>
          </p:cNvSpPr>
          <p:nvPr/>
        </p:nvSpPr>
        <p:spPr bwMode="auto">
          <a:xfrm flipH="1">
            <a:off x="3505200" y="2343150"/>
            <a:ext cx="3810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3886200" y="2343150"/>
            <a:ext cx="3048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7" name="Line 15"/>
          <p:cNvSpPr>
            <a:spLocks noChangeShapeType="1"/>
          </p:cNvSpPr>
          <p:nvPr/>
        </p:nvSpPr>
        <p:spPr bwMode="auto">
          <a:xfrm flipH="1">
            <a:off x="5638800" y="2343150"/>
            <a:ext cx="3810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>
            <a:off x="6019800" y="2343150"/>
            <a:ext cx="3048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 flipH="1">
            <a:off x="7543800" y="2343150"/>
            <a:ext cx="3810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>
            <a:off x="7924800" y="2343150"/>
            <a:ext cx="3048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1371600" y="3143250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56692" name="Line 20"/>
          <p:cNvSpPr>
            <a:spLocks noChangeShapeType="1"/>
          </p:cNvSpPr>
          <p:nvPr/>
        </p:nvSpPr>
        <p:spPr bwMode="auto">
          <a:xfrm flipH="1">
            <a:off x="13716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3" name="Line 21"/>
          <p:cNvSpPr>
            <a:spLocks noChangeShapeType="1"/>
          </p:cNvSpPr>
          <p:nvPr/>
        </p:nvSpPr>
        <p:spPr bwMode="auto">
          <a:xfrm>
            <a:off x="16002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4" name="Line 22"/>
          <p:cNvSpPr>
            <a:spLocks noChangeShapeType="1"/>
          </p:cNvSpPr>
          <p:nvPr/>
        </p:nvSpPr>
        <p:spPr bwMode="auto">
          <a:xfrm flipH="1">
            <a:off x="20574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5" name="Line 23"/>
          <p:cNvSpPr>
            <a:spLocks noChangeShapeType="1"/>
          </p:cNvSpPr>
          <p:nvPr/>
        </p:nvSpPr>
        <p:spPr bwMode="auto">
          <a:xfrm>
            <a:off x="22860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6" name="Line 24"/>
          <p:cNvSpPr>
            <a:spLocks noChangeShapeType="1"/>
          </p:cNvSpPr>
          <p:nvPr/>
        </p:nvSpPr>
        <p:spPr bwMode="auto">
          <a:xfrm flipH="1">
            <a:off x="32766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7" name="Line 25"/>
          <p:cNvSpPr>
            <a:spLocks noChangeShapeType="1"/>
          </p:cNvSpPr>
          <p:nvPr/>
        </p:nvSpPr>
        <p:spPr bwMode="auto">
          <a:xfrm>
            <a:off x="35052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8" name="Line 26"/>
          <p:cNvSpPr>
            <a:spLocks noChangeShapeType="1"/>
          </p:cNvSpPr>
          <p:nvPr/>
        </p:nvSpPr>
        <p:spPr bwMode="auto">
          <a:xfrm flipH="1">
            <a:off x="39624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9" name="Line 27"/>
          <p:cNvSpPr>
            <a:spLocks noChangeShapeType="1"/>
          </p:cNvSpPr>
          <p:nvPr/>
        </p:nvSpPr>
        <p:spPr bwMode="auto">
          <a:xfrm>
            <a:off x="41910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00" name="Line 28"/>
          <p:cNvSpPr>
            <a:spLocks noChangeShapeType="1"/>
          </p:cNvSpPr>
          <p:nvPr/>
        </p:nvSpPr>
        <p:spPr bwMode="auto">
          <a:xfrm flipH="1">
            <a:off x="73152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01" name="Line 29"/>
          <p:cNvSpPr>
            <a:spLocks noChangeShapeType="1"/>
          </p:cNvSpPr>
          <p:nvPr/>
        </p:nvSpPr>
        <p:spPr bwMode="auto">
          <a:xfrm>
            <a:off x="75438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02" name="Line 30"/>
          <p:cNvSpPr>
            <a:spLocks noChangeShapeType="1"/>
          </p:cNvSpPr>
          <p:nvPr/>
        </p:nvSpPr>
        <p:spPr bwMode="auto">
          <a:xfrm flipH="1">
            <a:off x="80010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03" name="Line 31"/>
          <p:cNvSpPr>
            <a:spLocks noChangeShapeType="1"/>
          </p:cNvSpPr>
          <p:nvPr/>
        </p:nvSpPr>
        <p:spPr bwMode="auto">
          <a:xfrm>
            <a:off x="82296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04" name="Line 32"/>
          <p:cNvSpPr>
            <a:spLocks noChangeShapeType="1"/>
          </p:cNvSpPr>
          <p:nvPr/>
        </p:nvSpPr>
        <p:spPr bwMode="auto">
          <a:xfrm flipH="1">
            <a:off x="54102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05" name="Line 33"/>
          <p:cNvSpPr>
            <a:spLocks noChangeShapeType="1"/>
          </p:cNvSpPr>
          <p:nvPr/>
        </p:nvSpPr>
        <p:spPr bwMode="auto">
          <a:xfrm>
            <a:off x="56388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06" name="Line 34"/>
          <p:cNvSpPr>
            <a:spLocks noChangeShapeType="1"/>
          </p:cNvSpPr>
          <p:nvPr/>
        </p:nvSpPr>
        <p:spPr bwMode="auto">
          <a:xfrm flipH="1">
            <a:off x="60960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07" name="Line 35"/>
          <p:cNvSpPr>
            <a:spLocks noChangeShapeType="1"/>
          </p:cNvSpPr>
          <p:nvPr/>
        </p:nvSpPr>
        <p:spPr bwMode="auto">
          <a:xfrm>
            <a:off x="6324600" y="31432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08" name="Text Box 36"/>
          <p:cNvSpPr txBox="1">
            <a:spLocks noChangeArrowheads="1"/>
          </p:cNvSpPr>
          <p:nvPr/>
        </p:nvSpPr>
        <p:spPr bwMode="auto">
          <a:xfrm>
            <a:off x="1066800" y="382905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  A    </a:t>
            </a:r>
            <a:r>
              <a:rPr lang="en-US" b="1" dirty="0" smtClean="0"/>
              <a:t>  B C      </a:t>
            </a:r>
            <a:r>
              <a:rPr lang="en-US" b="1" dirty="0"/>
              <a:t>D         E     </a:t>
            </a:r>
            <a:r>
              <a:rPr lang="en-US" b="1" dirty="0" smtClean="0"/>
              <a:t>   F   G     H             </a:t>
            </a:r>
            <a:r>
              <a:rPr lang="en-US" b="1" dirty="0"/>
              <a:t>I     J  </a:t>
            </a:r>
            <a:r>
              <a:rPr lang="en-US" b="1" dirty="0" smtClean="0"/>
              <a:t> K     </a:t>
            </a:r>
            <a:r>
              <a:rPr lang="en-US" b="1" dirty="0"/>
              <a:t>L        </a:t>
            </a:r>
            <a:r>
              <a:rPr lang="en-US" b="1" dirty="0" smtClean="0"/>
              <a:t>   M    </a:t>
            </a:r>
            <a:r>
              <a:rPr lang="en-US" b="1" dirty="0"/>
              <a:t>N  O  </a:t>
            </a:r>
            <a:r>
              <a:rPr lang="en-US" b="1" dirty="0" smtClean="0"/>
              <a:t>  </a:t>
            </a:r>
            <a:r>
              <a:rPr lang="en-US" b="1" dirty="0"/>
              <a:t>P</a:t>
            </a:r>
          </a:p>
        </p:txBody>
      </p:sp>
      <p:sp>
        <p:nvSpPr>
          <p:cNvPr id="156709" name="Text Box 37"/>
          <p:cNvSpPr txBox="1">
            <a:spLocks noChangeArrowheads="1"/>
          </p:cNvSpPr>
          <p:nvPr/>
        </p:nvSpPr>
        <p:spPr bwMode="auto">
          <a:xfrm>
            <a:off x="1295400" y="30289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</a:t>
            </a:r>
          </a:p>
        </p:txBody>
      </p:sp>
      <p:sp>
        <p:nvSpPr>
          <p:cNvPr id="156710" name="Text Box 38"/>
          <p:cNvSpPr txBox="1">
            <a:spLocks noChangeArrowheads="1"/>
          </p:cNvSpPr>
          <p:nvPr/>
        </p:nvSpPr>
        <p:spPr bwMode="auto">
          <a:xfrm>
            <a:off x="1981200" y="30289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</a:p>
        </p:txBody>
      </p:sp>
      <p:sp>
        <p:nvSpPr>
          <p:cNvPr id="156711" name="Text Box 39"/>
          <p:cNvSpPr txBox="1">
            <a:spLocks noChangeArrowheads="1"/>
          </p:cNvSpPr>
          <p:nvPr/>
        </p:nvSpPr>
        <p:spPr bwMode="auto">
          <a:xfrm>
            <a:off x="3200400" y="30289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</a:t>
            </a:r>
          </a:p>
        </p:txBody>
      </p:sp>
      <p:sp>
        <p:nvSpPr>
          <p:cNvPr id="156712" name="Text Box 40"/>
          <p:cNvSpPr txBox="1">
            <a:spLocks noChangeArrowheads="1"/>
          </p:cNvSpPr>
          <p:nvPr/>
        </p:nvSpPr>
        <p:spPr bwMode="auto">
          <a:xfrm>
            <a:off x="3886200" y="30289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</a:t>
            </a:r>
          </a:p>
        </p:txBody>
      </p:sp>
      <p:sp>
        <p:nvSpPr>
          <p:cNvPr id="156713" name="Text Box 41"/>
          <p:cNvSpPr txBox="1">
            <a:spLocks noChangeArrowheads="1"/>
          </p:cNvSpPr>
          <p:nvPr/>
        </p:nvSpPr>
        <p:spPr bwMode="auto">
          <a:xfrm>
            <a:off x="5334000" y="30289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sp>
        <p:nvSpPr>
          <p:cNvPr id="156714" name="Text Box 42"/>
          <p:cNvSpPr txBox="1">
            <a:spLocks noChangeArrowheads="1"/>
          </p:cNvSpPr>
          <p:nvPr/>
        </p:nvSpPr>
        <p:spPr bwMode="auto">
          <a:xfrm>
            <a:off x="6019800" y="30289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</a:t>
            </a:r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7239000" y="30289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</a:t>
            </a:r>
          </a:p>
        </p:txBody>
      </p: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7924800" y="30289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</a:t>
            </a: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1676400" y="21717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</a:t>
            </a: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3581400" y="22288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</a:t>
            </a:r>
          </a:p>
        </p:txBody>
      </p:sp>
      <p:sp>
        <p:nvSpPr>
          <p:cNvPr id="156719" name="Text Box 47"/>
          <p:cNvSpPr txBox="1">
            <a:spLocks noChangeArrowheads="1"/>
          </p:cNvSpPr>
          <p:nvPr/>
        </p:nvSpPr>
        <p:spPr bwMode="auto">
          <a:xfrm>
            <a:off x="5791200" y="21717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</a:t>
            </a:r>
          </a:p>
        </p:txBody>
      </p:sp>
      <p:sp>
        <p:nvSpPr>
          <p:cNvPr id="156720" name="Text Box 48"/>
          <p:cNvSpPr txBox="1">
            <a:spLocks noChangeArrowheads="1"/>
          </p:cNvSpPr>
          <p:nvPr/>
        </p:nvSpPr>
        <p:spPr bwMode="auto">
          <a:xfrm>
            <a:off x="7543800" y="22288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</a:t>
            </a:r>
          </a:p>
        </p:txBody>
      </p:sp>
      <p:sp>
        <p:nvSpPr>
          <p:cNvPr id="156725" name="Text Box 53"/>
          <p:cNvSpPr txBox="1">
            <a:spLocks noChangeArrowheads="1"/>
          </p:cNvSpPr>
          <p:nvPr/>
        </p:nvSpPr>
        <p:spPr bwMode="auto">
          <a:xfrm>
            <a:off x="2514600" y="15430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</a:t>
            </a:r>
          </a:p>
        </p:txBody>
      </p:sp>
      <p:sp>
        <p:nvSpPr>
          <p:cNvPr id="156728" name="Text Box 56"/>
          <p:cNvSpPr txBox="1">
            <a:spLocks noChangeArrowheads="1"/>
          </p:cNvSpPr>
          <p:nvPr/>
        </p:nvSpPr>
        <p:spPr bwMode="auto">
          <a:xfrm>
            <a:off x="7010400" y="154305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</a:t>
            </a:r>
          </a:p>
        </p:txBody>
      </p:sp>
      <p:sp>
        <p:nvSpPr>
          <p:cNvPr id="156729" name="Text Box 57"/>
          <p:cNvSpPr txBox="1">
            <a:spLocks noChangeArrowheads="1"/>
          </p:cNvSpPr>
          <p:nvPr/>
        </p:nvSpPr>
        <p:spPr bwMode="auto">
          <a:xfrm>
            <a:off x="4495800" y="1428750"/>
            <a:ext cx="125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ym typeface="Symbol" pitchFamily="18" charset="2"/>
              </a:rPr>
              <a:t></a:t>
            </a:r>
            <a:br>
              <a:rPr lang="en-US" b="1" dirty="0" smtClean="0">
                <a:sym typeface="Symbol" pitchFamily="18" charset="2"/>
              </a:rPr>
            </a:br>
            <a:r>
              <a:rPr lang="en-US" sz="1050" b="1" i="1" dirty="0" smtClean="0">
                <a:sym typeface="Symbol" pitchFamily="18" charset="2"/>
              </a:rPr>
              <a:t>H owns this role, but has nothing to do</a:t>
            </a:r>
            <a:endParaRPr lang="en-US" sz="1050" b="1" i="1" dirty="0">
              <a:sym typeface="Symbol" pitchFamily="18" charset="2"/>
            </a:endParaRPr>
          </a:p>
        </p:txBody>
      </p:sp>
      <p:sp>
        <p:nvSpPr>
          <p:cNvPr id="156730" name="AutoShape 58"/>
          <p:cNvSpPr>
            <a:spLocks noChangeArrowheads="1"/>
          </p:cNvSpPr>
          <p:nvPr/>
        </p:nvSpPr>
        <p:spPr bwMode="auto">
          <a:xfrm>
            <a:off x="4419600" y="3200400"/>
            <a:ext cx="1828800" cy="583168"/>
          </a:xfrm>
          <a:prstGeom prst="wedgeRectCallout">
            <a:avLst>
              <a:gd name="adj1" fmla="val -43750"/>
              <a:gd name="adj2" fmla="val 7453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dirty="0"/>
              <a:t>An event </a:t>
            </a:r>
            <a:r>
              <a:rPr lang="en-US" b="1" dirty="0"/>
              <a:t>e</a:t>
            </a:r>
            <a:r>
              <a:rPr lang="en-US" dirty="0"/>
              <a:t> occurs at H</a:t>
            </a:r>
          </a:p>
        </p:txBody>
      </p:sp>
      <p:sp>
        <p:nvSpPr>
          <p:cNvPr id="156731" name="Line 59"/>
          <p:cNvSpPr>
            <a:spLocks noChangeShapeType="1"/>
          </p:cNvSpPr>
          <p:nvPr/>
        </p:nvSpPr>
        <p:spPr bwMode="auto">
          <a:xfrm flipH="1">
            <a:off x="4191000" y="394335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32" name="Line 60"/>
          <p:cNvSpPr>
            <a:spLocks noChangeShapeType="1"/>
          </p:cNvSpPr>
          <p:nvPr/>
        </p:nvSpPr>
        <p:spPr bwMode="auto">
          <a:xfrm flipH="1">
            <a:off x="3581400" y="31432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33" name="Line 61"/>
          <p:cNvSpPr>
            <a:spLocks noChangeShapeType="1"/>
          </p:cNvSpPr>
          <p:nvPr/>
        </p:nvSpPr>
        <p:spPr bwMode="auto">
          <a:xfrm>
            <a:off x="3352800" y="394335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35" name="Line 63"/>
          <p:cNvSpPr>
            <a:spLocks noChangeShapeType="1"/>
          </p:cNvSpPr>
          <p:nvPr/>
        </p:nvSpPr>
        <p:spPr bwMode="auto">
          <a:xfrm flipH="1">
            <a:off x="2133600" y="2343150"/>
            <a:ext cx="152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37" name="Line 65"/>
          <p:cNvSpPr>
            <a:spLocks noChangeShapeType="1"/>
          </p:cNvSpPr>
          <p:nvPr/>
        </p:nvSpPr>
        <p:spPr bwMode="auto">
          <a:xfrm flipH="1">
            <a:off x="1447800" y="394335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38" name="Line 66"/>
          <p:cNvSpPr>
            <a:spLocks noChangeShapeType="1"/>
          </p:cNvSpPr>
          <p:nvPr/>
        </p:nvSpPr>
        <p:spPr bwMode="auto">
          <a:xfrm flipH="1">
            <a:off x="1676400" y="31432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39" name="Line 67"/>
          <p:cNvSpPr>
            <a:spLocks noChangeShapeType="1"/>
          </p:cNvSpPr>
          <p:nvPr/>
        </p:nvSpPr>
        <p:spPr bwMode="auto">
          <a:xfrm flipH="1">
            <a:off x="2133600" y="394335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40" name="Line 68"/>
          <p:cNvSpPr>
            <a:spLocks noChangeShapeType="1"/>
          </p:cNvSpPr>
          <p:nvPr/>
        </p:nvSpPr>
        <p:spPr bwMode="auto">
          <a:xfrm flipH="1">
            <a:off x="3048000" y="1714500"/>
            <a:ext cx="3733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41" name="Line 69"/>
          <p:cNvSpPr>
            <a:spLocks noChangeShapeType="1"/>
          </p:cNvSpPr>
          <p:nvPr/>
        </p:nvSpPr>
        <p:spPr bwMode="auto">
          <a:xfrm flipH="1">
            <a:off x="8153400" y="394335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42" name="Line 70"/>
          <p:cNvSpPr>
            <a:spLocks noChangeShapeType="1"/>
          </p:cNvSpPr>
          <p:nvPr/>
        </p:nvSpPr>
        <p:spPr bwMode="auto">
          <a:xfrm flipH="1">
            <a:off x="7620000" y="31432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43" name="Line 71"/>
          <p:cNvSpPr>
            <a:spLocks noChangeShapeType="1"/>
          </p:cNvSpPr>
          <p:nvPr/>
        </p:nvSpPr>
        <p:spPr bwMode="auto">
          <a:xfrm>
            <a:off x="7363933" y="3938477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44" name="Line 72"/>
          <p:cNvSpPr>
            <a:spLocks noChangeShapeType="1"/>
          </p:cNvSpPr>
          <p:nvPr/>
        </p:nvSpPr>
        <p:spPr bwMode="auto">
          <a:xfrm flipH="1">
            <a:off x="6172200" y="2343150"/>
            <a:ext cx="152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45" name="Line 73"/>
          <p:cNvSpPr>
            <a:spLocks noChangeShapeType="1"/>
          </p:cNvSpPr>
          <p:nvPr/>
        </p:nvSpPr>
        <p:spPr bwMode="auto">
          <a:xfrm flipH="1">
            <a:off x="5562600" y="394335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46" name="Line 74"/>
          <p:cNvSpPr>
            <a:spLocks noChangeShapeType="1"/>
          </p:cNvSpPr>
          <p:nvPr/>
        </p:nvSpPr>
        <p:spPr bwMode="auto">
          <a:xfrm flipH="1">
            <a:off x="5715000" y="31432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47" name="Line 75"/>
          <p:cNvSpPr>
            <a:spLocks noChangeShapeType="1"/>
          </p:cNvSpPr>
          <p:nvPr/>
        </p:nvSpPr>
        <p:spPr bwMode="auto">
          <a:xfrm flipH="1">
            <a:off x="6172200" y="3938477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48" name="AutoShape 76"/>
          <p:cNvSpPr>
            <a:spLocks noChangeArrowheads="1"/>
          </p:cNvSpPr>
          <p:nvPr/>
        </p:nvSpPr>
        <p:spPr bwMode="auto">
          <a:xfrm>
            <a:off x="6629400" y="3200400"/>
            <a:ext cx="1828800" cy="628650"/>
          </a:xfrm>
          <a:prstGeom prst="wedgeRectCallout">
            <a:avLst>
              <a:gd name="adj1" fmla="val 46009"/>
              <a:gd name="adj2" fmla="val 84028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dirty="0"/>
              <a:t>P learns O(N) time units later!</a:t>
            </a:r>
          </a:p>
        </p:txBody>
      </p:sp>
      <p:sp>
        <p:nvSpPr>
          <p:cNvPr id="156749" name="AutoShape 77"/>
          <p:cNvSpPr>
            <a:spLocks noChangeArrowheads="1"/>
          </p:cNvSpPr>
          <p:nvPr/>
        </p:nvSpPr>
        <p:spPr bwMode="auto">
          <a:xfrm>
            <a:off x="3886200" y="3257550"/>
            <a:ext cx="1828800" cy="571500"/>
          </a:xfrm>
          <a:prstGeom prst="wedgeRectCallout">
            <a:avLst>
              <a:gd name="adj1" fmla="val -43750"/>
              <a:gd name="adj2" fmla="val 7453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dirty="0"/>
              <a:t>G gossips with H and learns </a:t>
            </a:r>
            <a:r>
              <a:rPr lang="en-US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661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30" grpId="0" animBg="1"/>
      <p:bldP spid="156730" grpId="1" animBg="1"/>
      <p:bldP spid="156731" grpId="0" animBg="1"/>
      <p:bldP spid="156732" grpId="0" animBg="1"/>
      <p:bldP spid="156733" grpId="0" animBg="1"/>
      <p:bldP spid="156735" grpId="0" animBg="1"/>
      <p:bldP spid="156737" grpId="0" animBg="1"/>
      <p:bldP spid="156738" grpId="0" animBg="1"/>
      <p:bldP spid="156739" grpId="0" animBg="1"/>
      <p:bldP spid="156740" grpId="0" animBg="1"/>
      <p:bldP spid="156741" grpId="0" animBg="1"/>
      <p:bldP spid="156742" grpId="0" animBg="1"/>
      <p:bldP spid="156743" grpId="0" animBg="1"/>
      <p:bldP spid="156744" grpId="0" animBg="1"/>
      <p:bldP spid="156745" grpId="0" animBg="1"/>
      <p:bldP spid="156746" grpId="0" animBg="1"/>
      <p:bldP spid="156747" grpId="0" animBg="1"/>
      <p:bldP spid="156748" grpId="0" animBg="1"/>
      <p:bldP spid="156749" grpId="0" animBg="1"/>
      <p:bldP spid="15674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went wrong?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D4E345A6-1A42-4618-8A19-F68D579CB76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horrendous tree, each node has equal “work to do” but the information-space diameter is larger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In fact, Astrolabe needs an “expander graph”</a:t>
            </a:r>
          </a:p>
          <a:p>
            <a:pPr lvl="1"/>
            <a:r>
              <a:rPr lang="en-US" dirty="0" smtClean="0"/>
              <a:t>But this tree is not an expander </a:t>
            </a:r>
            <a:endParaRPr lang="en-US" dirty="0" smtClean="0"/>
          </a:p>
          <a:p>
            <a:r>
              <a:rPr lang="en-US" dirty="0" smtClean="0"/>
              <a:t>Astrolabe </a:t>
            </a:r>
            <a:r>
              <a:rPr lang="en-US" dirty="0" smtClean="0"/>
              <a:t>normally benefits </a:t>
            </a:r>
            <a:r>
              <a:rPr lang="en-US" dirty="0" smtClean="0"/>
              <a:t>from “instant” knowledge because the epidemic at each level is run by someone elected from the level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Insight: Two kinds of shape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4E91E33-CE56-4E4A-889E-7BDBBF4CC37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We’ve focused on the aggregation tree</a:t>
            </a:r>
          </a:p>
          <a:p>
            <a:r>
              <a:rPr lang="en-US" smtClean="0"/>
              <a:t>But in fact should also think about the information flow tree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Information space perspective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16B45458-78A1-40D1-955C-F572CF28F1D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59848" name="Rectangle 10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Bad aggregation graph: </a:t>
            </a:r>
            <a:r>
              <a:rPr lang="en-US" sz="2400" dirty="0" smtClean="0"/>
              <a:t>Not an expander, diameter </a:t>
            </a:r>
            <a:r>
              <a:rPr lang="en-US" sz="2400" dirty="0" smtClean="0"/>
              <a:t>O(n)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Astrolabe version: </a:t>
            </a:r>
            <a:r>
              <a:rPr lang="en-US" sz="2400" dirty="0" smtClean="0"/>
              <a:t>Expander, hence diameter 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dirty="0" smtClean="0"/>
              <a:t>log(n</a:t>
            </a:r>
            <a:r>
              <a:rPr lang="en-US" sz="2400" dirty="0" smtClean="0"/>
              <a:t>))</a:t>
            </a:r>
            <a:endParaRPr lang="en-US" sz="2400" dirty="0"/>
          </a:p>
        </p:txBody>
      </p:sp>
      <p:sp>
        <p:nvSpPr>
          <p:cNvPr id="159847" name="Text Box 103"/>
          <p:cNvSpPr txBox="1">
            <a:spLocks noChangeArrowheads="1"/>
          </p:cNvSpPr>
          <p:nvPr/>
        </p:nvSpPr>
        <p:spPr bwMode="auto">
          <a:xfrm>
            <a:off x="3429000" y="2343150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H – G – E – F – B – A – C – D – L – K – I – J – N – M – O – P</a:t>
            </a:r>
          </a:p>
        </p:txBody>
      </p:sp>
      <p:pic>
        <p:nvPicPr>
          <p:cNvPr id="159849" name="Picture 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86150"/>
            <a:ext cx="2895600" cy="9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2"/>
          <p:cNvGrpSpPr>
            <a:grpSpLocks/>
          </p:cNvGrpSpPr>
          <p:nvPr/>
        </p:nvGrpSpPr>
        <p:grpSpPr bwMode="auto">
          <a:xfrm rot="-5400000" flipH="1" flipV="1">
            <a:off x="4286051" y="3092647"/>
            <a:ext cx="903684" cy="2033588"/>
            <a:chOff x="3064" y="2816"/>
            <a:chExt cx="759" cy="1281"/>
          </a:xfrm>
        </p:grpSpPr>
        <p:sp>
          <p:nvSpPr>
            <p:cNvPr id="159850" name="Text Box 106"/>
            <p:cNvSpPr txBox="1">
              <a:spLocks noChangeArrowheads="1"/>
            </p:cNvSpPr>
            <p:nvPr/>
          </p:nvSpPr>
          <p:spPr bwMode="auto">
            <a:xfrm rot="16200000">
              <a:off x="3324" y="2724"/>
              <a:ext cx="3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 </a:t>
              </a:r>
              <a:r>
                <a:rPr lang="en-US" dirty="0" smtClean="0"/>
                <a:t>  </a:t>
              </a:r>
              <a:r>
                <a:rPr lang="en-US" dirty="0"/>
                <a:t>B</a:t>
              </a:r>
            </a:p>
          </p:txBody>
        </p:sp>
        <p:sp>
          <p:nvSpPr>
            <p:cNvPr id="159851" name="Text Box 107"/>
            <p:cNvSpPr txBox="1">
              <a:spLocks noChangeArrowheads="1"/>
            </p:cNvSpPr>
            <p:nvPr/>
          </p:nvSpPr>
          <p:spPr bwMode="auto">
            <a:xfrm rot="16200000">
              <a:off x="3324" y="2964"/>
              <a:ext cx="3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 – D</a:t>
              </a:r>
            </a:p>
          </p:txBody>
        </p:sp>
        <p:sp>
          <p:nvSpPr>
            <p:cNvPr id="159852" name="Text Box 108"/>
            <p:cNvSpPr txBox="1">
              <a:spLocks noChangeArrowheads="1"/>
            </p:cNvSpPr>
            <p:nvPr/>
          </p:nvSpPr>
          <p:spPr bwMode="auto">
            <a:xfrm rot="16200000">
              <a:off x="3372" y="3405"/>
              <a:ext cx="3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E </a:t>
              </a:r>
              <a:r>
                <a:rPr lang="en-US" dirty="0" smtClean="0"/>
                <a:t>  </a:t>
              </a:r>
              <a:r>
                <a:rPr lang="en-US" dirty="0"/>
                <a:t>F</a:t>
              </a:r>
            </a:p>
          </p:txBody>
        </p:sp>
        <p:sp>
          <p:nvSpPr>
            <p:cNvPr id="159853" name="Text Box 109"/>
            <p:cNvSpPr txBox="1">
              <a:spLocks noChangeArrowheads="1"/>
            </p:cNvSpPr>
            <p:nvPr/>
          </p:nvSpPr>
          <p:spPr bwMode="auto">
            <a:xfrm rot="16200000">
              <a:off x="3372" y="3645"/>
              <a:ext cx="3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G – H</a:t>
              </a:r>
            </a:p>
          </p:txBody>
        </p:sp>
        <p:sp>
          <p:nvSpPr>
            <p:cNvPr id="159858" name="Freeform 114"/>
            <p:cNvSpPr>
              <a:spLocks/>
            </p:cNvSpPr>
            <p:nvPr/>
          </p:nvSpPr>
          <p:spPr bwMode="auto">
            <a:xfrm>
              <a:off x="3064" y="2976"/>
              <a:ext cx="296" cy="72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8" y="336"/>
                </a:cxn>
                <a:cxn ang="0">
                  <a:pos x="296" y="720"/>
                </a:cxn>
              </a:cxnLst>
              <a:rect l="0" t="0" r="r" b="b"/>
              <a:pathLst>
                <a:path w="296" h="720">
                  <a:moveTo>
                    <a:pt x="248" y="0"/>
                  </a:moveTo>
                  <a:cubicBezTo>
                    <a:pt x="124" y="108"/>
                    <a:pt x="0" y="216"/>
                    <a:pt x="8" y="336"/>
                  </a:cubicBezTo>
                  <a:cubicBezTo>
                    <a:pt x="16" y="456"/>
                    <a:pt x="156" y="588"/>
                    <a:pt x="296" y="72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59" name="Freeform 115"/>
            <p:cNvSpPr>
              <a:spLocks/>
            </p:cNvSpPr>
            <p:nvPr/>
          </p:nvSpPr>
          <p:spPr bwMode="auto">
            <a:xfrm>
              <a:off x="3216" y="2976"/>
              <a:ext cx="96" cy="24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144"/>
                </a:cxn>
                <a:cxn ang="0">
                  <a:pos x="96" y="240"/>
                </a:cxn>
              </a:cxnLst>
              <a:rect l="0" t="0" r="r" b="b"/>
              <a:pathLst>
                <a:path w="96" h="240">
                  <a:moveTo>
                    <a:pt x="96" y="0"/>
                  </a:moveTo>
                  <a:cubicBezTo>
                    <a:pt x="48" y="52"/>
                    <a:pt x="0" y="104"/>
                    <a:pt x="0" y="144"/>
                  </a:cubicBezTo>
                  <a:cubicBezTo>
                    <a:pt x="0" y="184"/>
                    <a:pt x="48" y="212"/>
                    <a:pt x="96" y="24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62" name="Freeform 118"/>
            <p:cNvSpPr>
              <a:spLocks/>
            </p:cNvSpPr>
            <p:nvPr/>
          </p:nvSpPr>
          <p:spPr bwMode="auto">
            <a:xfrm>
              <a:off x="3264" y="3696"/>
              <a:ext cx="96" cy="24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144"/>
                </a:cxn>
                <a:cxn ang="0">
                  <a:pos x="96" y="240"/>
                </a:cxn>
              </a:cxnLst>
              <a:rect l="0" t="0" r="r" b="b"/>
              <a:pathLst>
                <a:path w="96" h="240">
                  <a:moveTo>
                    <a:pt x="96" y="0"/>
                  </a:moveTo>
                  <a:cubicBezTo>
                    <a:pt x="48" y="52"/>
                    <a:pt x="0" y="104"/>
                    <a:pt x="0" y="144"/>
                  </a:cubicBezTo>
                  <a:cubicBezTo>
                    <a:pt x="0" y="184"/>
                    <a:pt x="48" y="212"/>
                    <a:pt x="96" y="24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865" name="Freeform 121"/>
          <p:cNvSpPr>
            <a:spLocks/>
          </p:cNvSpPr>
          <p:nvPr/>
        </p:nvSpPr>
        <p:spPr bwMode="auto">
          <a:xfrm>
            <a:off x="5500688" y="3486150"/>
            <a:ext cx="990600" cy="51435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480" y="8"/>
              </a:cxn>
              <a:cxn ang="0">
                <a:pos x="912" y="296"/>
              </a:cxn>
            </a:cxnLst>
            <a:rect l="0" t="0" r="r" b="b"/>
            <a:pathLst>
              <a:path w="912" h="296">
                <a:moveTo>
                  <a:pt x="0" y="248"/>
                </a:moveTo>
                <a:cubicBezTo>
                  <a:pt x="164" y="124"/>
                  <a:pt x="328" y="0"/>
                  <a:pt x="480" y="8"/>
                </a:cubicBezTo>
                <a:cubicBezTo>
                  <a:pt x="632" y="16"/>
                  <a:pt x="772" y="156"/>
                  <a:pt x="912" y="29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9869" name="Picture 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00250"/>
            <a:ext cx="2863850" cy="97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122"/>
          <p:cNvGrpSpPr>
            <a:grpSpLocks/>
          </p:cNvGrpSpPr>
          <p:nvPr/>
        </p:nvGrpSpPr>
        <p:grpSpPr bwMode="auto">
          <a:xfrm rot="5400000" flipV="1">
            <a:off x="6813352" y="3084314"/>
            <a:ext cx="903684" cy="2033588"/>
            <a:chOff x="3064" y="2816"/>
            <a:chExt cx="759" cy="1281"/>
          </a:xfrm>
        </p:grpSpPr>
        <p:sp>
          <p:nvSpPr>
            <p:cNvPr id="27" name="Text Box 106"/>
            <p:cNvSpPr txBox="1">
              <a:spLocks noChangeArrowheads="1"/>
            </p:cNvSpPr>
            <p:nvPr/>
          </p:nvSpPr>
          <p:spPr bwMode="auto">
            <a:xfrm rot="16200000">
              <a:off x="3324" y="2724"/>
              <a:ext cx="3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I  – J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Text Box 107"/>
            <p:cNvSpPr txBox="1">
              <a:spLocks noChangeArrowheads="1"/>
            </p:cNvSpPr>
            <p:nvPr/>
          </p:nvSpPr>
          <p:spPr bwMode="auto">
            <a:xfrm rot="16200000">
              <a:off x="3324" y="2964"/>
              <a:ext cx="3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   L</a:t>
              </a:r>
              <a:endParaRPr lang="en-US" dirty="0"/>
            </a:p>
          </p:txBody>
        </p:sp>
        <p:sp>
          <p:nvSpPr>
            <p:cNvPr id="29" name="Text Box 108"/>
            <p:cNvSpPr txBox="1">
              <a:spLocks noChangeArrowheads="1"/>
            </p:cNvSpPr>
            <p:nvPr/>
          </p:nvSpPr>
          <p:spPr bwMode="auto">
            <a:xfrm rot="16200000">
              <a:off x="3372" y="3405"/>
              <a:ext cx="3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M </a:t>
              </a:r>
              <a:r>
                <a:rPr lang="en-US" dirty="0"/>
                <a:t>– </a:t>
              </a:r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30" name="Text Box 109"/>
            <p:cNvSpPr txBox="1">
              <a:spLocks noChangeArrowheads="1"/>
            </p:cNvSpPr>
            <p:nvPr/>
          </p:nvSpPr>
          <p:spPr bwMode="auto">
            <a:xfrm rot="16200000">
              <a:off x="3372" y="3645"/>
              <a:ext cx="3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O  P</a:t>
              </a:r>
              <a:endParaRPr lang="en-US" dirty="0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auto">
            <a:xfrm>
              <a:off x="3064" y="2976"/>
              <a:ext cx="296" cy="72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8" y="336"/>
                </a:cxn>
                <a:cxn ang="0">
                  <a:pos x="296" y="720"/>
                </a:cxn>
              </a:cxnLst>
              <a:rect l="0" t="0" r="r" b="b"/>
              <a:pathLst>
                <a:path w="296" h="720">
                  <a:moveTo>
                    <a:pt x="248" y="0"/>
                  </a:moveTo>
                  <a:cubicBezTo>
                    <a:pt x="124" y="108"/>
                    <a:pt x="0" y="216"/>
                    <a:pt x="8" y="336"/>
                  </a:cubicBezTo>
                  <a:cubicBezTo>
                    <a:pt x="16" y="456"/>
                    <a:pt x="156" y="588"/>
                    <a:pt x="296" y="72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>
              <a:off x="3216" y="2976"/>
              <a:ext cx="96" cy="24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144"/>
                </a:cxn>
                <a:cxn ang="0">
                  <a:pos x="96" y="240"/>
                </a:cxn>
              </a:cxnLst>
              <a:rect l="0" t="0" r="r" b="b"/>
              <a:pathLst>
                <a:path w="96" h="240">
                  <a:moveTo>
                    <a:pt x="96" y="0"/>
                  </a:moveTo>
                  <a:cubicBezTo>
                    <a:pt x="48" y="52"/>
                    <a:pt x="0" y="104"/>
                    <a:pt x="0" y="144"/>
                  </a:cubicBezTo>
                  <a:cubicBezTo>
                    <a:pt x="0" y="184"/>
                    <a:pt x="48" y="212"/>
                    <a:pt x="96" y="24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8"/>
            <p:cNvSpPr>
              <a:spLocks/>
            </p:cNvSpPr>
            <p:nvPr/>
          </p:nvSpPr>
          <p:spPr bwMode="auto">
            <a:xfrm>
              <a:off x="3264" y="3696"/>
              <a:ext cx="96" cy="24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144"/>
                </a:cxn>
                <a:cxn ang="0">
                  <a:pos x="96" y="240"/>
                </a:cxn>
              </a:cxnLst>
              <a:rect l="0" t="0" r="r" b="b"/>
              <a:pathLst>
                <a:path w="96" h="240">
                  <a:moveTo>
                    <a:pt x="96" y="0"/>
                  </a:moveTo>
                  <a:cubicBezTo>
                    <a:pt x="48" y="52"/>
                    <a:pt x="0" y="104"/>
                    <a:pt x="0" y="144"/>
                  </a:cubicBezTo>
                  <a:cubicBezTo>
                    <a:pt x="0" y="184"/>
                    <a:pt x="48" y="212"/>
                    <a:pt x="96" y="24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68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First we saw a way of using Gossip in a reliable multicast (although the reliability is probabilistic)</a:t>
            </a:r>
          </a:p>
          <a:p>
            <a:r>
              <a:rPr lang="en-US" smtClean="0"/>
              <a:t>Then looked at using Gossip for aggregation</a:t>
            </a:r>
          </a:p>
          <a:p>
            <a:pPr lvl="1"/>
            <a:r>
              <a:rPr lang="en-US" smtClean="0"/>
              <a:t>Pure gossip isn’t ideal for this… and competes poorly with flooding and other urgent protocols</a:t>
            </a:r>
          </a:p>
          <a:p>
            <a:pPr lvl="1"/>
            <a:r>
              <a:rPr lang="en-US" smtClean="0"/>
              <a:t>But Astrolabe introduces hierarchy and is an interesting option that gets used in at least one real cloud platform</a:t>
            </a:r>
          </a:p>
          <a:p>
            <a:r>
              <a:rPr lang="en-US" smtClean="0"/>
              <a:t>Power: make a system more robust, self-adaptive, with a technology that won’t make things worse</a:t>
            </a:r>
          </a:p>
          <a:p>
            <a:r>
              <a:rPr lang="en-US" smtClean="0"/>
              <a:t>But performance can still be sluggish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7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What’s the cost of an IP multicast?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 principle, each Bimodal Multicast packet traverses the relevant data center links and routers just once per message</a:t>
            </a:r>
          </a:p>
          <a:p>
            <a:endParaRPr lang="en-US" smtClean="0"/>
          </a:p>
          <a:p>
            <a:r>
              <a:rPr lang="en-US" smtClean="0"/>
              <a:t>So this is extremely cheap... but how do we deal with systems that didn’t receive the multicast?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Making Bimodal Multicast reliable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 use gossip!</a:t>
            </a:r>
          </a:p>
          <a:p>
            <a:endParaRPr lang="en-US" dirty="0" smtClean="0"/>
          </a:p>
          <a:p>
            <a:r>
              <a:rPr lang="en-US" dirty="0" smtClean="0"/>
              <a:t>Every node tracks the membership of the target group (using gossip, just like with </a:t>
            </a:r>
            <a:r>
              <a:rPr lang="en-US" dirty="0" smtClean="0"/>
              <a:t>Dr. Multicast)</a:t>
            </a:r>
            <a:endParaRPr lang="en-US" dirty="0" smtClean="0"/>
          </a:p>
          <a:p>
            <a:pPr lvl="1"/>
            <a:r>
              <a:rPr lang="en-US" dirty="0" smtClean="0"/>
              <a:t>Bootstrap by learning “some node addresses” from some kind of a server or web page</a:t>
            </a:r>
          </a:p>
          <a:p>
            <a:pPr lvl="1"/>
            <a:r>
              <a:rPr lang="en-US" dirty="0" smtClean="0"/>
              <a:t>But then exchange of gossip used to improve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Making Bimodal Multicast reliable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Now, layer in a gossip mechanism that gossips about multicasts each node knows about</a:t>
            </a:r>
          </a:p>
          <a:p>
            <a:pPr lvl="1"/>
            <a:r>
              <a:rPr lang="en-US" smtClean="0"/>
              <a:t>Rather than sending the multicasts themselves, the gossip messages just talk about “digests”, which are lists </a:t>
            </a:r>
          </a:p>
          <a:p>
            <a:pPr lvl="2"/>
            <a:r>
              <a:rPr lang="en-US" smtClean="0"/>
              <a:t>Node A might send node B</a:t>
            </a:r>
          </a:p>
          <a:p>
            <a:pPr lvl="3"/>
            <a:r>
              <a:rPr lang="en-US" smtClean="0"/>
              <a:t>I have messages 1-18 from sender X</a:t>
            </a:r>
          </a:p>
          <a:p>
            <a:pPr lvl="3"/>
            <a:r>
              <a:rPr lang="en-US" smtClean="0"/>
              <a:t>I have message 11 from sender Y</a:t>
            </a:r>
          </a:p>
          <a:p>
            <a:pPr lvl="3"/>
            <a:r>
              <a:rPr lang="en-US" smtClean="0"/>
              <a:t>I have messages 14, 16 and 22-71 from sender Z</a:t>
            </a:r>
          </a:p>
          <a:p>
            <a:pPr lvl="2"/>
            <a:r>
              <a:rPr lang="en-US" smtClean="0"/>
              <a:t>Compactly represented...</a:t>
            </a:r>
          </a:p>
          <a:p>
            <a:pPr lvl="1"/>
            <a:r>
              <a:rPr lang="en-US" smtClean="0"/>
              <a:t>This is a form of “push” gossip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Making Bimodal Multicast reliable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On receiving such a gossip message, the recipient checks to see which messages it has that the gossip sender lacks, and vice versa</a:t>
            </a:r>
          </a:p>
          <a:p>
            <a:endParaRPr lang="en-US" smtClean="0"/>
          </a:p>
          <a:p>
            <a:r>
              <a:rPr lang="en-US" smtClean="0"/>
              <a:t>Then it responds</a:t>
            </a:r>
          </a:p>
          <a:p>
            <a:pPr lvl="1"/>
            <a:r>
              <a:rPr lang="en-US" smtClean="0"/>
              <a:t>I have copies of messages M, M’and M’’ that you seem to lack</a:t>
            </a:r>
          </a:p>
          <a:p>
            <a:pPr lvl="1"/>
            <a:r>
              <a:rPr lang="en-US" smtClean="0"/>
              <a:t>I would like a copy of messages N, N’ and N’’ please</a:t>
            </a:r>
          </a:p>
          <a:p>
            <a:pPr lvl="1"/>
            <a:endParaRPr lang="en-US" smtClean="0"/>
          </a:p>
          <a:p>
            <a:r>
              <a:rPr lang="en-US" smtClean="0"/>
              <a:t>An exchange of the actual messages follows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data centers… WAN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Interesting case that requires further optimizations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43150"/>
            <a:ext cx="1855487" cy="1822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266950"/>
            <a:ext cx="1855487" cy="18222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71800" y="3254284"/>
            <a:ext cx="32004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363855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Half the traffic will</a:t>
            </a:r>
            <a:br>
              <a:rPr lang="en-US" dirty="0" smtClean="0"/>
            </a:br>
            <a:r>
              <a:rPr lang="en-US" dirty="0" smtClean="0"/>
              <a:t>run on the WAN link!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43708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N/2 nodes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428488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N/2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3729</TotalTime>
  <Words>3189</Words>
  <Application>Microsoft Office PowerPoint</Application>
  <PresentationFormat>On-screen Show (16:9)</PresentationFormat>
  <Paragraphs>1096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Median</vt:lpstr>
      <vt:lpstr> Bimodal Multicast Astrolabe</vt:lpstr>
      <vt:lpstr>Gossip 201</vt:lpstr>
      <vt:lpstr>Gossip in distributed systems</vt:lpstr>
      <vt:lpstr>Bimodal Multicast</vt:lpstr>
      <vt:lpstr>What’s the cost of an IP multicast?</vt:lpstr>
      <vt:lpstr>Making Bimodal Multicast reliable</vt:lpstr>
      <vt:lpstr>Making Bimodal Multicast reliable</vt:lpstr>
      <vt:lpstr>Making Bimodal Multicast reliable</vt:lpstr>
      <vt:lpstr>Two data centers… WAN link</vt:lpstr>
      <vt:lpstr>Two data centers… WAN link</vt:lpstr>
      <vt:lpstr>Why is this a problem?</vt:lpstr>
      <vt:lpstr>WAN optimizations…</vt:lpstr>
      <vt:lpstr>Optimizations</vt:lpstr>
      <vt:lpstr>Gravitational Gossip</vt:lpstr>
      <vt:lpstr>Gravity well trick: Single topic example</vt:lpstr>
      <vt:lpstr>lpbcast variation</vt:lpstr>
      <vt:lpstr>Speculation... about speed</vt:lpstr>
      <vt:lpstr>A thought question</vt:lpstr>
      <vt:lpstr>… and the answer is</vt:lpstr>
      <vt:lpstr>Yet with flooding… easy!</vt:lpstr>
      <vt:lpstr>This is a “spanning tree”</vt:lpstr>
      <vt:lpstr>Not all logs are identical!</vt:lpstr>
      <vt:lpstr>Insight?</vt:lpstr>
      <vt:lpstr>Gossip vs “Urgent”?</vt:lpstr>
      <vt:lpstr>Introducing hierarchy</vt:lpstr>
      <vt:lpstr>PowerPoint Presentation</vt:lpstr>
      <vt:lpstr>Astrolabe is a flexible monitoring overlay</vt:lpstr>
      <vt:lpstr>Astrolabe in a single domain</vt:lpstr>
      <vt:lpstr>State Merge: Core of Astrolabe epidemic</vt:lpstr>
      <vt:lpstr>State Merge: Core of Astrolabe epidemic</vt:lpstr>
      <vt:lpstr>State Merge: Core of Astrolabe epidemic</vt:lpstr>
      <vt:lpstr>Observations</vt:lpstr>
      <vt:lpstr>Big systems…</vt:lpstr>
      <vt:lpstr>Scaling up… and up…</vt:lpstr>
      <vt:lpstr>Astrolabe builds a hierarchy using a P2P protocol that “assembles the puzzle” without any servers</vt:lpstr>
      <vt:lpstr>Large scale: “fake” regions</vt:lpstr>
      <vt:lpstr>Hierarchy is virtual… data is replicated</vt:lpstr>
      <vt:lpstr>Hierarchy is virtual… data is replicated</vt:lpstr>
      <vt:lpstr>Worst case load?</vt:lpstr>
      <vt:lpstr>Who uses Astrolabe?</vt:lpstr>
      <vt:lpstr>Example of overload handling</vt:lpstr>
      <vt:lpstr>A fair (but dreadful) aggregation tree</vt:lpstr>
      <vt:lpstr>What went wrong?</vt:lpstr>
      <vt:lpstr>Insight: Two kinds of shape</vt:lpstr>
      <vt:lpstr>Information space perspective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240</cp:revision>
  <cp:lastPrinted>2012-02-14T15:00:44Z</cp:lastPrinted>
  <dcterms:created xsi:type="dcterms:W3CDTF">2006-08-16T00:00:00Z</dcterms:created>
  <dcterms:modified xsi:type="dcterms:W3CDTF">2015-11-03T16:52:00Z</dcterms:modified>
</cp:coreProperties>
</file>