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notesMasterIdLst>
    <p:notesMasterId r:id="rId52"/>
  </p:notesMasterIdLst>
  <p:sldIdLst>
    <p:sldId id="382" r:id="rId2"/>
    <p:sldId id="427" r:id="rId3"/>
    <p:sldId id="429" r:id="rId4"/>
    <p:sldId id="430" r:id="rId5"/>
    <p:sldId id="431" r:id="rId6"/>
    <p:sldId id="432" r:id="rId7"/>
    <p:sldId id="433" r:id="rId8"/>
    <p:sldId id="434" r:id="rId9"/>
    <p:sldId id="383" r:id="rId10"/>
    <p:sldId id="384" r:id="rId11"/>
    <p:sldId id="385" r:id="rId12"/>
    <p:sldId id="386" r:id="rId13"/>
    <p:sldId id="387" r:id="rId14"/>
    <p:sldId id="388" r:id="rId15"/>
    <p:sldId id="389" r:id="rId16"/>
    <p:sldId id="390" r:id="rId17"/>
    <p:sldId id="391" r:id="rId18"/>
    <p:sldId id="392" r:id="rId19"/>
    <p:sldId id="393" r:id="rId20"/>
    <p:sldId id="394" r:id="rId21"/>
    <p:sldId id="395" r:id="rId22"/>
    <p:sldId id="396" r:id="rId23"/>
    <p:sldId id="398" r:id="rId24"/>
    <p:sldId id="399" r:id="rId25"/>
    <p:sldId id="400" r:id="rId26"/>
    <p:sldId id="401" r:id="rId27"/>
    <p:sldId id="435" r:id="rId28"/>
    <p:sldId id="402" r:id="rId29"/>
    <p:sldId id="403" r:id="rId30"/>
    <p:sldId id="404" r:id="rId31"/>
    <p:sldId id="405" r:id="rId32"/>
    <p:sldId id="406" r:id="rId33"/>
    <p:sldId id="407" r:id="rId34"/>
    <p:sldId id="408" r:id="rId35"/>
    <p:sldId id="409" r:id="rId36"/>
    <p:sldId id="410" r:id="rId37"/>
    <p:sldId id="411" r:id="rId38"/>
    <p:sldId id="412" r:id="rId39"/>
    <p:sldId id="413" r:id="rId40"/>
    <p:sldId id="414" r:id="rId41"/>
    <p:sldId id="415" r:id="rId42"/>
    <p:sldId id="416" r:id="rId43"/>
    <p:sldId id="417" r:id="rId44"/>
    <p:sldId id="418" r:id="rId45"/>
    <p:sldId id="419" r:id="rId46"/>
    <p:sldId id="421" r:id="rId47"/>
    <p:sldId id="422" r:id="rId48"/>
    <p:sldId id="423" r:id="rId49"/>
    <p:sldId id="425" r:id="rId50"/>
    <p:sldId id="426" r:id="rId51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4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4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4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4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59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6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0964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096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096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6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20B3FEF-BF8A-0942-8DDB-B563CF0AC5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1551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4" charset="0"/>
        <a:ea typeface="ＭＳ Ｐゴシック" pitchFamily="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4" charset="0"/>
        <a:ea typeface="ＭＳ Ｐゴシック" pitchFamily="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4" charset="0"/>
        <a:ea typeface="ＭＳ Ｐゴシック" pitchFamily="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4" charset="0"/>
        <a:ea typeface="ＭＳ Ｐゴシック" pitchFamily="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0B3FEF-BF8A-0942-8DDB-B563CF0AC5F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2700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C00944-9FA7-4308-907A-7A5EC07C3941}" type="slidenum">
              <a:rPr lang="en-US"/>
              <a:pPr/>
              <a:t>19</a:t>
            </a:fld>
            <a:endParaRPr lang="en-US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8263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5695DB-3089-479C-AF40-6739A052FBD0}" type="slidenum">
              <a:rPr lang="en-US"/>
              <a:pPr/>
              <a:t>20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3057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E02366-6068-4358-AA60-C200E7AA6E84}" type="slidenum">
              <a:rPr lang="en-US"/>
              <a:pPr/>
              <a:t>21</a:t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8568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CF9913-0F6F-4AE9-ADD6-9530C70A1B93}" type="slidenum">
              <a:rPr lang="en-US"/>
              <a:pPr/>
              <a:t>22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4102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9AA6CC-E0F0-42C0-97BD-1F84D1339F26}" type="slidenum">
              <a:rPr lang="en-US"/>
              <a:pPr/>
              <a:t>23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2277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E5ADCE-6E6B-4B38-8CDA-CB24D2E07EC3}" type="slidenum">
              <a:rPr lang="en-US"/>
              <a:pPr/>
              <a:t>24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271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25F3A2-624F-48A1-A4FF-ABF4ADDFF70A}" type="slidenum">
              <a:rPr lang="en-US"/>
              <a:pPr/>
              <a:t>25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6224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2FD6A8-F6C0-44E8-A632-5055ED2D1A59}" type="slidenum">
              <a:rPr lang="en-US"/>
              <a:pPr/>
              <a:t>26</a:t>
            </a:fld>
            <a:endParaRPr 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942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2FD6A8-F6C0-44E8-A632-5055ED2D1A59}" type="slidenum">
              <a:rPr lang="en-US"/>
              <a:pPr/>
              <a:t>27</a:t>
            </a:fld>
            <a:endParaRPr 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63060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7BA007-F7B2-4609-91E4-2B4414C065FA}" type="slidenum">
              <a:rPr lang="en-US"/>
              <a:pPr/>
              <a:t>28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64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8D0D80-1CF7-447E-B333-74E98F0BEECE}" type="slidenum">
              <a:rPr lang="en-US"/>
              <a:pPr/>
              <a:t>7</a:t>
            </a:fld>
            <a:endParaRPr lang="en-US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Reference:- http://www.eecs.umich.edu/virtual/papers/king03.pdf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44690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0FC157-F373-45CA-A51B-6C9084D2142E}" type="slidenum">
              <a:rPr lang="en-US"/>
              <a:pPr/>
              <a:t>29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33442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11FBA2-0886-4E27-8C9E-FA412BCD550D}" type="slidenum">
              <a:rPr lang="en-US"/>
              <a:pPr/>
              <a:t>30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5685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7BB041-43A6-462B-BAEB-D8AEBAC96AF1}" type="slidenum">
              <a:rPr lang="en-US"/>
              <a:pPr/>
              <a:t>31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90569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BBFA77-82C6-4E39-A740-0277F8C88522}" type="slidenum">
              <a:rPr lang="en-US"/>
              <a:pPr/>
              <a:t>32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773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EFC6DB-4B59-4389-9AAE-CF70EECB7E06}" type="slidenum">
              <a:rPr lang="en-US"/>
              <a:pPr/>
              <a:t>33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2275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5F4FEA-AB38-4D72-B8B9-D43825DD479C}" type="slidenum">
              <a:rPr lang="en-US"/>
              <a:pPr/>
              <a:t>34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14640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8286D7-F0ED-4EE5-B71D-54CD70CB12DF}" type="slidenum">
              <a:rPr lang="en-US"/>
              <a:pPr/>
              <a:t>35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21799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F6CEDD-CADE-437A-844C-3A8020502D8D}" type="slidenum">
              <a:rPr lang="en-US"/>
              <a:pPr/>
              <a:t>36</a:t>
            </a:fld>
            <a:endParaRPr 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4980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AFC778-2B33-42C8-91EB-3CBCC7540B79}" type="slidenum">
              <a:rPr lang="en-US"/>
              <a:pPr/>
              <a:t>37</a:t>
            </a:fld>
            <a:endParaRPr lang="en-US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81588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FF1097-44BB-49B3-B83A-2C86EB019DAC}" type="slidenum">
              <a:rPr lang="en-US"/>
              <a:pPr/>
              <a:t>38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756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AC3460-7233-4AD0-B057-48B670961373}" type="slidenum">
              <a:rPr lang="en-US"/>
              <a:pPr/>
              <a:t>8</a:t>
            </a:fld>
            <a:endParaRPr lang="en-US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Reference:- http://www.eecs.umich.edu/virtual/papers/king03.pdf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16373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67BEBA-C16C-40B0-AFA1-CC2F7B304364}" type="slidenum">
              <a:rPr lang="en-US"/>
              <a:pPr/>
              <a:t>39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44363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5A9B21-1F4F-4996-9185-9DBD5DD6AFC2}" type="slidenum">
              <a:rPr lang="en-US"/>
              <a:pPr/>
              <a:t>40</a:t>
            </a:fld>
            <a:endParaRPr lang="en-US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29586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A02628-3FD0-496F-855C-8DC99C797F2E}" type="slidenum">
              <a:rPr lang="en-US"/>
              <a:pPr/>
              <a:t>41</a:t>
            </a:fld>
            <a:endParaRPr 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59312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DBB54-3E82-47BD-A18A-2572DFE45BF2}" type="slidenum">
              <a:rPr lang="en-US"/>
              <a:pPr/>
              <a:t>42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97972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F8F008-4C44-4270-BF16-B8A7E62640F2}" type="slidenum">
              <a:rPr lang="en-US"/>
              <a:pPr/>
              <a:t>43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47889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3B6B69-6EA3-41CB-BB0D-0F2B59D4B959}" type="slidenum">
              <a:rPr lang="en-US"/>
              <a:pPr/>
              <a:t>44</a:t>
            </a:fld>
            <a:endParaRPr lang="en-US"/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20869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8CBA89-422B-4CE1-A888-197943767E67}" type="slidenum">
              <a:rPr lang="en-US"/>
              <a:pPr/>
              <a:t>45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40718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854BAD-3455-4930-B0DE-4EAF0C0E5ACD}" type="slidenum">
              <a:rPr lang="en-US"/>
              <a:pPr/>
              <a:t>46</a:t>
            </a:fld>
            <a:endParaRPr lang="en-US"/>
          </a:p>
        </p:txBody>
      </p:sp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93139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FF0706-8152-45F9-9B1B-8591436273BB}" type="slidenum">
              <a:rPr lang="en-US"/>
              <a:pPr/>
              <a:t>47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74184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2A17C6-6BA2-4D13-A9E3-C6C5D2D063A5}" type="slidenum">
              <a:rPr lang="en-US"/>
              <a:pPr/>
              <a:t>48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3922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/>
              <a:t>Virtual CPUs</a:t>
            </a:r>
          </a:p>
          <a:p>
            <a:r>
              <a:rPr lang="en-US" dirty="0" smtClean="0"/>
              <a:t>Different Modes:</a:t>
            </a:r>
          </a:p>
          <a:p>
            <a:pPr lvl="1"/>
            <a:r>
              <a:rPr lang="en-US" dirty="0" smtClean="0"/>
              <a:t>Kernel Mode: Disco</a:t>
            </a:r>
          </a:p>
          <a:p>
            <a:pPr lvl="1"/>
            <a:r>
              <a:rPr lang="en-US" dirty="0" smtClean="0"/>
              <a:t>Supervisor Mode: Virtual Machines</a:t>
            </a:r>
          </a:p>
          <a:p>
            <a:pPr lvl="1"/>
            <a:r>
              <a:rPr lang="en-US" dirty="0" smtClean="0"/>
              <a:t>User Mode: Applications</a:t>
            </a:r>
          </a:p>
          <a:p>
            <a:r>
              <a:rPr lang="en-US" dirty="0" smtClean="0"/>
              <a:t>Direct Execution on the real CPU</a:t>
            </a:r>
          </a:p>
          <a:p>
            <a:r>
              <a:rPr lang="en-US" dirty="0" smtClean="0"/>
              <a:t>Intercept Privileged Instructions such as TLB modification or DMA</a:t>
            </a:r>
          </a:p>
          <a:p>
            <a:r>
              <a:rPr lang="en-US" dirty="0" smtClean="0"/>
              <a:t>Schedules VCPUs on Physical CPU by storing the state of the VCPU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80C58-FB82-496A-8EA3-855622D2CC8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25362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4094F6-313E-48BA-8E19-CC3244494746}" type="slidenum">
              <a:rPr lang="en-US"/>
              <a:pPr/>
              <a:t>49</a:t>
            </a:fld>
            <a:endParaRPr 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97584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6B1400-43A4-4B75-9453-97155EAB5FB8}" type="slidenum">
              <a:rPr lang="en-US"/>
              <a:pPr/>
              <a:t>50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7409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/>
              <a:t>Memory Virtualization</a:t>
            </a:r>
          </a:p>
          <a:p>
            <a:r>
              <a:rPr lang="en-US" dirty="0" smtClean="0"/>
              <a:t>Adds a level of address translation and maintains Virtual to Machine Address Mapping</a:t>
            </a:r>
          </a:p>
          <a:p>
            <a:r>
              <a:rPr lang="en-US" dirty="0" smtClean="0"/>
              <a:t>Uses Software reloaded TLB and </a:t>
            </a:r>
            <a:r>
              <a:rPr lang="en-US" dirty="0" err="1" smtClean="0"/>
              <a:t>pmap</a:t>
            </a:r>
            <a:endParaRPr lang="en-US" dirty="0" smtClean="0"/>
          </a:p>
          <a:p>
            <a:r>
              <a:rPr lang="en-US" dirty="0" smtClean="0"/>
              <a:t>Flushes TLB on VCPU Switch</a:t>
            </a:r>
          </a:p>
          <a:p>
            <a:pPr lvl="1"/>
            <a:r>
              <a:rPr lang="en-US" dirty="0" smtClean="0"/>
              <a:t>Simplifies VCPU Switch but increases workload</a:t>
            </a:r>
          </a:p>
          <a:p>
            <a:r>
              <a:rPr lang="en-US" dirty="0" smtClean="0"/>
              <a:t>Uses second level Software TLB to lessen the effect of flushing TLB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80C58-FB82-496A-8EA3-855622D2CC89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9982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200" b="1" dirty="0" smtClean="0"/>
              <a:t>Memory Management</a:t>
            </a:r>
          </a:p>
          <a:p>
            <a:r>
              <a:rPr lang="en-US" dirty="0" smtClean="0"/>
              <a:t>Allocates memory to virtual machines</a:t>
            </a:r>
          </a:p>
          <a:p>
            <a:r>
              <a:rPr lang="en-US" dirty="0" smtClean="0"/>
              <a:t>Page Migration: pages that are heavily accessed by a single node are migrated to that node</a:t>
            </a:r>
          </a:p>
          <a:p>
            <a:r>
              <a:rPr lang="en-US" dirty="0" smtClean="0"/>
              <a:t>Page Replication: pages which are read shared are replicated to the nodes.</a:t>
            </a:r>
          </a:p>
          <a:p>
            <a:r>
              <a:rPr lang="en-US" dirty="0" smtClean="0"/>
              <a:t>Uses cache miss counting facility of FLASH and </a:t>
            </a:r>
            <a:r>
              <a:rPr lang="en-US" dirty="0" err="1" smtClean="0"/>
              <a:t>memmap</a:t>
            </a:r>
            <a:r>
              <a:rPr lang="en-US" dirty="0" smtClean="0"/>
              <a:t> for this approach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80C58-FB82-496A-8EA3-855622D2CC89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2045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200" b="1" dirty="0" smtClean="0"/>
              <a:t>I/O Virtualization</a:t>
            </a:r>
          </a:p>
          <a:p>
            <a:r>
              <a:rPr lang="en-US" dirty="0" smtClean="0"/>
              <a:t>Virtualizes access to I/O devices and intercepts all device access</a:t>
            </a:r>
          </a:p>
          <a:p>
            <a:r>
              <a:rPr lang="en-US" dirty="0" smtClean="0"/>
              <a:t>Adds device drivers for common I/O devices into the OS</a:t>
            </a:r>
          </a:p>
          <a:p>
            <a:r>
              <a:rPr lang="en-US" dirty="0" smtClean="0"/>
              <a:t>DMA requests to disks and N/W interface are intercepted and handled by Disco’s device drivers</a:t>
            </a:r>
          </a:p>
          <a:p>
            <a:r>
              <a:rPr lang="en-US" dirty="0" smtClean="0"/>
              <a:t>Copy-on-write disks allow memory sharing between VMs unaware of other VMs</a:t>
            </a:r>
          </a:p>
          <a:p>
            <a:r>
              <a:rPr lang="en-US" dirty="0" smtClean="0"/>
              <a:t>Virtual N/W devices allow efficient communication among different VMs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80C58-FB82-496A-8EA3-855622D2CC89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7080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Changes for MIPS Architecture</a:t>
            </a:r>
          </a:p>
          <a:p>
            <a:pPr lvl="1"/>
            <a:r>
              <a:rPr lang="en-US" dirty="0" smtClean="0"/>
              <a:t>Required to relocated the unmapped segment</a:t>
            </a:r>
          </a:p>
          <a:p>
            <a:r>
              <a:rPr lang="en-US" dirty="0" smtClean="0"/>
              <a:t>Device Drivers</a:t>
            </a:r>
          </a:p>
          <a:p>
            <a:pPr lvl="1"/>
            <a:r>
              <a:rPr lang="en-US" dirty="0" smtClean="0"/>
              <a:t>Added special drivers for I/O devices. For other devices the IRIX drivers are used.</a:t>
            </a:r>
          </a:p>
          <a:p>
            <a:r>
              <a:rPr lang="en-US" dirty="0" smtClean="0"/>
              <a:t>Changes to the HAL</a:t>
            </a:r>
          </a:p>
          <a:p>
            <a:pPr lvl="1"/>
            <a:r>
              <a:rPr lang="en-US" dirty="0" smtClean="0"/>
              <a:t>Inserted some monitor calls in the OS to get high level knowledge about resource management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80C58-FB82-496A-8EA3-855622D2CC8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6241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5D5234-9A21-407F-B4C6-44A37C22B746}" type="slidenum">
              <a:rPr lang="en-US"/>
              <a:pPr/>
              <a:t>18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254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12192" y="6053328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01600" y="6068699"/>
            <a:ext cx="27432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780524" y="236539"/>
            <a:ext cx="78232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A37941-328F-DA46-B2FC-705ABB71A2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A50F-85B9-9346-8F72-18F09DC4B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609601"/>
            <a:ext cx="27432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74168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37600" y="6248403"/>
            <a:ext cx="29464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2" y="6248208"/>
            <a:ext cx="743131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8128424" y="0"/>
            <a:ext cx="42672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8189384" y="609600"/>
            <a:ext cx="3048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8189384" y="0"/>
            <a:ext cx="3048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075084" y="103716"/>
            <a:ext cx="533400" cy="325968"/>
          </a:xfrm>
        </p:spPr>
        <p:txBody>
          <a:bodyPr/>
          <a:lstStyle/>
          <a:p>
            <a:fld id="{4D9E9691-F2A0-D245-A491-96C5FAE7E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6233" y="304801"/>
            <a:ext cx="10668000" cy="1216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55651" y="1752600"/>
            <a:ext cx="1066800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2800" y="624522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fld id="{FF5C47CA-D254-453E-8F53-E6AA4992D8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7994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6233" y="304801"/>
            <a:ext cx="10668000" cy="1216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55651" y="1752600"/>
            <a:ext cx="52324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1251" y="1752600"/>
            <a:ext cx="52324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12800" y="624522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fld id="{4325D87D-8B3C-42FE-AE34-1C87F06B0A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0126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6233" y="304801"/>
            <a:ext cx="10668000" cy="1216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55651" y="1752600"/>
            <a:ext cx="52324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1251" y="1752600"/>
            <a:ext cx="5232400" cy="2057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1251" y="3962400"/>
            <a:ext cx="5232400" cy="2057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12800" y="624522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fld id="{CC6BDAA6-55C7-4052-BB2C-3DD7A64F45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029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F51219-1AE3-2944-8480-ACB493E962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1" y="2743200"/>
            <a:ext cx="9497484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7272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00A3746-3ED9-8840-A435-4205503829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33F181B-04A2-3E41-9246-40EE25E11B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73050"/>
            <a:ext cx="108712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BE93E40-8A73-D944-9EE3-7862A791C1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AEA565-E681-3E46-910B-4EBEE1A45E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C38AEA-BB5F-9940-8A2D-CB00BB73B0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3050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8BD9682-27ED-9640-8990-5181D47915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3600" y="5486400"/>
            <a:ext cx="97536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12192" y="4572000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12192" y="4663440"/>
            <a:ext cx="195072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060448" y="4654296"/>
            <a:ext cx="10131552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4648200"/>
            <a:ext cx="97536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930400" y="0"/>
            <a:ext cx="134112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31200" y="6248401"/>
            <a:ext cx="3556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9304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CCB3F38-576F-8740-89EB-E487EA0FA6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2133600" y="6248207"/>
            <a:ext cx="6096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80768" y="0"/>
            <a:ext cx="10111232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7112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4E8624F-AC86-5F40-BA0C-04AF95648B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wm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9.wmf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1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VMMs: DISCO and XEN</a:t>
            </a:r>
            <a:br>
              <a:rPr lang="en-US" smtClean="0"/>
            </a:br>
            <a:endParaRPr lang="en-US" dirty="0"/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Ken Birman</a:t>
            </a:r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752600" y="6096000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CS6410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Disco: Interface</a:t>
            </a:r>
            <a:endParaRPr lang="en-US" dirty="0"/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86403" y="2362200"/>
            <a:ext cx="6353194" cy="336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533400" y="2895600"/>
            <a:ext cx="8229600" cy="2025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/>
              <a:t>Processors – Virtual CPU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>
                <a:latin typeface="+mn-lt"/>
              </a:rPr>
              <a:t>Memory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/>
              <a:t>I/O Devices</a:t>
            </a:r>
            <a:endParaRPr lang="en-US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6793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Disco: Virtual CPUs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458" y="2209800"/>
            <a:ext cx="10871200" cy="4495800"/>
          </a:xfrm>
        </p:spPr>
        <p:txBody>
          <a:bodyPr/>
          <a:lstStyle/>
          <a:p>
            <a:r>
              <a:rPr lang="en-US" dirty="0" smtClean="0"/>
              <a:t>Direct Execution on the real CPU</a:t>
            </a:r>
          </a:p>
          <a:p>
            <a:r>
              <a:rPr lang="en-US" dirty="0" smtClean="0"/>
              <a:t>Intercept Privileged Instructions</a:t>
            </a:r>
          </a:p>
          <a:p>
            <a:r>
              <a:rPr lang="en-US" dirty="0" smtClean="0"/>
              <a:t>Different Modes:</a:t>
            </a:r>
          </a:p>
          <a:p>
            <a:pPr lvl="1"/>
            <a:r>
              <a:rPr lang="en-US" dirty="0" smtClean="0"/>
              <a:t>Kernel Mode: Disco</a:t>
            </a:r>
          </a:p>
          <a:p>
            <a:pPr lvl="1"/>
            <a:r>
              <a:rPr lang="en-US" dirty="0" smtClean="0"/>
              <a:t>Supervisor Mode: Virtual Machines</a:t>
            </a:r>
          </a:p>
          <a:p>
            <a:pPr lvl="1"/>
            <a:r>
              <a:rPr lang="en-US" dirty="0" smtClean="0"/>
              <a:t>User Mode: Applications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06084" y="1643050"/>
            <a:ext cx="919007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67835" y="1785927"/>
            <a:ext cx="810889" cy="533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Physical</a:t>
            </a:r>
            <a:r>
              <a:rPr lang="en-US" sz="1400" dirty="0"/>
              <a:t> CPU</a:t>
            </a:r>
            <a:endParaRPr lang="en-US" sz="1400" dirty="0"/>
          </a:p>
        </p:txBody>
      </p:sp>
      <p:sp>
        <p:nvSpPr>
          <p:cNvPr id="10" name="Rectangle 9"/>
          <p:cNvSpPr/>
          <p:nvPr/>
        </p:nvSpPr>
        <p:spPr>
          <a:xfrm>
            <a:off x="9167835" y="4786322"/>
            <a:ext cx="919007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207791" y="5038216"/>
            <a:ext cx="810889" cy="533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Virtual CPU</a:t>
            </a:r>
            <a:endParaRPr lang="en-US" sz="1400" dirty="0"/>
          </a:p>
        </p:txBody>
      </p:sp>
      <p:cxnSp>
        <p:nvCxnSpPr>
          <p:cNvPr id="15" name="Straight Arrow Connector 14"/>
          <p:cNvCxnSpPr/>
          <p:nvPr/>
        </p:nvCxnSpPr>
        <p:spPr>
          <a:xfrm rot="16200000" flipV="1">
            <a:off x="8101109" y="3709909"/>
            <a:ext cx="2143139" cy="96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158016" y="4048788"/>
            <a:ext cx="14384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Normal Computation</a:t>
            </a:r>
            <a:endParaRPr lang="en-US" sz="1400" dirty="0"/>
          </a:p>
        </p:txBody>
      </p:sp>
      <p:sp>
        <p:nvSpPr>
          <p:cNvPr id="17" name="Diamond 16"/>
          <p:cNvSpPr/>
          <p:nvPr/>
        </p:nvSpPr>
        <p:spPr>
          <a:xfrm>
            <a:off x="9310742" y="2705690"/>
            <a:ext cx="1357290" cy="93762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Disco</a:t>
            </a:r>
            <a:endParaRPr lang="en-US" sz="1600" b="1" dirty="0"/>
          </a:p>
        </p:txBody>
      </p:sp>
      <p:cxnSp>
        <p:nvCxnSpPr>
          <p:cNvPr id="22" name="Straight Arrow Connector 21"/>
          <p:cNvCxnSpPr/>
          <p:nvPr/>
        </p:nvCxnSpPr>
        <p:spPr>
          <a:xfrm rot="16200000" flipV="1">
            <a:off x="9440407" y="4218311"/>
            <a:ext cx="1159678" cy="96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9953652" y="4143380"/>
            <a:ext cx="559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DMA</a:t>
            </a:r>
            <a:endParaRPr lang="en-US" sz="1400" dirty="0"/>
          </a:p>
        </p:txBody>
      </p:sp>
      <p:cxnSp>
        <p:nvCxnSpPr>
          <p:cNvPr id="30" name="Straight Arrow Connector 29"/>
          <p:cNvCxnSpPr/>
          <p:nvPr/>
        </p:nvCxnSpPr>
        <p:spPr>
          <a:xfrm rot="5400000" flipH="1" flipV="1">
            <a:off x="9775059" y="2750340"/>
            <a:ext cx="357189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519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Disco: Memory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Adds a level of address translation</a:t>
            </a:r>
          </a:p>
          <a:p>
            <a:r>
              <a:rPr lang="en-US" sz="2800" dirty="0"/>
              <a:t>Uses Software reloaded TLB and </a:t>
            </a:r>
            <a:r>
              <a:rPr lang="en-US" sz="2800" dirty="0" err="1"/>
              <a:t>pmap</a:t>
            </a:r>
            <a:endParaRPr lang="en-US" sz="2800" dirty="0"/>
          </a:p>
          <a:p>
            <a:r>
              <a:rPr lang="en-US" sz="2800" dirty="0"/>
              <a:t>Flushes TLB on VCPU Switch</a:t>
            </a:r>
          </a:p>
          <a:p>
            <a:r>
              <a:rPr lang="en-US" sz="2800" dirty="0"/>
              <a:t>Uses second level Software TLB</a:t>
            </a:r>
          </a:p>
          <a:p>
            <a:pPr lvl="1">
              <a:buNone/>
            </a:pP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51550" y="3786190"/>
            <a:ext cx="6016284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41344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Disco: Memory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Affinity Scheduling</a:t>
            </a:r>
          </a:p>
          <a:p>
            <a:r>
              <a:rPr lang="en-US" sz="2800" dirty="0"/>
              <a:t>Page Migration</a:t>
            </a:r>
          </a:p>
          <a:p>
            <a:r>
              <a:rPr lang="en-US" sz="2800" dirty="0"/>
              <a:t>Page Replication</a:t>
            </a:r>
          </a:p>
          <a:p>
            <a:r>
              <a:rPr lang="en-US" sz="2800" dirty="0" err="1"/>
              <a:t>memmap</a:t>
            </a:r>
            <a:endParaRPr lang="en-US" sz="2800" dirty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02776" y="4071942"/>
            <a:ext cx="7993753" cy="26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00326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Disco: I/O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1662"/>
            <a:ext cx="9604248" cy="275747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Virtualizes access to I/O devices and intercepts all device access</a:t>
            </a:r>
          </a:p>
          <a:p>
            <a:r>
              <a:rPr lang="en-US" sz="2800" dirty="0"/>
              <a:t>Adds device drivers in to OS</a:t>
            </a:r>
          </a:p>
          <a:p>
            <a:r>
              <a:rPr lang="en-US" sz="2800" dirty="0"/>
              <a:t>Special support for Disk and Network access</a:t>
            </a:r>
          </a:p>
          <a:p>
            <a:pPr lvl="1"/>
            <a:r>
              <a:rPr lang="en-US" sz="2400" dirty="0"/>
              <a:t>Copy-on-write</a:t>
            </a:r>
          </a:p>
          <a:p>
            <a:pPr lvl="1"/>
            <a:r>
              <a:rPr lang="en-US" sz="2400" dirty="0"/>
              <a:t>Virtual Subnet</a:t>
            </a:r>
          </a:p>
          <a:p>
            <a:r>
              <a:rPr lang="en-US" sz="2800" dirty="0"/>
              <a:t>Allows memory sharing between VMs </a:t>
            </a:r>
            <a:r>
              <a:rPr lang="en-US" sz="2800" dirty="0" smtClean="0"/>
              <a:t>that are otherwise “unaware” of </a:t>
            </a:r>
            <a:r>
              <a:rPr lang="en-US" sz="2800" dirty="0"/>
              <a:t>each other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52794" y="4374240"/>
            <a:ext cx="5529274" cy="2269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04185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Commodity </a:t>
            </a:r>
            <a:r>
              <a:rPr lang="en-US" dirty="0" err="1" smtClean="0"/>
              <a:t>OSes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6648" y="1600200"/>
            <a:ext cx="8153400" cy="5257800"/>
          </a:xfrm>
        </p:spPr>
        <p:txBody>
          <a:bodyPr/>
          <a:lstStyle/>
          <a:p>
            <a:r>
              <a:rPr lang="en-US" sz="2800" dirty="0"/>
              <a:t>Changes for MIPS Architecture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Required to relocate the unmapped segment</a:t>
            </a:r>
          </a:p>
          <a:p>
            <a:r>
              <a:rPr lang="en-US" sz="2800" dirty="0"/>
              <a:t>Device Drivers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Added device drivers for I/O devices. </a:t>
            </a:r>
          </a:p>
          <a:p>
            <a:r>
              <a:rPr lang="en-US" sz="2800" dirty="0"/>
              <a:t>Changes to the HAL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Inserted some monitor calls in the OS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38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Results</a:t>
            </a: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1876" y="2061417"/>
            <a:ext cx="3405497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64897" y="2035296"/>
            <a:ext cx="3427228" cy="2322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55284" y="4401979"/>
            <a:ext cx="3341244" cy="2313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61874" y="4410104"/>
            <a:ext cx="3405498" cy="2385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095472" y="1573632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/>
              <a:t> Uses </a:t>
            </a:r>
            <a:r>
              <a:rPr lang="en-US" sz="2400" dirty="0" err="1"/>
              <a:t>Sim</a:t>
            </a:r>
            <a:r>
              <a:rPr lang="en-US" sz="2400" dirty="0"/>
              <a:t> OS Simulator for Evaluations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04454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Disco: Takeaways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Develop system s/w with less effort</a:t>
            </a:r>
          </a:p>
          <a:p>
            <a:r>
              <a:rPr lang="en-US" sz="2800" dirty="0"/>
              <a:t>Low/Modest overhead</a:t>
            </a:r>
          </a:p>
          <a:p>
            <a:r>
              <a:rPr lang="en-US" sz="2800" dirty="0"/>
              <a:t>Simple solution for Scalable Hardware</a:t>
            </a:r>
          </a:p>
          <a:p>
            <a:endParaRPr lang="en-US" sz="2800"/>
          </a:p>
          <a:p>
            <a:r>
              <a:rPr lang="en-US" smtClean="0"/>
              <a:t>Subsequent history</a:t>
            </a:r>
          </a:p>
          <a:p>
            <a:pPr lvl="1"/>
            <a:r>
              <a:rPr lang="en-US" smtClean="0"/>
              <a:t>Rewritten into VMWare, became a major product</a:t>
            </a:r>
          </a:p>
          <a:p>
            <a:pPr lvl="1"/>
            <a:r>
              <a:rPr lang="en-US" smtClean="0"/>
              <a:t>Performance hit a subject of much debate but successful even so, and of course evolved greatly</a:t>
            </a:r>
          </a:p>
          <a:p>
            <a:pPr lvl="1"/>
            <a:r>
              <a:rPr lang="en-US" smtClean="0"/>
              <a:t>Today a huge player in cloud market</a:t>
            </a:r>
          </a:p>
        </p:txBody>
      </p:sp>
    </p:spTree>
    <p:extLst>
      <p:ext uri="{BB962C8B-B14F-4D97-AF65-F5344CB8AC3E}">
        <p14:creationId xmlns:p14="http://schemas.microsoft.com/office/powerpoint/2010/main" val="249602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/>
              <a:t>Paul Barham, Boris Dragovic, Keir Fraser, Steven Hand, Tim Harris,</a:t>
            </a:r>
          </a:p>
          <a:p>
            <a:pPr>
              <a:lnSpc>
                <a:spcPct val="90000"/>
              </a:lnSpc>
            </a:pPr>
            <a:r>
              <a:rPr lang="en-US" sz="2400"/>
              <a:t>Alex Ho, Rolf Neugebauery, Ian Pratt, Andrew Wareld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rgbClr val="C00000"/>
                </a:solidFill>
              </a:rPr>
              <a:t>XEN AND THE ART OF VIRTUALIZATION</a:t>
            </a:r>
          </a:p>
        </p:txBody>
      </p:sp>
    </p:spTree>
    <p:extLst>
      <p:ext uri="{BB962C8B-B14F-4D97-AF65-F5344CB8AC3E}">
        <p14:creationId xmlns:p14="http://schemas.microsoft.com/office/powerpoint/2010/main" val="21130434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Xen’s </a:t>
            </a:r>
            <a:r>
              <a:rPr lang="en-US" smtClean="0"/>
              <a:t>Virtualization Goals</a:t>
            </a: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Isolation</a:t>
            </a:r>
          </a:p>
          <a:p>
            <a:r>
              <a:rPr lang="en-US" smtClean="0"/>
              <a:t>Support different Operating Systems</a:t>
            </a:r>
          </a:p>
          <a:p>
            <a:r>
              <a:rPr lang="en-US" smtClean="0"/>
              <a:t>Performance overhead should be small</a:t>
            </a:r>
          </a:p>
          <a:p>
            <a:pPr marL="0" indent="0">
              <a:buNone/>
            </a:pPr>
            <a:r>
              <a:rPr lang="en-US" smtClean="0"/>
              <a:t>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4976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Edouard Bugnion, Scott Devine, and Mendel Rosenblum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C00000"/>
                </a:solidFill>
              </a:rPr>
              <a:t>Disco (First version of VMWare)</a:t>
            </a:r>
            <a:endParaRPr lang="en-US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06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Reasons to Virtualize</a:t>
            </a: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Systems hosting multiple applications on a shared </a:t>
            </a:r>
            <a:r>
              <a:rPr lang="en-US" dirty="0" smtClean="0"/>
              <a:t>machine must cope with some tough problems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Do not support adequate isolation</a:t>
            </a:r>
          </a:p>
          <a:p>
            <a:pPr lvl="1"/>
            <a:r>
              <a:rPr lang="en-US" dirty="0" smtClean="0"/>
              <a:t>Affect of  Memory Demand, Network Traffic, Scheduling Priority and  Disk Access on process’s performance</a:t>
            </a:r>
          </a:p>
          <a:p>
            <a:pPr lvl="1"/>
            <a:r>
              <a:rPr lang="en-US" dirty="0" smtClean="0"/>
              <a:t>System Administration becomes Difficult</a:t>
            </a:r>
          </a:p>
        </p:txBody>
      </p:sp>
    </p:spTree>
    <p:extLst>
      <p:ext uri="{BB962C8B-B14F-4D97-AF65-F5344CB8AC3E}">
        <p14:creationId xmlns:p14="http://schemas.microsoft.com/office/powerpoint/2010/main" val="2280950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Introduction</a:t>
            </a: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i="1" dirty="0" smtClean="0"/>
              <a:t>Para-Virtualized</a:t>
            </a:r>
            <a:r>
              <a:rPr lang="en-US" dirty="0" smtClean="0"/>
              <a:t> </a:t>
            </a:r>
            <a:r>
              <a:rPr lang="en-US" dirty="0" smtClean="0"/>
              <a:t>Interface: The hosted OS must be modified, but gains much increased performance by virtue of that.</a:t>
            </a:r>
            <a:endParaRPr lang="en-US" dirty="0" smtClean="0"/>
          </a:p>
          <a:p>
            <a:r>
              <a:rPr lang="en-US" dirty="0" smtClean="0"/>
              <a:t>Can host Multiple and different Operating Systems</a:t>
            </a:r>
          </a:p>
          <a:p>
            <a:r>
              <a:rPr lang="en-US" dirty="0" smtClean="0"/>
              <a:t>Supports Isolation</a:t>
            </a:r>
          </a:p>
          <a:p>
            <a:r>
              <a:rPr lang="en-US" dirty="0" smtClean="0"/>
              <a:t>Performance Overhead is minimum</a:t>
            </a:r>
          </a:p>
          <a:p>
            <a:pPr lvl="1"/>
            <a:r>
              <a:rPr lang="en-US" dirty="0" smtClean="0"/>
              <a:t>Can Host up to 100 Virtual </a:t>
            </a:r>
            <a:r>
              <a:rPr lang="en-US" dirty="0" smtClean="0"/>
              <a:t>Machines even on a fairly limited machine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1201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Approach </a:t>
            </a: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mtClean="0"/>
              <a:t>Drawbacks of Full Virtualization with respect to x86 architecture</a:t>
            </a:r>
          </a:p>
          <a:p>
            <a:pPr lvl="1"/>
            <a:r>
              <a:rPr lang="en-US" smtClean="0"/>
              <a:t>Support for virtualization not inherent in x86 architecture</a:t>
            </a:r>
          </a:p>
          <a:p>
            <a:pPr lvl="1"/>
            <a:r>
              <a:rPr lang="en-US" smtClean="0"/>
              <a:t>Certain privileged instructions did not trap to the VMM </a:t>
            </a:r>
          </a:p>
          <a:p>
            <a:pPr lvl="1"/>
            <a:r>
              <a:rPr lang="en-US" smtClean="0"/>
              <a:t>Virtualizing the MMU efficiently was difficult</a:t>
            </a:r>
          </a:p>
          <a:p>
            <a:pPr lvl="1"/>
            <a:r>
              <a:rPr lang="en-US" smtClean="0"/>
              <a:t>Other than x86 architecture deficiencies, it is sometimes required to view the real and virtual resources from the guest OS point of view </a:t>
            </a:r>
          </a:p>
          <a:p>
            <a:endParaRPr lang="en-US" smtClean="0"/>
          </a:p>
          <a:p>
            <a:r>
              <a:rPr lang="en-US" smtClean="0"/>
              <a:t>Xen’s Answer to the Full Virtualization problem:</a:t>
            </a:r>
          </a:p>
          <a:p>
            <a:pPr lvl="1"/>
            <a:r>
              <a:rPr lang="en-US" smtClean="0"/>
              <a:t>It presents a virtual machine abstraction that is similar but not identical to the underlying hardware -para-virtualization</a:t>
            </a:r>
          </a:p>
          <a:p>
            <a:pPr lvl="1"/>
            <a:r>
              <a:rPr lang="en-US" smtClean="0"/>
              <a:t>Requires Modifications to the Guest Operating System </a:t>
            </a:r>
          </a:p>
          <a:p>
            <a:pPr lvl="1"/>
            <a:r>
              <a:rPr lang="en-US" smtClean="0"/>
              <a:t>No changes are required to the Application Binary Interface (ABI)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7006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Terminology Used </a:t>
            </a: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Guest Operating System (OS) – refers to one of the operating systems that can be hosted by XEN.</a:t>
            </a:r>
          </a:p>
          <a:p>
            <a:r>
              <a:rPr lang="en-US" smtClean="0"/>
              <a:t>Domain – refers to a virtual machine within which a Guest OS runs and also an application or applications.</a:t>
            </a:r>
          </a:p>
          <a:p>
            <a:r>
              <a:rPr lang="en-US" smtClean="0"/>
              <a:t>Hypervisor – XEN (VMM) itself.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0565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XEN’s Virtual Machine Interface </a:t>
            </a: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virtual machine interface can be broadly </a:t>
            </a:r>
          </a:p>
          <a:p>
            <a:r>
              <a:rPr lang="en-US" smtClean="0"/>
              <a:t>classified into 3 parts. They are:</a:t>
            </a:r>
          </a:p>
          <a:p>
            <a:r>
              <a:rPr lang="en-US" smtClean="0"/>
              <a:t>Memory Management</a:t>
            </a:r>
          </a:p>
          <a:p>
            <a:r>
              <a:rPr lang="en-US" smtClean="0"/>
              <a:t>CPU</a:t>
            </a:r>
          </a:p>
          <a:p>
            <a:r>
              <a:rPr lang="en-US" smtClean="0"/>
              <a:t>Device I/O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8482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XEN’s VMI : Memory Management</a:t>
            </a: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mtClean="0"/>
              <a:t>Problems </a:t>
            </a:r>
          </a:p>
          <a:p>
            <a:pPr lvl="1"/>
            <a:r>
              <a:rPr lang="en-US" smtClean="0"/>
              <a:t>x86 architecture uses a hardware managed TLB </a:t>
            </a:r>
          </a:p>
          <a:p>
            <a:pPr lvl="1"/>
            <a:r>
              <a:rPr lang="en-US" smtClean="0"/>
              <a:t>Segmentation</a:t>
            </a:r>
          </a:p>
          <a:p>
            <a:endParaRPr lang="en-US" smtClean="0"/>
          </a:p>
          <a:p>
            <a:r>
              <a:rPr lang="en-US" smtClean="0"/>
              <a:t>Solutions</a:t>
            </a:r>
          </a:p>
          <a:p>
            <a:pPr lvl="1"/>
            <a:r>
              <a:rPr lang="en-US" smtClean="0"/>
              <a:t>One way would be to have a tagged TLB, which is currently supported by some RISC architectures</a:t>
            </a:r>
          </a:p>
          <a:p>
            <a:pPr lvl="1"/>
            <a:r>
              <a:rPr lang="en-US" smtClean="0"/>
              <a:t>Guest OS are held responsible for allocating and managing the hardware page tables but under the control of Hypervisor</a:t>
            </a:r>
          </a:p>
          <a:p>
            <a:pPr lvl="1"/>
            <a:r>
              <a:rPr lang="en-US" smtClean="0"/>
              <a:t>XEN should exist (64 MB) on top of every address space</a:t>
            </a:r>
          </a:p>
          <a:p>
            <a:endParaRPr lang="en-US" smtClean="0"/>
          </a:p>
          <a:p>
            <a:r>
              <a:rPr lang="en-US" smtClean="0"/>
              <a:t>Benefits</a:t>
            </a:r>
          </a:p>
          <a:p>
            <a:pPr lvl="1"/>
            <a:r>
              <a:rPr lang="en-US" smtClean="0"/>
              <a:t>Safety and Isolation</a:t>
            </a:r>
          </a:p>
          <a:p>
            <a:pPr lvl="1"/>
            <a:r>
              <a:rPr lang="en-US" smtClean="0"/>
              <a:t>Performance Overhead is minimized</a:t>
            </a:r>
          </a:p>
          <a:p>
            <a:endParaRPr lang="en-US" smtClean="0"/>
          </a:p>
          <a:p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3330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XEN’s VMI : CPU</a:t>
            </a:r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Problems</a:t>
            </a:r>
          </a:p>
          <a:p>
            <a:pPr lvl="1"/>
            <a:r>
              <a:rPr lang="en-US" dirty="0" smtClean="0"/>
              <a:t>Inserting the Hypervisor below the Guest OS means that the Hypervisor will be the most privileged entity in the whole setup</a:t>
            </a:r>
          </a:p>
          <a:p>
            <a:pPr lvl="1"/>
            <a:r>
              <a:rPr lang="en-US" dirty="0" smtClean="0"/>
              <a:t>If the Hypervisor is the most privileged entity then the Guest OS has to be modified to execute in a lower privilege level</a:t>
            </a:r>
          </a:p>
          <a:p>
            <a:pPr lvl="1"/>
            <a:r>
              <a:rPr lang="en-US" dirty="0" smtClean="0"/>
              <a:t>Exceptions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9013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XEN’s VMI : CPU</a:t>
            </a:r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Solutions </a:t>
            </a:r>
          </a:p>
          <a:p>
            <a:pPr lvl="1"/>
            <a:r>
              <a:rPr lang="en-US" dirty="0" smtClean="0"/>
              <a:t>x86 supports 4 distinct privilege levels – rings</a:t>
            </a:r>
          </a:p>
          <a:p>
            <a:pPr lvl="1"/>
            <a:r>
              <a:rPr lang="en-US" dirty="0" smtClean="0"/>
              <a:t>Ring 0 is the most and Ring 3 is the least </a:t>
            </a:r>
          </a:p>
          <a:p>
            <a:pPr lvl="1"/>
            <a:r>
              <a:rPr lang="en-US" dirty="0" smtClean="0"/>
              <a:t>Allowing the guest OS to execute in ring 1- provides a way to catch the</a:t>
            </a:r>
          </a:p>
          <a:p>
            <a:pPr lvl="1"/>
            <a:r>
              <a:rPr lang="en-US" dirty="0" smtClean="0"/>
              <a:t>privileged instructions of the guest OS at the Hypervisor</a:t>
            </a:r>
          </a:p>
          <a:p>
            <a:pPr lvl="1"/>
            <a:r>
              <a:rPr lang="en-US" dirty="0" smtClean="0"/>
              <a:t>Exceptions such as memory faults and software traps are solved by registering the handlers with the Hypervisor</a:t>
            </a:r>
          </a:p>
          <a:p>
            <a:pPr lvl="1"/>
            <a:r>
              <a:rPr lang="en-US" dirty="0" smtClean="0"/>
              <a:t>Guest OS must register a fast handler for system calls with the Hypervisor</a:t>
            </a:r>
          </a:p>
          <a:p>
            <a:pPr lvl="1"/>
            <a:r>
              <a:rPr lang="en-US" dirty="0" smtClean="0"/>
              <a:t>Each guest OS will have their own timer interface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105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XEN’s VMI: Device I/O</a:t>
            </a: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Existing hardware Devices are not emulated</a:t>
            </a:r>
          </a:p>
          <a:p>
            <a:r>
              <a:rPr lang="en-US" smtClean="0"/>
              <a:t>A simple set of device abstractions are used – to ensure protection and isolation</a:t>
            </a:r>
          </a:p>
          <a:p>
            <a:r>
              <a:rPr lang="en-US" smtClean="0"/>
              <a:t>Data is transferred to and fro using shared memory, asynchronous buffer descriptor rings – performance is better</a:t>
            </a:r>
          </a:p>
          <a:p>
            <a:r>
              <a:rPr lang="en-US" smtClean="0"/>
              <a:t>Hardware interrupts are notified via a event delivery mechanism to the respective domains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6449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Cost of Porting Guest OS</a:t>
            </a:r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759702" y="2362200"/>
            <a:ext cx="5232400" cy="4267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Linux is completely portable on the Hypervisor -  the OS is called </a:t>
            </a:r>
            <a:r>
              <a:rPr lang="en-US" dirty="0" err="1" smtClean="0"/>
              <a:t>XenoLinux</a:t>
            </a:r>
            <a:endParaRPr lang="en-US" dirty="0" smtClean="0"/>
          </a:p>
          <a:p>
            <a:r>
              <a:rPr lang="en-US" dirty="0" smtClean="0"/>
              <a:t>Windows XP is in the Process </a:t>
            </a:r>
          </a:p>
          <a:p>
            <a:r>
              <a:rPr lang="en-US" dirty="0" smtClean="0"/>
              <a:t>Lot of modifications are required to the XP’s architecture Independent code – lots of structures and unions are used for PTE’s </a:t>
            </a:r>
          </a:p>
          <a:p>
            <a:r>
              <a:rPr lang="en-US" dirty="0" smtClean="0"/>
              <a:t>Lot of modifications to the architecture specific code was done in both the OSes</a:t>
            </a:r>
          </a:p>
          <a:p>
            <a:r>
              <a:rPr lang="en-US" dirty="0" smtClean="0"/>
              <a:t>In comparing both OSes – Larger Porting effort for XP</a:t>
            </a:r>
          </a:p>
          <a:p>
            <a:endParaRPr lang="en-US" dirty="0"/>
          </a:p>
        </p:txBody>
      </p:sp>
      <p:pic>
        <p:nvPicPr>
          <p:cNvPr id="38918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53200" y="2362200"/>
            <a:ext cx="4811240" cy="2800350"/>
          </a:xfrm>
        </p:spPr>
      </p:pic>
    </p:spTree>
    <p:extLst>
      <p:ext uri="{BB962C8B-B14F-4D97-AF65-F5344CB8AC3E}">
        <p14:creationId xmlns:p14="http://schemas.microsoft.com/office/powerpoint/2010/main" val="34405881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Virtualization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A7F9C05-D76A-464A-BF92-ABE790A9C4E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i="1" smtClean="0"/>
              <a:t>“a technique for hiding the physical characteristics of computing resources from the way in which other systems, applications, or end users interact with those resources. This includes making a single physical resource appear to function as multiple logical resources; or it can include making multiple physical resources appear as a single logical resource” </a:t>
            </a:r>
            <a:endParaRPr lang="en-US" i="1"/>
          </a:p>
        </p:txBody>
      </p:sp>
    </p:spTree>
    <p:extLst>
      <p:ext uri="{BB962C8B-B14F-4D97-AF65-F5344CB8AC3E}">
        <p14:creationId xmlns:p14="http://schemas.microsoft.com/office/powerpoint/2010/main" val="303429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Control and Management</a:t>
            </a:r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Xen exercises just basic control operations such as access control, CPU scheduling between domains etc.</a:t>
            </a:r>
          </a:p>
          <a:p>
            <a:r>
              <a:rPr lang="en-US" smtClean="0"/>
              <a:t>All the policy and control decisions with respect to Xen are undertaken by management software running on one of the domains – domain0</a:t>
            </a:r>
          </a:p>
          <a:p>
            <a:r>
              <a:rPr lang="en-US" smtClean="0"/>
              <a:t>The software supports creation and deletion of VBD, VIF, domains, routing rules etc.</a:t>
            </a:r>
          </a:p>
          <a:p>
            <a:endParaRPr lang="en-US"/>
          </a:p>
        </p:txBody>
      </p:sp>
      <p:pic>
        <p:nvPicPr>
          <p:cNvPr id="41990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86501" y="2400300"/>
            <a:ext cx="3686175" cy="2971800"/>
          </a:xfrm>
        </p:spPr>
      </p:pic>
    </p:spTree>
    <p:extLst>
      <p:ext uri="{BB962C8B-B14F-4D97-AF65-F5344CB8AC3E}">
        <p14:creationId xmlns:p14="http://schemas.microsoft.com/office/powerpoint/2010/main" val="114245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Detailed Design</a:t>
            </a: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mtClean="0"/>
              <a:t>Control Transfer</a:t>
            </a:r>
          </a:p>
          <a:p>
            <a:endParaRPr lang="en-US" smtClean="0"/>
          </a:p>
          <a:p>
            <a:pPr lvl="1"/>
            <a:r>
              <a:rPr lang="en-US" smtClean="0"/>
              <a:t>Hypercalls – Synchronous calls made from domain to XEN</a:t>
            </a:r>
          </a:p>
          <a:p>
            <a:pPr lvl="1"/>
            <a:r>
              <a:rPr lang="en-US" smtClean="0"/>
              <a:t>Events – Events are used by Xen to notify the domain in an asynchronous manner</a:t>
            </a:r>
          </a:p>
          <a:p>
            <a:endParaRPr lang="en-US" smtClean="0"/>
          </a:p>
          <a:p>
            <a:r>
              <a:rPr lang="en-US" smtClean="0"/>
              <a:t>Data Transfer</a:t>
            </a:r>
          </a:p>
          <a:p>
            <a:endParaRPr lang="en-US" smtClean="0"/>
          </a:p>
          <a:p>
            <a:pPr lvl="1"/>
            <a:r>
              <a:rPr lang="en-US" smtClean="0"/>
              <a:t>Transfer is done using I/O rings</a:t>
            </a:r>
          </a:p>
          <a:p>
            <a:pPr lvl="1"/>
            <a:r>
              <a:rPr lang="en-US" smtClean="0"/>
              <a:t>Memory for device I/O is provided by the respective domain</a:t>
            </a:r>
          </a:p>
          <a:p>
            <a:pPr lvl="1"/>
            <a:r>
              <a:rPr lang="en-US" smtClean="0"/>
              <a:t>Minimize the amount of work to demultiplex data to a specific domain</a:t>
            </a:r>
          </a:p>
          <a:p>
            <a:endParaRPr lang="en-US" smtClean="0"/>
          </a:p>
          <a:p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Data Transfer in Detail</a:t>
            </a:r>
            <a:endParaRPr lang="en-US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I/O Ring Structure</a:t>
            </a:r>
          </a:p>
          <a:p>
            <a:pPr lvl="1"/>
            <a:r>
              <a:rPr lang="en-US" dirty="0" smtClean="0"/>
              <a:t>I/O </a:t>
            </a:r>
            <a:r>
              <a:rPr lang="en-US" dirty="0" smtClean="0"/>
              <a:t>Ring is a circular queue of descriptors </a:t>
            </a:r>
          </a:p>
          <a:p>
            <a:pPr lvl="1"/>
            <a:r>
              <a:rPr lang="en-US" dirty="0" smtClean="0"/>
              <a:t>Descriptors do not contain I/O data but indirectly reference a data buffer as allocated by the guest OS.</a:t>
            </a:r>
          </a:p>
          <a:p>
            <a:pPr lvl="1"/>
            <a:r>
              <a:rPr lang="en-US" dirty="0" smtClean="0"/>
              <a:t>Access to each ring is based on a set of pointers namely producer and consumer pointers</a:t>
            </a:r>
          </a:p>
          <a:p>
            <a:r>
              <a:rPr lang="en-US" dirty="0" smtClean="0"/>
              <a:t>Guest OS associates a unique identifier with each request, which is </a:t>
            </a:r>
            <a:r>
              <a:rPr lang="en-US" dirty="0" smtClean="0"/>
              <a:t>included into  </a:t>
            </a:r>
            <a:r>
              <a:rPr lang="en-US" dirty="0" smtClean="0"/>
              <a:t>the </a:t>
            </a:r>
            <a:r>
              <a:rPr lang="en-US" dirty="0" smtClean="0"/>
              <a:t>response, so that the OS can (1) maintain request ordering, (2) pair response with the proper request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7110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43651" y="2500313"/>
            <a:ext cx="3571875" cy="2771775"/>
          </a:xfrm>
        </p:spPr>
      </p:pic>
    </p:spTree>
    <p:extLst>
      <p:ext uri="{BB962C8B-B14F-4D97-AF65-F5344CB8AC3E}">
        <p14:creationId xmlns:p14="http://schemas.microsoft.com/office/powerpoint/2010/main" val="36070756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Sub System Virtualization</a:t>
            </a: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important </a:t>
            </a:r>
            <a:r>
              <a:rPr lang="en-US" dirty="0" err="1" smtClean="0"/>
              <a:t>Xen</a:t>
            </a:r>
            <a:r>
              <a:rPr lang="en-US" dirty="0" smtClean="0"/>
              <a:t> </a:t>
            </a:r>
            <a:r>
              <a:rPr lang="en-US" dirty="0" smtClean="0"/>
              <a:t>s</a:t>
            </a:r>
            <a:r>
              <a:rPr lang="en-US" dirty="0" smtClean="0"/>
              <a:t>ubsystems </a:t>
            </a:r>
            <a:r>
              <a:rPr lang="en-US" dirty="0" smtClean="0"/>
              <a:t>are :</a:t>
            </a:r>
          </a:p>
          <a:p>
            <a:pPr lvl="1"/>
            <a:r>
              <a:rPr lang="en-US" dirty="0" smtClean="0"/>
              <a:t>CPU Scheduling</a:t>
            </a:r>
          </a:p>
          <a:p>
            <a:pPr lvl="1"/>
            <a:r>
              <a:rPr lang="en-US" dirty="0" smtClean="0"/>
              <a:t>Time and Timers</a:t>
            </a:r>
          </a:p>
          <a:p>
            <a:pPr lvl="1"/>
            <a:r>
              <a:rPr lang="en-US" dirty="0" smtClean="0"/>
              <a:t>Virtual Address Translation</a:t>
            </a:r>
          </a:p>
          <a:p>
            <a:pPr lvl="1"/>
            <a:r>
              <a:rPr lang="en-US" dirty="0" smtClean="0"/>
              <a:t>Physical Memory</a:t>
            </a:r>
          </a:p>
          <a:p>
            <a:pPr lvl="1"/>
            <a:r>
              <a:rPr lang="en-US" dirty="0" smtClean="0"/>
              <a:t>Network Management</a:t>
            </a:r>
          </a:p>
          <a:p>
            <a:pPr lvl="1"/>
            <a:r>
              <a:rPr lang="en-US" dirty="0" smtClean="0"/>
              <a:t>Disk Management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5601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CPU Scheduling</a:t>
            </a: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Xen</a:t>
            </a:r>
            <a:r>
              <a:rPr lang="en-US" dirty="0" smtClean="0"/>
              <a:t> uses Borrowed Virtual Time </a:t>
            </a:r>
            <a:r>
              <a:rPr lang="en-US" dirty="0" smtClean="0"/>
              <a:t>scheduling </a:t>
            </a:r>
            <a:r>
              <a:rPr lang="en-US" dirty="0" smtClean="0"/>
              <a:t>algorithm for scheduling the domains</a:t>
            </a:r>
          </a:p>
          <a:p>
            <a:pPr lvl="1"/>
            <a:r>
              <a:rPr lang="en-US" dirty="0" smtClean="0"/>
              <a:t>Per-domain </a:t>
            </a:r>
            <a:r>
              <a:rPr lang="en-US" dirty="0" smtClean="0"/>
              <a:t>scheduling parameters can be adjusted using domain0</a:t>
            </a:r>
          </a:p>
          <a:p>
            <a:endParaRPr lang="en-US" dirty="0" smtClean="0"/>
          </a:p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Work–conserving:  The method is very efficient</a:t>
            </a:r>
            <a:endParaRPr lang="en-US" dirty="0" smtClean="0"/>
          </a:p>
          <a:p>
            <a:pPr lvl="1"/>
            <a:r>
              <a:rPr lang="en-US" dirty="0" smtClean="0"/>
              <a:t>Low–latency </a:t>
            </a:r>
            <a:r>
              <a:rPr lang="en-US" dirty="0" smtClean="0"/>
              <a:t>d</a:t>
            </a:r>
            <a:r>
              <a:rPr lang="en-US" dirty="0" smtClean="0"/>
              <a:t>ispatch:  The use a technique of “virtual </a:t>
            </a:r>
            <a:r>
              <a:rPr lang="en-US" dirty="0" smtClean="0"/>
              <a:t>time </a:t>
            </a:r>
            <a:r>
              <a:rPr lang="en-US" dirty="0" smtClean="0"/>
              <a:t>warping”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6898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Time and Timers</a:t>
            </a: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Guest OSes are provided information about real time, virtual time and wall clock time</a:t>
            </a:r>
          </a:p>
          <a:p>
            <a:r>
              <a:rPr lang="en-US" smtClean="0"/>
              <a:t>Real Time – Time since machine boot and is accurately maintained with respect to the processor’s cycle counter and is expressed in nanoseconds</a:t>
            </a:r>
          </a:p>
          <a:p>
            <a:r>
              <a:rPr lang="en-US" smtClean="0"/>
              <a:t>Virtual Time – This time is increased only when the domain is executing – to ensure correct time slicing between application processes on its domain</a:t>
            </a:r>
          </a:p>
          <a:p>
            <a:r>
              <a:rPr lang="en-US" smtClean="0"/>
              <a:t>Wall clock Time – an offset that can be added to the current real time.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8574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Virtual Address Translation</a:t>
            </a: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mtClean="0"/>
              <a:t>Register guest OSes page tables directly with the MMU </a:t>
            </a:r>
          </a:p>
          <a:p>
            <a:r>
              <a:rPr lang="en-US" smtClean="0"/>
              <a:t>Restrict Guest OSes to Read only access </a:t>
            </a:r>
          </a:p>
          <a:p>
            <a:r>
              <a:rPr lang="en-US" smtClean="0"/>
              <a:t>Page table Updates should be validated through the hypervisor to ensure safety</a:t>
            </a:r>
          </a:p>
          <a:p>
            <a:r>
              <a:rPr lang="en-US" smtClean="0"/>
              <a:t>Each page frame has two properties associated with it namely type and reference count</a:t>
            </a:r>
          </a:p>
          <a:p>
            <a:r>
              <a:rPr lang="en-US" smtClean="0"/>
              <a:t>Each page frame at any point in time will have just one of the 5 mutually exclusive types: </a:t>
            </a:r>
          </a:p>
          <a:p>
            <a:pPr lvl="1"/>
            <a:r>
              <a:rPr lang="en-US" smtClean="0"/>
              <a:t>Page directory (PD), page table (PT), local descriptor table  (LDT), global descriptor table (GDT), or writable (RW).</a:t>
            </a:r>
          </a:p>
          <a:p>
            <a:r>
              <a:rPr lang="en-US" smtClean="0"/>
              <a:t>A page frame is allocated to page table use after validation and it is pinned to PD or PT type.</a:t>
            </a:r>
          </a:p>
          <a:p>
            <a:r>
              <a:rPr lang="en-US" smtClean="0"/>
              <a:t>A frame can’t be re-tasked until reference=0 and it is unpinned.</a:t>
            </a:r>
          </a:p>
          <a:p>
            <a:r>
              <a:rPr lang="en-US" smtClean="0"/>
              <a:t>To minimize overhead of the above operations in a batch process.</a:t>
            </a:r>
          </a:p>
          <a:p>
            <a:r>
              <a:rPr lang="en-US" smtClean="0"/>
              <a:t>The OS fault handler takes care of frequently checking for updates to the shadow page table to ensure correctness.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0889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Physical Memory</a:t>
            </a:r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Physical Memory Reservations or allocations are made at the time of creation which are statically partitioned, to provide strong isolation.</a:t>
            </a:r>
          </a:p>
          <a:p>
            <a:r>
              <a:rPr lang="en-US" smtClean="0"/>
              <a:t>A domain can claim additional pages from the hypervisor but the amount is limited to a reservation limit.</a:t>
            </a:r>
          </a:p>
          <a:p>
            <a:r>
              <a:rPr lang="en-US" smtClean="0"/>
              <a:t>Xen does not guarantee to allocate contiguous regions of memory, guest OSes will create the illusion of contiguous physical memory.</a:t>
            </a:r>
          </a:p>
          <a:p>
            <a:r>
              <a:rPr lang="en-US" smtClean="0"/>
              <a:t>Xen supports efficient hardware to physical address mapping through a shared translation array, readable by all domains – updates to this are validated by Xen.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6316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Network Management</a:t>
            </a: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Xen provides the abstraction of a virtual firewall router (VFR), where each domain has one or more Virtual network interface (VIF) logically attached to this VFR.</a:t>
            </a:r>
          </a:p>
          <a:p>
            <a:r>
              <a:rPr lang="en-US" smtClean="0"/>
              <a:t>The VIF contains two I/O rings of buffer descriptors, one for transmitting and the other for receiving </a:t>
            </a:r>
          </a:p>
          <a:p>
            <a:r>
              <a:rPr lang="en-US" smtClean="0"/>
              <a:t>Each direction has a list of associated rules of the form (&lt;pattern&gt;,&lt;action&gt;) – if the pattern matches then the associated action applied.</a:t>
            </a:r>
          </a:p>
          <a:p>
            <a:r>
              <a:rPr lang="en-US" smtClean="0"/>
              <a:t>Domain0 is responsible for implementing the rules over the different domains.</a:t>
            </a:r>
          </a:p>
          <a:p>
            <a:r>
              <a:rPr lang="en-US" smtClean="0"/>
              <a:t>To ensure fairness in transmitting packet they implement round-robin packet scheduler.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7239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Disk Management </a:t>
            </a:r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Only Domain0 has direct unchecked access to the physical disks. </a:t>
            </a:r>
          </a:p>
          <a:p>
            <a:r>
              <a:rPr lang="en-US" smtClean="0"/>
              <a:t>Other Domains access the physical disks through virtual block devices (VBDs) which is maintained by domain0.</a:t>
            </a:r>
          </a:p>
          <a:p>
            <a:pPr lvl="1"/>
            <a:r>
              <a:rPr lang="en-US" smtClean="0"/>
              <a:t>VBS comprises a list of associated ownership and access control information, and is accessed via I/O ring.</a:t>
            </a:r>
          </a:p>
          <a:p>
            <a:r>
              <a:rPr lang="en-US" smtClean="0"/>
              <a:t>A translation table is maintained for each VBD by the hypervisor, the entries in the VBD’s are controlled by domain0.</a:t>
            </a:r>
          </a:p>
          <a:p>
            <a:r>
              <a:rPr lang="en-US" smtClean="0"/>
              <a:t>Xen services batches of requests from competing domains in a simple round-robin fashion.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6184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FB10737-9ACE-4A99-A94E-0F7680D62D18}" type="slidenum">
              <a:rPr lang="en-US"/>
              <a:pPr/>
              <a:t>4</a:t>
            </a:fld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Old idea from the 1960s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>
                <a:latin typeface="Times New Roman" pitchFamily="18" charset="0"/>
              </a:rPr>
              <a:t>IBM VM/370 – A VMM for IBM mainframe</a:t>
            </a:r>
          </a:p>
          <a:p>
            <a:pPr lvl="2">
              <a:buSzPct val="80000"/>
              <a:buFont typeface="Wingdings" pitchFamily="2" charset="2"/>
              <a:buChar char="§"/>
            </a:pPr>
            <a:r>
              <a:rPr lang="en-US" sz="2000">
                <a:latin typeface="Times New Roman" pitchFamily="18" charset="0"/>
              </a:rPr>
              <a:t>Multiple OS environments on expensive hardware</a:t>
            </a:r>
          </a:p>
          <a:p>
            <a:pPr lvl="2">
              <a:buSzPct val="80000"/>
              <a:buFont typeface="Wingdings" pitchFamily="2" charset="2"/>
              <a:buChar char="§"/>
            </a:pPr>
            <a:r>
              <a:rPr lang="en-US" sz="2000">
                <a:latin typeface="Times New Roman" pitchFamily="18" charset="0"/>
              </a:rPr>
              <a:t>Desirable when few machine around</a:t>
            </a:r>
          </a:p>
          <a:p>
            <a:r>
              <a:rPr lang="en-US" sz="2800">
                <a:latin typeface="Times New Roman" pitchFamily="18" charset="0"/>
              </a:rPr>
              <a:t>Popular research idea in 1960s and 1970s</a:t>
            </a:r>
          </a:p>
          <a:p>
            <a:pPr lvl="2">
              <a:buSzPct val="80000"/>
              <a:buFont typeface="Wingdings" pitchFamily="2" charset="2"/>
              <a:buChar char="§"/>
            </a:pPr>
            <a:r>
              <a:rPr lang="en-US" sz="2000">
                <a:latin typeface="Times New Roman" pitchFamily="18" charset="0"/>
              </a:rPr>
              <a:t>Entire conferences on virtual machine monitors</a:t>
            </a:r>
          </a:p>
          <a:p>
            <a:pPr lvl="2">
              <a:buSzPct val="80000"/>
              <a:buFont typeface="Wingdings" pitchFamily="2" charset="2"/>
              <a:buChar char="§"/>
            </a:pPr>
            <a:r>
              <a:rPr lang="en-US" sz="2000">
                <a:latin typeface="Times New Roman" pitchFamily="18" charset="0"/>
              </a:rPr>
              <a:t>Hardware/VMM/OS designed together</a:t>
            </a:r>
          </a:p>
          <a:p>
            <a:pPr>
              <a:buSzPct val="120000"/>
              <a:buFont typeface="Wingdings" pitchFamily="2" charset="2"/>
              <a:buChar char="§"/>
            </a:pPr>
            <a:r>
              <a:rPr lang="en-US" sz="2800">
                <a:latin typeface="Times New Roman" pitchFamily="18" charset="0"/>
              </a:rPr>
              <a:t>Interest died out in the 1980s and 1990s</a:t>
            </a:r>
          </a:p>
          <a:p>
            <a:pPr lvl="2">
              <a:buSzPct val="80000"/>
              <a:buFont typeface="Wingdings" pitchFamily="2" charset="2"/>
              <a:buChar char="§"/>
            </a:pPr>
            <a:r>
              <a:rPr lang="en-US" sz="2000">
                <a:latin typeface="Times New Roman" pitchFamily="18" charset="0"/>
              </a:rPr>
              <a:t>Hardware got more cheaper</a:t>
            </a:r>
          </a:p>
          <a:p>
            <a:pPr lvl="2">
              <a:buSzPct val="80000"/>
              <a:buFont typeface="Wingdings" pitchFamily="2" charset="2"/>
              <a:buChar char="§"/>
            </a:pPr>
            <a:r>
              <a:rPr lang="en-US" sz="2000">
                <a:latin typeface="Times New Roman" pitchFamily="18" charset="0"/>
              </a:rPr>
              <a:t>Operating systems got more powerful (e.g. multi-user) </a:t>
            </a:r>
          </a:p>
          <a:p>
            <a:pPr lvl="2">
              <a:buSzPct val="80000"/>
              <a:buFont typeface="Wingdings" pitchFamily="2" charset="2"/>
              <a:buNone/>
            </a:pPr>
            <a:endParaRPr lang="en-US" sz="20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03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Building a New Domain</a:t>
            </a: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Building initial guest OS structures for new domains is done by domain0.</a:t>
            </a:r>
          </a:p>
          <a:p>
            <a:r>
              <a:rPr lang="en-US" smtClean="0"/>
              <a:t>Advantages are reduced hypervisor complexity and improved robustness.</a:t>
            </a:r>
          </a:p>
          <a:p>
            <a:r>
              <a:rPr lang="en-US" smtClean="0"/>
              <a:t>The building process can be extended and specialized to cope with new guest OSes.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3020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EVALUATION</a:t>
            </a: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Different types of evaluations:</a:t>
            </a:r>
          </a:p>
          <a:p>
            <a:pPr lvl="1"/>
            <a:r>
              <a:rPr lang="en-US" smtClean="0"/>
              <a:t>Relative Performance.</a:t>
            </a:r>
          </a:p>
          <a:p>
            <a:pPr lvl="1"/>
            <a:r>
              <a:rPr lang="en-US" smtClean="0"/>
              <a:t>Operating system benchmarks.</a:t>
            </a:r>
          </a:p>
          <a:p>
            <a:pPr lvl="1"/>
            <a:r>
              <a:rPr lang="en-US" smtClean="0"/>
              <a:t>Concurrent Virtual Machines.</a:t>
            </a:r>
          </a:p>
          <a:p>
            <a:pPr lvl="1"/>
            <a:r>
              <a:rPr lang="en-US" smtClean="0"/>
              <a:t>Performance Isolation.</a:t>
            </a:r>
          </a:p>
          <a:p>
            <a:pPr lvl="1"/>
            <a:r>
              <a:rPr lang="en-US" smtClean="0"/>
              <a:t>Scalability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405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Experimental Setup</a:t>
            </a: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Dell 2650 dual processor 2.4GHz Xeon server with 2GB RAM </a:t>
            </a:r>
          </a:p>
          <a:p>
            <a:r>
              <a:rPr lang="en-US" smtClean="0"/>
              <a:t>A Broadcom Tigon 3 Gigabit Ethernet NIC.</a:t>
            </a:r>
          </a:p>
          <a:p>
            <a:r>
              <a:rPr lang="en-US" smtClean="0"/>
              <a:t>A single Hitachi DK32EJ 146GB 10k RPM SCSI disk.</a:t>
            </a:r>
          </a:p>
          <a:p>
            <a:r>
              <a:rPr lang="en-US" smtClean="0"/>
              <a:t>Linux Version 2.4.21 was used throughout, compiled for architecture for native and VMware  guest OS experiments– i686</a:t>
            </a:r>
          </a:p>
          <a:p>
            <a:r>
              <a:rPr lang="en-US" smtClean="0"/>
              <a:t>Xeno-i686 architecture for Xen.</a:t>
            </a:r>
          </a:p>
          <a:p>
            <a:r>
              <a:rPr lang="en-US" smtClean="0"/>
              <a:t>Architecture um for UML (user mode Linux)</a:t>
            </a:r>
          </a:p>
          <a:p>
            <a:r>
              <a:rPr lang="en-US" smtClean="0"/>
              <a:t>The products to be compared are native Linux (L), XenoLinux (X), VMware Workstation 3.2 (V) and User Mode Linux (U)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1100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Relative Performance</a:t>
            </a: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mtClean="0"/>
              <a:t>Complex application-level benchmarks that exercise the whole system have been employed to characterize performance.</a:t>
            </a:r>
          </a:p>
          <a:p>
            <a:r>
              <a:rPr lang="en-US" smtClean="0"/>
              <a:t>First suite contains a series of long-running computationally-intensive applications to measure the performance of system’s processor, memory system and compiler quality.</a:t>
            </a:r>
          </a:p>
          <a:p>
            <a:pPr lvl="1"/>
            <a:r>
              <a:rPr lang="en-US" smtClean="0"/>
              <a:t>Almost all execution are all in user-space, all VMMs exhibit low overhead.</a:t>
            </a:r>
          </a:p>
          <a:p>
            <a:r>
              <a:rPr lang="en-US" smtClean="0"/>
              <a:t>Second, the total elapsed time taken to build a default configuration of the Linux 2.4.21 kernel on a local ext3 file system with gcc 2.96</a:t>
            </a:r>
          </a:p>
          <a:p>
            <a:pPr lvl="1"/>
            <a:r>
              <a:rPr lang="en-US" smtClean="0"/>
              <a:t>Xen – 3% overhead, others more significant slowdown.</a:t>
            </a:r>
          </a:p>
          <a:p>
            <a:r>
              <a:rPr lang="en-US" smtClean="0"/>
              <a:t>Third and fourth, experiments performed using PostgreSQL 7.1.3 database, exercised by the Open Source Database Benchmark Suite (OSDB) for multi-user Information Retrieval (IR) and On-Line Transaction Processing (OLTP) workloads</a:t>
            </a:r>
          </a:p>
          <a:p>
            <a:pPr lvl="1"/>
            <a:r>
              <a:rPr lang="en-US" smtClean="0"/>
              <a:t>PostgreSQL places considerable load on the operating system which leads to substantial virtualization overheads on VMware and UML.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9521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Relative Performance</a:t>
            </a:r>
            <a:endParaRPr lang="en-US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smtClean="0"/>
              <a:t>Fifth, dbench program is a file system benchmark derived from ‘NetBench’</a:t>
            </a:r>
          </a:p>
          <a:p>
            <a:pPr lvl="1"/>
            <a:r>
              <a:rPr lang="en-US" smtClean="0"/>
              <a:t>Throughput experienced by a single client performing around 90,000 file system operations.</a:t>
            </a:r>
          </a:p>
          <a:p>
            <a:r>
              <a:rPr lang="en-US" smtClean="0"/>
              <a:t>Sixth, a complex application-level benchmark for evaluating web servers and the file systems</a:t>
            </a:r>
          </a:p>
          <a:p>
            <a:pPr lvl="1"/>
            <a:r>
              <a:rPr lang="en-US" smtClean="0"/>
              <a:t>30% are dynamic content generation, 16% are HTTP POST operations and 0.5% execute a CGI script. There is up to 180Mb/s of TCP traffic and disk activity on 2GB dataset.</a:t>
            </a:r>
          </a:p>
          <a:p>
            <a:pPr lvl="1"/>
            <a:r>
              <a:rPr lang="en-US" smtClean="0"/>
              <a:t>XEN fares well with 1% performance of native Linux, VMware and UML less than a third of the number of clients of the native Linux system.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71363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Relative Performance</a:t>
            </a:r>
            <a:endParaRPr lang="en-US"/>
          </a:p>
        </p:txBody>
      </p:sp>
      <p:pic>
        <p:nvPicPr>
          <p:cNvPr id="7373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36838" y="1990725"/>
            <a:ext cx="7153275" cy="3714750"/>
          </a:xfrm>
        </p:spPr>
      </p:pic>
    </p:spTree>
    <p:extLst>
      <p:ext uri="{BB962C8B-B14F-4D97-AF65-F5344CB8AC3E}">
        <p14:creationId xmlns:p14="http://schemas.microsoft.com/office/powerpoint/2010/main" val="863376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XEN : Operating System Benchmarks</a:t>
            </a:r>
            <a:endParaRPr lang="en-US"/>
          </a:p>
        </p:txBody>
      </p:sp>
      <p:pic>
        <p:nvPicPr>
          <p:cNvPr id="12698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362200"/>
            <a:ext cx="403860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698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1" y="2362200"/>
            <a:ext cx="4005263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24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XEN : Operating System Benchmarks</a:t>
            </a:r>
            <a:endParaRPr lang="en-US"/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mtClean="0"/>
              <a:t>Table 5, mmap latency and page fault latency.</a:t>
            </a:r>
          </a:p>
          <a:p>
            <a:pPr lvl="1"/>
            <a:r>
              <a:rPr lang="en-US" smtClean="0"/>
              <a:t>Despite two transitions into Xen per page, the overhead is relatively modest.</a:t>
            </a:r>
          </a:p>
          <a:p>
            <a:r>
              <a:rPr lang="en-US" smtClean="0"/>
              <a:t>Table 6, TCP performance over Gigabit Ethernet LAN.</a:t>
            </a:r>
          </a:p>
          <a:p>
            <a:pPr lvl="1"/>
            <a:r>
              <a:rPr lang="en-US" smtClean="0"/>
              <a:t>Socket size of 128kb</a:t>
            </a:r>
          </a:p>
          <a:p>
            <a:pPr lvl="1"/>
            <a:r>
              <a:rPr lang="en-US" smtClean="0"/>
              <a:t>Results are median of 9 experiments transferring 400MB</a:t>
            </a:r>
          </a:p>
          <a:p>
            <a:pPr lvl="1"/>
            <a:r>
              <a:rPr lang="en-US" smtClean="0"/>
              <a:t>Default Ethernet MTU of 1500 bytes and dial-up MTU of 500-byte.</a:t>
            </a:r>
          </a:p>
          <a:p>
            <a:pPr lvl="1"/>
            <a:r>
              <a:rPr lang="en-US" smtClean="0"/>
              <a:t>XenoLinux’s page-flipping technique achieves very low overhead.</a:t>
            </a:r>
            <a:endParaRPr lang="en-US"/>
          </a:p>
        </p:txBody>
      </p:sp>
      <p:pic>
        <p:nvPicPr>
          <p:cNvPr id="80905" name="Picture 9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70690" y="2050360"/>
            <a:ext cx="3317797" cy="1461881"/>
          </a:xfrm>
        </p:spPr>
      </p:pic>
      <p:pic>
        <p:nvPicPr>
          <p:cNvPr id="80906" name="Picture 10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05551" y="4262438"/>
            <a:ext cx="3648075" cy="1457325"/>
          </a:xfrm>
        </p:spPr>
      </p:pic>
    </p:spTree>
    <p:extLst>
      <p:ext uri="{BB962C8B-B14F-4D97-AF65-F5344CB8AC3E}">
        <p14:creationId xmlns:p14="http://schemas.microsoft.com/office/powerpoint/2010/main" val="8101846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Concurrent Virtual Machines</a:t>
            </a:r>
            <a:endParaRPr lang="en-US"/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In Figure 4,Xen’s interrupt load balancer identifies the idle CPU and diverts all interrupt processing to it, and also the number of domains increases, Xen’s performance improves.</a:t>
            </a:r>
          </a:p>
          <a:p>
            <a:r>
              <a:rPr lang="en-US" smtClean="0"/>
              <a:t>In Figure 5, Increase in number of domains further causes reduction in throughput which can be attributed to increased context switching and disk head movement.</a:t>
            </a:r>
            <a:endParaRPr lang="en-US"/>
          </a:p>
        </p:txBody>
      </p:sp>
      <p:pic>
        <p:nvPicPr>
          <p:cNvPr id="85001" name="Picture 9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29052" y="1752600"/>
            <a:ext cx="2201073" cy="2057400"/>
          </a:xfrm>
        </p:spPr>
      </p:pic>
      <p:pic>
        <p:nvPicPr>
          <p:cNvPr id="85002" name="Picture 10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15115" y="3962400"/>
            <a:ext cx="2028946" cy="2057400"/>
          </a:xfrm>
        </p:spPr>
      </p:pic>
    </p:spTree>
    <p:extLst>
      <p:ext uri="{BB962C8B-B14F-4D97-AF65-F5344CB8AC3E}">
        <p14:creationId xmlns:p14="http://schemas.microsoft.com/office/powerpoint/2010/main" val="35425542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Scalability</a:t>
            </a:r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They examine Xen to scale of 128 domains.</a:t>
            </a:r>
          </a:p>
          <a:p>
            <a:pPr lvl="1"/>
            <a:r>
              <a:rPr lang="en-US" smtClean="0"/>
              <a:t>The minimum physical memory for a domain booted with XenoLinux is 64MB. And Xen itself maintains only 20kB of state per domain.</a:t>
            </a:r>
          </a:p>
          <a:p>
            <a:pPr lvl="1"/>
            <a:r>
              <a:rPr lang="en-US" smtClean="0"/>
              <a:t>Figure 6, performance overhead of context switching between large number of domains.</a:t>
            </a:r>
          </a:p>
          <a:p>
            <a:pPr lvl="1"/>
            <a:endParaRPr lang="en-US"/>
          </a:p>
        </p:txBody>
      </p:sp>
      <p:pic>
        <p:nvPicPr>
          <p:cNvPr id="9216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828800"/>
            <a:ext cx="4648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32066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9D23DCC-1D83-487D-BCEC-C1151DE47196}" type="slidenum">
              <a:rPr lang="en-US"/>
              <a:pPr/>
              <a:t>5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Return to Virtual Machines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latin typeface="Times New Roman" pitchFamily="18" charset="0"/>
              </a:rPr>
              <a:t>Disco: Stanford research project (SOSP ’97)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Times New Roman" pitchFamily="18" charset="0"/>
              </a:rPr>
              <a:t>Run commodity OSes on scalable multiprocessors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Times New Roman" pitchFamily="18" charset="0"/>
              </a:rPr>
              <a:t>Focus on high-end: NUMA, MIPS, IRIX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Times New Roman" pitchFamily="18" charset="0"/>
              </a:rPr>
              <a:t> Commercial virtual machines for x86 architecture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Times New Roman" pitchFamily="18" charset="0"/>
              </a:rPr>
              <a:t> VMware Workstation (now EMC) (1999-)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Times New Roman" pitchFamily="18" charset="0"/>
              </a:rPr>
              <a:t> Connectix VirtualPC (now Microsoft)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Times New Roman" pitchFamily="18" charset="0"/>
              </a:rPr>
              <a:t> Research virtual machines for x86 architecture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Times New Roman" pitchFamily="18" charset="0"/>
              </a:rPr>
              <a:t> Xen (SOSP ’03)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Times New Roman" pitchFamily="18" charset="0"/>
              </a:rPr>
              <a:t> plex86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Times New Roman" pitchFamily="18" charset="0"/>
              </a:rPr>
              <a:t> OS-level virtualization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Times New Roman" pitchFamily="18" charset="0"/>
              </a:rPr>
              <a:t> FreeBSD Jails, User-mode-linux, UMLinux</a:t>
            </a:r>
          </a:p>
        </p:txBody>
      </p:sp>
    </p:spTree>
    <p:extLst>
      <p:ext uri="{BB962C8B-B14F-4D97-AF65-F5344CB8AC3E}">
        <p14:creationId xmlns:p14="http://schemas.microsoft.com/office/powerpoint/2010/main" val="13321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Debate</a:t>
            </a:r>
            <a:endParaRPr lang="en-US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should a VMM actually “do”?</a:t>
            </a:r>
          </a:p>
          <a:p>
            <a:pPr lvl="1"/>
            <a:r>
              <a:rPr lang="en-US" dirty="0" smtClean="0"/>
              <a:t>Hand: Argues that </a:t>
            </a:r>
            <a:r>
              <a:rPr lang="en-US" dirty="0" err="1" smtClean="0"/>
              <a:t>Xen</a:t>
            </a:r>
            <a:r>
              <a:rPr lang="en-US" dirty="0" smtClean="0"/>
              <a:t> is the most elegant solution and that the key is to efficiently share resources while avoiding “trust inversions”</a:t>
            </a:r>
          </a:p>
          <a:p>
            <a:pPr lvl="1"/>
            <a:r>
              <a:rPr lang="en-US" dirty="0" smtClean="0"/>
              <a:t>Disco: Premise is that guest O/S can’t easily be changed and hence must be transparently </a:t>
            </a:r>
            <a:r>
              <a:rPr lang="en-US" dirty="0" smtClean="0"/>
              <a:t>ported</a:t>
            </a:r>
          </a:p>
          <a:p>
            <a:r>
              <a:rPr lang="en-US" dirty="0" smtClean="0"/>
              <a:t>These two are not the </a:t>
            </a:r>
            <a:r>
              <a:rPr lang="en-US" smtClean="0"/>
              <a:t>only perspectives… </a:t>
            </a:r>
            <a:endParaRPr lang="en-US" smtClean="0"/>
          </a:p>
          <a:p>
            <a:pPr lvl="1"/>
            <a:r>
              <a:rPr lang="en-US" dirty="0" err="1" smtClean="0"/>
              <a:t>Heiser</a:t>
            </a:r>
            <a:r>
              <a:rPr lang="en-US" dirty="0" smtClean="0"/>
              <a:t>: For him, key is that smaller kernel can be verified more completely (leads to L4... then SEL4)</a:t>
            </a:r>
          </a:p>
          <a:p>
            <a:pPr lvl="1"/>
            <a:r>
              <a:rPr lang="en-US" dirty="0" smtClean="0"/>
              <a:t>Tornado, </a:t>
            </a:r>
            <a:r>
              <a:rPr lang="en-US" dirty="0" err="1" smtClean="0"/>
              <a:t>Barrelfish</a:t>
            </a:r>
            <a:r>
              <a:rPr lang="en-US" dirty="0" smtClean="0"/>
              <a:t>: Focus on multicore leads to radically new architectures.  How does this impact virtualization debate?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3445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A42A16F-9774-4681-A3F9-629DE189EFE2}" type="slidenum">
              <a:rPr lang="en-US"/>
              <a:pPr/>
              <a:t>6</a:t>
            </a:fld>
            <a:endParaRPr lang="en-US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>
                <a:latin typeface="Times New Roman" pitchFamily="18" charset="0"/>
              </a:rPr>
              <a:t>Virtual Machine</a:t>
            </a:r>
          </a:p>
          <a:p>
            <a:pPr lvl="1"/>
            <a:r>
              <a:rPr lang="en-US" sz="2400" i="1">
                <a:latin typeface="Times New Roman" pitchFamily="18" charset="0"/>
              </a:rPr>
              <a:t>A fully protected and isolated copy of the underlying physical machine’s hardware. (definition by IBM)”</a:t>
            </a:r>
            <a:endParaRPr lang="en-US" sz="2400">
              <a:latin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</a:rPr>
              <a:t>Virtual Machine Monitor</a:t>
            </a:r>
          </a:p>
          <a:p>
            <a:pPr lvl="1"/>
            <a:r>
              <a:rPr lang="en-US" sz="2400" i="1">
                <a:latin typeface="Times New Roman" pitchFamily="18" charset="0"/>
              </a:rPr>
              <a:t>A thin layer of software that's between the hardware and the Operating system, virtualizing and managing all hardware resources.</a:t>
            </a:r>
          </a:p>
          <a:p>
            <a:pPr lvl="1"/>
            <a:r>
              <a:rPr lang="en-US" sz="2400">
                <a:latin typeface="Times New Roman" pitchFamily="18" charset="0"/>
              </a:rPr>
              <a:t>Also known as “Hypervisor” </a:t>
            </a:r>
          </a:p>
          <a:p>
            <a:pPr>
              <a:buFont typeface="Wingdings" pitchFamily="2" charset="2"/>
              <a:buNone/>
            </a:pPr>
            <a:r>
              <a:rPr lang="en-US" sz="2800">
                <a:latin typeface="Times New Roman" pitchFamily="18" charset="0"/>
              </a:rPr>
              <a:t>	</a:t>
            </a:r>
            <a:r>
              <a:rPr lang="en-US" sz="2800">
                <a:solidFill>
                  <a:schemeClr val="bg2"/>
                </a:solidFill>
                <a:latin typeface="Times New Roman" pitchFamily="18" charset="0"/>
              </a:rPr>
              <a:t>	</a:t>
            </a:r>
            <a:endParaRPr lang="en-US" sz="2800" i="1">
              <a:solidFill>
                <a:schemeClr val="bg2"/>
              </a:solidFill>
              <a:latin typeface="Times New Roman" pitchFamily="18" charset="0"/>
            </a:endParaRPr>
          </a:p>
          <a:p>
            <a:endParaRPr lang="en-US">
              <a:solidFill>
                <a:schemeClr val="bg2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63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ADB566A-265A-477B-A247-3F5ACE90F0FA}" type="slidenum">
              <a:rPr lang="en-US"/>
              <a:pPr/>
              <a:t>7</a:t>
            </a:fld>
            <a:endParaRPr lang="en-US"/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Classification of Virtual Machines</a:t>
            </a:r>
          </a:p>
        </p:txBody>
      </p:sp>
      <p:pic>
        <p:nvPicPr>
          <p:cNvPr id="97287" name="Picture 7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33600" y="1905000"/>
            <a:ext cx="8153400" cy="4419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251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EFD3DAA-1BCF-4C0C-8A2F-FAD38C923F3B}" type="slidenum">
              <a:rPr lang="en-US"/>
              <a:pPr/>
              <a:t>8</a:t>
            </a:fld>
            <a:endParaRPr lang="en-US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Classification of Virtual Machines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Type I</a:t>
            </a:r>
          </a:p>
          <a:p>
            <a:pPr lvl="2"/>
            <a:r>
              <a:rPr lang="en-US" sz="2000"/>
              <a:t>VMM is implemented directly on the physical hardware.</a:t>
            </a:r>
          </a:p>
          <a:p>
            <a:pPr lvl="2"/>
            <a:r>
              <a:rPr lang="en-US" sz="2000"/>
              <a:t> VMM performs the scheduling and allocation of the         system’s resources.</a:t>
            </a:r>
          </a:p>
          <a:p>
            <a:pPr lvl="2"/>
            <a:r>
              <a:rPr lang="en-US" sz="2000"/>
              <a:t> IBM VM/370, Disco, VMware’s ESX Server, Xen</a:t>
            </a:r>
          </a:p>
          <a:p>
            <a:r>
              <a:rPr lang="en-US" sz="2800"/>
              <a:t>Type II</a:t>
            </a:r>
          </a:p>
          <a:p>
            <a:pPr lvl="2"/>
            <a:r>
              <a:rPr lang="en-US" sz="2000"/>
              <a:t>VMMs are built completely on top of a host OS.</a:t>
            </a:r>
          </a:p>
          <a:p>
            <a:pPr lvl="2"/>
            <a:r>
              <a:rPr lang="en-US" sz="2000"/>
              <a:t> The host OS provides resource allocation and standard execution environment to each “guest OS.”</a:t>
            </a:r>
          </a:p>
          <a:p>
            <a:pPr lvl="2"/>
            <a:r>
              <a:rPr lang="en-US" sz="2000"/>
              <a:t> User-mode Linux (UML), UMLinux</a:t>
            </a:r>
          </a:p>
          <a:p>
            <a:pPr lvl="2"/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415831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Disco: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Overheads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Additional Execution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Virtualization I/O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Memory management for multiple VMs</a:t>
            </a:r>
          </a:p>
          <a:p>
            <a:r>
              <a:rPr lang="en-US" sz="2800" dirty="0"/>
              <a:t>Resource Management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Lack of information to make good policy decisions</a:t>
            </a:r>
          </a:p>
          <a:p>
            <a:r>
              <a:rPr lang="en-US" sz="2800" dirty="0"/>
              <a:t>Communication &amp; Sharing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Interface to share memory between multiple VMs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477000" y="6096000"/>
            <a:ext cx="3962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/>
              <a:t>Baseed on slides from 2011fa: Ashik R</a:t>
            </a:r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407463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11894</TotalTime>
  <Words>3092</Words>
  <Application>Microsoft Office PowerPoint</Application>
  <PresentationFormat>Widescreen</PresentationFormat>
  <Paragraphs>394</Paragraphs>
  <Slides>50</Slides>
  <Notes>41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8" baseType="lpstr">
      <vt:lpstr>Arial</vt:lpstr>
      <vt:lpstr>HY얕은샘물M</vt:lpstr>
      <vt:lpstr>ＭＳ Ｐゴシック</vt:lpstr>
      <vt:lpstr>Times New Roman</vt:lpstr>
      <vt:lpstr>Tw Cen MT</vt:lpstr>
      <vt:lpstr>Wingdings</vt:lpstr>
      <vt:lpstr>Wingdings 2</vt:lpstr>
      <vt:lpstr>Median</vt:lpstr>
      <vt:lpstr>VMMs: DISCO and XEN </vt:lpstr>
      <vt:lpstr>Disco (First version of VMWare)</vt:lpstr>
      <vt:lpstr>Virtualization</vt:lpstr>
      <vt:lpstr>Old idea from the 1960s</vt:lpstr>
      <vt:lpstr>A Return to Virtual Machines</vt:lpstr>
      <vt:lpstr>Overview</vt:lpstr>
      <vt:lpstr>Classification of Virtual Machines</vt:lpstr>
      <vt:lpstr>Classification of Virtual Machines</vt:lpstr>
      <vt:lpstr>Disco: Challenges</vt:lpstr>
      <vt:lpstr>Disco: Interface</vt:lpstr>
      <vt:lpstr>Disco: Virtual CPUs</vt:lpstr>
      <vt:lpstr>Disco: Memory Virtualization</vt:lpstr>
      <vt:lpstr>Disco: Memory Management</vt:lpstr>
      <vt:lpstr>Disco: I/O Virtualization</vt:lpstr>
      <vt:lpstr>Running Commodity OSes</vt:lpstr>
      <vt:lpstr>Experimental Results</vt:lpstr>
      <vt:lpstr>Disco: Takeaways</vt:lpstr>
      <vt:lpstr>XEN AND THE ART OF VIRTUALIZATION</vt:lpstr>
      <vt:lpstr>Xen’s Virtualization Goals</vt:lpstr>
      <vt:lpstr>Reasons to Virtualize</vt:lpstr>
      <vt:lpstr>XEN : Introduction</vt:lpstr>
      <vt:lpstr>XEN : Approach </vt:lpstr>
      <vt:lpstr>Terminology Used </vt:lpstr>
      <vt:lpstr>XEN’s Virtual Machine Interface </vt:lpstr>
      <vt:lpstr>XEN’s VMI : Memory Management</vt:lpstr>
      <vt:lpstr>XEN’s VMI : CPU</vt:lpstr>
      <vt:lpstr>XEN’s VMI : CPU</vt:lpstr>
      <vt:lpstr>XEN’s VMI: Device I/O</vt:lpstr>
      <vt:lpstr>XEN : Cost of Porting Guest OS</vt:lpstr>
      <vt:lpstr>XEN : Control and Management</vt:lpstr>
      <vt:lpstr>XEN : Detailed Design</vt:lpstr>
      <vt:lpstr>XEN : Data Transfer in Detail</vt:lpstr>
      <vt:lpstr>XEN : Sub System Virtualization</vt:lpstr>
      <vt:lpstr>XEN : CPU Scheduling</vt:lpstr>
      <vt:lpstr>XEN : Time and Timers</vt:lpstr>
      <vt:lpstr>XEN : Virtual Address Translation</vt:lpstr>
      <vt:lpstr>XEN : Physical Memory</vt:lpstr>
      <vt:lpstr>XEN : Network Management</vt:lpstr>
      <vt:lpstr>XEN : Disk Management </vt:lpstr>
      <vt:lpstr>XEN : Building a New Domain</vt:lpstr>
      <vt:lpstr>XEN : EVALUATION</vt:lpstr>
      <vt:lpstr>XEN : Experimental Setup</vt:lpstr>
      <vt:lpstr>XEN : Relative Performance</vt:lpstr>
      <vt:lpstr>XEN : Relative Performance</vt:lpstr>
      <vt:lpstr>XEN : Relative Performance</vt:lpstr>
      <vt:lpstr>XEN : Operating System Benchmarks</vt:lpstr>
      <vt:lpstr>XEN : Operating System Benchmarks</vt:lpstr>
      <vt:lpstr>XEN : Concurrent Virtual Machines</vt:lpstr>
      <vt:lpstr>XEN : Scalability</vt:lpstr>
      <vt:lpstr>Debate</vt:lpstr>
    </vt:vector>
  </TitlesOfParts>
  <Company>Cornell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414/415 Systems Programming  and  Operating Systems</dc:title>
  <dc:creator>Hakim Weatherspoon</dc:creator>
  <cp:lastModifiedBy>Ken Birman</cp:lastModifiedBy>
  <cp:revision>112</cp:revision>
  <dcterms:created xsi:type="dcterms:W3CDTF">2010-09-02T12:47:54Z</dcterms:created>
  <dcterms:modified xsi:type="dcterms:W3CDTF">2015-09-03T12:08:18Z</dcterms:modified>
</cp:coreProperties>
</file>