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7"/>
  </p:notesMasterIdLst>
  <p:sldIdLst>
    <p:sldId id="382" r:id="rId2"/>
    <p:sldId id="524" r:id="rId3"/>
    <p:sldId id="525" r:id="rId4"/>
    <p:sldId id="490" r:id="rId5"/>
    <p:sldId id="492" r:id="rId6"/>
    <p:sldId id="476" r:id="rId7"/>
    <p:sldId id="477" r:id="rId8"/>
    <p:sldId id="478" r:id="rId9"/>
    <p:sldId id="479" r:id="rId10"/>
    <p:sldId id="484" r:id="rId11"/>
    <p:sldId id="480" r:id="rId12"/>
    <p:sldId id="481" r:id="rId13"/>
    <p:sldId id="482" r:id="rId14"/>
    <p:sldId id="483" r:id="rId15"/>
    <p:sldId id="485" r:id="rId16"/>
    <p:sldId id="486" r:id="rId17"/>
    <p:sldId id="499" r:id="rId18"/>
    <p:sldId id="487" r:id="rId19"/>
    <p:sldId id="500" r:id="rId20"/>
    <p:sldId id="488" r:id="rId21"/>
    <p:sldId id="489" r:id="rId22"/>
    <p:sldId id="493" r:id="rId23"/>
    <p:sldId id="521" r:id="rId24"/>
    <p:sldId id="501" r:id="rId25"/>
    <p:sldId id="522" r:id="rId26"/>
    <p:sldId id="502" r:id="rId27"/>
    <p:sldId id="503" r:id="rId28"/>
    <p:sldId id="504" r:id="rId29"/>
    <p:sldId id="505" r:id="rId30"/>
    <p:sldId id="506" r:id="rId31"/>
    <p:sldId id="520" r:id="rId32"/>
    <p:sldId id="507" r:id="rId33"/>
    <p:sldId id="508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23" r:id="rId43"/>
    <p:sldId id="517" r:id="rId44"/>
    <p:sldId id="518" r:id="rId45"/>
    <p:sldId id="519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2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E8062-8C24-43CC-9D64-440F3025B338}" type="slidenum">
              <a:rPr lang="en-US"/>
              <a:pPr/>
              <a:t>29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F8B3E-471E-41BC-92E6-B29B929C6EF8}" type="slidenum">
              <a:rPr lang="en-US"/>
              <a:pPr/>
              <a:t>33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0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48FF9-AD0C-4356-A32A-DA5A4C911C05}" type="slidenum">
              <a:rPr lang="en-US"/>
              <a:pPr/>
              <a:t>35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2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A0CDA-07D2-4BB0-A319-9161D48C5575}" type="slidenum">
              <a:rPr lang="en-US"/>
              <a:pPr/>
              <a:t>39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Classic Operating Systems:</a:t>
            </a:r>
            <a:br>
              <a:rPr lang="en-US" smtClean="0"/>
            </a:br>
            <a:r>
              <a:rPr lang="en-US" smtClean="0"/>
              <a:t>Unix and Mach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I/O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open, close, read, write, seek</a:t>
            </a:r>
          </a:p>
          <a:p>
            <a:pPr lvl="1"/>
            <a:r>
              <a:rPr lang="en-US" dirty="0" smtClean="0"/>
              <a:t>Uniform calls eliminates differences </a:t>
            </a:r>
            <a:r>
              <a:rPr lang="en-US" smtClean="0"/>
              <a:t>between devices</a:t>
            </a:r>
          </a:p>
          <a:p>
            <a:pPr lvl="1"/>
            <a:r>
              <a:rPr lang="en-US" smtClean="0"/>
              <a:t>Two categories of files: character (or byte) stream and block I/O, typically 512 bytes per block </a:t>
            </a:r>
            <a:endParaRPr lang="en-US" dirty="0" smtClean="0"/>
          </a:p>
          <a:p>
            <a:r>
              <a:rPr lang="en-US" dirty="0" smtClean="0"/>
              <a:t>other system calls</a:t>
            </a:r>
          </a:p>
          <a:p>
            <a:pPr lvl="1"/>
            <a:r>
              <a:rPr lang="en-US" dirty="0" smtClean="0"/>
              <a:t>close, status, </a:t>
            </a:r>
            <a:r>
              <a:rPr lang="en-US" dirty="0" err="1" smtClean="0"/>
              <a:t>chmod</a:t>
            </a:r>
            <a:r>
              <a:rPr lang="en-US" dirty="0" smtClean="0"/>
              <a:t>, </a:t>
            </a:r>
            <a:r>
              <a:rPr lang="en-US" dirty="0" err="1" smtClean="0"/>
              <a:t>mkdir</a:t>
            </a:r>
            <a:r>
              <a:rPr lang="en-US" dirty="0" smtClean="0"/>
              <a:t>, </a:t>
            </a:r>
            <a:r>
              <a:rPr lang="en-US" err="1" smtClean="0"/>
              <a:t>ln</a:t>
            </a:r>
            <a:r>
              <a:rPr lang="en-US" smtClean="0"/>
              <a:t> </a:t>
            </a:r>
          </a:p>
          <a:p>
            <a:r>
              <a:rPr lang="en-US" smtClean="0"/>
              <a:t>One way to “talk to the device” more directly</a:t>
            </a:r>
          </a:p>
          <a:p>
            <a:pPr lvl="1"/>
            <a:r>
              <a:rPr lang="en-US" smtClean="0"/>
              <a:t>ioctl, a grab-bag of special functionality</a:t>
            </a:r>
            <a:endParaRPr lang="en-US" dirty="0" smtClean="0"/>
          </a:p>
          <a:p>
            <a:r>
              <a:rPr lang="en-US" smtClean="0"/>
              <a:t>lowest level data type is raw bytes, not “records”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root directory </a:t>
            </a:r>
          </a:p>
          <a:p>
            <a:r>
              <a:rPr lang="en-US" dirty="0" smtClean="0"/>
              <a:t>path names </a:t>
            </a:r>
          </a:p>
          <a:p>
            <a:r>
              <a:rPr lang="en-US" dirty="0" smtClean="0"/>
              <a:t>rooted tree </a:t>
            </a:r>
          </a:p>
          <a:p>
            <a:r>
              <a:rPr lang="en-US" dirty="0" smtClean="0"/>
              <a:t>current working directory </a:t>
            </a:r>
          </a:p>
          <a:p>
            <a:r>
              <a:rPr lang="en-US" dirty="0" smtClean="0"/>
              <a:t>back link to parent </a:t>
            </a:r>
          </a:p>
          <a:p>
            <a:r>
              <a:rPr lang="en-US" dirty="0" smtClean="0"/>
              <a:t>multiple links  to ordinary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Uniform I/O model </a:t>
            </a:r>
          </a:p>
          <a:p>
            <a:pPr lvl="1"/>
            <a:r>
              <a:rPr lang="en-US" smtClean="0"/>
              <a:t>Each device associated with at least one file</a:t>
            </a:r>
          </a:p>
          <a:p>
            <a:pPr lvl="1"/>
            <a:r>
              <a:rPr lang="en-US" smtClean="0"/>
              <a:t>But read or write of file results in activation of device</a:t>
            </a:r>
          </a:p>
          <a:p>
            <a:pPr lvl="1"/>
            <a:endParaRPr lang="en-US" smtClean="0"/>
          </a:p>
          <a:p>
            <a:r>
              <a:rPr lang="en-US" smtClean="0"/>
              <a:t>Advantage: Uniform naming and protection model</a:t>
            </a:r>
          </a:p>
          <a:p>
            <a:pPr lvl="1"/>
            <a:r>
              <a:rPr lang="en-US" smtClean="0"/>
              <a:t>File and device I/O are as similar as possible</a:t>
            </a:r>
          </a:p>
          <a:p>
            <a:pPr lvl="1"/>
            <a:r>
              <a:rPr lang="en-US" smtClean="0"/>
              <a:t>File and device names have the same syntax and meaning, can pass as arguments to programs</a:t>
            </a:r>
          </a:p>
          <a:p>
            <a:pPr lvl="1"/>
            <a:r>
              <a:rPr lang="en-US" smtClean="0"/>
              <a:t>Same protection mechanism as regular files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Removable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Tree-structured </a:t>
            </a:r>
          </a:p>
          <a:p>
            <a:r>
              <a:rPr lang="en-US" i="1" dirty="0" err="1" smtClean="0"/>
              <a:t>Mount</a:t>
            </a:r>
            <a:r>
              <a:rPr lang="en-US" dirty="0" err="1" smtClean="0"/>
              <a:t>’ed</a:t>
            </a:r>
            <a:r>
              <a:rPr lang="en-US" dirty="0" smtClean="0"/>
              <a:t> on an ordinary file</a:t>
            </a:r>
          </a:p>
          <a:p>
            <a:pPr lvl="1"/>
            <a:r>
              <a:rPr lang="en-US" dirty="0" smtClean="0"/>
              <a:t>Mount replaces a leaf of the hierarchy tree (the ordinary file) by a whole new </a:t>
            </a:r>
            <a:r>
              <a:rPr lang="en-US" dirty="0" err="1" smtClean="0"/>
              <a:t>subtree</a:t>
            </a:r>
            <a:r>
              <a:rPr lang="en-US" dirty="0" smtClean="0"/>
              <a:t> (the hierarchy stored on the removable volume)</a:t>
            </a:r>
          </a:p>
          <a:p>
            <a:pPr lvl="1"/>
            <a:r>
              <a:rPr lang="en-US" dirty="0" smtClean="0"/>
              <a:t>After mount, virtually no distinction between files on permanent media or removable media</a:t>
            </a:r>
            <a:endParaRPr lang="en-US" dirty="0"/>
          </a:p>
        </p:txBody>
      </p:sp>
      <p:pic>
        <p:nvPicPr>
          <p:cNvPr id="4" name="Picture 4" descr="1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4811152"/>
            <a:ext cx="6327775" cy="17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User-world, RWX bits </a:t>
            </a:r>
          </a:p>
          <a:p>
            <a:r>
              <a:rPr lang="en-US" dirty="0" smtClean="0"/>
              <a:t>set-user-id bit </a:t>
            </a:r>
          </a:p>
          <a:p>
            <a:r>
              <a:rPr lang="en-US" dirty="0" smtClean="0"/>
              <a:t>super user is just special user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System table of </a:t>
            </a:r>
            <a:r>
              <a:rPr lang="en-US" dirty="0" err="1" smtClean="0"/>
              <a:t>i</a:t>
            </a:r>
            <a:r>
              <a:rPr lang="en-US" dirty="0" smtClean="0"/>
              <a:t>-numbers (</a:t>
            </a:r>
            <a:r>
              <a:rPr lang="en-US" dirty="0" err="1" smtClean="0"/>
              <a:t>i</a:t>
            </a:r>
            <a:r>
              <a:rPr lang="en-US" dirty="0" smtClean="0"/>
              <a:t>-list)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-nodes </a:t>
            </a:r>
          </a:p>
          <a:p>
            <a:r>
              <a:rPr lang="en-US" smtClean="0"/>
              <a:t>path names</a:t>
            </a:r>
            <a:br>
              <a:rPr lang="en-US" smtClean="0"/>
            </a:br>
            <a:r>
              <a:rPr lang="en-US" smtClean="0"/>
              <a:t>(directory is just</a:t>
            </a:r>
            <a:br>
              <a:rPr lang="en-US" smtClean="0"/>
            </a:br>
            <a:r>
              <a:rPr lang="en-US" smtClean="0"/>
              <a:t>a special file!)</a:t>
            </a:r>
            <a:endParaRPr lang="en-US" dirty="0" smtClean="0"/>
          </a:p>
          <a:p>
            <a:r>
              <a:rPr lang="en-US" dirty="0" smtClean="0"/>
              <a:t>mount table </a:t>
            </a:r>
          </a:p>
          <a:p>
            <a:r>
              <a:rPr lang="en-US" dirty="0" smtClean="0"/>
              <a:t>buffered data </a:t>
            </a:r>
          </a:p>
          <a:p>
            <a:r>
              <a:rPr lang="en-US" dirty="0" smtClean="0"/>
              <a:t>write-behind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4422" t="1373" r="3906" b="687"/>
          <a:stretch>
            <a:fillRect/>
          </a:stretch>
        </p:blipFill>
        <p:spPr bwMode="auto">
          <a:xfrm>
            <a:off x="5562600" y="2733121"/>
            <a:ext cx="4876800" cy="3905804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I-node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short, unique name that points at file info. </a:t>
            </a:r>
          </a:p>
          <a:p>
            <a:r>
              <a:rPr lang="en-US" dirty="0" smtClean="0"/>
              <a:t>allows simple &amp; efficient </a:t>
            </a:r>
            <a:r>
              <a:rPr lang="en-US" dirty="0" err="1" smtClean="0"/>
              <a:t>fsck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cannot handle accounting issues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3200" y="45720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File name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45720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Inode#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867400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62800" y="4191000"/>
            <a:ext cx="1066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>
                <a:ea typeface="ＭＳ Ｐゴシック" charset="-128"/>
                <a:cs typeface="ＭＳ Ｐゴシック" charset="-128"/>
              </a:rPr>
              <a:t>Inode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devices fit the block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Disks</a:t>
            </a:r>
          </a:p>
          <a:p>
            <a:r>
              <a:rPr lang="en-US" smtClean="0"/>
              <a:t>Drums</a:t>
            </a:r>
          </a:p>
          <a:p>
            <a:r>
              <a:rPr lang="en-US" smtClean="0"/>
              <a:t>Tape drives</a:t>
            </a:r>
          </a:p>
          <a:p>
            <a:r>
              <a:rPr lang="en-US" smtClean="0"/>
              <a:t>USB storage</a:t>
            </a:r>
          </a:p>
          <a:p>
            <a:endParaRPr lang="en-US"/>
          </a:p>
          <a:p>
            <a:r>
              <a:rPr lang="en-US" smtClean="0"/>
              <a:t>Early version of the ethernet interface was presented as a kind of block device (seek disabled)</a:t>
            </a:r>
          </a:p>
          <a:p>
            <a:endParaRPr lang="en-US"/>
          </a:p>
          <a:p>
            <a:r>
              <a:rPr lang="en-US" smtClean="0"/>
              <a:t>But many devices used IOCTL operations heavily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text, data &amp; stack segments </a:t>
            </a:r>
          </a:p>
          <a:p>
            <a:r>
              <a:rPr lang="en-US" dirty="0" smtClean="0"/>
              <a:t>process swapping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fork() </a:t>
            </a:r>
          </a:p>
          <a:p>
            <a:r>
              <a:rPr lang="en-US" dirty="0" smtClean="0"/>
              <a:t>pipes </a:t>
            </a:r>
          </a:p>
          <a:p>
            <a:r>
              <a:rPr lang="en-US" dirty="0" err="1" smtClean="0"/>
              <a:t>exec(file</a:t>
            </a:r>
            <a:r>
              <a:rPr lang="en-US" dirty="0" smtClean="0"/>
              <a:t>, arg1, ..., </a:t>
            </a:r>
            <a:r>
              <a:rPr lang="en-US" dirty="0" err="1" smtClean="0"/>
              <a:t>argn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 = wait() </a:t>
            </a:r>
          </a:p>
          <a:p>
            <a:r>
              <a:rPr lang="en-US" dirty="0" err="1" smtClean="0"/>
              <a:t>exit(status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to create pipelines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“pipe” is a process-to-process data stream, could be implemented via bounded buffers, TCP, etc</a:t>
            </a:r>
          </a:p>
          <a:p>
            <a:r>
              <a:rPr lang="en-US" smtClean="0"/>
              <a:t>One process can write on a connection that another reads, allowing chains of commands</a:t>
            </a:r>
          </a:p>
          <a:p>
            <a:endParaRPr lang="en-US"/>
          </a:p>
          <a:p>
            <a:pPr marL="365760" lvl="1" indent="0">
              <a:buNone/>
            </a:pPr>
            <a:r>
              <a:rPr lang="en-US" smtClean="0"/>
              <a:t>		% cat *.txt | grep foo | wc</a:t>
            </a:r>
          </a:p>
          <a:p>
            <a:pPr marL="365760" lvl="1" indent="0">
              <a:buNone/>
            </a:pPr>
            <a:endParaRPr lang="en-US"/>
          </a:p>
          <a:p>
            <a:r>
              <a:rPr lang="en-US" smtClean="0"/>
              <a:t>In combination with an easily programmable shell scripting model, very powerful!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Unifying question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What should be the central design principle of a modern operating system?</a:t>
            </a:r>
          </a:p>
          <a:p>
            <a:pPr lvl="1"/>
            <a:r>
              <a:rPr lang="en-US" smtClean="0"/>
              <a:t>Unix (now called Linux): Elegant, powerful API. 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Mach:  Refocus the whole system on memory segments and sharing, message passing, componentation. 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Windows (not included):  End user will program against .NET framework.  Role of OS is to make .NET fast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2895600" y="1600200"/>
            <a:ext cx="6096000" cy="688848"/>
          </a:xfrm>
          <a:prstGeom prst="wedgeRectCallout">
            <a:avLst>
              <a:gd name="adj1" fmla="val -60666"/>
              <a:gd name="adj2" fmla="val 101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US" dirty="0"/>
              <a:t>Simple process, file and </a:t>
            </a:r>
            <a:r>
              <a:rPr lang="en-US" dirty="0" smtClean="0"/>
              <a:t>stream abstractions</a:t>
            </a:r>
            <a:r>
              <a:rPr lang="en-US" dirty="0"/>
              <a:t>. Often used directly by application developer or end-user.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476500" y="2544644"/>
            <a:ext cx="6934200" cy="914400"/>
          </a:xfrm>
          <a:prstGeom prst="wedgeRectCallout">
            <a:avLst>
              <a:gd name="adj1" fmla="val -52230"/>
              <a:gd name="adj2" fmla="val 68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US" dirty="0" smtClean="0"/>
              <a:t>Mach hosts standard </a:t>
            </a:r>
            <a:r>
              <a:rPr lang="en-US" dirty="0"/>
              <a:t>operating systems over these abstractions.  </a:t>
            </a:r>
            <a:r>
              <a:rPr lang="en-US" dirty="0" smtClean="0"/>
              <a:t>The core system layer aims at a developer </a:t>
            </a:r>
            <a:r>
              <a:rPr lang="en-US" dirty="0"/>
              <a:t>who works mostly on componentized CORBA-style applications.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785364" y="3865299"/>
            <a:ext cx="6934200" cy="914400"/>
          </a:xfrm>
          <a:prstGeom prst="wedgeRectCallout">
            <a:avLst>
              <a:gd name="adj1" fmla="val -52230"/>
              <a:gd name="adj2" fmla="val 68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US" dirty="0" smtClean="0"/>
              <a:t>… so OS should use </a:t>
            </a:r>
            <a:r>
              <a:rPr lang="en-US" dirty="0"/>
              <a:t>the hardware as efficiently as possible – end user will rarely if ever “see” the Win32/Win64 API</a:t>
            </a:r>
            <a:r>
              <a:rPr lang="en-US" dirty="0" smtClean="0"/>
              <a:t>!  Offer powerful complete functionality to reduce frequency of “domain crossings”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cmd</a:t>
            </a:r>
            <a:r>
              <a:rPr lang="en-US" dirty="0" smtClean="0"/>
              <a:t> arg1 ... </a:t>
            </a:r>
            <a:r>
              <a:rPr lang="en-US" dirty="0" err="1" smtClean="0"/>
              <a:t>argn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stdio</a:t>
            </a:r>
            <a:r>
              <a:rPr lang="en-US" dirty="0" smtClean="0"/>
              <a:t> &amp; I/O redirection </a:t>
            </a:r>
          </a:p>
          <a:p>
            <a:r>
              <a:rPr lang="en-US" dirty="0" smtClean="0"/>
              <a:t>filters &amp; pipes </a:t>
            </a:r>
          </a:p>
          <a:p>
            <a:r>
              <a:rPr lang="en-US" dirty="0" smtClean="0"/>
              <a:t>multi-tasking from a single shell </a:t>
            </a:r>
          </a:p>
          <a:p>
            <a:r>
              <a:rPr lang="en-US" dirty="0" smtClean="0"/>
              <a:t>shell is just a program</a:t>
            </a:r>
          </a:p>
          <a:p>
            <a:endParaRPr lang="en-US" dirty="0" smtClean="0"/>
          </a:p>
          <a:p>
            <a:r>
              <a:rPr lang="en-US" dirty="0" smtClean="0"/>
              <a:t>Trivial to implement in shell</a:t>
            </a:r>
          </a:p>
          <a:p>
            <a:pPr lvl="1"/>
            <a:r>
              <a:rPr lang="en-US" dirty="0" smtClean="0"/>
              <a:t>Redirection, background processes, </a:t>
            </a:r>
            <a:r>
              <a:rPr lang="en-US" dirty="0" err="1" smtClean="0"/>
              <a:t>cmd</a:t>
            </a:r>
            <a:r>
              <a:rPr lang="en-US" dirty="0" smtClean="0"/>
              <a:t> files, etc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Hardware interrupts </a:t>
            </a:r>
          </a:p>
          <a:p>
            <a:r>
              <a:rPr lang="en-US" dirty="0" smtClean="0"/>
              <a:t>Software signals </a:t>
            </a:r>
          </a:p>
          <a:p>
            <a:r>
              <a:rPr lang="en-US" dirty="0" smtClean="0"/>
              <a:t>Trap to system routine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designed to meet predefined objective</a:t>
            </a:r>
          </a:p>
          <a:p>
            <a:r>
              <a:rPr lang="en-US" dirty="0" smtClean="0"/>
              <a:t>Goal: create a comfortable environment to explore machine and operating system</a:t>
            </a:r>
          </a:p>
          <a:p>
            <a:r>
              <a:rPr lang="en-US" dirty="0" smtClean="0"/>
              <a:t>Other goals</a:t>
            </a:r>
          </a:p>
          <a:p>
            <a:pPr lvl="1"/>
            <a:r>
              <a:rPr lang="en-US" dirty="0" smtClean="0"/>
              <a:t>Programmer convenience</a:t>
            </a:r>
          </a:p>
          <a:p>
            <a:pPr lvl="1"/>
            <a:r>
              <a:rPr lang="en-US" dirty="0" smtClean="0"/>
              <a:t>Elegance of design</a:t>
            </a:r>
          </a:p>
          <a:p>
            <a:pPr lvl="1"/>
            <a:r>
              <a:rPr lang="en-US" dirty="0" smtClean="0"/>
              <a:t>Self-maintaining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But had many problems too.  Here are a few:</a:t>
            </a:r>
          </a:p>
          <a:p>
            <a:pPr lvl="1"/>
            <a:r>
              <a:rPr lang="en-US" dirty="0" smtClean="0"/>
              <a:t>Weak, rather permissive security model</a:t>
            </a:r>
          </a:p>
          <a:p>
            <a:pPr lvl="1"/>
            <a:r>
              <a:rPr lang="en-US" dirty="0" smtClean="0"/>
              <a:t>File </a:t>
            </a:r>
            <a:r>
              <a:rPr lang="en-US" dirty="0" smtClean="0"/>
              <a:t>names too short and file system damaged on crash</a:t>
            </a:r>
          </a:p>
          <a:p>
            <a:pPr lvl="1"/>
            <a:r>
              <a:rPr lang="en-US" dirty="0" smtClean="0"/>
              <a:t>Didn’t plan for threads and never supported them well</a:t>
            </a:r>
          </a:p>
          <a:p>
            <a:pPr lvl="1"/>
            <a:r>
              <a:rPr lang="en-US" dirty="0" smtClean="0"/>
              <a:t>“Select” system call and handling of “signals” was ugly and out of character w.r.t. other features</a:t>
            </a:r>
          </a:p>
          <a:p>
            <a:pPr lvl="1"/>
            <a:r>
              <a:rPr lang="en-US" dirty="0" smtClean="0"/>
              <a:t>Hard to add dynamic libraries (poor handling of processes with lots of “segments”)</a:t>
            </a:r>
          </a:p>
          <a:p>
            <a:pPr lvl="1"/>
            <a:r>
              <a:rPr lang="en-US" dirty="0" smtClean="0"/>
              <a:t>Shared memory and mapped files fit model poorly</a:t>
            </a:r>
          </a:p>
          <a:p>
            <a:r>
              <a:rPr lang="en-US" dirty="0" smtClean="0"/>
              <a:t>...in effect, the initial simplicity was at least partly because of some serious limitations!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 so, Unix has staying power!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Linux systems are far more comprehensive yet the core simplicity of Unix API remains a very powerful force</a:t>
            </a:r>
          </a:p>
          <a:p>
            <a:endParaRPr lang="en-US" dirty="0"/>
          </a:p>
          <a:p>
            <a:r>
              <a:rPr lang="en-US" dirty="0" smtClean="0"/>
              <a:t>Struggle to keep things simple has helped keep O/S developers from making the system specialized in every way, hard to understand</a:t>
            </a:r>
          </a:p>
          <a:p>
            <a:endParaRPr lang="en-US" dirty="0"/>
          </a:p>
          <a:p>
            <a:r>
              <a:rPr lang="en-US" dirty="0" smtClean="0"/>
              <a:t>Even with modern extensions, Unix has a simplicity that contrasts with Windows .NET API</a:t>
            </a:r>
            <a:r>
              <a:rPr lang="en-US" dirty="0" smtClean="0"/>
              <a:t>...  Win32 is really designed as an internal layer that libraries invoke, but that normal users never encounter.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Linux gave rise to a (brief) </a:t>
            </a:r>
            <a:r>
              <a:rPr lang="en-US" dirty="0" smtClean="0">
                <a:sym typeface="Symbol"/>
              </a:rPr>
              <a:t>-</a:t>
            </a:r>
            <a:r>
              <a:rPr lang="en-US" dirty="0" smtClean="0"/>
              <a:t>Kernel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Even at outset we wanted to support many versions of Unix in one “box” and later, Windows and IBM operating systems too</a:t>
            </a:r>
          </a:p>
          <a:p>
            <a:pPr lvl="1"/>
            <a:r>
              <a:rPr lang="en-US" smtClean="0"/>
              <a:t>A question of cost, but also of developer preference</a:t>
            </a:r>
          </a:p>
          <a:p>
            <a:pPr lvl="1"/>
            <a:r>
              <a:rPr lang="en-US" smtClean="0"/>
              <a:t>Each platform has its merits</a:t>
            </a:r>
          </a:p>
          <a:p>
            <a:r>
              <a:rPr lang="en-US" smtClean="0"/>
              <a:t>Led to a research push: build a micro-kernel, then host the desired O/S as a customization layer on it</a:t>
            </a:r>
          </a:p>
          <a:p>
            <a:pPr lvl="1"/>
            <a:r>
              <a:rPr lang="en-US" smtClean="0"/>
              <a:t>NOT the same as a virtual machine architecture!</a:t>
            </a:r>
          </a:p>
          <a:p>
            <a:pPr lvl="1"/>
            <a:r>
              <a:rPr lang="en-US" smtClean="0"/>
              <a:t>In a </a:t>
            </a:r>
            <a:r>
              <a:rPr lang="en-US">
                <a:sym typeface="Symbol"/>
              </a:rPr>
              <a:t>-</a:t>
            </a:r>
            <a:r>
              <a:rPr lang="en-US" smtClean="0"/>
              <a:t>Kernel, the hosted O/S is an “application”, whereas a VM mimics hardware and runs the real O/S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Microkernel vs. Monolithic Systems</a:t>
            </a:r>
          </a:p>
        </p:txBody>
      </p:sp>
      <p:sp>
        <p:nvSpPr>
          <p:cNvPr id="13337" name="AutoShape 25" descr="File:OS-structure.sv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AutoShape 27" descr="File:OS-structure.sv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AutoShape 30" descr="File:OS-structure.sv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AutoShape 32" descr="File:OS-structure.sv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5791201" y="6019800"/>
            <a:ext cx="4124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Source: </a:t>
            </a:r>
            <a:r>
              <a:rPr lang="en-US" sz="1200">
                <a:solidFill>
                  <a:srgbClr val="C00000"/>
                </a:solidFill>
                <a:latin typeface="Tahoma" pitchFamily="34" charset="0"/>
              </a:rPr>
              <a:t>http://en.wikipedia.org/wiki/File:OS-structure.svg </a:t>
            </a:r>
          </a:p>
        </p:txBody>
      </p:sp>
      <p:pic>
        <p:nvPicPr>
          <p:cNvPr id="13347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7772400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Mach: Intended as a grown-up </a:t>
            </a:r>
            <a:r>
              <a:rPr lang="en-US" dirty="0">
                <a:sym typeface="Symbol"/>
              </a:rPr>
              <a:t>-</a:t>
            </a:r>
            <a:r>
              <a:rPr lang="en-US" dirty="0"/>
              <a:t>Kernel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CMU Accent operating system</a:t>
            </a:r>
            <a:endParaRPr lang="ar-EG" smtClean="0"/>
          </a:p>
          <a:p>
            <a:pPr lvl="1"/>
            <a:r>
              <a:rPr lang="en-US" smtClean="0"/>
              <a:t>No ability to execute UNIX applications</a:t>
            </a:r>
          </a:p>
          <a:p>
            <a:pPr lvl="1"/>
            <a:r>
              <a:rPr lang="en-US" smtClean="0"/>
              <a:t>Single Hardware architecture</a:t>
            </a:r>
          </a:p>
          <a:p>
            <a:r>
              <a:rPr lang="en-US" smtClean="0"/>
              <a:t>BSD Unix system + Accent concepts</a:t>
            </a:r>
          </a:p>
          <a:p>
            <a:r>
              <a:rPr lang="en-US" smtClean="0"/>
              <a:t>Mach</a:t>
            </a: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71801" y="5272088"/>
            <a:ext cx="93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Darwin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57400" y="49530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XNU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419601" y="4953001"/>
            <a:ext cx="93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OSF/1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67400" y="51958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Mac OS X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743200" y="44958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OpenStep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257800" y="44958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GNU Hurd</a:t>
            </a:r>
          </a:p>
        </p:txBody>
      </p:sp>
      <p:pic>
        <p:nvPicPr>
          <p:cNvPr id="1028" name="Picture 4" descr="http://anitaborg.org/files/rick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37" y="1898417"/>
            <a:ext cx="2133600" cy="27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8600" y="4572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Professor at Rochester, then CMU.  Now Microsoft VP Research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Design Principles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Maintain BSD Compatibility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Simple programmer interface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Easy portability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Extensive library of utilities/applications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Combine utilities via pipes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362200"/>
            <a:ext cx="4038600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PLUS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Diverse architectures.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Varying network speed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Simple kernel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Distributed operation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Integrated memory management and IPC</a:t>
            </a:r>
          </a:p>
          <a:p>
            <a:r>
              <a:rPr lang="en-US" sz="2200" dirty="0">
                <a:latin typeface="Tahoma" pitchFamily="34" charset="0"/>
                <a:cs typeface="Tahoma" pitchFamily="34" charset="0"/>
              </a:rPr>
              <a:t>Heterogeneous systems</a:t>
            </a:r>
          </a:p>
          <a:p>
            <a:pPr algn="ctr">
              <a:buFont typeface="Wingdings" pitchFamily="2" charset="2"/>
              <a:buNone/>
            </a:pPr>
            <a:endParaRPr 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33F181B-04A2-3E41-9246-40EE25E11BA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System Components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343400" y="1905000"/>
            <a:ext cx="3124200" cy="44196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581400" y="2667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00"/>
              <a:t>task</a:t>
            </a:r>
          </a:p>
        </p:txBody>
      </p: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4724400" y="1981200"/>
            <a:ext cx="1524000" cy="2514600"/>
            <a:chOff x="1008" y="1344"/>
            <a:chExt cx="960" cy="1584"/>
          </a:xfrm>
        </p:grpSpPr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1152" y="1344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500"/>
                <a:t>text region</a:t>
              </a:r>
            </a:p>
          </p:txBody>
        </p:sp>
        <p:grpSp>
          <p:nvGrpSpPr>
            <p:cNvPr id="4130" name="Group 34"/>
            <p:cNvGrpSpPr>
              <a:grpSpLocks/>
            </p:cNvGrpSpPr>
            <p:nvPr/>
          </p:nvGrpSpPr>
          <p:grpSpPr bwMode="auto">
            <a:xfrm>
              <a:off x="1008" y="1584"/>
              <a:ext cx="960" cy="1344"/>
              <a:chOff x="1008" y="1680"/>
              <a:chExt cx="960" cy="1344"/>
            </a:xfrm>
          </p:grpSpPr>
          <p:grpSp>
            <p:nvGrpSpPr>
              <p:cNvPr id="4115" name="Group 19"/>
              <p:cNvGrpSpPr>
                <a:grpSpLocks/>
              </p:cNvGrpSpPr>
              <p:nvPr/>
            </p:nvGrpSpPr>
            <p:grpSpPr bwMode="auto">
              <a:xfrm>
                <a:off x="1008" y="1680"/>
                <a:ext cx="960" cy="1344"/>
                <a:chOff x="1056" y="1344"/>
                <a:chExt cx="960" cy="1344"/>
              </a:xfrm>
            </p:grpSpPr>
            <p:sp>
              <p:nvSpPr>
                <p:cNvPr id="4114" name="Rectangle 18"/>
                <p:cNvSpPr>
                  <a:spLocks noChangeArrowheads="1"/>
                </p:cNvSpPr>
                <p:nvPr/>
              </p:nvSpPr>
              <p:spPr bwMode="auto">
                <a:xfrm>
                  <a:off x="1056" y="1344"/>
                  <a:ext cx="960" cy="134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13" name="Group 17"/>
                <p:cNvGrpSpPr>
                  <a:grpSpLocks/>
                </p:cNvGrpSpPr>
                <p:nvPr/>
              </p:nvGrpSpPr>
              <p:grpSpPr bwMode="auto">
                <a:xfrm>
                  <a:off x="1192" y="1488"/>
                  <a:ext cx="696" cy="984"/>
                  <a:chOff x="1192" y="1488"/>
                  <a:chExt cx="696" cy="984"/>
                </a:xfrm>
              </p:grpSpPr>
              <p:sp>
                <p:nvSpPr>
                  <p:cNvPr id="4101" name="Freeform 5"/>
                  <p:cNvSpPr>
                    <a:spLocks/>
                  </p:cNvSpPr>
                  <p:nvPr/>
                </p:nvSpPr>
                <p:spPr bwMode="auto">
                  <a:xfrm>
                    <a:off x="1192" y="1488"/>
                    <a:ext cx="160" cy="984"/>
                  </a:xfrm>
                  <a:custGeom>
                    <a:avLst/>
                    <a:gdLst>
                      <a:gd name="T0" fmla="*/ 56 w 160"/>
                      <a:gd name="T1" fmla="*/ 0 h 984"/>
                      <a:gd name="T2" fmla="*/ 152 w 160"/>
                      <a:gd name="T3" fmla="*/ 288 h 984"/>
                      <a:gd name="T4" fmla="*/ 8 w 160"/>
                      <a:gd name="T5" fmla="*/ 528 h 984"/>
                      <a:gd name="T6" fmla="*/ 104 w 160"/>
                      <a:gd name="T7" fmla="*/ 912 h 984"/>
                      <a:gd name="T8" fmla="*/ 104 w 160"/>
                      <a:gd name="T9" fmla="*/ 960 h 9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0" h="984">
                        <a:moveTo>
                          <a:pt x="56" y="0"/>
                        </a:moveTo>
                        <a:cubicBezTo>
                          <a:pt x="108" y="100"/>
                          <a:pt x="160" y="200"/>
                          <a:pt x="152" y="288"/>
                        </a:cubicBezTo>
                        <a:cubicBezTo>
                          <a:pt x="144" y="376"/>
                          <a:pt x="16" y="424"/>
                          <a:pt x="8" y="528"/>
                        </a:cubicBezTo>
                        <a:cubicBezTo>
                          <a:pt x="0" y="632"/>
                          <a:pt x="88" y="840"/>
                          <a:pt x="104" y="912"/>
                        </a:cubicBezTo>
                        <a:cubicBezTo>
                          <a:pt x="120" y="984"/>
                          <a:pt x="112" y="972"/>
                          <a:pt x="104" y="96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2" name="Freeform 6"/>
                  <p:cNvSpPr>
                    <a:spLocks/>
                  </p:cNvSpPr>
                  <p:nvPr/>
                </p:nvSpPr>
                <p:spPr bwMode="auto">
                  <a:xfrm>
                    <a:off x="1472" y="1488"/>
                    <a:ext cx="160" cy="984"/>
                  </a:xfrm>
                  <a:custGeom>
                    <a:avLst/>
                    <a:gdLst>
                      <a:gd name="T0" fmla="*/ 56 w 160"/>
                      <a:gd name="T1" fmla="*/ 0 h 984"/>
                      <a:gd name="T2" fmla="*/ 152 w 160"/>
                      <a:gd name="T3" fmla="*/ 288 h 984"/>
                      <a:gd name="T4" fmla="*/ 8 w 160"/>
                      <a:gd name="T5" fmla="*/ 528 h 984"/>
                      <a:gd name="T6" fmla="*/ 104 w 160"/>
                      <a:gd name="T7" fmla="*/ 912 h 984"/>
                      <a:gd name="T8" fmla="*/ 104 w 160"/>
                      <a:gd name="T9" fmla="*/ 960 h 9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0" h="984">
                        <a:moveTo>
                          <a:pt x="56" y="0"/>
                        </a:moveTo>
                        <a:cubicBezTo>
                          <a:pt x="108" y="100"/>
                          <a:pt x="160" y="200"/>
                          <a:pt x="152" y="288"/>
                        </a:cubicBezTo>
                        <a:cubicBezTo>
                          <a:pt x="144" y="376"/>
                          <a:pt x="16" y="424"/>
                          <a:pt x="8" y="528"/>
                        </a:cubicBezTo>
                        <a:cubicBezTo>
                          <a:pt x="0" y="632"/>
                          <a:pt x="88" y="840"/>
                          <a:pt x="104" y="912"/>
                        </a:cubicBezTo>
                        <a:cubicBezTo>
                          <a:pt x="120" y="984"/>
                          <a:pt x="112" y="972"/>
                          <a:pt x="104" y="96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3" name="Freeform 7"/>
                  <p:cNvSpPr>
                    <a:spLocks/>
                  </p:cNvSpPr>
                  <p:nvPr/>
                </p:nvSpPr>
                <p:spPr bwMode="auto">
                  <a:xfrm>
                    <a:off x="1728" y="1488"/>
                    <a:ext cx="160" cy="984"/>
                  </a:xfrm>
                  <a:custGeom>
                    <a:avLst/>
                    <a:gdLst>
                      <a:gd name="T0" fmla="*/ 56 w 160"/>
                      <a:gd name="T1" fmla="*/ 0 h 984"/>
                      <a:gd name="T2" fmla="*/ 152 w 160"/>
                      <a:gd name="T3" fmla="*/ 288 h 984"/>
                      <a:gd name="T4" fmla="*/ 8 w 160"/>
                      <a:gd name="T5" fmla="*/ 528 h 984"/>
                      <a:gd name="T6" fmla="*/ 104 w 160"/>
                      <a:gd name="T7" fmla="*/ 912 h 984"/>
                      <a:gd name="T8" fmla="*/ 104 w 160"/>
                      <a:gd name="T9" fmla="*/ 960 h 9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0" h="984">
                        <a:moveTo>
                          <a:pt x="56" y="0"/>
                        </a:moveTo>
                        <a:cubicBezTo>
                          <a:pt x="108" y="100"/>
                          <a:pt x="160" y="200"/>
                          <a:pt x="152" y="288"/>
                        </a:cubicBezTo>
                        <a:cubicBezTo>
                          <a:pt x="144" y="376"/>
                          <a:pt x="16" y="424"/>
                          <a:pt x="8" y="528"/>
                        </a:cubicBezTo>
                        <a:cubicBezTo>
                          <a:pt x="0" y="632"/>
                          <a:pt x="88" y="840"/>
                          <a:pt x="104" y="912"/>
                        </a:cubicBezTo>
                        <a:cubicBezTo>
                          <a:pt x="120" y="984"/>
                          <a:pt x="112" y="972"/>
                          <a:pt x="104" y="96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76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500"/>
                  <a:t>threads</a:t>
                </a:r>
              </a:p>
            </p:txBody>
          </p:sp>
        </p:grpSp>
      </p:grpSp>
      <p:grpSp>
        <p:nvGrpSpPr>
          <p:cNvPr id="4138" name="Group 42"/>
          <p:cNvGrpSpPr>
            <a:grpSpLocks/>
          </p:cNvGrpSpPr>
          <p:nvPr/>
        </p:nvGrpSpPr>
        <p:grpSpPr bwMode="auto">
          <a:xfrm>
            <a:off x="7239000" y="2057400"/>
            <a:ext cx="2514600" cy="1066800"/>
            <a:chOff x="3600" y="1296"/>
            <a:chExt cx="1584" cy="672"/>
          </a:xfrm>
        </p:grpSpPr>
        <p:grpSp>
          <p:nvGrpSpPr>
            <p:cNvPr id="4112" name="Group 16"/>
            <p:cNvGrpSpPr>
              <a:grpSpLocks/>
            </p:cNvGrpSpPr>
            <p:nvPr/>
          </p:nvGrpSpPr>
          <p:grpSpPr bwMode="auto">
            <a:xfrm>
              <a:off x="3600" y="1296"/>
              <a:ext cx="624" cy="672"/>
              <a:chOff x="2592" y="1296"/>
              <a:chExt cx="624" cy="672"/>
            </a:xfrm>
          </p:grpSpPr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rot="16200000">
                <a:off x="2808" y="1080"/>
                <a:ext cx="192" cy="624"/>
              </a:xfrm>
              <a:prstGeom prst="can">
                <a:avLst>
                  <a:gd name="adj" fmla="val 36457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shade val="66667"/>
                      <a:invGamma/>
                    </a:srgbClr>
                  </a:gs>
                  <a:gs pos="100000">
                    <a:srgbClr val="B2B2B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auto">
              <a:xfrm rot="16200000">
                <a:off x="2808" y="1320"/>
                <a:ext cx="192" cy="624"/>
              </a:xfrm>
              <a:prstGeom prst="can">
                <a:avLst>
                  <a:gd name="adj" fmla="val 36457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shade val="66667"/>
                      <a:invGamma/>
                    </a:srgbClr>
                  </a:gs>
                  <a:gs pos="100000">
                    <a:srgbClr val="B2B2B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AutoShape 10"/>
              <p:cNvSpPr>
                <a:spLocks noChangeArrowheads="1"/>
              </p:cNvSpPr>
              <p:nvPr/>
            </p:nvSpPr>
            <p:spPr bwMode="auto">
              <a:xfrm rot="16200000">
                <a:off x="2808" y="1560"/>
                <a:ext cx="192" cy="624"/>
              </a:xfrm>
              <a:prstGeom prst="can">
                <a:avLst>
                  <a:gd name="adj" fmla="val 36457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shade val="66667"/>
                      <a:invGamma/>
                    </a:srgbClr>
                  </a:gs>
                  <a:gs pos="100000">
                    <a:srgbClr val="B2B2B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7" name="Group 41"/>
            <p:cNvGrpSpPr>
              <a:grpSpLocks/>
            </p:cNvGrpSpPr>
            <p:nvPr/>
          </p:nvGrpSpPr>
          <p:grpSpPr bwMode="auto">
            <a:xfrm>
              <a:off x="4272" y="1440"/>
              <a:ext cx="912" cy="432"/>
              <a:chOff x="4272" y="1440"/>
              <a:chExt cx="912" cy="432"/>
            </a:xfrm>
          </p:grpSpPr>
          <p:sp>
            <p:nvSpPr>
              <p:cNvPr id="4121" name="Line 25"/>
              <p:cNvSpPr>
                <a:spLocks noChangeShapeType="1"/>
              </p:cNvSpPr>
              <p:nvPr/>
            </p:nvSpPr>
            <p:spPr bwMode="auto">
              <a:xfrm flipH="1" flipV="1">
                <a:off x="4272" y="144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27"/>
              <p:cNvSpPr>
                <a:spLocks noChangeShapeType="1"/>
              </p:cNvSpPr>
              <p:nvPr/>
            </p:nvSpPr>
            <p:spPr bwMode="auto">
              <a:xfrm flipH="1">
                <a:off x="4272" y="16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8"/>
              <p:cNvSpPr>
                <a:spLocks noChangeShapeType="1"/>
              </p:cNvSpPr>
              <p:nvPr/>
            </p:nvSpPr>
            <p:spPr bwMode="auto">
              <a:xfrm flipH="1">
                <a:off x="4272" y="1632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752" y="1536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500"/>
                  <a:t>port</a:t>
                </a:r>
              </a:p>
            </p:txBody>
          </p:sp>
        </p:grpSp>
      </p:grp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6781800" y="3733800"/>
            <a:ext cx="3200400" cy="1219200"/>
            <a:chOff x="2304" y="2976"/>
            <a:chExt cx="2016" cy="768"/>
          </a:xfrm>
        </p:grpSpPr>
        <p:grpSp>
          <p:nvGrpSpPr>
            <p:cNvPr id="4131" name="Group 35"/>
            <p:cNvGrpSpPr>
              <a:grpSpLocks/>
            </p:cNvGrpSpPr>
            <p:nvPr/>
          </p:nvGrpSpPr>
          <p:grpSpPr bwMode="auto">
            <a:xfrm>
              <a:off x="2304" y="2976"/>
              <a:ext cx="1008" cy="768"/>
              <a:chOff x="2304" y="2976"/>
              <a:chExt cx="1008" cy="768"/>
            </a:xfrm>
          </p:grpSpPr>
          <p:sp>
            <p:nvSpPr>
              <p:cNvPr id="4119" name="AutoShape 23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912" cy="76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1" name="Group 15"/>
              <p:cNvGrpSpPr>
                <a:grpSpLocks/>
              </p:cNvGrpSpPr>
              <p:nvPr/>
            </p:nvGrpSpPr>
            <p:grpSpPr bwMode="auto">
              <a:xfrm>
                <a:off x="2304" y="3024"/>
                <a:ext cx="912" cy="672"/>
                <a:chOff x="2304" y="3024"/>
                <a:chExt cx="912" cy="672"/>
              </a:xfrm>
            </p:grpSpPr>
            <p:sp>
              <p:nvSpPr>
                <p:cNvPr id="4107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808" y="2808"/>
                  <a:ext cx="192" cy="624"/>
                </a:xfrm>
                <a:prstGeom prst="can">
                  <a:avLst>
                    <a:gd name="adj" fmla="val 36457"/>
                  </a:avLst>
                </a:prstGeom>
                <a:gradFill rotWithShape="1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shade val="66667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" name="AutoShape 12"/>
                <p:cNvSpPr>
                  <a:spLocks noChangeArrowheads="1"/>
                </p:cNvSpPr>
                <p:nvPr/>
              </p:nvSpPr>
              <p:spPr bwMode="auto">
                <a:xfrm rot="16200000">
                  <a:off x="2808" y="3048"/>
                  <a:ext cx="192" cy="624"/>
                </a:xfrm>
                <a:prstGeom prst="can">
                  <a:avLst>
                    <a:gd name="adj" fmla="val 36457"/>
                  </a:avLst>
                </a:prstGeom>
                <a:gradFill rotWithShape="1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shade val="66667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9" name="AutoShape 13"/>
                <p:cNvSpPr>
                  <a:spLocks noChangeArrowheads="1"/>
                </p:cNvSpPr>
                <p:nvPr/>
              </p:nvSpPr>
              <p:spPr bwMode="auto">
                <a:xfrm rot="16200000">
                  <a:off x="2808" y="3288"/>
                  <a:ext cx="192" cy="624"/>
                </a:xfrm>
                <a:prstGeom prst="can">
                  <a:avLst>
                    <a:gd name="adj" fmla="val 36457"/>
                  </a:avLst>
                </a:prstGeom>
                <a:gradFill rotWithShape="1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shade val="66667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" name="AutoShape 14"/>
                <p:cNvSpPr>
                  <a:spLocks noChangeArrowheads="1"/>
                </p:cNvSpPr>
                <p:nvPr/>
              </p:nvSpPr>
              <p:spPr bwMode="auto">
                <a:xfrm rot="16200000">
                  <a:off x="2352" y="3216"/>
                  <a:ext cx="192" cy="288"/>
                </a:xfrm>
                <a:prstGeom prst="can">
                  <a:avLst>
                    <a:gd name="adj" fmla="val 29160"/>
                  </a:avLst>
                </a:prstGeom>
                <a:gradFill rotWithShape="1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shade val="66667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 flipH="1">
              <a:off x="3216" y="336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3888" y="3216"/>
              <a:ext cx="43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500"/>
                <a:t>port set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8077200" y="1905000"/>
            <a:ext cx="1752600" cy="381000"/>
            <a:chOff x="4128" y="1200"/>
            <a:chExt cx="1104" cy="240"/>
          </a:xfrm>
        </p:grpSpPr>
        <p:sp>
          <p:nvSpPr>
            <p:cNvPr id="4127" name="AutoShape 31"/>
            <p:cNvSpPr>
              <a:spLocks noChangeArrowheads="1"/>
            </p:cNvSpPr>
            <p:nvPr/>
          </p:nvSpPr>
          <p:spPr bwMode="auto">
            <a:xfrm>
              <a:off x="4128" y="1362"/>
              <a:ext cx="480" cy="47"/>
            </a:xfrm>
            <a:prstGeom prst="roundRect">
              <a:avLst>
                <a:gd name="adj" fmla="val 16667"/>
              </a:avLst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 flipH="1">
              <a:off x="4608" y="13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4800" y="1200"/>
              <a:ext cx="43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500"/>
                <a:t>message</a:t>
              </a:r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1981200" y="3124200"/>
            <a:ext cx="2057400" cy="2743200"/>
          </a:xfrm>
          <a:noFill/>
          <a:ln/>
        </p:spPr>
        <p:txBody>
          <a:bodyPr/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Task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Thread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Port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Port set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Message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Memory object</a:t>
            </a:r>
          </a:p>
        </p:txBody>
      </p:sp>
      <p:grpSp>
        <p:nvGrpSpPr>
          <p:cNvPr id="4168" name="Group 72"/>
          <p:cNvGrpSpPr>
            <a:grpSpLocks/>
          </p:cNvGrpSpPr>
          <p:nvPr/>
        </p:nvGrpSpPr>
        <p:grpSpPr bwMode="auto">
          <a:xfrm>
            <a:off x="4724400" y="4800600"/>
            <a:ext cx="1524000" cy="1143000"/>
            <a:chOff x="2016" y="3024"/>
            <a:chExt cx="960" cy="720"/>
          </a:xfrm>
        </p:grpSpPr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2016" y="3216"/>
              <a:ext cx="960" cy="52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Text Box 55"/>
            <p:cNvSpPr txBox="1">
              <a:spLocks noChangeArrowheads="1"/>
            </p:cNvSpPr>
            <p:nvPr/>
          </p:nvSpPr>
          <p:spPr bwMode="auto">
            <a:xfrm>
              <a:off x="2112" y="3024"/>
              <a:ext cx="71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/>
                <a:t>data region</a:t>
              </a:r>
            </a:p>
          </p:txBody>
        </p:sp>
      </p:grpSp>
      <p:grpSp>
        <p:nvGrpSpPr>
          <p:cNvPr id="4167" name="Group 71"/>
          <p:cNvGrpSpPr>
            <a:grpSpLocks/>
          </p:cNvGrpSpPr>
          <p:nvPr/>
        </p:nvGrpSpPr>
        <p:grpSpPr bwMode="auto">
          <a:xfrm>
            <a:off x="8001000" y="5486400"/>
            <a:ext cx="2432050" cy="1066800"/>
            <a:chOff x="4080" y="3456"/>
            <a:chExt cx="1532" cy="672"/>
          </a:xfrm>
        </p:grpSpPr>
        <p:sp>
          <p:nvSpPr>
            <p:cNvPr id="4163" name="Line 67"/>
            <p:cNvSpPr>
              <a:spLocks noChangeShapeType="1"/>
            </p:cNvSpPr>
            <p:nvPr/>
          </p:nvSpPr>
          <p:spPr bwMode="auto">
            <a:xfrm flipH="1">
              <a:off x="4800" y="37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AutoShape 57"/>
            <p:cNvSpPr>
              <a:spLocks noChangeArrowheads="1"/>
            </p:cNvSpPr>
            <p:nvPr/>
          </p:nvSpPr>
          <p:spPr bwMode="auto">
            <a:xfrm>
              <a:off x="4080" y="3600"/>
              <a:ext cx="720" cy="52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AutoShape 59"/>
            <p:cNvSpPr>
              <a:spLocks noChangeArrowheads="1"/>
            </p:cNvSpPr>
            <p:nvPr/>
          </p:nvSpPr>
          <p:spPr bwMode="auto">
            <a:xfrm>
              <a:off x="4176" y="3750"/>
              <a:ext cx="528" cy="33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300"/>
                <a:t>memory </a:t>
              </a:r>
              <a:br>
                <a:rPr lang="en-US" sz="1300"/>
              </a:br>
              <a:r>
                <a:rPr lang="en-US" sz="1300"/>
                <a:t>object</a:t>
              </a:r>
            </a:p>
          </p:txBody>
        </p:sp>
        <p:sp>
          <p:nvSpPr>
            <p:cNvPr id="4164" name="Text Box 68"/>
            <p:cNvSpPr txBox="1">
              <a:spLocks noChangeArrowheads="1"/>
            </p:cNvSpPr>
            <p:nvPr/>
          </p:nvSpPr>
          <p:spPr bwMode="auto">
            <a:xfrm>
              <a:off x="4944" y="3456"/>
              <a:ext cx="66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secondary </a:t>
              </a:r>
            </a:p>
            <a:p>
              <a:r>
                <a:rPr lang="en-US" sz="1400"/>
                <a:t>storage</a:t>
              </a:r>
            </a:p>
          </p:txBody>
        </p:sp>
      </p:grpSp>
      <p:grpSp>
        <p:nvGrpSpPr>
          <p:cNvPr id="4169" name="Group 73"/>
          <p:cNvGrpSpPr>
            <a:grpSpLocks/>
          </p:cNvGrpSpPr>
          <p:nvPr/>
        </p:nvGrpSpPr>
        <p:grpSpPr bwMode="auto">
          <a:xfrm>
            <a:off x="4724400" y="5105400"/>
            <a:ext cx="4038600" cy="1371600"/>
            <a:chOff x="2016" y="3216"/>
            <a:chExt cx="2544" cy="864"/>
          </a:xfrm>
        </p:grpSpPr>
        <p:sp>
          <p:nvSpPr>
            <p:cNvPr id="4152" name="AutoShape 56"/>
            <p:cNvSpPr>
              <a:spLocks noChangeArrowheads="1"/>
            </p:cNvSpPr>
            <p:nvPr/>
          </p:nvSpPr>
          <p:spPr bwMode="auto">
            <a:xfrm>
              <a:off x="2016" y="3216"/>
              <a:ext cx="528" cy="33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 flipH="1" flipV="1">
              <a:off x="2448" y="3216"/>
              <a:ext cx="2112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 flipH="1" flipV="1">
              <a:off x="2208" y="3552"/>
              <a:ext cx="211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16" grpId="0"/>
      <p:bldP spid="41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Implicit claims?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Unix: Operating systems were inelegant, batch-oriented, expensive to use. </a:t>
            </a:r>
            <a:r>
              <a:rPr lang="en-US" i="1" dirty="0" smtClean="0"/>
              <a:t>New personal computing systems demand a new style of OS.</a:t>
            </a:r>
          </a:p>
          <a:p>
            <a:endParaRPr lang="en-US" dirty="0" smtClean="0"/>
          </a:p>
          <a:p>
            <a:r>
              <a:rPr lang="en-US" dirty="0" smtClean="0"/>
              <a:t>Mach: </a:t>
            </a:r>
            <a:r>
              <a:rPr lang="en-US" i="1" dirty="0" smtClean="0"/>
              <a:t>Everything has become componentized, distributed.  </a:t>
            </a:r>
            <a:r>
              <a:rPr lang="en-US" dirty="0" smtClean="0"/>
              <a:t>Mach reimagines the OS for new needs.</a:t>
            </a:r>
          </a:p>
          <a:p>
            <a:endParaRPr lang="en-US" dirty="0" smtClean="0"/>
          </a:p>
          <a:p>
            <a:r>
              <a:rPr lang="en-US" dirty="0" smtClean="0"/>
              <a:t>Windows: What matters more are end-users who work with IDEs and need to create applications integrated with powerful packages.  Unix and Mach?  Too low level.  Focus on making OS fast, powerful.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Memory Management and IPC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Memory Management using IPC: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Memory object represented by port(s)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IPC messages are sent to those ports to request operation on the object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Memory objects can be remote </a:t>
            </a:r>
            <a:r>
              <a:rPr lang="en-US" sz="2000">
                <a:latin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2000">
                <a:latin typeface="Tahoma" pitchFamily="34" charset="0"/>
                <a:cs typeface="Tahoma" pitchFamily="34" charset="0"/>
              </a:rPr>
              <a:t> kernel caches the contents</a:t>
            </a:r>
          </a:p>
          <a:p>
            <a:endParaRPr lang="en-US" sz="2400">
              <a:latin typeface="Tahoma" pitchFamily="34" charset="0"/>
              <a:cs typeface="Tahoma" pitchFamily="34" charset="0"/>
            </a:endParaRP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IPC using memory-management techniques: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Pass message by moving pointers to shared memory objects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Virtual-memory remapping to transfer large contents</a:t>
            </a:r>
            <a:br>
              <a:rPr lang="en-US" sz="2000">
                <a:latin typeface="Tahoma" pitchFamily="34" charset="0"/>
                <a:cs typeface="Tahoma" pitchFamily="34" charset="0"/>
              </a:rPr>
            </a:br>
            <a:r>
              <a:rPr lang="en-US" sz="1400">
                <a:latin typeface="Tahoma" pitchFamily="34" charset="0"/>
                <a:cs typeface="Tahoma" pitchFamily="34" charset="0"/>
              </a:rPr>
              <a:t>(virtual copy or copy-on-write)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 innovations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Extremely sophisticated use of VM hardware</a:t>
            </a:r>
          </a:p>
          <a:p>
            <a:pPr lvl="1"/>
            <a:r>
              <a:rPr lang="en-US" smtClean="0"/>
              <a:t>Extensive sharing of pages with various read/write mode settings depending on situation</a:t>
            </a:r>
          </a:p>
          <a:p>
            <a:pPr lvl="1"/>
            <a:r>
              <a:rPr lang="en-US" smtClean="0"/>
              <a:t>Unlike a Unix process, Mach “task” had an assemblage of segments and pages constructed very dynamically</a:t>
            </a:r>
          </a:p>
          <a:p>
            <a:pPr lvl="1"/>
            <a:r>
              <a:rPr lang="en-US" smtClean="0"/>
              <a:t>Most abstractions were mapped to these basic VM ideas, which also support all forms of Mach IPC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Process Management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Basic Structure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Tasks/Threads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Synchronization primitives: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Mach IPC:</a:t>
            </a:r>
          </a:p>
          <a:p>
            <a:pPr lvl="2"/>
            <a:r>
              <a:rPr lang="en-US" sz="1800">
                <a:latin typeface="Tahoma" pitchFamily="34" charset="0"/>
                <a:cs typeface="Tahoma" pitchFamily="34" charset="0"/>
              </a:rPr>
              <a:t>Processes exchanging messages at rendezvous points</a:t>
            </a:r>
          </a:p>
          <a:p>
            <a:pPr lvl="2"/>
            <a:r>
              <a:rPr lang="en-US" sz="1800">
                <a:latin typeface="Tahoma" pitchFamily="34" charset="0"/>
                <a:cs typeface="Tahoma" pitchFamily="34" charset="0"/>
              </a:rPr>
              <a:t>Wait/signal associated with semaphores can be implemented using </a:t>
            </a:r>
            <a:r>
              <a:rPr lang="en-US" sz="1800">
                <a:latin typeface="Tahoma" pitchFamily="34" charset="0"/>
                <a:cs typeface="Tahoma" pitchFamily="34" charset="0"/>
              </a:rPr>
              <a:t>IPC</a:t>
            </a:r>
          </a:p>
          <a:p>
            <a:pPr lvl="2"/>
            <a:r>
              <a:rPr lang="en-US" sz="1800">
                <a:latin typeface="Tahoma" pitchFamily="34" charset="0"/>
                <a:cs typeface="Tahoma" pitchFamily="34" charset="0"/>
              </a:rPr>
              <a:t>High priority event-notification used to deliver exceptions, signals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Thread-level synchronization using thread start/stop calls</a:t>
            </a:r>
          </a:p>
          <a:p>
            <a:pPr lvl="1"/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Process Management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C Thread package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267200"/>
          </a:xfrm>
        </p:spPr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User-level thread library built on top of Mach primitives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Influenced POSIX P Threads standard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Thread-control: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Create/Destroy a thread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Wait for a specific thread to terminate then continue the calling thread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Yield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Mutual exclusion using spinlocks 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Condition Variables (wait, signal)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Process Management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CPU Scheduler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Only threads are scheduled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Dynamic thread priority number (0 – 127)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based on the exponential average of its CPU usage.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32 global run queues + per processor local queues (ex. driver thread)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No Central dispatcher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Processors consult run queues to select next thread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List of idle processors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Thread time quantum varies inversely with total number of threads, but constant over the entire system</a:t>
            </a:r>
          </a:p>
          <a:p>
            <a:pPr>
              <a:lnSpc>
                <a:spcPct val="90000"/>
              </a:lnSpc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Process Management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Exception Handling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Implemented via RPC messages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Exception handling granularities: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Per thread (for error handling)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Per task (for debuggers)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Emulate BSD style signals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Supports execution of BSD programs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Not suitable for multi-threaded environment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Interprocess Communication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Ports + messages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Allow location independence + communication security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Sender/Receiver must have 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rights </a:t>
            </a:r>
            <a:r>
              <a:rPr lang="en-US" sz="2400">
                <a:latin typeface="Tahoma" pitchFamily="34" charset="0"/>
                <a:cs typeface="Tahoma" pitchFamily="34" charset="0"/>
              </a:rPr>
              <a:t>(port name + send or receive </a:t>
            </a:r>
            <a:r>
              <a:rPr lang="en-US" sz="2400" i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capability</a:t>
            </a:r>
            <a:r>
              <a:rPr lang="en-US" sz="2400">
                <a:latin typeface="Tahoma" pitchFamily="34" charset="0"/>
                <a:cs typeface="Tahoma" pitchFamily="34" charset="0"/>
              </a:rPr>
              <a:t>)</a:t>
            </a:r>
            <a:endParaRPr lang="en-US" sz="2400" i="1">
              <a:latin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400">
                <a:latin typeface="Tahoma" pitchFamily="34" charset="0"/>
                <a:cs typeface="Tahoma" pitchFamily="34" charset="0"/>
              </a:rPr>
              <a:t>Ports: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Protected bounded queue in the kernel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System Calls: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>
                <a:latin typeface="Tahoma" pitchFamily="34" charset="0"/>
                <a:cs typeface="Tahoma" pitchFamily="34" charset="0"/>
              </a:rPr>
              <a:t>Allocate new port in task, give the task all access rights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>
                <a:latin typeface="Tahoma" pitchFamily="34" charset="0"/>
                <a:cs typeface="Tahoma" pitchFamily="34" charset="0"/>
              </a:rPr>
              <a:t>Deallocate task’s access rights to a port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>
                <a:latin typeface="Tahoma" pitchFamily="34" charset="0"/>
                <a:cs typeface="Tahoma" pitchFamily="34" charset="0"/>
              </a:rPr>
              <a:t>Get port status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>
                <a:latin typeface="Tahoma" pitchFamily="34" charset="0"/>
                <a:cs typeface="Tahoma" pitchFamily="34" charset="0"/>
              </a:rPr>
              <a:t>Create backup port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ahoma" pitchFamily="34" charset="0"/>
                <a:cs typeface="Tahoma" pitchFamily="34" charset="0"/>
              </a:rPr>
              <a:t>Port </a:t>
            </a:r>
            <a:r>
              <a:rPr lang="en-US" sz="2000">
                <a:latin typeface="Tahoma" pitchFamily="34" charset="0"/>
                <a:cs typeface="Tahoma" pitchFamily="34" charset="0"/>
              </a:rPr>
              <a:t>sets: Solves a problem with Unix “select”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Interprocess Communication</a:t>
            </a:r>
            <a:br>
              <a:rPr lang="en-US" sz="340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Ports + messages</a:t>
            </a:r>
            <a:endParaRPr lang="en-US" sz="2600">
              <a:solidFill>
                <a:srgbClr val="80008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9144000" cy="4419600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Messages: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Header + typed data objects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Header: destination port name, reply port name, message length 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In-line data: simple types, port rights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Out-of-line data: pointers</a:t>
            </a:r>
          </a:p>
          <a:p>
            <a:pPr lvl="2"/>
            <a:r>
              <a:rPr lang="en-US" sz="2000" dirty="0" smtClean="0">
                <a:latin typeface="Tahoma" pitchFamily="34" charset="0"/>
                <a:cs typeface="Tahoma" pitchFamily="34" charset="0"/>
              </a:rPr>
              <a:t>Via virtual-memory management</a:t>
            </a:r>
          </a:p>
          <a:p>
            <a:pPr lvl="2"/>
            <a:r>
              <a:rPr lang="en-US" sz="2000" dirty="0" smtClean="0">
                <a:latin typeface="Tahoma" pitchFamily="34" charset="0"/>
                <a:cs typeface="Tahoma" pitchFamily="34" charset="0"/>
              </a:rPr>
              <a:t>Copy-on-write</a:t>
            </a:r>
          </a:p>
          <a:p>
            <a:pPr lvl="1"/>
            <a:r>
              <a:rPr lang="en-US" sz="2000" dirty="0" smtClean="0">
                <a:latin typeface="Tahoma" pitchFamily="34" charset="0"/>
                <a:cs typeface="Tahoma" pitchFamily="34" charset="0"/>
              </a:rPr>
              <a:t>Sparse virtual memory</a:t>
            </a:r>
          </a:p>
          <a:p>
            <a:pPr lvl="2"/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8775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Interprocess Communication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Ports + messages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9144000" cy="4419600"/>
          </a:xfrm>
        </p:spPr>
        <p:txBody>
          <a:bodyPr/>
          <a:lstStyle/>
          <a:p>
            <a:r>
              <a:rPr lang="en-US" sz="2400" dirty="0" err="1">
                <a:latin typeface="Tahoma" pitchFamily="34" charset="0"/>
                <a:cs typeface="Tahoma" pitchFamily="34" charset="0"/>
              </a:rPr>
              <a:t>NetMsgServer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: 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user-level capability-based networking daemon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used when receiver port is not on the kernel’s computer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Forward messages between hosts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Provides primitive network-wide name service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Mach 3.0 NORMA IPC</a:t>
            </a:r>
          </a:p>
          <a:p>
            <a:r>
              <a:rPr lang="en-US" sz="2400" dirty="0" err="1">
                <a:latin typeface="Tahoma" pitchFamily="34" charset="0"/>
                <a:cs typeface="Tahoma" pitchFamily="34" charset="0"/>
              </a:rPr>
              <a:t>Syncronization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using IPC: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Used in threads in the same task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Port used as synchronization variable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Receive message </a:t>
            </a:r>
            <a:r>
              <a:rPr lang="en-US" sz="2000" dirty="0">
                <a:latin typeface="Tahoma" pitchFamily="34" charset="0"/>
                <a:cs typeface="Tahoma" pitchFamily="34" charset="0"/>
                <a:sym typeface="Wingdings" pitchFamily="2" charset="2"/>
              </a:rPr>
              <a:t> wait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  <a:sym typeface="Wingdings" pitchFamily="2" charset="2"/>
              </a:rPr>
              <a:t>Send message  signal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2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6717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Memory Management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</a:rPr>
              <a:t>Memory Object</a:t>
            </a:r>
          </a:p>
          <a:p>
            <a:pPr lvl="1"/>
            <a:r>
              <a:rPr lang="en-US" sz="2000">
                <a:latin typeface="Tahoma" pitchFamily="34" charset="0"/>
              </a:rPr>
              <a:t>Used to manage secondary storage (files, pipes, …), or data mapped into virtual memory</a:t>
            </a:r>
          </a:p>
          <a:p>
            <a:pPr lvl="1"/>
            <a:r>
              <a:rPr lang="en-US" sz="2000">
                <a:latin typeface="Tahoma" pitchFamily="34" charset="0"/>
              </a:rPr>
              <a:t>Backed by user-level memory managers</a:t>
            </a:r>
          </a:p>
          <a:p>
            <a:r>
              <a:rPr lang="en-US" sz="2400">
                <a:latin typeface="Tahoma" pitchFamily="34" charset="0"/>
              </a:rPr>
              <a:t>Standard system calls for virtual memory functionality</a:t>
            </a:r>
          </a:p>
          <a:p>
            <a:r>
              <a:rPr lang="en-US" sz="2400">
                <a:latin typeface="Tahoma" pitchFamily="34" charset="0"/>
              </a:rPr>
              <a:t>User-level Memory Managers:</a:t>
            </a:r>
          </a:p>
          <a:p>
            <a:pPr lvl="1"/>
            <a:r>
              <a:rPr lang="en-US" sz="2000">
                <a:latin typeface="Tahoma" pitchFamily="34" charset="0"/>
              </a:rPr>
              <a:t>Memory can be paged by user-written memory managers</a:t>
            </a:r>
          </a:p>
          <a:p>
            <a:pPr lvl="1"/>
            <a:r>
              <a:rPr lang="en-US" sz="2000">
                <a:latin typeface="Tahoma" pitchFamily="34" charset="0"/>
              </a:rPr>
              <a:t>No assumption are made by Mach about memory objects contents</a:t>
            </a:r>
          </a:p>
          <a:p>
            <a:pPr lvl="1"/>
            <a:r>
              <a:rPr lang="en-US" sz="2000">
                <a:latin typeface="Tahoma" pitchFamily="34" charset="0"/>
              </a:rPr>
              <a:t>Kernel calls to support external memory manager</a:t>
            </a:r>
          </a:p>
          <a:p>
            <a:r>
              <a:rPr lang="en-US" sz="2400">
                <a:latin typeface="Tahoma" pitchFamily="34" charset="0"/>
              </a:rPr>
              <a:t>Mach default memory manager</a:t>
            </a:r>
          </a:p>
          <a:p>
            <a:endParaRPr lang="en-US" sz="240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74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UNIX Time-Sharing System</a:t>
            </a:r>
            <a:br>
              <a:rPr lang="en-US" dirty="0" smtClean="0"/>
            </a:br>
            <a:r>
              <a:rPr lang="en-US" dirty="0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Background of authors at Bell Labs</a:t>
            </a:r>
          </a:p>
          <a:p>
            <a:pPr lvl="1"/>
            <a:r>
              <a:rPr lang="en-US" smtClean="0"/>
              <a:t>Both won Turing Awards in 1983</a:t>
            </a:r>
          </a:p>
          <a:p>
            <a:endParaRPr lang="en-US" smtClean="0"/>
          </a:p>
          <a:p>
            <a:r>
              <a:rPr lang="en-US" smtClean="0"/>
              <a:t>Dennis Ritchie</a:t>
            </a:r>
          </a:p>
          <a:p>
            <a:pPr lvl="1"/>
            <a:r>
              <a:rPr lang="en-US" smtClean="0"/>
              <a:t>Key developer of The C Programming Lanuage, Unix, and Multics</a:t>
            </a:r>
          </a:p>
          <a:p>
            <a:r>
              <a:rPr lang="en-US" smtClean="0"/>
              <a:t>Ken Thompson</a:t>
            </a:r>
          </a:p>
          <a:p>
            <a:pPr lvl="1"/>
            <a:r>
              <a:rPr lang="en-US" smtClean="0"/>
              <a:t>Key developer of the B programming lanuage, </a:t>
            </a:r>
            <a:br>
              <a:rPr lang="en-US" smtClean="0"/>
            </a:br>
            <a:r>
              <a:rPr lang="en-US" smtClean="0"/>
              <a:t>Unix, Multics, and Plan 9</a:t>
            </a:r>
          </a:p>
          <a:p>
            <a:pPr lvl="1"/>
            <a:r>
              <a:rPr lang="en-US" smtClean="0"/>
              <a:t>Also QED, ed, UTF-8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7055" y="623528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Unix slides based on Hakim’s Fall 2011 materials</a:t>
            </a:r>
          </a:p>
          <a:p>
            <a:pPr algn="r"/>
            <a:r>
              <a:rPr lang="en-US" sz="1200"/>
              <a:t>Mach slides based on materials on the CMU website</a:t>
            </a:r>
            <a:endParaRPr lang="en-US" sz="1200"/>
          </a:p>
        </p:txBody>
      </p:sp>
      <p:pic>
        <p:nvPicPr>
          <p:cNvPr id="1026" name="Picture 2" descr="http://ts2.mm.bing.net/th?id=I4931117056197025&amp;pid=1.8&amp;w=181&amp;h=152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752601"/>
            <a:ext cx="17240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Memory Management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Shared memory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</a:rPr>
              <a:t>Shared memory provides reduced complexity and enhanced performance</a:t>
            </a:r>
          </a:p>
          <a:p>
            <a:pPr lvl="1"/>
            <a:r>
              <a:rPr lang="en-US" sz="2000">
                <a:latin typeface="Tahoma" pitchFamily="34" charset="0"/>
              </a:rPr>
              <a:t>Fast IPC</a:t>
            </a:r>
          </a:p>
          <a:p>
            <a:pPr lvl="1"/>
            <a:r>
              <a:rPr lang="en-US" sz="2000">
                <a:latin typeface="Tahoma" pitchFamily="34" charset="0"/>
              </a:rPr>
              <a:t>Reduced overhead in file management</a:t>
            </a:r>
          </a:p>
          <a:p>
            <a:r>
              <a:rPr lang="en-US" sz="2400">
                <a:latin typeface="Tahoma" pitchFamily="34" charset="0"/>
              </a:rPr>
              <a:t>Mach provides facilities to maintain memory consistency on different machines</a:t>
            </a:r>
          </a:p>
          <a:p>
            <a:endParaRPr lang="en-US" sz="240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</a:rPr>
              <a:t>Programmer Interface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System-call level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Emulation libraries and servers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Upcalls made to libraries in task address space, or server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C Threads package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C language interface to Mach threads primitives</a:t>
            </a:r>
          </a:p>
          <a:p>
            <a:pPr lvl="1"/>
            <a:r>
              <a:rPr lang="en-US" sz="2000">
                <a:latin typeface="Tahoma" pitchFamily="34" charset="0"/>
                <a:cs typeface="Tahoma" pitchFamily="34" charset="0"/>
              </a:rPr>
              <a:t>Not suitable for NORMA systems</a:t>
            </a:r>
          </a:p>
          <a:p>
            <a:r>
              <a:rPr lang="en-US" sz="2400">
                <a:latin typeface="Tahoma" pitchFamily="34" charset="0"/>
                <a:cs typeface="Tahoma" pitchFamily="34" charset="0"/>
              </a:rPr>
              <a:t>Interface/Stub generator (</a:t>
            </a:r>
            <a:r>
              <a:rPr lang="en-US" sz="2400" i="1">
                <a:latin typeface="Tahoma" pitchFamily="34" charset="0"/>
                <a:cs typeface="Tahoma" pitchFamily="34" charset="0"/>
              </a:rPr>
              <a:t>MIG</a:t>
            </a:r>
            <a:r>
              <a:rPr lang="en-US" sz="2400">
                <a:latin typeface="Tahoma" pitchFamily="34" charset="0"/>
                <a:cs typeface="Tahoma" pitchFamily="34" charset="0"/>
              </a:rPr>
              <a:t>) for RPC calls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 versus Unix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Imagine a threaded program with multiple input sources (I/O streams) and also events like timeouts, mouse-clicks, asynchronous I/O completions, etc.</a:t>
            </a:r>
          </a:p>
          <a:p>
            <a:endParaRPr lang="en-US"/>
          </a:p>
          <a:p>
            <a:r>
              <a:rPr lang="en-US" smtClean="0"/>
              <a:t>In Unix, need a messy select-based central loop.  </a:t>
            </a:r>
          </a:p>
          <a:p>
            <a:r>
              <a:rPr lang="en-US" smtClean="0"/>
              <a:t>With Mach, a port-group can handle this in a very elegant and general way.  But forces you to code directly against the Mach API if the </a:t>
            </a:r>
            <a:r>
              <a:rPr lang="en-US" i="1" smtClean="0"/>
              <a:t>rest</a:t>
            </a:r>
            <a:r>
              <a:rPr lang="en-US" smtClean="0"/>
              <a:t> of your program would use the Unix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Mach Microkernel</a:t>
            </a:r>
            <a:b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itchFamily="34" charset="0"/>
                <a:cs typeface="Tahoma" pitchFamily="34" charset="0"/>
              </a:rPr>
              <a:t>Simple kernel abstractions 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100" dirty="0">
                <a:latin typeface="Tahoma" pitchFamily="34" charset="0"/>
                <a:cs typeface="Tahoma" pitchFamily="34" charset="0"/>
              </a:rPr>
              <a:t>Hard work is that they use them in such varied ways</a:t>
            </a:r>
          </a:p>
          <a:p>
            <a:pPr lvl="1"/>
            <a:r>
              <a:rPr lang="en-US" sz="2100" dirty="0">
                <a:latin typeface="Tahoma" pitchFamily="34" charset="0"/>
                <a:cs typeface="Tahoma" pitchFamily="34" charset="0"/>
              </a:rPr>
              <a:t>Optimizing to exploit hardware to the max while also matching patterns of use took simple things and made them remarkably complex</a:t>
            </a:r>
          </a:p>
          <a:p>
            <a:pPr lvl="1"/>
            <a:r>
              <a:rPr lang="en-US" sz="2100" dirty="0">
                <a:latin typeface="Tahoma" pitchFamily="34" charset="0"/>
                <a:cs typeface="Tahoma" pitchFamily="34" charset="0"/>
              </a:rPr>
              <a:t>Even the simple Mach “task” (process) model is very sophisticated compared to Unix</a:t>
            </a:r>
            <a:endParaRPr lang="en-US" sz="2100" dirty="0">
              <a:latin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Bottom line: an O/S focused on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communication facilities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System Calls: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IPC, Task/Thread/Port, Virtual memory, Mach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3 NORMA IPC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Mach Microkernel</a:t>
            </a:r>
            <a:r>
              <a:rPr lang="en-US" sz="38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8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Tahoma" pitchFamily="34" charset="0"/>
                <a:cs typeface="Tahoma" pitchFamily="34" charset="0"/>
              </a:rPr>
              <a:t>User level 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Most use was actually Unix on Mach, not pure Mach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Mach team build several major servers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2"/>
            <a:r>
              <a:rPr lang="en-US" sz="1800" dirty="0">
                <a:latin typeface="Tahoma" pitchFamily="34" charset="0"/>
                <a:cs typeface="Tahoma" pitchFamily="34" charset="0"/>
              </a:rPr>
              <a:t>Memory Managers</a:t>
            </a:r>
          </a:p>
          <a:p>
            <a:pPr lvl="2"/>
            <a:r>
              <a:rPr lang="en-US" sz="1800" dirty="0" err="1">
                <a:latin typeface="Tahoma" pitchFamily="34" charset="0"/>
                <a:cs typeface="Tahoma" pitchFamily="34" charset="0"/>
              </a:rPr>
              <a:t>NetMsgServer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2"/>
            <a:r>
              <a:rPr lang="en-US" sz="1800" dirty="0" err="1">
                <a:latin typeface="Tahoma" pitchFamily="34" charset="0"/>
                <a:cs typeface="Tahoma" pitchFamily="34" charset="0"/>
              </a:rPr>
              <a:t>NetMemServer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2"/>
            <a:r>
              <a:rPr lang="en-US" sz="1800" dirty="0" err="1">
                <a:latin typeface="Tahoma" pitchFamily="34" charset="0"/>
                <a:cs typeface="Tahoma" pitchFamily="34" charset="0"/>
              </a:rPr>
              <a:t>FileServer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OS Servers/Emulation libraries</a:t>
            </a:r>
          </a:p>
          <a:p>
            <a:pPr lvl="1"/>
            <a:r>
              <a:rPr lang="en-US" sz="2000" dirty="0">
                <a:latin typeface="Tahoma" pitchFamily="34" charset="0"/>
                <a:cs typeface="Tahoma" pitchFamily="34" charset="0"/>
              </a:rPr>
              <a:t>C Threads user-level thread management package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C00000"/>
                </a:solidFill>
              </a:rPr>
              <a:t>Unix focuses on a very simple process + I/O model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C00000"/>
                </a:solidFill>
              </a:rPr>
              <a:t>Mach focused on a very basic / general VM model, then uses it to support Unix, Windows, and “native” services</a:t>
            </a:r>
          </a:p>
          <a:p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If Mach mostly is a VM infrastructure, was this the best way to do that?  If Linux needed to extend Unix, was Unix simplicity as much of a win as people say?</a:t>
            </a:r>
          </a:p>
          <a:p>
            <a:endParaRPr lang="en-US" dirty="0"/>
          </a:p>
          <a:p>
            <a:r>
              <a:rPr lang="en-US" dirty="0" smtClean="0"/>
              <a:t>Did Mach </a:t>
            </a:r>
            <a:r>
              <a:rPr lang="en-US" dirty="0" err="1" smtClean="0"/>
              <a:t>exhbit</a:t>
            </a:r>
            <a:r>
              <a:rPr lang="en-US" dirty="0" smtClean="0"/>
              <a:t> a mismatch of goals: a solution (fancy paging) in search of a platform using those features?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ate of Mach: </a:t>
            </a:r>
            <a:r>
              <a:rPr lang="en-US" dirty="0" smtClean="0"/>
              <a:t> The system lived on and became Apple </a:t>
            </a:r>
            <a:r>
              <a:rPr lang="en-US" dirty="0" smtClean="0"/>
              <a:t>OS/X, </a:t>
            </a:r>
            <a:r>
              <a:rPr lang="en-US" dirty="0" smtClean="0"/>
              <a:t>and some ideas are still present in Windows, notably treating files as </a:t>
            </a:r>
            <a:r>
              <a:rPr lang="en-US" dirty="0" smtClean="0"/>
              <a:t>VM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UNIX Time-Sharing System</a:t>
            </a:r>
            <a:br>
              <a:rPr lang="en-US" smtClean="0"/>
            </a:br>
            <a:r>
              <a:rPr lang="en-US" smtClean="0"/>
              <a:t>Dennis Ritchie and Ken Thompson</a:t>
            </a:r>
            <a:endParaRPr lang="en-US" dirty="0"/>
          </a:p>
        </p:txBody>
      </p:sp>
      <p:pic>
        <p:nvPicPr>
          <p:cNvPr id="4" name="Content Placeholder 3" descr="unix_history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4600" y="1828800"/>
            <a:ext cx="5680177" cy="4495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UNIX Time-Sharing System</a:t>
            </a:r>
            <a:br>
              <a:rPr lang="en-US" smtClean="0"/>
            </a:br>
            <a:r>
              <a:rPr lang="en-US" smtClean="0"/>
              <a:t>Dennis Ritchie and Ken Thompson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Classic system and paper</a:t>
            </a:r>
          </a:p>
          <a:p>
            <a:pPr lvl="1"/>
            <a:r>
              <a:rPr lang="en-US" smtClean="0"/>
              <a:t>described almost entirely in 10 pages</a:t>
            </a:r>
          </a:p>
          <a:p>
            <a:endParaRPr lang="en-US" smtClean="0"/>
          </a:p>
          <a:p>
            <a:r>
              <a:rPr lang="en-US" smtClean="0"/>
              <a:t>Key idea</a:t>
            </a:r>
          </a:p>
          <a:p>
            <a:pPr lvl="1"/>
            <a:r>
              <a:rPr lang="en-US" smtClean="0"/>
              <a:t>elegant combination: a few concepts </a:t>
            </a:r>
            <a:br>
              <a:rPr lang="en-US" smtClean="0"/>
            </a:br>
            <a:r>
              <a:rPr lang="en-US" smtClean="0"/>
              <a:t>that fit together well</a:t>
            </a:r>
          </a:p>
          <a:p>
            <a:pPr lvl="1"/>
            <a:r>
              <a:rPr lang="en-US" smtClean="0"/>
              <a:t>Instead of a perfect specialized API for each kind of device or abstraction, the API is deliberately small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Time-sharing system </a:t>
            </a:r>
          </a:p>
          <a:p>
            <a:r>
              <a:rPr lang="en-US" dirty="0" smtClean="0"/>
              <a:t>Hierarchical file system </a:t>
            </a:r>
          </a:p>
          <a:p>
            <a:r>
              <a:rPr lang="en-US" dirty="0" smtClean="0"/>
              <a:t>Device-independent I/O </a:t>
            </a:r>
          </a:p>
          <a:p>
            <a:r>
              <a:rPr lang="en-US" dirty="0" smtClean="0"/>
              <a:t>Shell-based, </a:t>
            </a:r>
            <a:r>
              <a:rPr lang="en-US" dirty="0" err="1" smtClean="0"/>
              <a:t>tty</a:t>
            </a:r>
            <a:r>
              <a:rPr lang="en-US" dirty="0" smtClean="0"/>
              <a:t> user interface </a:t>
            </a:r>
          </a:p>
          <a:p>
            <a:r>
              <a:rPr lang="en-US" dirty="0" smtClean="0"/>
              <a:t>Filter-based, record-less </a:t>
            </a:r>
            <a:r>
              <a:rPr lang="en-US" smtClean="0"/>
              <a:t>processing paradigm</a:t>
            </a:r>
          </a:p>
          <a:p>
            <a:endParaRPr lang="en-US"/>
          </a:p>
          <a:p>
            <a:r>
              <a:rPr lang="en-US" smtClean="0"/>
              <a:t>Major early innovations: “fork” system call for process creation,  file I/O via a single subsystem, pipes, I/O redirection to support chains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3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1969: Version 1 ran PDP-7</a:t>
            </a:r>
          </a:p>
          <a:p>
            <a:r>
              <a:rPr lang="en-US" dirty="0" smtClean="0"/>
              <a:t>1971: Version 3 Ran on PDP-11’s </a:t>
            </a:r>
          </a:p>
          <a:p>
            <a:pPr lvl="1"/>
            <a:r>
              <a:rPr lang="en-US" dirty="0" smtClean="0"/>
              <a:t>Costing as little as $40k!</a:t>
            </a:r>
          </a:p>
          <a:p>
            <a:r>
              <a:rPr lang="en-US" dirty="0" smtClean="0"/>
              <a:t>&lt; 50 KB </a:t>
            </a:r>
          </a:p>
          <a:p>
            <a:r>
              <a:rPr lang="en-US" dirty="0" smtClean="0"/>
              <a:t>2 man-years </a:t>
            </a:r>
          </a:p>
          <a:p>
            <a:pPr>
              <a:buNone/>
            </a:pPr>
            <a:r>
              <a:rPr lang="en-US" dirty="0" smtClean="0"/>
              <a:t>	to write </a:t>
            </a:r>
          </a:p>
          <a:p>
            <a:r>
              <a:rPr lang="en-US" dirty="0" smtClean="0"/>
              <a:t>Written in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971800"/>
            <a:ext cx="2019300" cy="26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429000"/>
            <a:ext cx="292100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5715000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39201" y="5715000"/>
            <a:ext cx="97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PDP-11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Ordinary files  (</a:t>
            </a:r>
            <a:r>
              <a:rPr lang="en-US" dirty="0" err="1" smtClean="0"/>
              <a:t>uninterpreted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Directories  (protected ordinary files) </a:t>
            </a:r>
          </a:p>
          <a:p>
            <a:r>
              <a:rPr lang="en-US" dirty="0" smtClean="0"/>
              <a:t>Special files  (I/O)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0F51219-1AE3-2944-8480-ACB493E962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11289</TotalTime>
  <Words>2237</Words>
  <Application>Microsoft Office PowerPoint</Application>
  <PresentationFormat>Widescreen</PresentationFormat>
  <Paragraphs>409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ＭＳ Ｐゴシック</vt:lpstr>
      <vt:lpstr>Symbol</vt:lpstr>
      <vt:lpstr>Tahoma</vt:lpstr>
      <vt:lpstr>Tw Cen MT</vt:lpstr>
      <vt:lpstr>Wingdings</vt:lpstr>
      <vt:lpstr>Wingdings 2</vt:lpstr>
      <vt:lpstr>Median</vt:lpstr>
      <vt:lpstr>Classic Operating Systems: Unix and Mach</vt:lpstr>
      <vt:lpstr>Unifying question for today</vt:lpstr>
      <vt:lpstr>Implicit claims?</vt:lpstr>
      <vt:lpstr>The UNIX Time-Sharing System Dennis Ritchie and Ken Thompson</vt:lpstr>
      <vt:lpstr>The UNIX Time-Sharing System Dennis Ritchie and Ken Thompson</vt:lpstr>
      <vt:lpstr>The UNIX Time-Sharing System Dennis Ritchie and Ken Thompson</vt:lpstr>
      <vt:lpstr>System features</vt:lpstr>
      <vt:lpstr>Version 3 Unix</vt:lpstr>
      <vt:lpstr>File System</vt:lpstr>
      <vt:lpstr>Uniform I/O Model</vt:lpstr>
      <vt:lpstr>Directories</vt:lpstr>
      <vt:lpstr>Special Files</vt:lpstr>
      <vt:lpstr>Removable File System</vt:lpstr>
      <vt:lpstr>Protection</vt:lpstr>
      <vt:lpstr>File System Implementation</vt:lpstr>
      <vt:lpstr>I-node Table</vt:lpstr>
      <vt:lpstr>Many devices fit the block model</vt:lpstr>
      <vt:lpstr>Processes and images</vt:lpstr>
      <vt:lpstr>Easy to create pipelines</vt:lpstr>
      <vt:lpstr>The Shell</vt:lpstr>
      <vt:lpstr>Traps</vt:lpstr>
      <vt:lpstr>Perspective</vt:lpstr>
      <vt:lpstr>Perspective</vt:lpstr>
      <vt:lpstr>Even so, Unix has staying power!</vt:lpstr>
      <vt:lpstr>Linux gave rise to a (brief) -Kernel trend</vt:lpstr>
      <vt:lpstr>Microkernel vs. Monolithic Systems</vt:lpstr>
      <vt:lpstr>Mach: Intended as a grown-up -Kernel </vt:lpstr>
      <vt:lpstr>Design Principles</vt:lpstr>
      <vt:lpstr>System Components</vt:lpstr>
      <vt:lpstr>Memory Management and IPC</vt:lpstr>
      <vt:lpstr>Mach innovations</vt:lpstr>
      <vt:lpstr>Process Management  Basic Structure</vt:lpstr>
      <vt:lpstr>Process Management C Thread package</vt:lpstr>
      <vt:lpstr>Process Management CPU Scheduler</vt:lpstr>
      <vt:lpstr>Process Management Exception Handling</vt:lpstr>
      <vt:lpstr>Interprocess Communication  Ports + messages</vt:lpstr>
      <vt:lpstr>Interprocess Communication  Ports + messages</vt:lpstr>
      <vt:lpstr>Interprocess Communication  Ports + messages</vt:lpstr>
      <vt:lpstr>Memory Management</vt:lpstr>
      <vt:lpstr>Memory Management Shared memory</vt:lpstr>
      <vt:lpstr>Programmer Interface</vt:lpstr>
      <vt:lpstr>Mach versus Unix</vt:lpstr>
      <vt:lpstr>Mach Microkernel summary</vt:lpstr>
      <vt:lpstr>Mach Microkernel summary</vt:lpstr>
      <vt:lpstr>Big picture questions to ask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Ken Birman</cp:lastModifiedBy>
  <cp:revision>111</cp:revision>
  <dcterms:created xsi:type="dcterms:W3CDTF">2010-09-02T12:47:54Z</dcterms:created>
  <dcterms:modified xsi:type="dcterms:W3CDTF">2015-09-01T11:56:26Z</dcterms:modified>
</cp:coreProperties>
</file>