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notesMasterIdLst>
    <p:notesMasterId r:id="rId64"/>
  </p:notesMasterIdLst>
  <p:sldIdLst>
    <p:sldId id="256" r:id="rId2"/>
    <p:sldId id="298" r:id="rId3"/>
    <p:sldId id="286" r:id="rId4"/>
    <p:sldId id="328" r:id="rId5"/>
    <p:sldId id="369" r:id="rId6"/>
    <p:sldId id="371" r:id="rId7"/>
    <p:sldId id="368" r:id="rId8"/>
    <p:sldId id="395" r:id="rId9"/>
    <p:sldId id="358" r:id="rId10"/>
    <p:sldId id="359" r:id="rId11"/>
    <p:sldId id="333" r:id="rId12"/>
    <p:sldId id="334" r:id="rId13"/>
    <p:sldId id="335" r:id="rId14"/>
    <p:sldId id="336" r:id="rId15"/>
    <p:sldId id="337" r:id="rId16"/>
    <p:sldId id="338" r:id="rId17"/>
    <p:sldId id="339" r:id="rId18"/>
    <p:sldId id="340" r:id="rId19"/>
    <p:sldId id="360" r:id="rId20"/>
    <p:sldId id="341" r:id="rId21"/>
    <p:sldId id="366" r:id="rId22"/>
    <p:sldId id="374" r:id="rId23"/>
    <p:sldId id="375" r:id="rId24"/>
    <p:sldId id="376" r:id="rId25"/>
    <p:sldId id="377" r:id="rId26"/>
    <p:sldId id="378" r:id="rId27"/>
    <p:sldId id="379" r:id="rId28"/>
    <p:sldId id="380" r:id="rId29"/>
    <p:sldId id="381" r:id="rId30"/>
    <p:sldId id="382" r:id="rId31"/>
    <p:sldId id="383" r:id="rId32"/>
    <p:sldId id="384" r:id="rId33"/>
    <p:sldId id="385" r:id="rId34"/>
    <p:sldId id="386" r:id="rId35"/>
    <p:sldId id="387" r:id="rId36"/>
    <p:sldId id="388" r:id="rId37"/>
    <p:sldId id="389" r:id="rId38"/>
    <p:sldId id="391" r:id="rId39"/>
    <p:sldId id="392" r:id="rId40"/>
    <p:sldId id="393" r:id="rId41"/>
    <p:sldId id="394" r:id="rId42"/>
    <p:sldId id="396" r:id="rId43"/>
    <p:sldId id="322" r:id="rId44"/>
    <p:sldId id="329" r:id="rId45"/>
    <p:sldId id="357" r:id="rId46"/>
    <p:sldId id="287" r:id="rId47"/>
    <p:sldId id="288" r:id="rId48"/>
    <p:sldId id="289" r:id="rId49"/>
    <p:sldId id="316" r:id="rId50"/>
    <p:sldId id="290" r:id="rId51"/>
    <p:sldId id="397" r:id="rId52"/>
    <p:sldId id="315" r:id="rId53"/>
    <p:sldId id="317" r:id="rId54"/>
    <p:sldId id="314" r:id="rId55"/>
    <p:sldId id="320" r:id="rId56"/>
    <p:sldId id="372" r:id="rId57"/>
    <p:sldId id="324" r:id="rId58"/>
    <p:sldId id="321" r:id="rId59"/>
    <p:sldId id="291" r:id="rId60"/>
    <p:sldId id="292" r:id="rId61"/>
    <p:sldId id="326" r:id="rId62"/>
    <p:sldId id="304"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4" charset="0"/>
        <a:ea typeface="+mn-ea"/>
        <a:cs typeface="+mn-cs"/>
      </a:defRPr>
    </a:lvl1pPr>
    <a:lvl2pPr marL="457200" algn="l" rtl="0" fontAlgn="base">
      <a:spcBef>
        <a:spcPct val="0"/>
      </a:spcBef>
      <a:spcAft>
        <a:spcPct val="0"/>
      </a:spcAft>
      <a:defRPr kern="1200">
        <a:solidFill>
          <a:schemeClr val="tx1"/>
        </a:solidFill>
        <a:latin typeface="Arial" pitchFamily="4" charset="0"/>
        <a:ea typeface="+mn-ea"/>
        <a:cs typeface="+mn-cs"/>
      </a:defRPr>
    </a:lvl2pPr>
    <a:lvl3pPr marL="914400" algn="l" rtl="0" fontAlgn="base">
      <a:spcBef>
        <a:spcPct val="0"/>
      </a:spcBef>
      <a:spcAft>
        <a:spcPct val="0"/>
      </a:spcAft>
      <a:defRPr kern="1200">
        <a:solidFill>
          <a:schemeClr val="tx1"/>
        </a:solidFill>
        <a:latin typeface="Arial" pitchFamily="4" charset="0"/>
        <a:ea typeface="+mn-ea"/>
        <a:cs typeface="+mn-cs"/>
      </a:defRPr>
    </a:lvl3pPr>
    <a:lvl4pPr marL="1371600" algn="l" rtl="0" fontAlgn="base">
      <a:spcBef>
        <a:spcPct val="0"/>
      </a:spcBef>
      <a:spcAft>
        <a:spcPct val="0"/>
      </a:spcAft>
      <a:defRPr kern="1200">
        <a:solidFill>
          <a:schemeClr val="tx1"/>
        </a:solidFill>
        <a:latin typeface="Arial" pitchFamily="4" charset="0"/>
        <a:ea typeface="+mn-ea"/>
        <a:cs typeface="+mn-cs"/>
      </a:defRPr>
    </a:lvl4pPr>
    <a:lvl5pPr marL="1828800" algn="l" rtl="0" fontAlgn="base">
      <a:spcBef>
        <a:spcPct val="0"/>
      </a:spcBef>
      <a:spcAft>
        <a:spcPct val="0"/>
      </a:spcAft>
      <a:defRPr kern="1200">
        <a:solidFill>
          <a:schemeClr val="tx1"/>
        </a:solidFill>
        <a:latin typeface="Arial" pitchFamily="4" charset="0"/>
        <a:ea typeface="+mn-ea"/>
        <a:cs typeface="+mn-cs"/>
      </a:defRPr>
    </a:lvl5pPr>
    <a:lvl6pPr marL="2286000" algn="l" defTabSz="457200" rtl="0" eaLnBrk="1" latinLnBrk="0" hangingPunct="1">
      <a:defRPr kern="1200">
        <a:solidFill>
          <a:schemeClr val="tx1"/>
        </a:solidFill>
        <a:latin typeface="Arial" pitchFamily="4" charset="0"/>
        <a:ea typeface="+mn-ea"/>
        <a:cs typeface="+mn-cs"/>
      </a:defRPr>
    </a:lvl6pPr>
    <a:lvl7pPr marL="2743200" algn="l" defTabSz="457200" rtl="0" eaLnBrk="1" latinLnBrk="0" hangingPunct="1">
      <a:defRPr kern="1200">
        <a:solidFill>
          <a:schemeClr val="tx1"/>
        </a:solidFill>
        <a:latin typeface="Arial" pitchFamily="4" charset="0"/>
        <a:ea typeface="+mn-ea"/>
        <a:cs typeface="+mn-cs"/>
      </a:defRPr>
    </a:lvl7pPr>
    <a:lvl8pPr marL="3200400" algn="l" defTabSz="457200" rtl="0" eaLnBrk="1" latinLnBrk="0" hangingPunct="1">
      <a:defRPr kern="1200">
        <a:solidFill>
          <a:schemeClr val="tx1"/>
        </a:solidFill>
        <a:latin typeface="Arial" pitchFamily="4" charset="0"/>
        <a:ea typeface="+mn-ea"/>
        <a:cs typeface="+mn-cs"/>
      </a:defRPr>
    </a:lvl8pPr>
    <a:lvl9pPr marL="3657600" algn="l" defTabSz="457200" rtl="0" eaLnBrk="1" latinLnBrk="0" hangingPunct="1">
      <a:defRPr kern="1200">
        <a:solidFill>
          <a:schemeClr val="tx1"/>
        </a:solidFill>
        <a:latin typeface="Arial" pitchFamily="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5" d="100"/>
          <a:sy n="115" d="100"/>
        </p:scale>
        <p:origin x="-152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096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0B3FEF-BF8A-0942-8DDB-B563CF0AC5FD}" type="slidenum">
              <a:rPr lang="en-US"/>
              <a:pPr/>
              <a:t>‹#›</a:t>
            </a:fld>
            <a:endParaRPr lang="en-US"/>
          </a:p>
        </p:txBody>
      </p:sp>
    </p:spTree>
    <p:extLst>
      <p:ext uri="{BB962C8B-B14F-4D97-AF65-F5344CB8AC3E}">
        <p14:creationId xmlns:p14="http://schemas.microsoft.com/office/powerpoint/2010/main" val="390944541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4" charset="0"/>
        <a:ea typeface="+mn-ea"/>
        <a:cs typeface="+mn-cs"/>
      </a:defRPr>
    </a:lvl1pPr>
    <a:lvl2pPr marL="4572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8802F07-3822-A242-AF08-3AB7CC42894F}" type="slidenum">
              <a:rPr lang="en-US"/>
              <a:pPr/>
              <a:t>1</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051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3FE878-6CBE-844C-9DE0-F2242EE53EA6}" type="slidenum">
              <a:rPr lang="en-US"/>
              <a:pPr/>
              <a:t>48</a:t>
            </a:fld>
            <a:endParaRPr lang="en-US"/>
          </a:p>
        </p:txBody>
      </p:sp>
      <p:sp>
        <p:nvSpPr>
          <p:cNvPr id="78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91755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F33FE878-6CBE-844C-9DE0-F2242EE53EA6}" type="slidenum">
              <a:rPr lang="en-US"/>
              <a:pPr/>
              <a:t>49</a:t>
            </a:fld>
            <a:endParaRPr lang="en-US"/>
          </a:p>
        </p:txBody>
      </p:sp>
      <p:sp>
        <p:nvSpPr>
          <p:cNvPr id="78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66315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50</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904569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52</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9139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53</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71313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54</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486810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55</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110937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56</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747106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D59C1FF-51A8-6F40-9885-EF8EB982F3B2}" type="slidenum">
              <a:rPr lang="en-US"/>
              <a:pPr/>
              <a:t>57</a:t>
            </a:fld>
            <a:endParaRPr lang="en-US"/>
          </a:p>
        </p:txBody>
      </p:sp>
      <p:sp>
        <p:nvSpPr>
          <p:cNvPr id="80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08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504172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D0D83E9-6508-C047-9BD8-A3C0DB45E2BC}" type="slidenum">
              <a:rPr lang="en-US"/>
              <a:pPr/>
              <a:t>59</a:t>
            </a:fld>
            <a:endParaRPr lang="en-US"/>
          </a:p>
        </p:txBody>
      </p:sp>
      <p:sp>
        <p:nvSpPr>
          <p:cNvPr id="829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2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08061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02D34D3-366B-5F4D-9394-10C04B3A4FA7}" type="slidenum">
              <a:rPr lang="en-US"/>
              <a:pPr/>
              <a:t>2</a:t>
            </a:fld>
            <a:endParaRPr lang="en-US"/>
          </a:p>
        </p:txBody>
      </p:sp>
      <p:sp>
        <p:nvSpPr>
          <p:cNvPr id="99330" name="Rectangle 1026"/>
          <p:cNvSpPr>
            <a:spLocks noGrp="1" noRot="1" noChangeAspect="1" noChangeArrowheads="1" noTextEdit="1"/>
          </p:cNvSpPr>
          <p:nvPr>
            <p:ph type="sldImg"/>
          </p:nvPr>
        </p:nvSpPr>
        <p:spPr>
          <a:ln/>
        </p:spPr>
      </p:sp>
      <p:sp>
        <p:nvSpPr>
          <p:cNvPr id="9933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35209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C4801C-8182-F342-A05D-B6E08F6BAA3E}" type="slidenum">
              <a:rPr lang="en-US"/>
              <a:pPr/>
              <a:t>60</a:t>
            </a:fld>
            <a:endParaRPr lang="en-US"/>
          </a:p>
        </p:txBody>
      </p:sp>
      <p:sp>
        <p:nvSpPr>
          <p:cNvPr id="84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To draw a very clear line, you may use any idea from any other person or group in the class or out, provided you </a:t>
            </a:r>
            <a:r>
              <a:rPr lang="en-US" i="1" dirty="0" smtClean="0"/>
              <a:t>clearly state what you have borrowed and from whom</a:t>
            </a:r>
            <a:r>
              <a:rPr lang="en-US" dirty="0" smtClean="0"/>
              <a:t>. If you do not provide a citation---that is, you turn other people's work in as your own---that is cheating. Anything else is fair game. Of course, we will be grading you on the ideas you have added, but you should always borrow as much as you can as a starting point as there is no point in reinventing the wheel. </a:t>
            </a:r>
            <a:endParaRPr lang="en-US" dirty="0"/>
          </a:p>
        </p:txBody>
      </p:sp>
    </p:spTree>
    <p:extLst>
      <p:ext uri="{BB962C8B-B14F-4D97-AF65-F5344CB8AC3E}">
        <p14:creationId xmlns:p14="http://schemas.microsoft.com/office/powerpoint/2010/main" val="3544572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16C4801C-8182-F342-A05D-B6E08F6BAA3E}" type="slidenum">
              <a:rPr lang="en-US"/>
              <a:pPr/>
              <a:t>61</a:t>
            </a:fld>
            <a:endParaRPr lang="en-US"/>
          </a:p>
        </p:txBody>
      </p:sp>
      <p:sp>
        <p:nvSpPr>
          <p:cNvPr id="84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84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dirty="0"/>
          </a:p>
        </p:txBody>
      </p:sp>
    </p:spTree>
    <p:extLst>
      <p:ext uri="{BB962C8B-B14F-4D97-AF65-F5344CB8AC3E}">
        <p14:creationId xmlns:p14="http://schemas.microsoft.com/office/powerpoint/2010/main" val="392379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3</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84605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238BE5B-03A7-4D40-A7FA-EF0A1B53AECD}" type="slidenum">
              <a:rPr lang="en-US" altLang="en-US" smtClean="0">
                <a:latin typeface="Arial" charset="0"/>
              </a:rPr>
              <a:pPr>
                <a:spcBef>
                  <a:spcPct val="0"/>
                </a:spcBef>
              </a:pPr>
              <a:t>38</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0110B66-0441-4C67-9EB5-D6E0CD71345B}" type="slidenum">
              <a:rPr lang="en-US" altLang="en-US" smtClean="0">
                <a:latin typeface="Arial" charset="0"/>
              </a:rPr>
              <a:pPr>
                <a:spcBef>
                  <a:spcPct val="0"/>
                </a:spcBef>
              </a:pPr>
              <a:t>39</a:t>
            </a:fld>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9FC7EEF-33D3-4AE0-99B1-3C6A09CE4FE1}" type="slidenum">
              <a:rPr lang="en-US" altLang="en-US" smtClean="0">
                <a:latin typeface="Arial" charset="0"/>
              </a:rPr>
              <a:pPr>
                <a:spcBef>
                  <a:spcPct val="0"/>
                </a:spcBef>
              </a:pPr>
              <a:t>40</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C4E0BDB4-5FE0-CC4F-AB76-0867127B2A0A}" type="slidenum">
              <a:rPr lang="en-US"/>
              <a:pPr/>
              <a:t>43</a:t>
            </a:fld>
            <a:endParaRPr lang="en-US"/>
          </a:p>
        </p:txBody>
      </p:sp>
      <p:sp>
        <p:nvSpPr>
          <p:cNvPr id="72706" name="Rectangle 2"/>
          <p:cNvSpPr>
            <a:spLocks noGrp="1" noRot="1" noChangeAspect="1" noChangeArrowheads="1" noTextEdit="1"/>
          </p:cNvSpPr>
          <p:nvPr>
            <p:ph type="sldImg"/>
          </p:nvPr>
        </p:nvSpPr>
        <p:spPr bwMode="auto">
          <a:xfrm>
            <a:off x="1141413" y="684213"/>
            <a:ext cx="4576762" cy="3432175"/>
          </a:xfrm>
          <a:prstGeom prst="rect">
            <a:avLst/>
          </a:prstGeom>
          <a:solidFill>
            <a:srgbClr val="FFFFFF"/>
          </a:solidFill>
          <a:ln>
            <a:solidFill>
              <a:srgbClr val="000000"/>
            </a:solidFill>
            <a:miter lim="800000"/>
            <a:headEnd/>
            <a:tailEnd/>
          </a:ln>
        </p:spPr>
      </p:sp>
      <p:sp>
        <p:nvSpPr>
          <p:cNvPr id="72707" name="Rectangle 3"/>
          <p:cNvSpPr>
            <a:spLocks noGrp="1" noChangeArrowheads="1"/>
          </p:cNvSpPr>
          <p:nvPr>
            <p:ph type="body" idx="1"/>
          </p:nvPr>
        </p:nvSpPr>
        <p:spPr bwMode="auto">
          <a:xfrm>
            <a:off x="914400" y="4343400"/>
            <a:ext cx="5029200" cy="4116388"/>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502435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9B9DE1A-F15B-2C49-90DC-619311882F95}" type="slidenum">
              <a:rPr lang="en-US"/>
              <a:pPr/>
              <a:t>46</a:t>
            </a:fld>
            <a:endParaRPr lang="en-US"/>
          </a:p>
        </p:txBody>
      </p:sp>
      <p:sp>
        <p:nvSpPr>
          <p:cNvPr id="747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466435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DA5D0C39-9817-C54C-BFE9-D08C2617E360}" type="slidenum">
              <a:rPr lang="en-US"/>
              <a:pPr/>
              <a:t>47</a:t>
            </a:fld>
            <a:endParaRPr lang="en-US"/>
          </a:p>
        </p:txBody>
      </p:sp>
      <p:sp>
        <p:nvSpPr>
          <p:cNvPr id="768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8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extLst>
      <p:ext uri="{BB962C8B-B14F-4D97-AF65-F5344CB8AC3E}">
        <p14:creationId xmlns:p14="http://schemas.microsoft.com/office/powerpoint/2010/main" val="37638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1A37941-328F-DA46-B2FC-705ABB71A2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8A50F-85B9-9346-8F72-18F09DC4B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D9E9691-F2A0-D245-A491-96C5FAE7E4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0F51219-1AE3-2944-8480-ACB493E9620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00A3746-3ED9-8840-A435-4205503829D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833F181B-04A2-3E41-9246-40EE25E11BA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7BE93E40-8A73-D944-9EE3-7862A791C1E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AEA565-E681-3E46-910B-4EBEE1A45E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6C38AEA-BB5F-9940-8A2D-CB00BB73B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8BD9682-27ED-9640-8990-5181D479155A}"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CCB3F38-576F-8740-89EB-E487EA0FA68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4E8624F-AC86-5F40-BA0C-04AF95648B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lang="en-US" smtClean="0"/>
              <a:t>CS 6410: Advanced Systems</a:t>
            </a:r>
            <a:br>
              <a:rPr lang="en-US" smtClean="0"/>
            </a:br>
            <a:r>
              <a:rPr lang="en-US" smtClean="0"/>
              <a:t>Ken Birman</a:t>
            </a:r>
            <a:endParaRPr lang="en-US" dirty="0"/>
          </a:p>
        </p:txBody>
      </p:sp>
      <p:sp>
        <p:nvSpPr>
          <p:cNvPr id="2051" name="Rectangle 3"/>
          <p:cNvSpPr>
            <a:spLocks noGrp="1" noChangeArrowheads="1"/>
          </p:cNvSpPr>
          <p:nvPr>
            <p:ph type="subTitle" idx="1"/>
          </p:nvPr>
        </p:nvSpPr>
        <p:spPr/>
        <p:txBody>
          <a:bodyPr>
            <a:normAutofit/>
          </a:bodyPr>
          <a:lstStyle/>
          <a:p>
            <a:r>
              <a:rPr lang="en-US" i="1" smtClean="0"/>
              <a:t>A PhD-oriented course about research in systems</a:t>
            </a:r>
          </a:p>
        </p:txBody>
      </p:sp>
      <p:sp>
        <p:nvSpPr>
          <p:cNvPr id="4" name="Rectangle 3"/>
          <p:cNvSpPr/>
          <p:nvPr/>
        </p:nvSpPr>
        <p:spPr>
          <a:xfrm>
            <a:off x="381000" y="6108541"/>
            <a:ext cx="1487843" cy="492443"/>
          </a:xfrm>
          <a:prstGeom prst="rect">
            <a:avLst/>
          </a:prstGeom>
        </p:spPr>
        <p:txBody>
          <a:bodyPr wrap="none">
            <a:spAutoFit/>
          </a:bodyPr>
          <a:lstStyle/>
          <a:p>
            <a:pPr lvl="0" fontAlgn="auto">
              <a:spcBef>
                <a:spcPts val="700"/>
              </a:spcBef>
              <a:spcAft>
                <a:spcPts val="0"/>
              </a:spcAft>
              <a:buClr>
                <a:srgbClr val="DD8047"/>
              </a:buClr>
              <a:buSzPct val="60000"/>
            </a:pPr>
            <a:r>
              <a:rPr lang="en-US" sz="2600" dirty="0">
                <a:solidFill>
                  <a:srgbClr val="FFFFFF"/>
                </a:solidFill>
                <a:latin typeface="Tw Cen MT"/>
              </a:rPr>
              <a:t>Fall </a:t>
            </a:r>
            <a:r>
              <a:rPr lang="en-US" sz="2600" dirty="0" smtClean="0">
                <a:solidFill>
                  <a:srgbClr val="FFFFFF"/>
                </a:solidFill>
                <a:latin typeface="Tw Cen MT"/>
              </a:rPr>
              <a:t>2015</a:t>
            </a:r>
            <a:endParaRPr lang="en-US" sz="2600" dirty="0">
              <a:solidFill>
                <a:srgbClr val="FFFFFF"/>
              </a:solidFill>
              <a:latin typeface="Tw Cen M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Questions this poses</a:t>
            </a:r>
            <a:endParaRPr lang="en-US"/>
          </a:p>
        </p:txBody>
      </p:sp>
      <p:sp>
        <p:nvSpPr>
          <p:cNvPr id="3" name="Content Placeholder 2"/>
          <p:cNvSpPr>
            <a:spLocks noGrp="1"/>
          </p:cNvSpPr>
          <p:nvPr>
            <p:ph sz="quarter" idx="1"/>
          </p:nvPr>
        </p:nvSpPr>
        <p:spPr/>
        <p:txBody>
          <a:bodyPr>
            <a:normAutofit fontScale="92500" lnSpcReduction="20000"/>
          </a:bodyPr>
          <a:lstStyle/>
          <a:p>
            <a:r>
              <a:rPr lang="en-US" smtClean="0"/>
              <a:t>Which theory to use?  We have more than one theoretical network model (synchronous, asynchronous, stochastic) and they differ in their “power”</a:t>
            </a:r>
          </a:p>
          <a:p>
            <a:endParaRPr lang="en-US"/>
          </a:p>
          <a:p>
            <a:r>
              <a:rPr lang="en-US" smtClean="0"/>
              <a:t>How to translate this to a provably sound systems construct and to embed that into a platform (we use a model shared with Lamport’s Paxos system)</a:t>
            </a:r>
          </a:p>
          <a:p>
            <a:endParaRPr lang="en-US"/>
          </a:p>
          <a:p>
            <a:r>
              <a:rPr lang="en-US" smtClean="0"/>
              <a:t>Having done all that, how to make the resulting system scale to run on the cloud, perform absolutely as fast as possible, exhibit stability... how to make it “natural” to use and easy to work with...</a:t>
            </a:r>
            <a:endParaRPr lang="en-US"/>
          </a:p>
        </p:txBody>
      </p:sp>
    </p:spTree>
    <p:extLst>
      <p:ext uri="{BB962C8B-B14F-4D97-AF65-F5344CB8AC3E}">
        <p14:creationId xmlns:p14="http://schemas.microsoft.com/office/powerpoint/2010/main" val="4265603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Current passion: my new Isis</a:t>
            </a:r>
            <a:r>
              <a:rPr lang="en-US" baseline="30000" smtClean="0"/>
              <a:t>2</a:t>
            </a:r>
            <a:r>
              <a:rPr lang="en-US" smtClean="0"/>
              <a:t> System</a:t>
            </a:r>
            <a:endParaRPr lang="en-US"/>
          </a:p>
        </p:txBody>
      </p:sp>
      <p:sp>
        <p:nvSpPr>
          <p:cNvPr id="5" name="Content Placeholder 4"/>
          <p:cNvSpPr>
            <a:spLocks noGrp="1"/>
          </p:cNvSpPr>
          <p:nvPr>
            <p:ph sz="quarter" idx="1"/>
          </p:nvPr>
        </p:nvSpPr>
        <p:spPr>
          <a:xfrm>
            <a:off x="457200" y="5192233"/>
            <a:ext cx="3429000" cy="1284767"/>
          </a:xfrm>
          <a:solidFill>
            <a:srgbClr val="FFFF99"/>
          </a:solidFill>
          <a:ln>
            <a:solidFill>
              <a:schemeClr val="bg2">
                <a:lumMod val="25000"/>
              </a:schemeClr>
            </a:solidFill>
          </a:ln>
        </p:spPr>
        <p:txBody>
          <a:bodyPr>
            <a:normAutofit fontScale="55000" lnSpcReduction="20000"/>
          </a:bodyPr>
          <a:lstStyle/>
          <a:p>
            <a:pPr>
              <a:buFont typeface="Wingdings" pitchFamily="2" charset="2"/>
              <a:buChar char="Ø"/>
            </a:pPr>
            <a:r>
              <a:rPr lang="en-US" b="1" smtClean="0">
                <a:solidFill>
                  <a:srgbClr val="0070C0"/>
                </a:solidFill>
              </a:rPr>
              <a:t>Elasticity (sudden scale changes)</a:t>
            </a:r>
          </a:p>
          <a:p>
            <a:pPr>
              <a:buFont typeface="Wingdings" pitchFamily="2" charset="2"/>
              <a:buChar char="Ø"/>
            </a:pPr>
            <a:r>
              <a:rPr lang="en-US" b="1" smtClean="0">
                <a:solidFill>
                  <a:srgbClr val="0070C0"/>
                </a:solidFill>
              </a:rPr>
              <a:t>Potentially heavily loads</a:t>
            </a:r>
          </a:p>
          <a:p>
            <a:pPr>
              <a:buFont typeface="Wingdings" pitchFamily="2" charset="2"/>
              <a:buChar char="Ø"/>
            </a:pPr>
            <a:r>
              <a:rPr lang="en-US" b="1" smtClean="0">
                <a:solidFill>
                  <a:srgbClr val="0070C0"/>
                </a:solidFill>
              </a:rPr>
              <a:t>High node failure rates</a:t>
            </a:r>
          </a:p>
          <a:p>
            <a:pPr>
              <a:buFont typeface="Wingdings" pitchFamily="2" charset="2"/>
              <a:buChar char="Ø"/>
            </a:pPr>
            <a:r>
              <a:rPr lang="en-US" b="1" smtClean="0">
                <a:solidFill>
                  <a:srgbClr val="0070C0"/>
                </a:solidFill>
              </a:rPr>
              <a:t>Concurrent (multithreaded) apps</a:t>
            </a:r>
            <a:endParaRPr lang="en-US" b="1">
              <a:solidFill>
                <a:srgbClr val="0070C0"/>
              </a:solidFill>
            </a:endParaRPr>
          </a:p>
        </p:txBody>
      </p:sp>
      <p:sp>
        <p:nvSpPr>
          <p:cNvPr id="6" name="Content Placeholder 5"/>
          <p:cNvSpPr>
            <a:spLocks noGrp="1"/>
          </p:cNvSpPr>
          <p:nvPr>
            <p:ph sz="quarter" idx="2"/>
          </p:nvPr>
        </p:nvSpPr>
        <p:spPr>
          <a:xfrm>
            <a:off x="3962400" y="5192233"/>
            <a:ext cx="4648200" cy="1284767"/>
          </a:xfrm>
          <a:solidFill>
            <a:srgbClr val="FFFF99"/>
          </a:solidFill>
          <a:ln>
            <a:solidFill>
              <a:schemeClr val="bg2">
                <a:lumMod val="25000"/>
              </a:schemeClr>
            </a:solidFill>
          </a:ln>
        </p:spPr>
        <p:txBody>
          <a:bodyPr>
            <a:normAutofit fontScale="55000" lnSpcReduction="20000"/>
          </a:bodyPr>
          <a:lstStyle/>
          <a:p>
            <a:pPr>
              <a:buFont typeface="Wingdings" pitchFamily="2" charset="2"/>
              <a:buChar char="Ø"/>
            </a:pPr>
            <a:r>
              <a:rPr lang="en-US" b="1" smtClean="0">
                <a:solidFill>
                  <a:srgbClr val="0070C0"/>
                </a:solidFill>
              </a:rPr>
              <a:t>Long scheduling delays, resource contention</a:t>
            </a:r>
          </a:p>
          <a:p>
            <a:pPr>
              <a:buFont typeface="Wingdings" pitchFamily="2" charset="2"/>
              <a:buChar char="Ø"/>
            </a:pPr>
            <a:r>
              <a:rPr lang="en-US" b="1" smtClean="0">
                <a:solidFill>
                  <a:srgbClr val="0070C0"/>
                </a:solidFill>
              </a:rPr>
              <a:t>Bursts of message loss</a:t>
            </a:r>
          </a:p>
          <a:p>
            <a:pPr>
              <a:buFont typeface="Wingdings" pitchFamily="2" charset="2"/>
              <a:buChar char="Ø"/>
            </a:pPr>
            <a:r>
              <a:rPr lang="en-US" b="1" smtClean="0">
                <a:solidFill>
                  <a:srgbClr val="0070C0"/>
                </a:solidFill>
              </a:rPr>
              <a:t>Need for very rapid response times</a:t>
            </a:r>
          </a:p>
          <a:p>
            <a:pPr>
              <a:buFont typeface="Wingdings" pitchFamily="2" charset="2"/>
              <a:buChar char="Ø"/>
            </a:pPr>
            <a:r>
              <a:rPr lang="en-US" b="1" smtClean="0">
                <a:solidFill>
                  <a:srgbClr val="0070C0"/>
                </a:solidFill>
              </a:rPr>
              <a:t>Community skeptical of “assurance properties”</a:t>
            </a:r>
            <a:endParaRPr lang="en-US" b="1">
              <a:solidFill>
                <a:srgbClr val="0070C0"/>
              </a:solidFill>
            </a:endParaRPr>
          </a:p>
        </p:txBody>
      </p:sp>
      <p:sp>
        <p:nvSpPr>
          <p:cNvPr id="7" name="Content Placeholder 2"/>
          <p:cNvSpPr txBox="1">
            <a:spLocks/>
          </p:cNvSpPr>
          <p:nvPr/>
        </p:nvSpPr>
        <p:spPr>
          <a:xfrm>
            <a:off x="612648" y="1600200"/>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mtClean="0"/>
              <a:t>C# library (but callable from any .NET language) offering replication techniques for cloud computing developers</a:t>
            </a:r>
          </a:p>
          <a:p>
            <a:r>
              <a:rPr lang="en-US" smtClean="0"/>
              <a:t>Based on a model that fuses virtual synchrony and state machine replication models</a:t>
            </a:r>
          </a:p>
          <a:p>
            <a:r>
              <a:rPr lang="en-US" smtClean="0"/>
              <a:t>Research challenges center on creating protocols that function well despite cloud “events”</a:t>
            </a:r>
            <a:endParaRPr lang="en-US"/>
          </a:p>
        </p:txBody>
      </p:sp>
    </p:spTree>
    <p:extLst>
      <p:ext uri="{BB962C8B-B14F-4D97-AF65-F5344CB8AC3E}">
        <p14:creationId xmlns:p14="http://schemas.microsoft.com/office/powerpoint/2010/main" val="4073457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Isis</a:t>
            </a:r>
            <a:r>
              <a:rPr lang="en-US" baseline="30000" smtClean="0"/>
              <a:t>2</a:t>
            </a:r>
            <a:r>
              <a:rPr lang="en-US" smtClean="0"/>
              <a:t> makes developer’s life easier</a:t>
            </a:r>
            <a:endParaRPr lang="en-US"/>
          </a:p>
        </p:txBody>
      </p:sp>
      <p:sp>
        <p:nvSpPr>
          <p:cNvPr id="3" name="Content Placeholder 2"/>
          <p:cNvSpPr>
            <a:spLocks noGrp="1"/>
          </p:cNvSpPr>
          <p:nvPr>
            <p:ph sz="quarter" idx="2"/>
          </p:nvPr>
        </p:nvSpPr>
        <p:spPr>
          <a:xfrm>
            <a:off x="533400" y="2438400"/>
            <a:ext cx="4038600" cy="3581400"/>
          </a:xfrm>
          <a:solidFill>
            <a:srgbClr val="FFFF99"/>
          </a:solidFill>
          <a:ln>
            <a:solidFill>
              <a:schemeClr val="bg2">
                <a:lumMod val="25000"/>
              </a:schemeClr>
            </a:solidFill>
          </a:ln>
        </p:spPr>
        <p:txBody>
          <a:bodyPr>
            <a:normAutofit fontScale="85000" lnSpcReduction="20000"/>
          </a:bodyPr>
          <a:lstStyle/>
          <a:p>
            <a:r>
              <a:rPr lang="en-US" smtClean="0"/>
              <a:t>Formal model permits us to achieve correctness</a:t>
            </a:r>
          </a:p>
          <a:p>
            <a:r>
              <a:rPr lang="en-US" smtClean="0"/>
              <a:t>Isis</a:t>
            </a:r>
            <a:r>
              <a:rPr lang="en-US" baseline="30000" smtClean="0"/>
              <a:t>2</a:t>
            </a:r>
            <a:r>
              <a:rPr lang="en-US" smtClean="0"/>
              <a:t> is too complex to use formal methods as a development too, but does facilitate debugging (model checking)</a:t>
            </a:r>
          </a:p>
          <a:p>
            <a:r>
              <a:rPr lang="en-US" smtClean="0"/>
              <a:t>Think of Isis</a:t>
            </a:r>
            <a:r>
              <a:rPr lang="en-US" baseline="30000" smtClean="0"/>
              <a:t>2</a:t>
            </a:r>
            <a:r>
              <a:rPr lang="en-US" smtClean="0"/>
              <a:t> as a collection of modules, each with rigorously stated properties</a:t>
            </a:r>
            <a:endParaRPr lang="en-US"/>
          </a:p>
        </p:txBody>
      </p:sp>
      <p:sp>
        <p:nvSpPr>
          <p:cNvPr id="4" name="Content Placeholder 3"/>
          <p:cNvSpPr>
            <a:spLocks noGrp="1"/>
          </p:cNvSpPr>
          <p:nvPr>
            <p:ph sz="quarter" idx="4"/>
          </p:nvPr>
        </p:nvSpPr>
        <p:spPr>
          <a:xfrm>
            <a:off x="4724400" y="2438400"/>
            <a:ext cx="4038600" cy="3581400"/>
          </a:xfrm>
          <a:solidFill>
            <a:srgbClr val="FFFF99"/>
          </a:solidFill>
          <a:ln>
            <a:solidFill>
              <a:schemeClr val="bg2">
                <a:lumMod val="25000"/>
              </a:schemeClr>
            </a:solidFill>
          </a:ln>
        </p:spPr>
        <p:txBody>
          <a:bodyPr>
            <a:normAutofit fontScale="85000" lnSpcReduction="10000"/>
          </a:bodyPr>
          <a:lstStyle/>
          <a:p>
            <a:r>
              <a:rPr lang="en-US" smtClean="0"/>
              <a:t>Isis</a:t>
            </a:r>
            <a:r>
              <a:rPr lang="en-US" baseline="30000" smtClean="0"/>
              <a:t>2</a:t>
            </a:r>
            <a:r>
              <a:rPr lang="en-US" smtClean="0"/>
              <a:t> implementation needs to be fast, lean, easy to use</a:t>
            </a:r>
          </a:p>
          <a:p>
            <a:r>
              <a:rPr lang="en-US" smtClean="0"/>
              <a:t>Developer must see it as easier to use Isis</a:t>
            </a:r>
            <a:r>
              <a:rPr lang="en-US" baseline="30000" smtClean="0"/>
              <a:t>2</a:t>
            </a:r>
            <a:r>
              <a:rPr lang="en-US" smtClean="0"/>
              <a:t> than to build from scratch</a:t>
            </a:r>
          </a:p>
          <a:p>
            <a:r>
              <a:rPr lang="en-US" smtClean="0"/>
              <a:t>Seek great performance under “cloudy conditions”</a:t>
            </a:r>
            <a:endParaRPr lang="en-US"/>
          </a:p>
          <a:p>
            <a:r>
              <a:rPr lang="en-US" smtClean="0"/>
              <a:t>Forced to anticipate many styles of use</a:t>
            </a:r>
          </a:p>
        </p:txBody>
      </p:sp>
      <p:sp>
        <p:nvSpPr>
          <p:cNvPr id="5" name="Text Placeholder 4"/>
          <p:cNvSpPr>
            <a:spLocks noGrp="1"/>
          </p:cNvSpPr>
          <p:nvPr>
            <p:ph type="body" sz="quarter" idx="1"/>
          </p:nvPr>
        </p:nvSpPr>
        <p:spPr>
          <a:xfrm>
            <a:off x="533400" y="1752600"/>
            <a:ext cx="4038600" cy="640080"/>
          </a:xfrm>
          <a:solidFill>
            <a:schemeClr val="accent2">
              <a:lumMod val="75000"/>
            </a:schemeClr>
          </a:solidFill>
        </p:spPr>
        <p:txBody>
          <a:bodyPr/>
          <a:lstStyle/>
          <a:p>
            <a:r>
              <a:rPr lang="en-US" smtClean="0"/>
              <a:t>Benefits of Using Formal model</a:t>
            </a:r>
            <a:endParaRPr lang="en-US"/>
          </a:p>
        </p:txBody>
      </p:sp>
      <p:sp>
        <p:nvSpPr>
          <p:cNvPr id="6" name="Text Placeholder 5"/>
          <p:cNvSpPr>
            <a:spLocks noGrp="1"/>
          </p:cNvSpPr>
          <p:nvPr>
            <p:ph type="body" sz="quarter" idx="3"/>
          </p:nvPr>
        </p:nvSpPr>
        <p:spPr>
          <a:xfrm>
            <a:off x="4724400" y="1752600"/>
            <a:ext cx="4038600" cy="640080"/>
          </a:xfrm>
          <a:solidFill>
            <a:schemeClr val="accent2">
              <a:lumMod val="75000"/>
            </a:schemeClr>
          </a:solidFill>
          <a:ln>
            <a:solidFill>
              <a:schemeClr val="tx1"/>
            </a:solidFill>
          </a:ln>
        </p:spPr>
        <p:txBody>
          <a:bodyPr>
            <a:normAutofit/>
          </a:bodyPr>
          <a:lstStyle/>
          <a:p>
            <a:r>
              <a:rPr lang="en-US" smtClean="0">
                <a:solidFill>
                  <a:schemeClr val="bg1"/>
                </a:solidFill>
              </a:rPr>
              <a:t>Importance of Sound Engineering</a:t>
            </a:r>
            <a:endParaRPr lang="en-US">
              <a:solidFill>
                <a:schemeClr val="bg1"/>
              </a:solidFill>
            </a:endParaRPr>
          </a:p>
        </p:txBody>
      </p:sp>
    </p:spTree>
    <p:extLst>
      <p:ext uri="{BB962C8B-B14F-4D97-AF65-F5344CB8AC3E}">
        <p14:creationId xmlns:p14="http://schemas.microsoft.com/office/powerpoint/2010/main" val="3589077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Isis</a:t>
            </a:r>
            <a:r>
              <a:rPr lang="en-US" baseline="30000"/>
              <a:t>2</a:t>
            </a:r>
            <a:r>
              <a:rPr lang="en-US"/>
              <a:t> makes developer’s life easier</a:t>
            </a:r>
            <a:endParaRPr lang="fr-BE" dirty="0"/>
          </a:p>
        </p:txBody>
      </p:sp>
      <p:sp>
        <p:nvSpPr>
          <p:cNvPr id="3" name="Content Placeholder 2"/>
          <p:cNvSpPr>
            <a:spLocks noGrp="1"/>
          </p:cNvSpPr>
          <p:nvPr>
            <p:ph sz="quarter" idx="1"/>
          </p:nvPr>
        </p:nvSpPr>
        <p:spPr>
          <a:xfrm>
            <a:off x="457200" y="1773936"/>
            <a:ext cx="5715000" cy="4623816"/>
          </a:xfrm>
          <a:solidFill>
            <a:srgbClr val="FFFF99"/>
          </a:solidFill>
        </p:spPr>
        <p:txBody>
          <a:bodyPr>
            <a:normAutofit fontScale="77500" lnSpcReduction="20000"/>
          </a:bodyPr>
          <a:lstStyle/>
          <a:p>
            <a:pPr>
              <a:buNone/>
            </a:pPr>
            <a:r>
              <a:rPr lang="en-US" sz="2000" dirty="0" smtClean="0"/>
              <a:t>Group g = new Group(“</a:t>
            </a:r>
            <a:r>
              <a:rPr lang="en-US" sz="2000" dirty="0" err="1" smtClean="0"/>
              <a:t>myGroup</a:t>
            </a:r>
            <a:r>
              <a:rPr lang="en-US" sz="2000" dirty="0" smtClean="0"/>
              <a:t>”);</a:t>
            </a:r>
          </a:p>
          <a:p>
            <a:pPr>
              <a:buNone/>
            </a:pPr>
            <a:r>
              <a:rPr lang="en-US" sz="2000" dirty="0" err="1" smtClean="0"/>
              <a:t>g.ViewHandlers</a:t>
            </a:r>
            <a:r>
              <a:rPr lang="en-US" sz="2000" dirty="0" smtClean="0"/>
              <a:t> += delegate(View v) {</a:t>
            </a:r>
          </a:p>
          <a:p>
            <a:pPr lvl="1">
              <a:buNone/>
            </a:pPr>
            <a:r>
              <a:rPr lang="en-US" sz="1800" dirty="0" err="1" smtClean="0"/>
              <a:t>Console.Title</a:t>
            </a:r>
            <a:r>
              <a:rPr lang="en-US" sz="1800" dirty="0" smtClean="0"/>
              <a:t> = “</a:t>
            </a:r>
            <a:r>
              <a:rPr lang="en-US" sz="1800" dirty="0" err="1" smtClean="0"/>
              <a:t>myGroup</a:t>
            </a:r>
            <a:r>
              <a:rPr lang="en-US" sz="1800" dirty="0" smtClean="0"/>
              <a:t> members: “+</a:t>
            </a:r>
            <a:r>
              <a:rPr lang="en-US" sz="1800" dirty="0" err="1" smtClean="0"/>
              <a:t>v.members</a:t>
            </a:r>
            <a:r>
              <a:rPr lang="en-US" sz="1800" dirty="0" smtClean="0"/>
              <a:t>;</a:t>
            </a:r>
          </a:p>
          <a:p>
            <a:pPr>
              <a:buNone/>
            </a:pPr>
            <a:r>
              <a:rPr lang="en-US" sz="2000" dirty="0" smtClean="0"/>
              <a:t>};</a:t>
            </a:r>
          </a:p>
          <a:p>
            <a:pPr>
              <a:buNone/>
            </a:pPr>
            <a:r>
              <a:rPr lang="en-US" sz="2000" dirty="0" err="1" smtClean="0"/>
              <a:t>g.Handlers</a:t>
            </a:r>
            <a:r>
              <a:rPr lang="en-US" sz="2000" dirty="0" smtClean="0"/>
              <a:t>[UPDATE] += delegate(string s, double v) {</a:t>
            </a:r>
          </a:p>
          <a:p>
            <a:pPr>
              <a:buNone/>
            </a:pPr>
            <a:r>
              <a:rPr lang="en-US" sz="2000" dirty="0" smtClean="0"/>
              <a:t>       Values[s] = v;</a:t>
            </a:r>
          </a:p>
          <a:p>
            <a:pPr>
              <a:buNone/>
            </a:pPr>
            <a:r>
              <a:rPr lang="en-US" sz="2000" dirty="0" smtClean="0"/>
              <a:t>};</a:t>
            </a:r>
          </a:p>
          <a:p>
            <a:pPr>
              <a:buNone/>
            </a:pPr>
            <a:r>
              <a:rPr lang="en-US" sz="2000" dirty="0" err="1" smtClean="0"/>
              <a:t>g.Handlers</a:t>
            </a:r>
            <a:r>
              <a:rPr lang="en-US" sz="2000" dirty="0" smtClean="0"/>
              <a:t>[LOOKUP] += delegate(string s) {</a:t>
            </a:r>
          </a:p>
          <a:p>
            <a:pPr>
              <a:buNone/>
            </a:pPr>
            <a:r>
              <a:rPr lang="en-US" sz="2000" dirty="0" smtClean="0"/>
              <a:t>        Reply(Values[s]);</a:t>
            </a:r>
          </a:p>
          <a:p>
            <a:pPr>
              <a:buNone/>
            </a:pPr>
            <a:r>
              <a:rPr lang="en-US" sz="2000" dirty="0" smtClean="0"/>
              <a:t>};</a:t>
            </a:r>
          </a:p>
          <a:p>
            <a:pPr>
              <a:buNone/>
            </a:pPr>
            <a:r>
              <a:rPr lang="en-US" sz="2000" dirty="0" err="1" smtClean="0"/>
              <a:t>g.Join</a:t>
            </a:r>
            <a:r>
              <a:rPr lang="en-US" sz="2000" dirty="0" smtClean="0"/>
              <a:t>();</a:t>
            </a:r>
          </a:p>
          <a:p>
            <a:pPr>
              <a:buNone/>
            </a:pPr>
            <a:endParaRPr lang="en-US" sz="2000" dirty="0" smtClean="0"/>
          </a:p>
          <a:p>
            <a:pPr>
              <a:buNone/>
            </a:pPr>
            <a:r>
              <a:rPr lang="en-US" sz="2000" dirty="0" err="1" smtClean="0"/>
              <a:t>g.Send</a:t>
            </a:r>
            <a:r>
              <a:rPr lang="en-US" sz="2000" dirty="0" smtClean="0"/>
              <a:t>(UPDATE, “Harry”, 20.75);</a:t>
            </a:r>
          </a:p>
          <a:p>
            <a:pPr>
              <a:buNone/>
            </a:pPr>
            <a:endParaRPr lang="en-US" sz="2000" dirty="0" smtClean="0"/>
          </a:p>
          <a:p>
            <a:pPr>
              <a:buNone/>
            </a:pPr>
            <a:r>
              <a:rPr lang="en-US" sz="2000" smtClean="0"/>
              <a:t>List&lt;double&gt; </a:t>
            </a:r>
            <a:r>
              <a:rPr lang="en-US" sz="2000" dirty="0" err="1" smtClean="0"/>
              <a:t>resultlist</a:t>
            </a:r>
            <a:r>
              <a:rPr lang="en-US" sz="2000" dirty="0" smtClean="0"/>
              <a:t> = </a:t>
            </a:r>
            <a:r>
              <a:rPr lang="en-US" sz="2000" smtClean="0"/>
              <a:t>new List&lt;double&gt;;</a:t>
            </a:r>
            <a:endParaRPr lang="en-US" sz="2000" dirty="0" smtClean="0"/>
          </a:p>
          <a:p>
            <a:pPr>
              <a:buNone/>
            </a:pPr>
            <a:r>
              <a:rPr lang="en-US" sz="2000" dirty="0" smtClean="0"/>
              <a:t>nr = </a:t>
            </a:r>
            <a:r>
              <a:rPr lang="en-US" sz="2000" dirty="0" err="1" smtClean="0"/>
              <a:t>g.Query</a:t>
            </a:r>
            <a:r>
              <a:rPr lang="en-US" sz="2000" dirty="0" smtClean="0"/>
              <a:t>(LOOKUP, ALL, “Harry”, EOL, </a:t>
            </a:r>
            <a:r>
              <a:rPr lang="en-US" sz="2000" dirty="0" err="1" smtClean="0"/>
              <a:t>resultlist</a:t>
            </a:r>
            <a:r>
              <a:rPr lang="en-US" sz="2000" dirty="0" smtClean="0"/>
              <a:t>);</a:t>
            </a:r>
            <a:endParaRPr lang="fr-BE" sz="2000" dirty="0"/>
          </a:p>
        </p:txBody>
      </p:sp>
      <p:sp>
        <p:nvSpPr>
          <p:cNvPr id="4" name="Content Placeholder 3"/>
          <p:cNvSpPr>
            <a:spLocks noGrp="1"/>
          </p:cNvSpPr>
          <p:nvPr>
            <p:ph sz="quarter" idx="2"/>
          </p:nvPr>
        </p:nvSpPr>
        <p:spPr>
          <a:xfrm>
            <a:off x="5791200" y="1676400"/>
            <a:ext cx="3200400" cy="4623816"/>
          </a:xfrm>
        </p:spPr>
        <p:txBody>
          <a:bodyPr>
            <a:noAutofit/>
          </a:bodyPr>
          <a:lstStyle/>
          <a:p>
            <a:r>
              <a:rPr lang="en-US" sz="1600" dirty="0" smtClean="0"/>
              <a:t>First sets up group</a:t>
            </a:r>
          </a:p>
          <a:p>
            <a:endParaRPr lang="en-US" sz="1600" dirty="0" smtClean="0"/>
          </a:p>
          <a:p>
            <a:r>
              <a:rPr lang="en-US" sz="1600" dirty="0" smtClean="0"/>
              <a:t>Join makes this entity a member.  State transfer isn’t shown</a:t>
            </a:r>
          </a:p>
          <a:p>
            <a:endParaRPr lang="en-US" sz="1600" dirty="0" smtClean="0"/>
          </a:p>
          <a:p>
            <a:r>
              <a:rPr lang="en-US" sz="1600" dirty="0" smtClean="0"/>
              <a:t>Then can multicast, query.  Runtime callbacks to the “delegates” as events arrive</a:t>
            </a:r>
          </a:p>
          <a:p>
            <a:endParaRPr lang="en-US" sz="1600" dirty="0" smtClean="0"/>
          </a:p>
          <a:p>
            <a:r>
              <a:rPr lang="en-US" sz="1600" dirty="0" smtClean="0"/>
              <a:t>Easy to request security (</a:t>
            </a:r>
            <a:r>
              <a:rPr lang="en-US" sz="1600" dirty="0" err="1" smtClean="0"/>
              <a:t>g.SetSecure</a:t>
            </a:r>
            <a:r>
              <a:rPr lang="en-US" sz="1600" dirty="0" smtClean="0"/>
              <a:t>), persistence</a:t>
            </a:r>
          </a:p>
          <a:p>
            <a:endParaRPr lang="en-US" sz="1600" dirty="0" smtClean="0"/>
          </a:p>
          <a:p>
            <a:r>
              <a:rPr lang="en-US" sz="1600" dirty="0" smtClean="0"/>
              <a:t>“Consistency” model dictates the </a:t>
            </a:r>
            <a:r>
              <a:rPr lang="en-US" sz="1600" smtClean="0"/>
              <a:t>ordering aseen </a:t>
            </a:r>
            <a:r>
              <a:rPr lang="en-US" sz="1600" dirty="0" smtClean="0"/>
              <a:t>for event </a:t>
            </a:r>
            <a:r>
              <a:rPr lang="en-US" sz="1600" dirty="0" err="1" smtClean="0"/>
              <a:t>upcalls</a:t>
            </a:r>
            <a:r>
              <a:rPr lang="en-US" sz="1600" dirty="0" smtClean="0"/>
              <a:t> and the assumptions user can make</a:t>
            </a:r>
            <a:endParaRPr lang="fr-BE" sz="1600" dirty="0"/>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solidFill>
                  <a:prstClr val="black">
                    <a:tint val="95000"/>
                  </a:prstClr>
                </a:solidFill>
              </a:rPr>
              <a:pPr/>
              <a:t>13</a:t>
            </a:fld>
            <a:endParaRPr lang="en-US">
              <a:solidFill>
                <a:prstClr val="black">
                  <a:tint val="95000"/>
                </a:prstClr>
              </a:solidFill>
            </a:endParaRPr>
          </a:p>
        </p:txBody>
      </p:sp>
    </p:spTree>
    <p:extLst>
      <p:ext uri="{BB962C8B-B14F-4D97-AF65-F5344CB8AC3E}">
        <p14:creationId xmlns:p14="http://schemas.microsoft.com/office/powerpoint/2010/main" val="3382821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Isis</a:t>
            </a:r>
            <a:r>
              <a:rPr lang="en-US" baseline="30000"/>
              <a:t>2</a:t>
            </a:r>
            <a:r>
              <a:rPr lang="en-US"/>
              <a:t> makes developer’s life easier</a:t>
            </a:r>
            <a:endParaRPr lang="fr-BE" dirty="0"/>
          </a:p>
        </p:txBody>
      </p:sp>
      <p:sp>
        <p:nvSpPr>
          <p:cNvPr id="3" name="Content Placeholder 2"/>
          <p:cNvSpPr>
            <a:spLocks noGrp="1"/>
          </p:cNvSpPr>
          <p:nvPr>
            <p:ph sz="quarter" idx="1"/>
          </p:nvPr>
        </p:nvSpPr>
        <p:spPr>
          <a:xfrm>
            <a:off x="457200" y="1773936"/>
            <a:ext cx="5715000" cy="4623816"/>
          </a:xfrm>
          <a:solidFill>
            <a:srgbClr val="FFFF99"/>
          </a:solidFill>
        </p:spPr>
        <p:txBody>
          <a:bodyPr>
            <a:normAutofit fontScale="77500" lnSpcReduction="20000"/>
          </a:bodyPr>
          <a:lstStyle/>
          <a:p>
            <a:pPr>
              <a:buNone/>
            </a:pPr>
            <a:r>
              <a:rPr lang="en-US" sz="2000" b="1" dirty="0" smtClean="0"/>
              <a:t>Group g = new Group(“</a:t>
            </a:r>
            <a:r>
              <a:rPr lang="en-US" sz="2000" b="1" dirty="0" err="1" smtClean="0"/>
              <a:t>myGroup</a:t>
            </a:r>
            <a:r>
              <a:rPr lang="en-US" sz="2000" b="1" dirty="0" smtClean="0"/>
              <a:t>”);</a:t>
            </a:r>
          </a:p>
          <a:p>
            <a:pPr>
              <a:buNone/>
            </a:pPr>
            <a:r>
              <a:rPr lang="en-US" sz="2000" b="1" dirty="0" err="1" smtClean="0"/>
              <a:t>g.ViewHandlers</a:t>
            </a:r>
            <a:r>
              <a:rPr lang="en-US" sz="2000" b="1" dirty="0" smtClean="0"/>
              <a:t> += delegate(View v) {</a:t>
            </a:r>
          </a:p>
          <a:p>
            <a:pPr lvl="1">
              <a:buNone/>
            </a:pPr>
            <a:r>
              <a:rPr lang="en-US" sz="1800" b="1" dirty="0" err="1" smtClean="0"/>
              <a:t>Console.Title</a:t>
            </a:r>
            <a:r>
              <a:rPr lang="en-US" sz="1800" b="1" dirty="0" smtClean="0"/>
              <a:t> = “</a:t>
            </a:r>
            <a:r>
              <a:rPr lang="en-US" sz="1800" b="1" dirty="0" err="1" smtClean="0"/>
              <a:t>myGroup</a:t>
            </a:r>
            <a:r>
              <a:rPr lang="en-US" sz="1800" b="1" dirty="0" smtClean="0"/>
              <a:t> members: “+</a:t>
            </a:r>
            <a:r>
              <a:rPr lang="en-US" sz="1800" b="1" dirty="0" err="1" smtClean="0"/>
              <a:t>v.members</a:t>
            </a:r>
            <a:r>
              <a:rPr lang="en-US" sz="1800" b="1" dirty="0" smtClean="0"/>
              <a:t>;</a:t>
            </a:r>
          </a:p>
          <a:p>
            <a:pPr>
              <a:buNone/>
            </a:pPr>
            <a:r>
              <a:rPr lang="en-US" sz="2000" b="1" dirty="0" smtClean="0"/>
              <a:t>};</a:t>
            </a:r>
          </a:p>
          <a:p>
            <a:pPr>
              <a:buNone/>
            </a:pPr>
            <a:r>
              <a:rPr lang="en-US" sz="2000" b="1" dirty="0" err="1" smtClean="0"/>
              <a:t>g.Handlers</a:t>
            </a:r>
            <a:r>
              <a:rPr lang="en-US" sz="2000" b="1" dirty="0" smtClean="0"/>
              <a:t>[UPDATE] += delegate(string s, double v) {</a:t>
            </a:r>
          </a:p>
          <a:p>
            <a:pPr>
              <a:buNone/>
            </a:pPr>
            <a:r>
              <a:rPr lang="en-US" sz="2000" b="1" dirty="0" smtClean="0"/>
              <a:t>       Values[s] = v;</a:t>
            </a:r>
          </a:p>
          <a:p>
            <a:pPr>
              <a:buNone/>
            </a:pPr>
            <a:r>
              <a:rPr lang="en-US" sz="2000" b="1" dirty="0" smtClean="0"/>
              <a:t>};</a:t>
            </a:r>
          </a:p>
          <a:p>
            <a:pPr>
              <a:buNone/>
            </a:pPr>
            <a:r>
              <a:rPr lang="en-US" sz="2000" b="1" dirty="0" err="1" smtClean="0"/>
              <a:t>g.Handlers</a:t>
            </a:r>
            <a:r>
              <a:rPr lang="en-US" sz="2000" b="1" dirty="0" smtClean="0"/>
              <a:t>[LOOKUP] += delegate(string s) {</a:t>
            </a:r>
          </a:p>
          <a:p>
            <a:pPr>
              <a:buNone/>
            </a:pPr>
            <a:r>
              <a:rPr lang="en-US" sz="2000" b="1" dirty="0" smtClean="0"/>
              <a:t>        Reply(Values[s]);</a:t>
            </a:r>
          </a:p>
          <a:p>
            <a:pPr>
              <a:buNone/>
            </a:pPr>
            <a:r>
              <a:rPr lang="en-US" sz="2000" b="1" dirty="0" smtClean="0"/>
              <a:t>};</a:t>
            </a:r>
          </a:p>
          <a:p>
            <a:pPr>
              <a:buNone/>
            </a:pPr>
            <a:r>
              <a:rPr lang="en-US" sz="2000" dirty="0" err="1" smtClean="0">
                <a:solidFill>
                  <a:schemeClr val="bg1">
                    <a:lumMod val="50000"/>
                  </a:schemeClr>
                </a:solidFill>
              </a:rPr>
              <a:t>g.Join</a:t>
            </a:r>
            <a:r>
              <a:rPr lang="en-US" sz="2000" dirty="0" smtClean="0">
                <a:solidFill>
                  <a:schemeClr val="bg1">
                    <a:lumMod val="50000"/>
                  </a:schemeClr>
                </a:solidFill>
              </a:rPr>
              <a:t>();</a:t>
            </a:r>
          </a:p>
          <a:p>
            <a:pPr>
              <a:buNone/>
            </a:pPr>
            <a:endParaRPr lang="en-US" sz="2000" dirty="0" smtClean="0">
              <a:solidFill>
                <a:schemeClr val="bg1">
                  <a:lumMod val="50000"/>
                </a:schemeClr>
              </a:solidFill>
            </a:endParaRPr>
          </a:p>
          <a:p>
            <a:pPr>
              <a:buNone/>
            </a:pPr>
            <a:r>
              <a:rPr lang="en-US" sz="2000" dirty="0" err="1" smtClean="0">
                <a:solidFill>
                  <a:schemeClr val="bg1">
                    <a:lumMod val="50000"/>
                  </a:schemeClr>
                </a:solidFill>
              </a:rPr>
              <a:t>g.Send</a:t>
            </a:r>
            <a:r>
              <a:rPr lang="en-US" sz="2000" dirty="0" smtClean="0">
                <a:solidFill>
                  <a:schemeClr val="bg1">
                    <a:lumMod val="50000"/>
                  </a:schemeClr>
                </a:solidFill>
              </a:rPr>
              <a:t>(UPDATE, “Harry”, 20.75);</a:t>
            </a:r>
          </a:p>
          <a:p>
            <a:pPr>
              <a:buNone/>
            </a:pPr>
            <a:endParaRPr lang="en-US" sz="2000" dirty="0" smtClean="0">
              <a:solidFill>
                <a:schemeClr val="bg1">
                  <a:lumMod val="50000"/>
                </a:schemeClr>
              </a:solidFill>
            </a:endParaRPr>
          </a:p>
          <a:p>
            <a:pPr>
              <a:buNone/>
            </a:pPr>
            <a:r>
              <a:rPr lang="en-US" sz="2000">
                <a:solidFill>
                  <a:schemeClr val="bg1">
                    <a:lumMod val="50000"/>
                  </a:schemeClr>
                </a:solidFill>
              </a:rPr>
              <a:t>List&lt;double&gt; resultlist = new List&lt;double&gt;;</a:t>
            </a:r>
            <a:endParaRPr lang="en-US" sz="2000" dirty="0" smtClean="0">
              <a:solidFill>
                <a:schemeClr val="bg1">
                  <a:lumMod val="50000"/>
                </a:schemeClr>
              </a:solidFill>
            </a:endParaRPr>
          </a:p>
          <a:p>
            <a:pPr>
              <a:buNone/>
            </a:pPr>
            <a:r>
              <a:rPr lang="en-US" sz="2000" dirty="0" smtClean="0">
                <a:solidFill>
                  <a:schemeClr val="bg1">
                    <a:lumMod val="50000"/>
                  </a:schemeClr>
                </a:solidFill>
              </a:rPr>
              <a:t>nr = </a:t>
            </a:r>
            <a:r>
              <a:rPr lang="en-US" sz="2000" dirty="0" err="1" smtClean="0">
                <a:solidFill>
                  <a:schemeClr val="bg1">
                    <a:lumMod val="50000"/>
                  </a:schemeClr>
                </a:solidFill>
              </a:rPr>
              <a:t>g.Query</a:t>
            </a:r>
            <a:r>
              <a:rPr lang="en-US" sz="2000" dirty="0" smtClean="0">
                <a:solidFill>
                  <a:schemeClr val="bg1">
                    <a:lumMod val="50000"/>
                  </a:schemeClr>
                </a:solidFill>
              </a:rPr>
              <a:t>(LOOKUP, ALL, “Harry”, EOL, </a:t>
            </a:r>
            <a:r>
              <a:rPr lang="en-US" sz="2000" dirty="0" err="1" smtClean="0">
                <a:solidFill>
                  <a:schemeClr val="bg1">
                    <a:lumMod val="50000"/>
                  </a:schemeClr>
                </a:solidFill>
              </a:rPr>
              <a:t>resultlist</a:t>
            </a:r>
            <a:r>
              <a:rPr lang="en-US" sz="2000" dirty="0" smtClean="0">
                <a:solidFill>
                  <a:schemeClr val="bg1">
                    <a:lumMod val="50000"/>
                  </a:schemeClr>
                </a:solidFill>
              </a:rPr>
              <a:t>);</a:t>
            </a:r>
            <a:endParaRPr lang="fr-BE" sz="2000" dirty="0">
              <a:solidFill>
                <a:schemeClr val="bg1">
                  <a:lumMod val="50000"/>
                </a:schemeClr>
              </a:solidFill>
            </a:endParaRPr>
          </a:p>
        </p:txBody>
      </p:sp>
      <p:sp>
        <p:nvSpPr>
          <p:cNvPr id="4" name="Content Placeholder 3"/>
          <p:cNvSpPr>
            <a:spLocks noGrp="1"/>
          </p:cNvSpPr>
          <p:nvPr>
            <p:ph sz="quarter" idx="2"/>
          </p:nvPr>
        </p:nvSpPr>
        <p:spPr>
          <a:xfrm>
            <a:off x="5791200" y="1676400"/>
            <a:ext cx="3200400" cy="4623816"/>
          </a:xfrm>
        </p:spPr>
        <p:txBody>
          <a:bodyPr>
            <a:noAutofit/>
          </a:bodyPr>
          <a:lstStyle/>
          <a:p>
            <a:r>
              <a:rPr lang="en-US" sz="1600" b="1" dirty="0" smtClean="0"/>
              <a:t>First sets up group</a:t>
            </a:r>
          </a:p>
          <a:p>
            <a:endParaRPr lang="en-US" sz="1600" dirty="0" smtClean="0"/>
          </a:p>
          <a:p>
            <a:r>
              <a:rPr lang="en-US" sz="1600" dirty="0" smtClean="0">
                <a:solidFill>
                  <a:schemeClr val="bg1">
                    <a:lumMod val="50000"/>
                  </a:schemeClr>
                </a:solidFill>
              </a:rPr>
              <a:t>Join makes this entity a member.  State transfer isn’t shown</a:t>
            </a:r>
          </a:p>
          <a:p>
            <a:endParaRPr lang="en-US" sz="1600" dirty="0" smtClean="0">
              <a:solidFill>
                <a:schemeClr val="bg1">
                  <a:lumMod val="50000"/>
                </a:schemeClr>
              </a:solidFill>
            </a:endParaRPr>
          </a:p>
          <a:p>
            <a:r>
              <a:rPr lang="en-US" sz="1600" dirty="0" smtClean="0">
                <a:solidFill>
                  <a:schemeClr val="bg1">
                    <a:lumMod val="50000"/>
                  </a:schemeClr>
                </a:solidFill>
              </a:rPr>
              <a:t>Then can multicast, query.  Runtime callbacks to the “delegates” as events arrive</a:t>
            </a:r>
          </a:p>
          <a:p>
            <a:endParaRPr lang="en-US" sz="1600" dirty="0" smtClean="0">
              <a:solidFill>
                <a:schemeClr val="bg1">
                  <a:lumMod val="50000"/>
                </a:schemeClr>
              </a:solidFill>
            </a:endParaRPr>
          </a:p>
          <a:p>
            <a:r>
              <a:rPr lang="en-US" sz="1600" dirty="0" smtClean="0">
                <a:solidFill>
                  <a:schemeClr val="bg1">
                    <a:lumMod val="50000"/>
                  </a:schemeClr>
                </a:solidFill>
              </a:rPr>
              <a:t>Easy to request security (</a:t>
            </a:r>
            <a:r>
              <a:rPr lang="en-US" sz="1600" dirty="0" err="1" smtClean="0">
                <a:solidFill>
                  <a:schemeClr val="bg1">
                    <a:lumMod val="50000"/>
                  </a:schemeClr>
                </a:solidFill>
              </a:rPr>
              <a:t>g.SetSecure</a:t>
            </a:r>
            <a:r>
              <a:rPr lang="en-US" sz="1600" dirty="0" smtClean="0">
                <a:solidFill>
                  <a:schemeClr val="bg1">
                    <a:lumMod val="50000"/>
                  </a:schemeClr>
                </a:solidFill>
              </a:rPr>
              <a:t>), persistence</a:t>
            </a:r>
          </a:p>
          <a:p>
            <a:endParaRPr lang="en-US" sz="1600" dirty="0" smtClean="0">
              <a:solidFill>
                <a:schemeClr val="bg1">
                  <a:lumMod val="50000"/>
                </a:schemeClr>
              </a:solidFill>
            </a:endParaRPr>
          </a:p>
          <a:p>
            <a:r>
              <a:rPr lang="en-US" sz="1600" dirty="0" smtClean="0">
                <a:solidFill>
                  <a:schemeClr val="bg1">
                    <a:lumMod val="50000"/>
                  </a:schemeClr>
                </a:solidFill>
              </a:rPr>
              <a:t>“Consistency” model dictates the ordering seen for event </a:t>
            </a:r>
            <a:r>
              <a:rPr lang="en-US" sz="1600" dirty="0" err="1" smtClean="0">
                <a:solidFill>
                  <a:schemeClr val="bg1">
                    <a:lumMod val="50000"/>
                  </a:schemeClr>
                </a:solidFill>
              </a:rPr>
              <a:t>upcalls</a:t>
            </a:r>
            <a:r>
              <a:rPr lang="en-US" sz="1600" dirty="0" smtClean="0">
                <a:solidFill>
                  <a:schemeClr val="bg1">
                    <a:lumMod val="50000"/>
                  </a:schemeClr>
                </a:solidFill>
              </a:rPr>
              <a:t> and the assumptions user can make</a:t>
            </a:r>
            <a:endParaRPr lang="fr-BE" sz="1600" dirty="0">
              <a:solidFill>
                <a:schemeClr val="bg1">
                  <a:lumMod val="50000"/>
                </a:schemeClr>
              </a:solidFill>
            </a:endParaRPr>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solidFill>
                  <a:prstClr val="black">
                    <a:tint val="95000"/>
                  </a:prstClr>
                </a:solidFill>
              </a:rPr>
              <a:pPr/>
              <a:t>14</a:t>
            </a:fld>
            <a:endParaRPr lang="en-US">
              <a:solidFill>
                <a:prstClr val="black">
                  <a:tint val="95000"/>
                </a:prstClr>
              </a:solidFill>
            </a:endParaRPr>
          </a:p>
        </p:txBody>
      </p:sp>
    </p:spTree>
    <p:extLst>
      <p:ext uri="{BB962C8B-B14F-4D97-AF65-F5344CB8AC3E}">
        <p14:creationId xmlns:p14="http://schemas.microsoft.com/office/powerpoint/2010/main" val="1081256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Isis</a:t>
            </a:r>
            <a:r>
              <a:rPr lang="en-US" baseline="30000"/>
              <a:t>2</a:t>
            </a:r>
            <a:r>
              <a:rPr lang="en-US"/>
              <a:t> makes developer’s life easier</a:t>
            </a:r>
            <a:endParaRPr lang="fr-BE" dirty="0"/>
          </a:p>
        </p:txBody>
      </p:sp>
      <p:sp>
        <p:nvSpPr>
          <p:cNvPr id="3" name="Content Placeholder 2"/>
          <p:cNvSpPr>
            <a:spLocks noGrp="1"/>
          </p:cNvSpPr>
          <p:nvPr>
            <p:ph sz="quarter" idx="1"/>
          </p:nvPr>
        </p:nvSpPr>
        <p:spPr>
          <a:xfrm>
            <a:off x="457200" y="1773936"/>
            <a:ext cx="5715000" cy="4623816"/>
          </a:xfrm>
          <a:solidFill>
            <a:srgbClr val="FFFF99"/>
          </a:solidFill>
        </p:spPr>
        <p:txBody>
          <a:bodyPr>
            <a:normAutofit fontScale="77500" lnSpcReduction="20000"/>
          </a:bodyPr>
          <a:lstStyle/>
          <a:p>
            <a:pPr>
              <a:buNone/>
            </a:pPr>
            <a:r>
              <a:rPr lang="en-US" sz="2000" dirty="0" smtClean="0">
                <a:solidFill>
                  <a:schemeClr val="bg1">
                    <a:lumMod val="50000"/>
                  </a:schemeClr>
                </a:solidFill>
              </a:rPr>
              <a:t>Group g = new Group(“</a:t>
            </a:r>
            <a:r>
              <a:rPr lang="en-US" sz="2000" dirty="0" err="1" smtClean="0">
                <a:solidFill>
                  <a:schemeClr val="bg1">
                    <a:lumMod val="50000"/>
                  </a:schemeClr>
                </a:solidFill>
              </a:rPr>
              <a:t>myGroup</a:t>
            </a:r>
            <a:r>
              <a:rPr lang="en-US" sz="2000" dirty="0" smtClean="0">
                <a:solidFill>
                  <a:schemeClr val="bg1">
                    <a:lumMod val="50000"/>
                  </a:schemeClr>
                </a:solidFill>
              </a:rPr>
              <a:t>”);</a:t>
            </a:r>
          </a:p>
          <a:p>
            <a:pPr>
              <a:buNone/>
            </a:pPr>
            <a:r>
              <a:rPr lang="en-US" sz="2000" dirty="0" err="1" smtClean="0">
                <a:solidFill>
                  <a:schemeClr val="bg1">
                    <a:lumMod val="50000"/>
                  </a:schemeClr>
                </a:solidFill>
              </a:rPr>
              <a:t>g.ViewHandlers</a:t>
            </a:r>
            <a:r>
              <a:rPr lang="en-US" sz="2000" dirty="0" smtClean="0">
                <a:solidFill>
                  <a:schemeClr val="bg1">
                    <a:lumMod val="50000"/>
                  </a:schemeClr>
                </a:solidFill>
              </a:rPr>
              <a:t> += delegate(View v) {</a:t>
            </a:r>
          </a:p>
          <a:p>
            <a:pPr lvl="1">
              <a:buNone/>
            </a:pPr>
            <a:r>
              <a:rPr lang="en-US" sz="1800" dirty="0" err="1" smtClean="0">
                <a:solidFill>
                  <a:schemeClr val="bg1">
                    <a:lumMod val="50000"/>
                  </a:schemeClr>
                </a:solidFill>
              </a:rPr>
              <a:t>Console.Title</a:t>
            </a:r>
            <a:r>
              <a:rPr lang="en-US" sz="1800" dirty="0" smtClean="0">
                <a:solidFill>
                  <a:schemeClr val="bg1">
                    <a:lumMod val="50000"/>
                  </a:schemeClr>
                </a:solidFill>
              </a:rPr>
              <a:t> = “</a:t>
            </a:r>
            <a:r>
              <a:rPr lang="en-US" sz="1800" dirty="0" err="1" smtClean="0">
                <a:solidFill>
                  <a:schemeClr val="bg1">
                    <a:lumMod val="50000"/>
                  </a:schemeClr>
                </a:solidFill>
              </a:rPr>
              <a:t>myGroup</a:t>
            </a:r>
            <a:r>
              <a:rPr lang="en-US" sz="1800" dirty="0" smtClean="0">
                <a:solidFill>
                  <a:schemeClr val="bg1">
                    <a:lumMod val="50000"/>
                  </a:schemeClr>
                </a:solidFill>
              </a:rPr>
              <a:t> members: “+</a:t>
            </a:r>
            <a:r>
              <a:rPr lang="en-US" sz="1800" dirty="0" err="1" smtClean="0">
                <a:solidFill>
                  <a:schemeClr val="bg1">
                    <a:lumMod val="50000"/>
                  </a:schemeClr>
                </a:solidFill>
              </a:rPr>
              <a:t>v.members</a:t>
            </a:r>
            <a:r>
              <a:rPr lang="en-US" sz="1800" dirty="0" smtClean="0">
                <a:solidFill>
                  <a:schemeClr val="bg1">
                    <a:lumMod val="50000"/>
                  </a:schemeClr>
                </a:solidFill>
              </a:rPr>
              <a:t>;</a:t>
            </a:r>
          </a:p>
          <a:p>
            <a:pPr>
              <a:buNone/>
            </a:pPr>
            <a:r>
              <a:rPr lang="en-US" sz="2000" dirty="0" smtClean="0">
                <a:solidFill>
                  <a:schemeClr val="bg1">
                    <a:lumMod val="50000"/>
                  </a:schemeClr>
                </a:solidFill>
              </a:rPr>
              <a:t>};</a:t>
            </a:r>
          </a:p>
          <a:p>
            <a:pPr>
              <a:buNone/>
            </a:pPr>
            <a:r>
              <a:rPr lang="en-US" sz="2000" dirty="0" err="1" smtClean="0">
                <a:solidFill>
                  <a:schemeClr val="bg1">
                    <a:lumMod val="50000"/>
                  </a:schemeClr>
                </a:solidFill>
              </a:rPr>
              <a:t>g.Handlers</a:t>
            </a:r>
            <a:r>
              <a:rPr lang="en-US" sz="2000" dirty="0" smtClean="0">
                <a:solidFill>
                  <a:schemeClr val="bg1">
                    <a:lumMod val="50000"/>
                  </a:schemeClr>
                </a:solidFill>
              </a:rPr>
              <a:t>[UPDATE] += delegate(string s, double v) {</a:t>
            </a:r>
          </a:p>
          <a:p>
            <a:pPr>
              <a:buNone/>
            </a:pPr>
            <a:r>
              <a:rPr lang="en-US" sz="2000" dirty="0" smtClean="0">
                <a:solidFill>
                  <a:schemeClr val="bg1">
                    <a:lumMod val="50000"/>
                  </a:schemeClr>
                </a:solidFill>
              </a:rPr>
              <a:t>       Values[s] = v;</a:t>
            </a:r>
          </a:p>
          <a:p>
            <a:pPr>
              <a:buNone/>
            </a:pPr>
            <a:r>
              <a:rPr lang="en-US" sz="2000" dirty="0" smtClean="0">
                <a:solidFill>
                  <a:schemeClr val="bg1">
                    <a:lumMod val="50000"/>
                  </a:schemeClr>
                </a:solidFill>
              </a:rPr>
              <a:t>};</a:t>
            </a:r>
          </a:p>
          <a:p>
            <a:pPr>
              <a:buNone/>
            </a:pPr>
            <a:r>
              <a:rPr lang="en-US" sz="2000" dirty="0" err="1" smtClean="0">
                <a:solidFill>
                  <a:schemeClr val="bg1">
                    <a:lumMod val="50000"/>
                  </a:schemeClr>
                </a:solidFill>
              </a:rPr>
              <a:t>g.Handlers</a:t>
            </a:r>
            <a:r>
              <a:rPr lang="en-US" sz="2000" dirty="0" smtClean="0">
                <a:solidFill>
                  <a:schemeClr val="bg1">
                    <a:lumMod val="50000"/>
                  </a:schemeClr>
                </a:solidFill>
              </a:rPr>
              <a:t>[LOOKUP] += delegate(string s) {</a:t>
            </a:r>
          </a:p>
          <a:p>
            <a:pPr>
              <a:buNone/>
            </a:pPr>
            <a:r>
              <a:rPr lang="en-US" sz="2000" dirty="0" smtClean="0">
                <a:solidFill>
                  <a:schemeClr val="bg1">
                    <a:lumMod val="50000"/>
                  </a:schemeClr>
                </a:solidFill>
              </a:rPr>
              <a:t>        Reply(Values[s]);</a:t>
            </a:r>
          </a:p>
          <a:p>
            <a:pPr>
              <a:buNone/>
            </a:pPr>
            <a:r>
              <a:rPr lang="en-US" sz="2000" dirty="0" smtClean="0">
                <a:solidFill>
                  <a:schemeClr val="bg1">
                    <a:lumMod val="50000"/>
                  </a:schemeClr>
                </a:solidFill>
              </a:rPr>
              <a:t>};</a:t>
            </a:r>
          </a:p>
          <a:p>
            <a:pPr>
              <a:buNone/>
            </a:pPr>
            <a:r>
              <a:rPr lang="en-US" sz="2000" b="1" dirty="0" err="1" smtClean="0"/>
              <a:t>g.Join</a:t>
            </a:r>
            <a:r>
              <a:rPr lang="en-US" sz="2000" b="1" dirty="0" smtClean="0"/>
              <a:t>();</a:t>
            </a:r>
          </a:p>
          <a:p>
            <a:pPr>
              <a:buNone/>
            </a:pPr>
            <a:endParaRPr lang="en-US" sz="2000" dirty="0" smtClean="0"/>
          </a:p>
          <a:p>
            <a:pPr>
              <a:buNone/>
            </a:pPr>
            <a:r>
              <a:rPr lang="en-US" sz="2000" dirty="0" err="1" smtClean="0">
                <a:solidFill>
                  <a:schemeClr val="bg1">
                    <a:lumMod val="50000"/>
                  </a:schemeClr>
                </a:solidFill>
              </a:rPr>
              <a:t>g.Send</a:t>
            </a:r>
            <a:r>
              <a:rPr lang="en-US" sz="2000" dirty="0" smtClean="0">
                <a:solidFill>
                  <a:schemeClr val="bg1">
                    <a:lumMod val="50000"/>
                  </a:schemeClr>
                </a:solidFill>
              </a:rPr>
              <a:t>(UPDATE, “Harry”, 20.75);</a:t>
            </a:r>
          </a:p>
          <a:p>
            <a:pPr>
              <a:buNone/>
            </a:pPr>
            <a:endParaRPr lang="en-US" sz="2000" dirty="0" smtClean="0">
              <a:solidFill>
                <a:schemeClr val="bg1">
                  <a:lumMod val="50000"/>
                </a:schemeClr>
              </a:solidFill>
            </a:endParaRPr>
          </a:p>
          <a:p>
            <a:pPr>
              <a:buNone/>
            </a:pPr>
            <a:r>
              <a:rPr lang="en-US" sz="2000">
                <a:solidFill>
                  <a:schemeClr val="bg1">
                    <a:lumMod val="50000"/>
                  </a:schemeClr>
                </a:solidFill>
              </a:rPr>
              <a:t>List&lt;double&gt; resultlist = new List&lt;double&gt;;</a:t>
            </a:r>
            <a:endParaRPr lang="en-US" sz="2000" dirty="0" smtClean="0">
              <a:solidFill>
                <a:schemeClr val="bg1">
                  <a:lumMod val="50000"/>
                </a:schemeClr>
              </a:solidFill>
            </a:endParaRPr>
          </a:p>
          <a:p>
            <a:pPr>
              <a:buNone/>
            </a:pPr>
            <a:r>
              <a:rPr lang="en-US" sz="2000" dirty="0" smtClean="0">
                <a:solidFill>
                  <a:schemeClr val="bg1">
                    <a:lumMod val="50000"/>
                  </a:schemeClr>
                </a:solidFill>
              </a:rPr>
              <a:t>nr = </a:t>
            </a:r>
            <a:r>
              <a:rPr lang="en-US" sz="2000" dirty="0" err="1" smtClean="0">
                <a:solidFill>
                  <a:schemeClr val="bg1">
                    <a:lumMod val="50000"/>
                  </a:schemeClr>
                </a:solidFill>
              </a:rPr>
              <a:t>g.Query</a:t>
            </a:r>
            <a:r>
              <a:rPr lang="en-US" sz="2000" dirty="0" smtClean="0">
                <a:solidFill>
                  <a:schemeClr val="bg1">
                    <a:lumMod val="50000"/>
                  </a:schemeClr>
                </a:solidFill>
              </a:rPr>
              <a:t>(LOOKUP, ALL, “Harry”, EOL, </a:t>
            </a:r>
            <a:r>
              <a:rPr lang="en-US" sz="2000" dirty="0" err="1" smtClean="0">
                <a:solidFill>
                  <a:schemeClr val="bg1">
                    <a:lumMod val="50000"/>
                  </a:schemeClr>
                </a:solidFill>
              </a:rPr>
              <a:t>resultlist</a:t>
            </a:r>
            <a:r>
              <a:rPr lang="en-US" sz="2000" dirty="0" smtClean="0">
                <a:solidFill>
                  <a:schemeClr val="bg1">
                    <a:lumMod val="50000"/>
                  </a:schemeClr>
                </a:solidFill>
              </a:rPr>
              <a:t>);</a:t>
            </a:r>
            <a:endParaRPr lang="fr-BE" sz="2000" dirty="0">
              <a:solidFill>
                <a:schemeClr val="bg1">
                  <a:lumMod val="50000"/>
                </a:schemeClr>
              </a:solidFill>
            </a:endParaRPr>
          </a:p>
        </p:txBody>
      </p:sp>
      <p:sp>
        <p:nvSpPr>
          <p:cNvPr id="4" name="Content Placeholder 3"/>
          <p:cNvSpPr>
            <a:spLocks noGrp="1"/>
          </p:cNvSpPr>
          <p:nvPr>
            <p:ph sz="quarter" idx="2"/>
          </p:nvPr>
        </p:nvSpPr>
        <p:spPr>
          <a:xfrm>
            <a:off x="5791200" y="1676400"/>
            <a:ext cx="3200400" cy="4623816"/>
          </a:xfrm>
        </p:spPr>
        <p:txBody>
          <a:bodyPr>
            <a:noAutofit/>
          </a:bodyPr>
          <a:lstStyle/>
          <a:p>
            <a:r>
              <a:rPr lang="en-US" sz="1600" dirty="0" smtClean="0">
                <a:solidFill>
                  <a:schemeClr val="bg1">
                    <a:lumMod val="50000"/>
                  </a:schemeClr>
                </a:solidFill>
              </a:rPr>
              <a:t>First sets up group</a:t>
            </a:r>
          </a:p>
          <a:p>
            <a:endParaRPr lang="en-US" sz="1600" dirty="0" smtClean="0"/>
          </a:p>
          <a:p>
            <a:r>
              <a:rPr lang="en-US" sz="1600" b="1" dirty="0" smtClean="0"/>
              <a:t>Join makes this entity a member.  State transfer isn’t shown</a:t>
            </a:r>
          </a:p>
          <a:p>
            <a:endParaRPr lang="en-US" sz="1600" dirty="0" smtClean="0"/>
          </a:p>
          <a:p>
            <a:r>
              <a:rPr lang="en-US" sz="1600" dirty="0" smtClean="0">
                <a:solidFill>
                  <a:schemeClr val="bg1">
                    <a:lumMod val="50000"/>
                  </a:schemeClr>
                </a:solidFill>
              </a:rPr>
              <a:t>Then can multicast, query.  Runtime callbacks to the “delegates” as events arrive</a:t>
            </a:r>
          </a:p>
          <a:p>
            <a:endParaRPr lang="en-US" sz="1600" dirty="0" smtClean="0">
              <a:solidFill>
                <a:schemeClr val="bg1">
                  <a:lumMod val="50000"/>
                </a:schemeClr>
              </a:solidFill>
            </a:endParaRPr>
          </a:p>
          <a:p>
            <a:r>
              <a:rPr lang="en-US" sz="1600" dirty="0" smtClean="0">
                <a:solidFill>
                  <a:schemeClr val="bg1">
                    <a:lumMod val="50000"/>
                  </a:schemeClr>
                </a:solidFill>
              </a:rPr>
              <a:t>Easy to request security (</a:t>
            </a:r>
            <a:r>
              <a:rPr lang="en-US" sz="1600" dirty="0" err="1" smtClean="0">
                <a:solidFill>
                  <a:schemeClr val="bg1">
                    <a:lumMod val="50000"/>
                  </a:schemeClr>
                </a:solidFill>
              </a:rPr>
              <a:t>g.SetSecure</a:t>
            </a:r>
            <a:r>
              <a:rPr lang="en-US" sz="1600" dirty="0" smtClean="0">
                <a:solidFill>
                  <a:schemeClr val="bg1">
                    <a:lumMod val="50000"/>
                  </a:schemeClr>
                </a:solidFill>
              </a:rPr>
              <a:t>), persistence</a:t>
            </a:r>
          </a:p>
          <a:p>
            <a:endParaRPr lang="en-US" sz="1600" dirty="0" smtClean="0">
              <a:solidFill>
                <a:schemeClr val="bg1">
                  <a:lumMod val="50000"/>
                </a:schemeClr>
              </a:solidFill>
            </a:endParaRPr>
          </a:p>
          <a:p>
            <a:r>
              <a:rPr lang="en-US" sz="1600" dirty="0" smtClean="0">
                <a:solidFill>
                  <a:schemeClr val="bg1">
                    <a:lumMod val="50000"/>
                  </a:schemeClr>
                </a:solidFill>
              </a:rPr>
              <a:t>“Consistency” model dictates the ordering seen for event </a:t>
            </a:r>
            <a:r>
              <a:rPr lang="en-US" sz="1600" dirty="0" err="1" smtClean="0">
                <a:solidFill>
                  <a:schemeClr val="bg1">
                    <a:lumMod val="50000"/>
                  </a:schemeClr>
                </a:solidFill>
              </a:rPr>
              <a:t>upcalls</a:t>
            </a:r>
            <a:r>
              <a:rPr lang="en-US" sz="1600" dirty="0" smtClean="0">
                <a:solidFill>
                  <a:schemeClr val="bg1">
                    <a:lumMod val="50000"/>
                  </a:schemeClr>
                </a:solidFill>
              </a:rPr>
              <a:t> and the assumptions user can make</a:t>
            </a:r>
            <a:endParaRPr lang="fr-BE" sz="1600" dirty="0">
              <a:solidFill>
                <a:schemeClr val="bg1">
                  <a:lumMod val="50000"/>
                </a:schemeClr>
              </a:solidFill>
            </a:endParaRPr>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solidFill>
                  <a:prstClr val="black">
                    <a:tint val="95000"/>
                  </a:prstClr>
                </a:solidFill>
              </a:rPr>
              <a:pPr/>
              <a:t>15</a:t>
            </a:fld>
            <a:endParaRPr lang="en-US">
              <a:solidFill>
                <a:prstClr val="black">
                  <a:tint val="95000"/>
                </a:prstClr>
              </a:solidFill>
            </a:endParaRPr>
          </a:p>
        </p:txBody>
      </p:sp>
    </p:spTree>
    <p:extLst>
      <p:ext uri="{BB962C8B-B14F-4D97-AF65-F5344CB8AC3E}">
        <p14:creationId xmlns:p14="http://schemas.microsoft.com/office/powerpoint/2010/main" val="1044072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Isis</a:t>
            </a:r>
            <a:r>
              <a:rPr lang="en-US" baseline="30000"/>
              <a:t>2</a:t>
            </a:r>
            <a:r>
              <a:rPr lang="en-US"/>
              <a:t> makes developer’s life easier</a:t>
            </a:r>
            <a:endParaRPr lang="fr-BE" dirty="0"/>
          </a:p>
        </p:txBody>
      </p:sp>
      <p:sp>
        <p:nvSpPr>
          <p:cNvPr id="3" name="Content Placeholder 2"/>
          <p:cNvSpPr>
            <a:spLocks noGrp="1"/>
          </p:cNvSpPr>
          <p:nvPr>
            <p:ph sz="quarter" idx="1"/>
          </p:nvPr>
        </p:nvSpPr>
        <p:spPr>
          <a:xfrm>
            <a:off x="457200" y="1773936"/>
            <a:ext cx="5715000" cy="4623816"/>
          </a:xfrm>
          <a:solidFill>
            <a:srgbClr val="FFFF99"/>
          </a:solidFill>
        </p:spPr>
        <p:txBody>
          <a:bodyPr>
            <a:normAutofit fontScale="77500" lnSpcReduction="20000"/>
          </a:bodyPr>
          <a:lstStyle/>
          <a:p>
            <a:pPr>
              <a:buNone/>
            </a:pPr>
            <a:r>
              <a:rPr lang="en-US" sz="2000" dirty="0" smtClean="0">
                <a:solidFill>
                  <a:schemeClr val="bg1">
                    <a:lumMod val="50000"/>
                  </a:schemeClr>
                </a:solidFill>
              </a:rPr>
              <a:t>Group g = new Group(“</a:t>
            </a:r>
            <a:r>
              <a:rPr lang="en-US" sz="2000" dirty="0" err="1" smtClean="0">
                <a:solidFill>
                  <a:schemeClr val="bg1">
                    <a:lumMod val="50000"/>
                  </a:schemeClr>
                </a:solidFill>
              </a:rPr>
              <a:t>myGroup</a:t>
            </a:r>
            <a:r>
              <a:rPr lang="en-US" sz="2000" dirty="0" smtClean="0">
                <a:solidFill>
                  <a:schemeClr val="bg1">
                    <a:lumMod val="50000"/>
                  </a:schemeClr>
                </a:solidFill>
              </a:rPr>
              <a:t>”);</a:t>
            </a:r>
          </a:p>
          <a:p>
            <a:pPr>
              <a:buNone/>
            </a:pPr>
            <a:r>
              <a:rPr lang="en-US" sz="2000" dirty="0" err="1" smtClean="0">
                <a:solidFill>
                  <a:schemeClr val="bg1">
                    <a:lumMod val="50000"/>
                  </a:schemeClr>
                </a:solidFill>
              </a:rPr>
              <a:t>g.ViewHandlers</a:t>
            </a:r>
            <a:r>
              <a:rPr lang="en-US" sz="2000" dirty="0" smtClean="0">
                <a:solidFill>
                  <a:schemeClr val="bg1">
                    <a:lumMod val="50000"/>
                  </a:schemeClr>
                </a:solidFill>
              </a:rPr>
              <a:t> += delegate(View v) {</a:t>
            </a:r>
          </a:p>
          <a:p>
            <a:pPr lvl="1">
              <a:buNone/>
            </a:pPr>
            <a:r>
              <a:rPr lang="en-US" sz="1800" dirty="0" err="1" smtClean="0">
                <a:solidFill>
                  <a:schemeClr val="bg1">
                    <a:lumMod val="50000"/>
                  </a:schemeClr>
                </a:solidFill>
              </a:rPr>
              <a:t>Console.Title</a:t>
            </a:r>
            <a:r>
              <a:rPr lang="en-US" sz="1800" dirty="0" smtClean="0">
                <a:solidFill>
                  <a:schemeClr val="bg1">
                    <a:lumMod val="50000"/>
                  </a:schemeClr>
                </a:solidFill>
              </a:rPr>
              <a:t> = “</a:t>
            </a:r>
            <a:r>
              <a:rPr lang="en-US" sz="1800" dirty="0" err="1" smtClean="0">
                <a:solidFill>
                  <a:schemeClr val="bg1">
                    <a:lumMod val="50000"/>
                  </a:schemeClr>
                </a:solidFill>
              </a:rPr>
              <a:t>myGroup</a:t>
            </a:r>
            <a:r>
              <a:rPr lang="en-US" sz="1800" dirty="0" smtClean="0">
                <a:solidFill>
                  <a:schemeClr val="bg1">
                    <a:lumMod val="50000"/>
                  </a:schemeClr>
                </a:solidFill>
              </a:rPr>
              <a:t> members: “+</a:t>
            </a:r>
            <a:r>
              <a:rPr lang="en-US" sz="1800" dirty="0" err="1" smtClean="0">
                <a:solidFill>
                  <a:schemeClr val="bg1">
                    <a:lumMod val="50000"/>
                  </a:schemeClr>
                </a:solidFill>
              </a:rPr>
              <a:t>v.members</a:t>
            </a:r>
            <a:r>
              <a:rPr lang="en-US" sz="1800" dirty="0" smtClean="0">
                <a:solidFill>
                  <a:schemeClr val="bg1">
                    <a:lumMod val="50000"/>
                  </a:schemeClr>
                </a:solidFill>
              </a:rPr>
              <a:t>;</a:t>
            </a:r>
          </a:p>
          <a:p>
            <a:pPr>
              <a:buNone/>
            </a:pPr>
            <a:r>
              <a:rPr lang="en-US" sz="2000" dirty="0" smtClean="0">
                <a:solidFill>
                  <a:schemeClr val="bg1">
                    <a:lumMod val="50000"/>
                  </a:schemeClr>
                </a:solidFill>
              </a:rPr>
              <a:t>};</a:t>
            </a:r>
          </a:p>
          <a:p>
            <a:pPr>
              <a:buNone/>
            </a:pPr>
            <a:r>
              <a:rPr lang="en-US" sz="2000" dirty="0" err="1" smtClean="0">
                <a:solidFill>
                  <a:schemeClr val="bg1">
                    <a:lumMod val="50000"/>
                  </a:schemeClr>
                </a:solidFill>
              </a:rPr>
              <a:t>g.Handlers</a:t>
            </a:r>
            <a:r>
              <a:rPr lang="en-US" sz="2000" dirty="0" smtClean="0">
                <a:solidFill>
                  <a:schemeClr val="bg1">
                    <a:lumMod val="50000"/>
                  </a:schemeClr>
                </a:solidFill>
              </a:rPr>
              <a:t>[UPDATE] += delegate(string s, double v) {</a:t>
            </a:r>
          </a:p>
          <a:p>
            <a:pPr>
              <a:buNone/>
            </a:pPr>
            <a:r>
              <a:rPr lang="en-US" sz="2000" dirty="0" smtClean="0">
                <a:solidFill>
                  <a:schemeClr val="bg1">
                    <a:lumMod val="50000"/>
                  </a:schemeClr>
                </a:solidFill>
              </a:rPr>
              <a:t>       Values[s] = v;</a:t>
            </a:r>
          </a:p>
          <a:p>
            <a:pPr>
              <a:buNone/>
            </a:pPr>
            <a:r>
              <a:rPr lang="en-US" sz="2000" dirty="0" smtClean="0">
                <a:solidFill>
                  <a:schemeClr val="bg1">
                    <a:lumMod val="50000"/>
                  </a:schemeClr>
                </a:solidFill>
              </a:rPr>
              <a:t>};</a:t>
            </a:r>
          </a:p>
          <a:p>
            <a:pPr>
              <a:buNone/>
            </a:pPr>
            <a:r>
              <a:rPr lang="en-US" sz="2000" dirty="0" err="1" smtClean="0">
                <a:solidFill>
                  <a:schemeClr val="bg1">
                    <a:lumMod val="50000"/>
                  </a:schemeClr>
                </a:solidFill>
              </a:rPr>
              <a:t>g.Handlers</a:t>
            </a:r>
            <a:r>
              <a:rPr lang="en-US" sz="2000" dirty="0" smtClean="0">
                <a:solidFill>
                  <a:schemeClr val="bg1">
                    <a:lumMod val="50000"/>
                  </a:schemeClr>
                </a:solidFill>
              </a:rPr>
              <a:t>[LOOKUP] += delegate(string s) {</a:t>
            </a:r>
          </a:p>
          <a:p>
            <a:pPr>
              <a:buNone/>
            </a:pPr>
            <a:r>
              <a:rPr lang="en-US" sz="2000" dirty="0" smtClean="0">
                <a:solidFill>
                  <a:schemeClr val="bg1">
                    <a:lumMod val="50000"/>
                  </a:schemeClr>
                </a:solidFill>
              </a:rPr>
              <a:t>        Reply(Values[s]);</a:t>
            </a:r>
          </a:p>
          <a:p>
            <a:pPr>
              <a:buNone/>
            </a:pPr>
            <a:r>
              <a:rPr lang="en-US" sz="2000" dirty="0" smtClean="0">
                <a:solidFill>
                  <a:schemeClr val="bg1">
                    <a:lumMod val="50000"/>
                  </a:schemeClr>
                </a:solidFill>
              </a:rPr>
              <a:t>};</a:t>
            </a:r>
          </a:p>
          <a:p>
            <a:pPr>
              <a:buNone/>
            </a:pPr>
            <a:r>
              <a:rPr lang="en-US" sz="2000" dirty="0" err="1" smtClean="0">
                <a:solidFill>
                  <a:schemeClr val="bg1">
                    <a:lumMod val="50000"/>
                  </a:schemeClr>
                </a:solidFill>
              </a:rPr>
              <a:t>g.Join</a:t>
            </a:r>
            <a:r>
              <a:rPr lang="en-US" sz="2000" dirty="0" smtClean="0">
                <a:solidFill>
                  <a:schemeClr val="bg1">
                    <a:lumMod val="50000"/>
                  </a:schemeClr>
                </a:solidFill>
              </a:rPr>
              <a:t>();</a:t>
            </a:r>
          </a:p>
          <a:p>
            <a:pPr>
              <a:buNone/>
            </a:pPr>
            <a:endParaRPr lang="en-US" sz="2000" dirty="0" smtClean="0"/>
          </a:p>
          <a:p>
            <a:pPr>
              <a:buNone/>
            </a:pPr>
            <a:r>
              <a:rPr lang="en-US" sz="2000" b="1" dirty="0" err="1" smtClean="0"/>
              <a:t>g.Send</a:t>
            </a:r>
            <a:r>
              <a:rPr lang="en-US" sz="2000" b="1" dirty="0" smtClean="0"/>
              <a:t>(UPDATE, “Harry”, 20.75);</a:t>
            </a:r>
          </a:p>
          <a:p>
            <a:pPr>
              <a:buNone/>
            </a:pPr>
            <a:endParaRPr lang="en-US" sz="2000" dirty="0" smtClean="0"/>
          </a:p>
          <a:p>
            <a:pPr>
              <a:buNone/>
            </a:pPr>
            <a:r>
              <a:rPr lang="en-US" sz="2000">
                <a:solidFill>
                  <a:schemeClr val="bg1">
                    <a:lumMod val="50000"/>
                  </a:schemeClr>
                </a:solidFill>
              </a:rPr>
              <a:t>List&lt;double&gt; resultlist = new List&lt;double&gt;;</a:t>
            </a:r>
            <a:endParaRPr lang="en-US" sz="2000" dirty="0" smtClean="0">
              <a:solidFill>
                <a:schemeClr val="bg1">
                  <a:lumMod val="50000"/>
                </a:schemeClr>
              </a:solidFill>
            </a:endParaRPr>
          </a:p>
          <a:p>
            <a:pPr>
              <a:buNone/>
            </a:pPr>
            <a:r>
              <a:rPr lang="en-US" sz="2000" dirty="0" smtClean="0">
                <a:solidFill>
                  <a:schemeClr val="bg1">
                    <a:lumMod val="50000"/>
                  </a:schemeClr>
                </a:solidFill>
              </a:rPr>
              <a:t>nr = </a:t>
            </a:r>
            <a:r>
              <a:rPr lang="en-US" sz="2000" dirty="0" err="1" smtClean="0">
                <a:solidFill>
                  <a:schemeClr val="bg1">
                    <a:lumMod val="50000"/>
                  </a:schemeClr>
                </a:solidFill>
              </a:rPr>
              <a:t>g.Query</a:t>
            </a:r>
            <a:r>
              <a:rPr lang="en-US" sz="2000" dirty="0" smtClean="0">
                <a:solidFill>
                  <a:schemeClr val="bg1">
                    <a:lumMod val="50000"/>
                  </a:schemeClr>
                </a:solidFill>
              </a:rPr>
              <a:t>(LOOKUP, ALL, “Harry”, EOL, </a:t>
            </a:r>
            <a:r>
              <a:rPr lang="en-US" sz="2000" dirty="0" err="1" smtClean="0">
                <a:solidFill>
                  <a:schemeClr val="bg1">
                    <a:lumMod val="50000"/>
                  </a:schemeClr>
                </a:solidFill>
              </a:rPr>
              <a:t>resultlist</a:t>
            </a:r>
            <a:r>
              <a:rPr lang="en-US" sz="2000" dirty="0" smtClean="0">
                <a:solidFill>
                  <a:schemeClr val="bg1">
                    <a:lumMod val="50000"/>
                  </a:schemeClr>
                </a:solidFill>
              </a:rPr>
              <a:t>);</a:t>
            </a:r>
            <a:endParaRPr lang="fr-BE" sz="2000" dirty="0">
              <a:solidFill>
                <a:schemeClr val="bg1">
                  <a:lumMod val="50000"/>
                </a:schemeClr>
              </a:solidFill>
            </a:endParaRPr>
          </a:p>
        </p:txBody>
      </p:sp>
      <p:sp>
        <p:nvSpPr>
          <p:cNvPr id="4" name="Content Placeholder 3"/>
          <p:cNvSpPr>
            <a:spLocks noGrp="1"/>
          </p:cNvSpPr>
          <p:nvPr>
            <p:ph sz="quarter" idx="2"/>
          </p:nvPr>
        </p:nvSpPr>
        <p:spPr>
          <a:xfrm>
            <a:off x="5791200" y="1676400"/>
            <a:ext cx="3352800" cy="4623816"/>
          </a:xfrm>
        </p:spPr>
        <p:txBody>
          <a:bodyPr>
            <a:noAutofit/>
          </a:bodyPr>
          <a:lstStyle/>
          <a:p>
            <a:r>
              <a:rPr lang="en-US" sz="1600" dirty="0" smtClean="0">
                <a:solidFill>
                  <a:schemeClr val="bg1">
                    <a:lumMod val="50000"/>
                  </a:schemeClr>
                </a:solidFill>
              </a:rPr>
              <a:t>First sets up group</a:t>
            </a:r>
          </a:p>
          <a:p>
            <a:endParaRPr lang="en-US" sz="1600" dirty="0" smtClean="0">
              <a:solidFill>
                <a:schemeClr val="bg1">
                  <a:lumMod val="50000"/>
                </a:schemeClr>
              </a:solidFill>
            </a:endParaRPr>
          </a:p>
          <a:p>
            <a:r>
              <a:rPr lang="en-US" sz="1600" dirty="0" smtClean="0">
                <a:solidFill>
                  <a:schemeClr val="bg1">
                    <a:lumMod val="50000"/>
                  </a:schemeClr>
                </a:solidFill>
              </a:rPr>
              <a:t>Join makes this entity a member.  State transfer isn’t shown</a:t>
            </a:r>
          </a:p>
          <a:p>
            <a:endParaRPr lang="en-US" sz="1600" dirty="0" smtClean="0"/>
          </a:p>
          <a:p>
            <a:r>
              <a:rPr lang="en-US" sz="1600" b="1" dirty="0" smtClean="0"/>
              <a:t>Then can multicast, query.  Runtime callbacks to the “delegates” as events arrive</a:t>
            </a:r>
          </a:p>
          <a:p>
            <a:endParaRPr lang="en-US" sz="1600" dirty="0" smtClean="0"/>
          </a:p>
          <a:p>
            <a:r>
              <a:rPr lang="en-US" sz="1600" dirty="0" smtClean="0">
                <a:solidFill>
                  <a:schemeClr val="bg1">
                    <a:lumMod val="50000"/>
                  </a:schemeClr>
                </a:solidFill>
              </a:rPr>
              <a:t>Easy to request security (</a:t>
            </a:r>
            <a:r>
              <a:rPr lang="en-US" sz="1600" dirty="0" err="1" smtClean="0">
                <a:solidFill>
                  <a:schemeClr val="bg1">
                    <a:lumMod val="50000"/>
                  </a:schemeClr>
                </a:solidFill>
              </a:rPr>
              <a:t>g.SetSecure</a:t>
            </a:r>
            <a:r>
              <a:rPr lang="en-US" sz="1600" dirty="0" smtClean="0">
                <a:solidFill>
                  <a:schemeClr val="bg1">
                    <a:lumMod val="50000"/>
                  </a:schemeClr>
                </a:solidFill>
              </a:rPr>
              <a:t>), persistence</a:t>
            </a:r>
          </a:p>
          <a:p>
            <a:endParaRPr lang="en-US" sz="1600" dirty="0" smtClean="0">
              <a:solidFill>
                <a:schemeClr val="bg1">
                  <a:lumMod val="50000"/>
                </a:schemeClr>
              </a:solidFill>
            </a:endParaRPr>
          </a:p>
          <a:p>
            <a:r>
              <a:rPr lang="en-US" sz="1600" dirty="0" smtClean="0">
                <a:solidFill>
                  <a:schemeClr val="bg1">
                    <a:lumMod val="50000"/>
                  </a:schemeClr>
                </a:solidFill>
              </a:rPr>
              <a:t>“Consistency” model dictates the ordering seen for event </a:t>
            </a:r>
            <a:r>
              <a:rPr lang="en-US" sz="1600" dirty="0" err="1" smtClean="0">
                <a:solidFill>
                  <a:schemeClr val="bg1">
                    <a:lumMod val="50000"/>
                  </a:schemeClr>
                </a:solidFill>
              </a:rPr>
              <a:t>upcalls</a:t>
            </a:r>
            <a:r>
              <a:rPr lang="en-US" sz="1600" dirty="0" smtClean="0">
                <a:solidFill>
                  <a:schemeClr val="bg1">
                    <a:lumMod val="50000"/>
                  </a:schemeClr>
                </a:solidFill>
              </a:rPr>
              <a:t> and the assumptions user can make</a:t>
            </a:r>
            <a:endParaRPr lang="fr-BE" sz="1600" dirty="0">
              <a:solidFill>
                <a:schemeClr val="bg1">
                  <a:lumMod val="50000"/>
                </a:schemeClr>
              </a:solidFill>
            </a:endParaRPr>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solidFill>
                  <a:prstClr val="black">
                    <a:tint val="95000"/>
                  </a:prstClr>
                </a:solidFill>
              </a:rPr>
              <a:pPr/>
              <a:t>16</a:t>
            </a:fld>
            <a:endParaRPr lang="en-US">
              <a:solidFill>
                <a:prstClr val="black">
                  <a:tint val="95000"/>
                </a:prstClr>
              </a:solidFill>
            </a:endParaRPr>
          </a:p>
        </p:txBody>
      </p:sp>
    </p:spTree>
    <p:extLst>
      <p:ext uri="{BB962C8B-B14F-4D97-AF65-F5344CB8AC3E}">
        <p14:creationId xmlns:p14="http://schemas.microsoft.com/office/powerpoint/2010/main" val="1072751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Isis</a:t>
            </a:r>
            <a:r>
              <a:rPr lang="en-US" baseline="30000"/>
              <a:t>2</a:t>
            </a:r>
            <a:r>
              <a:rPr lang="en-US"/>
              <a:t> makes developer’s life easier</a:t>
            </a:r>
            <a:endParaRPr lang="fr-BE" dirty="0"/>
          </a:p>
        </p:txBody>
      </p:sp>
      <p:sp>
        <p:nvSpPr>
          <p:cNvPr id="3" name="Content Placeholder 2"/>
          <p:cNvSpPr>
            <a:spLocks noGrp="1"/>
          </p:cNvSpPr>
          <p:nvPr>
            <p:ph sz="quarter" idx="1"/>
          </p:nvPr>
        </p:nvSpPr>
        <p:spPr>
          <a:xfrm>
            <a:off x="228600" y="1773936"/>
            <a:ext cx="5943600" cy="4623816"/>
          </a:xfrm>
          <a:solidFill>
            <a:srgbClr val="FFFF99"/>
          </a:solidFill>
        </p:spPr>
        <p:txBody>
          <a:bodyPr>
            <a:normAutofit fontScale="77500" lnSpcReduction="20000"/>
          </a:bodyPr>
          <a:lstStyle/>
          <a:p>
            <a:pPr>
              <a:buNone/>
            </a:pPr>
            <a:r>
              <a:rPr lang="en-US" sz="2000" dirty="0" smtClean="0">
                <a:solidFill>
                  <a:schemeClr val="bg1">
                    <a:lumMod val="50000"/>
                  </a:schemeClr>
                </a:solidFill>
              </a:rPr>
              <a:t>Group g = new Group(“</a:t>
            </a:r>
            <a:r>
              <a:rPr lang="en-US" sz="2000" dirty="0" err="1" smtClean="0">
                <a:solidFill>
                  <a:schemeClr val="bg1">
                    <a:lumMod val="50000"/>
                  </a:schemeClr>
                </a:solidFill>
              </a:rPr>
              <a:t>myGroup</a:t>
            </a:r>
            <a:r>
              <a:rPr lang="en-US" sz="2000" dirty="0" smtClean="0">
                <a:solidFill>
                  <a:schemeClr val="bg1">
                    <a:lumMod val="50000"/>
                  </a:schemeClr>
                </a:solidFill>
              </a:rPr>
              <a:t>”);</a:t>
            </a:r>
          </a:p>
          <a:p>
            <a:pPr>
              <a:buNone/>
            </a:pPr>
            <a:r>
              <a:rPr lang="en-US" sz="2000" dirty="0" err="1" smtClean="0">
                <a:solidFill>
                  <a:schemeClr val="bg1">
                    <a:lumMod val="50000"/>
                  </a:schemeClr>
                </a:solidFill>
              </a:rPr>
              <a:t>g.ViewHandlers</a:t>
            </a:r>
            <a:r>
              <a:rPr lang="en-US" sz="2000" dirty="0" smtClean="0">
                <a:solidFill>
                  <a:schemeClr val="bg1">
                    <a:lumMod val="50000"/>
                  </a:schemeClr>
                </a:solidFill>
              </a:rPr>
              <a:t> += delegate(View v) {</a:t>
            </a:r>
          </a:p>
          <a:p>
            <a:pPr lvl="1">
              <a:buNone/>
            </a:pPr>
            <a:r>
              <a:rPr lang="en-US" sz="1800" dirty="0" err="1" smtClean="0">
                <a:solidFill>
                  <a:schemeClr val="bg1">
                    <a:lumMod val="50000"/>
                  </a:schemeClr>
                </a:solidFill>
              </a:rPr>
              <a:t>Console.Title</a:t>
            </a:r>
            <a:r>
              <a:rPr lang="en-US" sz="1800" dirty="0" smtClean="0">
                <a:solidFill>
                  <a:schemeClr val="bg1">
                    <a:lumMod val="50000"/>
                  </a:schemeClr>
                </a:solidFill>
              </a:rPr>
              <a:t> = “</a:t>
            </a:r>
            <a:r>
              <a:rPr lang="en-US" sz="1800" dirty="0" err="1" smtClean="0">
                <a:solidFill>
                  <a:schemeClr val="bg1">
                    <a:lumMod val="50000"/>
                  </a:schemeClr>
                </a:solidFill>
              </a:rPr>
              <a:t>myGroup</a:t>
            </a:r>
            <a:r>
              <a:rPr lang="en-US" sz="1800" dirty="0" smtClean="0">
                <a:solidFill>
                  <a:schemeClr val="bg1">
                    <a:lumMod val="50000"/>
                  </a:schemeClr>
                </a:solidFill>
              </a:rPr>
              <a:t> members: “+</a:t>
            </a:r>
            <a:r>
              <a:rPr lang="en-US" sz="1800" dirty="0" err="1" smtClean="0">
                <a:solidFill>
                  <a:schemeClr val="bg1">
                    <a:lumMod val="50000"/>
                  </a:schemeClr>
                </a:solidFill>
              </a:rPr>
              <a:t>v.members</a:t>
            </a:r>
            <a:r>
              <a:rPr lang="en-US" sz="1800" dirty="0" smtClean="0">
                <a:solidFill>
                  <a:schemeClr val="bg1">
                    <a:lumMod val="50000"/>
                  </a:schemeClr>
                </a:solidFill>
              </a:rPr>
              <a:t>;</a:t>
            </a:r>
          </a:p>
          <a:p>
            <a:pPr>
              <a:buNone/>
            </a:pPr>
            <a:r>
              <a:rPr lang="en-US" sz="2000" dirty="0" smtClean="0">
                <a:solidFill>
                  <a:schemeClr val="bg1">
                    <a:lumMod val="50000"/>
                  </a:schemeClr>
                </a:solidFill>
              </a:rPr>
              <a:t>};</a:t>
            </a:r>
          </a:p>
          <a:p>
            <a:pPr>
              <a:buNone/>
            </a:pPr>
            <a:r>
              <a:rPr lang="en-US" sz="2000" dirty="0" err="1" smtClean="0">
                <a:solidFill>
                  <a:schemeClr val="bg1">
                    <a:lumMod val="50000"/>
                  </a:schemeClr>
                </a:solidFill>
              </a:rPr>
              <a:t>g.Handlers</a:t>
            </a:r>
            <a:r>
              <a:rPr lang="en-US" sz="2000" dirty="0" smtClean="0">
                <a:solidFill>
                  <a:schemeClr val="bg1">
                    <a:lumMod val="50000"/>
                  </a:schemeClr>
                </a:solidFill>
              </a:rPr>
              <a:t>[UPDATE] += delegate(string s, double v) {</a:t>
            </a:r>
          </a:p>
          <a:p>
            <a:pPr>
              <a:buNone/>
            </a:pPr>
            <a:r>
              <a:rPr lang="en-US" sz="2000" dirty="0" smtClean="0">
                <a:solidFill>
                  <a:schemeClr val="bg1">
                    <a:lumMod val="50000"/>
                  </a:schemeClr>
                </a:solidFill>
              </a:rPr>
              <a:t>       Values[s] = v;</a:t>
            </a:r>
          </a:p>
          <a:p>
            <a:pPr>
              <a:buNone/>
            </a:pPr>
            <a:r>
              <a:rPr lang="en-US" sz="2000" dirty="0" smtClean="0">
                <a:solidFill>
                  <a:schemeClr val="bg1">
                    <a:lumMod val="50000"/>
                  </a:schemeClr>
                </a:solidFill>
              </a:rPr>
              <a:t>};</a:t>
            </a:r>
          </a:p>
          <a:p>
            <a:pPr>
              <a:buNone/>
            </a:pPr>
            <a:r>
              <a:rPr lang="en-US" sz="2000" dirty="0" err="1" smtClean="0">
                <a:solidFill>
                  <a:schemeClr val="bg1">
                    <a:lumMod val="50000"/>
                  </a:schemeClr>
                </a:solidFill>
              </a:rPr>
              <a:t>g.Handlers</a:t>
            </a:r>
            <a:r>
              <a:rPr lang="en-US" sz="2000" dirty="0" smtClean="0">
                <a:solidFill>
                  <a:schemeClr val="bg1">
                    <a:lumMod val="50000"/>
                  </a:schemeClr>
                </a:solidFill>
              </a:rPr>
              <a:t>[LOOKUP] += delegate(string s) {</a:t>
            </a:r>
          </a:p>
          <a:p>
            <a:pPr>
              <a:buNone/>
            </a:pPr>
            <a:r>
              <a:rPr lang="en-US" sz="2000" dirty="0" smtClean="0">
                <a:solidFill>
                  <a:schemeClr val="bg1">
                    <a:lumMod val="50000"/>
                  </a:schemeClr>
                </a:solidFill>
              </a:rPr>
              <a:t>        Reply(Values[s]);</a:t>
            </a:r>
          </a:p>
          <a:p>
            <a:pPr>
              <a:buNone/>
            </a:pPr>
            <a:r>
              <a:rPr lang="en-US" sz="2000" dirty="0" smtClean="0">
                <a:solidFill>
                  <a:schemeClr val="bg1">
                    <a:lumMod val="50000"/>
                  </a:schemeClr>
                </a:solidFill>
              </a:rPr>
              <a:t>};</a:t>
            </a:r>
          </a:p>
          <a:p>
            <a:pPr>
              <a:buNone/>
            </a:pPr>
            <a:r>
              <a:rPr lang="en-US" sz="2000" dirty="0" err="1" smtClean="0">
                <a:solidFill>
                  <a:schemeClr val="bg1">
                    <a:lumMod val="50000"/>
                  </a:schemeClr>
                </a:solidFill>
              </a:rPr>
              <a:t>g.Join</a:t>
            </a:r>
            <a:r>
              <a:rPr lang="en-US" sz="2000" dirty="0" smtClean="0">
                <a:solidFill>
                  <a:schemeClr val="bg1">
                    <a:lumMod val="50000"/>
                  </a:schemeClr>
                </a:solidFill>
              </a:rPr>
              <a:t>();</a:t>
            </a:r>
          </a:p>
          <a:p>
            <a:pPr>
              <a:buNone/>
            </a:pPr>
            <a:endParaRPr lang="en-US" sz="2000" dirty="0" smtClean="0">
              <a:solidFill>
                <a:schemeClr val="bg1">
                  <a:lumMod val="50000"/>
                </a:schemeClr>
              </a:solidFill>
            </a:endParaRPr>
          </a:p>
          <a:p>
            <a:pPr>
              <a:buNone/>
            </a:pPr>
            <a:r>
              <a:rPr lang="en-US" sz="2000" dirty="0" err="1" smtClean="0">
                <a:solidFill>
                  <a:schemeClr val="bg1">
                    <a:lumMod val="50000"/>
                  </a:schemeClr>
                </a:solidFill>
              </a:rPr>
              <a:t>g.Send</a:t>
            </a:r>
            <a:r>
              <a:rPr lang="en-US" sz="2000" dirty="0" smtClean="0">
                <a:solidFill>
                  <a:schemeClr val="bg1">
                    <a:lumMod val="50000"/>
                  </a:schemeClr>
                </a:solidFill>
              </a:rPr>
              <a:t>(UPDATE, “Harry”, 20.75);</a:t>
            </a:r>
          </a:p>
          <a:p>
            <a:pPr>
              <a:buNone/>
            </a:pPr>
            <a:endParaRPr lang="en-US" sz="2000" dirty="0" smtClean="0"/>
          </a:p>
          <a:p>
            <a:pPr>
              <a:buNone/>
            </a:pPr>
            <a:r>
              <a:rPr lang="en-US" sz="2000" b="1"/>
              <a:t>List&lt;double&gt; resultlist = new List&lt;double&gt;;</a:t>
            </a:r>
            <a:endParaRPr lang="en-US" sz="2000" b="1" dirty="0" smtClean="0"/>
          </a:p>
          <a:p>
            <a:pPr>
              <a:buNone/>
            </a:pPr>
            <a:r>
              <a:rPr lang="en-US" sz="2000" b="1" dirty="0" smtClean="0"/>
              <a:t>nr = </a:t>
            </a:r>
            <a:r>
              <a:rPr lang="en-US" sz="2000" b="1" dirty="0" err="1" smtClean="0"/>
              <a:t>g.Query</a:t>
            </a:r>
            <a:r>
              <a:rPr lang="en-US" sz="2000" b="1" dirty="0" smtClean="0"/>
              <a:t>(LOOKUP, ALL, “Harry”, EOL, </a:t>
            </a:r>
            <a:r>
              <a:rPr lang="en-US" sz="2000" b="1" dirty="0" err="1" smtClean="0"/>
              <a:t>resultlist</a:t>
            </a:r>
            <a:r>
              <a:rPr lang="en-US" sz="2000" b="1" dirty="0" smtClean="0"/>
              <a:t>);</a:t>
            </a:r>
            <a:endParaRPr lang="fr-BE" sz="2000" b="1" dirty="0"/>
          </a:p>
        </p:txBody>
      </p:sp>
      <p:sp>
        <p:nvSpPr>
          <p:cNvPr id="4" name="Content Placeholder 3"/>
          <p:cNvSpPr>
            <a:spLocks noGrp="1"/>
          </p:cNvSpPr>
          <p:nvPr>
            <p:ph sz="quarter" idx="2"/>
          </p:nvPr>
        </p:nvSpPr>
        <p:spPr>
          <a:xfrm>
            <a:off x="5791200" y="1676400"/>
            <a:ext cx="3352800" cy="4623816"/>
          </a:xfrm>
        </p:spPr>
        <p:txBody>
          <a:bodyPr>
            <a:noAutofit/>
          </a:bodyPr>
          <a:lstStyle/>
          <a:p>
            <a:r>
              <a:rPr lang="en-US" sz="1600" dirty="0" smtClean="0">
                <a:solidFill>
                  <a:schemeClr val="bg1">
                    <a:lumMod val="50000"/>
                  </a:schemeClr>
                </a:solidFill>
              </a:rPr>
              <a:t>First sets up group</a:t>
            </a:r>
          </a:p>
          <a:p>
            <a:endParaRPr lang="en-US" sz="1600" dirty="0" smtClean="0">
              <a:solidFill>
                <a:schemeClr val="bg1">
                  <a:lumMod val="50000"/>
                </a:schemeClr>
              </a:solidFill>
            </a:endParaRPr>
          </a:p>
          <a:p>
            <a:r>
              <a:rPr lang="en-US" sz="1600" dirty="0" smtClean="0">
                <a:solidFill>
                  <a:schemeClr val="bg1">
                    <a:lumMod val="50000"/>
                  </a:schemeClr>
                </a:solidFill>
              </a:rPr>
              <a:t>Join makes this entity a member.  State transfer isn’t shown</a:t>
            </a:r>
          </a:p>
          <a:p>
            <a:endParaRPr lang="en-US" sz="1600" dirty="0" smtClean="0"/>
          </a:p>
          <a:p>
            <a:r>
              <a:rPr lang="en-US" sz="1600" b="1" dirty="0" smtClean="0"/>
              <a:t>Then can multicast, query.  Runtime callbacks to the “delegates” as events arrive</a:t>
            </a:r>
          </a:p>
          <a:p>
            <a:endParaRPr lang="en-US" sz="1600" dirty="0" smtClean="0"/>
          </a:p>
          <a:p>
            <a:r>
              <a:rPr lang="en-US" sz="1600" dirty="0" smtClean="0">
                <a:solidFill>
                  <a:schemeClr val="bg1">
                    <a:lumMod val="50000"/>
                  </a:schemeClr>
                </a:solidFill>
              </a:rPr>
              <a:t>Easy to request security (</a:t>
            </a:r>
            <a:r>
              <a:rPr lang="en-US" sz="1600" dirty="0" err="1" smtClean="0">
                <a:solidFill>
                  <a:schemeClr val="bg1">
                    <a:lumMod val="50000"/>
                  </a:schemeClr>
                </a:solidFill>
              </a:rPr>
              <a:t>g.SetSecure</a:t>
            </a:r>
            <a:r>
              <a:rPr lang="en-US" sz="1600" dirty="0" smtClean="0">
                <a:solidFill>
                  <a:schemeClr val="bg1">
                    <a:lumMod val="50000"/>
                  </a:schemeClr>
                </a:solidFill>
              </a:rPr>
              <a:t>), persistence</a:t>
            </a:r>
          </a:p>
          <a:p>
            <a:endParaRPr lang="en-US" sz="1600" dirty="0" smtClean="0">
              <a:solidFill>
                <a:schemeClr val="bg1">
                  <a:lumMod val="50000"/>
                </a:schemeClr>
              </a:solidFill>
            </a:endParaRPr>
          </a:p>
          <a:p>
            <a:r>
              <a:rPr lang="en-US" sz="1600" dirty="0" smtClean="0">
                <a:solidFill>
                  <a:schemeClr val="bg1">
                    <a:lumMod val="50000"/>
                  </a:schemeClr>
                </a:solidFill>
              </a:rPr>
              <a:t>“Consistency” model dictates the ordering seen for event </a:t>
            </a:r>
            <a:r>
              <a:rPr lang="en-US" sz="1600" dirty="0" err="1" smtClean="0">
                <a:solidFill>
                  <a:schemeClr val="bg1">
                    <a:lumMod val="50000"/>
                  </a:schemeClr>
                </a:solidFill>
              </a:rPr>
              <a:t>upcalls</a:t>
            </a:r>
            <a:r>
              <a:rPr lang="en-US" sz="1600" dirty="0" smtClean="0">
                <a:solidFill>
                  <a:schemeClr val="bg1">
                    <a:lumMod val="50000"/>
                  </a:schemeClr>
                </a:solidFill>
              </a:rPr>
              <a:t> and the assumptions user can make</a:t>
            </a:r>
            <a:endParaRPr lang="fr-BE" sz="1600" dirty="0">
              <a:solidFill>
                <a:schemeClr val="bg1">
                  <a:lumMod val="50000"/>
                </a:schemeClr>
              </a:solidFill>
            </a:endParaRPr>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solidFill>
                  <a:prstClr val="black">
                    <a:tint val="95000"/>
                  </a:prstClr>
                </a:solidFill>
              </a:rPr>
              <a:pPr/>
              <a:t>17</a:t>
            </a:fld>
            <a:endParaRPr lang="en-US">
              <a:solidFill>
                <a:prstClr val="black">
                  <a:tint val="95000"/>
                </a:prstClr>
              </a:solidFill>
            </a:endParaRPr>
          </a:p>
        </p:txBody>
      </p:sp>
    </p:spTree>
    <p:extLst>
      <p:ext uri="{BB962C8B-B14F-4D97-AF65-F5344CB8AC3E}">
        <p14:creationId xmlns:p14="http://schemas.microsoft.com/office/powerpoint/2010/main" val="802033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Isis</a:t>
            </a:r>
            <a:r>
              <a:rPr lang="en-US" baseline="30000"/>
              <a:t>2</a:t>
            </a:r>
            <a:r>
              <a:rPr lang="en-US"/>
              <a:t> makes developer’s life easier</a:t>
            </a:r>
            <a:endParaRPr lang="fr-BE" dirty="0"/>
          </a:p>
        </p:txBody>
      </p:sp>
      <p:sp>
        <p:nvSpPr>
          <p:cNvPr id="3" name="Content Placeholder 2"/>
          <p:cNvSpPr>
            <a:spLocks noGrp="1"/>
          </p:cNvSpPr>
          <p:nvPr>
            <p:ph sz="quarter" idx="1"/>
          </p:nvPr>
        </p:nvSpPr>
        <p:spPr>
          <a:xfrm>
            <a:off x="457200" y="1773936"/>
            <a:ext cx="5715000" cy="4623816"/>
          </a:xfrm>
          <a:solidFill>
            <a:srgbClr val="FFFF99"/>
          </a:solidFill>
        </p:spPr>
        <p:txBody>
          <a:bodyPr>
            <a:normAutofit fontScale="77500" lnSpcReduction="20000"/>
          </a:bodyPr>
          <a:lstStyle/>
          <a:p>
            <a:pPr>
              <a:buNone/>
            </a:pPr>
            <a:r>
              <a:rPr lang="en-US" sz="2000" dirty="0" smtClean="0"/>
              <a:t>Group g = new Group(“</a:t>
            </a:r>
            <a:r>
              <a:rPr lang="en-US" sz="2000" dirty="0" err="1" smtClean="0"/>
              <a:t>myGroup</a:t>
            </a:r>
            <a:r>
              <a:rPr lang="en-US" sz="2000" dirty="0" smtClean="0"/>
              <a:t>”);</a:t>
            </a:r>
          </a:p>
          <a:p>
            <a:pPr>
              <a:buNone/>
            </a:pPr>
            <a:r>
              <a:rPr lang="en-US" sz="2000" dirty="0" err="1" smtClean="0"/>
              <a:t>g.ViewHandlers</a:t>
            </a:r>
            <a:r>
              <a:rPr lang="en-US" sz="2000" dirty="0" smtClean="0"/>
              <a:t> += delegate(View v) {</a:t>
            </a:r>
          </a:p>
          <a:p>
            <a:pPr lvl="1">
              <a:buNone/>
            </a:pPr>
            <a:r>
              <a:rPr lang="en-US" sz="1800" dirty="0" err="1" smtClean="0"/>
              <a:t>Console.Title</a:t>
            </a:r>
            <a:r>
              <a:rPr lang="en-US" sz="1800" dirty="0" smtClean="0"/>
              <a:t> = “</a:t>
            </a:r>
            <a:r>
              <a:rPr lang="en-US" sz="1800" dirty="0" err="1" smtClean="0"/>
              <a:t>myGroup</a:t>
            </a:r>
            <a:r>
              <a:rPr lang="en-US" sz="1800" dirty="0" smtClean="0"/>
              <a:t> members: “+</a:t>
            </a:r>
            <a:r>
              <a:rPr lang="en-US" sz="1800" dirty="0" err="1" smtClean="0"/>
              <a:t>v.members</a:t>
            </a:r>
            <a:r>
              <a:rPr lang="en-US" sz="1800" dirty="0" smtClean="0"/>
              <a:t>;</a:t>
            </a:r>
          </a:p>
          <a:p>
            <a:pPr>
              <a:buNone/>
            </a:pPr>
            <a:r>
              <a:rPr lang="en-US" sz="2000" dirty="0" smtClean="0"/>
              <a:t>};</a:t>
            </a:r>
          </a:p>
          <a:p>
            <a:pPr>
              <a:buNone/>
            </a:pPr>
            <a:r>
              <a:rPr lang="en-US" sz="2000" dirty="0" err="1" smtClean="0"/>
              <a:t>g.Handlers</a:t>
            </a:r>
            <a:r>
              <a:rPr lang="en-US" sz="2000" dirty="0" smtClean="0"/>
              <a:t>[UPDATE] += delegate(string s, double v) {</a:t>
            </a:r>
          </a:p>
          <a:p>
            <a:pPr>
              <a:buNone/>
            </a:pPr>
            <a:r>
              <a:rPr lang="en-US" sz="2000" dirty="0" smtClean="0"/>
              <a:t>       Values[s] = v;</a:t>
            </a:r>
          </a:p>
          <a:p>
            <a:pPr>
              <a:buNone/>
            </a:pPr>
            <a:r>
              <a:rPr lang="en-US" sz="2000" dirty="0" smtClean="0"/>
              <a:t>};</a:t>
            </a:r>
          </a:p>
          <a:p>
            <a:pPr>
              <a:buNone/>
            </a:pPr>
            <a:r>
              <a:rPr lang="en-US" sz="2000" dirty="0" err="1" smtClean="0"/>
              <a:t>g.Handlers</a:t>
            </a:r>
            <a:r>
              <a:rPr lang="en-US" sz="2000" dirty="0" smtClean="0"/>
              <a:t>[LOOKUP] += delegate(string s) {</a:t>
            </a:r>
          </a:p>
          <a:p>
            <a:pPr>
              <a:buNone/>
            </a:pPr>
            <a:r>
              <a:rPr lang="en-US" sz="2000" dirty="0" smtClean="0"/>
              <a:t>        Reply(Values[s]);</a:t>
            </a:r>
          </a:p>
          <a:p>
            <a:pPr>
              <a:buNone/>
            </a:pPr>
            <a:r>
              <a:rPr lang="en-US" sz="2000" dirty="0" smtClean="0"/>
              <a:t>};</a:t>
            </a:r>
          </a:p>
          <a:p>
            <a:pPr>
              <a:buNone/>
            </a:pPr>
            <a:r>
              <a:rPr lang="en-US" sz="2000" dirty="0" err="1" smtClean="0"/>
              <a:t>g.Join</a:t>
            </a:r>
            <a:r>
              <a:rPr lang="en-US" sz="2000" dirty="0" smtClean="0"/>
              <a:t>();</a:t>
            </a:r>
          </a:p>
          <a:p>
            <a:pPr>
              <a:buNone/>
            </a:pPr>
            <a:endParaRPr lang="en-US" sz="2000" dirty="0" smtClean="0"/>
          </a:p>
          <a:p>
            <a:pPr>
              <a:buNone/>
            </a:pPr>
            <a:r>
              <a:rPr lang="en-US" sz="2000" dirty="0" err="1" smtClean="0"/>
              <a:t>g.Send</a:t>
            </a:r>
            <a:r>
              <a:rPr lang="en-US" sz="2000" dirty="0" smtClean="0"/>
              <a:t>(UPDATE, “Harry”, 20.75);</a:t>
            </a:r>
          </a:p>
          <a:p>
            <a:pPr>
              <a:buNone/>
            </a:pPr>
            <a:endParaRPr lang="en-US" sz="2000" dirty="0" smtClean="0"/>
          </a:p>
          <a:p>
            <a:pPr>
              <a:buNone/>
            </a:pPr>
            <a:r>
              <a:rPr lang="en-US" sz="2000"/>
              <a:t>List&lt;double&gt; resultlist = new List&lt;double&gt;;</a:t>
            </a:r>
            <a:endParaRPr lang="en-US" sz="2000" dirty="0" smtClean="0"/>
          </a:p>
          <a:p>
            <a:pPr>
              <a:buNone/>
            </a:pPr>
            <a:r>
              <a:rPr lang="en-US" sz="2000" dirty="0" smtClean="0"/>
              <a:t>nr = </a:t>
            </a:r>
            <a:r>
              <a:rPr lang="en-US" sz="2000" dirty="0" err="1" smtClean="0"/>
              <a:t>g.Query</a:t>
            </a:r>
            <a:r>
              <a:rPr lang="en-US" sz="2000" dirty="0" smtClean="0"/>
              <a:t>(LOOKUP, ALL, “Harry”, EOL, </a:t>
            </a:r>
            <a:r>
              <a:rPr lang="en-US" sz="2000" dirty="0" err="1" smtClean="0"/>
              <a:t>resultlist</a:t>
            </a:r>
            <a:r>
              <a:rPr lang="en-US" sz="2000" dirty="0" smtClean="0"/>
              <a:t>);</a:t>
            </a:r>
            <a:endParaRPr lang="fr-BE" sz="2000" dirty="0"/>
          </a:p>
        </p:txBody>
      </p:sp>
      <p:sp>
        <p:nvSpPr>
          <p:cNvPr id="4" name="Content Placeholder 3"/>
          <p:cNvSpPr>
            <a:spLocks noGrp="1"/>
          </p:cNvSpPr>
          <p:nvPr>
            <p:ph sz="quarter" idx="2"/>
          </p:nvPr>
        </p:nvSpPr>
        <p:spPr>
          <a:xfrm>
            <a:off x="5791200" y="1676400"/>
            <a:ext cx="3352800" cy="4623816"/>
          </a:xfrm>
        </p:spPr>
        <p:txBody>
          <a:bodyPr>
            <a:noAutofit/>
          </a:bodyPr>
          <a:lstStyle/>
          <a:p>
            <a:r>
              <a:rPr lang="en-US" sz="1600" dirty="0" smtClean="0"/>
              <a:t>First sets up group</a:t>
            </a:r>
          </a:p>
          <a:p>
            <a:endParaRPr lang="en-US" sz="1600" dirty="0" smtClean="0"/>
          </a:p>
          <a:p>
            <a:r>
              <a:rPr lang="en-US" sz="1600" dirty="0" smtClean="0"/>
              <a:t>Join makes this entity a member.  State transfer isn’t shown</a:t>
            </a:r>
          </a:p>
          <a:p>
            <a:endParaRPr lang="en-US" sz="1600" dirty="0" smtClean="0"/>
          </a:p>
          <a:p>
            <a:r>
              <a:rPr lang="en-US" sz="1600" dirty="0" smtClean="0"/>
              <a:t>Then can multicast, query.  Runtime callbacks to the “delegates” as events arrive</a:t>
            </a:r>
          </a:p>
          <a:p>
            <a:endParaRPr lang="en-US" sz="1600" dirty="0" smtClean="0"/>
          </a:p>
          <a:p>
            <a:r>
              <a:rPr lang="en-US" sz="1600" b="1" dirty="0" smtClean="0"/>
              <a:t>Easy to request security (</a:t>
            </a:r>
            <a:r>
              <a:rPr lang="en-US" sz="1600" b="1" dirty="0" err="1" smtClean="0"/>
              <a:t>g.SetSecure</a:t>
            </a:r>
            <a:r>
              <a:rPr lang="en-US" sz="1600" b="1" dirty="0" smtClean="0"/>
              <a:t>), persistence</a:t>
            </a:r>
          </a:p>
          <a:p>
            <a:endParaRPr lang="en-US" sz="1600" b="1" dirty="0" smtClean="0"/>
          </a:p>
          <a:p>
            <a:r>
              <a:rPr lang="en-US" sz="1600" b="1" dirty="0" smtClean="0"/>
              <a:t>“Consistency” model dictates the ordering seen for event </a:t>
            </a:r>
            <a:r>
              <a:rPr lang="en-US" sz="1600" b="1" dirty="0" err="1" smtClean="0"/>
              <a:t>upcalls</a:t>
            </a:r>
            <a:r>
              <a:rPr lang="en-US" sz="1600" b="1" dirty="0" smtClean="0"/>
              <a:t> and the assumptions user can make</a:t>
            </a:r>
            <a:endParaRPr lang="fr-BE" sz="1600" b="1" dirty="0"/>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solidFill>
                  <a:prstClr val="black">
                    <a:tint val="95000"/>
                  </a:prstClr>
                </a:solidFill>
              </a:rPr>
              <a:pPr/>
              <a:t>18</a:t>
            </a:fld>
            <a:endParaRPr lang="en-US">
              <a:solidFill>
                <a:prstClr val="black">
                  <a:tint val="95000"/>
                </a:prstClr>
              </a:solidFill>
            </a:endParaRPr>
          </a:p>
        </p:txBody>
      </p:sp>
    </p:spTree>
    <p:extLst>
      <p:ext uri="{BB962C8B-B14F-4D97-AF65-F5344CB8AC3E}">
        <p14:creationId xmlns:p14="http://schemas.microsoft.com/office/powerpoint/2010/main" val="2818847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Isis</a:t>
            </a:r>
            <a:r>
              <a:rPr lang="en-US" baseline="30000"/>
              <a:t>2</a:t>
            </a:r>
            <a:r>
              <a:rPr lang="en-US"/>
              <a:t> makes developer’s life easier</a:t>
            </a:r>
            <a:endParaRPr lang="fr-BE" dirty="0"/>
          </a:p>
        </p:txBody>
      </p:sp>
      <p:sp>
        <p:nvSpPr>
          <p:cNvPr id="3" name="Content Placeholder 2"/>
          <p:cNvSpPr>
            <a:spLocks noGrp="1"/>
          </p:cNvSpPr>
          <p:nvPr>
            <p:ph sz="quarter" idx="1"/>
          </p:nvPr>
        </p:nvSpPr>
        <p:spPr>
          <a:xfrm>
            <a:off x="457200" y="1773936"/>
            <a:ext cx="5715000" cy="4623816"/>
          </a:xfrm>
          <a:solidFill>
            <a:srgbClr val="FFFF99"/>
          </a:solidFill>
        </p:spPr>
        <p:txBody>
          <a:bodyPr>
            <a:normAutofit fontScale="70000" lnSpcReduction="20000"/>
          </a:bodyPr>
          <a:lstStyle/>
          <a:p>
            <a:pPr>
              <a:buNone/>
            </a:pPr>
            <a:r>
              <a:rPr lang="en-US" sz="2000" dirty="0" smtClean="0"/>
              <a:t>Group g = new Group(“</a:t>
            </a:r>
            <a:r>
              <a:rPr lang="en-US" sz="2000" dirty="0" err="1" smtClean="0"/>
              <a:t>myGroup</a:t>
            </a:r>
            <a:r>
              <a:rPr lang="en-US" sz="2000" dirty="0" smtClean="0"/>
              <a:t>”);</a:t>
            </a:r>
          </a:p>
          <a:p>
            <a:pPr>
              <a:buNone/>
            </a:pPr>
            <a:r>
              <a:rPr lang="en-US" sz="2000" dirty="0" err="1" smtClean="0"/>
              <a:t>g.ViewHandlers</a:t>
            </a:r>
            <a:r>
              <a:rPr lang="en-US" sz="2000" dirty="0" smtClean="0"/>
              <a:t> += delegate(View v) {</a:t>
            </a:r>
          </a:p>
          <a:p>
            <a:pPr lvl="1">
              <a:buNone/>
            </a:pPr>
            <a:r>
              <a:rPr lang="en-US" sz="1800" dirty="0" err="1" smtClean="0"/>
              <a:t>Console.Title</a:t>
            </a:r>
            <a:r>
              <a:rPr lang="en-US" sz="1800" dirty="0" smtClean="0"/>
              <a:t> = “</a:t>
            </a:r>
            <a:r>
              <a:rPr lang="en-US" sz="1800" dirty="0" err="1" smtClean="0"/>
              <a:t>myGroup</a:t>
            </a:r>
            <a:r>
              <a:rPr lang="en-US" sz="1800" dirty="0" smtClean="0"/>
              <a:t> members: “+</a:t>
            </a:r>
            <a:r>
              <a:rPr lang="en-US" sz="1800" dirty="0" err="1" smtClean="0"/>
              <a:t>v.members</a:t>
            </a:r>
            <a:r>
              <a:rPr lang="en-US" sz="1800" dirty="0" smtClean="0"/>
              <a:t>;</a:t>
            </a:r>
          </a:p>
          <a:p>
            <a:pPr>
              <a:buNone/>
            </a:pPr>
            <a:r>
              <a:rPr lang="en-US" sz="2000" dirty="0" smtClean="0"/>
              <a:t>};</a:t>
            </a:r>
          </a:p>
          <a:p>
            <a:pPr>
              <a:buNone/>
            </a:pPr>
            <a:r>
              <a:rPr lang="en-US" sz="2000" dirty="0" err="1" smtClean="0"/>
              <a:t>g.Handlers</a:t>
            </a:r>
            <a:r>
              <a:rPr lang="en-US" sz="2000" dirty="0" smtClean="0"/>
              <a:t>[UPDATE] += delegate(string s, double v) {</a:t>
            </a:r>
          </a:p>
          <a:p>
            <a:pPr>
              <a:buNone/>
            </a:pPr>
            <a:r>
              <a:rPr lang="en-US" sz="2000" dirty="0" smtClean="0"/>
              <a:t>       Values[s] = v;</a:t>
            </a:r>
          </a:p>
          <a:p>
            <a:pPr>
              <a:buNone/>
            </a:pPr>
            <a:r>
              <a:rPr lang="en-US" sz="2000" dirty="0" smtClean="0"/>
              <a:t>};</a:t>
            </a:r>
          </a:p>
          <a:p>
            <a:pPr>
              <a:buNone/>
            </a:pPr>
            <a:r>
              <a:rPr lang="en-US" sz="2000" dirty="0" err="1" smtClean="0"/>
              <a:t>g.Handlers</a:t>
            </a:r>
            <a:r>
              <a:rPr lang="en-US" sz="2000" dirty="0" smtClean="0"/>
              <a:t>[LOOKUP] += delegate(string s) {</a:t>
            </a:r>
          </a:p>
          <a:p>
            <a:pPr>
              <a:buNone/>
            </a:pPr>
            <a:r>
              <a:rPr lang="en-US" sz="2000" dirty="0" smtClean="0"/>
              <a:t>        Reply(Values[s]);</a:t>
            </a:r>
          </a:p>
          <a:p>
            <a:pPr>
              <a:buNone/>
            </a:pPr>
            <a:r>
              <a:rPr lang="en-US" sz="2000" smtClean="0"/>
              <a:t>};</a:t>
            </a:r>
          </a:p>
          <a:p>
            <a:pPr>
              <a:buNone/>
            </a:pPr>
            <a:r>
              <a:rPr lang="en-US" sz="2000" b="1" smtClean="0">
                <a:solidFill>
                  <a:srgbClr val="C00000"/>
                </a:solidFill>
              </a:rPr>
              <a:t>g.SetSecure();</a:t>
            </a:r>
            <a:endParaRPr lang="en-US" sz="2000" b="1" dirty="0" smtClean="0">
              <a:solidFill>
                <a:srgbClr val="C00000"/>
              </a:solidFill>
            </a:endParaRPr>
          </a:p>
          <a:p>
            <a:pPr>
              <a:buNone/>
            </a:pPr>
            <a:r>
              <a:rPr lang="en-US" sz="2000" dirty="0" err="1" smtClean="0"/>
              <a:t>g.Join</a:t>
            </a:r>
            <a:r>
              <a:rPr lang="en-US" sz="2000" dirty="0" smtClean="0"/>
              <a:t>();</a:t>
            </a:r>
          </a:p>
          <a:p>
            <a:pPr>
              <a:buNone/>
            </a:pPr>
            <a:endParaRPr lang="en-US" sz="2000" dirty="0" smtClean="0"/>
          </a:p>
          <a:p>
            <a:pPr>
              <a:buNone/>
            </a:pPr>
            <a:r>
              <a:rPr lang="en-US" sz="2000" dirty="0" err="1" smtClean="0"/>
              <a:t>g.Send</a:t>
            </a:r>
            <a:r>
              <a:rPr lang="en-US" sz="2000" dirty="0" smtClean="0"/>
              <a:t>(UPDATE, “Harry”, 20.75);</a:t>
            </a:r>
          </a:p>
          <a:p>
            <a:pPr>
              <a:buNone/>
            </a:pPr>
            <a:endParaRPr lang="en-US" sz="2000" dirty="0" smtClean="0"/>
          </a:p>
          <a:p>
            <a:pPr>
              <a:buNone/>
            </a:pPr>
            <a:r>
              <a:rPr lang="en-US" sz="2000"/>
              <a:t>List&lt;double&gt; resultlist = new List&lt;double&gt;;</a:t>
            </a:r>
            <a:endParaRPr lang="en-US" sz="2000" dirty="0" smtClean="0"/>
          </a:p>
          <a:p>
            <a:pPr>
              <a:buNone/>
            </a:pPr>
            <a:r>
              <a:rPr lang="en-US" sz="2000" dirty="0" smtClean="0"/>
              <a:t>nr = </a:t>
            </a:r>
            <a:r>
              <a:rPr lang="en-US" sz="2000" dirty="0" err="1" smtClean="0"/>
              <a:t>g.Query</a:t>
            </a:r>
            <a:r>
              <a:rPr lang="en-US" sz="2000" dirty="0" smtClean="0"/>
              <a:t>(LOOKUP, ALL, “Harry”, EOL, </a:t>
            </a:r>
            <a:r>
              <a:rPr lang="en-US" sz="2000" dirty="0" err="1" smtClean="0"/>
              <a:t>resultlist</a:t>
            </a:r>
            <a:r>
              <a:rPr lang="en-US" sz="2000" dirty="0" smtClean="0"/>
              <a:t>);</a:t>
            </a:r>
            <a:endParaRPr lang="fr-BE" sz="2000" dirty="0"/>
          </a:p>
        </p:txBody>
      </p:sp>
      <p:sp>
        <p:nvSpPr>
          <p:cNvPr id="4" name="Content Placeholder 3"/>
          <p:cNvSpPr>
            <a:spLocks noGrp="1"/>
          </p:cNvSpPr>
          <p:nvPr>
            <p:ph sz="quarter" idx="2"/>
          </p:nvPr>
        </p:nvSpPr>
        <p:spPr>
          <a:xfrm>
            <a:off x="5791200" y="1676400"/>
            <a:ext cx="3352800" cy="4623816"/>
          </a:xfrm>
        </p:spPr>
        <p:txBody>
          <a:bodyPr>
            <a:noAutofit/>
          </a:bodyPr>
          <a:lstStyle/>
          <a:p>
            <a:r>
              <a:rPr lang="en-US" sz="1600" dirty="0" smtClean="0"/>
              <a:t>First sets up group</a:t>
            </a:r>
          </a:p>
          <a:p>
            <a:endParaRPr lang="en-US" sz="1600" dirty="0" smtClean="0"/>
          </a:p>
          <a:p>
            <a:r>
              <a:rPr lang="en-US" sz="1600" dirty="0" smtClean="0"/>
              <a:t>Join makes this entity a member.  State transfer isn’t shown</a:t>
            </a:r>
          </a:p>
          <a:p>
            <a:endParaRPr lang="en-US" sz="1600" dirty="0" smtClean="0"/>
          </a:p>
          <a:p>
            <a:r>
              <a:rPr lang="en-US" sz="1600" dirty="0" smtClean="0"/>
              <a:t>Then can multicast, query.  Runtime callbacks to the “delegates” as events arrive</a:t>
            </a:r>
          </a:p>
          <a:p>
            <a:endParaRPr lang="en-US" sz="1600" dirty="0" smtClean="0"/>
          </a:p>
          <a:p>
            <a:r>
              <a:rPr lang="en-US" sz="1600" b="1" dirty="0"/>
              <a:t>Easy to request security </a:t>
            </a:r>
            <a:r>
              <a:rPr lang="en-US" sz="1600" dirty="0"/>
              <a:t>(</a:t>
            </a:r>
            <a:r>
              <a:rPr lang="en-US" sz="1600" dirty="0" err="1"/>
              <a:t>g.SetSecure</a:t>
            </a:r>
            <a:r>
              <a:rPr lang="en-US" sz="1600" dirty="0"/>
              <a:t>), persistence</a:t>
            </a:r>
          </a:p>
          <a:p>
            <a:endParaRPr lang="en-US" sz="1600" dirty="0"/>
          </a:p>
          <a:p>
            <a:r>
              <a:rPr lang="en-US" sz="1600" dirty="0"/>
              <a:t>“Consistency” model dictates the ordering seen for event </a:t>
            </a:r>
            <a:r>
              <a:rPr lang="en-US" sz="1600" dirty="0" err="1"/>
              <a:t>upcalls</a:t>
            </a:r>
            <a:r>
              <a:rPr lang="en-US" sz="1600" dirty="0"/>
              <a:t> and the assumptions user can make</a:t>
            </a:r>
            <a:endParaRPr lang="fr-BE" sz="1600" dirty="0"/>
          </a:p>
        </p:txBody>
      </p:sp>
      <p:sp>
        <p:nvSpPr>
          <p:cNvPr id="5" name="Slide Number Placeholder 4"/>
          <p:cNvSpPr>
            <a:spLocks noGrp="1"/>
          </p:cNvSpPr>
          <p:nvPr>
            <p:ph type="sldNum" sz="quarter" idx="16"/>
          </p:nvPr>
        </p:nvSpPr>
        <p:spPr/>
        <p:txBody>
          <a:bodyPr>
            <a:normAutofit fontScale="85000" lnSpcReduction="20000"/>
          </a:bodyPr>
          <a:lstStyle/>
          <a:p>
            <a:fld id="{B6F15528-21DE-4FAA-801E-634DDDAF4B2B}" type="slidenum">
              <a:rPr lang="en-US" smtClean="0">
                <a:solidFill>
                  <a:prstClr val="black">
                    <a:tint val="95000"/>
                  </a:prstClr>
                </a:solidFill>
              </a:rPr>
              <a:pPr/>
              <a:t>19</a:t>
            </a:fld>
            <a:endParaRPr lang="en-US">
              <a:solidFill>
                <a:prstClr val="black">
                  <a:tint val="95000"/>
                </a:prstClr>
              </a:solidFill>
            </a:endParaRPr>
          </a:p>
        </p:txBody>
      </p:sp>
    </p:spTree>
    <p:extLst>
      <p:ext uri="{BB962C8B-B14F-4D97-AF65-F5344CB8AC3E}">
        <p14:creationId xmlns:p14="http://schemas.microsoft.com/office/powerpoint/2010/main" val="315860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About me...</a:t>
            </a:r>
            <a:endParaRPr lang="en-US"/>
          </a:p>
        </p:txBody>
      </p:sp>
      <p:sp>
        <p:nvSpPr>
          <p:cNvPr id="98307" name="Rectangle 3"/>
          <p:cNvSpPr>
            <a:spLocks noGrp="1" noChangeArrowheads="1"/>
          </p:cNvSpPr>
          <p:nvPr>
            <p:ph sz="quarter" idx="1"/>
          </p:nvPr>
        </p:nvSpPr>
        <p:spPr/>
        <p:txBody>
          <a:bodyPr>
            <a:normAutofit fontScale="92500" lnSpcReduction="10000"/>
          </a:bodyPr>
          <a:lstStyle/>
          <a:p>
            <a:r>
              <a:rPr lang="en-US" smtClean="0"/>
              <a:t>My research is focused on “high assurance”</a:t>
            </a:r>
          </a:p>
          <a:p>
            <a:pPr lvl="1"/>
            <a:r>
              <a:rPr lang="en-US" smtClean="0"/>
              <a:t>In fact as a graduate student I was torn between machine learning in medicine and distributed systems</a:t>
            </a:r>
          </a:p>
          <a:p>
            <a:pPr lvl="1"/>
            <a:r>
              <a:rPr lang="en-US" smtClean="0"/>
              <a:t>I’ve ended up working mostly in systems, on topics involving fault-tolerance, consistency, coordination, security and other kinds of high-assurance</a:t>
            </a:r>
          </a:p>
          <a:p>
            <a:r>
              <a:rPr lang="en-US" smtClean="0"/>
              <a:t>My current hot topics?</a:t>
            </a:r>
          </a:p>
          <a:p>
            <a:pPr lvl="1"/>
            <a:r>
              <a:rPr lang="en-US" smtClean="0"/>
              <a:t>Cloud-scale high assurance via platform and language support (often using some form of machine learning)</a:t>
            </a:r>
          </a:p>
          <a:p>
            <a:pPr lvl="1"/>
            <a:r>
              <a:rPr lang="en-US" smtClean="0"/>
              <a:t>Using the cloud to monitor/control the smart power grid</a:t>
            </a:r>
          </a:p>
          <a:p>
            <a:r>
              <a:rPr lang="en-US" smtClean="0"/>
              <a:t>... but CS6410 is much broader than just “Ken stuff”</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smtClean="0"/>
              <a:t>Consitency</a:t>
            </a:r>
            <a:r>
              <a:rPr lang="en-US" sz="3200" dirty="0" smtClean="0"/>
              <a:t> model: Virtual synchrony meets </a:t>
            </a:r>
            <a:r>
              <a:rPr lang="en-US" sz="3200" dirty="0" err="1" smtClean="0"/>
              <a:t>Paxos</a:t>
            </a:r>
            <a:r>
              <a:rPr lang="en-US" sz="3200" dirty="0" smtClean="0"/>
              <a:t> (and they live happily ever after…)</a:t>
            </a:r>
            <a:endParaRPr lang="fr-BE" sz="3200" dirty="0"/>
          </a:p>
        </p:txBody>
      </p:sp>
      <p:sp>
        <p:nvSpPr>
          <p:cNvPr id="18" name="Slide Number Placeholder 17"/>
          <p:cNvSpPr>
            <a:spLocks noGrp="1"/>
          </p:cNvSpPr>
          <p:nvPr>
            <p:ph type="sldNum" sz="quarter" idx="12"/>
          </p:nvPr>
        </p:nvSpPr>
        <p:spPr/>
        <p:txBody>
          <a:bodyPr>
            <a:normAutofit fontScale="85000" lnSpcReduction="20000"/>
          </a:bodyPr>
          <a:lstStyle/>
          <a:p>
            <a:fld id="{B6F15528-21DE-4FAA-801E-634DDDAF4B2B}" type="slidenum">
              <a:rPr lang="en-US" smtClean="0">
                <a:solidFill>
                  <a:prstClr val="black">
                    <a:tint val="95000"/>
                  </a:prstClr>
                </a:solidFill>
              </a:rPr>
              <a:pPr/>
              <a:t>20</a:t>
            </a:fld>
            <a:endParaRPr lang="en-US">
              <a:solidFill>
                <a:prstClr val="black">
                  <a:tint val="95000"/>
                </a:prstClr>
              </a:solidFill>
            </a:endParaRPr>
          </a:p>
        </p:txBody>
      </p:sp>
      <p:sp>
        <p:nvSpPr>
          <p:cNvPr id="3" name="Content Placeholder 2"/>
          <p:cNvSpPr>
            <a:spLocks noGrp="1"/>
          </p:cNvSpPr>
          <p:nvPr>
            <p:ph sz="quarter" idx="1"/>
          </p:nvPr>
        </p:nvSpPr>
        <p:spPr>
          <a:xfrm>
            <a:off x="457200" y="1600200"/>
            <a:ext cx="8305800" cy="2057400"/>
          </a:xfrm>
        </p:spPr>
        <p:txBody>
          <a:bodyPr>
            <a:normAutofit/>
          </a:bodyPr>
          <a:lstStyle/>
          <a:p>
            <a:r>
              <a:rPr lang="en-US" sz="2400" b="1" dirty="0" smtClean="0"/>
              <a:t>Virtual synchrony is a “consistency” model: </a:t>
            </a:r>
          </a:p>
          <a:p>
            <a:pPr lvl="1"/>
            <a:r>
              <a:rPr lang="en-US" sz="2000" b="1" i="1" smtClean="0">
                <a:solidFill>
                  <a:srgbClr val="C00000"/>
                </a:solidFill>
              </a:rPr>
              <a:t>Membership epochs: </a:t>
            </a:r>
            <a:r>
              <a:rPr lang="en-US" sz="2000" b="1" i="1" smtClean="0"/>
              <a:t>begin when a new configuration is installed and reported by delivery of a new “view” and associated state</a:t>
            </a:r>
            <a:endParaRPr lang="en-US" sz="2000" b="1" i="1" dirty="0" smtClean="0"/>
          </a:p>
          <a:p>
            <a:pPr lvl="1"/>
            <a:r>
              <a:rPr lang="en-US" sz="2000" b="1" i="1" smtClean="0">
                <a:solidFill>
                  <a:srgbClr val="C00000"/>
                </a:solidFill>
              </a:rPr>
              <a:t>Protocols run “during” a single epoch: </a:t>
            </a:r>
            <a:r>
              <a:rPr lang="en-US" sz="2000" b="1" i="1" smtClean="0"/>
              <a:t>rather than overcome failure, we reconfigure when a failure occurs</a:t>
            </a:r>
            <a:endParaRPr lang="en-US" sz="2000" b="1" i="1" dirty="0" smtClean="0"/>
          </a:p>
        </p:txBody>
      </p:sp>
      <p:pic>
        <p:nvPicPr>
          <p:cNvPr id="45058" name="Picture 2"/>
          <p:cNvPicPr>
            <a:picLocks noChangeAspect="1" noChangeArrowheads="1"/>
          </p:cNvPicPr>
          <p:nvPr/>
        </p:nvPicPr>
        <p:blipFill>
          <a:blip r:embed="rId2" cstate="print"/>
          <a:srcRect/>
          <a:stretch>
            <a:fillRect/>
          </a:stretch>
        </p:blipFill>
        <p:spPr bwMode="auto">
          <a:xfrm>
            <a:off x="685800" y="4466975"/>
            <a:ext cx="3523667" cy="1674813"/>
          </a:xfrm>
          <a:prstGeom prst="rect">
            <a:avLst/>
          </a:prstGeom>
          <a:noFill/>
          <a:ln w="9525">
            <a:noFill/>
            <a:miter lim="800000"/>
            <a:headEnd/>
            <a:tailEnd/>
          </a:ln>
          <a:effectLst/>
        </p:spPr>
      </p:pic>
      <p:pic>
        <p:nvPicPr>
          <p:cNvPr id="45059" name="Picture 3"/>
          <p:cNvPicPr>
            <a:picLocks noChangeAspect="1" noChangeArrowheads="1"/>
          </p:cNvPicPr>
          <p:nvPr/>
        </p:nvPicPr>
        <p:blipFill>
          <a:blip r:embed="rId3" cstate="print"/>
          <a:srcRect/>
          <a:stretch>
            <a:fillRect/>
          </a:stretch>
        </p:blipFill>
        <p:spPr bwMode="auto">
          <a:xfrm>
            <a:off x="5029200" y="4466975"/>
            <a:ext cx="3581400" cy="1702253"/>
          </a:xfrm>
          <a:prstGeom prst="rect">
            <a:avLst/>
          </a:prstGeom>
          <a:noFill/>
          <a:ln w="9525">
            <a:noFill/>
            <a:miter lim="800000"/>
            <a:headEnd/>
            <a:tailEnd/>
          </a:ln>
          <a:effectLst/>
        </p:spPr>
      </p:pic>
      <p:sp>
        <p:nvSpPr>
          <p:cNvPr id="48" name="TextBox 47"/>
          <p:cNvSpPr txBox="1"/>
          <p:nvPr/>
        </p:nvSpPr>
        <p:spPr>
          <a:xfrm>
            <a:off x="457200" y="6295775"/>
            <a:ext cx="4038600" cy="369332"/>
          </a:xfrm>
          <a:prstGeom prst="rect">
            <a:avLst/>
          </a:prstGeom>
          <a:noFill/>
        </p:spPr>
        <p:txBody>
          <a:bodyPr wrap="square" rtlCol="0">
            <a:spAutoFit/>
          </a:bodyPr>
          <a:lstStyle/>
          <a:p>
            <a:pPr algn="ctr"/>
            <a:r>
              <a:rPr lang="en-US" b="1" i="1" dirty="0" smtClean="0">
                <a:solidFill>
                  <a:srgbClr val="C00000"/>
                </a:solidFill>
              </a:rPr>
              <a:t>Synchronous execution</a:t>
            </a:r>
            <a:endParaRPr lang="fr-BE" b="1" i="1" dirty="0">
              <a:solidFill>
                <a:srgbClr val="C00000"/>
              </a:solidFill>
            </a:endParaRPr>
          </a:p>
        </p:txBody>
      </p:sp>
      <p:sp>
        <p:nvSpPr>
          <p:cNvPr id="49" name="TextBox 48"/>
          <p:cNvSpPr txBox="1"/>
          <p:nvPr/>
        </p:nvSpPr>
        <p:spPr>
          <a:xfrm>
            <a:off x="4876800" y="6295775"/>
            <a:ext cx="4038600" cy="369332"/>
          </a:xfrm>
          <a:prstGeom prst="rect">
            <a:avLst/>
          </a:prstGeom>
          <a:noFill/>
        </p:spPr>
        <p:txBody>
          <a:bodyPr wrap="square" rtlCol="0">
            <a:spAutoFit/>
          </a:bodyPr>
          <a:lstStyle/>
          <a:p>
            <a:pPr algn="ctr"/>
            <a:r>
              <a:rPr lang="en-US" b="1" i="1" dirty="0" smtClean="0">
                <a:solidFill>
                  <a:srgbClr val="C00000"/>
                </a:solidFill>
              </a:rPr>
              <a:t>Virtually synchronous execution</a:t>
            </a:r>
            <a:endParaRPr lang="fr-BE" b="1" i="1" dirty="0">
              <a:solidFill>
                <a:srgbClr val="C00000"/>
              </a:solidFill>
            </a:endParaRPr>
          </a:p>
        </p:txBody>
      </p:sp>
      <p:grpSp>
        <p:nvGrpSpPr>
          <p:cNvPr id="6" name="Group 5"/>
          <p:cNvGrpSpPr/>
          <p:nvPr/>
        </p:nvGrpSpPr>
        <p:grpSpPr>
          <a:xfrm>
            <a:off x="457200" y="3657600"/>
            <a:ext cx="8229600" cy="645307"/>
            <a:chOff x="457200" y="3488043"/>
            <a:chExt cx="8229600" cy="645307"/>
          </a:xfrm>
        </p:grpSpPr>
        <p:cxnSp>
          <p:nvCxnSpPr>
            <p:cNvPr id="12" name="Straight Arrow Connector 11"/>
            <p:cNvCxnSpPr/>
            <p:nvPr/>
          </p:nvCxnSpPr>
          <p:spPr>
            <a:xfrm>
              <a:off x="457200" y="3657600"/>
              <a:ext cx="8229600" cy="30218"/>
            </a:xfrm>
            <a:prstGeom prst="straightConnector1">
              <a:avLst/>
            </a:prstGeom>
            <a:ln w="76200">
              <a:solidFill>
                <a:srgbClr val="FFA7A7"/>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667000" y="3764018"/>
              <a:ext cx="4038600" cy="369332"/>
            </a:xfrm>
            <a:prstGeom prst="rect">
              <a:avLst/>
            </a:prstGeom>
            <a:noFill/>
          </p:spPr>
          <p:txBody>
            <a:bodyPr wrap="square" rtlCol="0">
              <a:spAutoFit/>
            </a:bodyPr>
            <a:lstStyle/>
            <a:p>
              <a:pPr algn="ctr"/>
              <a:r>
                <a:rPr lang="en-US" b="1" i="1" dirty="0" smtClean="0">
                  <a:solidFill>
                    <a:srgbClr val="C00000"/>
                  </a:solidFill>
                </a:rPr>
                <a:t>Non-replicated reference execution</a:t>
              </a:r>
              <a:endParaRPr lang="fr-BE" b="1" i="1" dirty="0">
                <a:solidFill>
                  <a:srgbClr val="C00000"/>
                </a:solidFill>
              </a:endParaRPr>
            </a:p>
          </p:txBody>
        </p:sp>
        <p:sp>
          <p:nvSpPr>
            <p:cNvPr id="14" name="TextBox 13"/>
            <p:cNvSpPr txBox="1"/>
            <p:nvPr/>
          </p:nvSpPr>
          <p:spPr>
            <a:xfrm>
              <a:off x="533400" y="3488043"/>
              <a:ext cx="685800" cy="369332"/>
            </a:xfrm>
            <a:prstGeom prst="rect">
              <a:avLst/>
            </a:prstGeom>
            <a:solidFill>
              <a:srgbClr val="FFFFFF">
                <a:alpha val="38039"/>
              </a:srgbClr>
            </a:solidFill>
          </p:spPr>
          <p:txBody>
            <a:bodyPr wrap="square" rtlCol="0">
              <a:spAutoFit/>
            </a:bodyPr>
            <a:lstStyle/>
            <a:p>
              <a:pPr algn="ctr"/>
              <a:r>
                <a:rPr lang="en-US" b="1" i="1" dirty="0" smtClean="0">
                  <a:solidFill>
                    <a:prstClr val="black"/>
                  </a:solidFill>
                </a:rPr>
                <a:t>A=3</a:t>
              </a:r>
              <a:endParaRPr lang="fr-BE" b="1" i="1" dirty="0">
                <a:solidFill>
                  <a:prstClr val="black"/>
                </a:solidFill>
              </a:endParaRPr>
            </a:p>
          </p:txBody>
        </p:sp>
        <p:sp>
          <p:nvSpPr>
            <p:cNvPr id="15" name="TextBox 14"/>
            <p:cNvSpPr txBox="1"/>
            <p:nvPr/>
          </p:nvSpPr>
          <p:spPr>
            <a:xfrm>
              <a:off x="2020170" y="3488043"/>
              <a:ext cx="685800" cy="369332"/>
            </a:xfrm>
            <a:prstGeom prst="rect">
              <a:avLst/>
            </a:prstGeom>
            <a:solidFill>
              <a:srgbClr val="FFFFFF">
                <a:alpha val="30196"/>
              </a:srgbClr>
            </a:solidFill>
          </p:spPr>
          <p:txBody>
            <a:bodyPr wrap="square" rtlCol="0">
              <a:spAutoFit/>
            </a:bodyPr>
            <a:lstStyle/>
            <a:p>
              <a:pPr algn="ctr"/>
              <a:r>
                <a:rPr lang="en-US" b="1" i="1" dirty="0" smtClean="0">
                  <a:solidFill>
                    <a:prstClr val="black"/>
                  </a:solidFill>
                </a:rPr>
                <a:t>B=7</a:t>
              </a:r>
              <a:endParaRPr lang="fr-BE" b="1" i="1" dirty="0">
                <a:solidFill>
                  <a:prstClr val="black"/>
                </a:solidFill>
              </a:endParaRPr>
            </a:p>
          </p:txBody>
        </p:sp>
        <p:sp>
          <p:nvSpPr>
            <p:cNvPr id="16" name="TextBox 15"/>
            <p:cNvSpPr txBox="1"/>
            <p:nvPr/>
          </p:nvSpPr>
          <p:spPr>
            <a:xfrm>
              <a:off x="4118784" y="3488043"/>
              <a:ext cx="990600" cy="369332"/>
            </a:xfrm>
            <a:prstGeom prst="rect">
              <a:avLst/>
            </a:prstGeom>
            <a:solidFill>
              <a:srgbClr val="FFFFFF">
                <a:alpha val="30196"/>
              </a:srgbClr>
            </a:solidFill>
          </p:spPr>
          <p:txBody>
            <a:bodyPr wrap="square" rtlCol="0">
              <a:spAutoFit/>
            </a:bodyPr>
            <a:lstStyle/>
            <a:p>
              <a:pPr algn="ctr"/>
              <a:r>
                <a:rPr lang="en-US" b="1" i="1" dirty="0" smtClean="0">
                  <a:solidFill>
                    <a:prstClr val="black"/>
                  </a:solidFill>
                </a:rPr>
                <a:t>B = B-A</a:t>
              </a:r>
              <a:endParaRPr lang="fr-BE" b="1" i="1" dirty="0">
                <a:solidFill>
                  <a:prstClr val="black"/>
                </a:solidFill>
              </a:endParaRPr>
            </a:p>
          </p:txBody>
        </p:sp>
        <p:sp>
          <p:nvSpPr>
            <p:cNvPr id="17" name="TextBox 16"/>
            <p:cNvSpPr txBox="1"/>
            <p:nvPr/>
          </p:nvSpPr>
          <p:spPr>
            <a:xfrm>
              <a:off x="7239000" y="3488043"/>
              <a:ext cx="914400" cy="369332"/>
            </a:xfrm>
            <a:prstGeom prst="rect">
              <a:avLst/>
            </a:prstGeom>
            <a:solidFill>
              <a:srgbClr val="FFFFFF">
                <a:alpha val="30196"/>
              </a:srgbClr>
            </a:solidFill>
          </p:spPr>
          <p:txBody>
            <a:bodyPr wrap="square" rtlCol="0">
              <a:spAutoFit/>
            </a:bodyPr>
            <a:lstStyle/>
            <a:p>
              <a:pPr algn="ctr"/>
              <a:r>
                <a:rPr lang="en-US" b="1" i="1" dirty="0" smtClean="0">
                  <a:solidFill>
                    <a:prstClr val="black"/>
                  </a:solidFill>
                </a:rPr>
                <a:t>A=A+1</a:t>
              </a:r>
              <a:endParaRPr lang="fr-BE" b="1" i="1" dirty="0">
                <a:solidFill>
                  <a:prstClr val="black"/>
                </a:solidFill>
              </a:endParaRPr>
            </a:p>
          </p:txBody>
        </p:sp>
      </p:grpSp>
      <p:sp>
        <p:nvSpPr>
          <p:cNvPr id="4" name="Left-Right Arrow 3"/>
          <p:cNvSpPr/>
          <p:nvPr/>
        </p:nvSpPr>
        <p:spPr>
          <a:xfrm>
            <a:off x="3887724" y="6238125"/>
            <a:ext cx="1216152" cy="484632"/>
          </a:xfrm>
          <a:prstGeom prst="left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rot="19011656">
            <a:off x="3753271" y="4457924"/>
            <a:ext cx="731027" cy="224777"/>
          </a:xfrm>
          <a:prstGeom prst="leftRightArrow">
            <a:avLst/>
          </a:prstGeom>
          <a:solidFill>
            <a:srgbClr val="FFFF0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25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8" grpId="0"/>
      <p:bldP spid="49" grpId="0"/>
      <p:bldP spid="4"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mtClean="0"/>
              <a:t>How would we replicate mySQL?</a:t>
            </a:r>
            <a:endParaRPr lang="en-US"/>
          </a:p>
        </p:txBody>
      </p:sp>
      <p:sp>
        <p:nvSpPr>
          <p:cNvPr id="7" name="Content Placeholder 2"/>
          <p:cNvSpPr txBox="1">
            <a:spLocks/>
          </p:cNvSpPr>
          <p:nvPr/>
        </p:nvSpPr>
        <p:spPr>
          <a:xfrm>
            <a:off x="304800" y="1828800"/>
            <a:ext cx="5638800" cy="4038600"/>
          </a:xfrm>
          <a:prstGeom prst="rect">
            <a:avLst/>
          </a:prstGeom>
          <a:solidFill>
            <a:srgbClr val="FFFF99"/>
          </a:solidFill>
        </p:spPr>
        <p:txBody>
          <a:bodyPr>
            <a:normAutofit fontScale="850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None/>
            </a:pPr>
            <a:r>
              <a:rPr lang="en-US" sz="2000"/>
              <a:t>Group g = new Group(“myGroup</a:t>
            </a:r>
            <a:r>
              <a:rPr lang="en-US" sz="2000" smtClean="0"/>
              <a:t>”);</a:t>
            </a:r>
          </a:p>
          <a:p>
            <a:pPr>
              <a:buNone/>
            </a:pPr>
            <a:r>
              <a:rPr lang="en-US" sz="2000"/>
              <a:t>g.ViewHandlers += delegate(View v) </a:t>
            </a:r>
            <a:r>
              <a:rPr lang="en-US" sz="2000" smtClean="0"/>
              <a:t>{</a:t>
            </a:r>
          </a:p>
          <a:p>
            <a:pPr>
              <a:buNone/>
            </a:pPr>
            <a:r>
              <a:rPr lang="en-US" sz="2000" smtClean="0"/>
              <a:t>    IMPORT </a:t>
            </a:r>
            <a:r>
              <a:rPr lang="en-US" sz="2000"/>
              <a:t>“db-replica:”+v.GetMyRank</a:t>
            </a:r>
            <a:r>
              <a:rPr lang="en-US" sz="2000" smtClean="0"/>
              <a:t>();</a:t>
            </a:r>
          </a:p>
          <a:p>
            <a:pPr>
              <a:buNone/>
            </a:pPr>
            <a:r>
              <a:rPr lang="en-US" sz="2000" smtClean="0"/>
              <a:t>};</a:t>
            </a:r>
          </a:p>
          <a:p>
            <a:pPr>
              <a:buNone/>
            </a:pPr>
            <a:r>
              <a:rPr lang="en-US" sz="2000" smtClean="0"/>
              <a:t>g.Handlers[UPDATE</a:t>
            </a:r>
            <a:r>
              <a:rPr lang="en-US" sz="2000"/>
              <a:t>] += delegate(string s, </a:t>
            </a:r>
            <a:r>
              <a:rPr lang="en-US" sz="2000" smtClean="0"/>
              <a:t>double v) </a:t>
            </a:r>
            <a:endParaRPr lang="en-US" sz="2000"/>
          </a:p>
          <a:p>
            <a:pPr>
              <a:buNone/>
            </a:pPr>
            <a:r>
              <a:rPr lang="en-US" sz="2000" smtClean="0"/>
              <a:t>{</a:t>
            </a:r>
            <a:endParaRPr lang="en-US" sz="2000"/>
          </a:p>
          <a:p>
            <a:pPr>
              <a:buNone/>
            </a:pPr>
            <a:r>
              <a:rPr lang="en-US" sz="2000"/>
              <a:t>    </a:t>
            </a:r>
            <a:r>
              <a:rPr lang="en-US" sz="2000" smtClean="0"/>
              <a:t>START TRANSACTION;</a:t>
            </a:r>
          </a:p>
          <a:p>
            <a:pPr>
              <a:buNone/>
            </a:pPr>
            <a:r>
              <a:rPr lang="en-US" sz="2000" smtClean="0"/>
              <a:t>    UPDATE salary = v WHERE SET name=s; </a:t>
            </a:r>
          </a:p>
          <a:p>
            <a:pPr>
              <a:buNone/>
            </a:pPr>
            <a:r>
              <a:rPr lang="en-US" sz="2000"/>
              <a:t> </a:t>
            </a:r>
            <a:r>
              <a:rPr lang="en-US" sz="2000" smtClean="0"/>
              <a:t>   COMMIT;</a:t>
            </a:r>
          </a:p>
          <a:p>
            <a:pPr>
              <a:buNone/>
            </a:pPr>
            <a:r>
              <a:rPr lang="en-US" sz="2000" smtClean="0"/>
              <a:t>}; </a:t>
            </a:r>
          </a:p>
          <a:p>
            <a:pPr>
              <a:buNone/>
            </a:pPr>
            <a:r>
              <a:rPr lang="en-US" sz="2000" smtClean="0"/>
              <a:t>...</a:t>
            </a:r>
          </a:p>
          <a:p>
            <a:pPr>
              <a:buNone/>
            </a:pPr>
            <a:endParaRPr lang="en-US" sz="2000"/>
          </a:p>
          <a:p>
            <a:pPr>
              <a:buNone/>
            </a:pPr>
            <a:r>
              <a:rPr lang="en-US" sz="2000" smtClean="0"/>
              <a:t>g.SafeSend(UPDATE, “Harry”, “85,000”);</a:t>
            </a:r>
            <a:endParaRPr lang="en-US" sz="2000" dirty="0"/>
          </a:p>
        </p:txBody>
      </p:sp>
      <p:sp>
        <p:nvSpPr>
          <p:cNvPr id="8" name="Content Placeholder 3"/>
          <p:cNvSpPr txBox="1">
            <a:spLocks/>
          </p:cNvSpPr>
          <p:nvPr/>
        </p:nvSpPr>
        <p:spPr>
          <a:xfrm>
            <a:off x="5865541" y="2209800"/>
            <a:ext cx="3276600" cy="312420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2900" indent="-342900">
              <a:buFont typeface="+mj-lt"/>
              <a:buAutoNum type="arabicPeriod"/>
            </a:pPr>
            <a:endParaRPr lang="en-US" sz="1800" b="1" smtClean="0"/>
          </a:p>
          <a:p>
            <a:pPr marL="342900" indent="-342900">
              <a:buClrTx/>
              <a:buFont typeface="+mj-lt"/>
              <a:buAutoNum type="arabicPeriod"/>
            </a:pPr>
            <a:r>
              <a:rPr lang="en-US" sz="1800" b="1" smtClean="0"/>
              <a:t>Modify the view handler to bind to the appropriate replicate (db-replica:0, ...)</a:t>
            </a:r>
          </a:p>
          <a:p>
            <a:pPr marL="342900" indent="-342900">
              <a:buFont typeface="+mj-lt"/>
              <a:buAutoNum type="arabicPeriod"/>
            </a:pPr>
            <a:endParaRPr lang="en-US" sz="1800" b="1" smtClean="0"/>
          </a:p>
          <a:p>
            <a:pPr marL="342900" indent="-342900">
              <a:buClrTx/>
              <a:buFont typeface="+mj-lt"/>
              <a:buAutoNum type="arabicPeriod"/>
            </a:pPr>
            <a:r>
              <a:rPr lang="en-US" sz="1800" b="1" smtClean="0"/>
              <a:t>Apply updates in the order received</a:t>
            </a:r>
          </a:p>
          <a:p>
            <a:pPr marL="342900" indent="-342900">
              <a:buFont typeface="+mj-lt"/>
              <a:buAutoNum type="arabicPeriod"/>
            </a:pPr>
            <a:endParaRPr lang="en-US" sz="1800" b="1" smtClean="0"/>
          </a:p>
          <a:p>
            <a:pPr marL="342900" indent="-342900">
              <a:buClrTx/>
              <a:buFont typeface="+mj-lt"/>
              <a:buAutoNum type="arabicPeriod"/>
            </a:pPr>
            <a:r>
              <a:rPr lang="en-US" sz="1800" b="1" smtClean="0"/>
              <a:t>Use the Isis</a:t>
            </a:r>
            <a:r>
              <a:rPr lang="en-US" sz="1800" b="1" baseline="30000" smtClean="0"/>
              <a:t>2</a:t>
            </a:r>
            <a:r>
              <a:rPr lang="en-US" sz="1800" b="1" smtClean="0"/>
              <a:t> implementation of Paxos: SafeSend</a:t>
            </a:r>
            <a:endParaRPr lang="fr-BE" sz="1800" b="1" dirty="0"/>
          </a:p>
        </p:txBody>
      </p:sp>
      <p:sp>
        <p:nvSpPr>
          <p:cNvPr id="2" name="Rectangular Callout 1"/>
          <p:cNvSpPr/>
          <p:nvPr/>
        </p:nvSpPr>
        <p:spPr>
          <a:xfrm>
            <a:off x="3415991" y="3352800"/>
            <a:ext cx="5536580" cy="1981200"/>
          </a:xfrm>
          <a:prstGeom prst="wedgeRectCallout">
            <a:avLst>
              <a:gd name="adj1" fmla="val -98302"/>
              <a:gd name="adj2" fmla="val 60873"/>
            </a:avLst>
          </a:prstGeom>
          <a:solidFill>
            <a:srgbClr val="D2EC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7030A0"/>
                </a:solidFill>
              </a:rPr>
              <a:t>Paxos guarantees agreement on message set, the order in which to perform actions and durability: if any member learns an action, every member will learn it.</a:t>
            </a:r>
            <a:endParaRPr lang="en-US" b="1">
              <a:solidFill>
                <a:srgbClr val="7030A0"/>
              </a:solidFill>
            </a:endParaRPr>
          </a:p>
        </p:txBody>
      </p:sp>
      <p:sp>
        <p:nvSpPr>
          <p:cNvPr id="9" name="Rectangular Callout 8"/>
          <p:cNvSpPr/>
          <p:nvPr/>
        </p:nvSpPr>
        <p:spPr>
          <a:xfrm>
            <a:off x="3276600" y="4343400"/>
            <a:ext cx="5334000" cy="1981200"/>
          </a:xfrm>
          <a:prstGeom prst="wedgeRectCallout">
            <a:avLst>
              <a:gd name="adj1" fmla="val -94120"/>
              <a:gd name="adj2" fmla="val -41941"/>
            </a:avLst>
          </a:prstGeom>
          <a:solidFill>
            <a:srgbClr val="D2EC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7030A0"/>
                </a:solidFill>
              </a:rPr>
              <a:t>This code requires that mySQL is deterministic and that the serialization order won’t be changed by QUERY operations (read-only, but they might get locks).  As it happens, those assumptions are valid.</a:t>
            </a:r>
            <a:endParaRPr lang="en-US" b="1">
              <a:solidFill>
                <a:srgbClr val="7030A0"/>
              </a:solidFill>
            </a:endParaRPr>
          </a:p>
        </p:txBody>
      </p:sp>
      <p:sp>
        <p:nvSpPr>
          <p:cNvPr id="10" name="Rectangular Callout 9"/>
          <p:cNvSpPr/>
          <p:nvPr/>
        </p:nvSpPr>
        <p:spPr>
          <a:xfrm>
            <a:off x="2509024" y="304800"/>
            <a:ext cx="5840604" cy="2209800"/>
          </a:xfrm>
          <a:prstGeom prst="wedgeRectCallout">
            <a:avLst>
              <a:gd name="adj1" fmla="val -67601"/>
              <a:gd name="adj2" fmla="val 42528"/>
            </a:avLst>
          </a:prstGeom>
          <a:solidFill>
            <a:srgbClr val="D2ECB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solidFill>
                  <a:srgbClr val="7030A0"/>
                </a:solidFill>
              </a:rPr>
              <a:t>We build the group </a:t>
            </a:r>
            <a:r>
              <a:rPr lang="en-US" b="1" u="sng" smtClean="0">
                <a:solidFill>
                  <a:srgbClr val="7030A0"/>
                </a:solidFill>
              </a:rPr>
              <a:t>as the system runs</a:t>
            </a:r>
            <a:r>
              <a:rPr lang="en-US" b="1" smtClean="0">
                <a:solidFill>
                  <a:srgbClr val="7030A0"/>
                </a:solidFill>
              </a:rPr>
              <a:t>.  Each participant just adds itself.  </a:t>
            </a:r>
          </a:p>
          <a:p>
            <a:pPr algn="ctr"/>
            <a:endParaRPr lang="en-US" b="1">
              <a:solidFill>
                <a:srgbClr val="7030A0"/>
              </a:solidFill>
            </a:endParaRPr>
          </a:p>
          <a:p>
            <a:pPr algn="ctr"/>
            <a:r>
              <a:rPr lang="en-US" b="1" smtClean="0">
                <a:solidFill>
                  <a:srgbClr val="7030A0"/>
                </a:solidFill>
              </a:rPr>
              <a:t>The leader monitors membership.  This particular version doesn’t handle failures but the “full” version is easy.  </a:t>
            </a:r>
          </a:p>
          <a:p>
            <a:pPr algn="ctr"/>
            <a:endParaRPr lang="en-US" b="1">
              <a:solidFill>
                <a:srgbClr val="7030A0"/>
              </a:solidFill>
            </a:endParaRPr>
          </a:p>
          <a:p>
            <a:pPr algn="ctr"/>
            <a:r>
              <a:rPr lang="en-US" b="1" smtClean="0">
                <a:solidFill>
                  <a:srgbClr val="7030A0"/>
                </a:solidFill>
              </a:rPr>
              <a:t>We can trust the membership.  Even failure notifications reflect a system-wide consensus.</a:t>
            </a:r>
            <a:endParaRPr lang="en-US" b="1">
              <a:solidFill>
                <a:srgbClr val="7030A0"/>
              </a:solidFill>
            </a:endParaRPr>
          </a:p>
        </p:txBody>
      </p:sp>
      <p:sp>
        <p:nvSpPr>
          <p:cNvPr id="3" name="Footer Placeholder 2"/>
          <p:cNvSpPr>
            <a:spLocks noGrp="1"/>
          </p:cNvSpPr>
          <p:nvPr>
            <p:ph type="ftr" sz="quarter" idx="11"/>
          </p:nvPr>
        </p:nvSpPr>
        <p:spPr/>
        <p:txBody>
          <a:bodyPr/>
          <a:lstStyle/>
          <a:p>
            <a:r>
              <a:rPr lang="en-US" smtClean="0"/>
              <a:t>Cornell (Birman): No distribution restrictions.</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21611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228600"/>
            <a:ext cx="8461375" cy="990600"/>
          </a:xfrm>
        </p:spPr>
        <p:txBody>
          <a:bodyPr>
            <a:normAutofit fontScale="90000"/>
          </a:bodyPr>
          <a:lstStyle/>
          <a:p>
            <a:r>
              <a:rPr lang="en-US" altLang="en-US" dirty="0" smtClean="0"/>
              <a:t>Example Application: Smart Power Grid</a:t>
            </a:r>
          </a:p>
        </p:txBody>
      </p:sp>
      <p:sp>
        <p:nvSpPr>
          <p:cNvPr id="11267" name="Content Placeholder 2"/>
          <p:cNvSpPr>
            <a:spLocks noGrp="1"/>
          </p:cNvSpPr>
          <p:nvPr>
            <p:ph sz="quarter" idx="1"/>
          </p:nvPr>
        </p:nvSpPr>
        <p:spPr>
          <a:xfrm>
            <a:off x="612775" y="1600200"/>
            <a:ext cx="8153400" cy="4495800"/>
          </a:xfrm>
        </p:spPr>
        <p:txBody>
          <a:bodyPr>
            <a:normAutofit lnSpcReduction="10000"/>
          </a:bodyPr>
          <a:lstStyle/>
          <a:p>
            <a:r>
              <a:rPr lang="en-US" altLang="en-US" smtClean="0"/>
              <a:t>Today’s electric power grid is aging, inefficient</a:t>
            </a:r>
          </a:p>
          <a:p>
            <a:pPr lvl="1"/>
            <a:r>
              <a:rPr lang="en-US" altLang="en-US" smtClean="0"/>
              <a:t>Some studies suggest that as much as 65% is wasted</a:t>
            </a:r>
          </a:p>
          <a:p>
            <a:pPr lvl="1"/>
            <a:r>
              <a:rPr lang="en-US" altLang="en-US" smtClean="0"/>
              <a:t>Poor job of integrating renewable energy (wind, solar)</a:t>
            </a:r>
          </a:p>
          <a:p>
            <a:pPr lvl="1"/>
            <a:endParaRPr lang="en-US" altLang="en-US" smtClean="0"/>
          </a:p>
          <a:p>
            <a:r>
              <a:rPr lang="en-US" altLang="en-US" smtClean="0"/>
              <a:t>Two distinct forms of smart grid (both matter): </a:t>
            </a:r>
          </a:p>
          <a:p>
            <a:pPr lvl="1"/>
            <a:r>
              <a:rPr lang="en-US" altLang="en-US" smtClean="0"/>
              <a:t>Deploy sensors in the power grid itself (PMUs), plus switchable lines and other new technologies</a:t>
            </a:r>
          </a:p>
          <a:p>
            <a:pPr lvl="2"/>
            <a:r>
              <a:rPr lang="en-US" altLang="en-US" smtClean="0"/>
              <a:t>Some like to think of this as a new power grid “network“</a:t>
            </a:r>
          </a:p>
          <a:p>
            <a:pPr lvl="2"/>
            <a:r>
              <a:rPr lang="en-US" altLang="en-US" smtClean="0"/>
              <a:t>But keep in mind that power doesn’t flow in packets</a:t>
            </a:r>
          </a:p>
          <a:p>
            <a:pPr lvl="1"/>
            <a:r>
              <a:rPr lang="en-US" altLang="en-US" smtClean="0"/>
              <a:t>Smart meters in the home: controlled demand/response</a:t>
            </a:r>
          </a:p>
        </p:txBody>
      </p:sp>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A09A22EE-2A88-40F3-AE8F-5B8E0709A56F}" type="slidenum">
              <a:rPr lang="en-US" altLang="en-US" sz="1200" smtClean="0">
                <a:solidFill>
                  <a:srgbClr val="FFFFFF"/>
                </a:solidFill>
              </a:rPr>
              <a:pPr>
                <a:lnSpc>
                  <a:spcPct val="80000"/>
                </a:lnSpc>
              </a:pPr>
              <a:t>22</a:t>
            </a:fld>
            <a:endParaRPr lang="en-US" altLang="en-US" sz="1200" smtClean="0">
              <a:solidFill>
                <a:srgbClr val="FFFFFF"/>
              </a:solidFill>
            </a:endParaRPr>
          </a:p>
        </p:txBody>
      </p:sp>
    </p:spTree>
    <p:extLst>
      <p:ext uri="{BB962C8B-B14F-4D97-AF65-F5344CB8AC3E}">
        <p14:creationId xmlns:p14="http://schemas.microsoft.com/office/powerpoint/2010/main" val="445388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altLang="en-US" dirty="0" smtClean="0"/>
              <a:t>No time for all of it today…</a:t>
            </a:r>
          </a:p>
        </p:txBody>
      </p:sp>
      <p:sp>
        <p:nvSpPr>
          <p:cNvPr id="12291" name="Content Placeholder 2"/>
          <p:cNvSpPr>
            <a:spLocks noGrp="1"/>
          </p:cNvSpPr>
          <p:nvPr>
            <p:ph sz="quarter" idx="1"/>
          </p:nvPr>
        </p:nvSpPr>
        <p:spPr>
          <a:xfrm>
            <a:off x="612775" y="1600200"/>
            <a:ext cx="8153400" cy="4495800"/>
          </a:xfrm>
        </p:spPr>
        <p:txBody>
          <a:bodyPr/>
          <a:lstStyle/>
          <a:p>
            <a:r>
              <a:rPr lang="en-US" altLang="en-US" smtClean="0"/>
              <a:t>Focus will be on the “bulk” power network</a:t>
            </a:r>
          </a:p>
          <a:p>
            <a:pPr lvl="1"/>
            <a:r>
              <a:rPr lang="en-US" altLang="en-US" smtClean="0"/>
              <a:t>And within this, on capturing and computing on PMU data in real-time</a:t>
            </a:r>
          </a:p>
          <a:p>
            <a:pPr lvl="1"/>
            <a:endParaRPr lang="en-US" altLang="en-US" smtClean="0"/>
          </a:p>
          <a:p>
            <a:r>
              <a:rPr lang="en-US" altLang="en-US" smtClean="0"/>
              <a:t>Assumptions</a:t>
            </a:r>
          </a:p>
          <a:p>
            <a:pPr lvl="1"/>
            <a:r>
              <a:rPr lang="en-US" altLang="en-US" smtClean="0"/>
              <a:t>Human operators will be part of the equation for a long time into the future</a:t>
            </a:r>
          </a:p>
          <a:p>
            <a:pPr lvl="1"/>
            <a:r>
              <a:rPr lang="en-US" altLang="en-US" smtClean="0"/>
              <a:t>Later could extend into the power distribution network and explore ways of automating certain control tasks</a:t>
            </a: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68354778-FC5D-402E-A2A6-EAA39BF636DE}" type="slidenum">
              <a:rPr lang="en-US" altLang="en-US" sz="1200" smtClean="0">
                <a:solidFill>
                  <a:srgbClr val="FFFFFF"/>
                </a:solidFill>
              </a:rPr>
              <a:pPr>
                <a:lnSpc>
                  <a:spcPct val="80000"/>
                </a:lnSpc>
              </a:pPr>
              <a:t>23</a:t>
            </a:fld>
            <a:endParaRPr lang="en-US" altLang="en-US" sz="1200" smtClean="0">
              <a:solidFill>
                <a:srgbClr val="FFFFFF"/>
              </a:solidFill>
            </a:endParaRPr>
          </a:p>
        </p:txBody>
      </p:sp>
    </p:spTree>
    <p:extLst>
      <p:ext uri="{BB962C8B-B14F-4D97-AF65-F5344CB8AC3E}">
        <p14:creationId xmlns:p14="http://schemas.microsoft.com/office/powerpoint/2010/main" val="1697055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274638"/>
            <a:ext cx="8534400" cy="1143000"/>
          </a:xfrm>
        </p:spPr>
        <p:txBody>
          <a:bodyPr/>
          <a:lstStyle/>
          <a:p>
            <a:pPr eaLnBrk="1" hangingPunct="1"/>
            <a:r>
              <a:rPr lang="en-US" altLang="en-US" smtClean="0"/>
              <a:t>Cloud Computing for the Smart Grid</a:t>
            </a: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FBDEA12D-13B4-40F5-878A-5CE8629ADCCF}" type="slidenum">
              <a:rPr lang="en-US" altLang="en-US" sz="1200" smtClean="0">
                <a:solidFill>
                  <a:srgbClr val="FFFFFF"/>
                </a:solidFill>
              </a:rPr>
              <a:pPr>
                <a:lnSpc>
                  <a:spcPct val="80000"/>
                </a:lnSpc>
              </a:pPr>
              <a:t>24</a:t>
            </a:fld>
            <a:endParaRPr lang="en-US" altLang="en-US" sz="1200" smtClean="0">
              <a:solidFill>
                <a:srgbClr val="FFFFFF"/>
              </a:solidFill>
            </a:endParaRPr>
          </a:p>
        </p:txBody>
      </p:sp>
      <p:sp>
        <p:nvSpPr>
          <p:cNvPr id="13316" name="Content Placeholder 2"/>
          <p:cNvSpPr>
            <a:spLocks noGrp="1"/>
          </p:cNvSpPr>
          <p:nvPr>
            <p:ph sz="quarter" idx="1"/>
          </p:nvPr>
        </p:nvSpPr>
        <p:spPr>
          <a:xfrm>
            <a:off x="612775" y="1600200"/>
            <a:ext cx="8153400" cy="4495800"/>
          </a:xfrm>
        </p:spPr>
        <p:txBody>
          <a:bodyPr/>
          <a:lstStyle/>
          <a:p>
            <a:pPr eaLnBrk="1" hangingPunct="1"/>
            <a:r>
              <a:rPr lang="en-US" altLang="en-US" smtClean="0"/>
              <a:t>Real-time collection of data from widely deployed PMU and other SCADA data sources</a:t>
            </a:r>
          </a:p>
          <a:p>
            <a:pPr lvl="1" eaLnBrk="1" hangingPunct="1"/>
            <a:r>
              <a:rPr lang="en-US" altLang="en-US" smtClean="0"/>
              <a:t>PMU = Synchronized </a:t>
            </a:r>
            <a:r>
              <a:rPr lang="en-US" altLang="en-US" b="1" u="sng" smtClean="0"/>
              <a:t>P</a:t>
            </a:r>
            <a:r>
              <a:rPr lang="en-US" altLang="en-US" smtClean="0"/>
              <a:t>hasor </a:t>
            </a:r>
            <a:r>
              <a:rPr lang="en-US" altLang="en-US" b="1" u="sng" smtClean="0"/>
              <a:t>M</a:t>
            </a:r>
            <a:r>
              <a:rPr lang="en-US" altLang="en-US" smtClean="0"/>
              <a:t>easurement </a:t>
            </a:r>
            <a:r>
              <a:rPr lang="en-US" altLang="en-US" b="1" u="sng" smtClean="0"/>
              <a:t>U</a:t>
            </a:r>
            <a:r>
              <a:rPr lang="en-US" altLang="en-US" smtClean="0"/>
              <a:t>nit</a:t>
            </a:r>
          </a:p>
          <a:p>
            <a:pPr lvl="2" eaLnBrk="1" hangingPunct="1"/>
            <a:r>
              <a:rPr lang="en-US" altLang="en-US" smtClean="0"/>
              <a:t>Each PMU device captures 44 byte records at 30Hz</a:t>
            </a:r>
          </a:p>
          <a:p>
            <a:pPr lvl="2" eaLnBrk="1" hangingPunct="1"/>
            <a:r>
              <a:rPr lang="en-US" altLang="en-US" smtClean="0"/>
              <a:t>One per “bus”:  Data rates within large regions high</a:t>
            </a:r>
          </a:p>
          <a:p>
            <a:pPr eaLnBrk="1" hangingPunct="1"/>
            <a:r>
              <a:rPr lang="en-US" altLang="en-US" smtClean="0"/>
              <a:t>Robust real-time tracking enables shared, consistent situational awareness and coordination</a:t>
            </a:r>
          </a:p>
        </p:txBody>
      </p:sp>
    </p:spTree>
    <p:extLst>
      <p:ext uri="{BB962C8B-B14F-4D97-AF65-F5344CB8AC3E}">
        <p14:creationId xmlns:p14="http://schemas.microsoft.com/office/powerpoint/2010/main" val="1726370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4800" y="274638"/>
            <a:ext cx="8534400" cy="1143000"/>
          </a:xfrm>
        </p:spPr>
        <p:txBody>
          <a:bodyPr/>
          <a:lstStyle/>
          <a:p>
            <a:pPr eaLnBrk="1" hangingPunct="1"/>
            <a:r>
              <a:rPr lang="en-US" altLang="en-US" smtClean="0"/>
              <a:t>Cloud Computing for the Smart Grid</a:t>
            </a:r>
          </a:p>
        </p:txBody>
      </p:sp>
      <p:sp>
        <p:nvSpPr>
          <p:cNvPr id="143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BDCFC6C0-3491-4BA1-A497-1FA467866519}" type="slidenum">
              <a:rPr lang="en-US" altLang="en-US" sz="1200" smtClean="0">
                <a:solidFill>
                  <a:srgbClr val="FFFFFF"/>
                </a:solidFill>
              </a:rPr>
              <a:pPr>
                <a:lnSpc>
                  <a:spcPct val="80000"/>
                </a:lnSpc>
              </a:pPr>
              <a:t>25</a:t>
            </a:fld>
            <a:endParaRPr lang="en-US" altLang="en-US" sz="1200" smtClean="0">
              <a:solidFill>
                <a:srgbClr val="FFFFFF"/>
              </a:solidFill>
            </a:endParaRPr>
          </a:p>
        </p:txBody>
      </p:sp>
      <p:sp>
        <p:nvSpPr>
          <p:cNvPr id="16388" name="Content Placeholder 2"/>
          <p:cNvSpPr>
            <a:spLocks noGrp="1"/>
          </p:cNvSpPr>
          <p:nvPr>
            <p:ph sz="quarter" idx="1"/>
          </p:nvPr>
        </p:nvSpPr>
        <p:spPr>
          <a:xfrm>
            <a:off x="612775" y="1600200"/>
            <a:ext cx="8153400" cy="4495800"/>
          </a:xfrm>
        </p:spPr>
        <p:txBody>
          <a:bodyPr/>
          <a:lstStyle/>
          <a:p>
            <a:pPr eaLnBrk="1" hangingPunct="1">
              <a:defRPr/>
            </a:pPr>
            <a:r>
              <a:rPr lang="en-US" altLang="en-US" dirty="0" smtClean="0"/>
              <a:t>Core premise: Use the cloud!</a:t>
            </a:r>
          </a:p>
          <a:p>
            <a:pPr marL="0" indent="0" eaLnBrk="1" hangingPunct="1">
              <a:buFont typeface="Wingdings" pitchFamily="2" charset="2"/>
              <a:buNone/>
              <a:defRPr/>
            </a:pPr>
            <a:endParaRPr lang="en-US" altLang="en-US" dirty="0" smtClean="0"/>
          </a:p>
          <a:p>
            <a:pPr eaLnBrk="1" hangingPunct="1">
              <a:defRPr/>
            </a:pPr>
            <a:r>
              <a:rPr lang="en-US" altLang="en-US" dirty="0" smtClean="0"/>
              <a:t>By reusing today’s scalable cloud infrastructure, we:</a:t>
            </a:r>
          </a:p>
          <a:p>
            <a:pPr lvl="1" eaLnBrk="1" hangingPunct="1">
              <a:defRPr/>
            </a:pPr>
            <a:r>
              <a:rPr lang="en-US" altLang="en-US" dirty="0" smtClean="0"/>
              <a:t>Benefit from a low-cost solution </a:t>
            </a:r>
          </a:p>
          <a:p>
            <a:pPr lvl="1" eaLnBrk="1" hangingPunct="1">
              <a:defRPr/>
            </a:pPr>
            <a:r>
              <a:rPr lang="en-US" altLang="en-US" dirty="0" smtClean="0"/>
              <a:t>Leverage a proven, universally accessible technology</a:t>
            </a:r>
          </a:p>
          <a:p>
            <a:pPr lvl="1" eaLnBrk="1" hangingPunct="1">
              <a:defRPr/>
            </a:pPr>
            <a:r>
              <a:rPr lang="en-US" altLang="en-US" dirty="0" smtClean="0"/>
              <a:t>The cloud is hosted at geographically diverse places</a:t>
            </a:r>
          </a:p>
          <a:p>
            <a:pPr lvl="1" eaLnBrk="1" hangingPunct="1">
              <a:defRPr/>
            </a:pPr>
            <a:endParaRPr lang="en-US" altLang="en-US" dirty="0"/>
          </a:p>
          <a:p>
            <a:pPr eaLnBrk="1" hangingPunct="1">
              <a:defRPr/>
            </a:pPr>
            <a:r>
              <a:rPr lang="en-US" altLang="en-US" dirty="0" smtClean="0"/>
              <a:t>But our need is for stronger assurance than the cloud can normally offer</a:t>
            </a:r>
          </a:p>
        </p:txBody>
      </p:sp>
      <p:sp>
        <p:nvSpPr>
          <p:cNvPr id="2" name="Oval 1"/>
          <p:cNvSpPr/>
          <p:nvPr/>
        </p:nvSpPr>
        <p:spPr>
          <a:xfrm>
            <a:off x="6477000" y="1600200"/>
            <a:ext cx="1447800" cy="6096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6629400" y="1752600"/>
            <a:ext cx="1447800" cy="6096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6400800" y="1782763"/>
            <a:ext cx="1447800" cy="6096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6629400" y="1981200"/>
            <a:ext cx="1447800" cy="6096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6978650" y="1608138"/>
            <a:ext cx="1447800" cy="6096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7248525" y="1835150"/>
            <a:ext cx="1447800" cy="6096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6462713" y="1652588"/>
            <a:ext cx="2005012" cy="86201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624177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pPr eaLnBrk="1" hangingPunct="1"/>
            <a:r>
              <a:rPr lang="en-US" altLang="en-US" smtClean="0"/>
              <a:t>Killer Applications?</a:t>
            </a: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BB2D6237-0617-46F4-9EF2-B96C10481D8B}" type="slidenum">
              <a:rPr lang="en-US" altLang="en-US" sz="1200" smtClean="0">
                <a:solidFill>
                  <a:srgbClr val="FFFFFF"/>
                </a:solidFill>
              </a:rPr>
              <a:pPr>
                <a:lnSpc>
                  <a:spcPct val="80000"/>
                </a:lnSpc>
              </a:pPr>
              <a:t>26</a:t>
            </a:fld>
            <a:endParaRPr lang="en-US" altLang="en-US" sz="1200" smtClean="0">
              <a:solidFill>
                <a:srgbClr val="FFFFFF"/>
              </a:solidFill>
            </a:endParaRPr>
          </a:p>
        </p:txBody>
      </p:sp>
      <p:sp>
        <p:nvSpPr>
          <p:cNvPr id="15364" name="Content Placeholder 2"/>
          <p:cNvSpPr>
            <a:spLocks noGrp="1"/>
          </p:cNvSpPr>
          <p:nvPr>
            <p:ph sz="quarter" idx="1"/>
          </p:nvPr>
        </p:nvSpPr>
        <p:spPr>
          <a:xfrm>
            <a:off x="228600" y="1600200"/>
            <a:ext cx="8763000" cy="4525963"/>
          </a:xfrm>
        </p:spPr>
        <p:txBody>
          <a:bodyPr/>
          <a:lstStyle/>
          <a:p>
            <a:pPr eaLnBrk="1" hangingPunct="1"/>
            <a:r>
              <a:rPr lang="en-US" altLang="en-US" smtClean="0"/>
              <a:t>Over the horizon “grid radar” helps</a:t>
            </a:r>
            <a:br>
              <a:rPr lang="en-US" altLang="en-US" smtClean="0"/>
            </a:br>
            <a:r>
              <a:rPr lang="en-US" altLang="en-US" smtClean="0"/>
              <a:t>operators understand wide-area </a:t>
            </a:r>
            <a:br>
              <a:rPr lang="en-US" altLang="en-US" smtClean="0"/>
            </a:br>
            <a:r>
              <a:rPr lang="en-US" altLang="en-US" smtClean="0"/>
              <a:t>grid stress, disturbances</a:t>
            </a:r>
          </a:p>
          <a:p>
            <a:pPr eaLnBrk="1" hangingPunct="1"/>
            <a:endParaRPr lang="en-US" altLang="en-US" smtClean="0"/>
          </a:p>
          <a:p>
            <a:pPr eaLnBrk="1" hangingPunct="1"/>
            <a:r>
              <a:rPr lang="en-US" altLang="en-US" smtClean="0"/>
              <a:t>Tools (“apps for the smart grid”) help operators cooperate to solve problems, search knowledge            </a:t>
            </a:r>
            <a:br>
              <a:rPr lang="en-US" altLang="en-US" smtClean="0"/>
            </a:br>
            <a:r>
              <a:rPr lang="en-US" altLang="en-US" smtClean="0"/>
              <a:t>            base for past situations with similar</a:t>
            </a:r>
            <a:br>
              <a:rPr lang="en-US" altLang="en-US" smtClean="0"/>
            </a:br>
            <a:r>
              <a:rPr lang="en-US" altLang="en-US" smtClean="0"/>
              <a:t>            fingerprint, explore what-if scenarios</a:t>
            </a:r>
          </a:p>
        </p:txBody>
      </p:sp>
      <p:pic>
        <p:nvPicPr>
          <p:cNvPr id="15365" name="Picture 8" descr="C:\Users\ken\Desktop\smartgr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719263"/>
            <a:ext cx="2146300"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75" y="188913"/>
            <a:ext cx="2065338" cy="154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10" descr="C:\Users\ken\AppData\Local\Microsoft\Windows\Temporary Internet Files\Content.IE5\8RHJU95M\MC90043263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953000"/>
            <a:ext cx="100965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43474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0" y="152400"/>
            <a:ext cx="6434138" cy="1143000"/>
          </a:xfrm>
        </p:spPr>
        <p:txBody>
          <a:bodyPr>
            <a:normAutofit fontScale="90000"/>
          </a:bodyPr>
          <a:lstStyle/>
          <a:p>
            <a:pPr eaLnBrk="1" fontAlgn="auto" hangingPunct="1">
              <a:spcAft>
                <a:spcPts val="0"/>
              </a:spcAft>
              <a:defRPr/>
            </a:pPr>
            <a:r>
              <a:rPr lang="en-US" altLang="en-US" dirty="0" smtClean="0"/>
              <a:t>Does the Cloud Have an Achilles Heel?</a:t>
            </a:r>
          </a:p>
        </p:txBody>
      </p:sp>
      <p:sp>
        <p:nvSpPr>
          <p:cNvPr id="1638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1CC3DEAF-6D7D-4C7A-9392-E2954047C83D}" type="slidenum">
              <a:rPr lang="en-US" altLang="en-US" sz="1200" smtClean="0">
                <a:solidFill>
                  <a:srgbClr val="FFFFFF"/>
                </a:solidFill>
              </a:rPr>
              <a:pPr>
                <a:lnSpc>
                  <a:spcPct val="80000"/>
                </a:lnSpc>
              </a:pPr>
              <a:t>27</a:t>
            </a:fld>
            <a:endParaRPr lang="en-US" altLang="en-US" sz="1200" smtClean="0">
              <a:solidFill>
                <a:srgbClr val="FFFFFF"/>
              </a:solidFill>
            </a:endParaRPr>
          </a:p>
        </p:txBody>
      </p:sp>
      <p:sp>
        <p:nvSpPr>
          <p:cNvPr id="16388" name="Content Placeholder 2"/>
          <p:cNvSpPr>
            <a:spLocks noGrp="1"/>
          </p:cNvSpPr>
          <p:nvPr>
            <p:ph sz="quarter" idx="1"/>
          </p:nvPr>
        </p:nvSpPr>
        <p:spPr>
          <a:xfrm>
            <a:off x="304800" y="1600200"/>
            <a:ext cx="8686800" cy="4525963"/>
          </a:xfrm>
        </p:spPr>
        <p:txBody>
          <a:bodyPr/>
          <a:lstStyle/>
          <a:p>
            <a:pPr eaLnBrk="1" hangingPunct="1"/>
            <a:r>
              <a:rPr lang="en-US" altLang="en-US" smtClean="0"/>
              <a:t>Today’s cloud is optimized for applications with weak security needs.  It offers scalable snappy response, but lacks robust guarantees.  Lacks:</a:t>
            </a:r>
          </a:p>
          <a:p>
            <a:pPr lvl="1" eaLnBrk="1" hangingPunct="1"/>
            <a:r>
              <a:rPr lang="en-US" altLang="en-US" smtClean="0"/>
              <a:t>Hardened network protocols aimed at consistent but tightly controlled sharing for collaboration</a:t>
            </a:r>
          </a:p>
          <a:p>
            <a:pPr lvl="1" eaLnBrk="1" hangingPunct="1"/>
            <a:r>
              <a:rPr lang="en-US" altLang="en-US" smtClean="0"/>
              <a:t>A new distributed security model supporting total control by regional operator, controlled data flows</a:t>
            </a:r>
          </a:p>
          <a:p>
            <a:pPr eaLnBrk="1" hangingPunct="1"/>
            <a:r>
              <a:rPr lang="en-US" altLang="en-US" smtClean="0"/>
              <a:t>To leverage the cloud, we need a new smart-grid technology built within today’s cloud technology!</a:t>
            </a:r>
          </a:p>
          <a:p>
            <a:pPr eaLnBrk="1" hangingPunct="1"/>
            <a:endParaRPr lang="en-US" altLang="en-US" smtClean="0"/>
          </a:p>
          <a:p>
            <a:pPr eaLnBrk="1" hangingPunct="1"/>
            <a:endParaRPr lang="en-US" altLang="en-US" smtClean="0"/>
          </a:p>
        </p:txBody>
      </p:sp>
      <p:pic>
        <p:nvPicPr>
          <p:cNvPr id="1638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
            <a:ext cx="100012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313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rot="16200000">
            <a:off x="2975769" y="3107531"/>
            <a:ext cx="4079875" cy="1719263"/>
          </a:xfrm>
          <a:prstGeom prst="ellipse">
            <a:avLst/>
          </a:prstGeom>
          <a:solidFill>
            <a:srgbClr val="92D050"/>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sp>
        <p:nvSpPr>
          <p:cNvPr id="17411" name="Title 1"/>
          <p:cNvSpPr>
            <a:spLocks noGrp="1"/>
          </p:cNvSpPr>
          <p:nvPr>
            <p:ph type="title"/>
          </p:nvPr>
        </p:nvSpPr>
        <p:spPr>
          <a:xfrm>
            <a:off x="612775" y="228600"/>
            <a:ext cx="8153400" cy="990600"/>
          </a:xfrm>
        </p:spPr>
        <p:txBody>
          <a:bodyPr/>
          <a:lstStyle/>
          <a:p>
            <a:r>
              <a:rPr lang="en-US" altLang="en-US" smtClean="0"/>
              <a:t>From the sensor to the shard</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A03EFB23-C523-492C-8454-70B46D4A83BA}" type="slidenum">
              <a:rPr lang="en-US" altLang="en-US" sz="1200" smtClean="0">
                <a:solidFill>
                  <a:srgbClr val="FFFFFF"/>
                </a:solidFill>
              </a:rPr>
              <a:pPr>
                <a:lnSpc>
                  <a:spcPct val="80000"/>
                </a:lnSpc>
              </a:pPr>
              <a:t>28</a:t>
            </a:fld>
            <a:endParaRPr lang="en-US" altLang="en-US" sz="1200" smtClean="0">
              <a:solidFill>
                <a:srgbClr val="FFFFFF"/>
              </a:solidFill>
            </a:endParaRPr>
          </a:p>
        </p:txBody>
      </p:sp>
      <p:pic>
        <p:nvPicPr>
          <p:cNvPr id="17413" name="Picture 2" descr="http://ts3.mm.bing.net/images/thumbnail.aspx?q=5016535241786358&amp;id=9c4b9c2a844f3938e45992d512f09aa9&amp;url=http%3a%2f%2fwww.gedigitalenergy.com%2fmultilin%2fproducts%2fsynchrophasors%2fimages%2fSynchrophasors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3005138"/>
            <a:ext cx="13239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4786313" y="2403475"/>
            <a:ext cx="457200" cy="304800"/>
          </a:xfrm>
          <a:prstGeom prst="ellipse">
            <a:avLst/>
          </a:prstGeom>
          <a:ln w="2857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1</a:t>
            </a:r>
            <a:endParaRPr lang="fr-BE" dirty="0">
              <a:solidFill>
                <a:srgbClr val="C00000"/>
              </a:solidFill>
            </a:endParaRPr>
          </a:p>
        </p:txBody>
      </p:sp>
      <p:sp>
        <p:nvSpPr>
          <p:cNvPr id="14" name="Oval 13"/>
          <p:cNvSpPr/>
          <p:nvPr/>
        </p:nvSpPr>
        <p:spPr>
          <a:xfrm>
            <a:off x="4786313" y="3702050"/>
            <a:ext cx="457200" cy="304800"/>
          </a:xfrm>
          <a:prstGeom prst="ellipse">
            <a:avLst/>
          </a:prstGeom>
          <a:ln w="2857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1</a:t>
            </a:r>
            <a:endParaRPr lang="fr-BE" dirty="0">
              <a:solidFill>
                <a:srgbClr val="C00000"/>
              </a:solidFill>
            </a:endParaRPr>
          </a:p>
        </p:txBody>
      </p:sp>
      <p:sp>
        <p:nvSpPr>
          <p:cNvPr id="15" name="Oval 14"/>
          <p:cNvSpPr/>
          <p:nvPr/>
        </p:nvSpPr>
        <p:spPr>
          <a:xfrm>
            <a:off x="4894263" y="5265738"/>
            <a:ext cx="457200" cy="304800"/>
          </a:xfrm>
          <a:prstGeom prst="ellipse">
            <a:avLst/>
          </a:prstGeom>
          <a:ln w="2857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1</a:t>
            </a:r>
            <a:endParaRPr lang="fr-BE" dirty="0">
              <a:solidFill>
                <a:srgbClr val="C00000"/>
              </a:solidFill>
            </a:endParaRPr>
          </a:p>
        </p:txBody>
      </p:sp>
      <p:sp>
        <p:nvSpPr>
          <p:cNvPr id="12" name="Flowchart: Multidocument 11"/>
          <p:cNvSpPr/>
          <p:nvPr/>
        </p:nvSpPr>
        <p:spPr>
          <a:xfrm>
            <a:off x="5351463" y="1965325"/>
            <a:ext cx="1060450" cy="75882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lowchart: Multidocument 17"/>
          <p:cNvSpPr/>
          <p:nvPr/>
        </p:nvSpPr>
        <p:spPr>
          <a:xfrm>
            <a:off x="5351463" y="3219450"/>
            <a:ext cx="1060450" cy="75882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Flowchart: Multidocument 18"/>
          <p:cNvSpPr/>
          <p:nvPr/>
        </p:nvSpPr>
        <p:spPr>
          <a:xfrm>
            <a:off x="5503863" y="4886325"/>
            <a:ext cx="1060450" cy="75882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20" name="TextBox 16"/>
          <p:cNvSpPr txBox="1">
            <a:spLocks noChangeArrowheads="1"/>
          </p:cNvSpPr>
          <p:nvPr/>
        </p:nvSpPr>
        <p:spPr bwMode="auto">
          <a:xfrm>
            <a:off x="6564313" y="1927225"/>
            <a:ext cx="2462212"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a:t>The shard members keep logs of values received indexed by time.  </a:t>
            </a:r>
          </a:p>
          <a:p>
            <a:endParaRPr lang="en-US" altLang="en-US"/>
          </a:p>
          <a:p>
            <a:r>
              <a:rPr lang="en-US" altLang="en-US"/>
              <a:t>Due to network delay, not all have the same data at the same time.</a:t>
            </a:r>
          </a:p>
          <a:p>
            <a:endParaRPr lang="en-US" altLang="en-US"/>
          </a:p>
          <a:p>
            <a:r>
              <a:rPr lang="en-US" altLang="en-US"/>
              <a:t>Transport could be via GridStat, IP multicast, Isis</a:t>
            </a:r>
            <a:r>
              <a:rPr lang="en-US" altLang="en-US" baseline="30000"/>
              <a:t>2</a:t>
            </a:r>
            <a:r>
              <a:rPr lang="en-US" altLang="en-US"/>
              <a:t> multicast (which runs on IP multicast) or even TCP connections</a:t>
            </a:r>
          </a:p>
        </p:txBody>
      </p:sp>
      <p:grpSp>
        <p:nvGrpSpPr>
          <p:cNvPr id="17421" name="Group 24"/>
          <p:cNvGrpSpPr>
            <a:grpSpLocks/>
          </p:cNvGrpSpPr>
          <p:nvPr/>
        </p:nvGrpSpPr>
        <p:grpSpPr bwMode="auto">
          <a:xfrm>
            <a:off x="1243013" y="2555875"/>
            <a:ext cx="3298825" cy="1392238"/>
            <a:chOff x="1243805" y="2556387"/>
            <a:chExt cx="3298719" cy="1391268"/>
          </a:xfrm>
        </p:grpSpPr>
        <p:cxnSp>
          <p:nvCxnSpPr>
            <p:cNvPr id="7" name="Straight Arrow Connector 6"/>
            <p:cNvCxnSpPr/>
            <p:nvPr/>
          </p:nvCxnSpPr>
          <p:spPr>
            <a:xfrm flipV="1">
              <a:off x="1248567" y="2556387"/>
              <a:ext cx="3293957" cy="138650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243805" y="3249642"/>
              <a:ext cx="1685871" cy="698013"/>
            </a:xfrm>
            <a:prstGeom prst="straightConnector1">
              <a:avLst/>
            </a:prstGeom>
            <a:ln w="38100">
              <a:solidFill>
                <a:srgbClr val="7030A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422" name="Group 26"/>
          <p:cNvGrpSpPr>
            <a:grpSpLocks/>
          </p:cNvGrpSpPr>
          <p:nvPr/>
        </p:nvGrpSpPr>
        <p:grpSpPr bwMode="auto">
          <a:xfrm>
            <a:off x="1249363" y="3897313"/>
            <a:ext cx="3411537" cy="46037"/>
            <a:chOff x="1243805" y="2556387"/>
            <a:chExt cx="3298719" cy="1391268"/>
          </a:xfrm>
        </p:grpSpPr>
        <p:cxnSp>
          <p:nvCxnSpPr>
            <p:cNvPr id="28" name="Straight Arrow Connector 27"/>
            <p:cNvCxnSpPr/>
            <p:nvPr/>
          </p:nvCxnSpPr>
          <p:spPr>
            <a:xfrm flipV="1">
              <a:off x="1248410" y="2556387"/>
              <a:ext cx="3294114" cy="139126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1243805" y="3228041"/>
              <a:ext cx="1686967" cy="719614"/>
            </a:xfrm>
            <a:prstGeom prst="straightConnector1">
              <a:avLst/>
            </a:prstGeom>
            <a:ln w="38100">
              <a:solidFill>
                <a:srgbClr val="7030A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7423" name="Group 29"/>
          <p:cNvGrpSpPr>
            <a:grpSpLocks/>
          </p:cNvGrpSpPr>
          <p:nvPr/>
        </p:nvGrpSpPr>
        <p:grpSpPr bwMode="auto">
          <a:xfrm flipV="1">
            <a:off x="1281113" y="3967163"/>
            <a:ext cx="3379787" cy="1450975"/>
            <a:chOff x="1243805" y="2556387"/>
            <a:chExt cx="3298719" cy="1391268"/>
          </a:xfrm>
        </p:grpSpPr>
        <p:cxnSp>
          <p:nvCxnSpPr>
            <p:cNvPr id="31" name="Straight Arrow Connector 30"/>
            <p:cNvCxnSpPr/>
            <p:nvPr/>
          </p:nvCxnSpPr>
          <p:spPr>
            <a:xfrm flipV="1">
              <a:off x="1248453" y="2556387"/>
              <a:ext cx="3294071" cy="1386702"/>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243805" y="3248977"/>
              <a:ext cx="1685771" cy="698678"/>
            </a:xfrm>
            <a:prstGeom prst="straightConnector1">
              <a:avLst/>
            </a:prstGeom>
            <a:ln w="38100">
              <a:solidFill>
                <a:srgbClr val="7030A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7424" name="TextBox 32"/>
          <p:cNvSpPr txBox="1">
            <a:spLocks noChangeArrowheads="1"/>
          </p:cNvSpPr>
          <p:nvPr/>
        </p:nvSpPr>
        <p:spPr bwMode="auto">
          <a:xfrm>
            <a:off x="1433513" y="2857500"/>
            <a:ext cx="1779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i="1"/>
              <a:t>Private network portion</a:t>
            </a:r>
          </a:p>
        </p:txBody>
      </p:sp>
      <p:sp>
        <p:nvSpPr>
          <p:cNvPr id="17425" name="TextBox 33"/>
          <p:cNvSpPr txBox="1">
            <a:spLocks noChangeArrowheads="1"/>
          </p:cNvSpPr>
          <p:nvPr/>
        </p:nvSpPr>
        <p:spPr bwMode="auto">
          <a:xfrm>
            <a:off x="2752725" y="2022475"/>
            <a:ext cx="1587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i="1"/>
              <a:t>Internet portion</a:t>
            </a:r>
          </a:p>
        </p:txBody>
      </p:sp>
    </p:spTree>
    <p:extLst>
      <p:ext uri="{BB962C8B-B14F-4D97-AF65-F5344CB8AC3E}">
        <p14:creationId xmlns:p14="http://schemas.microsoft.com/office/powerpoint/2010/main" val="2422654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12775" y="228600"/>
            <a:ext cx="8153400" cy="990600"/>
          </a:xfrm>
        </p:spPr>
        <p:txBody>
          <a:bodyPr/>
          <a:lstStyle/>
          <a:p>
            <a:r>
              <a:rPr lang="en-US" altLang="en-US" smtClean="0"/>
              <a:t>GridCloud: Mile high perspective</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31913"/>
            <a:ext cx="5715000" cy="48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676400"/>
            <a:ext cx="1657350" cy="466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Slide Number Placeholder 27"/>
          <p:cNvSpPr>
            <a:spLocks noGrp="1"/>
          </p:cNvSpPr>
          <p:nvPr>
            <p:ph type="sldNum" sz="quarter" idx="12"/>
          </p:nvPr>
        </p:nvSpPr>
        <p:spPr/>
        <p:txBody>
          <a:bodyPr>
            <a:normAutofit fontScale="85000" lnSpcReduction="20000"/>
          </a:bodyPr>
          <a:lstStyle/>
          <a:p>
            <a:pPr>
              <a:defRPr/>
            </a:pPr>
            <a:fld id="{7EE2BD8F-07AE-4A11-BAEC-875F55921CAE}" type="slidenum">
              <a:rPr lang="en-US"/>
              <a:pPr>
                <a:defRPr/>
              </a:pPr>
              <a:t>29</a:t>
            </a:fld>
            <a:endParaRPr lang="en-US"/>
          </a:p>
        </p:txBody>
      </p:sp>
    </p:spTree>
    <p:extLst>
      <p:ext uri="{BB962C8B-B14F-4D97-AF65-F5344CB8AC3E}">
        <p14:creationId xmlns:p14="http://schemas.microsoft.com/office/powerpoint/2010/main" val="2788651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Goals for Today</a:t>
            </a:r>
            <a:endParaRPr lang="en-US"/>
          </a:p>
        </p:txBody>
      </p:sp>
      <p:sp>
        <p:nvSpPr>
          <p:cNvPr id="71683" name="Rectangle 3"/>
          <p:cNvSpPr>
            <a:spLocks noGrp="1" noChangeArrowheads="1"/>
          </p:cNvSpPr>
          <p:nvPr>
            <p:ph sz="quarter" idx="1"/>
          </p:nvPr>
        </p:nvSpPr>
        <p:spPr/>
        <p:txBody>
          <a:bodyPr/>
          <a:lstStyle/>
          <a:p>
            <a:r>
              <a:rPr lang="en-US" smtClean="0"/>
              <a:t>What is CS6410 “about”?</a:t>
            </a:r>
          </a:p>
          <a:p>
            <a:pPr lvl="1"/>
            <a:r>
              <a:rPr lang="en-US" smtClean="0"/>
              <a:t>What will be covered, and what background is assumed?</a:t>
            </a:r>
          </a:p>
          <a:p>
            <a:pPr lvl="1"/>
            <a:r>
              <a:rPr lang="en-US" smtClean="0"/>
              <a:t>Why take this course?</a:t>
            </a:r>
          </a:p>
          <a:p>
            <a:pPr lvl="1"/>
            <a:r>
              <a:rPr lang="en-US" smtClean="0"/>
              <a:t>How does this class operate?</a:t>
            </a:r>
          </a:p>
          <a:p>
            <a:pPr lvl="1"/>
            <a:r>
              <a:rPr lang="en-US" smtClean="0"/>
              <a:t>Class details</a:t>
            </a:r>
          </a:p>
          <a:p>
            <a:endParaRPr lang="en-US" smtClean="0"/>
          </a:p>
          <a:p>
            <a:r>
              <a:rPr lang="en-US" smtClean="0"/>
              <a:t>Non-goal: We won’t have a real lecture today</a:t>
            </a:r>
          </a:p>
          <a:p>
            <a:pPr lvl="1"/>
            <a:r>
              <a:rPr lang="en-US" smtClean="0"/>
              <a:t>This is because our lectures are always tied to readings</a:t>
            </a:r>
          </a:p>
          <a:p>
            <a:endParaRPr lang="en-US" smtClean="0"/>
          </a:p>
          <a:p>
            <a:endParaRPr lang="en-US" dirty="0"/>
          </a:p>
        </p:txBody>
      </p:sp>
    </p:spTree>
    <p:custDataLst>
      <p:tags r:id="rId1"/>
    </p:custData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lstStyle/>
          <a:p>
            <a:pPr eaLnBrk="1" hangingPunct="1"/>
            <a:r>
              <a:rPr lang="en-US" altLang="en-US" smtClean="0"/>
              <a:t>Deployed for Collaboration</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742950" indent="-28575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marL="1143000" indent="-228600">
              <a:spcBef>
                <a:spcPts val="500"/>
              </a:spcBef>
              <a:buClr>
                <a:schemeClr val="accent2"/>
              </a:buClr>
              <a:buSzPct val="75000"/>
              <a:buFont typeface="Wingdings" pitchFamily="2" charset="2"/>
              <a:buChar char=""/>
              <a:defRPr sz="2300">
                <a:solidFill>
                  <a:schemeClr val="tx1"/>
                </a:solidFill>
                <a:latin typeface="Tw Cen MT" pitchFamily="34" charset="0"/>
              </a:defRPr>
            </a:lvl3pPr>
            <a:lvl4pPr marL="1600200" indent="-228600">
              <a:spcBef>
                <a:spcPts val="400"/>
              </a:spcBef>
              <a:buClr>
                <a:srgbClr val="A5AB81"/>
              </a:buClr>
              <a:buSzPct val="75000"/>
              <a:buFont typeface="Wingdings" pitchFamily="2" charset="2"/>
              <a:buChar char=""/>
              <a:defRPr sz="2000">
                <a:solidFill>
                  <a:schemeClr val="tx1"/>
                </a:solidFill>
                <a:latin typeface="Tw Cen MT" pitchFamily="34" charset="0"/>
              </a:defRPr>
            </a:lvl4pPr>
            <a:lvl5pPr marL="2057400" indent="-228600">
              <a:spcBef>
                <a:spcPts val="400"/>
              </a:spcBef>
              <a:buClr>
                <a:srgbClr val="D8B25C"/>
              </a:buClr>
              <a:buSzPct val="65000"/>
              <a:buFont typeface="Wingdings" pitchFamily="2" charset="2"/>
              <a:buChar char=""/>
              <a:defRPr sz="2000">
                <a:solidFill>
                  <a:schemeClr val="tx1"/>
                </a:solidFill>
                <a:latin typeface="Tw Cen MT" pitchFamily="34" charset="0"/>
              </a:defRPr>
            </a:lvl5pPr>
            <a:lvl6pPr marL="25146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marL="29718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marL="34290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marL="3886200"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a:lnSpc>
                <a:spcPct val="80000"/>
              </a:lnSpc>
              <a:spcBef>
                <a:spcPct val="0"/>
              </a:spcBef>
              <a:buClrTx/>
              <a:buSzTx/>
              <a:buFontTx/>
              <a:buNone/>
            </a:pPr>
            <a:fld id="{8264F7C7-2CAE-42A7-94CF-88B9075FFF55}" type="slidenum">
              <a:rPr lang="en-US" altLang="en-US" sz="1200" smtClean="0">
                <a:solidFill>
                  <a:schemeClr val="tx2"/>
                </a:solidFill>
                <a:latin typeface="Arial" charset="0"/>
              </a:rPr>
              <a:pPr>
                <a:lnSpc>
                  <a:spcPct val="80000"/>
                </a:lnSpc>
                <a:spcBef>
                  <a:spcPct val="0"/>
                </a:spcBef>
                <a:buClrTx/>
                <a:buSzTx/>
                <a:buFontTx/>
                <a:buNone/>
              </a:pPr>
              <a:t>30</a:t>
            </a:fld>
            <a:endParaRPr lang="en-US" altLang="en-US" sz="1200" smtClean="0">
              <a:solidFill>
                <a:schemeClr val="tx2"/>
              </a:solidFill>
              <a:latin typeface="Arial" charset="0"/>
            </a:endParaRPr>
          </a:p>
        </p:txBody>
      </p:sp>
      <p:pic>
        <p:nvPicPr>
          <p:cNvPr id="19460" name="Picture 5" descr="C:\Users\ken\Desktop\2013 Dec ARPAe GENI Annual Mtg Corne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63" y="1676400"/>
            <a:ext cx="82296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5238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612775" y="228600"/>
            <a:ext cx="8153400" cy="990600"/>
          </a:xfrm>
        </p:spPr>
        <p:txBody>
          <a:bodyPr/>
          <a:lstStyle/>
          <a:p>
            <a:pPr eaLnBrk="1" hangingPunct="1"/>
            <a:r>
              <a:rPr lang="en-US" altLang="en-US" smtClean="0"/>
              <a:t>Main Components: GC-FS</a:t>
            </a:r>
          </a:p>
        </p:txBody>
      </p:sp>
      <p:sp>
        <p:nvSpPr>
          <p:cNvPr id="2048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A98799C6-09F7-4BAA-9260-FD48FD83167E}" type="slidenum">
              <a:rPr lang="en-US" altLang="en-US" sz="1200" smtClean="0">
                <a:solidFill>
                  <a:srgbClr val="FFFFFF"/>
                </a:solidFill>
              </a:rPr>
              <a:pPr>
                <a:lnSpc>
                  <a:spcPct val="80000"/>
                </a:lnSpc>
              </a:pPr>
              <a:t>31</a:t>
            </a:fld>
            <a:endParaRPr lang="en-US" altLang="en-US" sz="1200" smtClean="0">
              <a:solidFill>
                <a:srgbClr val="FFFFFF"/>
              </a:solidFill>
            </a:endParaRPr>
          </a:p>
        </p:txBody>
      </p:sp>
      <p:sp>
        <p:nvSpPr>
          <p:cNvPr id="20484" name="Content Placeholder 3"/>
          <p:cNvSpPr>
            <a:spLocks noGrp="1"/>
          </p:cNvSpPr>
          <p:nvPr>
            <p:ph sz="quarter" idx="1"/>
          </p:nvPr>
        </p:nvSpPr>
        <p:spPr>
          <a:xfrm>
            <a:off x="612775" y="1600200"/>
            <a:ext cx="8153400" cy="4495800"/>
          </a:xfrm>
        </p:spPr>
        <p:txBody>
          <a:bodyPr>
            <a:normAutofit/>
          </a:bodyPr>
          <a:lstStyle/>
          <a:p>
            <a:pPr eaLnBrk="1" hangingPunct="1"/>
            <a:r>
              <a:rPr lang="en-US" altLang="en-US" b="1" dirty="0" err="1" smtClean="0"/>
              <a:t>GridCloud</a:t>
            </a:r>
            <a:r>
              <a:rPr lang="en-US" altLang="en-US" b="1" dirty="0" smtClean="0"/>
              <a:t> File System</a:t>
            </a:r>
            <a:r>
              <a:rPr lang="en-US" altLang="en-US" dirty="0" smtClean="0"/>
              <a:t>: A file system for secure, strongly consistent real-time mirrored data sharing</a:t>
            </a:r>
          </a:p>
          <a:p>
            <a:pPr lvl="1" eaLnBrk="1" hangingPunct="1"/>
            <a:r>
              <a:rPr lang="en-US" altLang="en-US" dirty="0" smtClean="0"/>
              <a:t>It spreads data over multiple servers keeping data in memory for fast performance and scalability.</a:t>
            </a:r>
            <a:endParaRPr lang="en-US" altLang="en-US" dirty="0" smtClean="0"/>
          </a:p>
          <a:p>
            <a:pPr lvl="1" eaLnBrk="1" hangingPunct="1"/>
            <a:r>
              <a:rPr lang="en-US" altLang="en-US" dirty="0" smtClean="0"/>
              <a:t>The data mirrored can be updated in real-time.  </a:t>
            </a:r>
            <a:br>
              <a:rPr lang="en-US" altLang="en-US" dirty="0" smtClean="0"/>
            </a:br>
            <a:r>
              <a:rPr lang="en-US" altLang="en-US" dirty="0" smtClean="0"/>
              <a:t>(For example files of PMU data</a:t>
            </a:r>
            <a:r>
              <a:rPr lang="en-US" altLang="en-US" dirty="0" smtClean="0"/>
              <a:t>).</a:t>
            </a:r>
          </a:p>
          <a:p>
            <a:pPr lvl="1" eaLnBrk="1" hangingPunct="1"/>
            <a:r>
              <a:rPr lang="en-US" altLang="en-US" dirty="0" smtClean="0"/>
              <a:t>Really cool feature: it can pull up snapshots of past file states – huge numbers of them at very low cost.</a:t>
            </a:r>
            <a:r>
              <a:rPr lang="en-US" altLang="en-US" dirty="0" smtClean="0"/>
              <a:t>  We plan </a:t>
            </a:r>
            <a:r>
              <a:rPr lang="en-US" altLang="en-US" dirty="0" smtClean="0"/>
              <a:t>to use this with Hadoop (MapReduce) applications</a:t>
            </a:r>
          </a:p>
        </p:txBody>
      </p:sp>
      <p:sp>
        <p:nvSpPr>
          <p:cNvPr id="20485" name="TextBox 4"/>
          <p:cNvSpPr txBox="1">
            <a:spLocks noChangeArrowheads="1"/>
          </p:cNvSpPr>
          <p:nvPr/>
        </p:nvSpPr>
        <p:spPr bwMode="auto">
          <a:xfrm>
            <a:off x="533400" y="6172200"/>
            <a:ext cx="7848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i="1"/>
              <a:t>Leader developer: Weijia Song.  Using .NET FileSystem class + Isis</a:t>
            </a:r>
            <a:r>
              <a:rPr lang="en-US" altLang="en-US" sz="1600" b="1" i="1" baseline="30000"/>
              <a:t>2</a:t>
            </a:r>
            <a:r>
              <a:rPr lang="en-US" altLang="en-US" sz="1600" b="1" i="1"/>
              <a:t> (Birman)</a:t>
            </a:r>
          </a:p>
        </p:txBody>
      </p:sp>
    </p:spTree>
    <p:extLst>
      <p:ext uri="{BB962C8B-B14F-4D97-AF65-F5344CB8AC3E}">
        <p14:creationId xmlns:p14="http://schemas.microsoft.com/office/powerpoint/2010/main" val="2513947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a:xfrm>
            <a:off x="612775" y="228600"/>
            <a:ext cx="8153400" cy="990600"/>
          </a:xfrm>
        </p:spPr>
        <p:txBody>
          <a:bodyPr/>
          <a:lstStyle/>
          <a:p>
            <a:pPr eaLnBrk="1" hangingPunct="1"/>
            <a:r>
              <a:rPr lang="en-US" altLang="en-US" smtClean="0"/>
              <a:t>Main Components: GC-Collab</a:t>
            </a:r>
          </a:p>
        </p:txBody>
      </p:sp>
      <p:sp>
        <p:nvSpPr>
          <p:cNvPr id="2150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AEB04541-2937-42C3-90E1-1B72D0C97886}" type="slidenum">
              <a:rPr lang="en-US" altLang="en-US" sz="1200" smtClean="0">
                <a:solidFill>
                  <a:srgbClr val="FFFFFF"/>
                </a:solidFill>
              </a:rPr>
              <a:pPr>
                <a:lnSpc>
                  <a:spcPct val="80000"/>
                </a:lnSpc>
              </a:pPr>
              <a:t>32</a:t>
            </a:fld>
            <a:endParaRPr lang="en-US" altLang="en-US" sz="1200" smtClean="0">
              <a:solidFill>
                <a:srgbClr val="FFFFFF"/>
              </a:solidFill>
            </a:endParaRPr>
          </a:p>
        </p:txBody>
      </p:sp>
      <p:sp>
        <p:nvSpPr>
          <p:cNvPr id="21508" name="Content Placeholder 3"/>
          <p:cNvSpPr>
            <a:spLocks noGrp="1"/>
          </p:cNvSpPr>
          <p:nvPr>
            <p:ph sz="quarter" idx="1"/>
          </p:nvPr>
        </p:nvSpPr>
        <p:spPr>
          <a:xfrm>
            <a:off x="612775" y="1600200"/>
            <a:ext cx="8153400" cy="4495800"/>
          </a:xfrm>
        </p:spPr>
        <p:txBody>
          <a:bodyPr/>
          <a:lstStyle/>
          <a:p>
            <a:pPr eaLnBrk="1" hangingPunct="1"/>
            <a:r>
              <a:rPr lang="en-US" altLang="en-US" b="1" smtClean="0"/>
              <a:t>GridCloud Collaboration Tool</a:t>
            </a:r>
            <a:r>
              <a:rPr lang="en-US" altLang="en-US" smtClean="0"/>
              <a:t>: A tool for creating a kind of sharable virtual iPad</a:t>
            </a:r>
          </a:p>
          <a:p>
            <a:pPr lvl="1" eaLnBrk="1" hangingPunct="1"/>
            <a:r>
              <a:rPr lang="en-US" altLang="en-US" smtClean="0"/>
              <a:t>It graphs the current power network and can show you the status of any line at a click</a:t>
            </a:r>
          </a:p>
          <a:p>
            <a:pPr lvl="1" eaLnBrk="1" hangingPunct="1"/>
            <a:r>
              <a:rPr lang="en-US" altLang="en-US" smtClean="0"/>
              <a:t>Various “apps” can be dragged onto the network and this triggers actions, like a transient stability analysis or listing “similar network states seen in the past” (we’re the framework.  Other people build these apps)</a:t>
            </a:r>
          </a:p>
          <a:p>
            <a:pPr lvl="1" eaLnBrk="1" hangingPunct="1"/>
            <a:r>
              <a:rPr lang="en-US" altLang="en-US" smtClean="0"/>
              <a:t>Shared with real-time consistency as needed</a:t>
            </a:r>
          </a:p>
        </p:txBody>
      </p:sp>
      <p:grpSp>
        <p:nvGrpSpPr>
          <p:cNvPr id="21509" name="Group 4"/>
          <p:cNvGrpSpPr>
            <a:grpSpLocks/>
          </p:cNvGrpSpPr>
          <p:nvPr/>
        </p:nvGrpSpPr>
        <p:grpSpPr bwMode="auto">
          <a:xfrm rot="759381">
            <a:off x="7796213" y="5141913"/>
            <a:ext cx="1020762" cy="1570037"/>
            <a:chOff x="4191000" y="2578799"/>
            <a:chExt cx="2727385" cy="3551067"/>
          </a:xfrm>
        </p:grpSpPr>
        <p:pic>
          <p:nvPicPr>
            <p:cNvPr id="21511" name="Picture 7" descr="http://cdn.gottabemobile.com/wp-content/uploads/2012/03/ipad-review-3-new-10.jpg"/>
            <p:cNvPicPr>
              <a:picLocks noChangeAspect="1" noChangeArrowheads="1"/>
            </p:cNvPicPr>
            <p:nvPr/>
          </p:nvPicPr>
          <p:blipFill>
            <a:blip r:embed="rId2">
              <a:extLst>
                <a:ext uri="{28A0092B-C50C-407E-A947-70E740481C1C}">
                  <a14:useLocalDpi xmlns:a14="http://schemas.microsoft.com/office/drawing/2010/main" val="0"/>
                </a:ext>
              </a:extLst>
            </a:blip>
            <a:srcRect l="17300" t="6087" r="37624" b="8830"/>
            <a:stretch>
              <a:fillRect/>
            </a:stretch>
          </p:blipFill>
          <p:spPr bwMode="auto">
            <a:xfrm>
              <a:off x="4191000" y="2578799"/>
              <a:ext cx="2727385" cy="355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99" y="2971801"/>
              <a:ext cx="2144753" cy="249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1510" name="TextBox 1"/>
          <p:cNvSpPr txBox="1">
            <a:spLocks noChangeArrowheads="1"/>
          </p:cNvSpPr>
          <p:nvPr/>
        </p:nvSpPr>
        <p:spPr bwMode="auto">
          <a:xfrm>
            <a:off x="914400" y="6172200"/>
            <a:ext cx="632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i="1"/>
              <a:t>Based on: Live Distributed Objects + Isis</a:t>
            </a:r>
            <a:r>
              <a:rPr lang="en-US" altLang="en-US" sz="1600" b="1" i="1" baseline="30000"/>
              <a:t>2</a:t>
            </a:r>
            <a:r>
              <a:rPr lang="en-US" altLang="en-US" sz="1600" b="1" i="1"/>
              <a:t> (Ostrowski, Birman)</a:t>
            </a:r>
          </a:p>
        </p:txBody>
      </p:sp>
    </p:spTree>
    <p:extLst>
      <p:ext uri="{BB962C8B-B14F-4D97-AF65-F5344CB8AC3E}">
        <p14:creationId xmlns:p14="http://schemas.microsoft.com/office/powerpoint/2010/main" val="27322360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a:xfrm>
            <a:off x="612775" y="228600"/>
            <a:ext cx="8153400" cy="990600"/>
          </a:xfrm>
        </p:spPr>
        <p:txBody>
          <a:bodyPr/>
          <a:lstStyle/>
          <a:p>
            <a:pPr eaLnBrk="1" hangingPunct="1"/>
            <a:r>
              <a:rPr lang="en-US" altLang="en-US" smtClean="0"/>
              <a:t>Main Components: IronStack</a:t>
            </a:r>
          </a:p>
        </p:txBody>
      </p:sp>
      <p:sp>
        <p:nvSpPr>
          <p:cNvPr id="2253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914EE4CF-4719-4C4D-AFDE-76A0A3309777}" type="slidenum">
              <a:rPr lang="en-US" altLang="en-US" sz="1200" smtClean="0">
                <a:solidFill>
                  <a:srgbClr val="FFFFFF"/>
                </a:solidFill>
              </a:rPr>
              <a:pPr>
                <a:lnSpc>
                  <a:spcPct val="80000"/>
                </a:lnSpc>
              </a:pPr>
              <a:t>33</a:t>
            </a:fld>
            <a:endParaRPr lang="en-US" altLang="en-US" sz="1200" smtClean="0">
              <a:solidFill>
                <a:srgbClr val="FFFFFF"/>
              </a:solidFill>
            </a:endParaRPr>
          </a:p>
        </p:txBody>
      </p:sp>
      <p:sp>
        <p:nvSpPr>
          <p:cNvPr id="22532" name="Content Placeholder 3"/>
          <p:cNvSpPr>
            <a:spLocks noGrp="1"/>
          </p:cNvSpPr>
          <p:nvPr>
            <p:ph sz="quarter" idx="1"/>
          </p:nvPr>
        </p:nvSpPr>
        <p:spPr>
          <a:xfrm>
            <a:off x="304800" y="1600200"/>
            <a:ext cx="8839200" cy="4525963"/>
          </a:xfrm>
        </p:spPr>
        <p:txBody>
          <a:bodyPr/>
          <a:lstStyle/>
          <a:p>
            <a:pPr eaLnBrk="1" hangingPunct="1"/>
            <a:r>
              <a:rPr lang="en-US" altLang="en-US" b="1" smtClean="0"/>
              <a:t>IronStack</a:t>
            </a:r>
            <a:r>
              <a:rPr lang="en-US" altLang="en-US" smtClean="0"/>
              <a:t>: A </a:t>
            </a:r>
            <a:r>
              <a:rPr lang="en-US" altLang="en-US" i="1" smtClean="0"/>
              <a:t>software defined network </a:t>
            </a:r>
            <a:r>
              <a:rPr lang="en-US" altLang="en-US" smtClean="0"/>
              <a:t>manager</a:t>
            </a:r>
          </a:p>
          <a:p>
            <a:pPr lvl="1" eaLnBrk="1" hangingPunct="1"/>
            <a:r>
              <a:rPr lang="en-US" altLang="en-US" smtClean="0"/>
              <a:t>You run normal TCP/IP and UDP protocols over it</a:t>
            </a:r>
          </a:p>
          <a:p>
            <a:pPr lvl="1" eaLnBrk="1" hangingPunct="1"/>
            <a:r>
              <a:rPr lang="en-US" altLang="en-US" smtClean="0"/>
              <a:t>Guarantees secure, real-time fault-tolerance</a:t>
            </a:r>
          </a:p>
          <a:p>
            <a:pPr lvl="1" eaLnBrk="1" hangingPunct="1"/>
            <a:r>
              <a:rPr lang="en-US" altLang="en-US" smtClean="0"/>
              <a:t>Only allows data flow according to security policies</a:t>
            </a:r>
          </a:p>
          <a:p>
            <a:pPr lvl="1" eaLnBrk="1" hangingPunct="1"/>
            <a:r>
              <a:rPr lang="en-US" altLang="en-US" smtClean="0"/>
              <a:t>It encrypts data, sends it redundantly for robustness.  Can tolerate multiple failures</a:t>
            </a:r>
          </a:p>
          <a:p>
            <a:pPr lvl="1" eaLnBrk="1" hangingPunct="1"/>
            <a:r>
              <a:rPr lang="en-US" altLang="en-US" smtClean="0"/>
              <a:t>Operator console optimally schedules repairs after major damage, warns if failures threaten connectivity</a:t>
            </a:r>
          </a:p>
        </p:txBody>
      </p:sp>
      <p:pic>
        <p:nvPicPr>
          <p:cNvPr id="225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478463"/>
            <a:ext cx="1943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3"/>
          <p:cNvSpPr txBox="1">
            <a:spLocks noChangeArrowheads="1"/>
          </p:cNvSpPr>
          <p:nvPr/>
        </p:nvSpPr>
        <p:spPr bwMode="auto">
          <a:xfrm>
            <a:off x="4191000" y="5791200"/>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i="1"/>
              <a:t>Elegant…</a:t>
            </a:r>
          </a:p>
          <a:p>
            <a:pPr algn="r" eaLnBrk="1" hangingPunct="1"/>
            <a:r>
              <a:rPr lang="en-US" altLang="en-US" i="1"/>
              <a:t> </a:t>
            </a:r>
            <a:br>
              <a:rPr lang="en-US" altLang="en-US" i="1"/>
            </a:br>
            <a:r>
              <a:rPr lang="en-US" altLang="en-US" i="1"/>
              <a:t>Rock Solid</a:t>
            </a:r>
          </a:p>
        </p:txBody>
      </p:sp>
      <p:sp>
        <p:nvSpPr>
          <p:cNvPr id="22535" name="TextBox 6"/>
          <p:cNvSpPr txBox="1">
            <a:spLocks noChangeArrowheads="1"/>
          </p:cNvSpPr>
          <p:nvPr/>
        </p:nvSpPr>
        <p:spPr bwMode="auto">
          <a:xfrm>
            <a:off x="914400" y="6172200"/>
            <a:ext cx="632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i="1"/>
              <a:t>Lead developer: Z Teo</a:t>
            </a:r>
          </a:p>
        </p:txBody>
      </p:sp>
    </p:spTree>
    <p:extLst>
      <p:ext uri="{BB962C8B-B14F-4D97-AF65-F5344CB8AC3E}">
        <p14:creationId xmlns:p14="http://schemas.microsoft.com/office/powerpoint/2010/main" val="922410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a:xfrm>
            <a:off x="612775" y="228600"/>
            <a:ext cx="8153400" cy="990600"/>
          </a:xfrm>
        </p:spPr>
        <p:txBody>
          <a:bodyPr/>
          <a:lstStyle/>
          <a:p>
            <a:pPr eaLnBrk="1" hangingPunct="1"/>
            <a:r>
              <a:rPr lang="en-US" altLang="en-US" smtClean="0"/>
              <a:t>Main Components: DMake</a:t>
            </a:r>
          </a:p>
        </p:txBody>
      </p:sp>
      <p:sp>
        <p:nvSpPr>
          <p:cNvPr id="2355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D7226ACD-6EDA-4901-81DD-0E9833C3F5C9}" type="slidenum">
              <a:rPr lang="en-US" altLang="en-US" sz="1200" smtClean="0">
                <a:solidFill>
                  <a:srgbClr val="FFFFFF"/>
                </a:solidFill>
              </a:rPr>
              <a:pPr>
                <a:lnSpc>
                  <a:spcPct val="80000"/>
                </a:lnSpc>
              </a:pPr>
              <a:t>34</a:t>
            </a:fld>
            <a:endParaRPr lang="en-US" altLang="en-US" sz="1200" smtClean="0">
              <a:solidFill>
                <a:srgbClr val="FFFFFF"/>
              </a:solidFill>
            </a:endParaRPr>
          </a:p>
        </p:txBody>
      </p:sp>
      <p:sp>
        <p:nvSpPr>
          <p:cNvPr id="23556" name="Content Placeholder 3"/>
          <p:cNvSpPr>
            <a:spLocks noGrp="1"/>
          </p:cNvSpPr>
          <p:nvPr>
            <p:ph sz="quarter" idx="1"/>
          </p:nvPr>
        </p:nvSpPr>
        <p:spPr>
          <a:xfrm>
            <a:off x="612775" y="1600200"/>
            <a:ext cx="8153400" cy="4495800"/>
          </a:xfrm>
        </p:spPr>
        <p:txBody>
          <a:bodyPr/>
          <a:lstStyle/>
          <a:p>
            <a:pPr eaLnBrk="1" hangingPunct="1"/>
            <a:r>
              <a:rPr lang="en-US" altLang="en-US" b="1" smtClean="0"/>
              <a:t>DMake</a:t>
            </a:r>
            <a:r>
              <a:rPr lang="en-US" altLang="en-US" smtClean="0"/>
              <a:t>: Manages your GridCloud applications</a:t>
            </a:r>
          </a:p>
          <a:p>
            <a:pPr lvl="1" eaLnBrk="1" hangingPunct="1"/>
            <a:r>
              <a:rPr lang="en-US" altLang="en-US" smtClean="0"/>
              <a:t>Based on the popular Unix “makefile” concept</a:t>
            </a:r>
          </a:p>
          <a:p>
            <a:pPr lvl="1" eaLnBrk="1" hangingPunct="1"/>
            <a:r>
              <a:rPr lang="en-US" altLang="en-US" smtClean="0"/>
              <a:t>But generalized to support distributed programs where their operating parameters can be modified at runtime</a:t>
            </a:r>
          </a:p>
          <a:p>
            <a:pPr lvl="1" eaLnBrk="1" hangingPunct="1"/>
            <a:r>
              <a:rPr lang="en-US" altLang="en-US" smtClean="0"/>
              <a:t>It handles system repair after failures, load balancing, mapping of your computation to the cloud computing nodes, etc</a:t>
            </a:r>
          </a:p>
          <a:p>
            <a:pPr lvl="1" eaLnBrk="1" hangingPunct="1"/>
            <a:r>
              <a:rPr lang="en-US" altLang="en-US" smtClean="0"/>
              <a:t>Incredibly easy to use.  </a:t>
            </a:r>
          </a:p>
        </p:txBody>
      </p:sp>
      <p:pic>
        <p:nvPicPr>
          <p:cNvPr id="2355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724400"/>
            <a:ext cx="2286000" cy="151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8" name="TextBox 5"/>
          <p:cNvSpPr txBox="1">
            <a:spLocks noChangeArrowheads="1"/>
          </p:cNvSpPr>
          <p:nvPr/>
        </p:nvSpPr>
        <p:spPr bwMode="auto">
          <a:xfrm>
            <a:off x="914400" y="6172200"/>
            <a:ext cx="632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b="1" i="1"/>
              <a:t>Lead developer: Theo Gkountouvas, uses Isis</a:t>
            </a:r>
            <a:r>
              <a:rPr lang="en-US" altLang="en-US" sz="1600" b="1" i="1" baseline="30000"/>
              <a:t>2</a:t>
            </a:r>
            <a:endParaRPr lang="en-US" altLang="en-US" sz="1600" b="1" i="1"/>
          </a:p>
        </p:txBody>
      </p:sp>
    </p:spTree>
    <p:extLst>
      <p:ext uri="{BB962C8B-B14F-4D97-AF65-F5344CB8AC3E}">
        <p14:creationId xmlns:p14="http://schemas.microsoft.com/office/powerpoint/2010/main" val="1246553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C:\Users\ken\Desktop\2013 Dec ARPAe GENI Annual Mtg M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2296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normAutofit fontScale="85000" lnSpcReduction="20000"/>
          </a:bodyPr>
          <a:lstStyle/>
          <a:p>
            <a:pPr>
              <a:defRPr/>
            </a:pPr>
            <a:fld id="{96D56885-20A2-4593-B734-F6110662E476}" type="slidenum">
              <a:rPr lang="en-US" altLang="en-US"/>
              <a:pPr>
                <a:defRPr/>
              </a:pPr>
              <a:t>35</a:t>
            </a:fld>
            <a:endParaRPr lang="en-US" altLang="en-US"/>
          </a:p>
        </p:txBody>
      </p:sp>
    </p:spTree>
    <p:extLst>
      <p:ext uri="{BB962C8B-B14F-4D97-AF65-F5344CB8AC3E}">
        <p14:creationId xmlns:p14="http://schemas.microsoft.com/office/powerpoint/2010/main" val="575916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612775" y="228600"/>
            <a:ext cx="8153400" cy="990600"/>
          </a:xfrm>
        </p:spPr>
        <p:txBody>
          <a:bodyPr/>
          <a:lstStyle/>
          <a:p>
            <a:pPr eaLnBrk="1" hangingPunct="1"/>
            <a:r>
              <a:rPr lang="en-US" altLang="en-US" smtClean="0"/>
              <a:t>Demonstration Application</a:t>
            </a:r>
          </a:p>
        </p:txBody>
      </p:sp>
      <p:sp>
        <p:nvSpPr>
          <p:cNvPr id="2560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72063665-9177-453B-B51E-0BFC6C3CAC0B}" type="slidenum">
              <a:rPr lang="en-US" altLang="en-US" sz="1200" smtClean="0">
                <a:solidFill>
                  <a:srgbClr val="FFFFFF"/>
                </a:solidFill>
              </a:rPr>
              <a:pPr>
                <a:lnSpc>
                  <a:spcPct val="80000"/>
                </a:lnSpc>
              </a:pPr>
              <a:t>36</a:t>
            </a:fld>
            <a:endParaRPr lang="en-US" altLang="en-US" sz="1200" smtClean="0">
              <a:solidFill>
                <a:srgbClr val="FFFFFF"/>
              </a:solidFill>
            </a:endParaRPr>
          </a:p>
        </p:txBody>
      </p:sp>
      <p:sp>
        <p:nvSpPr>
          <p:cNvPr id="25604" name="Content Placeholder 3"/>
          <p:cNvSpPr>
            <a:spLocks noGrp="1"/>
          </p:cNvSpPr>
          <p:nvPr>
            <p:ph sz="quarter" idx="1"/>
          </p:nvPr>
        </p:nvSpPr>
        <p:spPr>
          <a:xfrm>
            <a:off x="457200" y="1600200"/>
            <a:ext cx="8382000" cy="4525963"/>
          </a:xfrm>
        </p:spPr>
        <p:txBody>
          <a:bodyPr/>
          <a:lstStyle/>
          <a:p>
            <a:pPr eaLnBrk="1" hangingPunct="1"/>
            <a:r>
              <a:rPr lang="en-US" altLang="en-US" b="1" smtClean="0"/>
              <a:t>GridStat State Estimator</a:t>
            </a:r>
            <a:r>
              <a:rPr lang="en-US" altLang="en-US" smtClean="0"/>
              <a:t>: </a:t>
            </a:r>
          </a:p>
          <a:p>
            <a:pPr lvl="1" eaLnBrk="1" hangingPunct="1"/>
            <a:r>
              <a:rPr lang="en-US" altLang="en-US" smtClean="0"/>
              <a:t>Linear hierarchical state estimator</a:t>
            </a:r>
          </a:p>
          <a:p>
            <a:pPr lvl="1" eaLnBrk="1" hangingPunct="1"/>
            <a:r>
              <a:rPr lang="en-US" altLang="en-US" smtClean="0"/>
              <a:t>Based on work by Anjan Bose and his team at WSU</a:t>
            </a:r>
          </a:p>
          <a:p>
            <a:pPr lvl="1" eaLnBrk="1" hangingPunct="1"/>
            <a:r>
              <a:rPr lang="en-US" altLang="en-US" smtClean="0"/>
              <a:t>Runs today on GridCloud prototype, we’ve scaled it to handle 1900 PMUs distributed nationally</a:t>
            </a:r>
          </a:p>
          <a:p>
            <a:pPr lvl="1" eaLnBrk="1" hangingPunct="1"/>
            <a:r>
              <a:rPr lang="en-US" altLang="en-US" smtClean="0"/>
              <a:t>Can operate on a private cloud or Amazon EC2</a:t>
            </a:r>
          </a:p>
          <a:p>
            <a:pPr lvl="1" eaLnBrk="1" hangingPunct="1"/>
            <a:r>
              <a:rPr lang="en-US" altLang="en-US" smtClean="0"/>
              <a:t>Designed to “conceal” failures</a:t>
            </a:r>
          </a:p>
        </p:txBody>
      </p:sp>
      <p:sp>
        <p:nvSpPr>
          <p:cNvPr id="25605" name="TextBox 4"/>
          <p:cNvSpPr txBox="1">
            <a:spLocks noChangeArrowheads="1"/>
          </p:cNvSpPr>
          <p:nvPr/>
        </p:nvSpPr>
        <p:spPr bwMode="auto">
          <a:xfrm>
            <a:off x="152400" y="6477000"/>
            <a:ext cx="6324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i="1"/>
              <a:t>Lead developers: Dave Anderson, Carl Hauser (WSU)</a:t>
            </a:r>
          </a:p>
        </p:txBody>
      </p:sp>
    </p:spTree>
    <p:extLst>
      <p:ext uri="{BB962C8B-B14F-4D97-AF65-F5344CB8AC3E}">
        <p14:creationId xmlns:p14="http://schemas.microsoft.com/office/powerpoint/2010/main" val="38884640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pPr eaLnBrk="1" hangingPunct="1"/>
            <a:r>
              <a:rPr lang="en-US" altLang="en-US" smtClean="0"/>
              <a:t>Under the Covers: Powered by Isis</a:t>
            </a:r>
            <a:r>
              <a:rPr lang="en-US" altLang="en-US" baseline="30000" smtClean="0"/>
              <a:t>2</a:t>
            </a:r>
            <a:endParaRPr lang="en-US" altLang="en-US" smtClean="0"/>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71848EFD-8F01-4E7F-B7C5-A48A723E2C42}" type="slidenum">
              <a:rPr lang="en-US" altLang="en-US" sz="1200" smtClean="0">
                <a:solidFill>
                  <a:srgbClr val="FFFFFF"/>
                </a:solidFill>
              </a:rPr>
              <a:pPr>
                <a:lnSpc>
                  <a:spcPct val="80000"/>
                </a:lnSpc>
              </a:pPr>
              <a:t>37</a:t>
            </a:fld>
            <a:endParaRPr lang="en-US" altLang="en-US" sz="1200" smtClean="0">
              <a:solidFill>
                <a:srgbClr val="FFFFFF"/>
              </a:solidFill>
            </a:endParaRPr>
          </a:p>
        </p:txBody>
      </p:sp>
      <p:sp>
        <p:nvSpPr>
          <p:cNvPr id="26628" name="Content Placeholder 2"/>
          <p:cNvSpPr>
            <a:spLocks noGrp="1"/>
          </p:cNvSpPr>
          <p:nvPr>
            <p:ph sz="quarter" idx="1"/>
          </p:nvPr>
        </p:nvSpPr>
        <p:spPr>
          <a:xfrm>
            <a:off x="612775" y="1600200"/>
            <a:ext cx="8153400" cy="4495800"/>
          </a:xfrm>
        </p:spPr>
        <p:txBody>
          <a:bodyPr/>
          <a:lstStyle/>
          <a:p>
            <a:pPr eaLnBrk="1" hangingPunct="1"/>
            <a:r>
              <a:rPr lang="en-US" altLang="en-US" smtClean="0"/>
              <a:t>Used internally by these other tools</a:t>
            </a:r>
          </a:p>
          <a:p>
            <a:pPr lvl="1" eaLnBrk="1" hangingPunct="1"/>
            <a:r>
              <a:rPr lang="en-US" altLang="en-US" smtClean="0"/>
              <a:t>Provides secure, fault-tolerant data replication, coordination and self-repair.  Lead: Birman</a:t>
            </a:r>
          </a:p>
          <a:p>
            <a:pPr lvl="1" eaLnBrk="1" hangingPunct="1"/>
            <a:r>
              <a:rPr lang="en-US" altLang="en-US" smtClean="0"/>
              <a:t>Employs cutting edge “virtual synchrony” programming model (basis of CORBA FT standard)</a:t>
            </a:r>
          </a:p>
          <a:p>
            <a:pPr lvl="1" eaLnBrk="1" hangingPunct="1"/>
            <a:r>
              <a:rPr lang="en-US" altLang="en-US" smtClean="0"/>
              <a:t>Open source, more than </a:t>
            </a:r>
            <a:br>
              <a:rPr lang="en-US" altLang="en-US" smtClean="0"/>
            </a:br>
            <a:r>
              <a:rPr lang="en-US" altLang="en-US" smtClean="0"/>
              <a:t>4000 downloads to date </a:t>
            </a:r>
            <a:br>
              <a:rPr lang="en-US" altLang="en-US" smtClean="0"/>
            </a:br>
            <a:r>
              <a:rPr lang="en-US" altLang="en-US" smtClean="0"/>
              <a:t>from isis2.codeplex.com</a:t>
            </a:r>
          </a:p>
        </p:txBody>
      </p:sp>
      <p:pic>
        <p:nvPicPr>
          <p:cNvPr id="266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648200"/>
            <a:ext cx="2314575" cy="204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30" name="TextBox 4"/>
          <p:cNvSpPr txBox="1">
            <a:spLocks noChangeArrowheads="1"/>
          </p:cNvSpPr>
          <p:nvPr/>
        </p:nvSpPr>
        <p:spPr bwMode="auto">
          <a:xfrm>
            <a:off x="1676400" y="60198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i="1"/>
              <a:t>Egyptian myth: After her brother Osiris was torn apart by Seth, Isis restored him to life</a:t>
            </a:r>
          </a:p>
        </p:txBody>
      </p:sp>
    </p:spTree>
    <p:extLst>
      <p:ext uri="{BB962C8B-B14F-4D97-AF65-F5344CB8AC3E}">
        <p14:creationId xmlns:p14="http://schemas.microsoft.com/office/powerpoint/2010/main" val="4162927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86"/>
          <p:cNvGrpSpPr>
            <a:grpSpLocks/>
          </p:cNvGrpSpPr>
          <p:nvPr/>
        </p:nvGrpSpPr>
        <p:grpSpPr bwMode="auto">
          <a:xfrm>
            <a:off x="8107363" y="3498850"/>
            <a:ext cx="565150" cy="736600"/>
            <a:chOff x="2056657" y="4390045"/>
            <a:chExt cx="566057" cy="736258"/>
          </a:xfrm>
        </p:grpSpPr>
        <p:sp>
          <p:nvSpPr>
            <p:cNvPr id="88" name="Oval 87"/>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9" name="Freeform 88"/>
            <p:cNvSpPr/>
            <p:nvPr/>
          </p:nvSpPr>
          <p:spPr>
            <a:xfrm>
              <a:off x="2183861" y="4566176"/>
              <a:ext cx="92223"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0" name="Freeform 89"/>
            <p:cNvSpPr/>
            <p:nvPr/>
          </p:nvSpPr>
          <p:spPr>
            <a:xfrm>
              <a:off x="2295164" y="4602671"/>
              <a:ext cx="90632"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1" name="Freeform 90"/>
            <p:cNvSpPr/>
            <p:nvPr/>
          </p:nvSpPr>
          <p:spPr>
            <a:xfrm>
              <a:off x="2393747" y="4577283"/>
              <a:ext cx="92223"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sp>
        <p:nvSpPr>
          <p:cNvPr id="76" name="Oval 75"/>
          <p:cNvSpPr/>
          <p:nvPr/>
        </p:nvSpPr>
        <p:spPr>
          <a:xfrm flipV="1">
            <a:off x="228600" y="4024313"/>
            <a:ext cx="6781800" cy="1409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77" name="Rectangle 76"/>
          <p:cNvSpPr/>
          <p:nvPr/>
        </p:nvSpPr>
        <p:spPr>
          <a:xfrm flipV="1">
            <a:off x="152400" y="3962400"/>
            <a:ext cx="70104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228600" y="2857500"/>
            <a:ext cx="6781800" cy="1409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42" name="Rectangle 41"/>
          <p:cNvSpPr/>
          <p:nvPr/>
        </p:nvSpPr>
        <p:spPr>
          <a:xfrm>
            <a:off x="152400" y="3557588"/>
            <a:ext cx="7010400" cy="93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679" name="Title 1"/>
          <p:cNvSpPr>
            <a:spLocks noGrp="1"/>
          </p:cNvSpPr>
          <p:nvPr>
            <p:ph type="title"/>
          </p:nvPr>
        </p:nvSpPr>
        <p:spPr/>
        <p:txBody>
          <a:bodyPr/>
          <a:lstStyle/>
          <a:p>
            <a:pPr eaLnBrk="1" hangingPunct="1"/>
            <a:r>
              <a:rPr lang="en-US" altLang="en-US" sz="3600" smtClean="0"/>
              <a:t>Why not just UDP multicast?</a:t>
            </a:r>
          </a:p>
        </p:txBody>
      </p:sp>
      <p:sp>
        <p:nvSpPr>
          <p:cNvPr id="28680"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970CCE84-9495-4D0F-8E80-2D98195D8FDB}" type="slidenum">
              <a:rPr lang="en-US" altLang="en-US" sz="1200" smtClean="0">
                <a:solidFill>
                  <a:srgbClr val="FFFFFF"/>
                </a:solidFill>
              </a:rPr>
              <a:pPr>
                <a:lnSpc>
                  <a:spcPct val="80000"/>
                </a:lnSpc>
              </a:pPr>
              <a:t>38</a:t>
            </a:fld>
            <a:endParaRPr lang="en-US" altLang="en-US" sz="1200" smtClean="0">
              <a:solidFill>
                <a:srgbClr val="FFFFFF"/>
              </a:solidFill>
            </a:endParaRPr>
          </a:p>
        </p:txBody>
      </p:sp>
      <p:sp>
        <p:nvSpPr>
          <p:cNvPr id="4" name="Flowchart: Document 3"/>
          <p:cNvSpPr/>
          <p:nvPr/>
        </p:nvSpPr>
        <p:spPr>
          <a:xfrm>
            <a:off x="2438400" y="2166938"/>
            <a:ext cx="914400" cy="612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rgbClr val="C00000"/>
                </a:solidFill>
              </a:rPr>
              <a:t>Isis</a:t>
            </a:r>
            <a:r>
              <a:rPr lang="en-US" sz="1400" b="1" baseline="30000">
                <a:solidFill>
                  <a:srgbClr val="C00000"/>
                </a:solidFill>
              </a:rPr>
              <a:t>2</a:t>
            </a:r>
            <a:r>
              <a:rPr lang="en-US" sz="1400" b="1">
                <a:solidFill>
                  <a:srgbClr val="C00000"/>
                </a:solidFill>
              </a:rPr>
              <a:t> user object</a:t>
            </a:r>
          </a:p>
        </p:txBody>
      </p:sp>
      <p:grpSp>
        <p:nvGrpSpPr>
          <p:cNvPr id="28682" name="Group 26"/>
          <p:cNvGrpSpPr>
            <a:grpSpLocks/>
          </p:cNvGrpSpPr>
          <p:nvPr/>
        </p:nvGrpSpPr>
        <p:grpSpPr bwMode="auto">
          <a:xfrm>
            <a:off x="1663700" y="3017838"/>
            <a:ext cx="566738" cy="736600"/>
            <a:chOff x="2056657" y="4390045"/>
            <a:chExt cx="566057" cy="736258"/>
          </a:xfrm>
        </p:grpSpPr>
        <p:sp>
          <p:nvSpPr>
            <p:cNvPr id="7" name="Oval 6"/>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 name="Freeform 7"/>
            <p:cNvSpPr/>
            <p:nvPr/>
          </p:nvSpPr>
          <p:spPr>
            <a:xfrm>
              <a:off x="2183504" y="4566175"/>
              <a:ext cx="91964"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 name="Freeform 8"/>
            <p:cNvSpPr/>
            <p:nvPr/>
          </p:nvSpPr>
          <p:spPr>
            <a:xfrm>
              <a:off x="2294496" y="4602671"/>
              <a:ext cx="91964"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10" name="Freeform 9"/>
            <p:cNvSpPr/>
            <p:nvPr/>
          </p:nvSpPr>
          <p:spPr>
            <a:xfrm>
              <a:off x="2394389" y="4577283"/>
              <a:ext cx="91964"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pic>
        <p:nvPicPr>
          <p:cNvPr id="13" name="Picture 2" descr="http://ts4.mm.bing.net/images/thumbnail.aspx?q=1535204598971&amp;id=0cf610390462919e01cbdf8c82ee49a2&amp;url=http%3a%2f%2fwww.clker.com%2fcliparts%2fB%2fj%2fI%2fF%2f9%2fV%2fbag-md.png"/>
          <p:cNvPicPr>
            <a:picLocks noChangeAspect="1" noChangeArrowheads="1"/>
          </p:cNvPicPr>
          <p:nvPr/>
        </p:nvPicPr>
        <p:blipFill>
          <a:blip r:embed="rId3"/>
          <a:srcRect/>
          <a:stretch>
            <a:fillRect/>
          </a:stretch>
        </p:blipFill>
        <p:spPr bwMode="auto">
          <a:xfrm>
            <a:off x="3962400" y="3130550"/>
            <a:ext cx="452438" cy="512763"/>
          </a:xfrm>
          <a:prstGeom prst="rect">
            <a:avLst/>
          </a:prstGeom>
          <a:solidFill>
            <a:schemeClr val="accent1">
              <a:lumMod val="60000"/>
              <a:lumOff val="40000"/>
            </a:schemeClr>
          </a:solidFill>
        </p:spPr>
      </p:pic>
      <p:sp>
        <p:nvSpPr>
          <p:cNvPr id="25" name="Flowchart: Document 24"/>
          <p:cNvSpPr/>
          <p:nvPr/>
        </p:nvSpPr>
        <p:spPr>
          <a:xfrm>
            <a:off x="3581400" y="2139950"/>
            <a:ext cx="914400" cy="612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rgbClr val="C00000"/>
                </a:solidFill>
              </a:rPr>
              <a:t>Isis</a:t>
            </a:r>
            <a:r>
              <a:rPr lang="en-US" sz="1400" b="1" baseline="30000">
                <a:solidFill>
                  <a:srgbClr val="C00000"/>
                </a:solidFill>
              </a:rPr>
              <a:t>2</a:t>
            </a:r>
            <a:r>
              <a:rPr lang="en-US" sz="1400" b="1">
                <a:solidFill>
                  <a:srgbClr val="C00000"/>
                </a:solidFill>
              </a:rPr>
              <a:t> user object</a:t>
            </a:r>
          </a:p>
        </p:txBody>
      </p:sp>
      <p:sp>
        <p:nvSpPr>
          <p:cNvPr id="26" name="Flowchart: Document 25"/>
          <p:cNvSpPr/>
          <p:nvPr/>
        </p:nvSpPr>
        <p:spPr>
          <a:xfrm>
            <a:off x="1347788" y="2209800"/>
            <a:ext cx="914400" cy="61118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rgbClr val="C00000"/>
                </a:solidFill>
              </a:rPr>
              <a:t>Isis</a:t>
            </a:r>
            <a:r>
              <a:rPr lang="en-US" sz="1400" b="1" baseline="30000">
                <a:solidFill>
                  <a:srgbClr val="C00000"/>
                </a:solidFill>
              </a:rPr>
              <a:t>2</a:t>
            </a:r>
            <a:r>
              <a:rPr lang="en-US" sz="1400" b="1">
                <a:solidFill>
                  <a:srgbClr val="C00000"/>
                </a:solidFill>
              </a:rPr>
              <a:t> user object</a:t>
            </a:r>
          </a:p>
        </p:txBody>
      </p:sp>
      <p:grpSp>
        <p:nvGrpSpPr>
          <p:cNvPr id="28686" name="Group 28"/>
          <p:cNvGrpSpPr>
            <a:grpSpLocks/>
          </p:cNvGrpSpPr>
          <p:nvPr/>
        </p:nvGrpSpPr>
        <p:grpSpPr bwMode="auto">
          <a:xfrm>
            <a:off x="2382838" y="3017838"/>
            <a:ext cx="566737" cy="736600"/>
            <a:chOff x="2056657" y="4390045"/>
            <a:chExt cx="566057" cy="736258"/>
          </a:xfrm>
        </p:grpSpPr>
        <p:sp>
          <p:nvSpPr>
            <p:cNvPr id="30" name="Oval 29"/>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1" name="Freeform 30"/>
            <p:cNvSpPr/>
            <p:nvPr/>
          </p:nvSpPr>
          <p:spPr>
            <a:xfrm>
              <a:off x="2183505" y="4566175"/>
              <a:ext cx="91965"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2" name="Freeform 31"/>
            <p:cNvSpPr/>
            <p:nvPr/>
          </p:nvSpPr>
          <p:spPr>
            <a:xfrm>
              <a:off x="2294496" y="4602671"/>
              <a:ext cx="91965"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3" name="Freeform 32"/>
            <p:cNvSpPr/>
            <p:nvPr/>
          </p:nvSpPr>
          <p:spPr>
            <a:xfrm>
              <a:off x="2394388" y="4577283"/>
              <a:ext cx="91965"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grpSp>
        <p:nvGrpSpPr>
          <p:cNvPr id="28687" name="Group 33"/>
          <p:cNvGrpSpPr>
            <a:grpSpLocks/>
          </p:cNvGrpSpPr>
          <p:nvPr/>
        </p:nvGrpSpPr>
        <p:grpSpPr bwMode="auto">
          <a:xfrm>
            <a:off x="3070225" y="3044825"/>
            <a:ext cx="565150" cy="736600"/>
            <a:chOff x="2056657" y="4390045"/>
            <a:chExt cx="566057" cy="736258"/>
          </a:xfrm>
        </p:grpSpPr>
        <p:sp>
          <p:nvSpPr>
            <p:cNvPr id="35" name="Oval 34"/>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6" name="Freeform 35"/>
            <p:cNvSpPr/>
            <p:nvPr/>
          </p:nvSpPr>
          <p:spPr>
            <a:xfrm>
              <a:off x="2183861" y="4566176"/>
              <a:ext cx="92223"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7" name="Freeform 36"/>
            <p:cNvSpPr/>
            <p:nvPr/>
          </p:nvSpPr>
          <p:spPr>
            <a:xfrm>
              <a:off x="2295164" y="4602671"/>
              <a:ext cx="90633"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8" name="Freeform 37"/>
            <p:cNvSpPr/>
            <p:nvPr/>
          </p:nvSpPr>
          <p:spPr>
            <a:xfrm>
              <a:off x="2393747" y="4577283"/>
              <a:ext cx="92223"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sp>
        <p:nvSpPr>
          <p:cNvPr id="28688" name="TextBox 38"/>
          <p:cNvSpPr txBox="1">
            <a:spLocks noChangeArrowheads="1"/>
          </p:cNvSpPr>
          <p:nvPr/>
        </p:nvSpPr>
        <p:spPr bwMode="auto">
          <a:xfrm>
            <a:off x="5275263" y="3284538"/>
            <a:ext cx="12954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Isis</a:t>
            </a:r>
            <a:r>
              <a:rPr lang="en-US" altLang="en-US" baseline="30000"/>
              <a:t>2</a:t>
            </a:r>
            <a:r>
              <a:rPr lang="en-US" altLang="en-US"/>
              <a:t> library</a:t>
            </a:r>
          </a:p>
        </p:txBody>
      </p:sp>
      <p:sp>
        <p:nvSpPr>
          <p:cNvPr id="28689" name="TextBox 39"/>
          <p:cNvSpPr txBox="1">
            <a:spLocks noChangeArrowheads="1"/>
          </p:cNvSpPr>
          <p:nvPr/>
        </p:nvSpPr>
        <p:spPr bwMode="auto">
          <a:xfrm>
            <a:off x="1484313" y="3781425"/>
            <a:ext cx="2362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Group instances and multicast protocols</a:t>
            </a:r>
          </a:p>
        </p:txBody>
      </p:sp>
      <p:sp>
        <p:nvSpPr>
          <p:cNvPr id="28690" name="TextBox 40"/>
          <p:cNvSpPr txBox="1">
            <a:spLocks noChangeArrowheads="1"/>
          </p:cNvSpPr>
          <p:nvPr/>
        </p:nvSpPr>
        <p:spPr bwMode="auto">
          <a:xfrm>
            <a:off x="3605213" y="3632200"/>
            <a:ext cx="1295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Flow Control</a:t>
            </a:r>
          </a:p>
        </p:txBody>
      </p:sp>
      <p:pic>
        <p:nvPicPr>
          <p:cNvPr id="28691" name="Picture 2" descr="http://www.sacred-destinations.com/greece/delphi-photos/pythian-ora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2362200"/>
            <a:ext cx="679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2" name="TextBox 42"/>
          <p:cNvSpPr txBox="1">
            <a:spLocks noChangeArrowheads="1"/>
          </p:cNvSpPr>
          <p:nvPr/>
        </p:nvSpPr>
        <p:spPr bwMode="auto">
          <a:xfrm>
            <a:off x="7467600" y="2952750"/>
            <a:ext cx="1295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Membership Oracle</a:t>
            </a:r>
          </a:p>
        </p:txBody>
      </p:sp>
      <p:sp>
        <p:nvSpPr>
          <p:cNvPr id="66" name="TextBox 65"/>
          <p:cNvSpPr txBox="1"/>
          <p:nvPr/>
        </p:nvSpPr>
        <p:spPr>
          <a:xfrm>
            <a:off x="533400"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Large Group Layer</a:t>
            </a:r>
          </a:p>
        </p:txBody>
      </p:sp>
      <p:sp>
        <p:nvSpPr>
          <p:cNvPr id="67" name="TextBox 66"/>
          <p:cNvSpPr txBox="1"/>
          <p:nvPr/>
        </p:nvSpPr>
        <p:spPr>
          <a:xfrm>
            <a:off x="4648200"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TCP tunnels (overlay)</a:t>
            </a:r>
          </a:p>
        </p:txBody>
      </p:sp>
      <p:sp>
        <p:nvSpPr>
          <p:cNvPr id="68" name="TextBox 67"/>
          <p:cNvSpPr txBox="1"/>
          <p:nvPr/>
        </p:nvSpPr>
        <p:spPr>
          <a:xfrm>
            <a:off x="1905000"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Dr. Multicast</a:t>
            </a:r>
          </a:p>
        </p:txBody>
      </p:sp>
      <p:sp>
        <p:nvSpPr>
          <p:cNvPr id="69" name="TextBox 68"/>
          <p:cNvSpPr txBox="1"/>
          <p:nvPr/>
        </p:nvSpPr>
        <p:spPr>
          <a:xfrm>
            <a:off x="3268663"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Platform Security</a:t>
            </a:r>
          </a:p>
        </p:txBody>
      </p:sp>
      <p:sp>
        <p:nvSpPr>
          <p:cNvPr id="70" name="TextBox 69"/>
          <p:cNvSpPr txBox="1"/>
          <p:nvPr/>
        </p:nvSpPr>
        <p:spPr>
          <a:xfrm>
            <a:off x="1371600" y="40386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Reliable Sending</a:t>
            </a:r>
          </a:p>
        </p:txBody>
      </p:sp>
      <p:sp>
        <p:nvSpPr>
          <p:cNvPr id="71" name="TextBox 70"/>
          <p:cNvSpPr txBox="1"/>
          <p:nvPr/>
        </p:nvSpPr>
        <p:spPr>
          <a:xfrm>
            <a:off x="2743200" y="40386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Fragmentation</a:t>
            </a:r>
          </a:p>
        </p:txBody>
      </p:sp>
      <p:sp>
        <p:nvSpPr>
          <p:cNvPr id="72" name="TextBox 71"/>
          <p:cNvSpPr txBox="1"/>
          <p:nvPr/>
        </p:nvSpPr>
        <p:spPr>
          <a:xfrm>
            <a:off x="4114800" y="40386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Group Security</a:t>
            </a:r>
          </a:p>
        </p:txBody>
      </p:sp>
      <p:sp>
        <p:nvSpPr>
          <p:cNvPr id="73" name="TextBox 72"/>
          <p:cNvSpPr txBox="1"/>
          <p:nvPr/>
        </p:nvSpPr>
        <p:spPr>
          <a:xfrm>
            <a:off x="1066800" y="4648200"/>
            <a:ext cx="16002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Sense Runtime Environment</a:t>
            </a:r>
          </a:p>
        </p:txBody>
      </p:sp>
      <p:sp>
        <p:nvSpPr>
          <p:cNvPr id="74" name="TextBox 73"/>
          <p:cNvSpPr txBox="1"/>
          <p:nvPr/>
        </p:nvSpPr>
        <p:spPr>
          <a:xfrm>
            <a:off x="7467600" y="4527550"/>
            <a:ext cx="1295400" cy="3698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Self-stabilizing</a:t>
            </a:r>
          </a:p>
          <a:p>
            <a:pPr algn="ctr" eaLnBrk="1" hangingPunct="1">
              <a:defRPr/>
            </a:pPr>
            <a:r>
              <a:rPr lang="en-US" sz="900" b="1">
                <a:latin typeface="Times New Roman" pitchFamily="18" charset="0"/>
                <a:cs typeface="Times New Roman" pitchFamily="18" charset="0"/>
              </a:rPr>
              <a:t>Bootstrap Protocol</a:t>
            </a:r>
          </a:p>
        </p:txBody>
      </p:sp>
      <p:sp>
        <p:nvSpPr>
          <p:cNvPr id="75" name="TextBox 74"/>
          <p:cNvSpPr txBox="1"/>
          <p:nvPr/>
        </p:nvSpPr>
        <p:spPr>
          <a:xfrm>
            <a:off x="2743200" y="4646613"/>
            <a:ext cx="1295400" cy="230187"/>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Socket Mgt/Send/Rcv</a:t>
            </a:r>
          </a:p>
        </p:txBody>
      </p:sp>
      <p:grpSp>
        <p:nvGrpSpPr>
          <p:cNvPr id="28703" name="Group 77"/>
          <p:cNvGrpSpPr>
            <a:grpSpLocks/>
          </p:cNvGrpSpPr>
          <p:nvPr/>
        </p:nvGrpSpPr>
        <p:grpSpPr bwMode="auto">
          <a:xfrm>
            <a:off x="7666038" y="3189288"/>
            <a:ext cx="566737" cy="736600"/>
            <a:chOff x="2056657" y="4390045"/>
            <a:chExt cx="566057" cy="736258"/>
          </a:xfrm>
        </p:grpSpPr>
        <p:sp>
          <p:nvSpPr>
            <p:cNvPr id="79" name="Oval 78"/>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0" name="Freeform 79"/>
            <p:cNvSpPr/>
            <p:nvPr/>
          </p:nvSpPr>
          <p:spPr>
            <a:xfrm>
              <a:off x="2183505" y="4566175"/>
              <a:ext cx="91965"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1" name="Freeform 80"/>
            <p:cNvSpPr/>
            <p:nvPr/>
          </p:nvSpPr>
          <p:spPr>
            <a:xfrm>
              <a:off x="2294496" y="4602671"/>
              <a:ext cx="91965"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2" name="Freeform 81"/>
            <p:cNvSpPr/>
            <p:nvPr/>
          </p:nvSpPr>
          <p:spPr>
            <a:xfrm>
              <a:off x="2394388" y="4577283"/>
              <a:ext cx="91965"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sp>
        <p:nvSpPr>
          <p:cNvPr id="28704" name="TextBox 82"/>
          <p:cNvSpPr txBox="1">
            <a:spLocks noChangeArrowheads="1"/>
          </p:cNvSpPr>
          <p:nvPr/>
        </p:nvSpPr>
        <p:spPr bwMode="auto">
          <a:xfrm>
            <a:off x="673100" y="3040063"/>
            <a:ext cx="990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b="1">
                <a:latin typeface="Times New Roman" pitchFamily="18" charset="0"/>
                <a:cs typeface="Times New Roman" pitchFamily="18" charset="0"/>
              </a:rPr>
              <a:t>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CausalSend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OrderedSend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SafeSend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Query....</a:t>
            </a:r>
          </a:p>
        </p:txBody>
      </p:sp>
      <p:sp>
        <p:nvSpPr>
          <p:cNvPr id="84" name="TextBox 83"/>
          <p:cNvSpPr txBox="1"/>
          <p:nvPr/>
        </p:nvSpPr>
        <p:spPr>
          <a:xfrm>
            <a:off x="1371600" y="4954588"/>
            <a:ext cx="1295400" cy="231775"/>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Message Library</a:t>
            </a:r>
          </a:p>
        </p:txBody>
      </p:sp>
      <p:sp>
        <p:nvSpPr>
          <p:cNvPr id="85" name="TextBox 84"/>
          <p:cNvSpPr txBox="1"/>
          <p:nvPr/>
        </p:nvSpPr>
        <p:spPr>
          <a:xfrm>
            <a:off x="2743200" y="4954588"/>
            <a:ext cx="1295400" cy="231775"/>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“Wrapped” locks</a:t>
            </a:r>
          </a:p>
        </p:txBody>
      </p:sp>
      <p:sp>
        <p:nvSpPr>
          <p:cNvPr id="86" name="TextBox 85"/>
          <p:cNvSpPr txBox="1"/>
          <p:nvPr/>
        </p:nvSpPr>
        <p:spPr>
          <a:xfrm>
            <a:off x="4114800" y="49530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Bounded Buffers</a:t>
            </a:r>
          </a:p>
        </p:txBody>
      </p:sp>
      <p:sp>
        <p:nvSpPr>
          <p:cNvPr id="92" name="TextBox 91"/>
          <p:cNvSpPr txBox="1"/>
          <p:nvPr/>
        </p:nvSpPr>
        <p:spPr>
          <a:xfrm>
            <a:off x="7467600" y="4200525"/>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Oracle Membership</a:t>
            </a:r>
          </a:p>
        </p:txBody>
      </p:sp>
      <p:sp>
        <p:nvSpPr>
          <p:cNvPr id="93" name="TextBox 92"/>
          <p:cNvSpPr txBox="1"/>
          <p:nvPr/>
        </p:nvSpPr>
        <p:spPr>
          <a:xfrm>
            <a:off x="7423150" y="3902075"/>
            <a:ext cx="1295400" cy="231775"/>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Group membership</a:t>
            </a:r>
          </a:p>
        </p:txBody>
      </p:sp>
      <p:sp>
        <p:nvSpPr>
          <p:cNvPr id="94" name="TextBox 93"/>
          <p:cNvSpPr txBox="1"/>
          <p:nvPr/>
        </p:nvSpPr>
        <p:spPr>
          <a:xfrm>
            <a:off x="4114800" y="4648200"/>
            <a:ext cx="16002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Report suspected failures</a:t>
            </a:r>
          </a:p>
        </p:txBody>
      </p:sp>
      <p:sp>
        <p:nvSpPr>
          <p:cNvPr id="95" name="Left-Right Arrow 94"/>
          <p:cNvSpPr/>
          <p:nvPr/>
        </p:nvSpPr>
        <p:spPr>
          <a:xfrm>
            <a:off x="6172200" y="4133850"/>
            <a:ext cx="1200150" cy="423863"/>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a:solidFill>
                  <a:srgbClr val="C00000"/>
                </a:solidFill>
              </a:rPr>
              <a:t>Views</a:t>
            </a:r>
          </a:p>
        </p:txBody>
      </p:sp>
      <p:sp>
        <p:nvSpPr>
          <p:cNvPr id="96" name="Oval 95"/>
          <p:cNvSpPr/>
          <p:nvPr/>
        </p:nvSpPr>
        <p:spPr>
          <a:xfrm>
            <a:off x="7162800" y="2057400"/>
            <a:ext cx="1905000" cy="3409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8" name="Left-Right Arrow 97"/>
          <p:cNvSpPr/>
          <p:nvPr/>
        </p:nvSpPr>
        <p:spPr>
          <a:xfrm>
            <a:off x="3665538" y="3375025"/>
            <a:ext cx="250825" cy="136525"/>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a:solidFill>
                <a:srgbClr val="C00000"/>
              </a:solidFill>
            </a:endParaRPr>
          </a:p>
        </p:txBody>
      </p:sp>
      <p:cxnSp>
        <p:nvCxnSpPr>
          <p:cNvPr id="99" name="Straight Arrow Connector 98"/>
          <p:cNvCxnSpPr/>
          <p:nvPr/>
        </p:nvCxnSpPr>
        <p:spPr>
          <a:xfrm flipV="1">
            <a:off x="4762500" y="2590800"/>
            <a:ext cx="533400" cy="361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767263" y="2752725"/>
            <a:ext cx="871537" cy="2000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800600" y="2852738"/>
            <a:ext cx="990600" cy="1000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4767263" y="2657475"/>
            <a:ext cx="719137" cy="2905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275263" y="2432050"/>
            <a:ext cx="457200" cy="182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7" name="Oval 116"/>
          <p:cNvSpPr/>
          <p:nvPr/>
        </p:nvSpPr>
        <p:spPr>
          <a:xfrm>
            <a:off x="5486400" y="2492375"/>
            <a:ext cx="457200" cy="182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8" name="Oval 117"/>
          <p:cNvSpPr/>
          <p:nvPr/>
        </p:nvSpPr>
        <p:spPr>
          <a:xfrm>
            <a:off x="5673725" y="2579688"/>
            <a:ext cx="457200" cy="184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9" name="Oval 118"/>
          <p:cNvSpPr/>
          <p:nvPr/>
        </p:nvSpPr>
        <p:spPr>
          <a:xfrm>
            <a:off x="5791200" y="2679700"/>
            <a:ext cx="457200" cy="184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722" name="TextBox 119"/>
          <p:cNvSpPr txBox="1">
            <a:spLocks noChangeArrowheads="1"/>
          </p:cNvSpPr>
          <p:nvPr/>
        </p:nvSpPr>
        <p:spPr bwMode="auto">
          <a:xfrm>
            <a:off x="5697538" y="23018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Other group</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members</a:t>
            </a:r>
          </a:p>
        </p:txBody>
      </p:sp>
      <p:sp>
        <p:nvSpPr>
          <p:cNvPr id="28723" name="Content Placeholder 4"/>
          <p:cNvSpPr txBox="1">
            <a:spLocks/>
          </p:cNvSpPr>
          <p:nvPr/>
        </p:nvSpPr>
        <p:spPr bwMode="auto">
          <a:xfrm>
            <a:off x="533400" y="5676900"/>
            <a:ext cx="8302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639763" indent="-27305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indent="-228600">
              <a:spcBef>
                <a:spcPts val="500"/>
              </a:spcBef>
              <a:buClr>
                <a:schemeClr val="accent2"/>
              </a:buClr>
              <a:buSzPct val="75000"/>
              <a:buFont typeface="Wingdings" pitchFamily="2" charset="2"/>
              <a:buChar char=""/>
              <a:defRPr sz="2300">
                <a:solidFill>
                  <a:schemeClr val="tx1"/>
                </a:solidFill>
                <a:latin typeface="Tw Cen MT" pitchFamily="34" charset="0"/>
              </a:defRPr>
            </a:lvl3pPr>
            <a:lvl4pPr indent="-228600">
              <a:spcBef>
                <a:spcPts val="400"/>
              </a:spcBef>
              <a:buClr>
                <a:srgbClr val="A5AB81"/>
              </a:buClr>
              <a:buSzPct val="75000"/>
              <a:buFont typeface="Wingdings" pitchFamily="2" charset="2"/>
              <a:buChar char=""/>
              <a:defRPr sz="2000">
                <a:solidFill>
                  <a:schemeClr val="tx1"/>
                </a:solidFill>
                <a:latin typeface="Tw Cen MT" pitchFamily="34" charset="0"/>
              </a:defRPr>
            </a:lvl4pPr>
            <a:lvl5pPr indent="-228600">
              <a:spcBef>
                <a:spcPts val="400"/>
              </a:spcBef>
              <a:buClr>
                <a:srgbClr val="D8B25C"/>
              </a:buClr>
              <a:buSzPct val="65000"/>
              <a:buFont typeface="Wingdings" pitchFamily="2" charset="2"/>
              <a:buChar char=""/>
              <a:defRPr sz="2000">
                <a:solidFill>
                  <a:schemeClr val="tx1"/>
                </a:solidFill>
                <a:latin typeface="Tw Cen MT" pitchFamily="34" charset="0"/>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r>
              <a:rPr lang="en-US" altLang="en-US" sz="1800" b="1"/>
              <a:t>These systems are complex, especially if you want to run on platforms like EC2</a:t>
            </a:r>
          </a:p>
        </p:txBody>
      </p:sp>
    </p:spTree>
    <p:extLst>
      <p:ext uri="{BB962C8B-B14F-4D97-AF65-F5344CB8AC3E}">
        <p14:creationId xmlns:p14="http://schemas.microsoft.com/office/powerpoint/2010/main" val="2101558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86"/>
          <p:cNvGrpSpPr>
            <a:grpSpLocks/>
          </p:cNvGrpSpPr>
          <p:nvPr/>
        </p:nvGrpSpPr>
        <p:grpSpPr bwMode="auto">
          <a:xfrm>
            <a:off x="8107363" y="3498850"/>
            <a:ext cx="565150" cy="736600"/>
            <a:chOff x="2056657" y="4390045"/>
            <a:chExt cx="566057" cy="736258"/>
          </a:xfrm>
        </p:grpSpPr>
        <p:sp>
          <p:nvSpPr>
            <p:cNvPr id="88" name="Oval 87"/>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9" name="Freeform 88"/>
            <p:cNvSpPr/>
            <p:nvPr/>
          </p:nvSpPr>
          <p:spPr>
            <a:xfrm>
              <a:off x="2183861" y="4566176"/>
              <a:ext cx="92223"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0" name="Freeform 89"/>
            <p:cNvSpPr/>
            <p:nvPr/>
          </p:nvSpPr>
          <p:spPr>
            <a:xfrm>
              <a:off x="2295164" y="4602671"/>
              <a:ext cx="90632"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1" name="Freeform 90"/>
            <p:cNvSpPr/>
            <p:nvPr/>
          </p:nvSpPr>
          <p:spPr>
            <a:xfrm>
              <a:off x="2393747" y="4577283"/>
              <a:ext cx="92223"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sp>
        <p:nvSpPr>
          <p:cNvPr id="76" name="Oval 75"/>
          <p:cNvSpPr/>
          <p:nvPr/>
        </p:nvSpPr>
        <p:spPr>
          <a:xfrm flipV="1">
            <a:off x="228600" y="4024313"/>
            <a:ext cx="6781800" cy="1409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77" name="Rectangle 76"/>
          <p:cNvSpPr/>
          <p:nvPr/>
        </p:nvSpPr>
        <p:spPr>
          <a:xfrm flipV="1">
            <a:off x="152400" y="3962400"/>
            <a:ext cx="70104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228600" y="2857500"/>
            <a:ext cx="6781800" cy="1409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42" name="Rectangle 41"/>
          <p:cNvSpPr/>
          <p:nvPr/>
        </p:nvSpPr>
        <p:spPr>
          <a:xfrm>
            <a:off x="152400" y="3557588"/>
            <a:ext cx="7010400" cy="93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703" name="Title 1"/>
          <p:cNvSpPr>
            <a:spLocks noGrp="1"/>
          </p:cNvSpPr>
          <p:nvPr>
            <p:ph type="title"/>
          </p:nvPr>
        </p:nvSpPr>
        <p:spPr/>
        <p:txBody>
          <a:bodyPr/>
          <a:lstStyle/>
          <a:p>
            <a:pPr eaLnBrk="1" hangingPunct="1"/>
            <a:r>
              <a:rPr lang="en-US" altLang="en-US" sz="3600" smtClean="0"/>
              <a:t>Why not just UDP multicast?</a:t>
            </a:r>
          </a:p>
        </p:txBody>
      </p:sp>
      <p:sp>
        <p:nvSpPr>
          <p:cNvPr id="29704"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A7A1EB1E-E3DB-4BFC-8484-087321AC752C}" type="slidenum">
              <a:rPr lang="en-US" altLang="en-US" sz="1200" smtClean="0">
                <a:solidFill>
                  <a:srgbClr val="FFFFFF"/>
                </a:solidFill>
              </a:rPr>
              <a:pPr>
                <a:lnSpc>
                  <a:spcPct val="80000"/>
                </a:lnSpc>
              </a:pPr>
              <a:t>39</a:t>
            </a:fld>
            <a:endParaRPr lang="en-US" altLang="en-US" sz="1200" smtClean="0">
              <a:solidFill>
                <a:srgbClr val="FFFFFF"/>
              </a:solidFill>
            </a:endParaRPr>
          </a:p>
        </p:txBody>
      </p:sp>
      <p:sp>
        <p:nvSpPr>
          <p:cNvPr id="4" name="Flowchart: Document 3"/>
          <p:cNvSpPr/>
          <p:nvPr/>
        </p:nvSpPr>
        <p:spPr>
          <a:xfrm>
            <a:off x="2438400" y="2166938"/>
            <a:ext cx="914400" cy="612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rgbClr val="C00000"/>
                </a:solidFill>
              </a:rPr>
              <a:t>Isis</a:t>
            </a:r>
            <a:r>
              <a:rPr lang="en-US" sz="1400" b="1" baseline="30000">
                <a:solidFill>
                  <a:srgbClr val="C00000"/>
                </a:solidFill>
              </a:rPr>
              <a:t>2</a:t>
            </a:r>
            <a:r>
              <a:rPr lang="en-US" sz="1400" b="1">
                <a:solidFill>
                  <a:srgbClr val="C00000"/>
                </a:solidFill>
              </a:rPr>
              <a:t> user object</a:t>
            </a:r>
          </a:p>
        </p:txBody>
      </p:sp>
      <p:grpSp>
        <p:nvGrpSpPr>
          <p:cNvPr id="29706" name="Group 26"/>
          <p:cNvGrpSpPr>
            <a:grpSpLocks/>
          </p:cNvGrpSpPr>
          <p:nvPr/>
        </p:nvGrpSpPr>
        <p:grpSpPr bwMode="auto">
          <a:xfrm>
            <a:off x="1663700" y="3017838"/>
            <a:ext cx="566738" cy="736600"/>
            <a:chOff x="2056657" y="4390045"/>
            <a:chExt cx="566057" cy="736258"/>
          </a:xfrm>
        </p:grpSpPr>
        <p:sp>
          <p:nvSpPr>
            <p:cNvPr id="7" name="Oval 6"/>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 name="Freeform 7"/>
            <p:cNvSpPr/>
            <p:nvPr/>
          </p:nvSpPr>
          <p:spPr>
            <a:xfrm>
              <a:off x="2183504" y="4566175"/>
              <a:ext cx="91964"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 name="Freeform 8"/>
            <p:cNvSpPr/>
            <p:nvPr/>
          </p:nvSpPr>
          <p:spPr>
            <a:xfrm>
              <a:off x="2294496" y="4602671"/>
              <a:ext cx="91964"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10" name="Freeform 9"/>
            <p:cNvSpPr/>
            <p:nvPr/>
          </p:nvSpPr>
          <p:spPr>
            <a:xfrm>
              <a:off x="2394389" y="4577283"/>
              <a:ext cx="91964"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pic>
        <p:nvPicPr>
          <p:cNvPr id="13" name="Picture 2" descr="http://ts4.mm.bing.net/images/thumbnail.aspx?q=1535204598971&amp;id=0cf610390462919e01cbdf8c82ee49a2&amp;url=http%3a%2f%2fwww.clker.com%2fcliparts%2fB%2fj%2fI%2fF%2f9%2fV%2fbag-md.png"/>
          <p:cNvPicPr>
            <a:picLocks noChangeAspect="1" noChangeArrowheads="1"/>
          </p:cNvPicPr>
          <p:nvPr/>
        </p:nvPicPr>
        <p:blipFill>
          <a:blip r:embed="rId3"/>
          <a:srcRect/>
          <a:stretch>
            <a:fillRect/>
          </a:stretch>
        </p:blipFill>
        <p:spPr bwMode="auto">
          <a:xfrm>
            <a:off x="3962400" y="3130550"/>
            <a:ext cx="452438" cy="512763"/>
          </a:xfrm>
          <a:prstGeom prst="rect">
            <a:avLst/>
          </a:prstGeom>
          <a:solidFill>
            <a:schemeClr val="accent1">
              <a:lumMod val="60000"/>
              <a:lumOff val="40000"/>
            </a:schemeClr>
          </a:solidFill>
        </p:spPr>
      </p:pic>
      <p:sp>
        <p:nvSpPr>
          <p:cNvPr id="25" name="Flowchart: Document 24"/>
          <p:cNvSpPr/>
          <p:nvPr/>
        </p:nvSpPr>
        <p:spPr>
          <a:xfrm>
            <a:off x="3581400" y="2139950"/>
            <a:ext cx="914400" cy="612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rgbClr val="C00000"/>
                </a:solidFill>
              </a:rPr>
              <a:t>Isis</a:t>
            </a:r>
            <a:r>
              <a:rPr lang="en-US" sz="1400" b="1" baseline="30000">
                <a:solidFill>
                  <a:srgbClr val="C00000"/>
                </a:solidFill>
              </a:rPr>
              <a:t>2</a:t>
            </a:r>
            <a:r>
              <a:rPr lang="en-US" sz="1400" b="1">
                <a:solidFill>
                  <a:srgbClr val="C00000"/>
                </a:solidFill>
              </a:rPr>
              <a:t> user object</a:t>
            </a:r>
          </a:p>
        </p:txBody>
      </p:sp>
      <p:sp>
        <p:nvSpPr>
          <p:cNvPr id="26" name="Flowchart: Document 25"/>
          <p:cNvSpPr/>
          <p:nvPr/>
        </p:nvSpPr>
        <p:spPr>
          <a:xfrm>
            <a:off x="1347788" y="2209800"/>
            <a:ext cx="914400" cy="61118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rgbClr val="C00000"/>
                </a:solidFill>
              </a:rPr>
              <a:t>Isis</a:t>
            </a:r>
            <a:r>
              <a:rPr lang="en-US" sz="1400" b="1" baseline="30000">
                <a:solidFill>
                  <a:srgbClr val="C00000"/>
                </a:solidFill>
              </a:rPr>
              <a:t>2</a:t>
            </a:r>
            <a:r>
              <a:rPr lang="en-US" sz="1400" b="1">
                <a:solidFill>
                  <a:srgbClr val="C00000"/>
                </a:solidFill>
              </a:rPr>
              <a:t> user object</a:t>
            </a:r>
          </a:p>
        </p:txBody>
      </p:sp>
      <p:grpSp>
        <p:nvGrpSpPr>
          <p:cNvPr id="29710" name="Group 28"/>
          <p:cNvGrpSpPr>
            <a:grpSpLocks/>
          </p:cNvGrpSpPr>
          <p:nvPr/>
        </p:nvGrpSpPr>
        <p:grpSpPr bwMode="auto">
          <a:xfrm>
            <a:off x="2382838" y="3017838"/>
            <a:ext cx="566737" cy="736600"/>
            <a:chOff x="2056657" y="4390045"/>
            <a:chExt cx="566057" cy="736258"/>
          </a:xfrm>
        </p:grpSpPr>
        <p:sp>
          <p:nvSpPr>
            <p:cNvPr id="30" name="Oval 29"/>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1" name="Freeform 30"/>
            <p:cNvSpPr/>
            <p:nvPr/>
          </p:nvSpPr>
          <p:spPr>
            <a:xfrm>
              <a:off x="2183505" y="4566175"/>
              <a:ext cx="91965"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2" name="Freeform 31"/>
            <p:cNvSpPr/>
            <p:nvPr/>
          </p:nvSpPr>
          <p:spPr>
            <a:xfrm>
              <a:off x="2294496" y="4602671"/>
              <a:ext cx="91965"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3" name="Freeform 32"/>
            <p:cNvSpPr/>
            <p:nvPr/>
          </p:nvSpPr>
          <p:spPr>
            <a:xfrm>
              <a:off x="2394388" y="4577283"/>
              <a:ext cx="91965"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grpSp>
        <p:nvGrpSpPr>
          <p:cNvPr id="29711" name="Group 33"/>
          <p:cNvGrpSpPr>
            <a:grpSpLocks/>
          </p:cNvGrpSpPr>
          <p:nvPr/>
        </p:nvGrpSpPr>
        <p:grpSpPr bwMode="auto">
          <a:xfrm>
            <a:off x="3070225" y="3044825"/>
            <a:ext cx="565150" cy="736600"/>
            <a:chOff x="2056657" y="4390045"/>
            <a:chExt cx="566057" cy="736258"/>
          </a:xfrm>
        </p:grpSpPr>
        <p:sp>
          <p:nvSpPr>
            <p:cNvPr id="35" name="Oval 34"/>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6" name="Freeform 35"/>
            <p:cNvSpPr/>
            <p:nvPr/>
          </p:nvSpPr>
          <p:spPr>
            <a:xfrm>
              <a:off x="2183861" y="4566176"/>
              <a:ext cx="92223"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7" name="Freeform 36"/>
            <p:cNvSpPr/>
            <p:nvPr/>
          </p:nvSpPr>
          <p:spPr>
            <a:xfrm>
              <a:off x="2295164" y="4602671"/>
              <a:ext cx="90633"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8" name="Freeform 37"/>
            <p:cNvSpPr/>
            <p:nvPr/>
          </p:nvSpPr>
          <p:spPr>
            <a:xfrm>
              <a:off x="2393747" y="4577283"/>
              <a:ext cx="92223"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sp>
        <p:nvSpPr>
          <p:cNvPr id="29712" name="TextBox 38"/>
          <p:cNvSpPr txBox="1">
            <a:spLocks noChangeArrowheads="1"/>
          </p:cNvSpPr>
          <p:nvPr/>
        </p:nvSpPr>
        <p:spPr bwMode="auto">
          <a:xfrm>
            <a:off x="5275263" y="3284538"/>
            <a:ext cx="12954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Isis</a:t>
            </a:r>
            <a:r>
              <a:rPr lang="en-US" altLang="en-US" baseline="30000"/>
              <a:t>2</a:t>
            </a:r>
            <a:r>
              <a:rPr lang="en-US" altLang="en-US"/>
              <a:t> library</a:t>
            </a:r>
          </a:p>
        </p:txBody>
      </p:sp>
      <p:sp>
        <p:nvSpPr>
          <p:cNvPr id="29713" name="TextBox 39"/>
          <p:cNvSpPr txBox="1">
            <a:spLocks noChangeArrowheads="1"/>
          </p:cNvSpPr>
          <p:nvPr/>
        </p:nvSpPr>
        <p:spPr bwMode="auto">
          <a:xfrm>
            <a:off x="1484313" y="3781425"/>
            <a:ext cx="2362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Group instances and multicast protocols</a:t>
            </a:r>
          </a:p>
        </p:txBody>
      </p:sp>
      <p:sp>
        <p:nvSpPr>
          <p:cNvPr id="29714" name="TextBox 40"/>
          <p:cNvSpPr txBox="1">
            <a:spLocks noChangeArrowheads="1"/>
          </p:cNvSpPr>
          <p:nvPr/>
        </p:nvSpPr>
        <p:spPr bwMode="auto">
          <a:xfrm>
            <a:off x="3605213" y="3632200"/>
            <a:ext cx="1295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Flow Control</a:t>
            </a:r>
          </a:p>
        </p:txBody>
      </p:sp>
      <p:pic>
        <p:nvPicPr>
          <p:cNvPr id="29715" name="Picture 2" descr="http://www.sacred-destinations.com/greece/delphi-photos/pythian-ora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2362200"/>
            <a:ext cx="679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6" name="TextBox 42"/>
          <p:cNvSpPr txBox="1">
            <a:spLocks noChangeArrowheads="1"/>
          </p:cNvSpPr>
          <p:nvPr/>
        </p:nvSpPr>
        <p:spPr bwMode="auto">
          <a:xfrm>
            <a:off x="7467600" y="2952750"/>
            <a:ext cx="1295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Membership Oracle</a:t>
            </a:r>
          </a:p>
        </p:txBody>
      </p:sp>
      <p:sp>
        <p:nvSpPr>
          <p:cNvPr id="66" name="TextBox 65"/>
          <p:cNvSpPr txBox="1"/>
          <p:nvPr/>
        </p:nvSpPr>
        <p:spPr>
          <a:xfrm>
            <a:off x="533400"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Large Group Layer</a:t>
            </a:r>
          </a:p>
        </p:txBody>
      </p:sp>
      <p:sp>
        <p:nvSpPr>
          <p:cNvPr id="67" name="TextBox 66"/>
          <p:cNvSpPr txBox="1"/>
          <p:nvPr/>
        </p:nvSpPr>
        <p:spPr>
          <a:xfrm>
            <a:off x="4648200"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TCP tunnels (overlay)</a:t>
            </a:r>
          </a:p>
        </p:txBody>
      </p:sp>
      <p:sp>
        <p:nvSpPr>
          <p:cNvPr id="68" name="TextBox 67"/>
          <p:cNvSpPr txBox="1"/>
          <p:nvPr/>
        </p:nvSpPr>
        <p:spPr>
          <a:xfrm>
            <a:off x="1905000"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Dr. Multicast</a:t>
            </a:r>
          </a:p>
        </p:txBody>
      </p:sp>
      <p:sp>
        <p:nvSpPr>
          <p:cNvPr id="69" name="TextBox 68"/>
          <p:cNvSpPr txBox="1"/>
          <p:nvPr/>
        </p:nvSpPr>
        <p:spPr>
          <a:xfrm>
            <a:off x="3268663"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Platform Security</a:t>
            </a:r>
          </a:p>
        </p:txBody>
      </p:sp>
      <p:sp>
        <p:nvSpPr>
          <p:cNvPr id="70" name="TextBox 69"/>
          <p:cNvSpPr txBox="1"/>
          <p:nvPr/>
        </p:nvSpPr>
        <p:spPr>
          <a:xfrm>
            <a:off x="1371600" y="40386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Reliable Sending</a:t>
            </a:r>
          </a:p>
        </p:txBody>
      </p:sp>
      <p:sp>
        <p:nvSpPr>
          <p:cNvPr id="71" name="TextBox 70"/>
          <p:cNvSpPr txBox="1"/>
          <p:nvPr/>
        </p:nvSpPr>
        <p:spPr>
          <a:xfrm>
            <a:off x="2743200" y="40386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Fragmentation</a:t>
            </a:r>
          </a:p>
        </p:txBody>
      </p:sp>
      <p:sp>
        <p:nvSpPr>
          <p:cNvPr id="72" name="TextBox 71"/>
          <p:cNvSpPr txBox="1"/>
          <p:nvPr/>
        </p:nvSpPr>
        <p:spPr>
          <a:xfrm>
            <a:off x="4114800" y="40386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Group Security</a:t>
            </a:r>
          </a:p>
        </p:txBody>
      </p:sp>
      <p:sp>
        <p:nvSpPr>
          <p:cNvPr id="73" name="TextBox 72"/>
          <p:cNvSpPr txBox="1"/>
          <p:nvPr/>
        </p:nvSpPr>
        <p:spPr>
          <a:xfrm>
            <a:off x="1066800" y="4648200"/>
            <a:ext cx="16002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Sense Runtime Environment</a:t>
            </a:r>
          </a:p>
        </p:txBody>
      </p:sp>
      <p:sp>
        <p:nvSpPr>
          <p:cNvPr id="74" name="TextBox 73"/>
          <p:cNvSpPr txBox="1"/>
          <p:nvPr/>
        </p:nvSpPr>
        <p:spPr>
          <a:xfrm>
            <a:off x="7467600" y="4527550"/>
            <a:ext cx="1295400" cy="3698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Self-stabilizing</a:t>
            </a:r>
          </a:p>
          <a:p>
            <a:pPr algn="ctr" eaLnBrk="1" hangingPunct="1">
              <a:defRPr/>
            </a:pPr>
            <a:r>
              <a:rPr lang="en-US" sz="900" b="1">
                <a:latin typeface="Times New Roman" pitchFamily="18" charset="0"/>
                <a:cs typeface="Times New Roman" pitchFamily="18" charset="0"/>
              </a:rPr>
              <a:t>Bootstrap Protocol</a:t>
            </a:r>
          </a:p>
        </p:txBody>
      </p:sp>
      <p:sp>
        <p:nvSpPr>
          <p:cNvPr id="75" name="TextBox 74"/>
          <p:cNvSpPr txBox="1"/>
          <p:nvPr/>
        </p:nvSpPr>
        <p:spPr>
          <a:xfrm>
            <a:off x="2743200" y="4646613"/>
            <a:ext cx="1295400" cy="230187"/>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Socket Mgt/Send/Rcv</a:t>
            </a:r>
          </a:p>
        </p:txBody>
      </p:sp>
      <p:grpSp>
        <p:nvGrpSpPr>
          <p:cNvPr id="29727" name="Group 77"/>
          <p:cNvGrpSpPr>
            <a:grpSpLocks/>
          </p:cNvGrpSpPr>
          <p:nvPr/>
        </p:nvGrpSpPr>
        <p:grpSpPr bwMode="auto">
          <a:xfrm>
            <a:off x="7666038" y="3189288"/>
            <a:ext cx="566737" cy="736600"/>
            <a:chOff x="2056657" y="4390045"/>
            <a:chExt cx="566057" cy="736258"/>
          </a:xfrm>
        </p:grpSpPr>
        <p:sp>
          <p:nvSpPr>
            <p:cNvPr id="79" name="Oval 78"/>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0" name="Freeform 79"/>
            <p:cNvSpPr/>
            <p:nvPr/>
          </p:nvSpPr>
          <p:spPr>
            <a:xfrm>
              <a:off x="2183505" y="4566175"/>
              <a:ext cx="91965"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1" name="Freeform 80"/>
            <p:cNvSpPr/>
            <p:nvPr/>
          </p:nvSpPr>
          <p:spPr>
            <a:xfrm>
              <a:off x="2294496" y="4602671"/>
              <a:ext cx="91965"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2" name="Freeform 81"/>
            <p:cNvSpPr/>
            <p:nvPr/>
          </p:nvSpPr>
          <p:spPr>
            <a:xfrm>
              <a:off x="2394388" y="4577283"/>
              <a:ext cx="91965"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sp>
        <p:nvSpPr>
          <p:cNvPr id="29728" name="TextBox 82"/>
          <p:cNvSpPr txBox="1">
            <a:spLocks noChangeArrowheads="1"/>
          </p:cNvSpPr>
          <p:nvPr/>
        </p:nvSpPr>
        <p:spPr bwMode="auto">
          <a:xfrm>
            <a:off x="673100" y="3040063"/>
            <a:ext cx="990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b="1">
                <a:latin typeface="Times New Roman" pitchFamily="18" charset="0"/>
                <a:cs typeface="Times New Roman" pitchFamily="18" charset="0"/>
              </a:rPr>
              <a:t>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CausalSend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OrderedSend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SafeSend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Query....</a:t>
            </a:r>
          </a:p>
        </p:txBody>
      </p:sp>
      <p:sp>
        <p:nvSpPr>
          <p:cNvPr id="84" name="TextBox 83"/>
          <p:cNvSpPr txBox="1"/>
          <p:nvPr/>
        </p:nvSpPr>
        <p:spPr>
          <a:xfrm>
            <a:off x="1371600" y="4954588"/>
            <a:ext cx="1295400" cy="231775"/>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Message Library</a:t>
            </a:r>
          </a:p>
        </p:txBody>
      </p:sp>
      <p:sp>
        <p:nvSpPr>
          <p:cNvPr id="85" name="TextBox 84"/>
          <p:cNvSpPr txBox="1"/>
          <p:nvPr/>
        </p:nvSpPr>
        <p:spPr>
          <a:xfrm>
            <a:off x="2743200" y="4954588"/>
            <a:ext cx="1295400" cy="231775"/>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“Wrapped” locks</a:t>
            </a:r>
          </a:p>
        </p:txBody>
      </p:sp>
      <p:sp>
        <p:nvSpPr>
          <p:cNvPr id="86" name="TextBox 85"/>
          <p:cNvSpPr txBox="1"/>
          <p:nvPr/>
        </p:nvSpPr>
        <p:spPr>
          <a:xfrm>
            <a:off x="4114800" y="49530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Bounded Buffers</a:t>
            </a:r>
          </a:p>
        </p:txBody>
      </p:sp>
      <p:sp>
        <p:nvSpPr>
          <p:cNvPr id="92" name="TextBox 91"/>
          <p:cNvSpPr txBox="1"/>
          <p:nvPr/>
        </p:nvSpPr>
        <p:spPr>
          <a:xfrm>
            <a:off x="7467600" y="4200525"/>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Oracle Membership</a:t>
            </a:r>
          </a:p>
        </p:txBody>
      </p:sp>
      <p:sp>
        <p:nvSpPr>
          <p:cNvPr id="93" name="TextBox 92"/>
          <p:cNvSpPr txBox="1"/>
          <p:nvPr/>
        </p:nvSpPr>
        <p:spPr>
          <a:xfrm>
            <a:off x="7423150" y="3902075"/>
            <a:ext cx="1295400" cy="231775"/>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Group membership</a:t>
            </a:r>
          </a:p>
        </p:txBody>
      </p:sp>
      <p:sp>
        <p:nvSpPr>
          <p:cNvPr id="94" name="TextBox 93"/>
          <p:cNvSpPr txBox="1"/>
          <p:nvPr/>
        </p:nvSpPr>
        <p:spPr>
          <a:xfrm>
            <a:off x="4114800" y="4648200"/>
            <a:ext cx="16002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Report suspected failures</a:t>
            </a:r>
          </a:p>
        </p:txBody>
      </p:sp>
      <p:sp>
        <p:nvSpPr>
          <p:cNvPr id="95" name="Left-Right Arrow 94"/>
          <p:cNvSpPr/>
          <p:nvPr/>
        </p:nvSpPr>
        <p:spPr>
          <a:xfrm>
            <a:off x="6172200" y="4133850"/>
            <a:ext cx="1200150" cy="423863"/>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a:solidFill>
                  <a:srgbClr val="C00000"/>
                </a:solidFill>
              </a:rPr>
              <a:t>Views</a:t>
            </a:r>
          </a:p>
        </p:txBody>
      </p:sp>
      <p:sp>
        <p:nvSpPr>
          <p:cNvPr id="96" name="Oval 95"/>
          <p:cNvSpPr/>
          <p:nvPr/>
        </p:nvSpPr>
        <p:spPr>
          <a:xfrm>
            <a:off x="7162800" y="2057400"/>
            <a:ext cx="1905000" cy="3409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8" name="Left-Right Arrow 97"/>
          <p:cNvSpPr/>
          <p:nvPr/>
        </p:nvSpPr>
        <p:spPr>
          <a:xfrm>
            <a:off x="3665538" y="3375025"/>
            <a:ext cx="250825" cy="136525"/>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a:solidFill>
                <a:srgbClr val="C00000"/>
              </a:solidFill>
            </a:endParaRPr>
          </a:p>
        </p:txBody>
      </p:sp>
      <p:cxnSp>
        <p:nvCxnSpPr>
          <p:cNvPr id="99" name="Straight Arrow Connector 98"/>
          <p:cNvCxnSpPr/>
          <p:nvPr/>
        </p:nvCxnSpPr>
        <p:spPr>
          <a:xfrm flipV="1">
            <a:off x="4762500" y="2590800"/>
            <a:ext cx="533400" cy="361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767263" y="2752725"/>
            <a:ext cx="871537" cy="2000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800600" y="2852738"/>
            <a:ext cx="990600" cy="1000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4767263" y="2657475"/>
            <a:ext cx="719137" cy="2905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275263" y="2432050"/>
            <a:ext cx="457200" cy="182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7" name="Oval 116"/>
          <p:cNvSpPr/>
          <p:nvPr/>
        </p:nvSpPr>
        <p:spPr>
          <a:xfrm>
            <a:off x="5486400" y="2492375"/>
            <a:ext cx="457200" cy="182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8" name="Oval 117"/>
          <p:cNvSpPr/>
          <p:nvPr/>
        </p:nvSpPr>
        <p:spPr>
          <a:xfrm>
            <a:off x="5673725" y="2579688"/>
            <a:ext cx="457200" cy="184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9" name="Oval 118"/>
          <p:cNvSpPr/>
          <p:nvPr/>
        </p:nvSpPr>
        <p:spPr>
          <a:xfrm>
            <a:off x="5791200" y="2679700"/>
            <a:ext cx="457200" cy="184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9746" name="TextBox 119"/>
          <p:cNvSpPr txBox="1">
            <a:spLocks noChangeArrowheads="1"/>
          </p:cNvSpPr>
          <p:nvPr/>
        </p:nvSpPr>
        <p:spPr bwMode="auto">
          <a:xfrm>
            <a:off x="5697538" y="23018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Other group</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members</a:t>
            </a:r>
          </a:p>
        </p:txBody>
      </p:sp>
      <p:sp>
        <p:nvSpPr>
          <p:cNvPr id="100" name="Rectangular Callout 99"/>
          <p:cNvSpPr/>
          <p:nvPr/>
        </p:nvSpPr>
        <p:spPr>
          <a:xfrm>
            <a:off x="1824038" y="922338"/>
            <a:ext cx="6583362" cy="1343025"/>
          </a:xfrm>
          <a:prstGeom prst="wedgeRectCallout">
            <a:avLst>
              <a:gd name="adj1" fmla="val -53473"/>
              <a:gd name="adj2" fmla="val 134754"/>
            </a:avLst>
          </a:prstGeom>
          <a:solidFill>
            <a:srgbClr val="D2ECB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a:solidFill>
                  <a:srgbClr val="7030A0"/>
                </a:solidFill>
              </a:rPr>
              <a:t>SafeSend and Send are two of the protocol components hosted over what we call the </a:t>
            </a:r>
            <a:r>
              <a:rPr lang="en-US" b="1" i="1" u="sng">
                <a:solidFill>
                  <a:srgbClr val="7030A0"/>
                </a:solidFill>
              </a:rPr>
              <a:t>large-scale properties sandbox</a:t>
            </a:r>
            <a:r>
              <a:rPr lang="en-US" b="1">
                <a:solidFill>
                  <a:srgbClr val="7030A0"/>
                </a:solidFill>
              </a:rPr>
              <a:t>.  The sandbox addresses issues like flow control, security, etc.  All protocols share and benefit from those properties</a:t>
            </a:r>
          </a:p>
        </p:txBody>
      </p:sp>
      <p:sp>
        <p:nvSpPr>
          <p:cNvPr id="29748" name="Content Placeholder 4"/>
          <p:cNvSpPr txBox="1">
            <a:spLocks/>
          </p:cNvSpPr>
          <p:nvPr/>
        </p:nvSpPr>
        <p:spPr bwMode="auto">
          <a:xfrm>
            <a:off x="533400" y="5676900"/>
            <a:ext cx="8302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639763" indent="-27305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indent="-228600">
              <a:spcBef>
                <a:spcPts val="500"/>
              </a:spcBef>
              <a:buClr>
                <a:schemeClr val="accent2"/>
              </a:buClr>
              <a:buSzPct val="75000"/>
              <a:buFont typeface="Wingdings" pitchFamily="2" charset="2"/>
              <a:buChar char=""/>
              <a:defRPr sz="2300">
                <a:solidFill>
                  <a:schemeClr val="tx1"/>
                </a:solidFill>
                <a:latin typeface="Tw Cen MT" pitchFamily="34" charset="0"/>
              </a:defRPr>
            </a:lvl3pPr>
            <a:lvl4pPr indent="-228600">
              <a:spcBef>
                <a:spcPts val="400"/>
              </a:spcBef>
              <a:buClr>
                <a:srgbClr val="A5AB81"/>
              </a:buClr>
              <a:buSzPct val="75000"/>
              <a:buFont typeface="Wingdings" pitchFamily="2" charset="2"/>
              <a:buChar char=""/>
              <a:defRPr sz="2000">
                <a:solidFill>
                  <a:schemeClr val="tx1"/>
                </a:solidFill>
                <a:latin typeface="Tw Cen MT" pitchFamily="34" charset="0"/>
              </a:defRPr>
            </a:lvl4pPr>
            <a:lvl5pPr indent="-228600">
              <a:spcBef>
                <a:spcPts val="400"/>
              </a:spcBef>
              <a:buClr>
                <a:srgbClr val="D8B25C"/>
              </a:buClr>
              <a:buSzPct val="65000"/>
              <a:buFont typeface="Wingdings" pitchFamily="2" charset="2"/>
              <a:buChar char=""/>
              <a:defRPr sz="2000">
                <a:solidFill>
                  <a:schemeClr val="tx1"/>
                </a:solidFill>
                <a:latin typeface="Tw Cen MT" pitchFamily="34" charset="0"/>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r>
              <a:rPr lang="en-US" altLang="en-US" sz="1800" b="1"/>
              <a:t>These systems are complex, especially if you want to run on platforms like EC2</a:t>
            </a:r>
          </a:p>
        </p:txBody>
      </p:sp>
    </p:spTree>
    <p:extLst>
      <p:ext uri="{BB962C8B-B14F-4D97-AF65-F5344CB8AC3E}">
        <p14:creationId xmlns:p14="http://schemas.microsoft.com/office/powerpoint/2010/main" val="1849913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Coverage</a:t>
            </a:r>
            <a:endParaRPr lang="en-US"/>
          </a:p>
        </p:txBody>
      </p:sp>
      <p:sp>
        <p:nvSpPr>
          <p:cNvPr id="3" name="Content Placeholder 2"/>
          <p:cNvSpPr>
            <a:spLocks noGrp="1"/>
          </p:cNvSpPr>
          <p:nvPr>
            <p:ph sz="quarter" idx="1"/>
          </p:nvPr>
        </p:nvSpPr>
        <p:spPr/>
        <p:txBody>
          <a:bodyPr>
            <a:normAutofit fontScale="92500" lnSpcReduction="10000"/>
          </a:bodyPr>
          <a:lstStyle/>
          <a:p>
            <a:r>
              <a:rPr lang="en-US" smtClean="0"/>
              <a:t>The course is about the cutting edge in computer systems – the topics that people at conferences like ACM Symposium on Operating Systems Principles (SOSP) and the Usenix Conference on Operating Systems Design and Implementation (OSDI) love</a:t>
            </a:r>
          </a:p>
          <a:p>
            <a:r>
              <a:rPr lang="en-US" smtClean="0"/>
              <a:t>We look at a mix of topics:</a:t>
            </a:r>
          </a:p>
          <a:p>
            <a:pPr lvl="1"/>
            <a:r>
              <a:rPr lang="en-US" smtClean="0"/>
              <a:t>Classic insights and classic systems that taught us a great deal or that distilled key findings into useable platform technologies</a:t>
            </a:r>
          </a:p>
          <a:p>
            <a:pPr lvl="1"/>
            <a:r>
              <a:rPr lang="en-US" smtClean="0"/>
              <a:t>Fundamental (applied theory) side of these questions</a:t>
            </a:r>
          </a:p>
          <a:p>
            <a:pPr lvl="1"/>
            <a:r>
              <a:rPr lang="en-US" smtClean="0"/>
              <a:t>New topics that have people excited right now</a:t>
            </a:r>
            <a:endParaRPr lang="en-US"/>
          </a:p>
        </p:txBody>
      </p:sp>
    </p:spTree>
    <p:extLst>
      <p:ext uri="{BB962C8B-B14F-4D97-AF65-F5344CB8AC3E}">
        <p14:creationId xmlns:p14="http://schemas.microsoft.com/office/powerpoint/2010/main" val="2446332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86"/>
          <p:cNvGrpSpPr>
            <a:grpSpLocks/>
          </p:cNvGrpSpPr>
          <p:nvPr/>
        </p:nvGrpSpPr>
        <p:grpSpPr bwMode="auto">
          <a:xfrm>
            <a:off x="8107363" y="3498850"/>
            <a:ext cx="565150" cy="736600"/>
            <a:chOff x="2056657" y="4390045"/>
            <a:chExt cx="566057" cy="736258"/>
          </a:xfrm>
        </p:grpSpPr>
        <p:sp>
          <p:nvSpPr>
            <p:cNvPr id="88" name="Oval 87"/>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9" name="Freeform 88"/>
            <p:cNvSpPr/>
            <p:nvPr/>
          </p:nvSpPr>
          <p:spPr>
            <a:xfrm>
              <a:off x="2183861" y="4566176"/>
              <a:ext cx="92223"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0" name="Freeform 89"/>
            <p:cNvSpPr/>
            <p:nvPr/>
          </p:nvSpPr>
          <p:spPr>
            <a:xfrm>
              <a:off x="2295164" y="4602671"/>
              <a:ext cx="90632"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1" name="Freeform 90"/>
            <p:cNvSpPr/>
            <p:nvPr/>
          </p:nvSpPr>
          <p:spPr>
            <a:xfrm>
              <a:off x="2393747" y="4577283"/>
              <a:ext cx="92223"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sp>
        <p:nvSpPr>
          <p:cNvPr id="76" name="Oval 75"/>
          <p:cNvSpPr/>
          <p:nvPr/>
        </p:nvSpPr>
        <p:spPr>
          <a:xfrm flipV="1">
            <a:off x="228600" y="4024313"/>
            <a:ext cx="6781800" cy="1409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77" name="Rectangle 76"/>
          <p:cNvSpPr/>
          <p:nvPr/>
        </p:nvSpPr>
        <p:spPr>
          <a:xfrm flipV="1">
            <a:off x="152400" y="3962400"/>
            <a:ext cx="70104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p:cNvSpPr/>
          <p:nvPr/>
        </p:nvSpPr>
        <p:spPr>
          <a:xfrm>
            <a:off x="228600" y="2857500"/>
            <a:ext cx="6781800" cy="14097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42" name="Rectangle 41"/>
          <p:cNvSpPr/>
          <p:nvPr/>
        </p:nvSpPr>
        <p:spPr>
          <a:xfrm>
            <a:off x="152400" y="3557588"/>
            <a:ext cx="7010400" cy="93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27" name="Title 1"/>
          <p:cNvSpPr>
            <a:spLocks noGrp="1"/>
          </p:cNvSpPr>
          <p:nvPr>
            <p:ph type="title"/>
          </p:nvPr>
        </p:nvSpPr>
        <p:spPr/>
        <p:txBody>
          <a:bodyPr/>
          <a:lstStyle/>
          <a:p>
            <a:pPr eaLnBrk="1" hangingPunct="1"/>
            <a:r>
              <a:rPr lang="en-US" altLang="en-US" sz="3600" smtClean="0"/>
              <a:t>Why not just UDP multicast?</a:t>
            </a:r>
          </a:p>
        </p:txBody>
      </p:sp>
      <p:sp>
        <p:nvSpPr>
          <p:cNvPr id="30728"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80000"/>
              </a:lnSpc>
            </a:pPr>
            <a:fld id="{984A4712-7D7E-4D97-8912-8818596753A7}" type="slidenum">
              <a:rPr lang="en-US" altLang="en-US" sz="1200" smtClean="0">
                <a:solidFill>
                  <a:srgbClr val="FFFFFF"/>
                </a:solidFill>
              </a:rPr>
              <a:pPr>
                <a:lnSpc>
                  <a:spcPct val="80000"/>
                </a:lnSpc>
              </a:pPr>
              <a:t>40</a:t>
            </a:fld>
            <a:endParaRPr lang="en-US" altLang="en-US" sz="1200" smtClean="0">
              <a:solidFill>
                <a:srgbClr val="FFFFFF"/>
              </a:solidFill>
            </a:endParaRPr>
          </a:p>
        </p:txBody>
      </p:sp>
      <p:sp>
        <p:nvSpPr>
          <p:cNvPr id="4" name="Flowchart: Document 3"/>
          <p:cNvSpPr/>
          <p:nvPr/>
        </p:nvSpPr>
        <p:spPr>
          <a:xfrm>
            <a:off x="2438400" y="2166938"/>
            <a:ext cx="914400" cy="612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rgbClr val="C00000"/>
                </a:solidFill>
              </a:rPr>
              <a:t>Isis</a:t>
            </a:r>
            <a:r>
              <a:rPr lang="en-US" sz="1400" b="1" baseline="30000">
                <a:solidFill>
                  <a:srgbClr val="C00000"/>
                </a:solidFill>
              </a:rPr>
              <a:t>2</a:t>
            </a:r>
            <a:r>
              <a:rPr lang="en-US" sz="1400" b="1">
                <a:solidFill>
                  <a:srgbClr val="C00000"/>
                </a:solidFill>
              </a:rPr>
              <a:t> user object</a:t>
            </a:r>
          </a:p>
        </p:txBody>
      </p:sp>
      <p:grpSp>
        <p:nvGrpSpPr>
          <p:cNvPr id="30730" name="Group 26"/>
          <p:cNvGrpSpPr>
            <a:grpSpLocks/>
          </p:cNvGrpSpPr>
          <p:nvPr/>
        </p:nvGrpSpPr>
        <p:grpSpPr bwMode="auto">
          <a:xfrm>
            <a:off x="1663700" y="3017838"/>
            <a:ext cx="566738" cy="736600"/>
            <a:chOff x="2056657" y="4390045"/>
            <a:chExt cx="566057" cy="736258"/>
          </a:xfrm>
        </p:grpSpPr>
        <p:sp>
          <p:nvSpPr>
            <p:cNvPr id="7" name="Oval 6"/>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 name="Freeform 7"/>
            <p:cNvSpPr/>
            <p:nvPr/>
          </p:nvSpPr>
          <p:spPr>
            <a:xfrm>
              <a:off x="2183504" y="4566175"/>
              <a:ext cx="91964"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 name="Freeform 8"/>
            <p:cNvSpPr/>
            <p:nvPr/>
          </p:nvSpPr>
          <p:spPr>
            <a:xfrm>
              <a:off x="2294496" y="4602671"/>
              <a:ext cx="91964"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10" name="Freeform 9"/>
            <p:cNvSpPr/>
            <p:nvPr/>
          </p:nvSpPr>
          <p:spPr>
            <a:xfrm>
              <a:off x="2394389" y="4577283"/>
              <a:ext cx="91964"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pic>
        <p:nvPicPr>
          <p:cNvPr id="13" name="Picture 2" descr="http://ts4.mm.bing.net/images/thumbnail.aspx?q=1535204598971&amp;id=0cf610390462919e01cbdf8c82ee49a2&amp;url=http%3a%2f%2fwww.clker.com%2fcliparts%2fB%2fj%2fI%2fF%2f9%2fV%2fbag-md.png"/>
          <p:cNvPicPr>
            <a:picLocks noChangeAspect="1" noChangeArrowheads="1"/>
          </p:cNvPicPr>
          <p:nvPr/>
        </p:nvPicPr>
        <p:blipFill>
          <a:blip r:embed="rId3"/>
          <a:srcRect/>
          <a:stretch>
            <a:fillRect/>
          </a:stretch>
        </p:blipFill>
        <p:spPr bwMode="auto">
          <a:xfrm>
            <a:off x="3962400" y="3130550"/>
            <a:ext cx="452438" cy="512763"/>
          </a:xfrm>
          <a:prstGeom prst="rect">
            <a:avLst/>
          </a:prstGeom>
          <a:solidFill>
            <a:schemeClr val="accent1">
              <a:lumMod val="60000"/>
              <a:lumOff val="40000"/>
            </a:schemeClr>
          </a:solidFill>
        </p:spPr>
      </p:pic>
      <p:sp>
        <p:nvSpPr>
          <p:cNvPr id="25" name="Flowchart: Document 24"/>
          <p:cNvSpPr/>
          <p:nvPr/>
        </p:nvSpPr>
        <p:spPr>
          <a:xfrm>
            <a:off x="3581400" y="2139950"/>
            <a:ext cx="914400" cy="61277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rgbClr val="C00000"/>
                </a:solidFill>
              </a:rPr>
              <a:t>Isis</a:t>
            </a:r>
            <a:r>
              <a:rPr lang="en-US" sz="1400" b="1" baseline="30000">
                <a:solidFill>
                  <a:srgbClr val="C00000"/>
                </a:solidFill>
              </a:rPr>
              <a:t>2</a:t>
            </a:r>
            <a:r>
              <a:rPr lang="en-US" sz="1400" b="1">
                <a:solidFill>
                  <a:srgbClr val="C00000"/>
                </a:solidFill>
              </a:rPr>
              <a:t> user object</a:t>
            </a:r>
          </a:p>
        </p:txBody>
      </p:sp>
      <p:sp>
        <p:nvSpPr>
          <p:cNvPr id="26" name="Flowchart: Document 25"/>
          <p:cNvSpPr/>
          <p:nvPr/>
        </p:nvSpPr>
        <p:spPr>
          <a:xfrm>
            <a:off x="1347788" y="2209800"/>
            <a:ext cx="914400" cy="61118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b="1">
                <a:solidFill>
                  <a:srgbClr val="C00000"/>
                </a:solidFill>
              </a:rPr>
              <a:t>Isis</a:t>
            </a:r>
            <a:r>
              <a:rPr lang="en-US" sz="1400" b="1" baseline="30000">
                <a:solidFill>
                  <a:srgbClr val="C00000"/>
                </a:solidFill>
              </a:rPr>
              <a:t>2</a:t>
            </a:r>
            <a:r>
              <a:rPr lang="en-US" sz="1400" b="1">
                <a:solidFill>
                  <a:srgbClr val="C00000"/>
                </a:solidFill>
              </a:rPr>
              <a:t> user object</a:t>
            </a:r>
          </a:p>
        </p:txBody>
      </p:sp>
      <p:grpSp>
        <p:nvGrpSpPr>
          <p:cNvPr id="30734" name="Group 28"/>
          <p:cNvGrpSpPr>
            <a:grpSpLocks/>
          </p:cNvGrpSpPr>
          <p:nvPr/>
        </p:nvGrpSpPr>
        <p:grpSpPr bwMode="auto">
          <a:xfrm>
            <a:off x="2382838" y="3017838"/>
            <a:ext cx="566737" cy="736600"/>
            <a:chOff x="2056657" y="4390045"/>
            <a:chExt cx="566057" cy="736258"/>
          </a:xfrm>
        </p:grpSpPr>
        <p:sp>
          <p:nvSpPr>
            <p:cNvPr id="30" name="Oval 29"/>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1" name="Freeform 30"/>
            <p:cNvSpPr/>
            <p:nvPr/>
          </p:nvSpPr>
          <p:spPr>
            <a:xfrm>
              <a:off x="2183505" y="4566175"/>
              <a:ext cx="91965"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2" name="Freeform 31"/>
            <p:cNvSpPr/>
            <p:nvPr/>
          </p:nvSpPr>
          <p:spPr>
            <a:xfrm>
              <a:off x="2294496" y="4602671"/>
              <a:ext cx="91965"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3" name="Freeform 32"/>
            <p:cNvSpPr/>
            <p:nvPr/>
          </p:nvSpPr>
          <p:spPr>
            <a:xfrm>
              <a:off x="2394388" y="4577283"/>
              <a:ext cx="91965"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grpSp>
        <p:nvGrpSpPr>
          <p:cNvPr id="30735" name="Group 33"/>
          <p:cNvGrpSpPr>
            <a:grpSpLocks/>
          </p:cNvGrpSpPr>
          <p:nvPr/>
        </p:nvGrpSpPr>
        <p:grpSpPr bwMode="auto">
          <a:xfrm>
            <a:off x="3070225" y="3044825"/>
            <a:ext cx="565150" cy="736600"/>
            <a:chOff x="2056657" y="4390045"/>
            <a:chExt cx="566057" cy="736258"/>
          </a:xfrm>
        </p:grpSpPr>
        <p:sp>
          <p:nvSpPr>
            <p:cNvPr id="35" name="Oval 34"/>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6" name="Freeform 35"/>
            <p:cNvSpPr/>
            <p:nvPr/>
          </p:nvSpPr>
          <p:spPr>
            <a:xfrm>
              <a:off x="2183861" y="4566176"/>
              <a:ext cx="92223"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7" name="Freeform 36"/>
            <p:cNvSpPr/>
            <p:nvPr/>
          </p:nvSpPr>
          <p:spPr>
            <a:xfrm>
              <a:off x="2295164" y="4602671"/>
              <a:ext cx="90633"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38" name="Freeform 37"/>
            <p:cNvSpPr/>
            <p:nvPr/>
          </p:nvSpPr>
          <p:spPr>
            <a:xfrm>
              <a:off x="2393747" y="4577283"/>
              <a:ext cx="92223"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sp>
        <p:nvSpPr>
          <p:cNvPr id="30736" name="TextBox 38"/>
          <p:cNvSpPr txBox="1">
            <a:spLocks noChangeArrowheads="1"/>
          </p:cNvSpPr>
          <p:nvPr/>
        </p:nvSpPr>
        <p:spPr bwMode="auto">
          <a:xfrm>
            <a:off x="5275263" y="3284538"/>
            <a:ext cx="12954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Isis</a:t>
            </a:r>
            <a:r>
              <a:rPr lang="en-US" altLang="en-US" baseline="30000"/>
              <a:t>2</a:t>
            </a:r>
            <a:r>
              <a:rPr lang="en-US" altLang="en-US"/>
              <a:t> library</a:t>
            </a:r>
          </a:p>
        </p:txBody>
      </p:sp>
      <p:sp>
        <p:nvSpPr>
          <p:cNvPr id="30737" name="TextBox 39"/>
          <p:cNvSpPr txBox="1">
            <a:spLocks noChangeArrowheads="1"/>
          </p:cNvSpPr>
          <p:nvPr/>
        </p:nvSpPr>
        <p:spPr bwMode="auto">
          <a:xfrm>
            <a:off x="1484313" y="3781425"/>
            <a:ext cx="23622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Group instances and multicast protocols</a:t>
            </a:r>
          </a:p>
        </p:txBody>
      </p:sp>
      <p:sp>
        <p:nvSpPr>
          <p:cNvPr id="30738" name="TextBox 40"/>
          <p:cNvSpPr txBox="1">
            <a:spLocks noChangeArrowheads="1"/>
          </p:cNvSpPr>
          <p:nvPr/>
        </p:nvSpPr>
        <p:spPr bwMode="auto">
          <a:xfrm>
            <a:off x="3605213" y="3632200"/>
            <a:ext cx="1295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Flow Control</a:t>
            </a:r>
          </a:p>
        </p:txBody>
      </p:sp>
      <p:pic>
        <p:nvPicPr>
          <p:cNvPr id="30739" name="Picture 2" descr="http://www.sacred-destinations.com/greece/delphi-photos/pythian-ora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575" y="2362200"/>
            <a:ext cx="6794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0" name="TextBox 42"/>
          <p:cNvSpPr txBox="1">
            <a:spLocks noChangeArrowheads="1"/>
          </p:cNvSpPr>
          <p:nvPr/>
        </p:nvSpPr>
        <p:spPr bwMode="auto">
          <a:xfrm>
            <a:off x="7467600" y="2952750"/>
            <a:ext cx="1295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Membership Oracle</a:t>
            </a:r>
          </a:p>
        </p:txBody>
      </p:sp>
      <p:sp>
        <p:nvSpPr>
          <p:cNvPr id="66" name="TextBox 65"/>
          <p:cNvSpPr txBox="1"/>
          <p:nvPr/>
        </p:nvSpPr>
        <p:spPr>
          <a:xfrm>
            <a:off x="533400"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Large Group Layer</a:t>
            </a:r>
          </a:p>
        </p:txBody>
      </p:sp>
      <p:sp>
        <p:nvSpPr>
          <p:cNvPr id="67" name="TextBox 66"/>
          <p:cNvSpPr txBox="1"/>
          <p:nvPr/>
        </p:nvSpPr>
        <p:spPr>
          <a:xfrm>
            <a:off x="4648200"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TCP tunnels (overlay)</a:t>
            </a:r>
          </a:p>
        </p:txBody>
      </p:sp>
      <p:sp>
        <p:nvSpPr>
          <p:cNvPr id="68" name="TextBox 67"/>
          <p:cNvSpPr txBox="1"/>
          <p:nvPr/>
        </p:nvSpPr>
        <p:spPr>
          <a:xfrm>
            <a:off x="1905000"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Dr. Multicast</a:t>
            </a:r>
          </a:p>
        </p:txBody>
      </p:sp>
      <p:sp>
        <p:nvSpPr>
          <p:cNvPr id="69" name="TextBox 68"/>
          <p:cNvSpPr txBox="1"/>
          <p:nvPr/>
        </p:nvSpPr>
        <p:spPr>
          <a:xfrm>
            <a:off x="3268663" y="43434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Platform Security</a:t>
            </a:r>
          </a:p>
        </p:txBody>
      </p:sp>
      <p:sp>
        <p:nvSpPr>
          <p:cNvPr id="70" name="TextBox 69"/>
          <p:cNvSpPr txBox="1"/>
          <p:nvPr/>
        </p:nvSpPr>
        <p:spPr>
          <a:xfrm>
            <a:off x="1371600" y="40386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Reliable Sending</a:t>
            </a:r>
          </a:p>
        </p:txBody>
      </p:sp>
      <p:sp>
        <p:nvSpPr>
          <p:cNvPr id="71" name="TextBox 70"/>
          <p:cNvSpPr txBox="1"/>
          <p:nvPr/>
        </p:nvSpPr>
        <p:spPr>
          <a:xfrm>
            <a:off x="2743200" y="40386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Fragmentation</a:t>
            </a:r>
          </a:p>
        </p:txBody>
      </p:sp>
      <p:sp>
        <p:nvSpPr>
          <p:cNvPr id="72" name="TextBox 71"/>
          <p:cNvSpPr txBox="1"/>
          <p:nvPr/>
        </p:nvSpPr>
        <p:spPr>
          <a:xfrm>
            <a:off x="4114800" y="40386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Group Security</a:t>
            </a:r>
          </a:p>
        </p:txBody>
      </p:sp>
      <p:sp>
        <p:nvSpPr>
          <p:cNvPr id="73" name="TextBox 72"/>
          <p:cNvSpPr txBox="1"/>
          <p:nvPr/>
        </p:nvSpPr>
        <p:spPr>
          <a:xfrm>
            <a:off x="1066800" y="4648200"/>
            <a:ext cx="16002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Sense Runtime Environment</a:t>
            </a:r>
          </a:p>
        </p:txBody>
      </p:sp>
      <p:sp>
        <p:nvSpPr>
          <p:cNvPr id="74" name="TextBox 73"/>
          <p:cNvSpPr txBox="1"/>
          <p:nvPr/>
        </p:nvSpPr>
        <p:spPr>
          <a:xfrm>
            <a:off x="7467600" y="4527550"/>
            <a:ext cx="1295400" cy="3698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Self-stabilizing</a:t>
            </a:r>
          </a:p>
          <a:p>
            <a:pPr algn="ctr" eaLnBrk="1" hangingPunct="1">
              <a:defRPr/>
            </a:pPr>
            <a:r>
              <a:rPr lang="en-US" sz="900" b="1">
                <a:latin typeface="Times New Roman" pitchFamily="18" charset="0"/>
                <a:cs typeface="Times New Roman" pitchFamily="18" charset="0"/>
              </a:rPr>
              <a:t>Bootstrap Protocol</a:t>
            </a:r>
          </a:p>
        </p:txBody>
      </p:sp>
      <p:sp>
        <p:nvSpPr>
          <p:cNvPr id="75" name="TextBox 74"/>
          <p:cNvSpPr txBox="1"/>
          <p:nvPr/>
        </p:nvSpPr>
        <p:spPr>
          <a:xfrm>
            <a:off x="2743200" y="4646613"/>
            <a:ext cx="1295400" cy="230187"/>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Socket Mgt/Send/Rcv</a:t>
            </a:r>
          </a:p>
        </p:txBody>
      </p:sp>
      <p:grpSp>
        <p:nvGrpSpPr>
          <p:cNvPr id="30751" name="Group 77"/>
          <p:cNvGrpSpPr>
            <a:grpSpLocks/>
          </p:cNvGrpSpPr>
          <p:nvPr/>
        </p:nvGrpSpPr>
        <p:grpSpPr bwMode="auto">
          <a:xfrm>
            <a:off x="7666038" y="3189288"/>
            <a:ext cx="566737" cy="736600"/>
            <a:chOff x="2056657" y="4390045"/>
            <a:chExt cx="566057" cy="736258"/>
          </a:xfrm>
        </p:grpSpPr>
        <p:sp>
          <p:nvSpPr>
            <p:cNvPr id="79" name="Oval 78"/>
            <p:cNvSpPr/>
            <p:nvPr/>
          </p:nvSpPr>
          <p:spPr>
            <a:xfrm>
              <a:off x="2056657" y="4390045"/>
              <a:ext cx="566057" cy="7362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0" name="Freeform 79"/>
            <p:cNvSpPr/>
            <p:nvPr/>
          </p:nvSpPr>
          <p:spPr>
            <a:xfrm>
              <a:off x="2183505" y="4566175"/>
              <a:ext cx="91965" cy="363369"/>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1" name="Freeform 80"/>
            <p:cNvSpPr/>
            <p:nvPr/>
          </p:nvSpPr>
          <p:spPr>
            <a:xfrm>
              <a:off x="2294496" y="4602671"/>
              <a:ext cx="91965" cy="363368"/>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82" name="Freeform 81"/>
            <p:cNvSpPr/>
            <p:nvPr/>
          </p:nvSpPr>
          <p:spPr>
            <a:xfrm>
              <a:off x="2394388" y="4577283"/>
              <a:ext cx="91965" cy="361782"/>
            </a:xfrm>
            <a:custGeom>
              <a:avLst/>
              <a:gdLst>
                <a:gd name="connsiteX0" fmla="*/ 38093 w 320783"/>
                <a:gd name="connsiteY0" fmla="*/ 0 h 1315844"/>
                <a:gd name="connsiteX1" fmla="*/ 320591 w 320783"/>
                <a:gd name="connsiteY1" fmla="*/ 394010 h 1315844"/>
                <a:gd name="connsiteX2" fmla="*/ 922 w 320783"/>
                <a:gd name="connsiteY2" fmla="*/ 840059 h 1315844"/>
                <a:gd name="connsiteX3" fmla="*/ 216512 w 320783"/>
                <a:gd name="connsiteY3" fmla="*/ 1315844 h 1315844"/>
                <a:gd name="connsiteX4" fmla="*/ 216512 w 320783"/>
                <a:gd name="connsiteY4" fmla="*/ 1315844 h 1315844"/>
                <a:gd name="connsiteX5" fmla="*/ 216512 w 320783"/>
                <a:gd name="connsiteY5" fmla="*/ 1315844 h 131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783" h="1315844">
                  <a:moveTo>
                    <a:pt x="38093" y="0"/>
                  </a:moveTo>
                  <a:cubicBezTo>
                    <a:pt x="182439" y="127000"/>
                    <a:pt x="326786" y="254000"/>
                    <a:pt x="320591" y="394010"/>
                  </a:cubicBezTo>
                  <a:cubicBezTo>
                    <a:pt x="314396" y="534020"/>
                    <a:pt x="18268" y="686420"/>
                    <a:pt x="922" y="840059"/>
                  </a:cubicBezTo>
                  <a:cubicBezTo>
                    <a:pt x="-16425" y="993698"/>
                    <a:pt x="216512" y="1315844"/>
                    <a:pt x="216512" y="1315844"/>
                  </a:cubicBezTo>
                  <a:lnTo>
                    <a:pt x="216512" y="1315844"/>
                  </a:lnTo>
                  <a:lnTo>
                    <a:pt x="216512" y="1315844"/>
                  </a:ln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grpSp>
      <p:sp>
        <p:nvSpPr>
          <p:cNvPr id="30752" name="TextBox 82"/>
          <p:cNvSpPr txBox="1">
            <a:spLocks noChangeArrowheads="1"/>
          </p:cNvSpPr>
          <p:nvPr/>
        </p:nvSpPr>
        <p:spPr bwMode="auto">
          <a:xfrm>
            <a:off x="673100" y="3040063"/>
            <a:ext cx="990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altLang="en-US" sz="900" b="1">
                <a:latin typeface="Times New Roman" pitchFamily="18" charset="0"/>
                <a:cs typeface="Times New Roman" pitchFamily="18" charset="0"/>
              </a:rPr>
              <a:t>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CausalSend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OrderedSend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SafeSend</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Query....</a:t>
            </a:r>
          </a:p>
        </p:txBody>
      </p:sp>
      <p:sp>
        <p:nvSpPr>
          <p:cNvPr id="84" name="TextBox 83"/>
          <p:cNvSpPr txBox="1"/>
          <p:nvPr/>
        </p:nvSpPr>
        <p:spPr>
          <a:xfrm>
            <a:off x="1371600" y="4954588"/>
            <a:ext cx="1295400" cy="231775"/>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Message Library</a:t>
            </a:r>
          </a:p>
        </p:txBody>
      </p:sp>
      <p:sp>
        <p:nvSpPr>
          <p:cNvPr id="85" name="TextBox 84"/>
          <p:cNvSpPr txBox="1"/>
          <p:nvPr/>
        </p:nvSpPr>
        <p:spPr>
          <a:xfrm>
            <a:off x="2743200" y="4954588"/>
            <a:ext cx="1295400" cy="231775"/>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“Wrapped” locks</a:t>
            </a:r>
          </a:p>
        </p:txBody>
      </p:sp>
      <p:sp>
        <p:nvSpPr>
          <p:cNvPr id="86" name="TextBox 85"/>
          <p:cNvSpPr txBox="1"/>
          <p:nvPr/>
        </p:nvSpPr>
        <p:spPr>
          <a:xfrm>
            <a:off x="4114800" y="4953000"/>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Bounded Buffers</a:t>
            </a:r>
          </a:p>
        </p:txBody>
      </p:sp>
      <p:sp>
        <p:nvSpPr>
          <p:cNvPr id="92" name="TextBox 91"/>
          <p:cNvSpPr txBox="1"/>
          <p:nvPr/>
        </p:nvSpPr>
        <p:spPr>
          <a:xfrm>
            <a:off x="7467600" y="4200525"/>
            <a:ext cx="12954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Oracle Membership</a:t>
            </a:r>
          </a:p>
        </p:txBody>
      </p:sp>
      <p:sp>
        <p:nvSpPr>
          <p:cNvPr id="93" name="TextBox 92"/>
          <p:cNvSpPr txBox="1"/>
          <p:nvPr/>
        </p:nvSpPr>
        <p:spPr>
          <a:xfrm>
            <a:off x="7423150" y="3902075"/>
            <a:ext cx="1295400" cy="231775"/>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Group membership</a:t>
            </a:r>
          </a:p>
        </p:txBody>
      </p:sp>
      <p:sp>
        <p:nvSpPr>
          <p:cNvPr id="94" name="TextBox 93"/>
          <p:cNvSpPr txBox="1"/>
          <p:nvPr/>
        </p:nvSpPr>
        <p:spPr>
          <a:xfrm>
            <a:off x="4114800" y="4648200"/>
            <a:ext cx="1600200" cy="230188"/>
          </a:xfrm>
          <a:prstGeom prst="rect">
            <a:avLst/>
          </a:prstGeom>
          <a:solidFill>
            <a:schemeClr val="bg2">
              <a:lumMod val="90000"/>
            </a:schemeClr>
          </a:solidFill>
          <a:ln>
            <a:solidFill>
              <a:schemeClr val="tx1"/>
            </a:solidFill>
          </a:ln>
        </p:spPr>
        <p:txBody>
          <a:bodyPr>
            <a:spAutoFit/>
          </a:bodyPr>
          <a:lstStyle/>
          <a:p>
            <a:pPr algn="ctr" eaLnBrk="1" hangingPunct="1">
              <a:defRPr/>
            </a:pPr>
            <a:r>
              <a:rPr lang="en-US" sz="900" b="1">
                <a:latin typeface="Times New Roman" pitchFamily="18" charset="0"/>
                <a:cs typeface="Times New Roman" pitchFamily="18" charset="0"/>
              </a:rPr>
              <a:t>Report suspected failures</a:t>
            </a:r>
          </a:p>
        </p:txBody>
      </p:sp>
      <p:sp>
        <p:nvSpPr>
          <p:cNvPr id="95" name="Left-Right Arrow 94"/>
          <p:cNvSpPr/>
          <p:nvPr/>
        </p:nvSpPr>
        <p:spPr>
          <a:xfrm>
            <a:off x="6172200" y="4133850"/>
            <a:ext cx="1200150" cy="423863"/>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b="1">
                <a:solidFill>
                  <a:srgbClr val="C00000"/>
                </a:solidFill>
              </a:rPr>
              <a:t>Views</a:t>
            </a:r>
          </a:p>
        </p:txBody>
      </p:sp>
      <p:sp>
        <p:nvSpPr>
          <p:cNvPr id="96" name="Oval 95"/>
          <p:cNvSpPr/>
          <p:nvPr/>
        </p:nvSpPr>
        <p:spPr>
          <a:xfrm>
            <a:off x="7162800" y="2057400"/>
            <a:ext cx="1905000" cy="34099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300"/>
          </a:p>
        </p:txBody>
      </p:sp>
      <p:sp>
        <p:nvSpPr>
          <p:cNvPr id="98" name="Left-Right Arrow 97"/>
          <p:cNvSpPr/>
          <p:nvPr/>
        </p:nvSpPr>
        <p:spPr>
          <a:xfrm>
            <a:off x="3665538" y="3375025"/>
            <a:ext cx="250825" cy="136525"/>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b="1">
              <a:solidFill>
                <a:srgbClr val="C00000"/>
              </a:solidFill>
            </a:endParaRPr>
          </a:p>
        </p:txBody>
      </p:sp>
      <p:cxnSp>
        <p:nvCxnSpPr>
          <p:cNvPr id="99" name="Straight Arrow Connector 98"/>
          <p:cNvCxnSpPr/>
          <p:nvPr/>
        </p:nvCxnSpPr>
        <p:spPr>
          <a:xfrm flipV="1">
            <a:off x="4762500" y="2590800"/>
            <a:ext cx="533400" cy="3619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4767263" y="2752725"/>
            <a:ext cx="871537" cy="2000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800600" y="2852738"/>
            <a:ext cx="990600" cy="1000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4767263" y="2657475"/>
            <a:ext cx="719137" cy="2905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275263" y="2432050"/>
            <a:ext cx="457200" cy="182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7" name="Oval 116"/>
          <p:cNvSpPr/>
          <p:nvPr/>
        </p:nvSpPr>
        <p:spPr>
          <a:xfrm>
            <a:off x="5486400" y="2492375"/>
            <a:ext cx="457200" cy="1825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8" name="Oval 117"/>
          <p:cNvSpPr/>
          <p:nvPr/>
        </p:nvSpPr>
        <p:spPr>
          <a:xfrm>
            <a:off x="5673725" y="2579688"/>
            <a:ext cx="457200" cy="184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9" name="Oval 118"/>
          <p:cNvSpPr/>
          <p:nvPr/>
        </p:nvSpPr>
        <p:spPr>
          <a:xfrm>
            <a:off x="5791200" y="2679700"/>
            <a:ext cx="457200" cy="1841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70" name="TextBox 119"/>
          <p:cNvSpPr txBox="1">
            <a:spLocks noChangeArrowheads="1"/>
          </p:cNvSpPr>
          <p:nvPr/>
        </p:nvSpPr>
        <p:spPr bwMode="auto">
          <a:xfrm>
            <a:off x="5697538" y="2301875"/>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900" b="1">
                <a:latin typeface="Times New Roman" pitchFamily="18" charset="0"/>
                <a:cs typeface="Times New Roman" pitchFamily="18" charset="0"/>
              </a:rPr>
              <a:t>Other group</a:t>
            </a:r>
            <a:br>
              <a:rPr lang="en-US" altLang="en-US" sz="900" b="1">
                <a:latin typeface="Times New Roman" pitchFamily="18" charset="0"/>
                <a:cs typeface="Times New Roman" pitchFamily="18" charset="0"/>
              </a:rPr>
            </a:br>
            <a:r>
              <a:rPr lang="en-US" altLang="en-US" sz="900" b="1">
                <a:latin typeface="Times New Roman" pitchFamily="18" charset="0"/>
                <a:cs typeface="Times New Roman" pitchFamily="18" charset="0"/>
              </a:rPr>
              <a:t>members</a:t>
            </a:r>
          </a:p>
        </p:txBody>
      </p:sp>
      <p:sp>
        <p:nvSpPr>
          <p:cNvPr id="97" name="Rectangular Callout 96"/>
          <p:cNvSpPr/>
          <p:nvPr/>
        </p:nvSpPr>
        <p:spPr>
          <a:xfrm>
            <a:off x="3189288" y="2671763"/>
            <a:ext cx="5840412" cy="1071562"/>
          </a:xfrm>
          <a:prstGeom prst="wedgeRectCallout">
            <a:avLst>
              <a:gd name="adj1" fmla="val -53473"/>
              <a:gd name="adj2" fmla="val 134754"/>
            </a:avLst>
          </a:prstGeom>
          <a:solidFill>
            <a:srgbClr val="D2ECB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a:solidFill>
                  <a:srgbClr val="7030A0"/>
                </a:solidFill>
              </a:rPr>
              <a:t>The SandBox itself is mostly composed of “convergent” protocols that use probabilistic methods</a:t>
            </a:r>
          </a:p>
        </p:txBody>
      </p:sp>
      <p:sp>
        <p:nvSpPr>
          <p:cNvPr id="100" name="Rectangular Callout 99"/>
          <p:cNvSpPr/>
          <p:nvPr/>
        </p:nvSpPr>
        <p:spPr>
          <a:xfrm>
            <a:off x="1824038" y="922338"/>
            <a:ext cx="6583362" cy="1343025"/>
          </a:xfrm>
          <a:prstGeom prst="wedgeRectCallout">
            <a:avLst>
              <a:gd name="adj1" fmla="val -53473"/>
              <a:gd name="adj2" fmla="val 134754"/>
            </a:avLst>
          </a:prstGeom>
          <a:solidFill>
            <a:srgbClr val="D2ECB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b="1">
                <a:solidFill>
                  <a:srgbClr val="7030A0"/>
                </a:solidFill>
              </a:rPr>
              <a:t>SafeSend and Send are two of the protocol components hosted over what we call the </a:t>
            </a:r>
            <a:r>
              <a:rPr lang="en-US" b="1" i="1" u="sng">
                <a:solidFill>
                  <a:srgbClr val="7030A0"/>
                </a:solidFill>
              </a:rPr>
              <a:t>large-scale properties sandbox</a:t>
            </a:r>
            <a:r>
              <a:rPr lang="en-US" b="1">
                <a:solidFill>
                  <a:srgbClr val="7030A0"/>
                </a:solidFill>
              </a:rPr>
              <a:t>.  The sandbox addresses issues like flow control, security, etc.  All protocols share and benefit from those properties</a:t>
            </a:r>
          </a:p>
        </p:txBody>
      </p:sp>
      <p:sp>
        <p:nvSpPr>
          <p:cNvPr id="30773" name="Content Placeholder 4"/>
          <p:cNvSpPr txBox="1">
            <a:spLocks/>
          </p:cNvSpPr>
          <p:nvPr/>
        </p:nvSpPr>
        <p:spPr bwMode="auto">
          <a:xfrm>
            <a:off x="533400" y="5676900"/>
            <a:ext cx="8302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ts val="700"/>
              </a:spcBef>
              <a:buClr>
                <a:schemeClr val="accent2"/>
              </a:buClr>
              <a:buSzPct val="60000"/>
              <a:buFont typeface="Wingdings" pitchFamily="2" charset="2"/>
              <a:buChar char=""/>
              <a:defRPr sz="2900">
                <a:solidFill>
                  <a:schemeClr val="tx1"/>
                </a:solidFill>
                <a:latin typeface="Tw Cen MT" pitchFamily="34" charset="0"/>
              </a:defRPr>
            </a:lvl1pPr>
            <a:lvl2pPr marL="639763" indent="-273050">
              <a:spcBef>
                <a:spcPts val="550"/>
              </a:spcBef>
              <a:buClr>
                <a:schemeClr val="accent1"/>
              </a:buClr>
              <a:buSzPct val="70000"/>
              <a:buFont typeface="Wingdings 2" pitchFamily="18" charset="2"/>
              <a:buChar char=""/>
              <a:defRPr sz="2600">
                <a:solidFill>
                  <a:schemeClr val="tx1"/>
                </a:solidFill>
                <a:latin typeface="Tw Cen MT" pitchFamily="34" charset="0"/>
              </a:defRPr>
            </a:lvl2pPr>
            <a:lvl3pPr indent="-228600">
              <a:spcBef>
                <a:spcPts val="500"/>
              </a:spcBef>
              <a:buClr>
                <a:schemeClr val="accent2"/>
              </a:buClr>
              <a:buSzPct val="75000"/>
              <a:buFont typeface="Wingdings" pitchFamily="2" charset="2"/>
              <a:buChar char=""/>
              <a:defRPr sz="2300">
                <a:solidFill>
                  <a:schemeClr val="tx1"/>
                </a:solidFill>
                <a:latin typeface="Tw Cen MT" pitchFamily="34" charset="0"/>
              </a:defRPr>
            </a:lvl3pPr>
            <a:lvl4pPr indent="-228600">
              <a:spcBef>
                <a:spcPts val="400"/>
              </a:spcBef>
              <a:buClr>
                <a:srgbClr val="A5AB81"/>
              </a:buClr>
              <a:buSzPct val="75000"/>
              <a:buFont typeface="Wingdings" pitchFamily="2" charset="2"/>
              <a:buChar char=""/>
              <a:defRPr sz="2000">
                <a:solidFill>
                  <a:schemeClr val="tx1"/>
                </a:solidFill>
                <a:latin typeface="Tw Cen MT" pitchFamily="34" charset="0"/>
              </a:defRPr>
            </a:lvl4pPr>
            <a:lvl5pPr indent="-228600">
              <a:spcBef>
                <a:spcPts val="400"/>
              </a:spcBef>
              <a:buClr>
                <a:srgbClr val="D8B25C"/>
              </a:buClr>
              <a:buSzPct val="65000"/>
              <a:buFont typeface="Wingdings" pitchFamily="2" charset="2"/>
              <a:buChar char=""/>
              <a:defRPr sz="2000">
                <a:solidFill>
                  <a:schemeClr val="tx1"/>
                </a:solidFill>
                <a:latin typeface="Tw Cen MT" pitchFamily="34" charset="0"/>
              </a:defRPr>
            </a:lvl5pPr>
            <a:lvl6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6pPr>
            <a:lvl7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7pPr>
            <a:lvl8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8pPr>
            <a:lvl9pPr indent="-228600" eaLnBrk="0" fontAlgn="base" hangingPunct="0">
              <a:spcBef>
                <a:spcPts val="400"/>
              </a:spcBef>
              <a:spcAft>
                <a:spcPct val="0"/>
              </a:spcAft>
              <a:buClr>
                <a:srgbClr val="D8B25C"/>
              </a:buClr>
              <a:buSzPct val="65000"/>
              <a:buFont typeface="Wingdings" pitchFamily="2" charset="2"/>
              <a:buChar char=""/>
              <a:defRPr sz="2000">
                <a:solidFill>
                  <a:schemeClr val="tx1"/>
                </a:solidFill>
                <a:latin typeface="Tw Cen MT" pitchFamily="34" charset="0"/>
              </a:defRPr>
            </a:lvl9pPr>
          </a:lstStyle>
          <a:p>
            <a:pPr eaLnBrk="1" hangingPunct="1"/>
            <a:r>
              <a:rPr lang="en-US" altLang="en-US" sz="1800" b="1"/>
              <a:t>These systems are complex, especially if you want to run on platforms like EC2</a:t>
            </a:r>
          </a:p>
        </p:txBody>
      </p:sp>
    </p:spTree>
    <p:extLst>
      <p:ext uri="{BB962C8B-B14F-4D97-AF65-F5344CB8AC3E}">
        <p14:creationId xmlns:p14="http://schemas.microsoft.com/office/powerpoint/2010/main" val="14216882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normAutofit fontScale="90000"/>
          </a:bodyPr>
          <a:lstStyle/>
          <a:p>
            <a:r>
              <a:rPr lang="en-US" altLang="en-US" sz="4000" smtClean="0"/>
              <a:t>Other work: </a:t>
            </a:r>
            <a:br>
              <a:rPr lang="en-US" altLang="en-US" sz="4000" smtClean="0"/>
            </a:br>
            <a:r>
              <a:rPr lang="en-US" altLang="en-US" sz="4000" smtClean="0"/>
              <a:t>Differential Privacy for the Smart Grid</a:t>
            </a:r>
          </a:p>
        </p:txBody>
      </p:sp>
      <p:sp>
        <p:nvSpPr>
          <p:cNvPr id="4" name="Content Placeholder 3"/>
          <p:cNvSpPr>
            <a:spLocks noGrp="1"/>
          </p:cNvSpPr>
          <p:nvPr>
            <p:ph sz="quarter" idx="1"/>
          </p:nvPr>
        </p:nvSpPr>
        <p:spPr>
          <a:xfrm>
            <a:off x="612775" y="1600200"/>
            <a:ext cx="8153400" cy="4495800"/>
          </a:xfrm>
        </p:spPr>
        <p:txBody>
          <a:bodyPr/>
          <a:lstStyle/>
          <a:p>
            <a:pPr>
              <a:defRPr/>
            </a:pPr>
            <a:r>
              <a:rPr lang="en-US" sz="2800" dirty="0" smtClean="0"/>
              <a:t>We are also working on a new approach to achieve differential privacy for smart meters in the home (joint with Edward Tremel, Mark Jelasity, Bobby Kleinberg)</a:t>
            </a:r>
          </a:p>
          <a:p>
            <a:pPr marL="0" indent="0">
              <a:buFont typeface="Wingdings" pitchFamily="2" charset="2"/>
              <a:buNone/>
              <a:defRPr/>
            </a:pPr>
            <a:endParaRPr lang="en-US" sz="2800" dirty="0"/>
          </a:p>
          <a:p>
            <a:pPr>
              <a:defRPr/>
            </a:pPr>
            <a:r>
              <a:rPr lang="en-US" sz="2800" dirty="0" smtClean="0"/>
              <a:t>In our scheme the meters run a cooperative protocol to jointly build the optimization models needed by the system operator to match supply and demand</a:t>
            </a:r>
          </a:p>
          <a:p>
            <a:pPr lvl="1">
              <a:defRPr/>
            </a:pPr>
            <a:r>
              <a:rPr lang="en-US" sz="2500" dirty="0" smtClean="0"/>
              <a:t>Utility operates the solution, yet only learns the model!</a:t>
            </a:r>
            <a:endParaRPr lang="en-US" sz="2500" dirty="0"/>
          </a:p>
          <a:p>
            <a:pPr lvl="1">
              <a:defRPr/>
            </a:pPr>
            <a:r>
              <a:rPr lang="en-US" sz="2500" dirty="0" smtClean="0"/>
              <a:t>But we don’t have time to discuss this today</a:t>
            </a:r>
            <a:endParaRPr lang="en-US" sz="2500" dirty="0"/>
          </a:p>
        </p:txBody>
      </p:sp>
      <p:sp>
        <p:nvSpPr>
          <p:cNvPr id="3" name="Slide Number Placeholder 2"/>
          <p:cNvSpPr>
            <a:spLocks noGrp="1"/>
          </p:cNvSpPr>
          <p:nvPr>
            <p:ph type="sldNum" sz="quarter" idx="12"/>
          </p:nvPr>
        </p:nvSpPr>
        <p:spPr/>
        <p:txBody>
          <a:bodyPr>
            <a:normAutofit fontScale="85000" lnSpcReduction="20000"/>
          </a:bodyPr>
          <a:lstStyle/>
          <a:p>
            <a:pPr>
              <a:defRPr/>
            </a:pPr>
            <a:fld id="{0F071446-C448-482B-9171-D205D804CD15}" type="slidenum">
              <a:rPr lang="en-US" altLang="en-US"/>
              <a:pPr>
                <a:defRPr/>
              </a:pPr>
              <a:t>41</a:t>
            </a:fld>
            <a:endParaRPr lang="en-US" altLang="en-US"/>
          </a:p>
        </p:txBody>
      </p:sp>
    </p:spTree>
    <p:extLst>
      <p:ext uri="{BB962C8B-B14F-4D97-AF65-F5344CB8AC3E}">
        <p14:creationId xmlns:p14="http://schemas.microsoft.com/office/powerpoint/2010/main" val="2671145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Pinning down the plan</a:t>
            </a:r>
            <a:endParaRPr lang="en-US" dirty="0"/>
          </a:p>
        </p:txBody>
      </p:sp>
      <p:sp>
        <p:nvSpPr>
          <p:cNvPr id="4" name="Title 3"/>
          <p:cNvSpPr>
            <a:spLocks noGrp="1"/>
          </p:cNvSpPr>
          <p:nvPr>
            <p:ph type="title"/>
          </p:nvPr>
        </p:nvSpPr>
        <p:spPr/>
        <p:txBody>
          <a:bodyPr/>
          <a:lstStyle/>
          <a:p>
            <a:r>
              <a:rPr lang="en-US" dirty="0" smtClean="0"/>
              <a:t>Back to CS6410 stuff</a:t>
            </a:r>
            <a:endParaRPr lang="en-US" dirty="0"/>
          </a:p>
        </p:txBody>
      </p:sp>
    </p:spTree>
    <p:extLst>
      <p:ext uri="{BB962C8B-B14F-4D97-AF65-F5344CB8AC3E}">
        <p14:creationId xmlns:p14="http://schemas.microsoft.com/office/powerpoint/2010/main" val="932252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mtClean="0"/>
              <a:t>Why take this course</a:t>
            </a:r>
            <a:endParaRPr lang="en-US" dirty="0"/>
          </a:p>
        </p:txBody>
      </p:sp>
      <p:sp>
        <p:nvSpPr>
          <p:cNvPr id="71683" name="Rectangle 3"/>
          <p:cNvSpPr>
            <a:spLocks noGrp="1" noChangeArrowheads="1"/>
          </p:cNvSpPr>
          <p:nvPr>
            <p:ph sz="quarter" idx="1"/>
          </p:nvPr>
        </p:nvSpPr>
        <p:spPr/>
        <p:txBody>
          <a:bodyPr>
            <a:normAutofit fontScale="92500" lnSpcReduction="20000"/>
          </a:bodyPr>
          <a:lstStyle/>
          <a:p>
            <a:r>
              <a:rPr lang="en-US" smtClean="0"/>
              <a:t>Learn about systems abstractions, principles, and artifacts that have had lasting value,</a:t>
            </a:r>
          </a:p>
          <a:p>
            <a:r>
              <a:rPr lang="en-US" smtClean="0"/>
              <a:t>Understand attributes of systems research that is likely to have impact,</a:t>
            </a:r>
          </a:p>
          <a:p>
            <a:r>
              <a:rPr lang="en-US" smtClean="0"/>
              <a:t>Become comfortable navigating the literature in this field,</a:t>
            </a:r>
          </a:p>
          <a:p>
            <a:r>
              <a:rPr lang="en-US" smtClean="0"/>
              <a:t>Learn to present papers in a classroom setting</a:t>
            </a:r>
          </a:p>
          <a:p>
            <a:r>
              <a:rPr lang="en-US" smtClean="0"/>
              <a:t>Gain experience in thinking critically and analytically about systems research, and</a:t>
            </a:r>
          </a:p>
          <a:p>
            <a:r>
              <a:rPr lang="en-US" smtClean="0"/>
              <a:t>Acquire the background needed to work on research problems currently under study at Cornell and elsewhere.</a:t>
            </a:r>
          </a:p>
          <a:p>
            <a:endParaRPr lang="en-US" dirty="0"/>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is the course “for”?</a:t>
            </a:r>
            <a:endParaRPr lang="en-US"/>
          </a:p>
        </p:txBody>
      </p:sp>
      <p:sp>
        <p:nvSpPr>
          <p:cNvPr id="3" name="Content Placeholder 2"/>
          <p:cNvSpPr>
            <a:spLocks noGrp="1"/>
          </p:cNvSpPr>
          <p:nvPr>
            <p:ph sz="quarter" idx="1"/>
          </p:nvPr>
        </p:nvSpPr>
        <p:spPr/>
        <p:txBody>
          <a:bodyPr>
            <a:normAutofit/>
          </a:bodyPr>
          <a:lstStyle/>
          <a:p>
            <a:r>
              <a:rPr lang="en-US" dirty="0" smtClean="0"/>
              <a:t>Most of our CS6410 students are either</a:t>
            </a:r>
          </a:p>
          <a:p>
            <a:pPr lvl="1"/>
            <a:r>
              <a:rPr lang="en-US" dirty="0" smtClean="0"/>
              <a:t>PhD students (but many are from non-CS fields, such as ECE, CAM, IS, </a:t>
            </a:r>
            <a:r>
              <a:rPr lang="en-US" dirty="0" err="1" smtClean="0"/>
              <a:t>etc</a:t>
            </a:r>
            <a:r>
              <a:rPr lang="en-US" dirty="0" smtClean="0"/>
              <a:t>)</a:t>
            </a:r>
          </a:p>
          <a:p>
            <a:pPr lvl="1"/>
            <a:r>
              <a:rPr lang="en-US" dirty="0" smtClean="0"/>
              <a:t>Two year MS students who might switch into PhD</a:t>
            </a:r>
          </a:p>
          <a:p>
            <a:pPr lvl="1"/>
            <a:r>
              <a:rPr lang="en-US" dirty="0" smtClean="0"/>
              <a:t>Undergraduates seriously considering a PhD</a:t>
            </a:r>
          </a:p>
          <a:p>
            <a:pPr lvl="1"/>
            <a:endParaRPr lang="en-US" dirty="0"/>
          </a:p>
          <a:p>
            <a:r>
              <a:rPr lang="en-US" dirty="0" smtClean="0"/>
              <a:t>Fall </a:t>
            </a:r>
            <a:r>
              <a:rPr lang="en-US" dirty="0" smtClean="0"/>
              <a:t>2015: </a:t>
            </a:r>
            <a:r>
              <a:rPr lang="en-US" dirty="0" smtClean="0"/>
              <a:t>Too big to allow MEng students.  </a:t>
            </a:r>
          </a:p>
          <a:p>
            <a:pPr lvl="1"/>
            <a:r>
              <a:rPr lang="en-US" dirty="0" smtClean="0"/>
              <a:t>MEng program offers lots of other options; </a:t>
            </a:r>
          </a:p>
          <a:p>
            <a:pPr lvl="1"/>
            <a:r>
              <a:rPr lang="en-US" dirty="0" smtClean="0"/>
              <a:t>CS6410 has a unique role for the core CS PhD group</a:t>
            </a:r>
          </a:p>
        </p:txBody>
      </p:sp>
    </p:spTree>
    <p:extLst>
      <p:ext uri="{BB962C8B-B14F-4D97-AF65-F5344CB8AC3E}">
        <p14:creationId xmlns:p14="http://schemas.microsoft.com/office/powerpoint/2010/main" val="10803588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CS6410 versus just-read-papers</a:t>
            </a:r>
            <a:endParaRPr lang="en-US"/>
          </a:p>
        </p:txBody>
      </p:sp>
      <p:sp>
        <p:nvSpPr>
          <p:cNvPr id="3" name="Content Placeholder 2"/>
          <p:cNvSpPr>
            <a:spLocks noGrp="1"/>
          </p:cNvSpPr>
          <p:nvPr>
            <p:ph sz="quarter" idx="1"/>
          </p:nvPr>
        </p:nvSpPr>
        <p:spPr/>
        <p:txBody>
          <a:bodyPr/>
          <a:lstStyle/>
          <a:p>
            <a:r>
              <a:rPr lang="en-US" smtClean="0"/>
              <a:t>A paper on Isis</a:t>
            </a:r>
            <a:r>
              <a:rPr lang="en-US" baseline="30000" smtClean="0"/>
              <a:t>2</a:t>
            </a:r>
            <a:r>
              <a:rPr lang="en-US" smtClean="0"/>
              <a:t> might just brag about how great it is, how well it scales, etc</a:t>
            </a:r>
          </a:p>
          <a:p>
            <a:endParaRPr lang="en-US"/>
          </a:p>
          <a:p>
            <a:r>
              <a:rPr lang="en-US" smtClean="0"/>
              <a:t>Reality is often complex and reflects complex tensions and decisions that force compromises</a:t>
            </a:r>
          </a:p>
          <a:p>
            <a:endParaRPr lang="en-US"/>
          </a:p>
          <a:p>
            <a:r>
              <a:rPr lang="en-US" smtClean="0"/>
              <a:t>In CS6410 our goal is to be honest about systems: see what the authors had to say, but think outside of the box they were in when they wrote the papers</a:t>
            </a:r>
            <a:endParaRPr lang="en-US"/>
          </a:p>
        </p:txBody>
      </p:sp>
    </p:spTree>
    <p:extLst>
      <p:ext uri="{BB962C8B-B14F-4D97-AF65-F5344CB8AC3E}">
        <p14:creationId xmlns:p14="http://schemas.microsoft.com/office/powerpoint/2010/main" val="19880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mtClean="0"/>
              <a:t>Details</a:t>
            </a:r>
            <a:endParaRPr lang="en-US" dirty="0"/>
          </a:p>
        </p:txBody>
      </p:sp>
      <p:sp>
        <p:nvSpPr>
          <p:cNvPr id="73731" name="Rectangle 3"/>
          <p:cNvSpPr>
            <a:spLocks noGrp="1" noChangeArrowheads="1"/>
          </p:cNvSpPr>
          <p:nvPr>
            <p:ph sz="quarter" idx="1"/>
          </p:nvPr>
        </p:nvSpPr>
        <p:spPr/>
        <p:txBody>
          <a:bodyPr>
            <a:normAutofit/>
          </a:bodyPr>
          <a:lstStyle/>
          <a:p>
            <a:r>
              <a:rPr lang="en-US" dirty="0" smtClean="0"/>
              <a:t>Instructor: Ken Birman</a:t>
            </a:r>
          </a:p>
          <a:p>
            <a:pPr lvl="1"/>
            <a:r>
              <a:rPr lang="en-US" dirty="0" smtClean="0"/>
              <a:t>ken@cs.cornell.edu</a:t>
            </a:r>
          </a:p>
          <a:p>
            <a:pPr lvl="1"/>
            <a:r>
              <a:rPr lang="en-US" dirty="0" smtClean="0"/>
              <a:t>Office Location: </a:t>
            </a:r>
            <a:r>
              <a:rPr lang="en-US" dirty="0" smtClean="0"/>
              <a:t>114 Gates</a:t>
            </a:r>
            <a:endParaRPr lang="en-US" dirty="0" smtClean="0"/>
          </a:p>
          <a:p>
            <a:endParaRPr lang="en-US" dirty="0" smtClean="0"/>
          </a:p>
          <a:p>
            <a:r>
              <a:rPr lang="en-US" dirty="0" smtClean="0"/>
              <a:t>TA: </a:t>
            </a:r>
            <a:r>
              <a:rPr lang="en-US" dirty="0" smtClean="0"/>
              <a:t>Theo </a:t>
            </a:r>
            <a:r>
              <a:rPr lang="en-US" dirty="0" smtClean="0"/>
              <a:t>Gkountouvas</a:t>
            </a:r>
          </a:p>
          <a:p>
            <a:r>
              <a:rPr lang="en-US" dirty="0" smtClean="0"/>
              <a:t>Lectures:</a:t>
            </a:r>
          </a:p>
          <a:p>
            <a:pPr lvl="1"/>
            <a:r>
              <a:rPr lang="en-US" dirty="0" smtClean="0"/>
              <a:t>CS 6410: </a:t>
            </a:r>
            <a:r>
              <a:rPr lang="en-US" dirty="0" err="1" smtClean="0"/>
              <a:t>Tu</a:t>
            </a:r>
            <a:r>
              <a:rPr lang="en-US" dirty="0" smtClean="0"/>
              <a:t>, </a:t>
            </a:r>
            <a:r>
              <a:rPr lang="en-US" dirty="0" err="1" smtClean="0"/>
              <a:t>Th</a:t>
            </a:r>
            <a:r>
              <a:rPr lang="en-US" dirty="0" smtClean="0"/>
              <a:t>: 10:10 – 11:25 PM, </a:t>
            </a:r>
            <a:r>
              <a:rPr lang="en-US" dirty="0" smtClean="0"/>
              <a:t>114 Gates</a:t>
            </a:r>
            <a:endParaRPr lang="en-US"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Course Help</a:t>
            </a:r>
            <a:endParaRPr lang="en-US"/>
          </a:p>
        </p:txBody>
      </p:sp>
      <p:sp>
        <p:nvSpPr>
          <p:cNvPr id="75779" name="Rectangle 3"/>
          <p:cNvSpPr>
            <a:spLocks noGrp="1" noChangeArrowheads="1"/>
          </p:cNvSpPr>
          <p:nvPr>
            <p:ph sz="quarter" idx="1"/>
          </p:nvPr>
        </p:nvSpPr>
        <p:spPr/>
        <p:txBody>
          <a:bodyPr/>
          <a:lstStyle/>
          <a:p>
            <a:r>
              <a:rPr lang="en-US" dirty="0" smtClean="0"/>
              <a:t>Course staff, office hours, announcements, </a:t>
            </a:r>
            <a:r>
              <a:rPr lang="en-US" dirty="0" err="1" smtClean="0"/>
              <a:t>etc</a:t>
            </a:r>
            <a:r>
              <a:rPr lang="en-US" dirty="0" smtClean="0"/>
              <a:t>:</a:t>
            </a:r>
          </a:p>
          <a:p>
            <a:pPr lvl="1"/>
            <a:r>
              <a:rPr lang="en-US" dirty="0" smtClean="0"/>
              <a:t>http://</a:t>
            </a:r>
            <a:r>
              <a:rPr lang="en-US" dirty="0" smtClean="0"/>
              <a:t>www.cs.cornell.edu/courses/cs6410/2015fa</a:t>
            </a:r>
            <a:endParaRPr lang="en-US" dirty="0" smtClean="0"/>
          </a:p>
          <a:p>
            <a:pPr lvl="1"/>
            <a:endParaRPr lang="en-US" dirty="0" smtClean="0"/>
          </a:p>
          <a:p>
            <a:r>
              <a:rPr lang="en-US" dirty="0" smtClean="0"/>
              <a:t>Please look at the course syllabus: the list of papers is central to the whole concept of this class</a:t>
            </a:r>
          </a:p>
          <a:p>
            <a:endParaRPr lang="en-US" dirty="0" smtClean="0"/>
          </a:p>
          <a:p>
            <a:r>
              <a:rPr lang="en-US" dirty="0" smtClean="0"/>
              <a:t>Research project ideas are also listed there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CS 6410: Overview</a:t>
            </a:r>
            <a:endParaRPr lang="en-US" dirty="0"/>
          </a:p>
        </p:txBody>
      </p:sp>
      <p:sp>
        <p:nvSpPr>
          <p:cNvPr id="77827" name="Rectangle 3"/>
          <p:cNvSpPr>
            <a:spLocks noGrp="1" noChangeArrowheads="1"/>
          </p:cNvSpPr>
          <p:nvPr>
            <p:ph sz="quarter" idx="1"/>
          </p:nvPr>
        </p:nvSpPr>
        <p:spPr/>
        <p:txBody>
          <a:bodyPr>
            <a:normAutofit/>
          </a:bodyPr>
          <a:lstStyle/>
          <a:p>
            <a:r>
              <a:rPr lang="en-US" dirty="0" smtClean="0"/>
              <a:t>Prerequisite: </a:t>
            </a:r>
          </a:p>
          <a:p>
            <a:pPr lvl="1"/>
            <a:r>
              <a:rPr lang="en-US" dirty="0" smtClean="0"/>
              <a:t>Mastery of CS3410, CS 4410 material</a:t>
            </a:r>
          </a:p>
          <a:p>
            <a:pPr lvl="2"/>
            <a:r>
              <a:rPr lang="en-US" dirty="0" smtClean="0"/>
              <a:t>Fundamentals of computer architecture and OS design</a:t>
            </a:r>
          </a:p>
          <a:p>
            <a:pPr lvl="2"/>
            <a:r>
              <a:rPr lang="en-US" dirty="0" smtClean="0"/>
              <a:t>How parts of the OS are structured</a:t>
            </a:r>
          </a:p>
          <a:p>
            <a:pPr lvl="2"/>
            <a:r>
              <a:rPr lang="en-US" dirty="0" smtClean="0"/>
              <a:t>What algorithms are commonly used</a:t>
            </a:r>
          </a:p>
          <a:p>
            <a:pPr lvl="2"/>
            <a:r>
              <a:rPr lang="en-US" dirty="0" smtClean="0"/>
              <a:t>What are the mechanisms and policies used</a:t>
            </a:r>
          </a:p>
          <a:p>
            <a:pPr lvl="1"/>
            <a:r>
              <a:rPr lang="en-US" dirty="0" smtClean="0"/>
              <a:t>Some insights into storage systems, database systems “helpful”</a:t>
            </a:r>
          </a:p>
          <a:p>
            <a:pPr lvl="1"/>
            <a:r>
              <a:rPr lang="en-US" dirty="0" smtClean="0"/>
              <a:t>Some exposure to networks, web, basic security ideas like public keys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t>CS 6410: Topics:</a:t>
            </a:r>
            <a:endParaRPr lang="en-US" dirty="0"/>
          </a:p>
        </p:txBody>
      </p:sp>
      <p:sp>
        <p:nvSpPr>
          <p:cNvPr id="77827" name="Rectangle 3"/>
          <p:cNvSpPr>
            <a:spLocks noGrp="1" noChangeArrowheads="1"/>
          </p:cNvSpPr>
          <p:nvPr>
            <p:ph sz="quarter" idx="1"/>
          </p:nvPr>
        </p:nvSpPr>
        <p:spPr/>
        <p:txBody>
          <a:bodyPr>
            <a:normAutofit fontScale="92500" lnSpcReduction="10000"/>
          </a:bodyPr>
          <a:lstStyle/>
          <a:p>
            <a:r>
              <a:rPr lang="en-US" dirty="0" smtClean="0"/>
              <a:t>Operating Systems</a:t>
            </a:r>
          </a:p>
          <a:p>
            <a:pPr lvl="1"/>
            <a:r>
              <a:rPr lang="en-US" dirty="0" smtClean="0"/>
              <a:t>Core concepts, multicore, virtualization, uses of VMs, other kinds of “containment”, fighting worms/viruses.</a:t>
            </a:r>
          </a:p>
          <a:p>
            <a:r>
              <a:rPr lang="en-US" dirty="0" smtClean="0"/>
              <a:t>Cloud-scale stuff</a:t>
            </a:r>
          </a:p>
          <a:p>
            <a:pPr lvl="1"/>
            <a:r>
              <a:rPr lang="en-US" dirty="0" smtClean="0"/>
              <a:t>Storage systems for big data, Internet trends, </a:t>
            </a:r>
            <a:r>
              <a:rPr lang="en-US" dirty="0" err="1" smtClean="0"/>
              <a:t>OpenFlow</a:t>
            </a:r>
            <a:endParaRPr lang="en-US" dirty="0" smtClean="0"/>
          </a:p>
          <a:p>
            <a:r>
              <a:rPr lang="en-US" dirty="0" smtClean="0"/>
              <a:t>Foundational theory</a:t>
            </a:r>
          </a:p>
          <a:p>
            <a:pPr lvl="1"/>
            <a:r>
              <a:rPr lang="en-US" dirty="0" smtClean="0"/>
              <a:t>Models of distributed computing, state machine replication and atomicity, Byzantine Agreement.</a:t>
            </a:r>
          </a:p>
          <a:p>
            <a:pPr lvl="1"/>
            <a:r>
              <a:rPr lang="en-US" dirty="0" smtClean="0"/>
              <a:t>Impact of social networks, P2P models, Self-Stabilization</a:t>
            </a:r>
          </a:p>
          <a:p>
            <a:r>
              <a:rPr lang="en-US" dirty="0" smtClean="0"/>
              <a:t>A few lectures will focus on new trends: RDMA, </a:t>
            </a:r>
            <a:r>
              <a:rPr lang="en-US" dirty="0" err="1" smtClean="0"/>
              <a:t>BitCoin</a:t>
            </a:r>
            <a:r>
              <a:rPr lang="en-US" dirty="0" smtClean="0"/>
              <a:t> (a distributed protocol!), </a:t>
            </a:r>
            <a:r>
              <a:rPr lang="en-US" dirty="0" err="1" smtClean="0"/>
              <a:t>etc</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work required</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First and foremost: </a:t>
            </a:r>
            <a:r>
              <a:rPr lang="en-US" dirty="0"/>
              <a:t>A</a:t>
            </a:r>
            <a:r>
              <a:rPr lang="en-US" dirty="0" smtClean="0"/>
              <a:t>ttend every class, participate</a:t>
            </a:r>
          </a:p>
          <a:p>
            <a:pPr lvl="1"/>
            <a:r>
              <a:rPr lang="en-US" dirty="0" smtClean="0"/>
              <a:t>You’ll need to do a lot of reading.</a:t>
            </a:r>
          </a:p>
          <a:p>
            <a:pPr lvl="1"/>
            <a:r>
              <a:rPr lang="en-US" dirty="0" smtClean="0"/>
              <a:t>You’ll write a short (1-2 page) summary of the papers each time</a:t>
            </a:r>
          </a:p>
          <a:p>
            <a:pPr lvl="1"/>
            <a:r>
              <a:rPr lang="en-US" dirty="0" smtClean="0"/>
              <a:t>Whoever presents the paper that day grades these (</a:t>
            </a:r>
            <a:r>
              <a:rPr lang="en-US" i="1" dirty="0" smtClean="0">
                <a:sym typeface="Symbol" panose="05050102010706020507" pitchFamily="18" charset="2"/>
              </a:rPr>
              <a:t>-, , +)</a:t>
            </a:r>
          </a:p>
          <a:p>
            <a:pPr lvl="1"/>
            <a:r>
              <a:rPr lang="en-US" dirty="0" smtClean="0">
                <a:sym typeface="Symbol" panose="05050102010706020507" pitchFamily="18" charset="2"/>
              </a:rPr>
              <a:t>You can skip up to 5 of them, whenever you like.  Hand in “I’m skipping this one” and the grader will record that.  But not more than 5.</a:t>
            </a:r>
            <a:endParaRPr lang="en-US" dirty="0"/>
          </a:p>
          <a:p>
            <a:r>
              <a:rPr lang="en-US" dirty="0" smtClean="0"/>
              <a:t>You’ll have two “homework assignments” during first six weeks</a:t>
            </a:r>
          </a:p>
          <a:p>
            <a:pPr lvl="1"/>
            <a:r>
              <a:rPr lang="en-US" dirty="0" smtClean="0"/>
              <a:t>Build (from scratch) a parallel version of the game of life designed to extract maximum speed from a multicore processor (2 is fine, 12 would be awesome)</a:t>
            </a:r>
          </a:p>
          <a:p>
            <a:pPr lvl="1"/>
            <a:r>
              <a:rPr lang="en-US" dirty="0" smtClean="0"/>
              <a:t>Distributed coordination service running on EC2 (use a preexisting version of </a:t>
            </a:r>
            <a:r>
              <a:rPr lang="en-US" dirty="0" err="1" smtClean="0"/>
              <a:t>Paxos</a:t>
            </a:r>
            <a:r>
              <a:rPr lang="en-US" dirty="0" smtClean="0"/>
              <a:t>, and access it via Elastic Beanstalk).  Study to identify bottlenecks, but no need to change the version of </a:t>
            </a:r>
            <a:r>
              <a:rPr lang="en-US" dirty="0" err="1" smtClean="0"/>
              <a:t>Paxos</a:t>
            </a:r>
            <a:r>
              <a:rPr lang="en-US" dirty="0" smtClean="0"/>
              <a:t> we provide</a:t>
            </a:r>
          </a:p>
          <a:p>
            <a:r>
              <a:rPr lang="en-US" dirty="0" smtClean="0"/>
              <a:t>Then will do a more substantial semester-long independent project</a:t>
            </a:r>
          </a:p>
          <a:p>
            <a:r>
              <a:rPr lang="en-US" dirty="0" smtClean="0"/>
              <a:t>Most students volunteer to present a paper.  Not required but useful</a:t>
            </a:r>
            <a:endParaRPr lang="en-US" dirty="0"/>
          </a:p>
        </p:txBody>
      </p:sp>
    </p:spTree>
    <p:extLst>
      <p:ext uri="{BB962C8B-B14F-4D97-AF65-F5344CB8AC3E}">
        <p14:creationId xmlns:p14="http://schemas.microsoft.com/office/powerpoint/2010/main" val="113451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t>CS 6410: Readings</a:t>
            </a:r>
            <a:endParaRPr lang="en-US" dirty="0"/>
          </a:p>
        </p:txBody>
      </p:sp>
      <p:sp>
        <p:nvSpPr>
          <p:cNvPr id="79875" name="Rectangle 3"/>
          <p:cNvSpPr>
            <a:spLocks noGrp="1" noChangeArrowheads="1"/>
          </p:cNvSpPr>
          <p:nvPr>
            <p:ph sz="quarter" idx="1"/>
          </p:nvPr>
        </p:nvSpPr>
        <p:spPr/>
        <p:txBody>
          <a:bodyPr>
            <a:normAutofit fontScale="70000" lnSpcReduction="20000"/>
          </a:bodyPr>
          <a:lstStyle/>
          <a:p>
            <a:r>
              <a:rPr lang="en-US" dirty="0" smtClean="0"/>
              <a:t>Required reading for each lecture: 2 or 3 papers</a:t>
            </a:r>
          </a:p>
          <a:p>
            <a:pPr lvl="1"/>
            <a:r>
              <a:rPr lang="en-US" dirty="0" smtClean="0"/>
              <a:t>Reflecting contrasting approaches, competition, criticism,…</a:t>
            </a:r>
          </a:p>
          <a:p>
            <a:pPr lvl="1"/>
            <a:r>
              <a:rPr lang="en-US" dirty="0" smtClean="0"/>
              <a:t>Papers pulled from, best journals and conferences</a:t>
            </a:r>
          </a:p>
          <a:p>
            <a:pPr lvl="2"/>
            <a:r>
              <a:rPr lang="en-US" dirty="0" smtClean="0"/>
              <a:t>TOCS, SOSP, OSDI, …</a:t>
            </a:r>
          </a:p>
          <a:p>
            <a:pPr lvl="1"/>
            <a:r>
              <a:rPr lang="en-US" dirty="0" smtClean="0"/>
              <a:t>26 lectures, 54 (required) papers + 50 or so “recommended”!</a:t>
            </a:r>
          </a:p>
          <a:p>
            <a:pPr marL="685800" lvl="2" indent="0">
              <a:buNone/>
            </a:pPr>
            <a:endParaRPr lang="en-US" dirty="0" smtClean="0"/>
          </a:p>
          <a:p>
            <a:r>
              <a:rPr lang="en-US" dirty="0" smtClean="0"/>
              <a:t>Read papers before each class and bring notes</a:t>
            </a:r>
          </a:p>
          <a:p>
            <a:pPr lvl="1"/>
            <a:r>
              <a:rPr lang="en-US" dirty="0" smtClean="0"/>
              <a:t>takes ~1 to 2 </a:t>
            </a:r>
            <a:r>
              <a:rPr lang="en-US" dirty="0" err="1" smtClean="0"/>
              <a:t>hrs</a:t>
            </a:r>
            <a:r>
              <a:rPr lang="en-US" dirty="0" smtClean="0"/>
              <a:t> per paper, write notes and questions</a:t>
            </a:r>
          </a:p>
          <a:p>
            <a:pPr lvl="1"/>
            <a:r>
              <a:rPr lang="en-US" dirty="0" smtClean="0"/>
              <a:t>At the most, one or two papers may take 4 hours to understand</a:t>
            </a:r>
          </a:p>
          <a:p>
            <a:pPr lvl="1"/>
            <a:endParaRPr lang="en-US" dirty="0" smtClean="0"/>
          </a:p>
          <a:p>
            <a:r>
              <a:rPr lang="en-US" dirty="0" smtClean="0"/>
              <a:t>Write a review and turn in at least one hour before class</a:t>
            </a:r>
          </a:p>
          <a:p>
            <a:pPr lvl="1"/>
            <a:r>
              <a:rPr lang="en-US" dirty="0" smtClean="0"/>
              <a:t>Turn on online via Course Management System (CMS)</a:t>
            </a:r>
          </a:p>
          <a:p>
            <a:pPr lvl="1"/>
            <a:r>
              <a:rPr lang="en-US" dirty="0" smtClean="0"/>
              <a:t>No late reviews will be accepted, but you can skip 5 of them</a:t>
            </a:r>
          </a:p>
          <a:p>
            <a:pPr lvl="1"/>
            <a:r>
              <a:rPr lang="en-US" dirty="0" smtClean="0"/>
              <a:t>Graded by the person doing that lecture on a simple √-,√,√+ basis plus written comments.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Mini-Projects</a:t>
            </a:r>
            <a:endParaRPr lang="en-US" dirty="0"/>
          </a:p>
        </p:txBody>
      </p:sp>
      <p:sp>
        <p:nvSpPr>
          <p:cNvPr id="3" name="Content Placeholder 2"/>
          <p:cNvSpPr>
            <a:spLocks noGrp="1"/>
          </p:cNvSpPr>
          <p:nvPr>
            <p:ph sz="quarter" idx="1"/>
          </p:nvPr>
        </p:nvSpPr>
        <p:spPr/>
        <p:txBody>
          <a:bodyPr/>
          <a:lstStyle/>
          <a:p>
            <a:r>
              <a:rPr lang="en-US" dirty="0" smtClean="0"/>
              <a:t>New, early part of semester</a:t>
            </a:r>
          </a:p>
          <a:p>
            <a:endParaRPr lang="en-US" dirty="0"/>
          </a:p>
          <a:p>
            <a:r>
              <a:rPr lang="en-US" dirty="0" smtClean="0"/>
              <a:t>Two of them</a:t>
            </a:r>
          </a:p>
          <a:p>
            <a:pPr lvl="1"/>
            <a:r>
              <a:rPr lang="en-US" dirty="0" smtClean="0"/>
              <a:t>Hands on experience with multicore parallelism in C or C++</a:t>
            </a:r>
          </a:p>
          <a:p>
            <a:pPr lvl="1"/>
            <a:endParaRPr lang="en-US" dirty="0"/>
          </a:p>
          <a:p>
            <a:pPr lvl="1"/>
            <a:r>
              <a:rPr lang="en-US" dirty="0" smtClean="0"/>
              <a:t>Hands on experience with cloud computing on EC2</a:t>
            </a:r>
            <a:endParaRPr lang="en-US" dirty="0"/>
          </a:p>
        </p:txBody>
      </p:sp>
    </p:spTree>
    <p:extLst>
      <p:ext uri="{BB962C8B-B14F-4D97-AF65-F5344CB8AC3E}">
        <p14:creationId xmlns:p14="http://schemas.microsoft.com/office/powerpoint/2010/main" val="10575430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dirty="0" smtClean="0"/>
              <a:t>CS 6410: Two small projects</a:t>
            </a:r>
            <a:endParaRPr lang="en-US" dirty="0"/>
          </a:p>
        </p:txBody>
      </p:sp>
      <p:sp>
        <p:nvSpPr>
          <p:cNvPr id="79875" name="Rectangle 3"/>
          <p:cNvSpPr>
            <a:spLocks noGrp="1" noChangeArrowheads="1"/>
          </p:cNvSpPr>
          <p:nvPr>
            <p:ph sz="quarter" idx="1"/>
          </p:nvPr>
        </p:nvSpPr>
        <p:spPr/>
        <p:txBody>
          <a:bodyPr>
            <a:normAutofit lnSpcReduction="10000"/>
          </a:bodyPr>
          <a:lstStyle/>
          <a:p>
            <a:r>
              <a:rPr lang="en-US" dirty="0" smtClean="0"/>
              <a:t>Goal: Get the rust off your systems skills!</a:t>
            </a:r>
          </a:p>
          <a:p>
            <a:endParaRPr lang="en-US" dirty="0"/>
          </a:p>
          <a:p>
            <a:r>
              <a:rPr lang="en-US" dirty="0" smtClean="0"/>
              <a:t>Mini-project one: Build a multi-threaded, multicore version of the game of life, in C or C++ unless you absolutely cannot use those languages.  Make it really, really fast.</a:t>
            </a:r>
          </a:p>
          <a:p>
            <a:endParaRPr lang="en-US" dirty="0"/>
          </a:p>
          <a:p>
            <a:r>
              <a:rPr lang="en-US" dirty="0" smtClean="0"/>
              <a:t>Mini-project two: Take a standard </a:t>
            </a:r>
            <a:r>
              <a:rPr lang="en-US" dirty="0" err="1" smtClean="0"/>
              <a:t>Paxos</a:t>
            </a:r>
            <a:r>
              <a:rPr lang="en-US" dirty="0" smtClean="0"/>
              <a:t> and run it on Amazon’s EC2 using Elastic Beanstalk.  Identify bottlenecks (we aren’t asking you to fix them)</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CS 6410: Writing Reviews</a:t>
            </a:r>
            <a:endParaRPr lang="en-US" dirty="0"/>
          </a:p>
        </p:txBody>
      </p:sp>
      <p:sp>
        <p:nvSpPr>
          <p:cNvPr id="79875" name="Rectangle 3"/>
          <p:cNvSpPr>
            <a:spLocks noGrp="1" noChangeArrowheads="1"/>
          </p:cNvSpPr>
          <p:nvPr>
            <p:ph sz="quarter" idx="1"/>
          </p:nvPr>
        </p:nvSpPr>
        <p:spPr/>
        <p:txBody>
          <a:bodyPr>
            <a:normAutofit fontScale="77500" lnSpcReduction="20000"/>
          </a:bodyPr>
          <a:lstStyle/>
          <a:p>
            <a:r>
              <a:rPr lang="en-US" smtClean="0"/>
              <a:t>Each student is required to prepare notes on each paper before class and to bring them to class for use in discussion. </a:t>
            </a:r>
          </a:p>
          <a:p>
            <a:r>
              <a:rPr lang="en-US" smtClean="0"/>
              <a:t>Your notes should list assumptions, innovative contributions and criticisms.  </a:t>
            </a:r>
          </a:p>
          <a:p>
            <a:pPr lvl="1"/>
            <a:r>
              <a:rPr lang="en-US" smtClean="0"/>
              <a:t>Every paper in the reading list has at least one major weakness.  </a:t>
            </a:r>
          </a:p>
          <a:p>
            <a:pPr lvl="1"/>
            <a:r>
              <a:rPr lang="en-US" smtClean="0"/>
              <a:t>Don’t channel the authors: your job is to see the bigger questions!</a:t>
            </a:r>
          </a:p>
          <a:p>
            <a:endParaRPr lang="en-US" smtClean="0"/>
          </a:p>
          <a:p>
            <a:r>
              <a:rPr lang="en-US" smtClean="0"/>
              <a:t>Turn paper reviews in online before class via CMS</a:t>
            </a:r>
          </a:p>
          <a:p>
            <a:pPr lvl="1"/>
            <a:r>
              <a:rPr lang="en-US" smtClean="0"/>
              <a:t>Be succinct—One  paragraph per paper</a:t>
            </a:r>
          </a:p>
          <a:p>
            <a:pPr lvl="2"/>
            <a:r>
              <a:rPr lang="en-US" smtClean="0"/>
              <a:t>Short summary of paper (two or three sentences)</a:t>
            </a:r>
          </a:p>
          <a:p>
            <a:pPr lvl="2"/>
            <a:r>
              <a:rPr lang="en-US" smtClean="0"/>
              <a:t>Two to three strengths/contributions</a:t>
            </a:r>
          </a:p>
          <a:p>
            <a:pPr lvl="2"/>
            <a:r>
              <a:rPr lang="en-US" smtClean="0"/>
              <a:t>and at least one weaknesses</a:t>
            </a:r>
          </a:p>
          <a:p>
            <a:pPr lvl="1"/>
            <a:r>
              <a:rPr lang="en-US" smtClean="0"/>
              <a:t>One paragraph to compare/contrast papers</a:t>
            </a:r>
          </a:p>
          <a:p>
            <a:pPr lvl="1"/>
            <a:r>
              <a:rPr lang="en-US" smtClean="0"/>
              <a:t>In all, turn in two to three paragraphs</a:t>
            </a:r>
          </a:p>
          <a:p>
            <a:pPr lvl="2"/>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CS 6410: Paper Presentations</a:t>
            </a:r>
            <a:endParaRPr lang="en-US" dirty="0"/>
          </a:p>
        </p:txBody>
      </p:sp>
      <p:sp>
        <p:nvSpPr>
          <p:cNvPr id="79875" name="Rectangle 3"/>
          <p:cNvSpPr>
            <a:spLocks noGrp="1" noChangeArrowheads="1"/>
          </p:cNvSpPr>
          <p:nvPr>
            <p:ph sz="quarter" idx="1"/>
          </p:nvPr>
        </p:nvSpPr>
        <p:spPr/>
        <p:txBody>
          <a:bodyPr>
            <a:normAutofit fontScale="85000" lnSpcReduction="20000"/>
          </a:bodyPr>
          <a:lstStyle/>
          <a:p>
            <a:r>
              <a:rPr lang="en-US" dirty="0" smtClean="0"/>
              <a:t>Ideally, each person will present a paper, depending on the stable class size</a:t>
            </a:r>
          </a:p>
          <a:p>
            <a:pPr lvl="1"/>
            <a:r>
              <a:rPr lang="en-US" dirty="0" smtClean="0"/>
              <a:t>Read and understand both required and suggested papers</a:t>
            </a:r>
          </a:p>
          <a:p>
            <a:pPr lvl="1"/>
            <a:r>
              <a:rPr lang="en-US" dirty="0" smtClean="0"/>
              <a:t>Learning to present a paper is a big part of the job!</a:t>
            </a:r>
          </a:p>
          <a:p>
            <a:pPr lvl="1"/>
            <a:r>
              <a:rPr lang="en-US" dirty="0" smtClean="0"/>
              <a:t>The presenting person also grades the essays for that topic</a:t>
            </a:r>
          </a:p>
          <a:p>
            <a:r>
              <a:rPr lang="en-US" dirty="0" smtClean="0"/>
              <a:t>Two and a half weeks ahead of time</a:t>
            </a:r>
          </a:p>
          <a:p>
            <a:pPr lvl="1"/>
            <a:r>
              <a:rPr lang="en-US" dirty="0" smtClean="0"/>
              <a:t>Meet with professor to agree on ideas to focus on</a:t>
            </a:r>
          </a:p>
          <a:p>
            <a:r>
              <a:rPr lang="en-US" dirty="0" smtClean="0"/>
              <a:t>One and a half weeks ahead of time</a:t>
            </a:r>
          </a:p>
          <a:p>
            <a:pPr lvl="1"/>
            <a:r>
              <a:rPr lang="en-US" dirty="0" smtClean="0"/>
              <a:t>Have presentation prepared and show slides or “chalk talk” to professor</a:t>
            </a:r>
          </a:p>
          <a:p>
            <a:r>
              <a:rPr lang="en-US" dirty="0" smtClean="0"/>
              <a:t>One week ahead of time</a:t>
            </a:r>
          </a:p>
          <a:p>
            <a:pPr lvl="1"/>
            <a:r>
              <a:rPr lang="en-US" dirty="0" smtClean="0"/>
              <a:t>Final review / do a number of dry-runs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CS 6410: Class Format</a:t>
            </a:r>
            <a:endParaRPr lang="en-US" dirty="0"/>
          </a:p>
        </p:txBody>
      </p:sp>
      <p:sp>
        <p:nvSpPr>
          <p:cNvPr id="79875" name="Rectangle 3"/>
          <p:cNvSpPr>
            <a:spLocks noGrp="1" noChangeArrowheads="1"/>
          </p:cNvSpPr>
          <p:nvPr>
            <p:ph sz="quarter" idx="1"/>
          </p:nvPr>
        </p:nvSpPr>
        <p:spPr/>
        <p:txBody>
          <a:bodyPr/>
          <a:lstStyle/>
          <a:p>
            <a:r>
              <a:rPr lang="en-US" smtClean="0"/>
              <a:t>45-50 minutes presentation, </a:t>
            </a:r>
          </a:p>
          <a:p>
            <a:r>
              <a:rPr lang="en-US" smtClean="0"/>
              <a:t>	30 minutes discussion/brainstorming. </a:t>
            </a:r>
          </a:p>
          <a:p>
            <a:pPr lvl="1"/>
            <a:r>
              <a:rPr lang="en-US" smtClean="0"/>
              <a:t>In that order, or mixed. </a:t>
            </a:r>
          </a:p>
          <a:p>
            <a:r>
              <a:rPr lang="en-US" smtClean="0"/>
              <a:t>All students are required to participate! </a:t>
            </a:r>
          </a:p>
          <a:p>
            <a:r>
              <a:rPr lang="en-US" smtClean="0"/>
              <a:t>Counts in final grading.</a:t>
            </a: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CS 6410: Research Project</a:t>
            </a:r>
            <a:endParaRPr lang="en-US" dirty="0"/>
          </a:p>
        </p:txBody>
      </p:sp>
      <p:sp>
        <p:nvSpPr>
          <p:cNvPr id="79875" name="Rectangle 3"/>
          <p:cNvSpPr>
            <a:spLocks noGrp="1" noChangeArrowheads="1"/>
          </p:cNvSpPr>
          <p:nvPr>
            <p:ph sz="quarter" idx="1"/>
          </p:nvPr>
        </p:nvSpPr>
        <p:spPr/>
        <p:txBody>
          <a:bodyPr>
            <a:normAutofit fontScale="92500" lnSpcReduction="20000"/>
          </a:bodyPr>
          <a:lstStyle/>
          <a:p>
            <a:r>
              <a:rPr lang="en-US" smtClean="0"/>
              <a:t>One major project per person</a:t>
            </a:r>
          </a:p>
          <a:p>
            <a:pPr lvl="1"/>
            <a:r>
              <a:rPr lang="en-US" smtClean="0"/>
              <a:t>Or two persons for a very major project</a:t>
            </a:r>
          </a:p>
          <a:p>
            <a:r>
              <a:rPr lang="en-US" smtClean="0"/>
              <a:t>Initial proposal of project topic – due mid-September</a:t>
            </a:r>
          </a:p>
          <a:p>
            <a:r>
              <a:rPr lang="en-US" smtClean="0"/>
              <a:t>Survey of area (related works)–due begin of October</a:t>
            </a:r>
          </a:p>
          <a:p>
            <a:endParaRPr lang="en-US" smtClean="0"/>
          </a:p>
          <a:p>
            <a:r>
              <a:rPr lang="en-US" smtClean="0"/>
              <a:t>Midterm draft paper – due begin of November</a:t>
            </a:r>
          </a:p>
          <a:p>
            <a:r>
              <a:rPr lang="en-US" smtClean="0"/>
              <a:t>Peer reviews—due a week later</a:t>
            </a:r>
          </a:p>
          <a:p>
            <a:endParaRPr lang="en-US" smtClean="0"/>
          </a:p>
          <a:p>
            <a:r>
              <a:rPr lang="en-US" smtClean="0"/>
              <a:t>Final demo/presentation–due begin of December</a:t>
            </a:r>
          </a:p>
          <a:p>
            <a:r>
              <a:rPr lang="en-US" smtClean="0"/>
              <a:t>Final project report – due a week later</a:t>
            </a:r>
            <a:endParaRPr lang="en-US" dirty="0" smtClean="0"/>
          </a:p>
        </p:txBody>
      </p:sp>
    </p:spTree>
    <p:extLst>
      <p:ext uri="{BB962C8B-B14F-4D97-AF65-F5344CB8AC3E}">
        <p14:creationId xmlns:p14="http://schemas.microsoft.com/office/powerpoint/2010/main" val="31193879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CS 6410: Project Suggestions</a:t>
            </a:r>
            <a:endParaRPr lang="en-US" dirty="0"/>
          </a:p>
        </p:txBody>
      </p:sp>
      <p:sp>
        <p:nvSpPr>
          <p:cNvPr id="79875" name="Rectangle 3"/>
          <p:cNvSpPr>
            <a:spLocks noGrp="1" noChangeArrowheads="1"/>
          </p:cNvSpPr>
          <p:nvPr>
            <p:ph sz="quarter" idx="1"/>
          </p:nvPr>
        </p:nvSpPr>
        <p:spPr/>
        <p:txBody>
          <a:bodyPr>
            <a:normAutofit fontScale="77500" lnSpcReduction="20000"/>
          </a:bodyPr>
          <a:lstStyle/>
          <a:p>
            <a:r>
              <a:rPr lang="en-US" dirty="0" smtClean="0"/>
              <a:t>Operating system features to better leverage RDMA</a:t>
            </a:r>
          </a:p>
          <a:p>
            <a:r>
              <a:rPr lang="en-US" dirty="0" smtClean="0"/>
              <a:t>New cloud-scale computing services, perhaps focused on applications such as the smart power grid, smart self-driving cars, internet of things, smart homes</a:t>
            </a:r>
            <a:endParaRPr lang="en-US" dirty="0"/>
          </a:p>
          <a:p>
            <a:r>
              <a:rPr lang="en-US" dirty="0" smtClean="0"/>
              <a:t>Study the security and distributed systems properties of </a:t>
            </a:r>
            <a:r>
              <a:rPr lang="en-US" dirty="0" err="1" smtClean="0"/>
              <a:t>BitCoin</a:t>
            </a:r>
            <a:endParaRPr lang="en-US" dirty="0" smtClean="0"/>
          </a:p>
          <a:p>
            <a:r>
              <a:rPr lang="en-US" dirty="0" smtClean="0"/>
              <a:t>New systems concepts aimed at better supporting “self aware” applications in cloud computing settings (or even in other settings)</a:t>
            </a:r>
          </a:p>
          <a:p>
            <a:r>
              <a:rPr lang="en-US" dirty="0" smtClean="0"/>
              <a:t>Building better memory-mapped file systems: current model has become outmoded and awkward</a:t>
            </a:r>
          </a:p>
          <a:p>
            <a:r>
              <a:rPr lang="en-US" dirty="0" smtClean="0"/>
              <a:t>Tools for improving development of super fast multicore applications like the one in mini-project one.  </a:t>
            </a:r>
            <a:endParaRPr lang="en-US" dirty="0"/>
          </a:p>
          <a:p>
            <a:r>
              <a:rPr lang="en-US" dirty="0" smtClean="0"/>
              <a:t>Software defined network infrastructure on the systems or network side (as distinct from Nate’s focus on the PL side)</a:t>
            </a:r>
          </a:p>
          <a:p>
            <a:r>
              <a:rPr lang="en-US" dirty="0" smtClean="0"/>
              <a:t>… and you can invent more of your own!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Important Project Deadlines</a:t>
            </a:r>
            <a:endParaRPr lang="en-US" dirty="0"/>
          </a:p>
        </p:txBody>
      </p:sp>
      <p:graphicFrame>
        <p:nvGraphicFramePr>
          <p:cNvPr id="4" name="Group 42"/>
          <p:cNvGraphicFramePr>
            <a:graphicFrameLocks noGrp="1"/>
          </p:cNvGraphicFramePr>
          <p:nvPr>
            <p:extLst>
              <p:ext uri="{D42A27DB-BD31-4B8C-83A1-F6EECF244321}">
                <p14:modId xmlns:p14="http://schemas.microsoft.com/office/powerpoint/2010/main" val="3121890238"/>
              </p:ext>
            </p:extLst>
          </p:nvPr>
        </p:nvGraphicFramePr>
        <p:xfrm>
          <a:off x="1600200" y="2438400"/>
          <a:ext cx="6096000" cy="2743200"/>
        </p:xfrm>
        <a:graphic>
          <a:graphicData uri="http://schemas.openxmlformats.org/drawingml/2006/table">
            <a:tbl>
              <a:tblPr/>
              <a:tblGrid>
                <a:gridCol w="1066800"/>
                <a:gridCol w="5029200"/>
              </a:tblGrid>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06" charset="0"/>
                        </a:rPr>
                        <a:t>9/11</a:t>
                      </a: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06" charset="0"/>
                        </a:rPr>
                        <a:t>Submit </a:t>
                      </a:r>
                      <a:r>
                        <a:rPr kumimoji="0" lang="en-US" sz="2400" b="0" i="0" u="none" strike="noStrike" cap="none" normalizeH="0" baseline="0" dirty="0">
                          <a:ln>
                            <a:noFill/>
                          </a:ln>
                          <a:solidFill>
                            <a:schemeClr val="tx1"/>
                          </a:solidFill>
                          <a:effectLst/>
                          <a:latin typeface="Times New Roman" pitchFamily="-106" charset="0"/>
                        </a:rPr>
                        <a:t>your topic of </a:t>
                      </a:r>
                      <a:r>
                        <a:rPr kumimoji="0" lang="en-US" sz="2400" b="0" i="0" u="none" strike="noStrike" cap="none" normalizeH="0" baseline="0" dirty="0" smtClean="0">
                          <a:ln>
                            <a:noFill/>
                          </a:ln>
                          <a:solidFill>
                            <a:schemeClr val="tx1"/>
                          </a:solidFill>
                          <a:effectLst/>
                          <a:latin typeface="Times New Roman" pitchFamily="-106" charset="0"/>
                        </a:rPr>
                        <a:t>interest proposal</a:t>
                      </a: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06" charset="0"/>
                        </a:rPr>
                        <a:t>9/25</a:t>
                      </a: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06" charset="0"/>
                        </a:rPr>
                        <a:t>Submit 2-3 pages survey on topic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06" charset="0"/>
                        </a:rPr>
                        <a:t>(Oct)</a:t>
                      </a: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06" charset="0"/>
                        </a:rPr>
                        <a:t>Discuss project topic with </a:t>
                      </a:r>
                      <a:r>
                        <a:rPr kumimoji="0" lang="en-US" sz="2400" b="0" i="0" u="none" strike="noStrike" cap="none" normalizeH="0" baseline="0" dirty="0" smtClean="0">
                          <a:ln>
                            <a:noFill/>
                          </a:ln>
                          <a:solidFill>
                            <a:schemeClr val="tx1"/>
                          </a:solidFill>
                          <a:effectLst/>
                          <a:latin typeface="Times New Roman" pitchFamily="-106" charset="0"/>
                        </a:rPr>
                        <a:t>Matt/me</a:t>
                      </a: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06" charset="0"/>
                        </a:rPr>
                        <a:t>11/4</a:t>
                      </a: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06" charset="0"/>
                        </a:rPr>
                        <a:t>Midterm draft paper of project </a:t>
                      </a: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5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06" charset="0"/>
                        </a:rPr>
                        <a:t>12/4</a:t>
                      </a: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06" charset="0"/>
                        </a:rPr>
                        <a:t>Final demo/presentation of project</a:t>
                      </a: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06" charset="0"/>
                        </a:rPr>
                        <a:t>Final paper on project</a:t>
                      </a:r>
                      <a:endParaRPr kumimoji="0" lang="en-US" sz="2400" b="0" i="0" u="none" strike="noStrike" cap="none" normalizeH="0" baseline="0" dirty="0">
                        <a:ln>
                          <a:noFill/>
                        </a:ln>
                        <a:solidFill>
                          <a:schemeClr val="tx1"/>
                        </a:solidFill>
                        <a:effectLst/>
                        <a:latin typeface="Times New Roman" pitchFamily="-10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CS 6410: Grading</a:t>
            </a:r>
            <a:endParaRPr lang="en-US" dirty="0"/>
          </a:p>
        </p:txBody>
      </p:sp>
      <p:sp>
        <p:nvSpPr>
          <p:cNvPr id="81923" name="Rectangle 3"/>
          <p:cNvSpPr>
            <a:spLocks noGrp="1" noChangeArrowheads="1"/>
          </p:cNvSpPr>
          <p:nvPr>
            <p:ph sz="quarter" idx="1"/>
          </p:nvPr>
        </p:nvSpPr>
        <p:spPr/>
        <p:txBody>
          <a:bodyPr>
            <a:normAutofit fontScale="77500" lnSpcReduction="20000"/>
          </a:bodyPr>
          <a:lstStyle/>
          <a:p>
            <a:r>
              <a:rPr lang="en-US" dirty="0" smtClean="0"/>
              <a:t>Class Participation  ~ 40%</a:t>
            </a:r>
          </a:p>
          <a:p>
            <a:pPr lvl="1"/>
            <a:r>
              <a:rPr lang="en-US" dirty="0" smtClean="0"/>
              <a:t>lead presentation, reading papers, write reviews, participation in class discussion</a:t>
            </a:r>
          </a:p>
          <a:p>
            <a:pPr lvl="1"/>
            <a:endParaRPr lang="en-US" dirty="0" smtClean="0"/>
          </a:p>
          <a:p>
            <a:r>
              <a:rPr lang="en-US" dirty="0" smtClean="0"/>
              <a:t>Projects ~  50%</a:t>
            </a:r>
          </a:p>
          <a:p>
            <a:pPr lvl="1"/>
            <a:r>
              <a:rPr lang="en-US" dirty="0" smtClean="0"/>
              <a:t>Probably 20% will be the two mini-projects, 30% the big term one</a:t>
            </a:r>
          </a:p>
          <a:p>
            <a:pPr lvl="1"/>
            <a:r>
              <a:rPr lang="en-US" dirty="0" smtClean="0"/>
              <a:t>Proposal, survey, draft, peer review, final demo/paper</a:t>
            </a:r>
          </a:p>
          <a:p>
            <a:endParaRPr lang="en-US" dirty="0" smtClean="0"/>
          </a:p>
          <a:p>
            <a:r>
              <a:rPr lang="en-US" dirty="0" smtClean="0"/>
              <a:t>Subjective ~ 10%</a:t>
            </a:r>
          </a:p>
          <a:p>
            <a:pPr lvl="1"/>
            <a:endParaRPr lang="en-US" dirty="0" smtClean="0"/>
          </a:p>
          <a:p>
            <a:pPr lvl="1"/>
            <a:endParaRPr lang="en-US" dirty="0" smtClean="0"/>
          </a:p>
          <a:p>
            <a:r>
              <a:rPr lang="en-US" dirty="0" smtClean="0"/>
              <a:t>This is a rough guide</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Takeway</a:t>
            </a:r>
            <a:r>
              <a:rPr lang="en-US" dirty="0" smtClean="0"/>
              <a:t>?</a:t>
            </a:r>
            <a:endParaRPr lang="en-US" dirty="0"/>
          </a:p>
        </p:txBody>
      </p:sp>
      <p:sp>
        <p:nvSpPr>
          <p:cNvPr id="3" name="Content Placeholder 2"/>
          <p:cNvSpPr>
            <a:spLocks noGrp="1"/>
          </p:cNvSpPr>
          <p:nvPr>
            <p:ph sz="quarter" idx="1"/>
          </p:nvPr>
        </p:nvSpPr>
        <p:spPr/>
        <p:txBody>
          <a:bodyPr/>
          <a:lstStyle/>
          <a:p>
            <a:r>
              <a:rPr lang="en-US" dirty="0" smtClean="0"/>
              <a:t>You could probably take one other class too</a:t>
            </a:r>
          </a:p>
          <a:p>
            <a:endParaRPr lang="en-US" dirty="0"/>
          </a:p>
          <a:p>
            <a:r>
              <a:rPr lang="en-US" dirty="0" smtClean="0"/>
              <a:t>But if you have any desire to have any kind of life at all, plus to begin to explore a research area, you can’t take more than two classes like this!</a:t>
            </a:r>
          </a:p>
          <a:p>
            <a:endParaRPr lang="en-US" dirty="0"/>
          </a:p>
          <a:p>
            <a:r>
              <a:rPr lang="en-US" dirty="0" smtClean="0"/>
              <a:t>Not so much that it is “hard” (by and large, systems isn’t about hard ideas so much as challenging engineering), but it definitely takes time</a:t>
            </a:r>
            <a:endParaRPr lang="en-US" dirty="0"/>
          </a:p>
        </p:txBody>
      </p:sp>
    </p:spTree>
    <p:extLst>
      <p:ext uri="{BB962C8B-B14F-4D97-AF65-F5344CB8AC3E}">
        <p14:creationId xmlns:p14="http://schemas.microsoft.com/office/powerpoint/2010/main" val="2681328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Academic Integrity</a:t>
            </a:r>
            <a:endParaRPr lang="en-US" dirty="0"/>
          </a:p>
        </p:txBody>
      </p:sp>
      <p:sp>
        <p:nvSpPr>
          <p:cNvPr id="83971" name="Rectangle 3"/>
          <p:cNvSpPr>
            <a:spLocks noGrp="1" noChangeArrowheads="1"/>
          </p:cNvSpPr>
          <p:nvPr>
            <p:ph sz="quarter" idx="1"/>
          </p:nvPr>
        </p:nvSpPr>
        <p:spPr/>
        <p:txBody>
          <a:bodyPr>
            <a:normAutofit fontScale="62500" lnSpcReduction="20000"/>
          </a:bodyPr>
          <a:lstStyle/>
          <a:p>
            <a:r>
              <a:rPr lang="en-US" smtClean="0"/>
              <a:t>Submitted work should be your own</a:t>
            </a:r>
          </a:p>
          <a:p>
            <a:endParaRPr lang="en-US" smtClean="0"/>
          </a:p>
          <a:p>
            <a:r>
              <a:rPr lang="en-US" smtClean="0"/>
              <a:t>Acceptable collaboration:</a:t>
            </a:r>
          </a:p>
          <a:p>
            <a:pPr lvl="1"/>
            <a:r>
              <a:rPr lang="en-US" smtClean="0"/>
              <a:t>Clarify problem, C syntax doubts, debugging strategy</a:t>
            </a:r>
          </a:p>
          <a:p>
            <a:pPr lvl="1"/>
            <a:r>
              <a:rPr lang="en-US" smtClean="0"/>
              <a:t>You may use any idea from any other person or group in the class or out, provided you clearly state what you have borrowed and from whom.</a:t>
            </a:r>
          </a:p>
          <a:p>
            <a:pPr lvl="1"/>
            <a:r>
              <a:rPr lang="en-US" smtClean="0"/>
              <a:t>If you do not provide a citation (i.e. you turn other people's work in as your own) that is cheating.</a:t>
            </a:r>
          </a:p>
          <a:p>
            <a:pPr lvl="1"/>
            <a:endParaRPr lang="en-US" smtClean="0"/>
          </a:p>
          <a:p>
            <a:r>
              <a:rPr lang="en-US" smtClean="0"/>
              <a:t>Dishonesty has no place in any community</a:t>
            </a:r>
          </a:p>
          <a:p>
            <a:pPr lvl="1"/>
            <a:r>
              <a:rPr lang="en-US" smtClean="0"/>
              <a:t>May NOT be in possession of someone else’s homework/project</a:t>
            </a:r>
          </a:p>
          <a:p>
            <a:pPr lvl="1"/>
            <a:r>
              <a:rPr lang="en-US" smtClean="0"/>
              <a:t>May NOT copy code from another group</a:t>
            </a:r>
          </a:p>
          <a:p>
            <a:pPr lvl="1"/>
            <a:r>
              <a:rPr lang="en-US" smtClean="0"/>
              <a:t>May NOT copy, collaborate or share homework/assignments</a:t>
            </a:r>
          </a:p>
          <a:p>
            <a:pPr lvl="1"/>
            <a:r>
              <a:rPr lang="en-US" smtClean="0"/>
              <a:t>University Academic Integrity rules are the general guidelines</a:t>
            </a:r>
          </a:p>
          <a:p>
            <a:pPr lvl="1"/>
            <a:endParaRPr lang="en-US" smtClean="0"/>
          </a:p>
          <a:p>
            <a:r>
              <a:rPr lang="en-US" smtClean="0"/>
              <a:t>Penalty can be as severe as an ‘F’ in CS 6410</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t>Stress, Health and Wellness</a:t>
            </a:r>
            <a:endParaRPr lang="en-US" dirty="0"/>
          </a:p>
        </p:txBody>
      </p:sp>
      <p:sp>
        <p:nvSpPr>
          <p:cNvPr id="83971" name="Rectangle 3"/>
          <p:cNvSpPr>
            <a:spLocks noGrp="1" noChangeArrowheads="1"/>
          </p:cNvSpPr>
          <p:nvPr>
            <p:ph sz="quarter" idx="1"/>
          </p:nvPr>
        </p:nvSpPr>
        <p:spPr/>
        <p:txBody>
          <a:bodyPr/>
          <a:lstStyle/>
          <a:p>
            <a:r>
              <a:rPr lang="en-US" smtClean="0"/>
              <a:t>Need to pace yourself to manage stress</a:t>
            </a:r>
          </a:p>
          <a:p>
            <a:pPr lvl="1"/>
            <a:r>
              <a:rPr lang="en-US" smtClean="0"/>
              <a:t>Need regular sleep, eating, and exercising</a:t>
            </a:r>
          </a:p>
          <a:p>
            <a:endParaRPr lang="en-US" smtClean="0"/>
          </a:p>
          <a:p>
            <a:r>
              <a:rPr lang="en-US" smtClean="0"/>
              <a:t>Don’t miss class... but....</a:t>
            </a:r>
          </a:p>
          <a:p>
            <a:endParaRPr lang="en-US" smtClean="0"/>
          </a:p>
          <a:p>
            <a:r>
              <a:rPr lang="en-US" smtClean="0"/>
              <a:t>Do not come to class sick (with the flu)!</a:t>
            </a:r>
          </a:p>
          <a:p>
            <a:pPr lvl="1"/>
            <a:r>
              <a:rPr lang="en-US" smtClean="0"/>
              <a:t>Email me ahead of time that you are not feeling well</a:t>
            </a:r>
          </a:p>
          <a:p>
            <a:pPr lvl="1"/>
            <a:r>
              <a:rPr lang="en-US" smtClean="0"/>
              <a:t>People not usually sick more than once in a semester</a:t>
            </a:r>
          </a:p>
          <a:p>
            <a:pPr lvl="1"/>
            <a:endParaRPr lang="en-US" smtClean="0"/>
          </a:p>
          <a:p>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Before Next time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smtClean="0"/>
              <a:t>Rank-order 2 papers to present (first and second half)</a:t>
            </a:r>
          </a:p>
          <a:p>
            <a:r>
              <a:rPr lang="en-US" smtClean="0"/>
              <a:t>Read first papers below and write review</a:t>
            </a:r>
          </a:p>
          <a:p>
            <a:pPr lvl="1"/>
            <a:r>
              <a:rPr lang="en-US" smtClean="0"/>
              <a:t>End-to-end arguments in system design, J.H. Saltzer, D.P. Reed, D.D. Clark. ACM Transactions on Computer Systems  Volume 2, Issue 4 (November 1984), pages 277--288.</a:t>
            </a:r>
          </a:p>
          <a:p>
            <a:pPr marL="365760" lvl="1" indent="0">
              <a:buNone/>
            </a:pPr>
            <a:r>
              <a:rPr lang="en-US" smtClean="0"/>
              <a:t>	http://portal.acm.org/citation.cfm?id=357402</a:t>
            </a:r>
          </a:p>
          <a:p>
            <a:pPr lvl="1"/>
            <a:r>
              <a:rPr lang="en-US" smtClean="0"/>
              <a:t>Hints for computer system design, B. Lampson. Proceedings of the Ninth ACM Symposium on Operating Systems Principles (Bretton Woods, New Hampshire, United States) 1983, pages 33--48.</a:t>
            </a:r>
          </a:p>
          <a:p>
            <a:pPr marL="365760" lvl="1" indent="0">
              <a:buNone/>
            </a:pPr>
            <a:r>
              <a:rPr lang="en-US" smtClean="0"/>
              <a:t>	http://portal.acm.org/citation.cfm?id=806614</a:t>
            </a:r>
          </a:p>
          <a:p>
            <a:r>
              <a:rPr lang="en-US" smtClean="0"/>
              <a:t>Check website for updated schedule</a:t>
            </a:r>
          </a:p>
          <a:p>
            <a:pPr lvl="1"/>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65" y="241041"/>
            <a:ext cx="8153400" cy="990600"/>
          </a:xfrm>
        </p:spPr>
        <p:txBody>
          <a:bodyPr>
            <a:normAutofit fontScale="90000"/>
          </a:bodyPr>
          <a:lstStyle/>
          <a:p>
            <a:r>
              <a:rPr lang="en-US" smtClean="0"/>
              <a:t>Systems: Three “arcs” over 40 years</a:t>
            </a:r>
            <a:endParaRPr lang="en-US"/>
          </a:p>
        </p:txBody>
      </p:sp>
      <p:sp>
        <p:nvSpPr>
          <p:cNvPr id="8" name="Content Placeholder 7"/>
          <p:cNvSpPr>
            <a:spLocks noGrp="1"/>
          </p:cNvSpPr>
          <p:nvPr>
            <p:ph sz="quarter" idx="1"/>
          </p:nvPr>
        </p:nvSpPr>
        <p:spPr/>
        <p:txBody>
          <a:bodyPr>
            <a:normAutofit/>
          </a:bodyPr>
          <a:lstStyle/>
          <a:p>
            <a:r>
              <a:rPr lang="en-US" dirty="0" smtClean="0"/>
              <a:t>In the early days it was all one area</a:t>
            </a:r>
          </a:p>
          <a:p>
            <a:endParaRPr lang="en-US" dirty="0"/>
          </a:p>
          <a:p>
            <a:endParaRPr lang="en-US" dirty="0" smtClean="0"/>
          </a:p>
          <a:p>
            <a:endParaRPr lang="en-US" dirty="0"/>
          </a:p>
          <a:p>
            <a:endParaRPr lang="en-US" dirty="0" smtClean="0"/>
          </a:p>
          <a:p>
            <a:endParaRPr lang="en-US" dirty="0"/>
          </a:p>
          <a:p>
            <a:r>
              <a:rPr lang="en-US" dirty="0" smtClean="0"/>
              <a:t>Today, these lines are more and more separated</a:t>
            </a:r>
          </a:p>
          <a:p>
            <a:r>
              <a:rPr lang="en-US" dirty="0" smtClean="0"/>
              <a:t>Some people get emotional over which is best!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57065">
            <a:off x="3079983" y="2969331"/>
            <a:ext cx="238125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90600" y="3047999"/>
            <a:ext cx="2133600" cy="646331"/>
          </a:xfrm>
          <a:prstGeom prst="rect">
            <a:avLst/>
          </a:prstGeom>
          <a:noFill/>
        </p:spPr>
        <p:txBody>
          <a:bodyPr wrap="square" rtlCol="0">
            <a:spAutoFit/>
          </a:bodyPr>
          <a:lstStyle/>
          <a:p>
            <a:pPr algn="r"/>
            <a:r>
              <a:rPr lang="en-US" smtClean="0"/>
              <a:t>Build/evaluate a research prototype</a:t>
            </a:r>
            <a:endParaRPr lang="en-US"/>
          </a:p>
        </p:txBody>
      </p:sp>
      <p:sp>
        <p:nvSpPr>
          <p:cNvPr id="6" name="TextBox 5"/>
          <p:cNvSpPr txBox="1"/>
          <p:nvPr/>
        </p:nvSpPr>
        <p:spPr>
          <a:xfrm>
            <a:off x="3480914" y="2828729"/>
            <a:ext cx="2133600" cy="646331"/>
          </a:xfrm>
          <a:prstGeom prst="rect">
            <a:avLst/>
          </a:prstGeom>
          <a:noFill/>
        </p:spPr>
        <p:txBody>
          <a:bodyPr wrap="square" rtlCol="0">
            <a:spAutoFit/>
          </a:bodyPr>
          <a:lstStyle/>
          <a:p>
            <a:pPr algn="ctr"/>
            <a:r>
              <a:rPr lang="en-US" smtClean="0"/>
              <a:t>Prove stuff about something</a:t>
            </a:r>
            <a:endParaRPr lang="en-US"/>
          </a:p>
        </p:txBody>
      </p:sp>
      <p:sp>
        <p:nvSpPr>
          <p:cNvPr id="7" name="TextBox 6"/>
          <p:cNvSpPr txBox="1"/>
          <p:nvPr/>
        </p:nvSpPr>
        <p:spPr>
          <a:xfrm>
            <a:off x="5486400" y="3541515"/>
            <a:ext cx="2133600" cy="646331"/>
          </a:xfrm>
          <a:prstGeom prst="rect">
            <a:avLst/>
          </a:prstGeom>
          <a:noFill/>
        </p:spPr>
        <p:txBody>
          <a:bodyPr wrap="square" rtlCol="0">
            <a:spAutoFit/>
          </a:bodyPr>
          <a:lstStyle/>
          <a:p>
            <a:r>
              <a:rPr lang="en-US" smtClean="0"/>
              <a:t>Report on amazing industry successes</a:t>
            </a:r>
            <a:endParaRPr lang="en-US"/>
          </a:p>
        </p:txBody>
      </p:sp>
      <p:sp>
        <p:nvSpPr>
          <p:cNvPr id="5" name="TextBox 4"/>
          <p:cNvSpPr txBox="1"/>
          <p:nvPr/>
        </p:nvSpPr>
        <p:spPr>
          <a:xfrm>
            <a:off x="1735494" y="2644063"/>
            <a:ext cx="825867" cy="369332"/>
          </a:xfrm>
          <a:prstGeom prst="rect">
            <a:avLst/>
          </a:prstGeom>
          <a:noFill/>
        </p:spPr>
        <p:txBody>
          <a:bodyPr wrap="none" rtlCol="0">
            <a:spAutoFit/>
          </a:bodyPr>
          <a:lstStyle/>
          <a:p>
            <a:r>
              <a:rPr lang="en-US" i="1" smtClean="0"/>
              <a:t>SOSP</a:t>
            </a:r>
            <a:endParaRPr lang="en-US" i="1"/>
          </a:p>
        </p:txBody>
      </p:sp>
      <p:sp>
        <p:nvSpPr>
          <p:cNvPr id="9" name="TextBox 8"/>
          <p:cNvSpPr txBox="1"/>
          <p:nvPr/>
        </p:nvSpPr>
        <p:spPr>
          <a:xfrm>
            <a:off x="4270608" y="2274731"/>
            <a:ext cx="851515" cy="369332"/>
          </a:xfrm>
          <a:prstGeom prst="rect">
            <a:avLst/>
          </a:prstGeom>
          <a:noFill/>
        </p:spPr>
        <p:txBody>
          <a:bodyPr wrap="none" rtlCol="0">
            <a:spAutoFit/>
          </a:bodyPr>
          <a:lstStyle/>
          <a:p>
            <a:r>
              <a:rPr lang="en-US" i="1" smtClean="0"/>
              <a:t>PODC</a:t>
            </a:r>
            <a:endParaRPr lang="en-US" i="1"/>
          </a:p>
        </p:txBody>
      </p:sp>
      <p:sp>
        <p:nvSpPr>
          <p:cNvPr id="10" name="TextBox 9"/>
          <p:cNvSpPr txBox="1"/>
          <p:nvPr/>
        </p:nvSpPr>
        <p:spPr>
          <a:xfrm>
            <a:off x="6172200" y="3172183"/>
            <a:ext cx="851515" cy="369332"/>
          </a:xfrm>
          <a:prstGeom prst="rect">
            <a:avLst/>
          </a:prstGeom>
          <a:noFill/>
        </p:spPr>
        <p:txBody>
          <a:bodyPr wrap="none" rtlCol="0">
            <a:spAutoFit/>
          </a:bodyPr>
          <a:lstStyle/>
          <a:p>
            <a:r>
              <a:rPr lang="en-US" i="1" smtClean="0"/>
              <a:t>SOCC</a:t>
            </a:r>
            <a:endParaRPr lang="en-US" i="1"/>
          </a:p>
        </p:txBody>
      </p:sp>
      <p:sp>
        <p:nvSpPr>
          <p:cNvPr id="17" name="Rounded Rectangular Callout 16"/>
          <p:cNvSpPr/>
          <p:nvPr/>
        </p:nvSpPr>
        <p:spPr>
          <a:xfrm>
            <a:off x="2819400" y="1066800"/>
            <a:ext cx="4371435" cy="761999"/>
          </a:xfrm>
          <a:prstGeom prst="wedgeRoundRectCallout">
            <a:avLst>
              <a:gd name="adj1" fmla="val -59252"/>
              <a:gd name="adj2" fmla="val 164486"/>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Advantage: Think with your hands.  Elegant abstractions emerge as you go</a:t>
            </a:r>
            <a:endParaRPr lang="en-US" b="1" dirty="0">
              <a:solidFill>
                <a:srgbClr val="C00000"/>
              </a:solidFill>
            </a:endParaRPr>
          </a:p>
        </p:txBody>
      </p:sp>
      <p:sp>
        <p:nvSpPr>
          <p:cNvPr id="18" name="Rounded Rectangular Callout 17"/>
          <p:cNvSpPr/>
          <p:nvPr/>
        </p:nvSpPr>
        <p:spPr>
          <a:xfrm>
            <a:off x="3480914" y="1512732"/>
            <a:ext cx="3657600" cy="761999"/>
          </a:xfrm>
          <a:prstGeom prst="wedgeRoundRectCallout">
            <a:avLst>
              <a:gd name="adj1" fmla="val -80425"/>
              <a:gd name="adj2" fmla="val 114282"/>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Risk: Works well, but can’t explain exactly when or exactly how</a:t>
            </a:r>
            <a:endParaRPr lang="en-US" b="1" dirty="0">
              <a:solidFill>
                <a:srgbClr val="C00000"/>
              </a:solidFill>
            </a:endParaRPr>
          </a:p>
        </p:txBody>
      </p:sp>
      <p:sp>
        <p:nvSpPr>
          <p:cNvPr id="19" name="Rounded Rectangular Callout 18"/>
          <p:cNvSpPr/>
          <p:nvPr/>
        </p:nvSpPr>
        <p:spPr>
          <a:xfrm>
            <a:off x="4529053" y="1219200"/>
            <a:ext cx="3657600" cy="761999"/>
          </a:xfrm>
          <a:prstGeom prst="wedgeRoundRectCallout">
            <a:avLst>
              <a:gd name="adj1" fmla="val -59252"/>
              <a:gd name="adj2" fmla="val 164486"/>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Advantage: Really clear, rigorous statements and proofs</a:t>
            </a:r>
            <a:endParaRPr lang="en-US" b="1" dirty="0">
              <a:solidFill>
                <a:srgbClr val="C00000"/>
              </a:solidFill>
            </a:endParaRPr>
          </a:p>
        </p:txBody>
      </p:sp>
      <p:sp>
        <p:nvSpPr>
          <p:cNvPr id="20" name="Rounded Rectangular Callout 19"/>
          <p:cNvSpPr/>
          <p:nvPr/>
        </p:nvSpPr>
        <p:spPr>
          <a:xfrm>
            <a:off x="4696365" y="476051"/>
            <a:ext cx="4142835" cy="1116372"/>
          </a:xfrm>
          <a:prstGeom prst="wedgeRoundRectCallout">
            <a:avLst>
              <a:gd name="adj1" fmla="val -59252"/>
              <a:gd name="adj2" fmla="val 164486"/>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Risk: Cool theory but impractical result that can’t be deployed .  Sometimes even the model is unrealistic!</a:t>
            </a:r>
            <a:endParaRPr lang="en-US" b="1" dirty="0">
              <a:solidFill>
                <a:srgbClr val="C00000"/>
              </a:solidFill>
            </a:endParaRPr>
          </a:p>
        </p:txBody>
      </p:sp>
      <p:sp>
        <p:nvSpPr>
          <p:cNvPr id="21" name="Rounded Rectangular Callout 20"/>
          <p:cNvSpPr/>
          <p:nvPr/>
        </p:nvSpPr>
        <p:spPr>
          <a:xfrm>
            <a:off x="2718914" y="941027"/>
            <a:ext cx="3657600" cy="1013544"/>
          </a:xfrm>
          <a:prstGeom prst="wedgeRoundRectCallout">
            <a:avLst>
              <a:gd name="adj1" fmla="val 64472"/>
              <a:gd name="adj2" fmla="val 203670"/>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Advantage: At massive scale your intuition breaks down.  Just doing it is a major undertaking!</a:t>
            </a:r>
            <a:endParaRPr lang="en-US" b="1" dirty="0">
              <a:solidFill>
                <a:srgbClr val="C00000"/>
              </a:solidFill>
            </a:endParaRPr>
          </a:p>
        </p:txBody>
      </p:sp>
      <p:sp>
        <p:nvSpPr>
          <p:cNvPr id="22" name="Rounded Rectangular Callout 21"/>
          <p:cNvSpPr/>
          <p:nvPr/>
        </p:nvSpPr>
        <p:spPr>
          <a:xfrm>
            <a:off x="2024743" y="1644525"/>
            <a:ext cx="3657600" cy="761999"/>
          </a:xfrm>
          <a:prstGeom prst="wedgeRoundRectCallout">
            <a:avLst>
              <a:gd name="adj1" fmla="val 64472"/>
              <a:gd name="adj2" fmla="val 203670"/>
              <a:gd name="adj3" fmla="val 16667"/>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Risk: Totally unprincipled spaghetti</a:t>
            </a:r>
            <a:endParaRPr lang="en-US" b="1" dirty="0">
              <a:solidFill>
                <a:srgbClr val="C00000"/>
              </a:solidFill>
            </a:endParaRPr>
          </a:p>
        </p:txBody>
      </p:sp>
    </p:spTree>
    <p:extLst>
      <p:ext uri="{BB962C8B-B14F-4D97-AF65-F5344CB8AC3E}">
        <p14:creationId xmlns:p14="http://schemas.microsoft.com/office/powerpoint/2010/main" val="200954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i="1" dirty="0" smtClean="0"/>
              <a:t>I’m obsessed with reliable, super-fast data replication and applications that use that model.  </a:t>
            </a:r>
          </a:p>
          <a:p>
            <a:r>
              <a:rPr lang="en-US" i="1" dirty="0" smtClean="0"/>
              <a:t>But I try not to let it show…</a:t>
            </a:r>
            <a:endParaRPr lang="en-US" i="1" dirty="0"/>
          </a:p>
        </p:txBody>
      </p:sp>
      <p:sp>
        <p:nvSpPr>
          <p:cNvPr id="4" name="Title 3"/>
          <p:cNvSpPr>
            <a:spLocks noGrp="1"/>
          </p:cNvSpPr>
          <p:nvPr>
            <p:ph type="title"/>
          </p:nvPr>
        </p:nvSpPr>
        <p:spPr/>
        <p:txBody>
          <a:bodyPr/>
          <a:lstStyle/>
          <a:p>
            <a:r>
              <a:rPr lang="en-US" dirty="0" smtClean="0"/>
              <a:t>Background: Ken’s stuff</a:t>
            </a:r>
            <a:endParaRPr lang="en-US" dirty="0"/>
          </a:p>
        </p:txBody>
      </p:sp>
    </p:spTree>
    <p:extLst>
      <p:ext uri="{BB962C8B-B14F-4D97-AF65-F5344CB8AC3E}">
        <p14:creationId xmlns:p14="http://schemas.microsoft.com/office/powerpoint/2010/main" val="379604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My work blends theory and building</a:t>
            </a:r>
            <a:endParaRPr lang="en-US"/>
          </a:p>
        </p:txBody>
      </p:sp>
      <p:sp>
        <p:nvSpPr>
          <p:cNvPr id="3" name="Content Placeholder 2"/>
          <p:cNvSpPr>
            <a:spLocks noGrp="1"/>
          </p:cNvSpPr>
          <p:nvPr>
            <p:ph sz="quarter" idx="1"/>
          </p:nvPr>
        </p:nvSpPr>
        <p:spPr/>
        <p:txBody>
          <a:bodyPr>
            <a:normAutofit/>
          </a:bodyPr>
          <a:lstStyle/>
          <a:p>
            <a:r>
              <a:rPr lang="en-US" dirty="0" smtClean="0"/>
              <a:t>This isn’t unusual, many projects overlap lines</a:t>
            </a:r>
          </a:p>
          <a:p>
            <a:endParaRPr lang="en-US" dirty="0"/>
          </a:p>
          <a:p>
            <a:r>
              <a:rPr lang="en-US" dirty="0" smtClean="0"/>
              <a:t>But it also moves me out of the mainstream SOSP community: I’m more of a “distributed systems” researcher than a “core systems” researcher</a:t>
            </a:r>
          </a:p>
          <a:p>
            <a:endParaRPr lang="en-US" dirty="0"/>
          </a:p>
          <a:p>
            <a:r>
              <a:rPr lang="en-US" dirty="0" smtClean="0"/>
              <a:t>My main interest: </a:t>
            </a:r>
            <a:r>
              <a:rPr lang="en-US" i="1" dirty="0" smtClean="0"/>
              <a:t>How should theories of consistency and fault-tolerance inform the design of high-assurance applications and platforms?</a:t>
            </a:r>
            <a:endParaRPr lang="en-US" i="1" dirty="0"/>
          </a:p>
        </p:txBody>
      </p:sp>
    </p:spTree>
    <p:extLst>
      <p:ext uri="{BB962C8B-B14F-4D97-AF65-F5344CB8AC3E}">
        <p14:creationId xmlns:p14="http://schemas.microsoft.com/office/powerpoint/2010/main" val="36742658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2.xml><?xml version="1.0" encoding="utf-8"?>
<p:tagLst xmlns:a="http://schemas.openxmlformats.org/drawingml/2006/main" xmlns:r="http://schemas.openxmlformats.org/officeDocument/2006/relationships" xmlns:p="http://schemas.openxmlformats.org/presentationml/2006/main">
  <p:tag name="TIMING" val="|44.2|17|9.4|16.4|13.2|1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5780</TotalTime>
  <Words>5208</Words>
  <Application>Microsoft Office PowerPoint</Application>
  <PresentationFormat>On-screen Show (4:3)</PresentationFormat>
  <Paragraphs>758</Paragraphs>
  <Slides>62</Slides>
  <Notes>21</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Median</vt:lpstr>
      <vt:lpstr>CS 6410: Advanced Systems Ken Birman</vt:lpstr>
      <vt:lpstr>About me...</vt:lpstr>
      <vt:lpstr>Goals for Today</vt:lpstr>
      <vt:lpstr>Coverage</vt:lpstr>
      <vt:lpstr>Lots of work required</vt:lpstr>
      <vt:lpstr>Takeway?</vt:lpstr>
      <vt:lpstr>Systems: Three “arcs” over 40 years</vt:lpstr>
      <vt:lpstr>Background: Ken’s stuff</vt:lpstr>
      <vt:lpstr>My work blends theory and building</vt:lpstr>
      <vt:lpstr>Questions this poses</vt:lpstr>
      <vt:lpstr>Current passion: my new Isis2 System</vt:lpstr>
      <vt:lpstr>Isis2 makes developer’s life easier</vt:lpstr>
      <vt:lpstr>Isis2 makes developer’s life easier</vt:lpstr>
      <vt:lpstr>Isis2 makes developer’s life easier</vt:lpstr>
      <vt:lpstr>Isis2 makes developer’s life easier</vt:lpstr>
      <vt:lpstr>Isis2 makes developer’s life easier</vt:lpstr>
      <vt:lpstr>Isis2 makes developer’s life easier</vt:lpstr>
      <vt:lpstr>Isis2 makes developer’s life easier</vt:lpstr>
      <vt:lpstr>Isis2 makes developer’s life easier</vt:lpstr>
      <vt:lpstr>Consitency model: Virtual synchrony meets Paxos (and they live happily ever after…)</vt:lpstr>
      <vt:lpstr>How would we replicate mySQL?</vt:lpstr>
      <vt:lpstr>Example Application: Smart Power Grid</vt:lpstr>
      <vt:lpstr>No time for all of it today…</vt:lpstr>
      <vt:lpstr>Cloud Computing for the Smart Grid</vt:lpstr>
      <vt:lpstr>Cloud Computing for the Smart Grid</vt:lpstr>
      <vt:lpstr>Killer Applications?</vt:lpstr>
      <vt:lpstr>Does the Cloud Have an Achilles Heel?</vt:lpstr>
      <vt:lpstr>From the sensor to the shard</vt:lpstr>
      <vt:lpstr>GridCloud: Mile high perspective</vt:lpstr>
      <vt:lpstr>Deployed for Collaboration</vt:lpstr>
      <vt:lpstr>Main Components: GC-FS</vt:lpstr>
      <vt:lpstr>Main Components: GC-Collab</vt:lpstr>
      <vt:lpstr>Main Components: IronStack</vt:lpstr>
      <vt:lpstr>Main Components: DMake</vt:lpstr>
      <vt:lpstr>PowerPoint Presentation</vt:lpstr>
      <vt:lpstr>Demonstration Application</vt:lpstr>
      <vt:lpstr>Under the Covers: Powered by Isis2</vt:lpstr>
      <vt:lpstr>Why not just UDP multicast?</vt:lpstr>
      <vt:lpstr>Why not just UDP multicast?</vt:lpstr>
      <vt:lpstr>Why not just UDP multicast?</vt:lpstr>
      <vt:lpstr>Other work:  Differential Privacy for the Smart Grid</vt:lpstr>
      <vt:lpstr>Back to CS6410 stuff</vt:lpstr>
      <vt:lpstr>Why take this course</vt:lpstr>
      <vt:lpstr>Who is the course “for”?</vt:lpstr>
      <vt:lpstr>CS6410 versus just-read-papers</vt:lpstr>
      <vt:lpstr>Details</vt:lpstr>
      <vt:lpstr>Course Help</vt:lpstr>
      <vt:lpstr>CS 6410: Overview</vt:lpstr>
      <vt:lpstr>CS 6410: Topics:</vt:lpstr>
      <vt:lpstr>CS 6410: Readings</vt:lpstr>
      <vt:lpstr>Mini-Projects</vt:lpstr>
      <vt:lpstr>CS 6410: Two small projects</vt:lpstr>
      <vt:lpstr>CS 6410: Writing Reviews</vt:lpstr>
      <vt:lpstr>CS 6410: Paper Presentations</vt:lpstr>
      <vt:lpstr>CS 6410: Class Format</vt:lpstr>
      <vt:lpstr>CS 6410: Research Project</vt:lpstr>
      <vt:lpstr>CS 6410: Project Suggestions</vt:lpstr>
      <vt:lpstr>Important Project Deadlines</vt:lpstr>
      <vt:lpstr>CS 6410: Grading</vt:lpstr>
      <vt:lpstr>Academic Integrity</vt:lpstr>
      <vt:lpstr>Stress, Health and Wellness</vt:lpstr>
      <vt:lpstr>Before Next time</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414/415 Systems Programming  and  Operating Systems</dc:title>
  <dc:creator>Hakim Weatherspoon</dc:creator>
  <cp:lastModifiedBy>Ken Birman</cp:lastModifiedBy>
  <cp:revision>93</cp:revision>
  <dcterms:created xsi:type="dcterms:W3CDTF">2010-08-26T12:29:46Z</dcterms:created>
  <dcterms:modified xsi:type="dcterms:W3CDTF">2015-08-25T15:35:44Z</dcterms:modified>
</cp:coreProperties>
</file>