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 id="2147483659" r:id="rId2"/>
    <p:sldMasterId id="2147483662" r:id="rId3"/>
  </p:sldMasterIdLst>
  <p:notesMasterIdLst>
    <p:notesMasterId r:id="rId31"/>
  </p:notesMasterIdLst>
  <p:handoutMasterIdLst>
    <p:handoutMasterId r:id="rId32"/>
  </p:handoutMasterIdLst>
  <p:sldIdLst>
    <p:sldId id="290" r:id="rId4"/>
    <p:sldId id="345" r:id="rId5"/>
    <p:sldId id="393" r:id="rId6"/>
    <p:sldId id="394" r:id="rId7"/>
    <p:sldId id="395" r:id="rId8"/>
    <p:sldId id="352" r:id="rId9"/>
    <p:sldId id="360" r:id="rId10"/>
    <p:sldId id="359" r:id="rId11"/>
    <p:sldId id="347" r:id="rId12"/>
    <p:sldId id="350" r:id="rId13"/>
    <p:sldId id="372" r:id="rId14"/>
    <p:sldId id="380" r:id="rId15"/>
    <p:sldId id="311" r:id="rId16"/>
    <p:sldId id="383" r:id="rId17"/>
    <p:sldId id="384" r:id="rId18"/>
    <p:sldId id="385" r:id="rId19"/>
    <p:sldId id="386" r:id="rId20"/>
    <p:sldId id="392" r:id="rId21"/>
    <p:sldId id="313" r:id="rId22"/>
    <p:sldId id="382" r:id="rId23"/>
    <p:sldId id="314" r:id="rId24"/>
    <p:sldId id="390" r:id="rId25"/>
    <p:sldId id="284" r:id="rId26"/>
    <p:sldId id="333" r:id="rId27"/>
    <p:sldId id="391" r:id="rId28"/>
    <p:sldId id="336" r:id="rId29"/>
    <p:sldId id="339" r:id="rId30"/>
  </p:sldIdLst>
  <p:sldSz cx="13004800" cy="8128000"/>
  <p:notesSz cx="6858000" cy="9144000"/>
  <p:defaultTextStyle>
    <a:defPPr>
      <a:defRPr lang="en-US"/>
    </a:defPPr>
    <a:lvl1pPr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1pPr>
    <a:lvl2pPr marL="457200"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2pPr>
    <a:lvl3pPr marL="914400"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3pPr>
    <a:lvl4pPr marL="1371600"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4pPr>
    <a:lvl5pPr marL="1828800"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5pPr>
    <a:lvl6pPr marL="2286000" algn="l" defTabSz="457200"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6pPr>
    <a:lvl7pPr marL="2743200" algn="l" defTabSz="457200"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7pPr>
    <a:lvl8pPr marL="3200400" algn="l" defTabSz="457200"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8pPr>
    <a:lvl9pPr marL="3657600" algn="l" defTabSz="457200"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9pPr>
  </p:defaultTextStyle>
  <p:extLst>
    <p:ext uri="{EFAFB233-063F-42B5-8137-9DF3F51BA10A}">
      <p15:sldGuideLst xmlns:p15="http://schemas.microsoft.com/office/powerpoint/2012/main">
        <p15:guide id="1" orient="horz" pos="2560">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2A9"/>
    <a:srgbClr val="FEC6C9"/>
    <a:srgbClr val="953235"/>
    <a:srgbClr val="F9B809"/>
    <a:srgbClr val="FAE79D"/>
    <a:srgbClr val="24E958"/>
    <a:srgbClr val="AEE215"/>
    <a:srgbClr val="40E918"/>
    <a:srgbClr val="E2CE19"/>
    <a:srgbClr val="E000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6" autoAdjust="0"/>
    <p:restoredTop sz="81014" autoAdjust="0"/>
  </p:normalViewPr>
  <p:slideViewPr>
    <p:cSldViewPr>
      <p:cViewPr varScale="1">
        <p:scale>
          <a:sx n="91" d="100"/>
          <a:sy n="91" d="100"/>
        </p:scale>
        <p:origin x="1080" y="42"/>
      </p:cViewPr>
      <p:guideLst>
        <p:guide orient="horz" pos="2560"/>
        <p:guide pos="4096"/>
      </p:guideLst>
    </p:cSldViewPr>
  </p:slideViewPr>
  <p:outlineViewPr>
    <p:cViewPr>
      <p:scale>
        <a:sx n="33" d="100"/>
        <a:sy n="33" d="100"/>
      </p:scale>
      <p:origin x="0" y="75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smtClean="0"/>
            <a:t> Efficiency at scale</a:t>
          </a:r>
          <a:br>
            <a:rPr lang="en-US" dirty="0" smtClean="0"/>
          </a:br>
          <a:r>
            <a:rPr lang="en-US" dirty="0" smtClean="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smtClean="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smtClean="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smtClean="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smtClean="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smtClean="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smtClean="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smtClean="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smtClean="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t>
        <a:bodyPr/>
        <a:lstStyle/>
        <a:p>
          <a:endParaRPr lang="en-US"/>
        </a:p>
      </dgm:t>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t>
        <a:bodyPr/>
        <a:lstStyle/>
        <a:p>
          <a:endParaRPr lang="en-US"/>
        </a:p>
      </dgm:t>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t>
        <a:bodyPr/>
        <a:lstStyle/>
        <a:p>
          <a:endParaRPr lang="en-US"/>
        </a:p>
      </dgm:t>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t>
        <a:bodyPr/>
        <a:lstStyle/>
        <a:p>
          <a:endParaRPr lang="en-US"/>
        </a:p>
      </dgm:t>
    </dgm:pt>
    <dgm:pt modelId="{7FBFF964-6B55-7F4C-B62E-110C5F7F244B}" type="pres">
      <dgm:prSet presAssocID="{98CCAF75-BD4E-3F45-A431-7D5CB30DB5BD}" presName="descendantText" presStyleLbl="alignAccFollowNode1" presStyleIdx="1" presStyleCnt="3">
        <dgm:presLayoutVars>
          <dgm:bulletEnabled val="1"/>
        </dgm:presLayoutVars>
      </dgm:prSet>
      <dgm:spPr/>
      <dgm:t>
        <a:bodyPr/>
        <a:lstStyle/>
        <a:p>
          <a:endParaRPr lang="en-US"/>
        </a:p>
      </dgm:t>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t>
        <a:bodyPr/>
        <a:lstStyle/>
        <a:p>
          <a:endParaRPr lang="en-US"/>
        </a:p>
      </dgm:t>
    </dgm:pt>
    <dgm:pt modelId="{AC3DB974-1B9D-3045-8C65-0BFF5744262F}" type="pres">
      <dgm:prSet presAssocID="{D3DE2B4C-530F-DA44-A4DC-F6D3EF8A14DE}" presName="descendantText" presStyleLbl="alignAccFollowNode1" presStyleIdx="2" presStyleCnt="3">
        <dgm:presLayoutVars>
          <dgm:bulletEnabled val="1"/>
        </dgm:presLayoutVars>
      </dgm:prSet>
      <dgm:spPr/>
      <dgm:t>
        <a:bodyPr/>
        <a:lstStyle/>
        <a:p>
          <a:endParaRPr lang="en-US"/>
        </a:p>
      </dgm:t>
    </dgm:pt>
  </dgm:ptLst>
  <dgm:cxnLst>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D308272-6286-7845-AD26-323A703E4C9E}" type="presOf" srcId="{D6E03953-74DC-BB4D-9755-6C58CF154929}" destId="{AC3DB974-1B9D-3045-8C65-0BFF5744262F}"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DF71243-6CDA-724D-9A61-4A1B9D3F8B66}" srcId="{98CCAF75-BD4E-3F45-A431-7D5CB30DB5BD}" destId="{0DC91229-B7F2-BA44-B547-9C7A163CE51E}" srcOrd="1" destOrd="0" parTransId="{6B616A15-D188-134C-9D1B-5870BF0D014D}" sibTransId="{4DCB86B4-9A1D-F140-A220-1AD82B69EB48}"/>
    <dgm:cxn modelId="{7AD629E0-8456-8340-B6B2-6E9143DB3061}" type="presOf" srcId="{9262C093-F716-3C44-9A68-702D4F5A7576}" destId="{41E12CAC-A750-7A44-A035-38134D2E9C31}" srcOrd="0" destOrd="0" presId="urn:microsoft.com/office/officeart/2005/8/layout/vList5"/>
    <dgm:cxn modelId="{2418FF38-304B-AF45-957B-2A07F738EED2}" type="presOf" srcId="{0DC91229-B7F2-BA44-B547-9C7A163CE51E}" destId="{7FBFF964-6B55-7F4C-B62E-110C5F7F244B}" srcOrd="0" destOrd="1" presId="urn:microsoft.com/office/officeart/2005/8/layout/vList5"/>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29F2F255-98B9-D24D-988F-5897ECF1923B}" type="presOf" srcId="{D3DE2B4C-530F-DA44-A4DC-F6D3EF8A14DE}" destId="{9B6FFBE9-3A81-C84A-9BC3-CF5AD4818A6D}" srcOrd="0" destOrd="0" presId="urn:microsoft.com/office/officeart/2005/8/layout/vList5"/>
    <dgm:cxn modelId="{92109ED3-F215-5046-8EB9-67B79BBFBF02}" type="presOf" srcId="{5090DA38-4A55-374E-8F19-2CB99405CFA1}" destId="{400AD205-32EE-6D4F-AD3A-26672C617C57}" srcOrd="0" destOrd="0"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F45872F9-517D-5140-9E0F-2BAF27209FB5}" type="presOf" srcId="{F4D28785-278D-7245-BA34-B1A419A4B162}" destId="{41E12CAC-A750-7A44-A035-38134D2E9C31}" srcOrd="0" destOrd="1" presId="urn:microsoft.com/office/officeart/2005/8/layout/vList5"/>
    <dgm:cxn modelId="{8A188494-E345-6B45-82FA-E3AB2BF389F3}" type="presOf" srcId="{98CCAF75-BD4E-3F45-A431-7D5CB30DB5BD}" destId="{898FF52E-AB4C-D641-AAD2-23A1418F509C}"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6958993" y="-2149218"/>
          <a:ext cx="2073530" cy="68223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smtClean="0"/>
            <a:t>Separate cache and DB</a:t>
          </a:r>
        </a:p>
        <a:p>
          <a:pPr marL="285750" lvl="1" indent="-285750" algn="l" defTabSz="1422400">
            <a:lnSpc>
              <a:spcPct val="110000"/>
            </a:lnSpc>
            <a:spcBef>
              <a:spcPct val="0"/>
            </a:spcBef>
            <a:spcAft>
              <a:spcPct val="15000"/>
            </a:spcAft>
            <a:buChar char="••"/>
          </a:pPr>
          <a:r>
            <a:rPr lang="en-US" sz="3200" kern="1200" dirty="0" smtClean="0"/>
            <a:t>Graph-specific caching</a:t>
          </a:r>
        </a:p>
        <a:p>
          <a:pPr marL="285750" lvl="1" indent="-285750" algn="l" defTabSz="1422400">
            <a:lnSpc>
              <a:spcPct val="110000"/>
            </a:lnSpc>
            <a:spcBef>
              <a:spcPct val="0"/>
            </a:spcBef>
            <a:spcAft>
              <a:spcPct val="15000"/>
            </a:spcAft>
            <a:buChar char="••"/>
          </a:pPr>
          <a:r>
            <a:rPr lang="en-US" sz="3200" kern="1200" dirty="0" smtClean="0"/>
            <a:t>Subdivide data centers</a:t>
          </a:r>
        </a:p>
      </dsp:txBody>
      <dsp:txXfrm rot="-5400000">
        <a:off x="4584607" y="326389"/>
        <a:ext cx="6721082" cy="1871088"/>
      </dsp:txXfrm>
    </dsp:sp>
    <dsp:sp modelId="{DF514404-4A50-BB4E-9728-89C229596AF8}">
      <dsp:nvSpPr>
        <dsp:cNvPr id="0" name=""/>
        <dsp:cNvSpPr/>
      </dsp:nvSpPr>
      <dsp:spPr>
        <a:xfrm>
          <a:off x="2308" y="2098"/>
          <a:ext cx="4582298" cy="251966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lvl="0" algn="l" defTabSz="1822450">
            <a:lnSpc>
              <a:spcPct val="120000"/>
            </a:lnSpc>
            <a:spcBef>
              <a:spcPct val="0"/>
            </a:spcBef>
            <a:spcAft>
              <a:spcPct val="35000"/>
            </a:spcAft>
          </a:pPr>
          <a:r>
            <a:rPr lang="en-US" sz="4100" kern="1200" dirty="0" smtClean="0"/>
            <a:t> Efficiency at scale</a:t>
          </a:r>
          <a:br>
            <a:rPr lang="en-US" sz="4100" kern="1200" dirty="0" smtClean="0"/>
          </a:br>
          <a:r>
            <a:rPr lang="en-US" sz="4100" kern="1200" dirty="0" smtClean="0"/>
            <a:t> Read latency</a:t>
          </a:r>
        </a:p>
      </dsp:txBody>
      <dsp:txXfrm>
        <a:off x="125308" y="125098"/>
        <a:ext cx="4336298" cy="2273668"/>
      </dsp:txXfrm>
    </dsp:sp>
    <dsp:sp modelId="{7FBFF964-6B55-7F4C-B62E-110C5F7F244B}">
      <dsp:nvSpPr>
        <dsp:cNvPr id="0" name=""/>
        <dsp:cNvSpPr/>
      </dsp:nvSpPr>
      <dsp:spPr>
        <a:xfrm rot="5400000">
          <a:off x="7343139" y="2683"/>
          <a:ext cx="1307593" cy="683610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smtClean="0"/>
            <a:t>Write-through cache</a:t>
          </a:r>
        </a:p>
        <a:p>
          <a:pPr marL="285750" lvl="1" indent="-285750" algn="l" defTabSz="1422400">
            <a:lnSpc>
              <a:spcPct val="110000"/>
            </a:lnSpc>
            <a:spcBef>
              <a:spcPct val="0"/>
            </a:spcBef>
            <a:spcAft>
              <a:spcPct val="15000"/>
            </a:spcAft>
            <a:buChar char="••"/>
          </a:pPr>
          <a:r>
            <a:rPr lang="en-US" sz="3200" kern="1200" dirty="0" smtClean="0"/>
            <a:t>Asynchronous replication</a:t>
          </a:r>
        </a:p>
      </dsp:txBody>
      <dsp:txXfrm rot="-5400000">
        <a:off x="4578882" y="2830772"/>
        <a:ext cx="6772277" cy="1179931"/>
      </dsp:txXfrm>
    </dsp:sp>
    <dsp:sp modelId="{898FF52E-AB4C-D641-AAD2-23A1418F509C}">
      <dsp:nvSpPr>
        <dsp:cNvPr id="0" name=""/>
        <dsp:cNvSpPr/>
      </dsp:nvSpPr>
      <dsp:spPr>
        <a:xfrm>
          <a:off x="2308" y="2603491"/>
          <a:ext cx="4576573" cy="163449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lvl="0" algn="l" defTabSz="1822450">
            <a:lnSpc>
              <a:spcPct val="90000"/>
            </a:lnSpc>
            <a:spcBef>
              <a:spcPct val="0"/>
            </a:spcBef>
            <a:spcAft>
              <a:spcPct val="35000"/>
            </a:spcAft>
          </a:pPr>
          <a:r>
            <a:rPr lang="en-US" sz="4100" kern="1200" dirty="0" smtClean="0"/>
            <a:t> Write timeliness</a:t>
          </a:r>
        </a:p>
      </dsp:txBody>
      <dsp:txXfrm>
        <a:off x="82097" y="2683280"/>
        <a:ext cx="4416995" cy="1474914"/>
      </dsp:txXfrm>
    </dsp:sp>
    <dsp:sp modelId="{AC3DB974-1B9D-3045-8C65-0BFF5744262F}">
      <dsp:nvSpPr>
        <dsp:cNvPr id="0" name=""/>
        <dsp:cNvSpPr/>
      </dsp:nvSpPr>
      <dsp:spPr>
        <a:xfrm rot="5400000">
          <a:off x="7343139" y="1718900"/>
          <a:ext cx="1307593" cy="683610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Alternate data sources</a:t>
          </a:r>
        </a:p>
      </dsp:txBody>
      <dsp:txXfrm rot="-5400000">
        <a:off x="4578882" y="4546989"/>
        <a:ext cx="6772277" cy="1179931"/>
      </dsp:txXfrm>
    </dsp:sp>
    <dsp:sp modelId="{9B6FFBE9-3A81-C84A-9BC3-CF5AD4818A6D}">
      <dsp:nvSpPr>
        <dsp:cNvPr id="0" name=""/>
        <dsp:cNvSpPr/>
      </dsp:nvSpPr>
      <dsp:spPr>
        <a:xfrm>
          <a:off x="2308" y="4319708"/>
          <a:ext cx="4576573" cy="163449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lvl="0" algn="l" defTabSz="1822450">
            <a:lnSpc>
              <a:spcPct val="90000"/>
            </a:lnSpc>
            <a:spcBef>
              <a:spcPct val="0"/>
            </a:spcBef>
            <a:spcAft>
              <a:spcPct val="35000"/>
            </a:spcAft>
          </a:pPr>
          <a:r>
            <a:rPr lang="en-US" sz="4100" kern="1200" dirty="0" smtClean="0"/>
            <a:t> Read availability</a:t>
          </a:r>
        </a:p>
      </dsp:txBody>
      <dsp:txXfrm>
        <a:off x="82097" y="4399497"/>
        <a:ext cx="4416995" cy="14749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77822-97CE-B342-9012-60963975B6C2}" type="datetime1">
              <a:rPr lang="en-US" smtClean="0"/>
              <a:t>9/17/2014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832BBC-0627-E44B-91CC-FE150EEFF486}" type="slidenum">
              <a:rPr lang="en-US" smtClean="0"/>
              <a:t>‹#›</a:t>
            </a:fld>
            <a:endParaRPr lang="en-US"/>
          </a:p>
        </p:txBody>
      </p:sp>
    </p:spTree>
    <p:extLst>
      <p:ext uri="{BB962C8B-B14F-4D97-AF65-F5344CB8AC3E}">
        <p14:creationId xmlns:p14="http://schemas.microsoft.com/office/powerpoint/2010/main" val="2929642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nSpc>
                <a:spcPct val="90000"/>
              </a:lnSpc>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defRPr sz="1200"/>
            </a:lvl1pPr>
          </a:lstStyle>
          <a:p>
            <a:fld id="{11024AC7-4819-294B-B28D-64799F6A1BB4}" type="datetime1">
              <a:rPr lang="en-US" smtClean="0"/>
              <a:t>9/17/2014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nSpc>
                <a:spcPct val="90000"/>
              </a:lnSpc>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defRPr sz="1200"/>
            </a:lvl1pPr>
          </a:lstStyle>
          <a:p>
            <a:fld id="{8DA7234F-0E8A-1D4A-9D46-E193FF0C2FDC}" type="slidenum">
              <a:rPr lang="en-US"/>
              <a:pPr/>
              <a:t>‹#›</a:t>
            </a:fld>
            <a:endParaRPr lang="en-US"/>
          </a:p>
        </p:txBody>
      </p:sp>
    </p:spTree>
    <p:extLst>
      <p:ext uri="{BB962C8B-B14F-4D97-AF65-F5344CB8AC3E}">
        <p14:creationId xmlns:p14="http://schemas.microsoft.com/office/powerpoint/2010/main" val="224371348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1</a:t>
            </a:fld>
            <a:endParaRPr lang="en-US"/>
          </a:p>
        </p:txBody>
      </p:sp>
    </p:spTree>
    <p:extLst>
      <p:ext uri="{BB962C8B-B14F-4D97-AF65-F5344CB8AC3E}">
        <p14:creationId xmlns:p14="http://schemas.microsoft.com/office/powerpoint/2010/main" val="243189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So in addition to the</a:t>
            </a:r>
            <a:r>
              <a:rPr lang="en-US" baseline="0" dirty="0" smtClean="0"/>
              <a:t> ability to query a single object or association, we also include in the API the ability to return a portion of a single association list.</a:t>
            </a:r>
          </a:p>
          <a:p>
            <a:endParaRPr lang="en-US" baseline="0" dirty="0" smtClean="0"/>
          </a:p>
          <a:p>
            <a:r>
              <a:rPr lang="en-US" baseline="0" dirty="0" smtClean="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10</a:t>
            </a:fld>
            <a:endParaRPr lang="en-US"/>
          </a:p>
        </p:txBody>
      </p:sp>
    </p:spTree>
    <p:extLst>
      <p:ext uri="{BB962C8B-B14F-4D97-AF65-F5344CB8AC3E}">
        <p14:creationId xmlns:p14="http://schemas.microsoft.com/office/powerpoint/2010/main" val="4683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replace wall of text with pie chart</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11</a:t>
            </a:fld>
            <a:endParaRPr lang="en-US"/>
          </a:p>
        </p:txBody>
      </p:sp>
    </p:spTree>
    <p:extLst>
      <p:ext uri="{BB962C8B-B14F-4D97-AF65-F5344CB8AC3E}">
        <p14:creationId xmlns:p14="http://schemas.microsoft.com/office/powerpoint/2010/main" val="283310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12</a:t>
            </a:fld>
            <a:endParaRPr lang="en-US"/>
          </a:p>
        </p:txBody>
      </p:sp>
    </p:spTree>
    <p:extLst>
      <p:ext uri="{BB962C8B-B14F-4D97-AF65-F5344CB8AC3E}">
        <p14:creationId xmlns:p14="http://schemas.microsoft.com/office/powerpoint/2010/main" val="368749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though database has cache, this system lets us tune </a:t>
            </a:r>
          </a:p>
          <a:p>
            <a:endParaRPr lang="en-US" baseline="0" dirty="0" smtClean="0"/>
          </a:p>
          <a:p>
            <a:r>
              <a:rPr lang="en-US" baseline="0" dirty="0" smtClean="0"/>
              <a:t>Practical advantages to this system:</a:t>
            </a:r>
          </a:p>
          <a:p>
            <a:pPr marL="171450" indent="-171450">
              <a:buFontTx/>
              <a:buChar char="-"/>
            </a:pPr>
            <a:r>
              <a:rPr lang="en-US" baseline="0" dirty="0" smtClean="0"/>
              <a:t>mature storage layer</a:t>
            </a:r>
          </a:p>
          <a:p>
            <a:pPr marL="171450" indent="-171450">
              <a:buFontTx/>
              <a:buChar char="-"/>
            </a:pPr>
            <a:r>
              <a:rPr lang="en-US" baseline="0" dirty="0" smtClean="0"/>
              <a:t>complete tool set for free – backups, replication, bulk migrations, data export</a:t>
            </a:r>
          </a:p>
          <a:p>
            <a:pPr marL="171450" indent="-171450">
              <a:buFontTx/>
              <a:buChar char="-"/>
            </a:pPr>
            <a:r>
              <a:rPr lang="en-US" baseline="0" dirty="0" smtClean="0"/>
              <a:t>incremental turn-up</a:t>
            </a:r>
          </a:p>
        </p:txBody>
      </p:sp>
      <p:sp>
        <p:nvSpPr>
          <p:cNvPr id="4" name="Slide Number Placeholder 3"/>
          <p:cNvSpPr>
            <a:spLocks noGrp="1"/>
          </p:cNvSpPr>
          <p:nvPr>
            <p:ph type="sldNum" sz="quarter" idx="10"/>
          </p:nvPr>
        </p:nvSpPr>
        <p:spPr/>
        <p:txBody>
          <a:bodyPr/>
          <a:lstStyle/>
          <a:p>
            <a:fld id="{F482D980-B585-574E-A40D-6418E1AC5FA0}" type="slidenum">
              <a:rPr lang="en-US" smtClean="0"/>
              <a:pPr/>
              <a:t>13</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separation of cache and databases gives</a:t>
            </a:r>
            <a:r>
              <a:rPr lang="en-US" baseline="0" dirty="0" smtClean="0"/>
              <a:t> us</a:t>
            </a:r>
            <a:r>
              <a:rPr lang="en-US" dirty="0" smtClean="0"/>
              <a:t> linear scaling, but</a:t>
            </a:r>
            <a:r>
              <a:rPr lang="en-US" baseline="0" dirty="0" smtClean="0"/>
              <a:t> only up to a point. Hot spots in the cache become more numerous as the individual servers account for a smaller fraction of the total capacity. There are a fixed number of ports on cost-effective </a:t>
            </a:r>
            <a:r>
              <a:rPr lang="en-US" baseline="0" dirty="0" err="1" smtClean="0"/>
              <a:t>ethernet</a:t>
            </a:r>
            <a:r>
              <a:rPr lang="en-US" baseline="0" dirty="0" smtClean="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14</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15</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16</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17</a:t>
            </a:fld>
            <a:endParaRPr lang="en-US"/>
          </a:p>
        </p:txBody>
      </p:sp>
    </p:spTree>
    <p:extLst>
      <p:ext uri="{BB962C8B-B14F-4D97-AF65-F5344CB8AC3E}">
        <p14:creationId xmlns:p14="http://schemas.microsoft.com/office/powerpoint/2010/main" val="368749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smtClean="0"/>
              <a:t>requery</a:t>
            </a:r>
            <a:r>
              <a:rPr lang="en-US" baseline="0" dirty="0" smtClean="0"/>
              <a:t> the containing association list from the leader.</a:t>
            </a:r>
          </a:p>
          <a:p>
            <a:endParaRPr lang="en-US" baseline="0" dirty="0" smtClean="0"/>
          </a:p>
          <a:p>
            <a:r>
              <a:rPr lang="en-US" baseline="0" dirty="0" smtClean="0"/>
              <a:t>Refills have the nice property that they are idempotent, so we don’t have to send them synchronously as part of the write, and we can log them for replay if they fail.</a:t>
            </a:r>
          </a:p>
          <a:p>
            <a:endParaRPr lang="en-US" baseline="0" dirty="0" smtClean="0"/>
          </a:p>
          <a:p>
            <a:r>
              <a:rPr lang="en-US" baseline="0" dirty="0" smtClean="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18</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19</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spend</a:t>
            </a:r>
            <a:r>
              <a:rPr lang="en-US" baseline="0" dirty="0" smtClean="0"/>
              <a:t> less time here</a:t>
            </a:r>
            <a:endParaRPr lang="en-US" dirty="0" smtClean="0"/>
          </a:p>
          <a:p>
            <a:endParaRPr lang="en-US" dirty="0" smtClean="0"/>
          </a:p>
          <a:p>
            <a:r>
              <a:rPr lang="en-US" dirty="0" smtClean="0"/>
              <a:t>So what is the social graph? The most basic</a:t>
            </a:r>
            <a:r>
              <a:rPr lang="en-US" baseline="0" dirty="0" smtClean="0"/>
              <a:t> </a:t>
            </a:r>
            <a:r>
              <a:rPr lang="en-US" dirty="0" smtClean="0"/>
              <a:t>nodes are obviously</a:t>
            </a:r>
            <a:r>
              <a:rPr lang="en-US" baseline="0" dirty="0" smtClean="0"/>
              <a:t> users and their relationships, but we also use it to model physical things and to encode all of a users activity on Facebook.</a:t>
            </a:r>
          </a:p>
          <a:p>
            <a:endParaRPr lang="en-US" baseline="0" dirty="0" smtClean="0"/>
          </a:p>
          <a:p>
            <a:r>
              <a:rPr lang="en-US" baseline="0" dirty="0" smtClean="0"/>
              <a:t>Consider this post, where I uploaded a photo of myself at the top of a climb in the Sierras.</a:t>
            </a:r>
          </a:p>
          <a:p>
            <a:endParaRPr lang="en-US" baseline="0" dirty="0" smtClean="0"/>
          </a:p>
          <a:p>
            <a:r>
              <a:rPr lang="en-US" baseline="0" dirty="0" smtClean="0"/>
              <a:t>…</a:t>
            </a:r>
          </a:p>
          <a:p>
            <a:endParaRPr lang="en-US" baseline="0" dirty="0" smtClean="0"/>
          </a:p>
          <a:p>
            <a:r>
              <a:rPr lang="en-US" baseline="0" dirty="0" smtClean="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fld id="{8DA7234F-0E8A-1D4A-9D46-E193FF0C2FDC}" type="slidenum">
              <a:rPr lang="en-US" smtClean="0"/>
              <a:pPr/>
              <a:t>2</a:t>
            </a:fld>
            <a:endParaRPr lang="en-US"/>
          </a:p>
        </p:txBody>
      </p:sp>
    </p:spTree>
    <p:extLst>
      <p:ext uri="{BB962C8B-B14F-4D97-AF65-F5344CB8AC3E}">
        <p14:creationId xmlns:p14="http://schemas.microsoft.com/office/powerpoint/2010/main" val="2200940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20</a:t>
            </a:fld>
            <a:endParaRPr lang="en-US"/>
          </a:p>
        </p:txBody>
      </p:sp>
    </p:spTree>
    <p:extLst>
      <p:ext uri="{BB962C8B-B14F-4D97-AF65-F5344CB8AC3E}">
        <p14:creationId xmlns:p14="http://schemas.microsoft.com/office/powerpoint/2010/main" val="368749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21</a:t>
            </a:fld>
            <a:endParaRPr lang="en-US" dirty="0"/>
          </a:p>
        </p:txBody>
      </p:sp>
    </p:spTree>
    <p:extLst>
      <p:ext uri="{BB962C8B-B14F-4D97-AF65-F5344CB8AC3E}">
        <p14:creationId xmlns:p14="http://schemas.microsoft.com/office/powerpoint/2010/main" val="405409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24</a:t>
            </a:fld>
            <a:endParaRPr lang="en-US"/>
          </a:p>
        </p:txBody>
      </p:sp>
    </p:spTree>
    <p:extLst>
      <p:ext uri="{BB962C8B-B14F-4D97-AF65-F5344CB8AC3E}">
        <p14:creationId xmlns:p14="http://schemas.microsoft.com/office/powerpoint/2010/main" val="202737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maybe add a number for each of the high-</a:t>
            </a:r>
            <a:r>
              <a:rPr lang="en-US" smtClean="0"/>
              <a:t>level points?</a:t>
            </a:r>
            <a:endParaRPr lang="en-US"/>
          </a:p>
        </p:txBody>
      </p:sp>
      <p:sp>
        <p:nvSpPr>
          <p:cNvPr id="4" name="Slide Number Placeholder 3"/>
          <p:cNvSpPr>
            <a:spLocks noGrp="1"/>
          </p:cNvSpPr>
          <p:nvPr>
            <p:ph type="sldNum" sz="quarter" idx="10"/>
          </p:nvPr>
        </p:nvSpPr>
        <p:spPr/>
        <p:txBody>
          <a:bodyPr/>
          <a:lstStyle/>
          <a:p>
            <a:fld id="{8DA7234F-0E8A-1D4A-9D46-E193FF0C2FDC}" type="slidenum">
              <a:rPr lang="en-US" smtClean="0"/>
              <a:pPr/>
              <a:t>25</a:t>
            </a:fld>
            <a:endParaRPr lang="en-US"/>
          </a:p>
        </p:txBody>
      </p:sp>
    </p:spTree>
    <p:extLst>
      <p:ext uri="{BB962C8B-B14F-4D97-AF65-F5344CB8AC3E}">
        <p14:creationId xmlns:p14="http://schemas.microsoft.com/office/powerpoint/2010/main" val="366286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smtClean="0">
                <a:solidFill>
                  <a:schemeClr val="tx1"/>
                </a:solidFill>
                <a:effectLst/>
                <a:latin typeface="+mn-lt"/>
                <a:ea typeface="+mn-ea"/>
                <a:cs typeface="+mn-cs"/>
              </a:rPr>
              <a:t>msec</a:t>
            </a:r>
            <a:r>
              <a:rPr lang="en-US" sz="1200" kern="1200" dirty="0" smtClean="0">
                <a:solidFill>
                  <a:schemeClr val="tx1"/>
                </a:solidFill>
                <a:effectLst/>
                <a:latin typeface="+mn-lt"/>
                <a:ea typeface="+mn-ea"/>
                <a:cs typeface="+mn-cs"/>
              </a:rPr>
              <a:t>; in the remote region it was 74.4 = 58.1 + 16.3 msec.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26</a:t>
            </a:fld>
            <a:endParaRPr lang="en-US"/>
          </a:p>
        </p:txBody>
      </p:sp>
    </p:spTree>
    <p:extLst>
      <p:ext uri="{BB962C8B-B14F-4D97-AF65-F5344CB8AC3E}">
        <p14:creationId xmlns:p14="http://schemas.microsoft.com/office/powerpoint/2010/main" val="20273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3</a:t>
            </a:fld>
            <a:endParaRPr lang="en-US"/>
          </a:p>
        </p:txBody>
      </p:sp>
    </p:spTree>
    <p:extLst>
      <p:ext uri="{BB962C8B-B14F-4D97-AF65-F5344CB8AC3E}">
        <p14:creationId xmlns:p14="http://schemas.microsoft.com/office/powerpoint/2010/main" val="220094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we’ve got enough</a:t>
            </a:r>
            <a:r>
              <a:rPr lang="en-US" baseline="0" dirty="0" smtClean="0"/>
              <a:t> boxes and arrows on the screen that I can show you where TAO fits. For the data types it handles, TAO is responsible for the right side of the picture.</a:t>
            </a:r>
            <a:endParaRPr lang="en-US" dirty="0" smtClean="0"/>
          </a:p>
          <a:p>
            <a:endParaRPr lang="en-US" dirty="0" smtClean="0"/>
          </a:p>
          <a:p>
            <a:r>
              <a:rPr lang="en-US" dirty="0" smtClean="0"/>
              <a:t>TAO is a service that stores the graph and allows the web servers to read and write it.</a:t>
            </a:r>
          </a:p>
          <a:p>
            <a:endParaRPr lang="en-US" dirty="0" smtClean="0"/>
          </a:p>
          <a:p>
            <a:r>
              <a:rPr lang="en-US" dirty="0" smtClean="0"/>
              <a:t>So how do we go about actually turning the typed</a:t>
            </a:r>
            <a:r>
              <a:rPr lang="en-US" baseline="0" dirty="0" smtClean="0"/>
              <a:t> nodes and typed edges into HTML? At a high level, we basically dynamically render from the graph every time.</a:t>
            </a:r>
            <a:endParaRPr lang="en-US" dirty="0" smtClean="0"/>
          </a:p>
          <a:p>
            <a:endParaRPr lang="en-US" dirty="0" smtClean="0"/>
          </a:p>
          <a:p>
            <a:r>
              <a:rPr lang="en-US" dirty="0" smtClean="0"/>
              <a:t>No</a:t>
            </a:r>
            <a:r>
              <a:rPr lang="en-US" baseline="0" dirty="0" smtClean="0"/>
              <a:t> page caching</a:t>
            </a:r>
          </a:p>
          <a:p>
            <a:r>
              <a:rPr lang="en-US" baseline="0" dirty="0" smtClean="0"/>
              <a:t>Dynamically generate the page every time</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4</a:t>
            </a:fld>
            <a:endParaRPr lang="en-US"/>
          </a:p>
        </p:txBody>
      </p:sp>
    </p:spTree>
    <p:extLst>
      <p:ext uri="{BB962C8B-B14F-4D97-AF65-F5344CB8AC3E}">
        <p14:creationId xmlns:p14="http://schemas.microsoft.com/office/powerpoint/2010/main" val="220094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Efficiency at scale – more than 1</a:t>
            </a:r>
            <a:r>
              <a:rPr lang="en-US" baseline="0" dirty="0" smtClean="0"/>
              <a:t> G </a:t>
            </a:r>
            <a:r>
              <a:rPr lang="en-US" baseline="0" dirty="0" err="1" smtClean="0"/>
              <a:t>qps</a:t>
            </a:r>
            <a:r>
              <a:rPr lang="en-US" baseline="0" dirty="0" smtClean="0"/>
              <a:t>, many PB of data</a:t>
            </a:r>
          </a:p>
          <a:p>
            <a:endParaRPr lang="en-US" baseline="0" dirty="0" smtClean="0"/>
          </a:p>
          <a:p>
            <a:r>
              <a:rPr lang="en-US" baseline="0" dirty="0" smtClean="0"/>
              <a:t>Dynamic data dependency resolution requires multiple rounds of graph queries to render page, so reads need to be fast. Our data centers are geographically distributed, so reads need to come from the local data center.</a:t>
            </a:r>
          </a:p>
          <a:p>
            <a:endParaRPr lang="en-US" baseline="0" dirty="0" smtClean="0"/>
          </a:p>
          <a:p>
            <a:r>
              <a:rPr lang="en-US" baseline="0" dirty="0" smtClean="0"/>
              <a:t>Facebook is a communication medium, so modifications to the graph should become immediately available.</a:t>
            </a:r>
          </a:p>
          <a:p>
            <a:endParaRPr lang="en-US" baseline="0" dirty="0" smtClean="0"/>
          </a:p>
          <a:p>
            <a:r>
              <a:rPr lang="en-US" baseline="0" dirty="0" smtClean="0"/>
              <a:t>Query amplification … </a:t>
            </a:r>
          </a:p>
        </p:txBody>
      </p:sp>
      <p:sp>
        <p:nvSpPr>
          <p:cNvPr id="4" name="Slide Number Placeholder 3"/>
          <p:cNvSpPr>
            <a:spLocks noGrp="1"/>
          </p:cNvSpPr>
          <p:nvPr>
            <p:ph type="sldNum" sz="quarter" idx="10"/>
          </p:nvPr>
        </p:nvSpPr>
        <p:spPr/>
        <p:txBody>
          <a:bodyPr/>
          <a:lstStyle/>
          <a:p>
            <a:fld id="{8DA7234F-0E8A-1D4A-9D46-E193FF0C2FDC}" type="slidenum">
              <a:rPr lang="en-US" smtClean="0"/>
              <a:pPr/>
              <a:t>5</a:t>
            </a:fld>
            <a:endParaRPr lang="en-US"/>
          </a:p>
        </p:txBody>
      </p:sp>
    </p:spTree>
    <p:extLst>
      <p:ext uri="{BB962C8B-B14F-4D97-AF65-F5344CB8AC3E}">
        <p14:creationId xmlns:p14="http://schemas.microsoft.com/office/powerpoint/2010/main" val="368749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dig a little deeper into how the web server renders the page. The edges are</a:t>
            </a:r>
            <a:r>
              <a:rPr lang="en-US" baseline="0" dirty="0" smtClean="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6</a:t>
            </a:fld>
            <a:endParaRPr lang="en-US"/>
          </a:p>
        </p:txBody>
      </p:sp>
    </p:spTree>
    <p:extLst>
      <p:ext uri="{BB962C8B-B14F-4D97-AF65-F5344CB8AC3E}">
        <p14:creationId xmlns:p14="http://schemas.microsoft.com/office/powerpoint/2010/main" val="220094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Efficiency at scale – more than 1</a:t>
            </a:r>
            <a:r>
              <a:rPr lang="en-US" baseline="0" dirty="0" smtClean="0"/>
              <a:t> G </a:t>
            </a:r>
            <a:r>
              <a:rPr lang="en-US" baseline="0" dirty="0" err="1" smtClean="0"/>
              <a:t>qps</a:t>
            </a:r>
            <a:r>
              <a:rPr lang="en-US" baseline="0" dirty="0" smtClean="0"/>
              <a:t>, many PB of data</a:t>
            </a:r>
          </a:p>
          <a:p>
            <a:endParaRPr lang="en-US" baseline="0" dirty="0" smtClean="0"/>
          </a:p>
          <a:p>
            <a:r>
              <a:rPr lang="en-US" baseline="0" dirty="0" smtClean="0"/>
              <a:t>Dynamic data dependency resolution requires multiple rounds of graph queries to render page, so reads need to be fast. Our data centers are geographically distributed, so reads need to come from the local data center.</a:t>
            </a:r>
          </a:p>
          <a:p>
            <a:endParaRPr lang="en-US" baseline="0" dirty="0" smtClean="0"/>
          </a:p>
          <a:p>
            <a:r>
              <a:rPr lang="en-US" baseline="0" dirty="0" smtClean="0"/>
              <a:t>Facebook is a communication medium, so modifications to the graph should become immediately available.</a:t>
            </a:r>
          </a:p>
          <a:p>
            <a:endParaRPr lang="en-US" baseline="0" dirty="0" smtClean="0"/>
          </a:p>
          <a:p>
            <a:r>
              <a:rPr lang="en-US" baseline="0" dirty="0" smtClean="0"/>
              <a:t>Query amplification … </a:t>
            </a:r>
          </a:p>
        </p:txBody>
      </p:sp>
      <p:sp>
        <p:nvSpPr>
          <p:cNvPr id="4" name="Slide Number Placeholder 3"/>
          <p:cNvSpPr>
            <a:spLocks noGrp="1"/>
          </p:cNvSpPr>
          <p:nvPr>
            <p:ph type="sldNum" sz="quarter" idx="10"/>
          </p:nvPr>
        </p:nvSpPr>
        <p:spPr/>
        <p:txBody>
          <a:bodyPr/>
          <a:lstStyle/>
          <a:p>
            <a:fld id="{8DA7234F-0E8A-1D4A-9D46-E193FF0C2FDC}" type="slidenum">
              <a:rPr lang="en-US" smtClean="0"/>
              <a:pPr/>
              <a:t>7</a:t>
            </a:fld>
            <a:endParaRPr lang="en-US"/>
          </a:p>
        </p:txBody>
      </p:sp>
    </p:spTree>
    <p:extLst>
      <p:ext uri="{BB962C8B-B14F-4D97-AF65-F5344CB8AC3E}">
        <p14:creationId xmlns:p14="http://schemas.microsoft.com/office/powerpoint/2010/main" val="368749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Facebook’s workload</a:t>
            </a:r>
            <a:r>
              <a:rPr lang="en-US" baseline="0" dirty="0" smtClean="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fld id="{8DA7234F-0E8A-1D4A-9D46-E193FF0C2FDC}" type="slidenum">
              <a:rPr lang="en-US" smtClean="0"/>
              <a:pPr/>
              <a:t>8</a:t>
            </a:fld>
            <a:endParaRPr lang="en-US"/>
          </a:p>
        </p:txBody>
      </p:sp>
    </p:spTree>
    <p:extLst>
      <p:ext uri="{BB962C8B-B14F-4D97-AF65-F5344CB8AC3E}">
        <p14:creationId xmlns:p14="http://schemas.microsoft.com/office/powerpoint/2010/main" val="220094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objects …</a:t>
            </a:r>
          </a:p>
          <a:p>
            <a:r>
              <a:rPr lang="en-US" dirty="0" smtClean="0"/>
              <a:t>associations …</a:t>
            </a:r>
          </a:p>
          <a:p>
            <a:r>
              <a:rPr lang="en-US" dirty="0" smtClean="0"/>
              <a:t>If you consider the edges</a:t>
            </a:r>
            <a:r>
              <a:rPr lang="en-US" baseline="0" dirty="0" smtClean="0"/>
              <a:t> out of a particular node, there is often a natural ordering. For the association between a post and its comments, for example, …</a:t>
            </a:r>
          </a:p>
          <a:p>
            <a:endParaRPr lang="en-US" baseline="0" dirty="0" smtClean="0"/>
          </a:p>
          <a:p>
            <a:r>
              <a:rPr lang="en-US" baseline="0" dirty="0" smtClean="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fld id="{8DA7234F-0E8A-1D4A-9D46-E193FF0C2FDC}" type="slidenum">
              <a:rPr lang="en-US" smtClean="0"/>
              <a:pPr/>
              <a:t>9</a:t>
            </a:fld>
            <a:endParaRPr lang="en-US"/>
          </a:p>
        </p:txBody>
      </p:sp>
    </p:spTree>
    <p:extLst>
      <p:ext uri="{BB962C8B-B14F-4D97-AF65-F5344CB8AC3E}">
        <p14:creationId xmlns:p14="http://schemas.microsoft.com/office/powerpoint/2010/main" val="414876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912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0961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597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134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499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800"/>
          </a:p>
        </p:txBody>
      </p:sp>
      <p:sp>
        <p:nvSpPr>
          <p:cNvPr id="3075" name="Rectangle 1"/>
          <p:cNvSpPr>
            <a:spLocks noGrp="1" noChangeArrowheads="1"/>
          </p:cNvSpPr>
          <p:nvPr>
            <p:ph type="title"/>
          </p:nvPr>
        </p:nvSpPr>
        <p:spPr bwMode="auto">
          <a:xfrm>
            <a:off x="787400" y="1943100"/>
            <a:ext cx="11430000"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87400" y="6448425"/>
            <a:ext cx="114173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695325"/>
            <a:ext cx="16637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7" r:id="rId1"/>
    <p:sldLayoutId id="2147483688"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l" rtl="0" eaLnBrk="0" fontAlgn="base" hangingPunct="0">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900" indent="-342900" algn="l" rtl="0" eaLnBrk="0" fontAlgn="base" hangingPunct="0">
        <a:spcBef>
          <a:spcPts val="200"/>
        </a:spcBef>
        <a:spcAft>
          <a:spcPct val="0"/>
        </a:spcAft>
        <a:buChar char="•"/>
        <a:defRPr sz="3200">
          <a:solidFill>
            <a:srgbClr val="AFBEE3"/>
          </a:solidFill>
          <a:latin typeface="+mn-lt"/>
          <a:ea typeface="+mn-ea"/>
          <a:cs typeface="+mn-cs"/>
          <a:sym typeface="Vista Sans OT Reg" charset="0"/>
        </a:defRPr>
      </a:lvl1pPr>
      <a:lvl2pPr marL="742950" indent="-285750" algn="l" rtl="0" eaLnBrk="0" fontAlgn="base" hangingPunct="0">
        <a:spcBef>
          <a:spcPts val="200"/>
        </a:spcBef>
        <a:spcAft>
          <a:spcPct val="0"/>
        </a:spcAft>
        <a:buChar char="–"/>
        <a:defRPr sz="2800">
          <a:solidFill>
            <a:srgbClr val="AFBEE3"/>
          </a:solidFill>
          <a:latin typeface="+mn-lt"/>
          <a:ea typeface="+mn-ea"/>
          <a:cs typeface="+mn-cs"/>
          <a:sym typeface="Vista Sans OT Reg" charset="0"/>
        </a:defRPr>
      </a:lvl2pPr>
      <a:lvl3pPr marL="1143000" indent="-228600" algn="l" rtl="0" eaLnBrk="0" fontAlgn="base" hangingPunct="0">
        <a:spcBef>
          <a:spcPts val="200"/>
        </a:spcBef>
        <a:spcAft>
          <a:spcPct val="0"/>
        </a:spcAft>
        <a:buChar char="•"/>
        <a:defRPr sz="2400">
          <a:solidFill>
            <a:srgbClr val="AFBEE3"/>
          </a:solidFill>
          <a:latin typeface="+mn-lt"/>
          <a:ea typeface="+mn-ea"/>
          <a:cs typeface="+mn-cs"/>
          <a:sym typeface="Vista Sans OT Reg" charset="0"/>
        </a:defRPr>
      </a:lvl3pPr>
      <a:lvl4pPr marL="1600200" indent="-228600" algn="l" rtl="0" eaLnBrk="0" fontAlgn="base" hangingPunct="0">
        <a:spcBef>
          <a:spcPts val="200"/>
        </a:spcBef>
        <a:spcAft>
          <a:spcPct val="0"/>
        </a:spcAft>
        <a:buChar char="–"/>
        <a:defRPr sz="2000">
          <a:solidFill>
            <a:srgbClr val="AFBEE3"/>
          </a:solidFill>
          <a:latin typeface="+mn-lt"/>
          <a:ea typeface="+mn-ea"/>
          <a:cs typeface="+mn-cs"/>
          <a:sym typeface="Vista Sans OT Reg" charset="0"/>
        </a:defRPr>
      </a:lvl4pPr>
      <a:lvl5pPr marL="2057400" indent="-228600" algn="l" rtl="0" eaLnBrk="0" fontAlgn="base" hangingPunct="0">
        <a:spcBef>
          <a:spcPts val="200"/>
        </a:spcBef>
        <a:spcAft>
          <a:spcPct val="0"/>
        </a:spcAft>
        <a:buChar char="»"/>
        <a:defRPr sz="2000">
          <a:solidFill>
            <a:srgbClr val="AFBEE3"/>
          </a:solidFill>
          <a:latin typeface="+mn-lt"/>
          <a:ea typeface="+mn-ea"/>
          <a:cs typeface="+mn-cs"/>
          <a:sym typeface="Vista Sans OT Reg" charset="0"/>
        </a:defRPr>
      </a:lvl5pPr>
      <a:lvl6pPr marL="457200" algn="l" rtl="0" fontAlgn="base">
        <a:spcBef>
          <a:spcPts val="200"/>
        </a:spcBef>
        <a:spcAft>
          <a:spcPct val="0"/>
        </a:spcAft>
        <a:defRPr>
          <a:solidFill>
            <a:srgbClr val="AFBEE3"/>
          </a:solidFill>
          <a:latin typeface="+mn-lt"/>
          <a:ea typeface="+mn-ea"/>
          <a:cs typeface="+mn-cs"/>
          <a:sym typeface="Vista Sans OT Reg" pitchFamily="-65" charset="0"/>
        </a:defRPr>
      </a:lvl6pPr>
      <a:lvl7pPr marL="914400" algn="l" rtl="0" fontAlgn="base">
        <a:spcBef>
          <a:spcPts val="200"/>
        </a:spcBef>
        <a:spcAft>
          <a:spcPct val="0"/>
        </a:spcAft>
        <a:defRPr>
          <a:solidFill>
            <a:srgbClr val="AFBEE3"/>
          </a:solidFill>
          <a:latin typeface="+mn-lt"/>
          <a:ea typeface="+mn-ea"/>
          <a:cs typeface="+mn-cs"/>
          <a:sym typeface="Vista Sans OT Reg" pitchFamily="-65" charset="0"/>
        </a:defRPr>
      </a:lvl7pPr>
      <a:lvl8pPr marL="1371600" algn="l" rtl="0" fontAlgn="base">
        <a:spcBef>
          <a:spcPts val="200"/>
        </a:spcBef>
        <a:spcAft>
          <a:spcPct val="0"/>
        </a:spcAft>
        <a:defRPr>
          <a:solidFill>
            <a:srgbClr val="AFBEE3"/>
          </a:solidFill>
          <a:latin typeface="+mn-lt"/>
          <a:ea typeface="+mn-ea"/>
          <a:cs typeface="+mn-cs"/>
          <a:sym typeface="Vista Sans OT Reg" pitchFamily="-65" charset="0"/>
        </a:defRPr>
      </a:lvl8pPr>
      <a:lvl9pPr marL="1828800" algn="l" rtl="0" fontAlgn="base">
        <a:spcBef>
          <a:spcPts val="200"/>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800"/>
          </a:p>
        </p:txBody>
      </p:sp>
      <p:sp>
        <p:nvSpPr>
          <p:cNvPr id="12291" name="Rectangle 1"/>
          <p:cNvSpPr>
            <a:spLocks noGrp="1" noChangeArrowheads="1"/>
          </p:cNvSpPr>
          <p:nvPr>
            <p:ph type="title"/>
          </p:nvPr>
        </p:nvSpPr>
        <p:spPr bwMode="auto">
          <a:xfrm>
            <a:off x="787400" y="647700"/>
            <a:ext cx="114173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87400" y="1612900"/>
            <a:ext cx="11417300"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443413" y="7532688"/>
            <a:ext cx="4117975" cy="43338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USENIX ATC - TAO</a:t>
            </a:r>
            <a:endParaRPr lang="en-US" dirty="0"/>
          </a:p>
        </p:txBody>
      </p:sp>
      <p:sp>
        <p:nvSpPr>
          <p:cNvPr id="3" name="Date Placeholder 2"/>
          <p:cNvSpPr>
            <a:spLocks noGrp="1"/>
          </p:cNvSpPr>
          <p:nvPr>
            <p:ph type="dt" sz="half" idx="2"/>
          </p:nvPr>
        </p:nvSpPr>
        <p:spPr>
          <a:xfrm>
            <a:off x="650875" y="7532688"/>
            <a:ext cx="3033713" cy="43338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24 June 2013</a:t>
            </a:r>
            <a:endParaRPr lang="en-US" dirty="0"/>
          </a:p>
        </p:txBody>
      </p:sp>
      <p:sp>
        <p:nvSpPr>
          <p:cNvPr id="4" name="Slide Number Placeholder 3"/>
          <p:cNvSpPr>
            <a:spLocks noGrp="1"/>
          </p:cNvSpPr>
          <p:nvPr>
            <p:ph type="sldNum" sz="quarter" idx="4"/>
          </p:nvPr>
        </p:nvSpPr>
        <p:spPr>
          <a:xfrm>
            <a:off x="9320213" y="7532688"/>
            <a:ext cx="3033712" cy="433387"/>
          </a:xfrm>
          <a:prstGeom prst="rect">
            <a:avLst/>
          </a:prstGeom>
        </p:spPr>
        <p:txBody>
          <a:bodyPr vert="horz" lIns="91440" tIns="45720" rIns="91440" bIns="45720" rtlCol="0" anchor="ctr"/>
          <a:lstStyle>
            <a:lvl1pPr algn="r">
              <a:defRPr sz="1200">
                <a:solidFill>
                  <a:schemeClr val="tx1">
                    <a:tint val="75000"/>
                  </a:schemeClr>
                </a:solidFill>
              </a:defRPr>
            </a:lvl1pPr>
          </a:lstStyle>
          <a:p>
            <a:fld id="{3F799278-3799-9F4A-BF00-67112FF6EF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14313" indent="-214313"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mn-lt"/>
          <a:ea typeface="+mn-ea"/>
          <a:cs typeface="+mn-cs"/>
          <a:sym typeface="Vista Sans OT Reg" charset="0"/>
        </a:defRPr>
      </a:lvl1pPr>
      <a:lvl2pPr marL="479425" indent="-238125"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mn-lt"/>
          <a:ea typeface="+mn-ea"/>
          <a:cs typeface="+mn-cs"/>
          <a:sym typeface="Vista Sans OT Reg" charset="0"/>
        </a:defRPr>
      </a:lvl2pPr>
      <a:lvl3pPr marL="695325" indent="-174625"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mn-lt"/>
          <a:ea typeface="+mn-ea"/>
          <a:cs typeface="+mn-cs"/>
          <a:sym typeface="Vista Sans OT Reg" charset="0"/>
        </a:defRPr>
      </a:lvl3pPr>
      <a:lvl4pPr marL="928688" indent="-179388"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mn-lt"/>
          <a:ea typeface="+mn-ea"/>
          <a:cs typeface="+mn-cs"/>
          <a:sym typeface="Vista Sans OT Reg" charset="0"/>
        </a:defRPr>
      </a:lvl4pPr>
      <a:lvl5pPr marL="1158875" indent="-160338" algn="l" rtl="0" eaLnBrk="0" fontAlgn="base" hangingPunct="0">
        <a:lnSpc>
          <a:spcPct val="110000"/>
        </a:lnSpc>
        <a:spcBef>
          <a:spcPts val="1400"/>
        </a:spcBef>
        <a:spcAft>
          <a:spcPct val="0"/>
        </a:spcAft>
        <a:buClr>
          <a:srgbClr val="888888"/>
        </a:buClr>
        <a:buSzPct val="44000"/>
        <a:buFont typeface="Lucida Grande" charset="0"/>
        <a:buChar char="▪"/>
        <a:defRPr sz="2400">
          <a:solidFill>
            <a:schemeClr val="tx1"/>
          </a:solidFill>
          <a:latin typeface="+mn-lt"/>
          <a:ea typeface="+mn-ea"/>
          <a:cs typeface="+mn-cs"/>
          <a:sym typeface="Vista Sans OT Reg" charset="0"/>
        </a:defRPr>
      </a:lvl5pPr>
      <a:lvl6pPr marL="16160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6pPr>
      <a:lvl7pPr marL="20732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7pPr>
      <a:lvl8pPr marL="25304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8pPr>
      <a:lvl9pPr marL="29876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800"/>
          </a:p>
        </p:txBody>
      </p:sp>
      <p:sp>
        <p:nvSpPr>
          <p:cNvPr id="6145" name="Rectangle 1"/>
          <p:cNvSpPr>
            <a:spLocks/>
          </p:cNvSpPr>
          <p:nvPr/>
        </p:nvSpPr>
        <p:spPr bwMode="auto">
          <a:xfrm>
            <a:off x="3475038" y="4765675"/>
            <a:ext cx="7143750" cy="155575"/>
          </a:xfrm>
          <a:prstGeom prst="rect">
            <a:avLst/>
          </a:prstGeom>
          <a:noFill/>
          <a:ln w="12700">
            <a:noFill/>
            <a:miter lim="800000"/>
            <a:headEnd type="none" w="med" len="med"/>
            <a:tailEnd type="none" w="med" len="med"/>
          </a:ln>
        </p:spPr>
        <p:txBody>
          <a:bodyPr wrap="none" lIns="0" tIns="0" rIns="0" bIns="0" anchor="b">
            <a:spAutoFit/>
          </a:bodyPr>
          <a:lstStyle/>
          <a:p>
            <a:pPr algn="r">
              <a:lnSpc>
                <a:spcPct val="90000"/>
              </a:lnSpc>
            </a:pPr>
            <a:r>
              <a:rPr lang="en-US" sz="1100">
                <a:solidFill>
                  <a:srgbClr val="9CADD7"/>
                </a:solidFill>
                <a:cs typeface="Vista Sans OT Reg" charset="0"/>
              </a:rPr>
              <a:t>(c) 2009 Facebook, Inc. or its licensors.  "Facebook" is a registered trademark of Facebook, Inc.. All rights reserved. 1.0</a:t>
            </a:r>
          </a:p>
        </p:txBody>
      </p:sp>
      <p:pic>
        <p:nvPicPr>
          <p:cNvPr id="15364" name="Picture 3" descr="fb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2998788"/>
            <a:ext cx="8153400"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rtl="0" eaLnBrk="0" fontAlgn="base" hangingPunct="0">
        <a:spcBef>
          <a:spcPct val="0"/>
        </a:spcBef>
        <a:spcAft>
          <a:spcPct val="0"/>
        </a:spcAft>
        <a:defRPr sz="4600">
          <a:solidFill>
            <a:srgbClr val="FFFFFF"/>
          </a:solidFill>
          <a:latin typeface="+mj-lt"/>
          <a:ea typeface="+mj-ea"/>
          <a:cs typeface="+mj-cs"/>
          <a:sym typeface="Vista Sans OT Bold" charset="0"/>
        </a:defRPr>
      </a:lvl1pPr>
      <a:lvl2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5pPr>
      <a:lvl6pPr marL="4572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900" indent="-342900" algn="ctr" rtl="0" eaLnBrk="0" fontAlgn="base" hangingPunct="0">
        <a:spcBef>
          <a:spcPts val="200"/>
        </a:spcBef>
        <a:spcAft>
          <a:spcPct val="0"/>
        </a:spcAft>
        <a:buChar char="•"/>
        <a:defRPr sz="1600">
          <a:solidFill>
            <a:srgbClr val="FFFFFF"/>
          </a:solidFill>
          <a:latin typeface="+mn-lt"/>
          <a:ea typeface="+mn-ea"/>
          <a:cs typeface="+mn-cs"/>
          <a:sym typeface="Helvetica" charset="0"/>
        </a:defRPr>
      </a:lvl1pPr>
      <a:lvl2pPr marL="742950" indent="-285750" algn="ctr" rtl="0" eaLnBrk="0" fontAlgn="base" hangingPunct="0">
        <a:spcBef>
          <a:spcPts val="200"/>
        </a:spcBef>
        <a:spcAft>
          <a:spcPct val="0"/>
        </a:spcAft>
        <a:buChar char="–"/>
        <a:defRPr sz="1600">
          <a:solidFill>
            <a:srgbClr val="FFFFFF"/>
          </a:solidFill>
          <a:latin typeface="+mn-lt"/>
          <a:ea typeface="+mn-ea"/>
          <a:cs typeface="+mn-cs"/>
          <a:sym typeface="Helvetica" charset="0"/>
        </a:defRPr>
      </a:lvl2pPr>
      <a:lvl3pPr marL="1143000" indent="-228600" algn="ctr" rtl="0" eaLnBrk="0" fontAlgn="base" hangingPunct="0">
        <a:spcBef>
          <a:spcPts val="200"/>
        </a:spcBef>
        <a:spcAft>
          <a:spcPct val="0"/>
        </a:spcAft>
        <a:buChar char="•"/>
        <a:defRPr sz="1600">
          <a:solidFill>
            <a:srgbClr val="FFFFFF"/>
          </a:solidFill>
          <a:latin typeface="+mn-lt"/>
          <a:ea typeface="+mn-ea"/>
          <a:cs typeface="+mn-cs"/>
          <a:sym typeface="Helvetica" charset="0"/>
        </a:defRPr>
      </a:lvl3pPr>
      <a:lvl4pPr marL="1600200" indent="-228600" algn="ctr" rtl="0" eaLnBrk="0" fontAlgn="base" hangingPunct="0">
        <a:spcBef>
          <a:spcPts val="200"/>
        </a:spcBef>
        <a:spcAft>
          <a:spcPct val="0"/>
        </a:spcAft>
        <a:buChar char="–"/>
        <a:defRPr sz="1600">
          <a:solidFill>
            <a:srgbClr val="FFFFFF"/>
          </a:solidFill>
          <a:latin typeface="+mn-lt"/>
          <a:ea typeface="+mn-ea"/>
          <a:cs typeface="+mn-cs"/>
          <a:sym typeface="Helvetica" charset="0"/>
        </a:defRPr>
      </a:lvl4pPr>
      <a:lvl5pPr marL="2057400" indent="-228600" algn="ctr" rtl="0" eaLnBrk="0" fontAlgn="base" hangingPunct="0">
        <a:spcBef>
          <a:spcPts val="200"/>
        </a:spcBef>
        <a:spcAft>
          <a:spcPct val="0"/>
        </a:spcAft>
        <a:buChar char="»"/>
        <a:defRPr sz="1600">
          <a:solidFill>
            <a:srgbClr val="FFFFFF"/>
          </a:solidFill>
          <a:latin typeface="+mn-lt"/>
          <a:ea typeface="+mn-ea"/>
          <a:cs typeface="+mn-cs"/>
          <a:sym typeface="Helvetica" charset="0"/>
        </a:defRPr>
      </a:lvl5pPr>
      <a:lvl6pPr marL="457200" algn="ctr" rtl="0" fontAlgn="base">
        <a:spcBef>
          <a:spcPts val="200"/>
        </a:spcBef>
        <a:spcAft>
          <a:spcPct val="0"/>
        </a:spcAft>
        <a:defRPr sz="1600">
          <a:solidFill>
            <a:srgbClr val="FFFFFF"/>
          </a:solidFill>
          <a:latin typeface="+mn-lt"/>
          <a:ea typeface="+mn-ea"/>
          <a:cs typeface="+mn-cs"/>
          <a:sym typeface="Helvetica" pitchFamily="-65" charset="0"/>
        </a:defRPr>
      </a:lvl6pPr>
      <a:lvl7pPr marL="914400" algn="ctr" rtl="0" fontAlgn="base">
        <a:spcBef>
          <a:spcPts val="200"/>
        </a:spcBef>
        <a:spcAft>
          <a:spcPct val="0"/>
        </a:spcAft>
        <a:defRPr sz="1600">
          <a:solidFill>
            <a:srgbClr val="FFFFFF"/>
          </a:solidFill>
          <a:latin typeface="+mn-lt"/>
          <a:ea typeface="+mn-ea"/>
          <a:cs typeface="+mn-cs"/>
          <a:sym typeface="Helvetica" pitchFamily="-65" charset="0"/>
        </a:defRPr>
      </a:lvl7pPr>
      <a:lvl8pPr marL="1371600" algn="ctr" rtl="0" fontAlgn="base">
        <a:spcBef>
          <a:spcPts val="200"/>
        </a:spcBef>
        <a:spcAft>
          <a:spcPct val="0"/>
        </a:spcAft>
        <a:defRPr sz="1600">
          <a:solidFill>
            <a:srgbClr val="FFFFFF"/>
          </a:solidFill>
          <a:latin typeface="+mn-lt"/>
          <a:ea typeface="+mn-ea"/>
          <a:cs typeface="+mn-cs"/>
          <a:sym typeface="Helvetica" pitchFamily="-65" charset="0"/>
        </a:defRPr>
      </a:lvl8pPr>
      <a:lvl9pPr marL="1828800" algn="ctr" rtl="0" fontAlgn="base">
        <a:spcBef>
          <a:spcPts val="200"/>
        </a:spcBef>
        <a:spcAft>
          <a:spcPct val="0"/>
        </a:spcAft>
        <a:defRPr sz="1600">
          <a:solidFill>
            <a:srgbClr val="FFFFFF"/>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787400" y="1943100"/>
            <a:ext cx="11430000" cy="3111500"/>
          </a:xfrm>
        </p:spPr>
        <p:txBody>
          <a:bodyPr/>
          <a:lstStyle/>
          <a:p>
            <a:pPr eaLnBrk="1" hangingPunct="1"/>
            <a:r>
              <a:rPr lang="en-US" dirty="0" smtClean="0">
                <a:latin typeface="Vista Sans OT Medium" charset="0"/>
                <a:ea typeface="ヒラギノ角ゴ ProN W6" charset="0"/>
                <a:cs typeface="ヒラギノ角ゴ ProN W6" charset="0"/>
              </a:rPr>
              <a:t>TAO</a:t>
            </a:r>
            <a:r>
              <a:rPr lang="en-US" dirty="0">
                <a:latin typeface="Vista Sans OT Medium" charset="0"/>
                <a:ea typeface="ヒラギノ角ゴ ProN W6" charset="0"/>
                <a:cs typeface="ヒラギノ角ゴ ProN W6" charset="0"/>
              </a:rPr>
              <a:t/>
            </a:r>
            <a:br>
              <a:rPr lang="en-US" dirty="0">
                <a:latin typeface="Vista Sans OT Medium" charset="0"/>
                <a:ea typeface="ヒラギノ角ゴ ProN W6" charset="0"/>
                <a:cs typeface="ヒラギノ角ゴ ProN W6" charset="0"/>
              </a:rPr>
            </a:br>
            <a:r>
              <a:rPr lang="en-US" sz="5200" dirty="0" smtClean="0">
                <a:solidFill>
                  <a:srgbClr val="AFBEE3"/>
                </a:solidFill>
                <a:latin typeface="Vista Sans OT Medium" charset="0"/>
                <a:ea typeface="ヒラギノ角ゴ ProN W6" charset="0"/>
                <a:cs typeface="ヒラギノ角ゴ ProN W6" charset="0"/>
              </a:rPr>
              <a:t>Facebook’s Distributed Data Store for the Social Graph</a:t>
            </a:r>
            <a:endParaRPr lang="en-US" sz="5200" dirty="0">
              <a:solidFill>
                <a:srgbClr val="AFBEE3"/>
              </a:solidFill>
              <a:latin typeface="Vista Sans OT Medium" charset="0"/>
              <a:ea typeface="ヒラギノ角ゴ ProN W6" charset="0"/>
              <a:cs typeface="ヒラギノ角ゴ ProN W6" charset="0"/>
            </a:endParaRPr>
          </a:p>
        </p:txBody>
      </p:sp>
      <p:sp>
        <p:nvSpPr>
          <p:cNvPr id="19459" name="Rectangle 2"/>
          <p:cNvSpPr>
            <a:spLocks noGrp="1" noChangeArrowheads="1"/>
          </p:cNvSpPr>
          <p:nvPr>
            <p:ph type="body" idx="1"/>
          </p:nvPr>
        </p:nvSpPr>
        <p:spPr>
          <a:xfrm>
            <a:off x="787400" y="5969000"/>
            <a:ext cx="11417300" cy="1482725"/>
          </a:xfrm>
        </p:spPr>
        <p:txBody>
          <a:bodyPr/>
          <a:lstStyle/>
          <a:p>
            <a:pPr marL="0" marR="0" indent="0" algn="l" defTabSz="914400" rtl="0" eaLnBrk="1" fontAlgn="base" latinLnBrk="0" hangingPunct="1">
              <a:lnSpc>
                <a:spcPct val="100000"/>
              </a:lnSpc>
              <a:spcBef>
                <a:spcPts val="200"/>
              </a:spcBef>
              <a:spcAft>
                <a:spcPct val="0"/>
              </a:spcAft>
              <a:buClrTx/>
              <a:buSzTx/>
              <a:buFontTx/>
              <a:buNone/>
              <a:tabLst/>
              <a:defRPr/>
            </a:pPr>
            <a:r>
              <a:rPr lang="en-US" sz="2800" dirty="0" smtClean="0">
                <a:solidFill>
                  <a:srgbClr val="FFFFFF"/>
                </a:solidFill>
                <a:effectLst/>
                <a:sym typeface="Vista Sans OT Reg" charset="0"/>
              </a:rPr>
              <a:t>Nathan Bronson</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Zach </a:t>
            </a:r>
            <a:r>
              <a:rPr lang="en-US" sz="2400" dirty="0" err="1" smtClean="0">
                <a:solidFill>
                  <a:srgbClr val="AFBEE3"/>
                </a:solidFill>
                <a:effectLst/>
                <a:sym typeface="Vista Sans OT Reg" charset="0"/>
              </a:rPr>
              <a:t>Amsden</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George Cabrera</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Prasad </a:t>
            </a:r>
            <a:r>
              <a:rPr lang="en-US" sz="2400" dirty="0" err="1" smtClean="0">
                <a:solidFill>
                  <a:srgbClr val="AFBEE3"/>
                </a:solidFill>
                <a:effectLst/>
                <a:sym typeface="Vista Sans OT Reg" charset="0"/>
              </a:rPr>
              <a:t>Chakka</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Peter </a:t>
            </a:r>
            <a:r>
              <a:rPr lang="en-US" sz="2400" dirty="0" err="1" smtClean="0">
                <a:solidFill>
                  <a:srgbClr val="AFBEE3"/>
                </a:solidFill>
                <a:effectLst/>
                <a:sym typeface="Vista Sans OT Reg" charset="0"/>
              </a:rPr>
              <a:t>Dimov</a:t>
            </a:r>
            <a:r>
              <a:rPr lang="en-US" sz="2400" dirty="0" smtClean="0">
                <a:solidFill>
                  <a:srgbClr val="AFBEE3"/>
                </a:solidFill>
                <a:effectLst/>
                <a:sym typeface="Vista Sans OT Reg" charset="0"/>
              </a:rPr>
              <a:t>, </a:t>
            </a:r>
            <a:r>
              <a:rPr lang="en-US" sz="2400" dirty="0" err="1" smtClean="0">
                <a:solidFill>
                  <a:srgbClr val="AFBEE3"/>
                </a:solidFill>
                <a:effectLst/>
                <a:sym typeface="Vista Sans OT Reg" charset="0"/>
              </a:rPr>
              <a:t>Hui</a:t>
            </a:r>
            <a:r>
              <a:rPr lang="en-US" sz="2400" dirty="0" smtClean="0">
                <a:solidFill>
                  <a:srgbClr val="AFBEE3"/>
                </a:solidFill>
                <a:effectLst/>
                <a:sym typeface="Vista Sans OT Reg" charset="0"/>
              </a:rPr>
              <a:t> Ding</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Jack Ferris</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Anthony </a:t>
            </a:r>
            <a:r>
              <a:rPr lang="en-US" sz="2400" dirty="0" err="1" smtClean="0">
                <a:solidFill>
                  <a:srgbClr val="AFBEE3"/>
                </a:solidFill>
                <a:effectLst/>
                <a:sym typeface="Vista Sans OT Reg" charset="0"/>
              </a:rPr>
              <a:t>Giardullo</a:t>
            </a:r>
            <a:r>
              <a:rPr lang="en-US" sz="2400" i="1" dirty="0" smtClean="0">
                <a:solidFill>
                  <a:srgbClr val="AFBEE3"/>
                </a:solidFill>
                <a:effectLst/>
                <a:sym typeface="Vista Sans OT Reg" charset="0"/>
              </a:rPr>
              <a:t>, </a:t>
            </a:r>
            <a:r>
              <a:rPr lang="en-US" sz="2400" dirty="0" err="1" smtClean="0">
                <a:solidFill>
                  <a:srgbClr val="AFBEE3"/>
                </a:solidFill>
                <a:effectLst/>
                <a:sym typeface="Vista Sans OT Reg" charset="0"/>
              </a:rPr>
              <a:t>Sachin</a:t>
            </a:r>
            <a:r>
              <a:rPr lang="en-US" sz="2400" dirty="0" smtClean="0">
                <a:solidFill>
                  <a:srgbClr val="AFBEE3"/>
                </a:solidFill>
                <a:effectLst/>
                <a:sym typeface="Vista Sans OT Reg" charset="0"/>
              </a:rPr>
              <a:t> </a:t>
            </a:r>
            <a:r>
              <a:rPr lang="en-US" sz="2400" dirty="0" err="1" smtClean="0">
                <a:solidFill>
                  <a:srgbClr val="AFBEE3"/>
                </a:solidFill>
                <a:effectLst/>
                <a:sym typeface="Vista Sans OT Reg" charset="0"/>
              </a:rPr>
              <a:t>Kulkarni</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Harry Li</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Mark </a:t>
            </a:r>
            <a:r>
              <a:rPr lang="en-US" sz="2400" dirty="0" err="1" smtClean="0">
                <a:solidFill>
                  <a:srgbClr val="AFBEE3"/>
                </a:solidFill>
                <a:effectLst/>
                <a:sym typeface="Vista Sans OT Reg" charset="0"/>
              </a:rPr>
              <a:t>Marchukov</a:t>
            </a:r>
            <a:r>
              <a:rPr lang="en-US" sz="2400" dirty="0" smtClean="0">
                <a:solidFill>
                  <a:srgbClr val="AFBEE3"/>
                </a:solidFill>
                <a:effectLst/>
                <a:sym typeface="Vista Sans OT Reg" charset="0"/>
              </a:rPr>
              <a:t>, Dmitri </a:t>
            </a:r>
            <a:r>
              <a:rPr lang="en-US" sz="2400" dirty="0" err="1" smtClean="0">
                <a:solidFill>
                  <a:srgbClr val="AFBEE3"/>
                </a:solidFill>
                <a:effectLst/>
                <a:sym typeface="Vista Sans OT Reg" charset="0"/>
              </a:rPr>
              <a:t>Petrov</a:t>
            </a:r>
            <a:r>
              <a:rPr lang="en-US" sz="2400" i="1" dirty="0" smtClean="0">
                <a:solidFill>
                  <a:srgbClr val="AFBEE3"/>
                </a:solidFill>
                <a:effectLst/>
                <a:sym typeface="Vista Sans OT Reg" charset="0"/>
              </a:rPr>
              <a:t>, </a:t>
            </a:r>
            <a:r>
              <a:rPr lang="en-US" sz="2400" dirty="0" err="1" smtClean="0">
                <a:solidFill>
                  <a:srgbClr val="AFBEE3"/>
                </a:solidFill>
                <a:effectLst/>
                <a:sym typeface="Vista Sans OT Reg" charset="0"/>
              </a:rPr>
              <a:t>Lovro</a:t>
            </a:r>
            <a:r>
              <a:rPr lang="en-US" sz="2400" dirty="0" smtClean="0">
                <a:solidFill>
                  <a:srgbClr val="AFBEE3"/>
                </a:solidFill>
                <a:effectLst/>
                <a:sym typeface="Vista Sans OT Reg" charset="0"/>
              </a:rPr>
              <a:t> </a:t>
            </a:r>
            <a:r>
              <a:rPr lang="en-US" sz="2400" dirty="0" err="1" smtClean="0">
                <a:solidFill>
                  <a:srgbClr val="AFBEE3"/>
                </a:solidFill>
                <a:effectLst/>
                <a:sym typeface="Vista Sans OT Reg" charset="0"/>
              </a:rPr>
              <a:t>Puzar</a:t>
            </a:r>
            <a:r>
              <a:rPr lang="en-US" sz="2400" i="1" dirty="0" smtClean="0">
                <a:solidFill>
                  <a:srgbClr val="AFBEE3"/>
                </a:solidFill>
                <a:effectLst/>
                <a:sym typeface="Vista Sans OT Reg" charset="0"/>
              </a:rPr>
              <a:t>, </a:t>
            </a:r>
            <a:r>
              <a:rPr lang="en-US" sz="2400" dirty="0" smtClean="0">
                <a:solidFill>
                  <a:srgbClr val="AFBEE3"/>
                </a:solidFill>
                <a:effectLst/>
                <a:sym typeface="Vista Sans OT Reg" charset="0"/>
              </a:rPr>
              <a:t>Yee </a:t>
            </a:r>
            <a:r>
              <a:rPr lang="en-US" sz="2400" dirty="0" err="1" smtClean="0">
                <a:solidFill>
                  <a:srgbClr val="AFBEE3"/>
                </a:solidFill>
                <a:effectLst/>
                <a:sym typeface="Vista Sans OT Reg" charset="0"/>
              </a:rPr>
              <a:t>Jiun</a:t>
            </a:r>
            <a:r>
              <a:rPr lang="en-US" sz="2400" dirty="0" smtClean="0">
                <a:solidFill>
                  <a:srgbClr val="AFBEE3"/>
                </a:solidFill>
                <a:effectLst/>
                <a:sym typeface="Vista Sans OT Reg" charset="0"/>
              </a:rPr>
              <a:t> Song</a:t>
            </a:r>
            <a:r>
              <a:rPr lang="en-US" sz="2400" i="1" dirty="0" smtClean="0">
                <a:solidFill>
                  <a:srgbClr val="AFBEE3"/>
                </a:solidFill>
                <a:effectLst/>
                <a:sym typeface="Vista Sans OT Reg" charset="0"/>
              </a:rPr>
              <a:t>, </a:t>
            </a:r>
            <a:r>
              <a:rPr lang="en-US" sz="2400" dirty="0" err="1" smtClean="0">
                <a:solidFill>
                  <a:srgbClr val="AFBEE3"/>
                </a:solidFill>
                <a:effectLst/>
                <a:sym typeface="Vista Sans OT Reg" charset="0"/>
              </a:rPr>
              <a:t>Venkat</a:t>
            </a:r>
            <a:r>
              <a:rPr lang="en-US" sz="2400" dirty="0" smtClean="0">
                <a:solidFill>
                  <a:srgbClr val="AFBEE3"/>
                </a:solidFill>
                <a:effectLst/>
                <a:sym typeface="Vista Sans OT Reg" charset="0"/>
              </a:rPr>
              <a:t> </a:t>
            </a:r>
            <a:r>
              <a:rPr lang="en-US" sz="2400" dirty="0" err="1" smtClean="0">
                <a:solidFill>
                  <a:srgbClr val="AFBEE3"/>
                </a:solidFill>
                <a:effectLst/>
                <a:sym typeface="Vista Sans OT Reg" charset="0"/>
              </a:rPr>
              <a:t>Venkataramani</a:t>
            </a:r>
            <a:endParaRPr lang="en-US" sz="2400" dirty="0" smtClean="0">
              <a:effectLst/>
            </a:endParaRPr>
          </a:p>
        </p:txBody>
      </p:sp>
      <p:sp>
        <p:nvSpPr>
          <p:cNvPr id="2" name="TextBox 1"/>
          <p:cNvSpPr txBox="1"/>
          <p:nvPr/>
        </p:nvSpPr>
        <p:spPr>
          <a:xfrm>
            <a:off x="1397000" y="7493000"/>
            <a:ext cx="10515600" cy="461665"/>
          </a:xfrm>
          <a:prstGeom prst="rect">
            <a:avLst/>
          </a:prstGeom>
          <a:noFill/>
        </p:spPr>
        <p:txBody>
          <a:bodyPr wrap="square" rtlCol="0">
            <a:spAutoFit/>
          </a:bodyPr>
          <a:lstStyle/>
          <a:p>
            <a:r>
              <a:rPr lang="en-US" dirty="0" smtClean="0"/>
              <a:t>Presented at USENIX ATC – June 26,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14238"/>
    </mc:Choice>
    <mc:Fallback xmlns="">
      <p:transition xmlns:p14="http://schemas.microsoft.com/office/powerpoint/2010/main" advTm="142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7400" y="1612900"/>
            <a:ext cx="5632450" cy="5956300"/>
          </a:xfrm>
        </p:spPr>
        <p:txBody>
          <a:bodyPr/>
          <a:lstStyle/>
          <a:p>
            <a:r>
              <a:rPr lang="en-US" dirty="0" smtClean="0"/>
              <a:t>&lt;id1, type, *&gt;</a:t>
            </a:r>
          </a:p>
          <a:p>
            <a:r>
              <a:rPr lang="en-US" dirty="0" smtClean="0"/>
              <a:t>Descending order by time</a:t>
            </a:r>
            <a:endParaRPr lang="en-US" dirty="0"/>
          </a:p>
        </p:txBody>
      </p:sp>
      <p:sp>
        <p:nvSpPr>
          <p:cNvPr id="4" name="Content Placeholder 3"/>
          <p:cNvSpPr>
            <a:spLocks noGrp="1"/>
          </p:cNvSpPr>
          <p:nvPr>
            <p:ph sz="half" idx="2"/>
          </p:nvPr>
        </p:nvSpPr>
        <p:spPr/>
        <p:txBody>
          <a:bodyPr/>
          <a:lstStyle/>
          <a:p>
            <a:r>
              <a:rPr lang="en-US" dirty="0" smtClean="0"/>
              <a:t>Query </a:t>
            </a:r>
            <a:r>
              <a:rPr lang="en-US" dirty="0" err="1" smtClean="0"/>
              <a:t>sublist</a:t>
            </a:r>
            <a:r>
              <a:rPr lang="en-US" dirty="0" smtClean="0"/>
              <a:t> by position or time</a:t>
            </a:r>
            <a:endParaRPr lang="en-US" dirty="0"/>
          </a:p>
          <a:p>
            <a:r>
              <a:rPr lang="en-US" dirty="0" smtClean="0"/>
              <a:t>Query size of entire list</a:t>
            </a:r>
            <a:endParaRPr lang="en-US" dirty="0"/>
          </a:p>
        </p:txBody>
      </p:sp>
      <p:sp>
        <p:nvSpPr>
          <p:cNvPr id="5" name="Title 1"/>
          <p:cNvSpPr>
            <a:spLocks noGrp="1"/>
          </p:cNvSpPr>
          <p:nvPr>
            <p:ph type="title"/>
          </p:nvPr>
        </p:nvSpPr>
        <p:spPr>
          <a:xfrm>
            <a:off x="787400" y="635000"/>
            <a:ext cx="5638800" cy="660400"/>
          </a:xfrm>
        </p:spPr>
        <p:txBody>
          <a:bodyPr/>
          <a:lstStyle/>
          <a:p>
            <a:r>
              <a:rPr lang="en-US" dirty="0" smtClean="0"/>
              <a:t>Association Lists</a:t>
            </a:r>
            <a:endParaRPr lang="en-US" dirty="0"/>
          </a:p>
        </p:txBody>
      </p:sp>
      <p:sp>
        <p:nvSpPr>
          <p:cNvPr id="7" name="Rectangle 6"/>
          <p:cNvSpPr/>
          <p:nvPr/>
        </p:nvSpPr>
        <p:spPr bwMode="auto">
          <a:xfrm>
            <a:off x="7112000" y="6197600"/>
            <a:ext cx="4267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5486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2003 =&gt;</a:t>
            </a: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type: COMMENT</a:t>
            </a:r>
          </a:p>
          <a:p>
            <a:pPr marL="0" marR="0" indent="0" algn="l" defTabSz="914400" rtl="0" eaLnBrk="1" fontAlgn="base" latinLnBrk="0" hangingPunct="1">
              <a:lnSpc>
                <a:spcPct val="110000"/>
              </a:lnSpc>
              <a:spcBef>
                <a:spcPct val="0"/>
              </a:spcBef>
              <a:spcAft>
                <a:spcPct val="0"/>
              </a:spcAft>
              <a:buClrTx/>
              <a:buSzTx/>
              <a:buFontTx/>
              <a:buNone/>
              <a:tabLst/>
            </a:pP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2000"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“how was it, was it w…</a:t>
            </a:r>
            <a:endPar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 name="Rectangle 7"/>
          <p:cNvSpPr/>
          <p:nvPr/>
        </p:nvSpPr>
        <p:spPr bwMode="auto">
          <a:xfrm>
            <a:off x="787400" y="3530600"/>
            <a:ext cx="3200400" cy="3886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1807 =&gt;</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indent="0" algn="l" defTabSz="914400" rtl="0" eaLnBrk="1" fontAlgn="base" latinLnBrk="0" hangingPunct="1">
              <a:lnSpc>
                <a:spcPct val="11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the </a:t>
            </a:r>
            <a:r>
              <a:rPr lang="en-US"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summ</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t>
            </a:r>
            <a:endPar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 name="Right Arrow 8"/>
          <p:cNvSpPr/>
          <p:nvPr/>
        </p:nvSpPr>
        <p:spPr bwMode="auto">
          <a:xfrm>
            <a:off x="3911600" y="6045200"/>
            <a:ext cx="3268148"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,2003&gt;</a:t>
            </a:r>
          </a:p>
          <a:p>
            <a:pPr>
              <a:lnSpc>
                <a:spcPct val="130000"/>
              </a:lnSpc>
            </a:pP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1,371,707,355</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 name="Rectangle 14"/>
          <p:cNvSpPr/>
          <p:nvPr/>
        </p:nvSpPr>
        <p:spPr bwMode="auto">
          <a:xfrm>
            <a:off x="7112000" y="4978400"/>
            <a:ext cx="4267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5486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8332 =&gt;</a:t>
            </a: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type: COMMENT</a:t>
            </a:r>
          </a:p>
          <a:p>
            <a:pPr marL="0" marR="0" indent="0" algn="l" defTabSz="914400" rtl="0" eaLnBrk="1" fontAlgn="base" latinLnBrk="0" hangingPunct="1">
              <a:lnSpc>
                <a:spcPct val="110000"/>
              </a:lnSpc>
              <a:spcBef>
                <a:spcPct val="0"/>
              </a:spcBef>
              <a:spcAft>
                <a:spcPct val="0"/>
              </a:spcAft>
              <a:buClrTx/>
              <a:buSzTx/>
              <a:buFontTx/>
              <a:buNone/>
              <a:tabLst/>
            </a:pP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2000"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“The rock is flawless, …</a:t>
            </a:r>
            <a:endPar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 name="Rectangle 15"/>
          <p:cNvSpPr/>
          <p:nvPr/>
        </p:nvSpPr>
        <p:spPr bwMode="auto">
          <a:xfrm>
            <a:off x="7112000" y="3759200"/>
            <a:ext cx="4267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5486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4141 =&gt;</a:t>
            </a: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type: COMMENT</a:t>
            </a:r>
          </a:p>
          <a:p>
            <a:pPr marL="0" marR="0" indent="0" algn="l" defTabSz="914400" rtl="0" eaLnBrk="1" fontAlgn="base" latinLnBrk="0" hangingPunct="1">
              <a:lnSpc>
                <a:spcPct val="110000"/>
              </a:lnSpc>
              <a:spcBef>
                <a:spcPct val="0"/>
              </a:spcBef>
              <a:spcAft>
                <a:spcPct val="0"/>
              </a:spcAft>
              <a:buClrTx/>
              <a:buSzTx/>
              <a:buFontTx/>
              <a:buNone/>
              <a:tabLst/>
            </a:pP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2000"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“Been wanting to do …</a:t>
            </a:r>
            <a:endPar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extBox 1"/>
          <p:cNvSpPr txBox="1"/>
          <p:nvPr/>
        </p:nvSpPr>
        <p:spPr>
          <a:xfrm>
            <a:off x="11226800" y="3530600"/>
            <a:ext cx="1295400" cy="461665"/>
          </a:xfrm>
          <a:prstGeom prst="rect">
            <a:avLst/>
          </a:prstGeom>
          <a:noFill/>
        </p:spPr>
        <p:txBody>
          <a:bodyPr wrap="square" rtlCol="0">
            <a:spAutoFit/>
          </a:bodyPr>
          <a:lstStyle/>
          <a:p>
            <a:pPr algn="ctr"/>
            <a:r>
              <a:rPr lang="en-US" dirty="0" smtClean="0"/>
              <a:t>newer</a:t>
            </a:r>
            <a:endParaRPr lang="en-US" dirty="0"/>
          </a:p>
        </p:txBody>
      </p:sp>
      <p:sp>
        <p:nvSpPr>
          <p:cNvPr id="17" name="TextBox 16"/>
          <p:cNvSpPr txBox="1"/>
          <p:nvPr/>
        </p:nvSpPr>
        <p:spPr>
          <a:xfrm>
            <a:off x="11226800" y="6883400"/>
            <a:ext cx="1295400" cy="461665"/>
          </a:xfrm>
          <a:prstGeom prst="rect">
            <a:avLst/>
          </a:prstGeom>
          <a:noFill/>
        </p:spPr>
        <p:txBody>
          <a:bodyPr wrap="square" rtlCol="0">
            <a:spAutoFit/>
          </a:bodyPr>
          <a:lstStyle/>
          <a:p>
            <a:pPr algn="ctr"/>
            <a:r>
              <a:rPr lang="en-US" dirty="0" smtClean="0"/>
              <a:t>older</a:t>
            </a:r>
            <a:endParaRPr lang="en-US" dirty="0"/>
          </a:p>
        </p:txBody>
      </p:sp>
      <p:cxnSp>
        <p:nvCxnSpPr>
          <p:cNvPr id="19" name="Straight Arrow Connector 18"/>
          <p:cNvCxnSpPr>
            <a:endCxn id="17" idx="0"/>
          </p:cNvCxnSpPr>
          <p:nvPr/>
        </p:nvCxnSpPr>
        <p:spPr bwMode="auto">
          <a:xfrm>
            <a:off x="11836400" y="4064000"/>
            <a:ext cx="38100" cy="2819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1600" y="4826000"/>
            <a:ext cx="3268148"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,8332&gt;</a:t>
            </a:r>
          </a:p>
          <a:p>
            <a:pPr>
              <a:lnSpc>
                <a:spcPct val="130000"/>
              </a:lnSpc>
            </a:pP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1,371,708,678</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ight Arrow 13"/>
          <p:cNvSpPr/>
          <p:nvPr/>
        </p:nvSpPr>
        <p:spPr bwMode="auto">
          <a:xfrm>
            <a:off x="3911600" y="3606800"/>
            <a:ext cx="3268148"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,4141&gt;</a:t>
            </a:r>
          </a:p>
          <a:p>
            <a:pPr>
              <a:lnSpc>
                <a:spcPct val="130000"/>
              </a:lnSpc>
            </a:pPr>
            <a:r>
              <a:rPr lang="en-US" sz="2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1,371,709,009</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 name="Double Brace 21"/>
          <p:cNvSpPr/>
          <p:nvPr/>
        </p:nvSpPr>
        <p:spPr bwMode="auto">
          <a:xfrm>
            <a:off x="3302000" y="3378200"/>
            <a:ext cx="4343400" cy="4191000"/>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0" advTm="46634"/>
    </mc:Choice>
    <mc:Fallback xmlns="">
      <p:transition xmlns:p14="http://schemas.microsoft.com/office/powerpoint/2010/main" advTm="466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Associations API</a:t>
            </a:r>
            <a:endParaRPr lang="en-US" dirty="0"/>
          </a:p>
        </p:txBody>
      </p:sp>
      <p:sp>
        <p:nvSpPr>
          <p:cNvPr id="3" name="Content Placeholder 2"/>
          <p:cNvSpPr>
            <a:spLocks noGrp="1"/>
          </p:cNvSpPr>
          <p:nvPr>
            <p:ph sz="half" idx="1"/>
          </p:nvPr>
        </p:nvSpPr>
        <p:spPr/>
        <p:txBody>
          <a:bodyPr/>
          <a:lstStyle/>
          <a:p>
            <a:pPr marL="0" indent="0">
              <a:buNone/>
            </a:pPr>
            <a:r>
              <a:rPr lang="en-US" sz="3200" b="1" dirty="0" smtClean="0">
                <a:solidFill>
                  <a:schemeClr val="accent2"/>
                </a:solidFill>
              </a:rPr>
              <a:t>Reads – 99.8%</a:t>
            </a:r>
          </a:p>
          <a:p>
            <a:r>
              <a:rPr lang="en-US" dirty="0" smtClean="0"/>
              <a:t>Point queries</a:t>
            </a:r>
          </a:p>
          <a:p>
            <a:pPr lvl="1"/>
            <a:r>
              <a:rPr lang="en-US" b="1" dirty="0" err="1" smtClean="0">
                <a:latin typeface="Consolas"/>
                <a:cs typeface="Consolas"/>
              </a:rPr>
              <a:t>obj_get</a:t>
            </a:r>
            <a:r>
              <a:rPr lang="en-US" dirty="0"/>
              <a:t> </a:t>
            </a:r>
            <a:r>
              <a:rPr lang="en-US" u="sng" dirty="0" smtClean="0">
                <a:solidFill>
                  <a:schemeClr val="bg1">
                    <a:lumMod val="90000"/>
                  </a:schemeClr>
                </a:solidFill>
              </a:rPr>
              <a:t>				</a:t>
            </a:r>
            <a:r>
              <a:rPr lang="en-US" dirty="0" smtClean="0"/>
              <a:t> 28.9%</a:t>
            </a:r>
          </a:p>
          <a:p>
            <a:pPr lvl="1"/>
            <a:r>
              <a:rPr lang="en-US" b="1" dirty="0" err="1" smtClean="0">
                <a:latin typeface="Consolas"/>
                <a:cs typeface="Consolas"/>
              </a:rPr>
              <a:t>assoc_get</a:t>
            </a:r>
            <a:r>
              <a:rPr lang="en-US" dirty="0"/>
              <a:t> </a:t>
            </a:r>
            <a:r>
              <a:rPr lang="en-US" u="sng" dirty="0" smtClean="0">
                <a:solidFill>
                  <a:srgbClr val="C3CBDC"/>
                </a:solidFill>
              </a:rPr>
              <a:t>			</a:t>
            </a:r>
            <a:r>
              <a:rPr lang="en-US" dirty="0" smtClean="0"/>
              <a:t> 15.7%</a:t>
            </a:r>
          </a:p>
          <a:p>
            <a:r>
              <a:rPr lang="en-US" dirty="0" smtClean="0"/>
              <a:t>Range queries</a:t>
            </a:r>
          </a:p>
          <a:p>
            <a:pPr lvl="1"/>
            <a:r>
              <a:rPr lang="en-US" b="1" dirty="0" err="1" smtClean="0">
                <a:latin typeface="Consolas"/>
                <a:cs typeface="Consolas"/>
              </a:rPr>
              <a:t>assoc_range</a:t>
            </a:r>
            <a:r>
              <a:rPr lang="en-US" dirty="0" smtClean="0"/>
              <a:t> </a:t>
            </a:r>
            <a:r>
              <a:rPr lang="en-US" u="sng" dirty="0" smtClean="0">
                <a:solidFill>
                  <a:srgbClr val="C3CBDC"/>
                </a:solidFill>
              </a:rPr>
              <a:t>			</a:t>
            </a:r>
            <a:r>
              <a:rPr lang="en-US" dirty="0" smtClean="0"/>
              <a:t> 40.9%</a:t>
            </a:r>
          </a:p>
          <a:p>
            <a:pPr lvl="1"/>
            <a:r>
              <a:rPr lang="en-US" b="1" dirty="0" err="1" smtClean="0">
                <a:latin typeface="Consolas"/>
                <a:cs typeface="Consolas"/>
              </a:rPr>
              <a:t>assoc_time_range</a:t>
            </a:r>
            <a:r>
              <a:rPr lang="en-US" dirty="0" smtClean="0"/>
              <a:t> </a:t>
            </a:r>
            <a:r>
              <a:rPr lang="en-US" u="sng" dirty="0" smtClean="0">
                <a:solidFill>
                  <a:srgbClr val="C3CBDC"/>
                </a:solidFill>
              </a:rPr>
              <a:t>	</a:t>
            </a:r>
            <a:r>
              <a:rPr lang="en-US" dirty="0" smtClean="0"/>
              <a:t> 2.8%</a:t>
            </a:r>
          </a:p>
          <a:p>
            <a:r>
              <a:rPr lang="en-US" dirty="0" smtClean="0"/>
              <a:t>Count queries</a:t>
            </a:r>
          </a:p>
          <a:p>
            <a:pPr lvl="1"/>
            <a:r>
              <a:rPr lang="en-US" b="1" dirty="0" err="1" smtClean="0">
                <a:latin typeface="Consolas"/>
                <a:cs typeface="Consolas"/>
              </a:rPr>
              <a:t>assoc_count</a:t>
            </a:r>
            <a:r>
              <a:rPr lang="en-US" dirty="0"/>
              <a:t> </a:t>
            </a:r>
            <a:r>
              <a:rPr lang="en-US" u="sng" dirty="0" smtClean="0">
                <a:solidFill>
                  <a:srgbClr val="C3CBDC"/>
                </a:solidFill>
              </a:rPr>
              <a:t>			</a:t>
            </a:r>
            <a:r>
              <a:rPr lang="en-US" dirty="0" smtClean="0"/>
              <a:t> 11.7%</a:t>
            </a:r>
            <a:endParaRPr lang="en-US" dirty="0"/>
          </a:p>
        </p:txBody>
      </p:sp>
      <p:sp>
        <p:nvSpPr>
          <p:cNvPr id="4" name="Content Placeholder 3"/>
          <p:cNvSpPr>
            <a:spLocks noGrp="1"/>
          </p:cNvSpPr>
          <p:nvPr>
            <p:ph sz="half" idx="2"/>
          </p:nvPr>
        </p:nvSpPr>
        <p:spPr/>
        <p:txBody>
          <a:bodyPr/>
          <a:lstStyle/>
          <a:p>
            <a:pPr marL="0" indent="0">
              <a:buNone/>
            </a:pPr>
            <a:r>
              <a:rPr lang="en-US" sz="3200" b="1" dirty="0" smtClean="0">
                <a:solidFill>
                  <a:srgbClr val="333399"/>
                </a:solidFill>
              </a:rPr>
              <a:t>Writes – 0.2%</a:t>
            </a:r>
          </a:p>
          <a:p>
            <a:r>
              <a:rPr lang="en-US" dirty="0" smtClean="0"/>
              <a:t>Create, update, delete for objects</a:t>
            </a:r>
          </a:p>
          <a:p>
            <a:pPr lvl="1"/>
            <a:r>
              <a:rPr lang="en-US" b="1" dirty="0" err="1" smtClean="0">
                <a:latin typeface="Consolas"/>
                <a:cs typeface="Consolas"/>
              </a:rPr>
              <a:t>obj_add</a:t>
            </a:r>
            <a:r>
              <a:rPr lang="en-US" dirty="0" smtClean="0"/>
              <a:t> </a:t>
            </a:r>
            <a:r>
              <a:rPr lang="en-US" u="sng" dirty="0" smtClean="0">
                <a:solidFill>
                  <a:srgbClr val="C3CBDC"/>
                </a:solidFill>
              </a:rPr>
              <a:t>				</a:t>
            </a:r>
            <a:r>
              <a:rPr lang="en-US" dirty="0" smtClean="0"/>
              <a:t> 16.5%</a:t>
            </a:r>
          </a:p>
          <a:p>
            <a:pPr lvl="1"/>
            <a:r>
              <a:rPr lang="en-US" b="1" dirty="0" err="1" smtClean="0">
                <a:latin typeface="Consolas"/>
                <a:cs typeface="Consolas"/>
              </a:rPr>
              <a:t>obj_update</a:t>
            </a:r>
            <a:r>
              <a:rPr lang="en-US" dirty="0"/>
              <a:t> </a:t>
            </a:r>
            <a:r>
              <a:rPr lang="en-US" u="sng" dirty="0" smtClean="0">
                <a:solidFill>
                  <a:srgbClr val="C3CBDC"/>
                </a:solidFill>
              </a:rPr>
              <a:t>			</a:t>
            </a:r>
            <a:r>
              <a:rPr lang="en-US" dirty="0" smtClean="0"/>
              <a:t> 20.7%</a:t>
            </a:r>
          </a:p>
          <a:p>
            <a:pPr lvl="1"/>
            <a:r>
              <a:rPr lang="en-US" b="1" dirty="0" err="1" smtClean="0">
                <a:latin typeface="Consolas"/>
                <a:cs typeface="Consolas"/>
              </a:rPr>
              <a:t>obj_del</a:t>
            </a:r>
            <a:r>
              <a:rPr lang="en-US" dirty="0" smtClean="0"/>
              <a:t> </a:t>
            </a:r>
            <a:r>
              <a:rPr lang="en-US" u="sng" dirty="0" smtClean="0">
                <a:solidFill>
                  <a:srgbClr val="C3CBDC"/>
                </a:solidFill>
              </a:rPr>
              <a:t>				</a:t>
            </a:r>
            <a:r>
              <a:rPr lang="en-US" dirty="0" smtClean="0"/>
              <a:t> 2.0%</a:t>
            </a:r>
          </a:p>
          <a:p>
            <a:r>
              <a:rPr lang="en-US" dirty="0" smtClean="0"/>
              <a:t>Set and delete for associations</a:t>
            </a:r>
          </a:p>
          <a:p>
            <a:pPr lvl="1"/>
            <a:r>
              <a:rPr lang="en-US" b="1" dirty="0" err="1" smtClean="0">
                <a:latin typeface="Consolas"/>
                <a:cs typeface="Consolas"/>
              </a:rPr>
              <a:t>assoc_add</a:t>
            </a:r>
            <a:r>
              <a:rPr lang="en-US" dirty="0" smtClean="0"/>
              <a:t> </a:t>
            </a:r>
            <a:r>
              <a:rPr lang="en-US" u="sng" dirty="0" smtClean="0">
                <a:solidFill>
                  <a:srgbClr val="C3CBDC"/>
                </a:solidFill>
              </a:rPr>
              <a:t>			</a:t>
            </a:r>
            <a:r>
              <a:rPr lang="en-US" dirty="0" smtClean="0"/>
              <a:t> 52.5%</a:t>
            </a:r>
          </a:p>
          <a:p>
            <a:pPr lvl="1"/>
            <a:r>
              <a:rPr lang="en-US" b="1" dirty="0" err="1" smtClean="0">
                <a:latin typeface="Consolas"/>
                <a:cs typeface="Consolas"/>
              </a:rPr>
              <a:t>assoc_del</a:t>
            </a:r>
            <a:r>
              <a:rPr lang="en-US" dirty="0" smtClean="0"/>
              <a:t> </a:t>
            </a:r>
            <a:r>
              <a:rPr lang="en-US" u="sng" dirty="0" smtClean="0">
                <a:solidFill>
                  <a:srgbClr val="C3CBDC"/>
                </a:solidFill>
              </a:rPr>
              <a:t>			</a:t>
            </a:r>
            <a:r>
              <a:rPr lang="en-US" dirty="0" smtClean="0"/>
              <a:t> 8.3%</a:t>
            </a:r>
            <a:endParaRPr lang="en-US" dirty="0"/>
          </a:p>
        </p:txBody>
      </p:sp>
    </p:spTree>
    <p:extLst>
      <p:ext uri="{BB962C8B-B14F-4D97-AF65-F5344CB8AC3E}">
        <p14:creationId xmlns:p14="http://schemas.microsoft.com/office/powerpoint/2010/main" val="1642246005"/>
      </p:ext>
    </p:extLst>
  </p:cSld>
  <p:clrMapOvr>
    <a:masterClrMapping/>
  </p:clrMapOvr>
  <mc:AlternateContent xmlns:mc="http://schemas.openxmlformats.org/markup-compatibility/2006" xmlns:p14="http://schemas.microsoft.com/office/powerpoint/2010/main">
    <mc:Choice Requires="p14">
      <p:transition p14:dur="0" advTm="33638"/>
    </mc:Choice>
    <mc:Fallback xmlns="">
      <p:transition xmlns:p14="http://schemas.microsoft.com/office/powerpoint/2010/main" advTm="336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400" y="7340600"/>
            <a:ext cx="13563600" cy="990600"/>
          </a:xfrm>
          <a:prstGeom prst="rect">
            <a:avLst/>
          </a:prstGeom>
          <a:solidFill>
            <a:schemeClr val="tx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27000"/>
            <a:ext cx="13258800" cy="7620000"/>
          </a:xfrm>
          <a:prstGeom prst="rect">
            <a:avLst/>
          </a:prstGeom>
          <a:solidFill>
            <a:schemeClr val="tx2"/>
          </a:solidFill>
        </p:spPr>
      </p:pic>
      <p:sp>
        <p:nvSpPr>
          <p:cNvPr id="15" name="Rounded Rectangle 14"/>
          <p:cNvSpPr/>
          <p:nvPr/>
        </p:nvSpPr>
        <p:spPr bwMode="auto">
          <a:xfrm>
            <a:off x="-203200" y="6121400"/>
            <a:ext cx="2743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330200" y="254000"/>
            <a:ext cx="5410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solidFill>
                  <a:srgbClr val="FCF3D3"/>
                </a:solidFill>
                <a:effectLst>
                  <a:outerShdw blurRad="50800" dist="38100" dir="2700000" algn="tl" rotWithShape="0">
                    <a:prstClr val="black">
                      <a:alpha val="40000"/>
                    </a:prstClr>
                  </a:outerShdw>
                </a:effectLst>
              </a:rPr>
              <a:t>What Are TAO’s Goals/Challenges?</a:t>
            </a:r>
            <a:endParaRPr lang="en-US" dirty="0">
              <a:solidFill>
                <a:srgbClr val="FCF3D3"/>
              </a:solidFill>
              <a:effectLst>
                <a:outerShdw blurRad="50800" dist="38100" dir="2700000" algn="tl" rotWithShape="0">
                  <a:prstClr val="black">
                    <a:alpha val="40000"/>
                  </a:prstClr>
                </a:outerShdw>
              </a:effectLst>
            </a:endParaRPr>
          </a:p>
        </p:txBody>
      </p:sp>
      <p:sp>
        <p:nvSpPr>
          <p:cNvPr id="9" name="Rounded Rectangle 8"/>
          <p:cNvSpPr/>
          <p:nvPr/>
        </p:nvSpPr>
        <p:spPr bwMode="auto">
          <a:xfrm>
            <a:off x="330200" y="1397000"/>
            <a:ext cx="5715000" cy="1447800"/>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482600" y="2311400"/>
            <a:ext cx="5334000" cy="1447800"/>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482600" y="3302000"/>
            <a:ext cx="60198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482600" y="4216400"/>
            <a:ext cx="6477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787400" y="1612900"/>
            <a:ext cx="7543800" cy="5956300"/>
          </a:xfrm>
        </p:spPr>
        <p:txBody>
          <a:bodyPr/>
          <a:lstStyle/>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4400" dirty="0" smtClean="0">
                <a:solidFill>
                  <a:schemeClr val="accent1">
                    <a:lumMod val="50000"/>
                  </a:schemeClr>
                </a:solidFill>
                <a:effectLst>
                  <a:outerShdw blurRad="95250" dist="114300" dir="2700000" algn="tl" rotWithShape="0">
                    <a:prstClr val="black">
                      <a:alpha val="77000"/>
                    </a:prstClr>
                  </a:outerShdw>
                </a:effectLst>
              </a:rPr>
              <a:t>Timeliness of writes</a:t>
            </a:r>
          </a:p>
          <a:p>
            <a:r>
              <a:rPr lang="en-US" sz="4400" dirty="0" smtClean="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mc:AlternateContent xmlns:mc="http://schemas.openxmlformats.org/markup-compatibility/2006" xmlns:p14="http://schemas.microsoft.com/office/powerpoint/2010/main">
    <mc:Choice Requires="p14">
      <p:transition p14:dur="0" advTm="15878"/>
    </mc:Choice>
    <mc:Fallback xmlns="">
      <p:transition xmlns:p14="http://schemas.microsoft.com/office/powerpoint/2010/main" advTm="158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320800" y="2387600"/>
            <a:ext cx="5791200" cy="5181600"/>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4000" b="0" i="0" u="none" strike="noStrike" cap="none" normalizeH="0" baseline="0" dirty="0" smtClean="0">
                <a:ln>
                  <a:noFill/>
                </a:ln>
                <a:solidFill>
                  <a:schemeClr val="accent2"/>
                </a:solidFill>
                <a:effectLst/>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00" b="0" i="0" u="none" strike="noStrike" cap="none" normalizeH="0" baseline="0" dirty="0">
              <a:ln>
                <a:noFill/>
              </a:ln>
              <a:solidFill>
                <a:schemeClr val="accent2"/>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t>Independent Scaling by Separating Roles</a:t>
            </a:r>
            <a:endParaRPr lang="en-US" dirty="0"/>
          </a:p>
        </p:txBody>
      </p:sp>
      <p:sp>
        <p:nvSpPr>
          <p:cNvPr id="7" name="TextBox 6"/>
          <p:cNvSpPr txBox="1"/>
          <p:nvPr/>
        </p:nvSpPr>
        <p:spPr>
          <a:xfrm>
            <a:off x="1549400" y="3302000"/>
            <a:ext cx="2590800" cy="1815882"/>
          </a:xfrm>
          <a:prstGeom prst="rect">
            <a:avLst/>
          </a:prstGeom>
          <a:noFill/>
        </p:spPr>
        <p:txBody>
          <a:bodyPr wrap="square" rtlCol="0">
            <a:spAutoFit/>
          </a:bodyPr>
          <a:lstStyle/>
          <a:p>
            <a:r>
              <a:rPr lang="en-US" sz="2800" dirty="0"/>
              <a:t>C</a:t>
            </a:r>
            <a:r>
              <a:rPr lang="en-US" sz="2800" dirty="0" smtClean="0"/>
              <a:t>ache</a:t>
            </a:r>
          </a:p>
          <a:p>
            <a:pPr marL="342900" indent="-342900">
              <a:buFont typeface="Arial"/>
              <a:buChar char="•"/>
            </a:pPr>
            <a:r>
              <a:rPr lang="en-US" sz="2800" dirty="0"/>
              <a:t>O</a:t>
            </a:r>
            <a:r>
              <a:rPr lang="en-US" sz="2800" dirty="0" smtClean="0"/>
              <a:t>bjects</a:t>
            </a:r>
          </a:p>
          <a:p>
            <a:pPr marL="342900" indent="-342900">
              <a:buFont typeface="Arial"/>
              <a:buChar char="•"/>
            </a:pPr>
            <a:r>
              <a:rPr lang="en-US" sz="2800" dirty="0" err="1"/>
              <a:t>A</a:t>
            </a:r>
            <a:r>
              <a:rPr lang="en-US" sz="2800" dirty="0" err="1" smtClean="0"/>
              <a:t>ssoc</a:t>
            </a:r>
            <a:r>
              <a:rPr lang="en-US" sz="2800" dirty="0" smtClean="0"/>
              <a:t> lists</a:t>
            </a:r>
          </a:p>
          <a:p>
            <a:pPr marL="342900" indent="-342900">
              <a:buFont typeface="Arial"/>
              <a:buChar char="•"/>
            </a:pPr>
            <a:r>
              <a:rPr lang="en-US" sz="2800" dirty="0" err="1"/>
              <a:t>A</a:t>
            </a:r>
            <a:r>
              <a:rPr lang="en-US" sz="2800" dirty="0" err="1" smtClean="0"/>
              <a:t>ssoc</a:t>
            </a:r>
            <a:r>
              <a:rPr lang="en-US" sz="2800" dirty="0" smtClean="0"/>
              <a:t> counts</a:t>
            </a:r>
            <a:endParaRPr lang="en-US" sz="2800" dirty="0"/>
          </a:p>
        </p:txBody>
      </p:sp>
      <p:sp>
        <p:nvSpPr>
          <p:cNvPr id="11" name="TextBox 10"/>
          <p:cNvSpPr txBox="1"/>
          <p:nvPr/>
        </p:nvSpPr>
        <p:spPr>
          <a:xfrm>
            <a:off x="1549400" y="6197600"/>
            <a:ext cx="2895600" cy="523220"/>
          </a:xfrm>
          <a:prstGeom prst="rect">
            <a:avLst/>
          </a:prstGeom>
          <a:noFill/>
        </p:spPr>
        <p:txBody>
          <a:bodyPr wrap="square" rtlCol="0">
            <a:spAutoFit/>
          </a:bodyPr>
          <a:lstStyle/>
          <a:p>
            <a:r>
              <a:rPr lang="en-US" sz="2800" dirty="0" smtClean="0"/>
              <a:t>Database</a:t>
            </a:r>
          </a:p>
        </p:txBody>
      </p:sp>
      <p:grpSp>
        <p:nvGrpSpPr>
          <p:cNvPr id="35" name="Group 34"/>
          <p:cNvGrpSpPr/>
          <p:nvPr/>
        </p:nvGrpSpPr>
        <p:grpSpPr>
          <a:xfrm>
            <a:off x="3911600" y="1892300"/>
            <a:ext cx="2743200" cy="647700"/>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24" name="TextBox 23"/>
          <p:cNvSpPr txBox="1"/>
          <p:nvPr/>
        </p:nvSpPr>
        <p:spPr>
          <a:xfrm>
            <a:off x="406400" y="1778000"/>
            <a:ext cx="2139457" cy="523220"/>
          </a:xfrm>
          <a:prstGeom prst="rect">
            <a:avLst/>
          </a:prstGeom>
          <a:noFill/>
        </p:spPr>
        <p:txBody>
          <a:bodyPr wrap="none" rtlCol="0">
            <a:spAutoFit/>
          </a:bodyPr>
          <a:lstStyle/>
          <a:p>
            <a:r>
              <a:rPr lang="en-US" sz="2800" dirty="0"/>
              <a:t>W</a:t>
            </a:r>
            <a:r>
              <a:rPr lang="en-US" sz="2800" dirty="0" smtClean="0"/>
              <a:t>eb servers</a:t>
            </a:r>
            <a:endParaRPr lang="en-US" sz="2800" dirty="0"/>
          </a:p>
        </p:txBody>
      </p:sp>
      <p:sp>
        <p:nvSpPr>
          <p:cNvPr id="38" name="Down Arrow 37"/>
          <p:cNvSpPr/>
          <p:nvPr/>
        </p:nvSpPr>
        <p:spPr bwMode="auto">
          <a:xfrm>
            <a:off x="4749800" y="2616200"/>
            <a:ext cx="1066800"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5130800" y="46736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673600" y="6007100"/>
            <a:ext cx="1219200" cy="990600"/>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61" name="Line Callout 1 60"/>
          <p:cNvSpPr/>
          <p:nvPr/>
        </p:nvSpPr>
        <p:spPr bwMode="auto">
          <a:xfrm>
            <a:off x="7645400" y="1549400"/>
            <a:ext cx="4572000" cy="12192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smtClean="0"/>
              <a:t>Stateless</a:t>
            </a:r>
          </a:p>
        </p:txBody>
      </p:sp>
      <p:sp>
        <p:nvSpPr>
          <p:cNvPr id="63" name="Line Callout 1 62"/>
          <p:cNvSpPr/>
          <p:nvPr/>
        </p:nvSpPr>
        <p:spPr bwMode="auto">
          <a:xfrm>
            <a:off x="7645400" y="5740400"/>
            <a:ext cx="4572000" cy="1371600"/>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err="1"/>
              <a:t>S</a:t>
            </a:r>
            <a:r>
              <a:rPr lang="en-US" sz="2800" dirty="0" err="1" smtClean="0"/>
              <a:t>harded</a:t>
            </a:r>
            <a:r>
              <a:rPr lang="en-US" sz="2800" dirty="0" smtClean="0"/>
              <a:t> by id</a:t>
            </a:r>
          </a:p>
          <a:p>
            <a:pPr marL="342900" indent="-342900">
              <a:buFont typeface="Arial"/>
              <a:buChar char="•"/>
            </a:pPr>
            <a:r>
              <a:rPr lang="en-US" sz="2800" dirty="0" smtClean="0"/>
              <a:t>Servers –&gt; bytes</a:t>
            </a:r>
            <a:endParaRPr lang="en-US" sz="2800" dirty="0"/>
          </a:p>
        </p:txBody>
      </p:sp>
      <p:sp>
        <p:nvSpPr>
          <p:cNvPr id="42" name="Line Callout 1 41"/>
          <p:cNvSpPr/>
          <p:nvPr/>
        </p:nvSpPr>
        <p:spPr bwMode="auto">
          <a:xfrm>
            <a:off x="7645400" y="3454400"/>
            <a:ext cx="4572000" cy="1295400"/>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err="1"/>
              <a:t>S</a:t>
            </a:r>
            <a:r>
              <a:rPr lang="en-US" sz="2800" dirty="0" err="1" smtClean="0"/>
              <a:t>harded</a:t>
            </a:r>
            <a:r>
              <a:rPr lang="en-US" sz="2800" dirty="0" smtClean="0"/>
              <a:t> by id</a:t>
            </a:r>
          </a:p>
          <a:p>
            <a:pPr marL="342900" indent="-342900">
              <a:buFont typeface="Arial"/>
              <a:buChar char="•"/>
            </a:pPr>
            <a:r>
              <a:rPr lang="en-US" sz="2800" dirty="0"/>
              <a:t>Servers –&gt; </a:t>
            </a:r>
            <a:r>
              <a:rPr lang="en-US" sz="2800" dirty="0" smtClean="0"/>
              <a:t>read </a:t>
            </a:r>
            <a:r>
              <a:rPr lang="en-US" sz="2800" dirty="0" err="1" smtClean="0"/>
              <a:t>qps</a:t>
            </a:r>
            <a:endParaRPr lang="en-US" sz="2800" dirty="0" smtClean="0"/>
          </a:p>
        </p:txBody>
      </p:sp>
      <p:grpSp>
        <p:nvGrpSpPr>
          <p:cNvPr id="6" name="Group 5"/>
          <p:cNvGrpSpPr/>
          <p:nvPr/>
        </p:nvGrpSpPr>
        <p:grpSpPr>
          <a:xfrm>
            <a:off x="4292600" y="3606800"/>
            <a:ext cx="1981200" cy="1066800"/>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Tree>
    <p:custDataLst>
      <p:tags r:id="rId1"/>
    </p:custDataLst>
    <p:extLst>
      <p:ext uri="{BB962C8B-B14F-4D97-AF65-F5344CB8AC3E}">
        <p14:creationId xmlns:p14="http://schemas.microsoft.com/office/powerpoint/2010/main" val="84087413"/>
      </p:ext>
    </p:extLst>
  </p:cSld>
  <p:clrMapOvr>
    <a:masterClrMapping/>
  </p:clrMapOvr>
  <mc:AlternateContent xmlns:mc="http://schemas.openxmlformats.org/markup-compatibility/2006" xmlns:p14="http://schemas.microsoft.com/office/powerpoint/2010/main">
    <mc:Choice Requires="p14">
      <p:transition p14:dur="0" advTm="118702"/>
    </mc:Choice>
    <mc:Fallback xmlns="">
      <p:transition xmlns:p14="http://schemas.microsoft.com/office/powerpoint/2010/main" advTm="11870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1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2" name="Title 1"/>
          <p:cNvSpPr>
            <a:spLocks noGrp="1"/>
          </p:cNvSpPr>
          <p:nvPr>
            <p:ph type="title"/>
          </p:nvPr>
        </p:nvSpPr>
        <p:spPr/>
        <p:txBody>
          <a:bodyPr/>
          <a:lstStyle/>
          <a:p>
            <a:r>
              <a:rPr lang="en-US" dirty="0" smtClean="0"/>
              <a:t>Subdividing the Data Center</a:t>
            </a:r>
            <a:endParaRPr lang="en-US" dirty="0"/>
          </a:p>
        </p:txBody>
      </p:sp>
      <p:grpSp>
        <p:nvGrpSpPr>
          <p:cNvPr id="35" name="Group 34"/>
          <p:cNvGrpSpPr/>
          <p:nvPr/>
        </p:nvGrpSpPr>
        <p:grpSpPr>
          <a:xfrm>
            <a:off x="3149600" y="1892300"/>
            <a:ext cx="2743200" cy="304800"/>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57" name="Magnetic Disk 56"/>
          <p:cNvSpPr/>
          <p:nvPr/>
        </p:nvSpPr>
        <p:spPr bwMode="auto">
          <a:xfrm>
            <a:off x="4064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nvGrpSpPr>
          <p:cNvPr id="6" name="Group 5"/>
          <p:cNvGrpSpPr/>
          <p:nvPr/>
        </p:nvGrpSpPr>
        <p:grpSpPr>
          <a:xfrm>
            <a:off x="3530600" y="3606800"/>
            <a:ext cx="1981200" cy="1066800"/>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36" name="TextBox 35"/>
          <p:cNvSpPr txBox="1"/>
          <p:nvPr/>
        </p:nvSpPr>
        <p:spPr>
          <a:xfrm>
            <a:off x="406400" y="3911600"/>
            <a:ext cx="3429000" cy="523220"/>
          </a:xfrm>
          <a:prstGeom prst="rect">
            <a:avLst/>
          </a:prstGeom>
          <a:noFill/>
        </p:spPr>
        <p:txBody>
          <a:bodyPr wrap="square" rtlCol="0">
            <a:spAutoFit/>
          </a:bodyPr>
          <a:lstStyle/>
          <a:p>
            <a:r>
              <a:rPr lang="en-US" sz="2800" dirty="0"/>
              <a:t>C</a:t>
            </a:r>
            <a:r>
              <a:rPr lang="en-US" sz="2800" dirty="0" smtClean="0"/>
              <a:t>ache</a:t>
            </a:r>
          </a:p>
        </p:txBody>
      </p:sp>
      <p:sp>
        <p:nvSpPr>
          <p:cNvPr id="47" name="TextBox 46"/>
          <p:cNvSpPr txBox="1"/>
          <p:nvPr/>
        </p:nvSpPr>
        <p:spPr>
          <a:xfrm>
            <a:off x="406400" y="6197600"/>
            <a:ext cx="2895600" cy="523220"/>
          </a:xfrm>
          <a:prstGeom prst="rect">
            <a:avLst/>
          </a:prstGeom>
          <a:noFill/>
        </p:spPr>
        <p:txBody>
          <a:bodyPr wrap="square" rtlCol="0">
            <a:spAutoFit/>
          </a:bodyPr>
          <a:lstStyle/>
          <a:p>
            <a:r>
              <a:rPr lang="en-US" sz="2800" dirty="0" smtClean="0"/>
              <a:t>Database</a:t>
            </a:r>
          </a:p>
        </p:txBody>
      </p:sp>
      <p:sp>
        <p:nvSpPr>
          <p:cNvPr id="48" name="TextBox 47"/>
          <p:cNvSpPr txBox="1"/>
          <p:nvPr/>
        </p:nvSpPr>
        <p:spPr>
          <a:xfrm>
            <a:off x="406400" y="1778000"/>
            <a:ext cx="2139457" cy="523220"/>
          </a:xfrm>
          <a:prstGeom prst="rect">
            <a:avLst/>
          </a:prstGeom>
          <a:noFill/>
        </p:spPr>
        <p:txBody>
          <a:bodyPr wrap="none" rtlCol="0">
            <a:spAutoFit/>
          </a:bodyPr>
          <a:lstStyle/>
          <a:p>
            <a:r>
              <a:rPr lang="en-US" sz="2800" dirty="0"/>
              <a:t>W</a:t>
            </a:r>
            <a:r>
              <a:rPr lang="en-US" sz="2800" dirty="0" smtClean="0"/>
              <a:t>eb servers</a:t>
            </a:r>
            <a:endParaRPr lang="en-US" sz="2800" dirty="0"/>
          </a:p>
        </p:txBody>
      </p:sp>
      <p:sp>
        <p:nvSpPr>
          <p:cNvPr id="49" name="Down Arrow 48"/>
          <p:cNvSpPr/>
          <p:nvPr/>
        </p:nvSpPr>
        <p:spPr bwMode="auto">
          <a:xfrm rot="20645275">
            <a:off x="3302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68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91324" y="2308649"/>
            <a:ext cx="304800" cy="1310812"/>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728773" y="2279771"/>
            <a:ext cx="304800" cy="143334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49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215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639187" y="2345371"/>
            <a:ext cx="304800" cy="1310812"/>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5176636" y="2316493"/>
            <a:ext cx="304800" cy="143334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7264400" y="1473200"/>
            <a:ext cx="4953000" cy="1143000"/>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a:t>I</a:t>
            </a:r>
            <a:r>
              <a:rPr lang="en-US" sz="2800" dirty="0" smtClean="0"/>
              <a:t>nefficient failure detection</a:t>
            </a:r>
            <a:endParaRPr lang="en-US" sz="2800" dirty="0"/>
          </a:p>
          <a:p>
            <a:pPr marL="342900" indent="-342900">
              <a:buFont typeface="Arial"/>
              <a:buChar char="•"/>
            </a:pPr>
            <a:r>
              <a:rPr lang="en-US" sz="2800" dirty="0"/>
              <a:t>M</a:t>
            </a:r>
            <a:r>
              <a:rPr lang="en-US" sz="2800" dirty="0" smtClean="0"/>
              <a:t>any switch traversals</a:t>
            </a:r>
            <a:endParaRPr lang="en-US" sz="2000" dirty="0"/>
          </a:p>
        </p:txBody>
      </p:sp>
      <p:sp>
        <p:nvSpPr>
          <p:cNvPr id="75" name="Line Callout 1 74"/>
          <p:cNvSpPr/>
          <p:nvPr/>
        </p:nvSpPr>
        <p:spPr bwMode="auto">
          <a:xfrm>
            <a:off x="7264400" y="3911600"/>
            <a:ext cx="4953000" cy="1295400"/>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a:t>M</a:t>
            </a:r>
            <a:r>
              <a:rPr lang="en-US" sz="2800" dirty="0" smtClean="0"/>
              <a:t>any open sockets</a:t>
            </a:r>
          </a:p>
          <a:p>
            <a:pPr marL="342900" indent="-342900">
              <a:buFont typeface="Arial"/>
              <a:buChar char="•"/>
            </a:pPr>
            <a:r>
              <a:rPr lang="en-US" sz="2800" dirty="0"/>
              <a:t>L</a:t>
            </a:r>
            <a:r>
              <a:rPr lang="en-US" sz="2800" dirty="0" smtClean="0"/>
              <a:t>ots of hot spots</a:t>
            </a:r>
          </a:p>
        </p:txBody>
      </p:sp>
      <p:sp>
        <p:nvSpPr>
          <p:cNvPr id="76" name="Down Arrow 75"/>
          <p:cNvSpPr/>
          <p:nvPr/>
        </p:nvSpPr>
        <p:spPr bwMode="auto">
          <a:xfrm rot="20645275">
            <a:off x="3683000" y="4673599"/>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49090" y="4692024"/>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572324" y="4670848"/>
            <a:ext cx="304800" cy="1310812"/>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130863" y="4710321"/>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596953" y="4728746"/>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5020187" y="4707570"/>
            <a:ext cx="304800" cy="1310812"/>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216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9" name="Magnetic Disk 8"/>
          <p:cNvSpPr/>
          <p:nvPr/>
        </p:nvSpPr>
        <p:spPr bwMode="auto">
          <a:xfrm>
            <a:off x="4368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Tree>
    <p:custDataLst>
      <p:tags r:id="rId1"/>
    </p:custDataLst>
    <p:extLst>
      <p:ext uri="{BB962C8B-B14F-4D97-AF65-F5344CB8AC3E}">
        <p14:creationId xmlns:p14="http://schemas.microsoft.com/office/powerpoint/2010/main" val="2994812077"/>
      </p:ext>
    </p:extLst>
  </p:cSld>
  <p:clrMapOvr>
    <a:masterClrMapping/>
  </p:clrMapOvr>
  <mc:AlternateContent xmlns:mc="http://schemas.openxmlformats.org/markup-compatibility/2006" xmlns:p14="http://schemas.microsoft.com/office/powerpoint/2010/main">
    <mc:Choice Requires="p14">
      <p:transition p14:dur="0" advTm="71622"/>
    </mc:Choice>
    <mc:Fallback xmlns="">
      <p:transition xmlns:p14="http://schemas.microsoft.com/office/powerpoint/2010/main" advTm="7162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Subdividing the Data Center</a:t>
            </a:r>
            <a:endParaRPr lang="en-US" dirty="0"/>
          </a:p>
        </p:txBody>
      </p:sp>
      <p:grpSp>
        <p:nvGrpSpPr>
          <p:cNvPr id="3" name="Group 2"/>
          <p:cNvGrpSpPr/>
          <p:nvPr/>
        </p:nvGrpSpPr>
        <p:grpSpPr>
          <a:xfrm>
            <a:off x="3911600" y="3606800"/>
            <a:ext cx="1371600" cy="1066800"/>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36" name="TextBox 35"/>
          <p:cNvSpPr txBox="1"/>
          <p:nvPr/>
        </p:nvSpPr>
        <p:spPr>
          <a:xfrm>
            <a:off x="406400" y="3911600"/>
            <a:ext cx="3429000" cy="523220"/>
          </a:xfrm>
          <a:prstGeom prst="rect">
            <a:avLst/>
          </a:prstGeom>
          <a:noFill/>
        </p:spPr>
        <p:txBody>
          <a:bodyPr wrap="square" rtlCol="0">
            <a:spAutoFit/>
          </a:bodyPr>
          <a:lstStyle/>
          <a:p>
            <a:r>
              <a:rPr lang="en-US" sz="2800" dirty="0"/>
              <a:t>C</a:t>
            </a:r>
            <a:r>
              <a:rPr lang="en-US" sz="2800" dirty="0" smtClean="0"/>
              <a:t>ache</a:t>
            </a:r>
          </a:p>
        </p:txBody>
      </p:sp>
      <p:sp>
        <p:nvSpPr>
          <p:cNvPr id="47" name="TextBox 46"/>
          <p:cNvSpPr txBox="1"/>
          <p:nvPr/>
        </p:nvSpPr>
        <p:spPr>
          <a:xfrm>
            <a:off x="406400" y="6197600"/>
            <a:ext cx="2895600" cy="523220"/>
          </a:xfrm>
          <a:prstGeom prst="rect">
            <a:avLst/>
          </a:prstGeom>
          <a:noFill/>
        </p:spPr>
        <p:txBody>
          <a:bodyPr wrap="square" rtlCol="0">
            <a:spAutoFit/>
          </a:bodyPr>
          <a:lstStyle/>
          <a:p>
            <a:r>
              <a:rPr lang="en-US" sz="2800" dirty="0" smtClean="0"/>
              <a:t>Database</a:t>
            </a:r>
          </a:p>
        </p:txBody>
      </p:sp>
      <p:sp>
        <p:nvSpPr>
          <p:cNvPr id="48" name="TextBox 47"/>
          <p:cNvSpPr txBox="1"/>
          <p:nvPr/>
        </p:nvSpPr>
        <p:spPr>
          <a:xfrm>
            <a:off x="406400" y="1778000"/>
            <a:ext cx="2139457" cy="523220"/>
          </a:xfrm>
          <a:prstGeom prst="rect">
            <a:avLst/>
          </a:prstGeom>
          <a:noFill/>
        </p:spPr>
        <p:txBody>
          <a:bodyPr wrap="none" rtlCol="0">
            <a:spAutoFit/>
          </a:bodyPr>
          <a:lstStyle/>
          <a:p>
            <a:r>
              <a:rPr lang="en-US" sz="2800" dirty="0"/>
              <a:t>W</a:t>
            </a:r>
            <a:r>
              <a:rPr lang="en-US" sz="2800" dirty="0" smtClean="0"/>
              <a:t>eb servers</a:t>
            </a:r>
            <a:endParaRPr lang="en-US" sz="2800" dirty="0"/>
          </a:p>
        </p:txBody>
      </p:sp>
      <p:grpSp>
        <p:nvGrpSpPr>
          <p:cNvPr id="7" name="Group 6"/>
          <p:cNvGrpSpPr/>
          <p:nvPr/>
        </p:nvGrpSpPr>
        <p:grpSpPr>
          <a:xfrm>
            <a:off x="3835847" y="2311400"/>
            <a:ext cx="1218753" cy="1274347"/>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868203" y="4603609"/>
            <a:ext cx="304800" cy="146962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426200" y="5969000"/>
            <a:ext cx="1219200" cy="914400"/>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56" name="Group 55"/>
          <p:cNvGrpSpPr/>
          <p:nvPr/>
        </p:nvGrpSpPr>
        <p:grpSpPr>
          <a:xfrm>
            <a:off x="6350000" y="3606800"/>
            <a:ext cx="1371600" cy="1066800"/>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67" name="Group 66"/>
          <p:cNvGrpSpPr/>
          <p:nvPr/>
        </p:nvGrpSpPr>
        <p:grpSpPr>
          <a:xfrm>
            <a:off x="8788400" y="3606800"/>
            <a:ext cx="1371600" cy="1066800"/>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90" name="Group 89"/>
          <p:cNvGrpSpPr/>
          <p:nvPr/>
        </p:nvGrpSpPr>
        <p:grpSpPr>
          <a:xfrm>
            <a:off x="3661228" y="1930400"/>
            <a:ext cx="1698172" cy="304800"/>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96" name="Group 95"/>
          <p:cNvGrpSpPr/>
          <p:nvPr/>
        </p:nvGrpSpPr>
        <p:grpSpPr>
          <a:xfrm>
            <a:off x="6175828" y="1930400"/>
            <a:ext cx="1698172" cy="304800"/>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02" name="Group 101"/>
          <p:cNvGrpSpPr/>
          <p:nvPr/>
        </p:nvGrpSpPr>
        <p:grpSpPr>
          <a:xfrm>
            <a:off x="8614228" y="1930400"/>
            <a:ext cx="1698172" cy="304800"/>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08" name="Group 107"/>
          <p:cNvGrpSpPr/>
          <p:nvPr/>
        </p:nvGrpSpPr>
        <p:grpSpPr>
          <a:xfrm>
            <a:off x="6350447" y="2311400"/>
            <a:ext cx="1218753" cy="1274347"/>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788847" y="2311400"/>
            <a:ext cx="1218753" cy="1274347"/>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493301" y="4565184"/>
            <a:ext cx="304800" cy="168430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8744152" y="4508155"/>
            <a:ext cx="304800" cy="200295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8342395" y="4416934"/>
            <a:ext cx="304800" cy="196055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834649" y="4749801"/>
            <a:ext cx="304800" cy="11430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7188200" y="4826000"/>
            <a:ext cx="304800" cy="11430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788400" y="5969000"/>
            <a:ext cx="3352800" cy="762000"/>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a:t>T</a:t>
            </a:r>
            <a:r>
              <a:rPr lang="en-US" sz="2800" dirty="0" smtClean="0"/>
              <a:t>hundering herds</a:t>
            </a:r>
          </a:p>
        </p:txBody>
      </p:sp>
      <p:sp>
        <p:nvSpPr>
          <p:cNvPr id="124" name="Line Callout 1 123"/>
          <p:cNvSpPr/>
          <p:nvPr/>
        </p:nvSpPr>
        <p:spPr bwMode="auto">
          <a:xfrm flipH="1">
            <a:off x="863600" y="4826000"/>
            <a:ext cx="3352800" cy="1066800"/>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a:buChar char="•"/>
            </a:pPr>
            <a:r>
              <a:rPr lang="en-US" sz="2800" dirty="0"/>
              <a:t>D</a:t>
            </a:r>
            <a:r>
              <a:rPr lang="en-US" sz="2800" dirty="0" smtClean="0"/>
              <a:t>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mc:AlternateContent xmlns:mc="http://schemas.openxmlformats.org/markup-compatibility/2006" xmlns:p14="http://schemas.microsoft.com/office/powerpoint/2010/main">
    <mc:Choice Requires="p14">
      <p:transition p14:dur="0" advTm="105444"/>
    </mc:Choice>
    <mc:Fallback xmlns="">
      <p:transition xmlns:p14="http://schemas.microsoft.com/office/powerpoint/2010/main" advTm="105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 and Leader Caches</a:t>
            </a:r>
            <a:endParaRPr lang="en-US" dirty="0"/>
          </a:p>
        </p:txBody>
      </p:sp>
      <p:grpSp>
        <p:nvGrpSpPr>
          <p:cNvPr id="5" name="Group 4"/>
          <p:cNvGrpSpPr/>
          <p:nvPr/>
        </p:nvGrpSpPr>
        <p:grpSpPr>
          <a:xfrm>
            <a:off x="3911600" y="3302000"/>
            <a:ext cx="1371600" cy="762000"/>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36" name="TextBox 35"/>
          <p:cNvSpPr txBox="1"/>
          <p:nvPr/>
        </p:nvSpPr>
        <p:spPr>
          <a:xfrm>
            <a:off x="406400" y="3454400"/>
            <a:ext cx="3429000" cy="523220"/>
          </a:xfrm>
          <a:prstGeom prst="rect">
            <a:avLst/>
          </a:prstGeom>
          <a:noFill/>
        </p:spPr>
        <p:txBody>
          <a:bodyPr wrap="square" rtlCol="0">
            <a:spAutoFit/>
          </a:bodyPr>
          <a:lstStyle/>
          <a:p>
            <a:r>
              <a:rPr lang="en-US" sz="2800" dirty="0"/>
              <a:t>F</a:t>
            </a:r>
            <a:r>
              <a:rPr lang="en-US" sz="2800" dirty="0" smtClean="0"/>
              <a:t>ollower cache</a:t>
            </a:r>
          </a:p>
        </p:txBody>
      </p:sp>
      <p:sp>
        <p:nvSpPr>
          <p:cNvPr id="47" name="TextBox 46"/>
          <p:cNvSpPr txBox="1"/>
          <p:nvPr/>
        </p:nvSpPr>
        <p:spPr>
          <a:xfrm>
            <a:off x="406400" y="6512580"/>
            <a:ext cx="2895600" cy="523220"/>
          </a:xfrm>
          <a:prstGeom prst="rect">
            <a:avLst/>
          </a:prstGeom>
          <a:noFill/>
        </p:spPr>
        <p:txBody>
          <a:bodyPr wrap="square" rtlCol="0">
            <a:spAutoFit/>
          </a:bodyPr>
          <a:lstStyle/>
          <a:p>
            <a:r>
              <a:rPr lang="en-US" sz="2800" dirty="0" smtClean="0"/>
              <a:t>Database</a:t>
            </a:r>
          </a:p>
        </p:txBody>
      </p:sp>
      <p:sp>
        <p:nvSpPr>
          <p:cNvPr id="48" name="TextBox 47"/>
          <p:cNvSpPr txBox="1"/>
          <p:nvPr/>
        </p:nvSpPr>
        <p:spPr>
          <a:xfrm>
            <a:off x="406400" y="1778000"/>
            <a:ext cx="2139457" cy="523220"/>
          </a:xfrm>
          <a:prstGeom prst="rect">
            <a:avLst/>
          </a:prstGeom>
          <a:noFill/>
        </p:spPr>
        <p:txBody>
          <a:bodyPr wrap="none" rtlCol="0">
            <a:spAutoFit/>
          </a:bodyPr>
          <a:lstStyle/>
          <a:p>
            <a:r>
              <a:rPr lang="en-US" sz="2800" dirty="0"/>
              <a:t>W</a:t>
            </a:r>
            <a:r>
              <a:rPr lang="en-US" sz="2800" dirty="0" smtClean="0"/>
              <a:t>eb servers</a:t>
            </a:r>
            <a:endParaRPr lang="en-US" sz="2800" dirty="0"/>
          </a:p>
        </p:txBody>
      </p:sp>
      <p:grpSp>
        <p:nvGrpSpPr>
          <p:cNvPr id="7" name="Group 6"/>
          <p:cNvGrpSpPr/>
          <p:nvPr/>
        </p:nvGrpSpPr>
        <p:grpSpPr>
          <a:xfrm>
            <a:off x="3835847" y="2311401"/>
            <a:ext cx="1218753" cy="83820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426200" y="6350000"/>
            <a:ext cx="1219200" cy="914400"/>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90" name="Group 89"/>
          <p:cNvGrpSpPr/>
          <p:nvPr/>
        </p:nvGrpSpPr>
        <p:grpSpPr>
          <a:xfrm>
            <a:off x="3661228" y="1930400"/>
            <a:ext cx="1698172" cy="304800"/>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96" name="Group 95"/>
          <p:cNvGrpSpPr/>
          <p:nvPr/>
        </p:nvGrpSpPr>
        <p:grpSpPr>
          <a:xfrm>
            <a:off x="6175828" y="1930400"/>
            <a:ext cx="1698172" cy="304800"/>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02" name="Group 101"/>
          <p:cNvGrpSpPr/>
          <p:nvPr/>
        </p:nvGrpSpPr>
        <p:grpSpPr>
          <a:xfrm>
            <a:off x="8614228" y="1930400"/>
            <a:ext cx="1698172" cy="304800"/>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08" name="Group 107"/>
          <p:cNvGrpSpPr/>
          <p:nvPr/>
        </p:nvGrpSpPr>
        <p:grpSpPr>
          <a:xfrm>
            <a:off x="6350447" y="2311401"/>
            <a:ext cx="1218753" cy="83820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788847" y="2311401"/>
            <a:ext cx="1218753" cy="83820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670874" y="4086292"/>
            <a:ext cx="304800" cy="106461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368306" y="3854785"/>
            <a:ext cx="304800" cy="182520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8658411" y="3785387"/>
            <a:ext cx="304800" cy="200295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8435812" y="3694452"/>
            <a:ext cx="304800" cy="17324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807200" y="4140201"/>
            <a:ext cx="304800" cy="60959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7160751" y="4216399"/>
            <a:ext cx="304800" cy="60960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426200" y="3302000"/>
            <a:ext cx="1371600" cy="762000"/>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80" name="Group 79"/>
          <p:cNvGrpSpPr/>
          <p:nvPr/>
        </p:nvGrpSpPr>
        <p:grpSpPr>
          <a:xfrm>
            <a:off x="8864600" y="3302000"/>
            <a:ext cx="1371600" cy="762000"/>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86" name="Group 85"/>
          <p:cNvGrpSpPr/>
          <p:nvPr/>
        </p:nvGrpSpPr>
        <p:grpSpPr>
          <a:xfrm>
            <a:off x="6426200" y="4826000"/>
            <a:ext cx="1371600" cy="762000"/>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127" name="Down Arrow 126"/>
          <p:cNvSpPr/>
          <p:nvPr/>
        </p:nvSpPr>
        <p:spPr bwMode="auto">
          <a:xfrm rot="19987393" flipH="1">
            <a:off x="6650933" y="5541272"/>
            <a:ext cx="304800" cy="72994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7160751" y="5740398"/>
            <a:ext cx="304800" cy="60960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406400" y="4988580"/>
            <a:ext cx="3429000" cy="523220"/>
          </a:xfrm>
          <a:prstGeom prst="rect">
            <a:avLst/>
          </a:prstGeom>
          <a:noFill/>
        </p:spPr>
        <p:txBody>
          <a:bodyPr wrap="square" rtlCol="0">
            <a:spAutoFit/>
          </a:bodyPr>
          <a:lstStyle/>
          <a:p>
            <a:r>
              <a:rPr lang="en-US" sz="2800" dirty="0"/>
              <a:t>L</a:t>
            </a:r>
            <a:r>
              <a:rPr lang="en-US" sz="2800" dirty="0" smtClean="0"/>
              <a:t>eader cache</a:t>
            </a:r>
          </a:p>
        </p:txBody>
      </p:sp>
    </p:spTree>
    <p:custDataLst>
      <p:tags r:id="rId1"/>
    </p:custDataLst>
    <p:extLst>
      <p:ext uri="{BB962C8B-B14F-4D97-AF65-F5344CB8AC3E}">
        <p14:creationId xmlns:p14="http://schemas.microsoft.com/office/powerpoint/2010/main" val="522808310"/>
      </p:ext>
    </p:extLst>
  </p:cSld>
  <p:clrMapOvr>
    <a:masterClrMapping/>
  </p:clrMapOvr>
  <mc:AlternateContent xmlns:mc="http://schemas.openxmlformats.org/markup-compatibility/2006" xmlns:p14="http://schemas.microsoft.com/office/powerpoint/2010/main">
    <mc:Choice Requires="p14">
      <p:transition p14:dur="0" advTm="26831"/>
    </mc:Choice>
    <mc:Fallback xmlns="">
      <p:transition xmlns:p14="http://schemas.microsoft.com/office/powerpoint/2010/main" advTm="268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400" y="7340600"/>
            <a:ext cx="13563600" cy="990600"/>
          </a:xfrm>
          <a:prstGeom prst="rect">
            <a:avLst/>
          </a:prstGeom>
          <a:solidFill>
            <a:schemeClr val="tx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27000"/>
            <a:ext cx="13258800" cy="7620000"/>
          </a:xfrm>
          <a:prstGeom prst="rect">
            <a:avLst/>
          </a:prstGeom>
          <a:solidFill>
            <a:schemeClr val="tx2"/>
          </a:solidFill>
        </p:spPr>
      </p:pic>
      <p:sp>
        <p:nvSpPr>
          <p:cNvPr id="15" name="Rounded Rectangle 14"/>
          <p:cNvSpPr/>
          <p:nvPr/>
        </p:nvSpPr>
        <p:spPr bwMode="auto">
          <a:xfrm>
            <a:off x="-203200" y="6121400"/>
            <a:ext cx="2743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330200" y="254000"/>
            <a:ext cx="5410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solidFill>
                  <a:srgbClr val="FCF3D3"/>
                </a:solidFill>
                <a:effectLst>
                  <a:outerShdw blurRad="50800" dist="38100" dir="2700000" algn="tl" rotWithShape="0">
                    <a:prstClr val="black">
                      <a:alpha val="40000"/>
                    </a:prstClr>
                  </a:outerShdw>
                </a:effectLst>
              </a:rPr>
              <a:t>What Are TAO’s Goals/Challenges?</a:t>
            </a:r>
            <a:endParaRPr lang="en-US" dirty="0">
              <a:solidFill>
                <a:srgbClr val="FCF3D3"/>
              </a:solidFill>
              <a:effectLst>
                <a:outerShdw blurRad="50800" dist="38100" dir="2700000" algn="tl" rotWithShape="0">
                  <a:prstClr val="black">
                    <a:alpha val="40000"/>
                  </a:prstClr>
                </a:outerShdw>
              </a:effectLst>
            </a:endParaRPr>
          </a:p>
        </p:txBody>
      </p:sp>
      <p:sp>
        <p:nvSpPr>
          <p:cNvPr id="9" name="Rounded Rectangle 8"/>
          <p:cNvSpPr/>
          <p:nvPr/>
        </p:nvSpPr>
        <p:spPr bwMode="auto">
          <a:xfrm>
            <a:off x="330200" y="1397000"/>
            <a:ext cx="5715000" cy="1447800"/>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482600" y="2311400"/>
            <a:ext cx="5334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482600" y="3302000"/>
            <a:ext cx="6019800" cy="1447800"/>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482600" y="4216400"/>
            <a:ext cx="6477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787400" y="1612900"/>
            <a:ext cx="7543800" cy="5956300"/>
          </a:xfrm>
        </p:spPr>
        <p:txBody>
          <a:bodyPr/>
          <a:lstStyle/>
          <a:p>
            <a:r>
              <a:rPr lang="en-US" sz="4400" dirty="0" smtClean="0">
                <a:solidFill>
                  <a:schemeClr val="accent1">
                    <a:lumMod val="50000"/>
                  </a:schemeClr>
                </a:solidFill>
                <a:effectLst>
                  <a:outerShdw blurRad="95250" dist="114300" dir="2700000" algn="tl" rotWithShape="0">
                    <a:prstClr val="black">
                      <a:alpha val="77000"/>
                    </a:prstClr>
                  </a:outerShdw>
                </a:effectLst>
              </a:rPr>
              <a:t>Efficiency at scale</a:t>
            </a:r>
          </a:p>
          <a:p>
            <a:r>
              <a:rPr lang="en-US" sz="4400" dirty="0" smtClean="0">
                <a:solidFill>
                  <a:srgbClr val="816709"/>
                </a:solidFill>
                <a:effectLst>
                  <a:outerShdw blurRad="95250" dist="114300" dir="2700000" algn="tl" rotWithShape="0">
                    <a:prstClr val="black">
                      <a:alpha val="77000"/>
                    </a:prstClr>
                  </a:outerShdw>
                </a:effectLst>
              </a:rPr>
              <a:t>Low read latency</a:t>
            </a:r>
          </a:p>
          <a:p>
            <a:r>
              <a:rPr lang="en-US" sz="4400" dirty="0" smtClean="0">
                <a:solidFill>
                  <a:srgbClr val="FCF3D3"/>
                </a:solidFill>
                <a:effectLst>
                  <a:outerShdw blurRad="95250" dist="114300" dir="2700000" algn="tl" rotWithShape="0">
                    <a:prstClr val="black">
                      <a:alpha val="77000"/>
                    </a:prstClr>
                  </a:outerShdw>
                </a:effectLst>
              </a:rPr>
              <a:t>Timeliness of writes</a:t>
            </a:r>
          </a:p>
          <a:p>
            <a:r>
              <a:rPr lang="en-US" sz="4400" dirty="0" smtClean="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mc:AlternateContent xmlns:mc="http://schemas.openxmlformats.org/markup-compatibility/2006" xmlns:p14="http://schemas.microsoft.com/office/powerpoint/2010/main">
    <mc:Choice Requires="p14">
      <p:transition p14:dur="0" advTm="45359"/>
    </mc:Choice>
    <mc:Fallback xmlns="">
      <p:transition xmlns:p14="http://schemas.microsoft.com/office/powerpoint/2010/main" advTm="4535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Caching – Association Lists</a:t>
            </a:r>
            <a:endParaRPr lang="en-US" dirty="0"/>
          </a:p>
        </p:txBody>
      </p:sp>
      <p:sp>
        <p:nvSpPr>
          <p:cNvPr id="4" name="Rectangle 3"/>
          <p:cNvSpPr/>
          <p:nvPr/>
        </p:nvSpPr>
        <p:spPr bwMode="auto">
          <a:xfrm>
            <a:off x="3911600" y="3302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45" name="Rectangle 44"/>
          <p:cNvSpPr/>
          <p:nvPr/>
        </p:nvSpPr>
        <p:spPr bwMode="auto">
          <a:xfrm>
            <a:off x="4064000" y="3378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37" name="Rectangle 36"/>
          <p:cNvSpPr/>
          <p:nvPr/>
        </p:nvSpPr>
        <p:spPr bwMode="auto">
          <a:xfrm>
            <a:off x="4216400" y="3454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40" name="Rectangle 39"/>
          <p:cNvSpPr/>
          <p:nvPr/>
        </p:nvSpPr>
        <p:spPr bwMode="auto">
          <a:xfrm>
            <a:off x="4368800" y="3530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36" name="TextBox 35"/>
          <p:cNvSpPr txBox="1"/>
          <p:nvPr/>
        </p:nvSpPr>
        <p:spPr>
          <a:xfrm>
            <a:off x="406400" y="3454400"/>
            <a:ext cx="3429000" cy="523220"/>
          </a:xfrm>
          <a:prstGeom prst="rect">
            <a:avLst/>
          </a:prstGeom>
          <a:noFill/>
        </p:spPr>
        <p:txBody>
          <a:bodyPr wrap="square" rtlCol="0">
            <a:spAutoFit/>
          </a:bodyPr>
          <a:lstStyle/>
          <a:p>
            <a:r>
              <a:rPr lang="en-US" sz="2800" dirty="0"/>
              <a:t>F</a:t>
            </a:r>
            <a:r>
              <a:rPr lang="en-US" sz="2800" dirty="0" smtClean="0"/>
              <a:t>ollower cache</a:t>
            </a:r>
          </a:p>
        </p:txBody>
      </p:sp>
      <p:sp>
        <p:nvSpPr>
          <p:cNvPr id="47" name="TextBox 46"/>
          <p:cNvSpPr txBox="1"/>
          <p:nvPr/>
        </p:nvSpPr>
        <p:spPr>
          <a:xfrm>
            <a:off x="406400" y="6512580"/>
            <a:ext cx="2895600" cy="523220"/>
          </a:xfrm>
          <a:prstGeom prst="rect">
            <a:avLst/>
          </a:prstGeom>
          <a:noFill/>
        </p:spPr>
        <p:txBody>
          <a:bodyPr wrap="square" rtlCol="0">
            <a:spAutoFit/>
          </a:bodyPr>
          <a:lstStyle/>
          <a:p>
            <a:r>
              <a:rPr lang="en-US" sz="2800" dirty="0" smtClean="0"/>
              <a:t>Database</a:t>
            </a:r>
          </a:p>
        </p:txBody>
      </p:sp>
      <p:sp>
        <p:nvSpPr>
          <p:cNvPr id="48" name="TextBox 47"/>
          <p:cNvSpPr txBox="1"/>
          <p:nvPr/>
        </p:nvSpPr>
        <p:spPr>
          <a:xfrm>
            <a:off x="406400" y="1778000"/>
            <a:ext cx="2139457" cy="523220"/>
          </a:xfrm>
          <a:prstGeom prst="rect">
            <a:avLst/>
          </a:prstGeom>
          <a:noFill/>
        </p:spPr>
        <p:txBody>
          <a:bodyPr wrap="none" rtlCol="0">
            <a:spAutoFit/>
          </a:bodyPr>
          <a:lstStyle/>
          <a:p>
            <a:r>
              <a:rPr lang="en-US" sz="2800" dirty="0"/>
              <a:t>W</a:t>
            </a:r>
            <a:r>
              <a:rPr lang="en-US" sz="2800" dirty="0" smtClean="0"/>
              <a:t>eb servers</a:t>
            </a:r>
            <a:endParaRPr lang="en-US" sz="2800" dirty="0"/>
          </a:p>
        </p:txBody>
      </p:sp>
      <p:grpSp>
        <p:nvGrpSpPr>
          <p:cNvPr id="8" name="Group 7"/>
          <p:cNvGrpSpPr/>
          <p:nvPr/>
        </p:nvGrpSpPr>
        <p:grpSpPr>
          <a:xfrm>
            <a:off x="6426200" y="6350000"/>
            <a:ext cx="1219200" cy="914400"/>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latin typeface="Vista Sans OT Reg" pitchFamily="-65" charset="0"/>
                  <a:ea typeface="ヒラギノ角ゴ ProN W3" pitchFamily="-65" charset="-128"/>
                  <a:cs typeface="ヒラギノ角ゴ ProN W3" pitchFamily="-65" charset="-128"/>
                </a:rPr>
                <a:t>X,…</a:t>
              </a:r>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90" name="Group 89"/>
          <p:cNvGrpSpPr/>
          <p:nvPr/>
        </p:nvGrpSpPr>
        <p:grpSpPr>
          <a:xfrm>
            <a:off x="3661228" y="1930400"/>
            <a:ext cx="1698172" cy="304800"/>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96" name="Group 95"/>
          <p:cNvGrpSpPr/>
          <p:nvPr/>
        </p:nvGrpSpPr>
        <p:grpSpPr>
          <a:xfrm>
            <a:off x="6175828" y="1930400"/>
            <a:ext cx="1698172" cy="304800"/>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02" name="Group 101"/>
          <p:cNvGrpSpPr/>
          <p:nvPr/>
        </p:nvGrpSpPr>
        <p:grpSpPr>
          <a:xfrm>
            <a:off x="8614228" y="1930400"/>
            <a:ext cx="1698172" cy="304800"/>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78" name="Down Arrow 77"/>
          <p:cNvSpPr/>
          <p:nvPr/>
        </p:nvSpPr>
        <p:spPr bwMode="auto">
          <a:xfrm rot="7375108">
            <a:off x="5585459" y="3929115"/>
            <a:ext cx="304800" cy="126820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8435812" y="3694452"/>
            <a:ext cx="304800" cy="17324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807200" y="4140200"/>
            <a:ext cx="457200" cy="60959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426200" y="3302000"/>
            <a:ext cx="1905000" cy="762000"/>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rPr>
                <a:t>X,A,B,C</a:t>
              </a:r>
            </a:p>
          </p:txBody>
        </p:sp>
      </p:grpSp>
      <p:grpSp>
        <p:nvGrpSpPr>
          <p:cNvPr id="80" name="Group 79"/>
          <p:cNvGrpSpPr/>
          <p:nvPr/>
        </p:nvGrpSpPr>
        <p:grpSpPr>
          <a:xfrm>
            <a:off x="8864600" y="3302000"/>
            <a:ext cx="1371600" cy="762000"/>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grpSp>
      <p:sp>
        <p:nvSpPr>
          <p:cNvPr id="128" name="Down Arrow 127"/>
          <p:cNvSpPr/>
          <p:nvPr/>
        </p:nvSpPr>
        <p:spPr bwMode="auto">
          <a:xfrm flipH="1">
            <a:off x="6807200" y="5664200"/>
            <a:ext cx="457200" cy="60960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406400" y="4988580"/>
            <a:ext cx="3429000" cy="523220"/>
          </a:xfrm>
          <a:prstGeom prst="rect">
            <a:avLst/>
          </a:prstGeom>
          <a:noFill/>
        </p:spPr>
        <p:txBody>
          <a:bodyPr wrap="square" rtlCol="0">
            <a:spAutoFit/>
          </a:bodyPr>
          <a:lstStyle/>
          <a:p>
            <a:r>
              <a:rPr lang="en-US" sz="2800" dirty="0"/>
              <a:t>L</a:t>
            </a:r>
            <a:r>
              <a:rPr lang="en-US" sz="2800" dirty="0" smtClean="0"/>
              <a:t>eader cache</a:t>
            </a:r>
          </a:p>
        </p:txBody>
      </p:sp>
      <p:sp>
        <p:nvSpPr>
          <p:cNvPr id="131" name="Down Arrow 130"/>
          <p:cNvSpPr/>
          <p:nvPr/>
        </p:nvSpPr>
        <p:spPr bwMode="auto">
          <a:xfrm flipH="1">
            <a:off x="6807200" y="2311400"/>
            <a:ext cx="457200" cy="9144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426200" y="4826000"/>
            <a:ext cx="1905000" cy="762000"/>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rPr>
                <a:t>X,A,B,C</a:t>
              </a:r>
            </a:p>
          </p:txBody>
        </p:sp>
      </p:grpSp>
      <p:grpSp>
        <p:nvGrpSpPr>
          <p:cNvPr id="139" name="Group 138"/>
          <p:cNvGrpSpPr/>
          <p:nvPr/>
        </p:nvGrpSpPr>
        <p:grpSpPr>
          <a:xfrm>
            <a:off x="6426200" y="3302000"/>
            <a:ext cx="1905000" cy="762000"/>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rPr>
                <a:t>Y,A,B,C</a:t>
              </a:r>
            </a:p>
          </p:txBody>
        </p:sp>
      </p:grpSp>
      <p:grpSp>
        <p:nvGrpSpPr>
          <p:cNvPr id="151" name="Group 150"/>
          <p:cNvGrpSpPr/>
          <p:nvPr/>
        </p:nvGrpSpPr>
        <p:grpSpPr>
          <a:xfrm>
            <a:off x="6426200" y="4826000"/>
            <a:ext cx="1905000" cy="762000"/>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smtClean="0"/>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rPr>
                <a:t>Y,A,B,C</a:t>
              </a:r>
            </a:p>
          </p:txBody>
        </p:sp>
      </p:grpSp>
      <p:sp>
        <p:nvSpPr>
          <p:cNvPr id="3" name="Rectangle 2"/>
          <p:cNvSpPr/>
          <p:nvPr/>
        </p:nvSpPr>
        <p:spPr bwMode="auto">
          <a:xfrm>
            <a:off x="7340600" y="2540000"/>
            <a:ext cx="10668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X</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–&gt; Y</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7340600" y="4216400"/>
            <a:ext cx="10668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X</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–&gt; Y</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Rectangle 157"/>
          <p:cNvSpPr/>
          <p:nvPr/>
        </p:nvSpPr>
        <p:spPr bwMode="auto">
          <a:xfrm>
            <a:off x="7340600" y="5740400"/>
            <a:ext cx="10668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X</a:t>
            </a:r>
            <a:r>
              <a:rPr kumimoji="0" lang="en-US" sz="2000"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–&gt; Y</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Rectangle 158"/>
          <p:cNvSpPr/>
          <p:nvPr/>
        </p:nvSpPr>
        <p:spPr bwMode="auto">
          <a:xfrm>
            <a:off x="8331200" y="5892800"/>
            <a:ext cx="6096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ok</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Rectangle 159"/>
          <p:cNvSpPr/>
          <p:nvPr/>
        </p:nvSpPr>
        <p:spPr bwMode="auto">
          <a:xfrm>
            <a:off x="8331200" y="2692400"/>
            <a:ext cx="6096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ok</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1" name="Rectangle 160"/>
          <p:cNvSpPr/>
          <p:nvPr/>
        </p:nvSpPr>
        <p:spPr bwMode="auto">
          <a:xfrm>
            <a:off x="3530600" y="4216400"/>
            <a:ext cx="16002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refill X</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2" name="Rectangle 161"/>
          <p:cNvSpPr/>
          <p:nvPr/>
        </p:nvSpPr>
        <p:spPr bwMode="auto">
          <a:xfrm>
            <a:off x="9398000" y="4216400"/>
            <a:ext cx="16002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refill X</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3" name="Rectangle 162"/>
          <p:cNvSpPr/>
          <p:nvPr/>
        </p:nvSpPr>
        <p:spPr bwMode="auto">
          <a:xfrm>
            <a:off x="8331200" y="4368800"/>
            <a:ext cx="609600" cy="533400"/>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ok</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64" name="Group 163"/>
          <p:cNvGrpSpPr/>
          <p:nvPr/>
        </p:nvGrpSpPr>
        <p:grpSpPr>
          <a:xfrm>
            <a:off x="6426200" y="6350000"/>
            <a:ext cx="1219200" cy="914400"/>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rgbClr val="000000"/>
                  </a:solidFill>
                  <a:latin typeface="Vista Sans OT Reg" pitchFamily="-65" charset="0"/>
                  <a:ea typeface="ヒラギノ角ゴ ProN W3" pitchFamily="-65" charset="-128"/>
                  <a:cs typeface="ヒラギノ角ゴ ProN W3" pitchFamily="-65" charset="-128"/>
                </a:rPr>
                <a:t>Y,…</a:t>
              </a:r>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08" name="Rectangle 107"/>
          <p:cNvSpPr/>
          <p:nvPr/>
        </p:nvSpPr>
        <p:spPr bwMode="auto">
          <a:xfrm>
            <a:off x="4521200" y="36068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chemeClr val="tx1"/>
                </a:solidFill>
              </a:rPr>
              <a:t>X,A,B,C</a:t>
            </a:r>
            <a:endParaRPr lang="en-US" sz="2000" dirty="0" smtClean="0">
              <a:solidFill>
                <a:schemeClr val="tx1"/>
              </a:solidFill>
            </a:endParaRPr>
          </a:p>
        </p:txBody>
      </p:sp>
      <p:sp>
        <p:nvSpPr>
          <p:cNvPr id="150" name="Rectangle 149"/>
          <p:cNvSpPr/>
          <p:nvPr/>
        </p:nvSpPr>
        <p:spPr bwMode="auto">
          <a:xfrm>
            <a:off x="4521200" y="36068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r>
              <a:rPr lang="en-US" dirty="0" smtClean="0">
                <a:solidFill>
                  <a:schemeClr val="tx1"/>
                </a:solidFill>
              </a:rPr>
              <a:t>Y,A,B,C</a:t>
            </a:r>
            <a:endParaRPr lang="en-US" sz="2000" dirty="0" smtClean="0">
              <a:solidFill>
                <a:schemeClr val="tx1"/>
              </a:solidFill>
            </a:endParaRPr>
          </a:p>
        </p:txBody>
      </p:sp>
      <p:sp>
        <p:nvSpPr>
          <p:cNvPr id="109" name="Rectangle 108"/>
          <p:cNvSpPr/>
          <p:nvPr/>
        </p:nvSpPr>
        <p:spPr bwMode="auto">
          <a:xfrm>
            <a:off x="3530600" y="4902200"/>
            <a:ext cx="1828800" cy="533400"/>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range get</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18175108">
            <a:off x="5593517" y="4283428"/>
            <a:ext cx="304800" cy="1268208"/>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custDataLst>
      <p:tags r:id="rId1"/>
    </p:custDataLst>
    <p:extLst>
      <p:ext uri="{BB962C8B-B14F-4D97-AF65-F5344CB8AC3E}">
        <p14:creationId xmlns:p14="http://schemas.microsoft.com/office/powerpoint/2010/main" val="2672181252"/>
      </p:ext>
    </p:extLst>
  </p:cSld>
  <p:clrMapOvr>
    <a:masterClrMapping/>
  </p:clrMapOvr>
  <mc:AlternateContent xmlns:mc="http://schemas.openxmlformats.org/markup-compatibility/2006" xmlns:p14="http://schemas.microsoft.com/office/powerpoint/2010/main">
    <mc:Choice Requires="p14">
      <p:transition p14:dur="0" advTm="180794"/>
    </mc:Choice>
    <mc:Fallback xmlns="">
      <p:transition xmlns:p14="http://schemas.microsoft.com/office/powerpoint/2010/main" advTm="180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09" grpId="0" animBg="1"/>
      <p:bldP spid="1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Asynchronous DB Replication</a:t>
            </a:r>
            <a:endParaRPr lang="en-US" sz="4000" dirty="0"/>
          </a:p>
        </p:txBody>
      </p:sp>
      <p:sp>
        <p:nvSpPr>
          <p:cNvPr id="7" name="TextBox 6"/>
          <p:cNvSpPr txBox="1"/>
          <p:nvPr/>
        </p:nvSpPr>
        <p:spPr>
          <a:xfrm>
            <a:off x="330200" y="3632200"/>
            <a:ext cx="2286000" cy="461665"/>
          </a:xfrm>
          <a:prstGeom prst="rect">
            <a:avLst/>
          </a:prstGeom>
          <a:noFill/>
        </p:spPr>
        <p:txBody>
          <a:bodyPr wrap="square" rtlCol="0">
            <a:spAutoFit/>
          </a:bodyPr>
          <a:lstStyle/>
          <a:p>
            <a:r>
              <a:rPr lang="en-US" dirty="0" smtClean="0"/>
              <a:t>Follower</a:t>
            </a:r>
            <a:r>
              <a:rPr lang="en-US" sz="2400" dirty="0" smtClean="0"/>
              <a:t> cache</a:t>
            </a:r>
            <a:endParaRPr lang="en-US" sz="2400" dirty="0"/>
          </a:p>
        </p:txBody>
      </p:sp>
      <p:sp>
        <p:nvSpPr>
          <p:cNvPr id="11" name="TextBox 10"/>
          <p:cNvSpPr txBox="1"/>
          <p:nvPr/>
        </p:nvSpPr>
        <p:spPr>
          <a:xfrm>
            <a:off x="330200" y="6273800"/>
            <a:ext cx="1485637" cy="461665"/>
          </a:xfrm>
          <a:prstGeom prst="rect">
            <a:avLst/>
          </a:prstGeom>
          <a:noFill/>
        </p:spPr>
        <p:txBody>
          <a:bodyPr wrap="none" rtlCol="0">
            <a:spAutoFit/>
          </a:bodyPr>
          <a:lstStyle/>
          <a:p>
            <a:r>
              <a:rPr lang="en-US" dirty="0"/>
              <a:t>D</a:t>
            </a:r>
            <a:r>
              <a:rPr lang="en-US" sz="2400" dirty="0" smtClean="0"/>
              <a:t>atabase</a:t>
            </a:r>
          </a:p>
        </p:txBody>
      </p:sp>
      <p:sp>
        <p:nvSpPr>
          <p:cNvPr id="24" name="TextBox 23"/>
          <p:cNvSpPr txBox="1"/>
          <p:nvPr/>
        </p:nvSpPr>
        <p:spPr>
          <a:xfrm>
            <a:off x="406400" y="2311400"/>
            <a:ext cx="1860200" cy="461665"/>
          </a:xfrm>
          <a:prstGeom prst="rect">
            <a:avLst/>
          </a:prstGeom>
          <a:noFill/>
        </p:spPr>
        <p:txBody>
          <a:bodyPr wrap="none" rtlCol="0">
            <a:spAutoFit/>
          </a:bodyPr>
          <a:lstStyle/>
          <a:p>
            <a:r>
              <a:rPr lang="en-US" dirty="0"/>
              <a:t>W</a:t>
            </a:r>
            <a:r>
              <a:rPr lang="en-US" sz="2400" dirty="0" smtClean="0"/>
              <a:t>eb servers</a:t>
            </a:r>
            <a:endParaRPr lang="en-US" sz="2400" dirty="0"/>
          </a:p>
        </p:txBody>
      </p:sp>
      <p:cxnSp>
        <p:nvCxnSpPr>
          <p:cNvPr id="6" name="Straight Connector 5"/>
          <p:cNvCxnSpPr/>
          <p:nvPr/>
        </p:nvCxnSpPr>
        <p:spPr bwMode="auto">
          <a:xfrm>
            <a:off x="6883400" y="1778000"/>
            <a:ext cx="0" cy="5638800"/>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616200" y="1701800"/>
            <a:ext cx="3733800" cy="461665"/>
          </a:xfrm>
          <a:prstGeom prst="rect">
            <a:avLst/>
          </a:prstGeom>
          <a:noFill/>
        </p:spPr>
        <p:txBody>
          <a:bodyPr wrap="square" rtlCol="0">
            <a:spAutoFit/>
          </a:bodyPr>
          <a:lstStyle/>
          <a:p>
            <a:pPr algn="ctr"/>
            <a:r>
              <a:rPr lang="en-US" sz="2400" dirty="0" smtClean="0"/>
              <a:t>Master data </a:t>
            </a:r>
            <a:r>
              <a:rPr lang="en-US" dirty="0"/>
              <a:t>c</a:t>
            </a:r>
            <a:r>
              <a:rPr lang="en-US" sz="2400" dirty="0" smtClean="0"/>
              <a:t>enter</a:t>
            </a:r>
            <a:endParaRPr lang="en-US" sz="2400" dirty="0"/>
          </a:p>
        </p:txBody>
      </p:sp>
      <p:sp>
        <p:nvSpPr>
          <p:cNvPr id="73" name="TextBox 72"/>
          <p:cNvSpPr txBox="1"/>
          <p:nvPr/>
        </p:nvSpPr>
        <p:spPr>
          <a:xfrm>
            <a:off x="7264400" y="1701800"/>
            <a:ext cx="3733800" cy="461665"/>
          </a:xfrm>
          <a:prstGeom prst="rect">
            <a:avLst/>
          </a:prstGeom>
          <a:noFill/>
        </p:spPr>
        <p:txBody>
          <a:bodyPr wrap="square" rtlCol="0">
            <a:spAutoFit/>
          </a:bodyPr>
          <a:lstStyle/>
          <a:p>
            <a:pPr algn="ctr"/>
            <a:r>
              <a:rPr lang="en-US" sz="2400" dirty="0" smtClean="0"/>
              <a:t>Replica data </a:t>
            </a:r>
            <a:r>
              <a:rPr lang="en-US" dirty="0"/>
              <a:t>c</a:t>
            </a:r>
            <a:r>
              <a:rPr lang="en-US" sz="2400" dirty="0" smtClean="0"/>
              <a:t>enter</a:t>
            </a:r>
            <a:endParaRPr lang="en-US" sz="2400" dirty="0"/>
          </a:p>
        </p:txBody>
      </p:sp>
      <p:grpSp>
        <p:nvGrpSpPr>
          <p:cNvPr id="5" name="Group 4"/>
          <p:cNvGrpSpPr/>
          <p:nvPr/>
        </p:nvGrpSpPr>
        <p:grpSpPr>
          <a:xfrm>
            <a:off x="2616200" y="2387600"/>
            <a:ext cx="3962400" cy="4762500"/>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359400" y="2387600"/>
            <a:ext cx="5867400" cy="4762500"/>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330200" y="4978400"/>
            <a:ext cx="2286000" cy="461665"/>
          </a:xfrm>
          <a:prstGeom prst="rect">
            <a:avLst/>
          </a:prstGeom>
          <a:noFill/>
        </p:spPr>
        <p:txBody>
          <a:bodyPr wrap="square" rtlCol="0">
            <a:spAutoFit/>
          </a:bodyPr>
          <a:lstStyle/>
          <a:p>
            <a:r>
              <a:rPr lang="en-US" dirty="0" smtClean="0"/>
              <a:t>Leader</a:t>
            </a:r>
            <a:r>
              <a:rPr lang="en-US" sz="2400" dirty="0" smtClean="0"/>
              <a:t> cache</a:t>
            </a:r>
            <a:endParaRPr lang="en-US" sz="2400" dirty="0"/>
          </a:p>
        </p:txBody>
      </p:sp>
      <p:sp>
        <p:nvSpPr>
          <p:cNvPr id="102" name="Rectangle 101"/>
          <p:cNvSpPr/>
          <p:nvPr/>
        </p:nvSpPr>
        <p:spPr bwMode="auto">
          <a:xfrm>
            <a:off x="6654800" y="6350000"/>
            <a:ext cx="457200" cy="762000"/>
          </a:xfrm>
          <a:prstGeom prst="rect">
            <a:avLst/>
          </a:prstGeom>
          <a:solidFill>
            <a:schemeClr val="bg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8928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61214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63500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5786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8072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70358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72644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74930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7216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29972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7404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3688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368800" y="5664200"/>
            <a:ext cx="381000" cy="4572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6454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103886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9017000" y="2768600"/>
            <a:ext cx="228600" cy="6858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321300" y="6311900"/>
            <a:ext cx="457199" cy="5334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359400" y="6578600"/>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8064501" y="6311901"/>
            <a:ext cx="457199" cy="5334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8102601" y="6578601"/>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9245600" y="5664200"/>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8407400" y="4292600"/>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9398000" y="4368800"/>
            <a:ext cx="381000" cy="4572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10197101" y="4226722"/>
            <a:ext cx="381000" cy="1030812"/>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59201" y="4292600"/>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749801" y="4368800"/>
            <a:ext cx="381000" cy="4572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548902" y="4226722"/>
            <a:ext cx="381000" cy="1030812"/>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925312" y="6502400"/>
            <a:ext cx="1981200" cy="152400"/>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925312" y="6766560"/>
            <a:ext cx="1981200" cy="152400"/>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a:off x="4749800" y="5664200"/>
            <a:ext cx="381000" cy="533400"/>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254000" y="4902200"/>
            <a:ext cx="2971800" cy="1143000"/>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US" sz="2800" dirty="0" err="1" smtClean="0"/>
              <a:t>Inval</a:t>
            </a:r>
            <a:r>
              <a:rPr lang="en-US" sz="2800" dirty="0" smtClean="0"/>
              <a:t> and refill embedded in SQL</a:t>
            </a:r>
            <a:endParaRPr lang="en-US" sz="2800" dirty="0"/>
          </a:p>
        </p:txBody>
      </p:sp>
      <p:sp>
        <p:nvSpPr>
          <p:cNvPr id="221" name="Line Callout 1 220"/>
          <p:cNvSpPr/>
          <p:nvPr/>
        </p:nvSpPr>
        <p:spPr bwMode="auto">
          <a:xfrm flipH="1">
            <a:off x="177800" y="3378200"/>
            <a:ext cx="2971800" cy="1143000"/>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US" sz="2800" dirty="0" smtClean="0"/>
              <a:t>Writes forwarded to master</a:t>
            </a:r>
            <a:endParaRPr lang="en-US" sz="2800" dirty="0"/>
          </a:p>
        </p:txBody>
      </p:sp>
      <p:sp>
        <p:nvSpPr>
          <p:cNvPr id="222" name="Line Callout 1 221"/>
          <p:cNvSpPr/>
          <p:nvPr/>
        </p:nvSpPr>
        <p:spPr bwMode="auto">
          <a:xfrm flipH="1">
            <a:off x="330200" y="6350000"/>
            <a:ext cx="2971800" cy="1143000"/>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US" sz="2800" dirty="0" smtClean="0"/>
              <a:t>Delivery after DB replication done</a:t>
            </a:r>
            <a:endParaRPr lang="en-US" sz="2800" dirty="0"/>
          </a:p>
        </p:txBody>
      </p:sp>
    </p:spTree>
    <p:custDataLst>
      <p:tags r:id="rId1"/>
    </p:custDataLst>
    <p:extLst>
      <p:ext uri="{BB962C8B-B14F-4D97-AF65-F5344CB8AC3E}">
        <p14:creationId xmlns:p14="http://schemas.microsoft.com/office/powerpoint/2010/main" val="372029226"/>
      </p:ext>
    </p:extLst>
  </p:cSld>
  <p:clrMapOvr>
    <a:masterClrMapping/>
  </p:clrMapOvr>
  <mc:AlternateContent xmlns:mc="http://schemas.openxmlformats.org/markup-compatibility/2006" xmlns:p14="http://schemas.microsoft.com/office/powerpoint/2010/main">
    <mc:Choice Requires="p14">
      <p:transition p14:dur="0" advTm="69100"/>
    </mc:Choice>
    <mc:Fallback xmlns="">
      <p:transition xmlns:p14="http://schemas.microsoft.com/office/powerpoint/2010/main" advTm="69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5130800" y="647700"/>
            <a:ext cx="7073900" cy="660400"/>
          </a:xfrm>
        </p:spPr>
        <p:txBody>
          <a:bodyPr/>
          <a:lstStyle/>
          <a:p>
            <a:r>
              <a:rPr lang="en-US" dirty="0" smtClean="0"/>
              <a:t>The Social Graph</a:t>
            </a:r>
            <a:endParaRPr lang="en-US" dirty="0"/>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254000" y="711200"/>
            <a:ext cx="4495800" cy="6785153"/>
          </a:xfrm>
        </p:spPr>
      </p:pic>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50000"/>
              </a:lnSpc>
              <a:spcBef>
                <a:spcPct val="0"/>
              </a:spcBef>
              <a:spcAft>
                <a:spcPct val="0"/>
              </a:spcAft>
              <a:buClrTx/>
              <a:buSzTx/>
              <a:buFontTx/>
              <a:buNone/>
              <a:tabLst/>
            </a:pPr>
            <a:r>
              <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800" dirty="0" smtClean="0">
                <a:solidFill>
                  <a:schemeClr val="bg1">
                    <a:lumMod val="50000"/>
                  </a:schemeClr>
                </a:solidFill>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1800" b="0" i="0" u="none" strike="noStrike" cap="none" normalizeH="0" baseline="0" dirty="0">
              <a:ln>
                <a:noFill/>
              </a:ln>
              <a:solidFill>
                <a:schemeClr val="bg1">
                  <a:lumMod val="50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EXIF_INFO</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GPS_DATA</a:t>
            </a:r>
            <a:endParaRPr lang="en-US" sz="18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AT</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CHECKIN</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2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2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6" name="Straight Connector 5"/>
          <p:cNvCxnSpPr/>
          <p:nvPr/>
        </p:nvCxnSpPr>
        <p:spPr bwMode="auto">
          <a:xfrm>
            <a:off x="4673600" y="5969000"/>
            <a:ext cx="8009759" cy="441947"/>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330200" y="5130800"/>
            <a:ext cx="4572000" cy="381000"/>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749800" y="5435600"/>
            <a:ext cx="5638800" cy="2057401"/>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749800" y="2311400"/>
            <a:ext cx="2590800" cy="1143000"/>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902200" y="863600"/>
            <a:ext cx="5571359" cy="3108947"/>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406400" y="6807200"/>
            <a:ext cx="9914759" cy="746747"/>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978400" y="6807200"/>
            <a:ext cx="2025168" cy="830997"/>
          </a:xfrm>
          <a:prstGeom prst="rect">
            <a:avLst/>
          </a:prstGeom>
          <a:noFill/>
        </p:spPr>
        <p:txBody>
          <a:bodyPr wrap="none" rtlCol="0">
            <a:spAutoFit/>
          </a:bodyPr>
          <a:lstStyle/>
          <a:p>
            <a:r>
              <a:rPr lang="en-US" dirty="0" smtClean="0"/>
              <a:t>(hypothetical</a:t>
            </a:r>
            <a:br>
              <a:rPr lang="en-US" dirty="0" smtClean="0"/>
            </a:br>
            <a:r>
              <a:rPr lang="en-US" dirty="0" smtClean="0"/>
              <a:t>encoding)</a:t>
            </a:r>
            <a:endParaRPr lang="en-US" dirty="0"/>
          </a:p>
        </p:txBody>
      </p:sp>
    </p:spTree>
    <p:custDataLst>
      <p:tags r:id="rId1"/>
    </p:custDataLst>
    <p:extLst>
      <p:ext uri="{BB962C8B-B14F-4D97-AF65-F5344CB8AC3E}">
        <p14:creationId xmlns:p14="http://schemas.microsoft.com/office/powerpoint/2010/main" val="2253008387"/>
      </p:ext>
    </p:extLst>
  </p:cSld>
  <p:clrMapOvr>
    <a:masterClrMapping/>
  </p:clrMapOvr>
  <mc:AlternateContent xmlns:mc="http://schemas.openxmlformats.org/markup-compatibility/2006" xmlns:p14="http://schemas.microsoft.com/office/powerpoint/2010/main">
    <mc:Choice Requires="p14">
      <p:transition p14:dur="0" advTm="87679"/>
    </mc:Choice>
    <mc:Fallback xmlns="">
      <p:transition xmlns:p14="http://schemas.microsoft.com/office/powerpoint/2010/main" advTm="87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400" y="7340600"/>
            <a:ext cx="13563600" cy="990600"/>
          </a:xfrm>
          <a:prstGeom prst="rect">
            <a:avLst/>
          </a:prstGeom>
          <a:solidFill>
            <a:schemeClr val="tx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27000"/>
            <a:ext cx="13258800" cy="7620000"/>
          </a:xfrm>
          <a:prstGeom prst="rect">
            <a:avLst/>
          </a:prstGeom>
          <a:solidFill>
            <a:schemeClr val="tx2"/>
          </a:solidFill>
        </p:spPr>
      </p:pic>
      <p:sp>
        <p:nvSpPr>
          <p:cNvPr id="15" name="Rounded Rectangle 14"/>
          <p:cNvSpPr/>
          <p:nvPr/>
        </p:nvSpPr>
        <p:spPr bwMode="auto">
          <a:xfrm>
            <a:off x="-203200" y="6121400"/>
            <a:ext cx="2743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330200" y="254000"/>
            <a:ext cx="5410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solidFill>
                  <a:srgbClr val="FCF3D3"/>
                </a:solidFill>
                <a:effectLst>
                  <a:outerShdw blurRad="50800" dist="38100" dir="2700000" algn="tl" rotWithShape="0">
                    <a:prstClr val="black">
                      <a:alpha val="40000"/>
                    </a:prstClr>
                  </a:outerShdw>
                </a:effectLst>
              </a:rPr>
              <a:t>What Are TAO’s Goals/Challenges?</a:t>
            </a:r>
            <a:endParaRPr lang="en-US" dirty="0">
              <a:solidFill>
                <a:srgbClr val="FCF3D3"/>
              </a:solidFill>
              <a:effectLst>
                <a:outerShdw blurRad="50800" dist="38100" dir="2700000" algn="tl" rotWithShape="0">
                  <a:prstClr val="black">
                    <a:alpha val="40000"/>
                  </a:prstClr>
                </a:outerShdw>
              </a:effectLst>
            </a:endParaRPr>
          </a:p>
        </p:txBody>
      </p:sp>
      <p:sp>
        <p:nvSpPr>
          <p:cNvPr id="9" name="Rounded Rectangle 8"/>
          <p:cNvSpPr/>
          <p:nvPr/>
        </p:nvSpPr>
        <p:spPr bwMode="auto">
          <a:xfrm>
            <a:off x="330200" y="1397000"/>
            <a:ext cx="5715000" cy="1447800"/>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482600" y="2311400"/>
            <a:ext cx="5334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482600" y="3302000"/>
            <a:ext cx="60198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482600" y="4216400"/>
            <a:ext cx="6477000" cy="1447800"/>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787400" y="1612900"/>
            <a:ext cx="7543800" cy="5956300"/>
          </a:xfrm>
        </p:spPr>
        <p:txBody>
          <a:bodyPr/>
          <a:lstStyle/>
          <a:p>
            <a:r>
              <a:rPr lang="en-US" sz="4400" dirty="0" smtClean="0">
                <a:solidFill>
                  <a:srgbClr val="816709"/>
                </a:solidFill>
                <a:effectLst>
                  <a:outerShdw blurRad="95250" dist="114300" dir="2700000" algn="tl" rotWithShape="0">
                    <a:prstClr val="black">
                      <a:alpha val="77000"/>
                    </a:prstClr>
                  </a:outerShdw>
                </a:effectLst>
              </a:rPr>
              <a:t>Efficiency at scale</a:t>
            </a:r>
          </a:p>
          <a:p>
            <a:r>
              <a:rPr lang="en-US" sz="4400" dirty="0" smtClean="0">
                <a:solidFill>
                  <a:srgbClr val="816709"/>
                </a:solidFill>
                <a:effectLst>
                  <a:outerShdw blurRad="95250" dist="114300" dir="2700000" algn="tl" rotWithShape="0">
                    <a:prstClr val="black">
                      <a:alpha val="77000"/>
                    </a:prstClr>
                  </a:outerShdw>
                </a:effectLst>
              </a:rPr>
              <a:t>Low read latency</a:t>
            </a:r>
          </a:p>
          <a:p>
            <a:r>
              <a:rPr lang="en-US" sz="4400" dirty="0" smtClean="0">
                <a:solidFill>
                  <a:schemeClr val="accent1">
                    <a:lumMod val="50000"/>
                  </a:schemeClr>
                </a:solidFill>
                <a:effectLst>
                  <a:outerShdw blurRad="95250" dist="114300" dir="2700000" algn="tl" rotWithShape="0">
                    <a:prstClr val="black">
                      <a:alpha val="77000"/>
                    </a:prstClr>
                  </a:outerShdw>
                </a:effectLst>
              </a:rPr>
              <a:t>Timeliness of writes</a:t>
            </a:r>
          </a:p>
          <a:p>
            <a:r>
              <a:rPr lang="en-US" sz="4400" dirty="0" smtClean="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mc:AlternateContent xmlns:mc="http://schemas.openxmlformats.org/markup-compatibility/2006" xmlns:p14="http://schemas.microsoft.com/office/powerpoint/2010/main">
    <mc:Choice Requires="p14">
      <p:transition p14:dur="0" advTm="7150"/>
    </mc:Choice>
    <mc:Fallback xmlns="">
      <p:transition xmlns:p14="http://schemas.microsoft.com/office/powerpoint/2010/main" advTm="715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8636000" y="6159500"/>
            <a:ext cx="1219200" cy="990600"/>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203" name="Group 202"/>
          <p:cNvGrpSpPr/>
          <p:nvPr/>
        </p:nvGrpSpPr>
        <p:grpSpPr>
          <a:xfrm>
            <a:off x="7264400" y="3530600"/>
            <a:ext cx="1219200" cy="762000"/>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208" name="Group 207"/>
          <p:cNvGrpSpPr/>
          <p:nvPr/>
        </p:nvGrpSpPr>
        <p:grpSpPr>
          <a:xfrm>
            <a:off x="10007600" y="3530600"/>
            <a:ext cx="1219200" cy="762000"/>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2" name="Title 1"/>
          <p:cNvSpPr>
            <a:spLocks noGrp="1"/>
          </p:cNvSpPr>
          <p:nvPr>
            <p:ph type="title"/>
          </p:nvPr>
        </p:nvSpPr>
        <p:spPr/>
        <p:txBody>
          <a:bodyPr/>
          <a:lstStyle/>
          <a:p>
            <a:r>
              <a:rPr lang="en-US" dirty="0" smtClean="0"/>
              <a:t>Improving Availability: Read Failover</a:t>
            </a:r>
            <a:endParaRPr lang="en-US" dirty="0"/>
          </a:p>
        </p:txBody>
      </p:sp>
      <p:sp>
        <p:nvSpPr>
          <p:cNvPr id="7" name="TextBox 6"/>
          <p:cNvSpPr txBox="1"/>
          <p:nvPr/>
        </p:nvSpPr>
        <p:spPr>
          <a:xfrm>
            <a:off x="330200" y="3632200"/>
            <a:ext cx="2286000" cy="461665"/>
          </a:xfrm>
          <a:prstGeom prst="rect">
            <a:avLst/>
          </a:prstGeom>
          <a:noFill/>
        </p:spPr>
        <p:txBody>
          <a:bodyPr wrap="square" rtlCol="0">
            <a:spAutoFit/>
          </a:bodyPr>
          <a:lstStyle/>
          <a:p>
            <a:r>
              <a:rPr lang="en-US" dirty="0" smtClean="0"/>
              <a:t>Follower</a:t>
            </a:r>
            <a:r>
              <a:rPr lang="en-US" sz="2400" dirty="0" smtClean="0"/>
              <a:t> cache</a:t>
            </a:r>
            <a:endParaRPr lang="en-US" sz="2400" dirty="0"/>
          </a:p>
        </p:txBody>
      </p:sp>
      <p:sp>
        <p:nvSpPr>
          <p:cNvPr id="11" name="TextBox 10"/>
          <p:cNvSpPr txBox="1"/>
          <p:nvPr/>
        </p:nvSpPr>
        <p:spPr>
          <a:xfrm>
            <a:off x="330200" y="6273800"/>
            <a:ext cx="1878711" cy="461665"/>
          </a:xfrm>
          <a:prstGeom prst="rect">
            <a:avLst/>
          </a:prstGeom>
          <a:noFill/>
        </p:spPr>
        <p:txBody>
          <a:bodyPr wrap="square" rtlCol="0">
            <a:spAutoFit/>
          </a:bodyPr>
          <a:lstStyle/>
          <a:p>
            <a:r>
              <a:rPr lang="en-US" dirty="0"/>
              <a:t>D</a:t>
            </a:r>
            <a:r>
              <a:rPr lang="en-US" sz="2400" dirty="0" smtClean="0"/>
              <a:t>atabase</a:t>
            </a:r>
          </a:p>
        </p:txBody>
      </p:sp>
      <p:sp>
        <p:nvSpPr>
          <p:cNvPr id="24" name="TextBox 23"/>
          <p:cNvSpPr txBox="1"/>
          <p:nvPr/>
        </p:nvSpPr>
        <p:spPr>
          <a:xfrm>
            <a:off x="330200" y="2311400"/>
            <a:ext cx="1860200" cy="461665"/>
          </a:xfrm>
          <a:prstGeom prst="rect">
            <a:avLst/>
          </a:prstGeom>
          <a:noFill/>
        </p:spPr>
        <p:txBody>
          <a:bodyPr wrap="none" rtlCol="0">
            <a:spAutoFit/>
          </a:bodyPr>
          <a:lstStyle/>
          <a:p>
            <a:pPr algn="r"/>
            <a:r>
              <a:rPr lang="en-US" dirty="0"/>
              <a:t>W</a:t>
            </a:r>
            <a:r>
              <a:rPr lang="en-US" sz="2400" dirty="0" smtClean="0"/>
              <a:t>eb servers</a:t>
            </a:r>
            <a:endParaRPr lang="en-US" sz="2400" dirty="0"/>
          </a:p>
        </p:txBody>
      </p:sp>
      <p:cxnSp>
        <p:nvCxnSpPr>
          <p:cNvPr id="6" name="Straight Connector 5"/>
          <p:cNvCxnSpPr/>
          <p:nvPr/>
        </p:nvCxnSpPr>
        <p:spPr bwMode="auto">
          <a:xfrm>
            <a:off x="6883400" y="1778000"/>
            <a:ext cx="0" cy="5638800"/>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616200" y="1701800"/>
            <a:ext cx="3733800" cy="461665"/>
          </a:xfrm>
          <a:prstGeom prst="rect">
            <a:avLst/>
          </a:prstGeom>
          <a:noFill/>
        </p:spPr>
        <p:txBody>
          <a:bodyPr wrap="square" rtlCol="0">
            <a:spAutoFit/>
          </a:bodyPr>
          <a:lstStyle/>
          <a:p>
            <a:pPr algn="ctr"/>
            <a:r>
              <a:rPr lang="en-US" dirty="0" smtClean="0"/>
              <a:t>Master data </a:t>
            </a:r>
            <a:r>
              <a:rPr lang="en-US" dirty="0"/>
              <a:t>c</a:t>
            </a:r>
            <a:r>
              <a:rPr lang="en-US" dirty="0" smtClean="0"/>
              <a:t>enter</a:t>
            </a:r>
            <a:endParaRPr lang="en-US" sz="2400" dirty="0"/>
          </a:p>
        </p:txBody>
      </p:sp>
      <p:sp>
        <p:nvSpPr>
          <p:cNvPr id="73" name="TextBox 72"/>
          <p:cNvSpPr txBox="1"/>
          <p:nvPr/>
        </p:nvSpPr>
        <p:spPr>
          <a:xfrm>
            <a:off x="7288402" y="1701800"/>
            <a:ext cx="3709797" cy="461665"/>
          </a:xfrm>
          <a:prstGeom prst="rect">
            <a:avLst/>
          </a:prstGeom>
          <a:noFill/>
        </p:spPr>
        <p:txBody>
          <a:bodyPr wrap="square" rtlCol="0">
            <a:spAutoFit/>
          </a:bodyPr>
          <a:lstStyle/>
          <a:p>
            <a:pPr algn="ctr"/>
            <a:r>
              <a:rPr lang="en-US" sz="2400" dirty="0" smtClean="0"/>
              <a:t>Replica data </a:t>
            </a:r>
            <a:r>
              <a:rPr lang="en-US" dirty="0"/>
              <a:t>c</a:t>
            </a:r>
            <a:r>
              <a:rPr lang="en-US" sz="2400" dirty="0" smtClean="0"/>
              <a:t>enter</a:t>
            </a:r>
            <a:endParaRPr lang="en-US" sz="2400" dirty="0"/>
          </a:p>
        </p:txBody>
      </p:sp>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76" name="Down Arrow 75"/>
          <p:cNvSpPr/>
          <p:nvPr/>
        </p:nvSpPr>
        <p:spPr bwMode="auto">
          <a:xfrm>
            <a:off x="26924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216400" y="5664200"/>
            <a:ext cx="381000" cy="457200"/>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28" name="Down Arrow 127"/>
          <p:cNvSpPr/>
          <p:nvPr/>
        </p:nvSpPr>
        <p:spPr bwMode="auto">
          <a:xfrm>
            <a:off x="40640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4356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72644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40" name="Group 139"/>
          <p:cNvGrpSpPr/>
          <p:nvPr/>
        </p:nvGrpSpPr>
        <p:grpSpPr>
          <a:xfrm>
            <a:off x="72644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1" name="Group 140"/>
          <p:cNvGrpSpPr/>
          <p:nvPr/>
        </p:nvGrpSpPr>
        <p:grpSpPr>
          <a:xfrm>
            <a:off x="86360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42" name="Down Arrow 141"/>
          <p:cNvSpPr/>
          <p:nvPr/>
        </p:nvSpPr>
        <p:spPr bwMode="auto">
          <a:xfrm>
            <a:off x="73406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864600" y="5664200"/>
            <a:ext cx="381000" cy="457200"/>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8636000" y="482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6" name="Rectangle 175"/>
          <p:cNvSpPr/>
          <p:nvPr/>
        </p:nvSpPr>
        <p:spPr bwMode="auto">
          <a:xfrm>
            <a:off x="8788400" y="492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7" name="Rectangle 176"/>
          <p:cNvSpPr/>
          <p:nvPr/>
        </p:nvSpPr>
        <p:spPr bwMode="auto">
          <a:xfrm>
            <a:off x="8940800" y="502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nvGrpSpPr>
          <p:cNvPr id="147" name="Group 146"/>
          <p:cNvGrpSpPr/>
          <p:nvPr/>
        </p:nvGrpSpPr>
        <p:grpSpPr>
          <a:xfrm>
            <a:off x="86360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grpSp>
        <p:nvGrpSpPr>
          <p:cNvPr id="149" name="Group 148"/>
          <p:cNvGrpSpPr/>
          <p:nvPr/>
        </p:nvGrpSpPr>
        <p:grpSpPr>
          <a:xfrm>
            <a:off x="86360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50" name="Group 149"/>
          <p:cNvGrpSpPr/>
          <p:nvPr/>
        </p:nvGrpSpPr>
        <p:grpSpPr>
          <a:xfrm>
            <a:off x="100076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latin typeface="Vista Sans OT Reg" pitchFamily="-65" charset="0"/>
                <a:ea typeface="ヒラギノ角ゴ ProN W3" pitchFamily="-65" charset="-128"/>
                <a:cs typeface="ヒラギノ角ゴ ProN W3" pitchFamily="-65" charset="-128"/>
              </a:endParaRPr>
            </a:p>
          </p:txBody>
        </p:sp>
      </p:grpSp>
      <p:sp>
        <p:nvSpPr>
          <p:cNvPr id="151" name="Down Arrow 150"/>
          <p:cNvSpPr/>
          <p:nvPr/>
        </p:nvSpPr>
        <p:spPr bwMode="auto">
          <a:xfrm>
            <a:off x="87122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10083800" y="2768600"/>
            <a:ext cx="533400" cy="685800"/>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82234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91694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100373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330200" y="4953000"/>
            <a:ext cx="2133600" cy="461665"/>
          </a:xfrm>
          <a:prstGeom prst="rect">
            <a:avLst/>
          </a:prstGeom>
          <a:noFill/>
        </p:spPr>
        <p:txBody>
          <a:bodyPr wrap="square" rtlCol="0">
            <a:spAutoFit/>
          </a:bodyPr>
          <a:lstStyle/>
          <a:p>
            <a:r>
              <a:rPr lang="en-US" sz="2400" dirty="0" smtClean="0"/>
              <a:t>Leader cache</a:t>
            </a:r>
            <a:endParaRPr lang="en-US" sz="2400" dirty="0"/>
          </a:p>
        </p:txBody>
      </p:sp>
      <p:sp>
        <p:nvSpPr>
          <p:cNvPr id="107" name="Down Arrow 106"/>
          <p:cNvSpPr/>
          <p:nvPr/>
        </p:nvSpPr>
        <p:spPr bwMode="auto">
          <a:xfrm rot="2805818" flipH="1">
            <a:off x="8223491" y="2827291"/>
            <a:ext cx="228600" cy="639900"/>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9129629" y="4729893"/>
            <a:ext cx="1347845" cy="1309205"/>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818070" y="3748330"/>
            <a:ext cx="228600" cy="3145941"/>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654800" y="6350000"/>
            <a:ext cx="457200" cy="762000"/>
          </a:xfrm>
          <a:prstGeom prst="rect">
            <a:avLst/>
          </a:prstGeom>
          <a:solidFill>
            <a:schemeClr val="bg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321300" y="6464300"/>
            <a:ext cx="457200" cy="533400"/>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8064500" y="6464300"/>
            <a:ext cx="457200" cy="533400"/>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8928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61214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63500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5786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8072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70358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72644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9169400" y="4368800"/>
            <a:ext cx="228600" cy="381000"/>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74930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721600" y="6426200"/>
            <a:ext cx="228600" cy="60960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940800" y="4216400"/>
            <a:ext cx="685800" cy="685800"/>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8712200" y="2768600"/>
            <a:ext cx="533400" cy="685800"/>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8636000" y="2768600"/>
            <a:ext cx="685800" cy="685800"/>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864600" y="5664200"/>
            <a:ext cx="381000" cy="457200"/>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8712200" y="5588000"/>
            <a:ext cx="685800" cy="685800"/>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940800" y="502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178" name="Rectangle 177"/>
          <p:cNvSpPr/>
          <p:nvPr/>
        </p:nvSpPr>
        <p:spPr bwMode="auto">
          <a:xfrm>
            <a:off x="9093200" y="51308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nvGrpSpPr>
          <p:cNvPr id="218" name="Group 217"/>
          <p:cNvGrpSpPr/>
          <p:nvPr/>
        </p:nvGrpSpPr>
        <p:grpSpPr>
          <a:xfrm>
            <a:off x="3987800" y="4826000"/>
            <a:ext cx="1219200" cy="762000"/>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Tree>
    <p:custDataLst>
      <p:tags r:id="rId1"/>
    </p:custDataLst>
    <p:extLst>
      <p:ext uri="{BB962C8B-B14F-4D97-AF65-F5344CB8AC3E}">
        <p14:creationId xmlns:p14="http://schemas.microsoft.com/office/powerpoint/2010/main" val="1437659063"/>
      </p:ext>
    </p:extLst>
  </p:cSld>
  <p:clrMapOvr>
    <a:masterClrMapping/>
  </p:clrMapOvr>
  <mc:AlternateContent xmlns:mc="http://schemas.openxmlformats.org/markup-compatibility/2006" xmlns:p14="http://schemas.microsoft.com/office/powerpoint/2010/main">
    <mc:Choice Requires="p14">
      <p:transition p14:dur="0" advTm="134069"/>
    </mc:Choice>
    <mc:Fallback xmlns="">
      <p:transition xmlns:p14="http://schemas.microsoft.com/office/powerpoint/2010/main" advTm="134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TAO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209321"/>
              </p:ext>
            </p:extLst>
          </p:nvPr>
        </p:nvGraphicFramePr>
        <p:xfrm>
          <a:off x="787400" y="1612900"/>
          <a:ext cx="11417300" cy="595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989749"/>
      </p:ext>
    </p:extLst>
  </p:cSld>
  <p:clrMapOvr>
    <a:masterClrMapping/>
  </p:clrMapOvr>
  <mc:AlternateContent xmlns:mc="http://schemas.openxmlformats.org/markup-compatibility/2006" xmlns:p14="http://schemas.microsoft.com/office/powerpoint/2010/main">
    <mc:Choice Requires="p14">
      <p:transition p14:dur="0" advTm="94773"/>
    </mc:Choice>
    <mc:Fallback xmlns="">
      <p:transition xmlns:p14="http://schemas.microsoft.com/office/powerpoint/2010/main" advTm="9477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7745"/>
    </mc:Choice>
    <mc:Fallback xmlns="">
      <p:transition xmlns:p14="http://schemas.microsoft.com/office/powerpoint/2010/main" advTm="774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smtClean="0"/>
              <a:t>Inverse associations</a:t>
            </a:r>
            <a:endParaRPr lang="en-US" dirty="0"/>
          </a:p>
        </p:txBody>
      </p:sp>
      <p:sp>
        <p:nvSpPr>
          <p:cNvPr id="11266" name="Rectangle 2"/>
          <p:cNvSpPr>
            <a:spLocks noGrp="1" noChangeArrowheads="1"/>
          </p:cNvSpPr>
          <p:nvPr>
            <p:ph type="body" idx="1"/>
          </p:nvPr>
        </p:nvSpPr>
        <p:spPr>
          <a:xfrm>
            <a:off x="787400" y="1295400"/>
            <a:ext cx="6400800" cy="6057900"/>
          </a:xfrm>
          <a:ln/>
        </p:spPr>
        <p:txBody>
          <a:bodyPr>
            <a:normAutofit/>
          </a:bodyPr>
          <a:lstStyle/>
          <a:p>
            <a:pPr lvl="1"/>
            <a:endParaRPr lang="en-US" sz="2400" dirty="0" smtClean="0"/>
          </a:p>
          <a:p>
            <a:pPr lvl="1"/>
            <a:r>
              <a:rPr lang="en-US" dirty="0" smtClean="0"/>
              <a:t>Bidirectional relationships have separate </a:t>
            </a:r>
            <a:r>
              <a:rPr lang="en-US" i="1" dirty="0" err="1" smtClean="0"/>
              <a:t>a</a:t>
            </a:r>
            <a:r>
              <a:rPr lang="en-US" dirty="0" err="1">
                <a:latin typeface="Vista Sans OT Reg"/>
                <a:cs typeface="Vista Sans OT Reg"/>
              </a:rPr>
              <a:t>→</a:t>
            </a:r>
            <a:r>
              <a:rPr lang="en-US" i="1" dirty="0" err="1" smtClean="0"/>
              <a:t>b</a:t>
            </a:r>
            <a:r>
              <a:rPr lang="en-US" dirty="0" smtClean="0"/>
              <a:t> and </a:t>
            </a:r>
            <a:r>
              <a:rPr lang="en-US" i="1" dirty="0" err="1" smtClean="0"/>
              <a:t>b</a:t>
            </a:r>
            <a:r>
              <a:rPr lang="en-US" dirty="0" err="1">
                <a:latin typeface="Vista Sans OT Reg"/>
                <a:cs typeface="Vista Sans OT Reg"/>
              </a:rPr>
              <a:t>→</a:t>
            </a:r>
            <a:r>
              <a:rPr lang="en-US" i="1" dirty="0" err="1" smtClean="0"/>
              <a:t>a</a:t>
            </a:r>
            <a:r>
              <a:rPr lang="en-US" dirty="0" smtClean="0"/>
              <a:t> edges</a:t>
            </a:r>
          </a:p>
          <a:p>
            <a:pPr lvl="2"/>
            <a:r>
              <a:rPr lang="en-US" dirty="0" err="1" smtClean="0"/>
              <a:t>inv_type</a:t>
            </a:r>
            <a:r>
              <a:rPr lang="en-US" dirty="0" smtClean="0"/>
              <a:t>(</a:t>
            </a:r>
            <a:r>
              <a:rPr lang="en-US" b="1" dirty="0" smtClean="0">
                <a:latin typeface="Courier New"/>
                <a:cs typeface="Courier New"/>
              </a:rPr>
              <a:t>LIKES</a:t>
            </a:r>
            <a:r>
              <a:rPr lang="en-US" dirty="0" smtClean="0"/>
              <a:t>) = </a:t>
            </a:r>
            <a:r>
              <a:rPr lang="en-US" b="1" dirty="0" smtClean="0">
                <a:latin typeface="Courier New"/>
                <a:cs typeface="Courier New"/>
              </a:rPr>
              <a:t>LIKED_BY</a:t>
            </a:r>
          </a:p>
          <a:p>
            <a:pPr lvl="2"/>
            <a:r>
              <a:rPr lang="en-US" dirty="0" err="1"/>
              <a:t>inv_type</a:t>
            </a:r>
            <a:r>
              <a:rPr lang="en-US" dirty="0" smtClean="0"/>
              <a:t>(</a:t>
            </a:r>
            <a:r>
              <a:rPr lang="en-US" b="1" dirty="0" smtClean="0">
                <a:latin typeface="Courier New"/>
                <a:cs typeface="Courier New"/>
              </a:rPr>
              <a:t>FRIEND_OF</a:t>
            </a:r>
            <a:r>
              <a:rPr lang="en-US" dirty="0" smtClean="0"/>
              <a:t>) </a:t>
            </a:r>
            <a:r>
              <a:rPr lang="en-US" dirty="0"/>
              <a:t>= </a:t>
            </a:r>
            <a:r>
              <a:rPr lang="en-US" b="1" dirty="0" smtClean="0">
                <a:latin typeface="Courier New"/>
                <a:cs typeface="Courier New"/>
              </a:rPr>
              <a:t>FRIEND_OF</a:t>
            </a:r>
            <a:endParaRPr lang="en-US" dirty="0" smtClean="0"/>
          </a:p>
          <a:p>
            <a:pPr lvl="1"/>
            <a:r>
              <a:rPr lang="en-US" dirty="0" smtClean="0"/>
              <a:t>Forward and inverse types linked only during write</a:t>
            </a:r>
          </a:p>
          <a:p>
            <a:pPr lvl="2"/>
            <a:r>
              <a:rPr lang="en-US" dirty="0" smtClean="0"/>
              <a:t>TAO </a:t>
            </a:r>
            <a:r>
              <a:rPr lang="en-US" b="1" dirty="0" err="1" smtClean="0">
                <a:latin typeface="Courier New"/>
                <a:cs typeface="Courier New"/>
              </a:rPr>
              <a:t>assoc_add</a:t>
            </a:r>
            <a:r>
              <a:rPr lang="en-US" dirty="0" smtClean="0"/>
              <a:t> will update both</a:t>
            </a:r>
          </a:p>
          <a:p>
            <a:pPr lvl="2"/>
            <a:r>
              <a:rPr lang="en-US" dirty="0" smtClean="0"/>
              <a:t>Not atomic, but failures are logged and repaired</a:t>
            </a:r>
          </a:p>
          <a:p>
            <a:pPr marL="0" lvl="1" indent="0">
              <a:buNone/>
            </a:pPr>
            <a:endParaRPr lang="en-US" dirty="0" smtClean="0"/>
          </a:p>
        </p:txBody>
      </p:sp>
      <p:sp>
        <p:nvSpPr>
          <p:cNvPr id="2" name="Rounded Rectangle 1"/>
          <p:cNvSpPr/>
          <p:nvPr/>
        </p:nvSpPr>
        <p:spPr bwMode="auto">
          <a:xfrm>
            <a:off x="8026400" y="1397000"/>
            <a:ext cx="2057400" cy="914400"/>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Nathan</a:t>
            </a:r>
            <a:endParaRPr kumimoji="0" lang="en-US" sz="2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Rounded Rectangle 4"/>
          <p:cNvSpPr/>
          <p:nvPr/>
        </p:nvSpPr>
        <p:spPr bwMode="auto">
          <a:xfrm>
            <a:off x="10464800" y="3644900"/>
            <a:ext cx="2057400" cy="914400"/>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2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Rounded Rectangle 5"/>
          <p:cNvSpPr/>
          <p:nvPr/>
        </p:nvSpPr>
        <p:spPr bwMode="auto">
          <a:xfrm>
            <a:off x="8026400" y="5892800"/>
            <a:ext cx="2057400" cy="914400"/>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“On the summit”</a:t>
            </a:r>
            <a:endParaRPr kumimoji="0" lang="en-US" sz="2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0" name="Right Arrow 29"/>
          <p:cNvSpPr/>
          <p:nvPr/>
        </p:nvSpPr>
        <p:spPr bwMode="auto">
          <a:xfrm rot="2793726">
            <a:off x="9853539" y="2556140"/>
            <a:ext cx="1855118"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1" u="none" strike="noStrike" cap="none" normalizeH="0" baseline="0" dirty="0" smtClean="0">
                <a:ln>
                  <a:noFill/>
                </a:ln>
                <a:solidFill>
                  <a:srgbClr val="000000"/>
                </a:solidFill>
                <a:effectLst/>
                <a:latin typeface="Courier New"/>
                <a:ea typeface="ヒラギノ角ゴ ProN W3" pitchFamily="-65" charset="-128"/>
                <a:cs typeface="Courier New"/>
                <a:sym typeface="Vista Sans OT Reg" pitchFamily="-65" charset="0"/>
              </a:rPr>
              <a:t>FRIEND_OF</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
        <p:nvSpPr>
          <p:cNvPr id="34" name="Right Arrow 33"/>
          <p:cNvSpPr/>
          <p:nvPr/>
        </p:nvSpPr>
        <p:spPr bwMode="auto">
          <a:xfrm rot="2775647" flipH="1">
            <a:off x="9322233" y="2554288"/>
            <a:ext cx="1855118"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1" u="none" strike="noStrike" cap="none" normalizeH="0" baseline="0" dirty="0" smtClean="0">
                <a:ln>
                  <a:noFill/>
                </a:ln>
                <a:solidFill>
                  <a:srgbClr val="000000"/>
                </a:solidFill>
                <a:effectLst/>
                <a:latin typeface="Courier New"/>
                <a:ea typeface="ヒラギノ角ゴ ProN W3" pitchFamily="-65" charset="-128"/>
                <a:cs typeface="Courier New"/>
                <a:sym typeface="Vista Sans OT Reg" pitchFamily="-65" charset="0"/>
              </a:rPr>
              <a:t>FRIEND_OF</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
        <p:nvSpPr>
          <p:cNvPr id="36" name="Right Arrow 35"/>
          <p:cNvSpPr/>
          <p:nvPr/>
        </p:nvSpPr>
        <p:spPr bwMode="auto">
          <a:xfrm rot="16200000" flipV="1">
            <a:off x="6899219" y="3514781"/>
            <a:ext cx="3200401"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000" b="1" dirty="0" smtClean="0">
                <a:solidFill>
                  <a:srgbClr val="000000"/>
                </a:solidFill>
                <a:latin typeface="Courier New"/>
                <a:ea typeface="ヒラギノ角ゴ ProN W3" pitchFamily="-65" charset="-128"/>
                <a:cs typeface="Courier New"/>
              </a:rPr>
              <a:t>AUTHORED_BY</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7280218" y="3895781"/>
            <a:ext cx="3200401"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000" b="1" dirty="0" smtClean="0">
                <a:solidFill>
                  <a:srgbClr val="000000"/>
                </a:solidFill>
                <a:latin typeface="Courier New"/>
                <a:ea typeface="ヒラギノ角ゴ ProN W3" pitchFamily="-65" charset="-128"/>
                <a:cs typeface="Courier New"/>
              </a:rPr>
              <a:t>AUTHOR</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9777340" y="4918341"/>
            <a:ext cx="1855118"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000" b="1" dirty="0" smtClean="0">
                <a:solidFill>
                  <a:srgbClr val="000000"/>
                </a:solidFill>
                <a:latin typeface="Courier New"/>
                <a:ea typeface="ヒラギノ角ゴ ProN W3" pitchFamily="-65" charset="-128"/>
                <a:cs typeface="Courier New"/>
              </a:rPr>
              <a:t>LIKED_BY</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9246034" y="4916489"/>
            <a:ext cx="1855118" cy="793639"/>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2000" b="1" dirty="0" smtClean="0">
                <a:solidFill>
                  <a:srgbClr val="000000"/>
                </a:solidFill>
                <a:latin typeface="Courier New"/>
                <a:ea typeface="ヒラギノ角ゴ ProN W3" pitchFamily="-65" charset="-128"/>
                <a:cs typeface="Courier New"/>
              </a:rPr>
              <a:t>LIKES</a:t>
            </a:r>
            <a:endParaRPr kumimoji="0" lang="en-US" sz="2000" b="1" u="none" strike="noStrike" cap="none" normalizeH="0" baseline="0" dirty="0">
              <a:ln>
                <a:noFill/>
              </a:ln>
              <a:solidFill>
                <a:srgbClr val="000000"/>
              </a:solidFill>
              <a:effectLst/>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mc:AlternateContent xmlns:mc="http://schemas.openxmlformats.org/markup-compatibility/2006" xmlns:p14="http://schemas.microsoft.com/office/powerpoint/2010/main">
    <mc:Choice Requires="p14">
      <p:transition p14:dur="0" advTm="58437"/>
    </mc:Choice>
    <mc:Fallback xmlns="">
      <p:transition xmlns:p14="http://schemas.microsoft.com/office/powerpoint/2010/main" advTm="584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Single-server Peak Observed Capacity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147187"/>
              </p:ext>
            </p:extLst>
          </p:nvPr>
        </p:nvGraphicFramePr>
        <p:xfrm>
          <a:off x="787400" y="1612900"/>
          <a:ext cx="11417300" cy="595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mc:AlternateContent xmlns:mc="http://schemas.openxmlformats.org/markup-compatibility/2006" xmlns:p14="http://schemas.microsoft.com/office/powerpoint/2010/main">
    <mc:Choice Requires="p14">
      <p:transition p14:dur="0" advTm="198149"/>
    </mc:Choice>
    <mc:Fallback xmlns="">
      <p:transition xmlns:p14="http://schemas.microsoft.com/office/powerpoint/2010/main" advTm="19814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smtClean="0"/>
              <a:t>Write latency</a:t>
            </a:r>
            <a:endParaRPr lang="en-US" dirty="0"/>
          </a:p>
        </p:txBody>
      </p:sp>
      <p:sp>
        <p:nvSpPr>
          <p:cNvPr id="11266" name="Rectangle 2"/>
          <p:cNvSpPr>
            <a:spLocks noGrp="1" noChangeArrowheads="1"/>
          </p:cNvSpPr>
          <p:nvPr>
            <p:ph type="body" idx="1"/>
          </p:nvPr>
        </p:nvSpPr>
        <p:spPr>
          <a:xfrm>
            <a:off x="787400" y="1295400"/>
            <a:ext cx="11430000" cy="6057900"/>
          </a:xfrm>
          <a:ln/>
        </p:spPr>
        <p:txBody>
          <a:bodyPr/>
          <a:lstStyle/>
          <a:p>
            <a:endParaRPr lang="en-US" dirty="0" smtClean="0"/>
          </a:p>
          <a:p>
            <a:pPr marL="0" lvl="1" indent="0">
              <a:buNone/>
            </a:pPr>
            <a:endParaRPr lang="en-US" dirty="0"/>
          </a:p>
          <a:p>
            <a:pPr marL="0" lvl="1" indent="0">
              <a:buNone/>
            </a:pPr>
            <a:endParaRPr lang="en-US" dirty="0" smtClean="0"/>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1778000"/>
            <a:ext cx="9339462" cy="5624903"/>
          </a:xfrm>
          <a:prstGeom prst="rect">
            <a:avLst/>
          </a:prstGeom>
        </p:spPr>
      </p:pic>
    </p:spTree>
    <p:extLst>
      <p:ext uri="{BB962C8B-B14F-4D97-AF65-F5344CB8AC3E}">
        <p14:creationId xmlns:p14="http://schemas.microsoft.com/office/powerpoint/2010/main" val="889824612"/>
      </p:ext>
    </p:extLst>
  </p:cSld>
  <p:clrMapOvr>
    <a:masterClrMapping/>
  </p:clrMapOvr>
  <mc:AlternateContent xmlns:mc="http://schemas.openxmlformats.org/markup-compatibility/2006" xmlns:p14="http://schemas.microsoft.com/office/powerpoint/2010/main">
    <mc:Choice Requires="p14">
      <p:transition p14:dur="0" advTm="1740"/>
    </mc:Choice>
    <mc:Fallback xmlns="">
      <p:transition xmlns:p14="http://schemas.microsoft.com/office/powerpoint/2010/main" advTm="174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 the Paper</a:t>
            </a:r>
            <a:endParaRPr lang="en-US" dirty="0"/>
          </a:p>
        </p:txBody>
      </p:sp>
      <p:sp>
        <p:nvSpPr>
          <p:cNvPr id="3" name="Content Placeholder 2"/>
          <p:cNvSpPr>
            <a:spLocks noGrp="1"/>
          </p:cNvSpPr>
          <p:nvPr>
            <p:ph idx="1"/>
          </p:nvPr>
        </p:nvSpPr>
        <p:spPr/>
        <p:txBody>
          <a:bodyPr/>
          <a:lstStyle/>
          <a:p>
            <a:r>
              <a:rPr lang="en-US" dirty="0" smtClean="0"/>
              <a:t>The role of association time in optimizing cache hit rates</a:t>
            </a:r>
          </a:p>
          <a:p>
            <a:r>
              <a:rPr lang="en-US" dirty="0" smtClean="0"/>
              <a:t>Optimized graph-specific data structures</a:t>
            </a:r>
          </a:p>
          <a:p>
            <a:r>
              <a:rPr lang="en-US" dirty="0" smtClean="0"/>
              <a:t>Write failover</a:t>
            </a:r>
          </a:p>
          <a:p>
            <a:r>
              <a:rPr lang="en-US" dirty="0" smtClean="0"/>
              <a:t>Failure recovery</a:t>
            </a:r>
          </a:p>
          <a:p>
            <a:r>
              <a:rPr lang="en-US" dirty="0"/>
              <a:t>Workload characterization</a:t>
            </a:r>
          </a:p>
          <a:p>
            <a:endParaRPr lang="en-US" dirty="0"/>
          </a:p>
        </p:txBody>
      </p:sp>
    </p:spTree>
    <p:extLst>
      <p:ext uri="{BB962C8B-B14F-4D97-AF65-F5344CB8AC3E}">
        <p14:creationId xmlns:p14="http://schemas.microsoft.com/office/powerpoint/2010/main" val="2803976818"/>
      </p:ext>
    </p:extLst>
  </p:cSld>
  <p:clrMapOvr>
    <a:masterClrMapping/>
  </p:clrMapOvr>
  <mc:AlternateContent xmlns:mc="http://schemas.openxmlformats.org/markup-compatibility/2006" xmlns:p14="http://schemas.microsoft.com/office/powerpoint/2010/main">
    <mc:Choice Requires="p14">
      <p:transition p14:dur="0" advTm="26691"/>
    </mc:Choice>
    <mc:Fallback xmlns="">
      <p:transition xmlns:p14="http://schemas.microsoft.com/office/powerpoint/2010/main" advTm="266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647700"/>
            <a:ext cx="11188700" cy="660400"/>
          </a:xfrm>
        </p:spPr>
        <p:txBody>
          <a:bodyPr/>
          <a:lstStyle/>
          <a:p>
            <a:r>
              <a:rPr lang="en-US" dirty="0" smtClean="0"/>
              <a:t>Dynamically Rendering the Graph</a:t>
            </a:r>
            <a:endParaRPr lang="en-US" dirty="0"/>
          </a:p>
        </p:txBody>
      </p:sp>
      <p:pic>
        <p:nvPicPr>
          <p:cNvPr id="8" name="Content Placeholder 7" descr="example_all.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 r="-25"/>
          <a:stretch/>
        </p:blipFill>
        <p:spPr>
          <a:xfrm>
            <a:off x="635000" y="2692400"/>
            <a:ext cx="2574972" cy="3886200"/>
          </a:xfrm>
        </p:spPr>
      </p:pic>
      <p:grpSp>
        <p:nvGrpSpPr>
          <p:cNvPr id="3" name="Group 2"/>
          <p:cNvGrpSpPr/>
          <p:nvPr/>
        </p:nvGrpSpPr>
        <p:grpSpPr>
          <a:xfrm>
            <a:off x="6045200" y="1854200"/>
            <a:ext cx="6220326" cy="51816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50000"/>
                </a:lnSpc>
                <a:spcBef>
                  <a:spcPct val="0"/>
                </a:spcBef>
                <a:spcAft>
                  <a:spcPct val="0"/>
                </a:spcAft>
                <a:buClrTx/>
                <a:buSzTx/>
                <a:buFontTx/>
                <a:buNone/>
                <a:tabLst/>
              </a:pPr>
              <a:r>
                <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2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200" dirty="0" smtClean="0">
                  <a:solidFill>
                    <a:schemeClr val="bg1">
                      <a:lumMod val="50000"/>
                    </a:schemeClr>
                  </a:solidFill>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1200" b="0" i="0" u="none" strike="noStrike" cap="none" normalizeH="0" baseline="0" dirty="0">
                <a:ln>
                  <a:noFill/>
                </a:ln>
                <a:solidFill>
                  <a:schemeClr val="bg1">
                    <a:lumMod val="50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EXIF_INFO</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GPS_DATA</a:t>
              </a:r>
              <a:endPar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4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APP</a:t>
              </a:r>
              <a:endParaRPr lang="en-US" sz="12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40000"/>
                </a:lnSpc>
                <a:spcBef>
                  <a:spcPct val="0"/>
                </a:spcBef>
                <a:spcAft>
                  <a:spcPct val="0"/>
                </a:spcAft>
                <a:buClrTx/>
                <a:buSzTx/>
                <a:buFontTx/>
                <a:buNone/>
                <a:tabLst/>
              </a:pPr>
              <a:r>
                <a:rPr lang="en-US" sz="12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2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200" dirty="0" smtClean="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rPr>
                <a:t>iPhoto</a:t>
              </a:r>
              <a:endParaRPr lang="en-US" sz="1200" dirty="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AT</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UPLOAD</a:t>
              </a: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_</a:t>
              </a:r>
              <a:b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b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FROM</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CHECKIN</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2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5" name="Rectangle 4"/>
          <p:cNvSpPr/>
          <p:nvPr/>
        </p:nvSpPr>
        <p:spPr bwMode="auto">
          <a:xfrm>
            <a:off x="3835400" y="2311400"/>
            <a:ext cx="1295400" cy="4572000"/>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74320" tIns="45720" rIns="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2997200" y="4292600"/>
            <a:ext cx="9144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5054600" y="3302000"/>
            <a:ext cx="11430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5054600" y="4292600"/>
            <a:ext cx="11430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5054600" y="5283200"/>
            <a:ext cx="11430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mc:AlternateContent xmlns:mc="http://schemas.openxmlformats.org/markup-compatibility/2006" xmlns:p14="http://schemas.microsoft.com/office/powerpoint/2010/main">
    <mc:Choice Requires="p14">
      <p:transition p14:dur="0" advTm="95969"/>
    </mc:Choice>
    <mc:Fallback xmlns="">
      <p:transition xmlns:p14="http://schemas.microsoft.com/office/powerpoint/2010/main" advTm="959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978400" y="1473200"/>
            <a:ext cx="7696200" cy="60960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smtClean="0">
                <a:ln>
                  <a:noFill/>
                </a:ln>
                <a:solidFill>
                  <a:schemeClr val="accent6">
                    <a:lumMod val="75000"/>
                  </a:schemeClr>
                </a:solidFill>
                <a:effectLst/>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5400" b="0" i="0" u="none" strike="noStrike" cap="none" normalizeH="0" baseline="0" dirty="0" smtClean="0">
                <a:ln>
                  <a:noFill/>
                </a:ln>
                <a:solidFill>
                  <a:schemeClr val="accent6">
                    <a:lumMod val="75000"/>
                  </a:schemeClr>
                </a:solidFill>
                <a:effectLst/>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800" b="0" i="0" u="none" strike="noStrike" cap="none" normalizeH="0" baseline="0" dirty="0">
              <a:ln>
                <a:noFill/>
              </a:ln>
              <a:solidFill>
                <a:schemeClr val="accent6">
                  <a:lumMod val="75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016000" y="647700"/>
            <a:ext cx="11188700" cy="660400"/>
          </a:xfrm>
        </p:spPr>
        <p:txBody>
          <a:bodyPr/>
          <a:lstStyle/>
          <a:p>
            <a:r>
              <a:rPr lang="en-US" dirty="0" smtClean="0"/>
              <a:t>Dynamically Rendering the Graph</a:t>
            </a:r>
            <a:endParaRPr lang="en-US" dirty="0"/>
          </a:p>
        </p:txBody>
      </p:sp>
      <p:pic>
        <p:nvPicPr>
          <p:cNvPr id="8" name="Content Placeholder 7" descr="example_all.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 r="-25"/>
          <a:stretch/>
        </p:blipFill>
        <p:spPr>
          <a:xfrm>
            <a:off x="635000" y="2692400"/>
            <a:ext cx="2574972" cy="3886200"/>
          </a:xfrm>
        </p:spPr>
      </p:pic>
      <p:grpSp>
        <p:nvGrpSpPr>
          <p:cNvPr id="3" name="Group 2"/>
          <p:cNvGrpSpPr/>
          <p:nvPr/>
        </p:nvGrpSpPr>
        <p:grpSpPr>
          <a:xfrm>
            <a:off x="8026400" y="2082800"/>
            <a:ext cx="4315326" cy="36576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50000"/>
                </a:lnSpc>
                <a:spcBef>
                  <a:spcPct val="0"/>
                </a:spcBef>
                <a:spcAft>
                  <a:spcPct val="0"/>
                </a:spcAft>
                <a:buClrTx/>
                <a:buSzTx/>
                <a:buFontTx/>
                <a:buNone/>
                <a:tabLst/>
              </a:pPr>
              <a:r>
                <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chemeClr val="bg1">
                      <a:lumMod val="50000"/>
                    </a:schemeClr>
                  </a:solidFill>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1000" b="0" i="0" u="none" strike="noStrike" cap="none" normalizeH="0" baseline="0" dirty="0">
                <a:ln>
                  <a:noFill/>
                </a:ln>
                <a:solidFill>
                  <a:schemeClr val="bg1">
                    <a:lumMod val="50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EXIF_INFO</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GPS_DATA</a:t>
              </a:r>
              <a:endParaRPr lang="en-US" sz="9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APP</a:t>
              </a:r>
              <a:endPar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40000"/>
                </a:lnSpc>
                <a:spcBef>
                  <a:spcPct val="0"/>
                </a:spcBef>
                <a:spcAft>
                  <a:spcPct val="0"/>
                </a:spcAft>
                <a:buClrTx/>
                <a:buSzTx/>
                <a:buFontTx/>
                <a:buNone/>
                <a:tabLst/>
              </a:pPr>
              <a:r>
                <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rPr>
                <a:t>iPhoto</a:t>
              </a:r>
              <a:endParaRPr lang="en-US" sz="1000" dirty="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AT</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UPLOAD</a:t>
              </a: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_</a:t>
              </a:r>
              <a:b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b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FROM</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CHECKIN</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5" name="Rectangle 4"/>
          <p:cNvSpPr/>
          <p:nvPr/>
        </p:nvSpPr>
        <p:spPr bwMode="auto">
          <a:xfrm>
            <a:off x="3835400" y="2311400"/>
            <a:ext cx="1295400" cy="4572000"/>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74320" tIns="45720" rIns="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2997200" y="4292600"/>
            <a:ext cx="9144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978400" y="2311400"/>
            <a:ext cx="0" cy="4572000"/>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740400" y="4597400"/>
            <a:ext cx="1752600" cy="1447800"/>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latin typeface="Vista Sans OT Reg" pitchFamily="-65" charset="0"/>
                <a:ea typeface="ヒラギノ角ゴ ProN W3" pitchFamily="-65" charset="-128"/>
                <a:cs typeface="ヒラギノ角ゴ ProN W3" pitchFamily="-65" charset="-128"/>
              </a:endParaRPr>
            </a:p>
          </p:txBody>
        </p:sp>
      </p:grpSp>
      <p:grpSp>
        <p:nvGrpSpPr>
          <p:cNvPr id="19" name="Group 18"/>
          <p:cNvGrpSpPr/>
          <p:nvPr/>
        </p:nvGrpSpPr>
        <p:grpSpPr>
          <a:xfrm>
            <a:off x="5816600" y="2768600"/>
            <a:ext cx="1600200" cy="1295400"/>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smtClean="0"/>
            </a:p>
          </p:txBody>
        </p:sp>
      </p:grpSp>
      <p:sp>
        <p:nvSpPr>
          <p:cNvPr id="7" name="TextBox 6"/>
          <p:cNvSpPr txBox="1"/>
          <p:nvPr/>
        </p:nvSpPr>
        <p:spPr>
          <a:xfrm>
            <a:off x="5588000" y="6350000"/>
            <a:ext cx="4326826" cy="954107"/>
          </a:xfrm>
          <a:prstGeom prst="rect">
            <a:avLst/>
          </a:prstGeom>
          <a:noFill/>
        </p:spPr>
        <p:txBody>
          <a:bodyPr wrap="none" rtlCol="0">
            <a:spAutoFit/>
          </a:bodyPr>
          <a:lstStyle/>
          <a:p>
            <a:pPr marL="342900" indent="-342900">
              <a:buFont typeface="Arial"/>
              <a:buChar char="•"/>
            </a:pPr>
            <a:r>
              <a:rPr lang="en-US" sz="2800" dirty="0" smtClean="0"/>
              <a:t>1 billion queries/second</a:t>
            </a:r>
          </a:p>
          <a:p>
            <a:pPr marL="342900" indent="-342900">
              <a:buFont typeface="Arial"/>
              <a:buChar char="•"/>
            </a:pPr>
            <a:r>
              <a:rPr lang="en-US" sz="2800" dirty="0" smtClean="0"/>
              <a:t>many petabytes of data</a:t>
            </a:r>
            <a:endParaRPr lang="en-US" sz="2800" dirty="0"/>
          </a:p>
        </p:txBody>
      </p:sp>
    </p:spTree>
    <p:extLst>
      <p:ext uri="{BB962C8B-B14F-4D97-AF65-F5344CB8AC3E}">
        <p14:creationId xmlns:p14="http://schemas.microsoft.com/office/powerpoint/2010/main" val="374811673"/>
      </p:ext>
    </p:extLst>
  </p:cSld>
  <p:clrMapOvr>
    <a:masterClrMapping/>
  </p:clrMapOvr>
  <mc:AlternateContent xmlns:mc="http://schemas.openxmlformats.org/markup-compatibility/2006" xmlns:p14="http://schemas.microsoft.com/office/powerpoint/2010/main">
    <mc:Choice Requires="p14">
      <p:transition p14:dur="0" advTm="40358"/>
    </mc:Choice>
    <mc:Fallback xmlns="">
      <p:transition xmlns:p14="http://schemas.microsoft.com/office/powerpoint/2010/main" advTm="4035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400" y="7340600"/>
            <a:ext cx="13563600" cy="990600"/>
          </a:xfrm>
          <a:prstGeom prst="rect">
            <a:avLst/>
          </a:prstGeom>
          <a:solidFill>
            <a:schemeClr val="tx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27000"/>
            <a:ext cx="13258800" cy="7620000"/>
          </a:xfrm>
          <a:prstGeom prst="rect">
            <a:avLst/>
          </a:prstGeom>
          <a:solidFill>
            <a:schemeClr val="tx2"/>
          </a:solidFill>
        </p:spPr>
      </p:pic>
      <p:sp>
        <p:nvSpPr>
          <p:cNvPr id="15" name="Rounded Rectangle 14"/>
          <p:cNvSpPr/>
          <p:nvPr/>
        </p:nvSpPr>
        <p:spPr bwMode="auto">
          <a:xfrm>
            <a:off x="-203200" y="6121400"/>
            <a:ext cx="2743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330200" y="254000"/>
            <a:ext cx="5410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solidFill>
                  <a:srgbClr val="FCF3D3"/>
                </a:solidFill>
                <a:effectLst>
                  <a:outerShdw blurRad="50800" dist="38100" dir="2700000" algn="tl" rotWithShape="0">
                    <a:prstClr val="black">
                      <a:alpha val="40000"/>
                    </a:prstClr>
                  </a:outerShdw>
                </a:effectLst>
              </a:rPr>
              <a:t>What Are TAO’s Goals/Challenges?</a:t>
            </a:r>
            <a:endParaRPr lang="en-US" dirty="0">
              <a:solidFill>
                <a:srgbClr val="FCF3D3"/>
              </a:solidFill>
              <a:effectLst>
                <a:outerShdw blurRad="50800" dist="38100" dir="2700000" algn="tl" rotWithShape="0">
                  <a:prstClr val="black">
                    <a:alpha val="40000"/>
                  </a:prstClr>
                </a:outerShdw>
              </a:effectLst>
            </a:endParaRPr>
          </a:p>
        </p:txBody>
      </p:sp>
      <p:sp>
        <p:nvSpPr>
          <p:cNvPr id="9" name="Rounded Rectangle 8"/>
          <p:cNvSpPr/>
          <p:nvPr/>
        </p:nvSpPr>
        <p:spPr bwMode="auto">
          <a:xfrm>
            <a:off x="330200" y="1397000"/>
            <a:ext cx="5715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787400" y="1612900"/>
            <a:ext cx="7543800" cy="5956300"/>
          </a:xfrm>
        </p:spPr>
        <p:txBody>
          <a:bodyPr/>
          <a:lstStyle/>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mc:AlternateContent xmlns:mc="http://schemas.openxmlformats.org/markup-compatibility/2006" xmlns:p14="http://schemas.microsoft.com/office/powerpoint/2010/main">
    <mc:Choice Requires="p14">
      <p:transition p14:dur="0" advTm="34582"/>
    </mc:Choice>
    <mc:Fallback xmlns="">
      <p:transition xmlns:p14="http://schemas.microsoft.com/office/powerpoint/2010/main" advTm="34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05" y="647700"/>
            <a:ext cx="11417300" cy="660400"/>
          </a:xfrm>
        </p:spPr>
        <p:txBody>
          <a:bodyPr/>
          <a:lstStyle/>
          <a:p>
            <a:r>
              <a:rPr lang="en-US" dirty="0" smtClean="0"/>
              <a:t>Dynamic Resolution of Data Dependencies</a:t>
            </a:r>
            <a:endParaRPr lang="en-US" dirty="0"/>
          </a:p>
        </p:txBody>
      </p:sp>
      <p:grpSp>
        <p:nvGrpSpPr>
          <p:cNvPr id="29" name="Group 28"/>
          <p:cNvGrpSpPr/>
          <p:nvPr/>
        </p:nvGrpSpPr>
        <p:grpSpPr>
          <a:xfrm>
            <a:off x="3634538" y="4273811"/>
            <a:ext cx="1693749" cy="955109"/>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578600" y="1854200"/>
            <a:ext cx="1728036" cy="133715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367230" y="4273811"/>
            <a:ext cx="1498317" cy="1018784"/>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569393" y="6629748"/>
            <a:ext cx="1728036" cy="1060569"/>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719153" y="4273811"/>
            <a:ext cx="1811467" cy="1528175"/>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1810499" y="4273811"/>
            <a:ext cx="1433172" cy="89143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934057" y="4273811"/>
            <a:ext cx="1018307" cy="78796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6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50000"/>
              </a:lnSpc>
              <a:spcBef>
                <a:spcPct val="0"/>
              </a:spcBef>
              <a:spcAft>
                <a:spcPct val="0"/>
              </a:spcAft>
              <a:buClrTx/>
              <a:buSzTx/>
              <a:buFontTx/>
              <a:buNone/>
              <a:tabLst/>
            </a:pPr>
            <a:r>
              <a:rPr lang="en-US" sz="16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600" dirty="0" smtClean="0">
                <a:solidFill>
                  <a:schemeClr val="bg1">
                    <a:lumMod val="50000"/>
                  </a:schemeClr>
                </a:solidFill>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1600" b="0" i="0" u="none" strike="noStrike" cap="none" normalizeH="0" baseline="0" dirty="0">
              <a:ln>
                <a:noFill/>
              </a:ln>
              <a:solidFill>
                <a:schemeClr val="bg1">
                  <a:lumMod val="50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8" name="Rectangle 37"/>
          <p:cNvSpPr/>
          <p:nvPr/>
        </p:nvSpPr>
        <p:spPr bwMode="auto">
          <a:xfrm>
            <a:off x="6175163" y="7011792"/>
            <a:ext cx="1172596" cy="63674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APP</a:t>
            </a:r>
            <a:endParaRPr lang="en-US" sz="1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40000"/>
              </a:lnSpc>
              <a:spcBef>
                <a:spcPct val="0"/>
              </a:spcBef>
              <a:spcAft>
                <a:spcPct val="0"/>
              </a:spcAft>
              <a:buClrTx/>
              <a:buSzTx/>
              <a:buFontTx/>
              <a:buNone/>
              <a:tabLst/>
            </a:pPr>
            <a:r>
              <a:rPr lang="en-US" sz="16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600" dirty="0" smtClean="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rPr>
              <a:t>iPhoto</a:t>
            </a:r>
            <a:endParaRPr lang="en-US" sz="1600" dirty="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0" name="Right Arrow 49"/>
          <p:cNvSpPr/>
          <p:nvPr/>
        </p:nvSpPr>
        <p:spPr bwMode="auto">
          <a:xfrm rot="2233778">
            <a:off x="8150391" y="3051646"/>
            <a:ext cx="1922354" cy="70041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Right Arrow 50"/>
          <p:cNvSpPr/>
          <p:nvPr/>
        </p:nvSpPr>
        <p:spPr bwMode="auto">
          <a:xfrm rot="3593669">
            <a:off x="7563859" y="3140762"/>
            <a:ext cx="1188490" cy="716587"/>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LIKED_BY</a:t>
            </a:r>
            <a:endParaRPr kumimoji="0" lang="en-US" sz="1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Right Arrow 51"/>
          <p:cNvSpPr/>
          <p:nvPr/>
        </p:nvSpPr>
        <p:spPr bwMode="auto">
          <a:xfrm rot="16200000" flipH="1">
            <a:off x="6108207" y="5679390"/>
            <a:ext cx="1176219" cy="912019"/>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UPLOAD</a:t>
            </a: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_</a:t>
            </a:r>
            <a:b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br>
            <a:r>
              <a:rPr kumimoji="0" lang="en-US" sz="14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FROM</a:t>
            </a:r>
            <a:endParaRPr kumimoji="0" lang="en-US" sz="14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Right Arrow 54"/>
          <p:cNvSpPr/>
          <p:nvPr/>
        </p:nvSpPr>
        <p:spPr bwMode="auto">
          <a:xfrm rot="16945914" flipH="1">
            <a:off x="6624186" y="3182295"/>
            <a:ext cx="1082458" cy="716587"/>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ATTACH</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7" name="Right Arrow 66"/>
          <p:cNvSpPr/>
          <p:nvPr/>
        </p:nvSpPr>
        <p:spPr bwMode="auto">
          <a:xfrm rot="16200000" flipH="1">
            <a:off x="3854596" y="5401198"/>
            <a:ext cx="1188490" cy="716587"/>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8" name="Right Arrow 67"/>
          <p:cNvSpPr/>
          <p:nvPr/>
        </p:nvSpPr>
        <p:spPr bwMode="auto">
          <a:xfrm rot="19518775" flipH="1">
            <a:off x="5186797" y="3108470"/>
            <a:ext cx="1528365" cy="70041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9" name="Right Arrow 68"/>
          <p:cNvSpPr/>
          <p:nvPr/>
        </p:nvSpPr>
        <p:spPr bwMode="auto">
          <a:xfrm rot="20387548" flipH="1">
            <a:off x="2897633" y="2856284"/>
            <a:ext cx="3800629" cy="70041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CHECKED_IN</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Right Brace 4"/>
          <p:cNvSpPr/>
          <p:nvPr/>
        </p:nvSpPr>
        <p:spPr bwMode="auto">
          <a:xfrm>
            <a:off x="10474682" y="1535830"/>
            <a:ext cx="586298" cy="2610633"/>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11060980" y="4082789"/>
            <a:ext cx="586298" cy="2546959"/>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10474682" y="6629748"/>
            <a:ext cx="586298" cy="110368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1191269" y="2490940"/>
            <a:ext cx="468698" cy="707886"/>
          </a:xfrm>
          <a:prstGeom prst="rect">
            <a:avLst/>
          </a:prstGeom>
          <a:noFill/>
        </p:spPr>
        <p:txBody>
          <a:bodyPr wrap="none" rtlCol="0">
            <a:spAutoFit/>
          </a:bodyPr>
          <a:lstStyle/>
          <a:p>
            <a:r>
              <a:rPr lang="en-US" sz="4000" dirty="0" smtClean="0">
                <a:latin typeface="Cambria"/>
                <a:cs typeface="Cambria"/>
              </a:rPr>
              <a:t>1</a:t>
            </a:r>
            <a:endParaRPr lang="en-US" sz="4000" dirty="0">
              <a:latin typeface="Cambria"/>
              <a:cs typeface="Cambria"/>
            </a:endParaRPr>
          </a:p>
        </p:txBody>
      </p:sp>
      <p:sp>
        <p:nvSpPr>
          <p:cNvPr id="75" name="TextBox 74"/>
          <p:cNvSpPr txBox="1"/>
          <p:nvPr/>
        </p:nvSpPr>
        <p:spPr>
          <a:xfrm>
            <a:off x="11712423" y="4974225"/>
            <a:ext cx="468698" cy="707886"/>
          </a:xfrm>
          <a:prstGeom prst="rect">
            <a:avLst/>
          </a:prstGeom>
          <a:noFill/>
        </p:spPr>
        <p:txBody>
          <a:bodyPr wrap="none" rtlCol="0">
            <a:spAutoFit/>
          </a:bodyPr>
          <a:lstStyle/>
          <a:p>
            <a:r>
              <a:rPr lang="en-US" sz="4000" dirty="0">
                <a:latin typeface="Cambria"/>
                <a:cs typeface="Cambria"/>
              </a:rPr>
              <a:t>2</a:t>
            </a:r>
          </a:p>
        </p:txBody>
      </p:sp>
      <p:sp>
        <p:nvSpPr>
          <p:cNvPr id="76" name="TextBox 75"/>
          <p:cNvSpPr txBox="1"/>
          <p:nvPr/>
        </p:nvSpPr>
        <p:spPr>
          <a:xfrm>
            <a:off x="11126125" y="6820770"/>
            <a:ext cx="468698" cy="707886"/>
          </a:xfrm>
          <a:prstGeom prst="rect">
            <a:avLst/>
          </a:prstGeom>
          <a:noFill/>
        </p:spPr>
        <p:txBody>
          <a:bodyPr wrap="none" rtlCol="0">
            <a:spAutoFit/>
          </a:bodyPr>
          <a:lstStyle/>
          <a:p>
            <a:r>
              <a:rPr lang="en-US" sz="4000" dirty="0">
                <a:latin typeface="Cambria"/>
                <a:cs typeface="Cambria"/>
              </a:rPr>
              <a:t>3</a:t>
            </a:r>
          </a:p>
        </p:txBody>
      </p:sp>
    </p:spTree>
    <p:custDataLst>
      <p:tags r:id="rId1"/>
    </p:custDataLst>
    <p:extLst>
      <p:ext uri="{BB962C8B-B14F-4D97-AF65-F5344CB8AC3E}">
        <p14:creationId xmlns:p14="http://schemas.microsoft.com/office/powerpoint/2010/main" val="1151790970"/>
      </p:ext>
    </p:extLst>
  </p:cSld>
  <p:clrMapOvr>
    <a:masterClrMapping/>
  </p:clrMapOvr>
  <mc:AlternateContent xmlns:mc="http://schemas.openxmlformats.org/markup-compatibility/2006" xmlns:p14="http://schemas.microsoft.com/office/powerpoint/2010/main">
    <mc:Choice Requires="p14">
      <p:transition p14:dur="0" advTm="34344"/>
    </mc:Choice>
    <mc:Fallback xmlns="">
      <p:transition xmlns:p14="http://schemas.microsoft.com/office/powerpoint/2010/main" advTm="343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400" y="7340600"/>
            <a:ext cx="13563600" cy="990600"/>
          </a:xfrm>
          <a:prstGeom prst="rect">
            <a:avLst/>
          </a:prstGeom>
          <a:solidFill>
            <a:schemeClr val="tx1"/>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27000"/>
            <a:ext cx="13258800" cy="7620000"/>
          </a:xfrm>
          <a:prstGeom prst="rect">
            <a:avLst/>
          </a:prstGeom>
          <a:solidFill>
            <a:schemeClr val="tx2"/>
          </a:solidFill>
        </p:spPr>
      </p:pic>
      <p:sp>
        <p:nvSpPr>
          <p:cNvPr id="15" name="Rounded Rectangle 14"/>
          <p:cNvSpPr/>
          <p:nvPr/>
        </p:nvSpPr>
        <p:spPr bwMode="auto">
          <a:xfrm>
            <a:off x="-203200" y="6121400"/>
            <a:ext cx="2743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330200" y="254000"/>
            <a:ext cx="54102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smtClean="0">
                <a:solidFill>
                  <a:srgbClr val="FCF3D3"/>
                </a:solidFill>
                <a:effectLst>
                  <a:outerShdw blurRad="50800" dist="38100" dir="2700000" algn="tl" rotWithShape="0">
                    <a:prstClr val="black">
                      <a:alpha val="40000"/>
                    </a:prstClr>
                  </a:outerShdw>
                </a:effectLst>
              </a:rPr>
              <a:t>What Are TAO’s Goals/Challenges?</a:t>
            </a:r>
            <a:endParaRPr lang="en-US" dirty="0">
              <a:solidFill>
                <a:srgbClr val="FCF3D3"/>
              </a:solidFill>
              <a:effectLst>
                <a:outerShdw blurRad="50800" dist="38100" dir="2700000" algn="tl" rotWithShape="0">
                  <a:prstClr val="black">
                    <a:alpha val="40000"/>
                  </a:prstClr>
                </a:outerShdw>
              </a:effectLst>
            </a:endParaRPr>
          </a:p>
        </p:txBody>
      </p:sp>
      <p:sp>
        <p:nvSpPr>
          <p:cNvPr id="9" name="Rounded Rectangle 8"/>
          <p:cNvSpPr/>
          <p:nvPr/>
        </p:nvSpPr>
        <p:spPr bwMode="auto">
          <a:xfrm>
            <a:off x="330200" y="1397000"/>
            <a:ext cx="5715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482600" y="2311400"/>
            <a:ext cx="5334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482600" y="3302000"/>
            <a:ext cx="60198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482600" y="4216400"/>
            <a:ext cx="6477000" cy="1447800"/>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787400" y="1612900"/>
            <a:ext cx="7543800" cy="5956300"/>
          </a:xfrm>
        </p:spPr>
        <p:txBody>
          <a:bodyPr/>
          <a:lstStyle/>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4400" dirty="0" smtClean="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mc:AlternateContent xmlns:mc="http://schemas.openxmlformats.org/markup-compatibility/2006" xmlns:p14="http://schemas.microsoft.com/office/powerpoint/2010/main">
    <mc:Choice Requires="p14">
      <p:transition p14:dur="0" advTm="96346"/>
    </mc:Choice>
    <mc:Fallback xmlns="">
      <p:transition xmlns:p14="http://schemas.microsoft.com/office/powerpoint/2010/main" advTm="96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647700"/>
            <a:ext cx="11188700" cy="660400"/>
          </a:xfrm>
        </p:spPr>
        <p:txBody>
          <a:bodyPr/>
          <a:lstStyle/>
          <a:p>
            <a:r>
              <a:rPr lang="en-US" dirty="0" smtClean="0"/>
              <a:t>Graph in Memcache</a:t>
            </a:r>
            <a:endParaRPr lang="en-US" dirty="0"/>
          </a:p>
        </p:txBody>
      </p:sp>
      <p:pic>
        <p:nvPicPr>
          <p:cNvPr id="8" name="Content Placeholder 7" descr="example_all.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 r="-25"/>
          <a:stretch/>
        </p:blipFill>
        <p:spPr>
          <a:xfrm>
            <a:off x="635000" y="2311400"/>
            <a:ext cx="2574972" cy="3886200"/>
          </a:xfrm>
        </p:spPr>
      </p:pic>
      <p:grpSp>
        <p:nvGrpSpPr>
          <p:cNvPr id="19" name="Group 18"/>
          <p:cNvGrpSpPr/>
          <p:nvPr/>
        </p:nvGrpSpPr>
        <p:grpSpPr>
          <a:xfrm>
            <a:off x="7416800" y="2844800"/>
            <a:ext cx="5283200" cy="4876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sz="1800" dirty="0">
                <a:solidFill>
                  <a:srgbClr val="000000"/>
                </a:solidFill>
                <a:latin typeface="Vista Sans OT Reg" pitchFamily="-65" charset="0"/>
                <a:ea typeface="ヒラギノ角ゴ ProN W3" pitchFamily="-65" charset="-128"/>
                <a:cs typeface="ヒラギノ角ゴ ProN W3" pitchFamily="-65" charset="-128"/>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50000"/>
                  </a:lnSpc>
                  <a:spcBef>
                    <a:spcPct val="0"/>
                  </a:spcBef>
                  <a:spcAft>
                    <a:spcPct val="0"/>
                  </a:spcAft>
                  <a:buClrTx/>
                  <a:buSzTx/>
                  <a:buFontTx/>
                  <a:buNone/>
                  <a:tabLst/>
                </a:pPr>
                <a:r>
                  <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chemeClr val="bg1">
                        <a:lumMod val="50000"/>
                      </a:schemeClr>
                    </a:solidFill>
                    <a:latin typeface="Vista Sans OT Reg" pitchFamily="-65" charset="0"/>
                    <a:ea typeface="ヒラギノ角ゴ ProN W3" pitchFamily="-65" charset="-128"/>
                    <a:cs typeface="ヒラギノ角ゴ ProN W3" pitchFamily="-65" charset="-128"/>
                    <a:sym typeface="Vista Sans OT Reg" pitchFamily="-65" charset="0"/>
                  </a:rPr>
                  <a:t>Carol</a:t>
                </a:r>
                <a:endParaRPr kumimoji="0" lang="en-US" sz="1000" b="0" i="0" u="none" strike="noStrike" cap="none" normalizeH="0" baseline="0" dirty="0">
                  <a:ln>
                    <a:noFill/>
                  </a:ln>
                  <a:solidFill>
                    <a:schemeClr val="bg1">
                      <a:lumMod val="50000"/>
                    </a:schemeClr>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USER</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EXIF_INFO</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GPS_DATA</a:t>
                </a:r>
                <a:endPar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APP</a:t>
                </a:r>
                <a:endPar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40000"/>
                  </a:lnSpc>
                  <a:spcBef>
                    <a:spcPct val="0"/>
                  </a:spcBef>
                  <a:spcAft>
                    <a:spcPct val="0"/>
                  </a:spcAft>
                  <a:buClrTx/>
                  <a:buSzTx/>
                  <a:buFontTx/>
                  <a:buNone/>
                  <a:tabLst/>
                </a:pPr>
                <a:r>
                  <a:rPr lang="en-US" sz="10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sz="1000" dirty="0" smtClean="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rPr>
                  <a:t>iPhoto</a:t>
                </a:r>
                <a:endParaRPr lang="en-US" sz="1000" dirty="0">
                  <a:solidFill>
                    <a:srgbClr val="556792"/>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AT</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EXIF</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UPLOAD</a:t>
                </a: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_</a:t>
                </a:r>
                <a:b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b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FROM</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05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CHECKIN</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105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FRIEND</a:t>
                </a:r>
                <a:endParaRPr kumimoji="0" lang="en-US" sz="11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sp>
        <p:nvSpPr>
          <p:cNvPr id="5" name="Rectangle 4"/>
          <p:cNvSpPr/>
          <p:nvPr/>
        </p:nvSpPr>
        <p:spPr bwMode="auto">
          <a:xfrm>
            <a:off x="3759200" y="2311400"/>
            <a:ext cx="2743200" cy="3886200"/>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74320" tIns="45720" rIns="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673600" y="2463800"/>
            <a:ext cx="1676400" cy="3581400"/>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600"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Obj</a:t>
            </a:r>
            <a:r>
              <a:rPr lang="en-US" sz="3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&amp; </a:t>
            </a:r>
            <a:r>
              <a:rPr lang="en-US" sz="3600"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Assoc</a:t>
            </a:r>
            <a:r>
              <a:rPr lang="en-US" sz="3600"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API</a:t>
            </a:r>
            <a:endParaRPr kumimoji="0" lang="en-US" sz="36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1" name="Left-Right Arrow 70"/>
          <p:cNvSpPr/>
          <p:nvPr/>
        </p:nvSpPr>
        <p:spPr bwMode="auto">
          <a:xfrm rot="674402">
            <a:off x="6391215" y="5311339"/>
            <a:ext cx="1123070" cy="533400"/>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391214" y="4473139"/>
            <a:ext cx="1123070" cy="533400"/>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7416800" y="558800"/>
            <a:ext cx="5257800" cy="17526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tx1"/>
                </a:solidFill>
              </a:rPr>
              <a:t>memcache</a:t>
            </a:r>
          </a:p>
          <a:p>
            <a:pPr algn="ctr">
              <a:lnSpc>
                <a:spcPct val="120000"/>
              </a:lnSpc>
            </a:pPr>
            <a:r>
              <a:rPr lang="en-US" sz="3600" dirty="0" smtClean="0">
                <a:solidFill>
                  <a:schemeClr val="tx1"/>
                </a:solidFill>
              </a:rPr>
              <a:t>(nodes, edges, edge lists)</a:t>
            </a:r>
          </a:p>
        </p:txBody>
      </p:sp>
      <p:sp>
        <p:nvSpPr>
          <p:cNvPr id="33" name="TextBox 32"/>
          <p:cNvSpPr txBox="1"/>
          <p:nvPr/>
        </p:nvSpPr>
        <p:spPr>
          <a:xfrm>
            <a:off x="7493000" y="2844800"/>
            <a:ext cx="5181600" cy="584776"/>
          </a:xfrm>
          <a:prstGeom prst="rect">
            <a:avLst/>
          </a:prstGeom>
          <a:noFill/>
        </p:spPr>
        <p:txBody>
          <a:bodyPr wrap="square" rtlCol="0">
            <a:spAutoFit/>
          </a:bodyPr>
          <a:lstStyle/>
          <a:p>
            <a:pPr algn="ctr"/>
            <a:r>
              <a:rPr lang="en-US" sz="3200" dirty="0" err="1" smtClean="0"/>
              <a:t>mysql</a:t>
            </a:r>
            <a:endParaRPr lang="en-US" sz="3200" dirty="0"/>
          </a:p>
        </p:txBody>
      </p:sp>
      <p:sp>
        <p:nvSpPr>
          <p:cNvPr id="75" name="Left-Right Arrow 74"/>
          <p:cNvSpPr/>
          <p:nvPr/>
        </p:nvSpPr>
        <p:spPr bwMode="auto">
          <a:xfrm rot="19517573">
            <a:off x="6302384" y="2356528"/>
            <a:ext cx="1385621" cy="533400"/>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6232738" y="2628476"/>
            <a:ext cx="2168501" cy="533400"/>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073400" y="3911600"/>
            <a:ext cx="762000" cy="60960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mc:AlternateContent xmlns:mc="http://schemas.openxmlformats.org/markup-compatibility/2006" xmlns:p14="http://schemas.microsoft.com/office/powerpoint/2010/main">
    <mc:Choice Requires="p14">
      <p:transition p14:dur="0" advTm="63017"/>
    </mc:Choice>
    <mc:Fallback xmlns="">
      <p:transition xmlns:p14="http://schemas.microsoft.com/office/powerpoint/2010/main" advTm="630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Identified </a:t>
            </a:r>
            <a:r>
              <a:rPr lang="en-US" dirty="0"/>
              <a:t>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smtClean="0"/>
              <a:t>Identified </a:t>
            </a:r>
            <a:r>
              <a:rPr lang="en-US" dirty="0"/>
              <a:t>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787400" y="635000"/>
            <a:ext cx="5638800" cy="660400"/>
          </a:xfrm>
        </p:spPr>
        <p:txBody>
          <a:bodyPr/>
          <a:lstStyle/>
          <a:p>
            <a:r>
              <a:rPr lang="en-US" dirty="0" smtClean="0"/>
              <a:t>Objects = Nodes</a:t>
            </a:r>
            <a:endParaRPr lang="en-US" dirty="0"/>
          </a:p>
        </p:txBody>
      </p:sp>
      <p:sp>
        <p:nvSpPr>
          <p:cNvPr id="6" name="Rectangle 5"/>
          <p:cNvSpPr/>
          <p:nvPr/>
        </p:nvSpPr>
        <p:spPr bwMode="auto">
          <a:xfrm>
            <a:off x="1320800" y="6121400"/>
            <a:ext cx="2895600" cy="1371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a:t>
            </a: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308 =&gt;</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indent="0" algn="l" defTabSz="914400" rtl="0" eaLnBrk="1" fontAlgn="base" latinLnBrk="0" hangingPunct="1">
              <a:lnSpc>
                <a:spcPct val="11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name: “Alice”</a:t>
            </a:r>
            <a:endPar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 name="Rectangle 6"/>
          <p:cNvSpPr/>
          <p:nvPr/>
        </p:nvSpPr>
        <p:spPr bwMode="auto">
          <a:xfrm>
            <a:off x="8102600" y="4445000"/>
            <a:ext cx="2895600" cy="1905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2003 =&gt;</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indent="0" algn="l" defTabSz="914400" rtl="0" eaLnBrk="1" fontAlgn="base" latinLnBrk="0" hangingPunct="1">
              <a:lnSpc>
                <a:spcPct val="11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“how was it …</a:t>
            </a:r>
            <a:endPar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 name="Rectangle 7"/>
          <p:cNvSpPr/>
          <p:nvPr/>
        </p:nvSpPr>
        <p:spPr bwMode="auto">
          <a:xfrm>
            <a:off x="2006600" y="3302000"/>
            <a:ext cx="2895600" cy="1371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id: 1807 =&gt;</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l" defTabSz="914400" rtl="0" eaLnBrk="1" fontAlgn="base" latinLnBrk="0" hangingPunct="1">
              <a:lnSpc>
                <a:spcPct val="11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indent="0" algn="l" defTabSz="914400" rtl="0" eaLnBrk="1" fontAlgn="base" latinLnBrk="0" hangingPunct="1">
              <a:lnSpc>
                <a:spcPct val="11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a:r>
            <a:r>
              <a:rPr lang="en-US"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str</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“At the </a:t>
            </a:r>
            <a:r>
              <a:rPr lang="en-US" dirty="0" err="1"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summ</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a:t>
            </a:r>
            <a:endParaRPr kumimoji="0" lang="en-US" b="0" i="0" u="none" strike="noStrike" cap="none" normalizeH="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 name="Right Arrow 8"/>
          <p:cNvSpPr/>
          <p:nvPr/>
        </p:nvSpPr>
        <p:spPr bwMode="auto">
          <a:xfrm rot="848394">
            <a:off x="4858389" y="3606397"/>
            <a:ext cx="3276600"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,2003&gt;</a:t>
            </a:r>
          </a:p>
          <a:p>
            <a:pPr>
              <a:lnSpc>
                <a:spcPct val="130000"/>
              </a:lnSpc>
            </a:pPr>
            <a:r>
              <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1,371,704,655</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ight Arrow 9"/>
          <p:cNvSpPr/>
          <p:nvPr/>
        </p:nvSpPr>
        <p:spPr bwMode="auto">
          <a:xfrm rot="21135548">
            <a:off x="4368800" y="5283200"/>
            <a:ext cx="3810000"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,2003&gt;</a:t>
            </a:r>
          </a:p>
          <a:p>
            <a:pPr>
              <a:lnSpc>
                <a:spcPct val="130000"/>
              </a:lnSpc>
            </a:pPr>
            <a:r>
              <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1,371,707,355</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ight Arrow 10"/>
          <p:cNvSpPr/>
          <p:nvPr/>
        </p:nvSpPr>
        <p:spPr bwMode="auto">
          <a:xfrm rot="21155697" flipH="1">
            <a:off x="4135469" y="6379582"/>
            <a:ext cx="3810000" cy="1295400"/>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9144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20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,308&gt;</a:t>
            </a:r>
          </a:p>
          <a:p>
            <a:pPr>
              <a:lnSpc>
                <a:spcPct val="130000"/>
              </a:lnSpc>
            </a:pPr>
            <a:r>
              <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  time: </a:t>
            </a: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1,371,707,355</a:t>
            </a:r>
            <a:endParaRPr kumimoji="0" lang="en-US"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Title 1"/>
          <p:cNvSpPr txBox="1">
            <a:spLocks/>
          </p:cNvSpPr>
          <p:nvPr/>
        </p:nvSpPr>
        <p:spPr bwMode="auto">
          <a:xfrm>
            <a:off x="6654800" y="635000"/>
            <a:ext cx="5638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r>
              <a:rPr lang="en-US" dirty="0" smtClean="0"/>
              <a:t>Associations = Edges</a:t>
            </a:r>
            <a:endParaRPr lang="en-US" dirty="0"/>
          </a:p>
        </p:txBody>
      </p:sp>
    </p:spTree>
    <p:custDataLst>
      <p:tags r:id="rId1"/>
    </p:custDataLst>
    <p:extLst>
      <p:ext uri="{BB962C8B-B14F-4D97-AF65-F5344CB8AC3E}">
        <p14:creationId xmlns:p14="http://schemas.microsoft.com/office/powerpoint/2010/main" val="853374120"/>
      </p:ext>
    </p:extLst>
  </p:cSld>
  <p:clrMapOvr>
    <a:masterClrMapping/>
  </p:clrMapOvr>
  <mc:AlternateContent xmlns:mc="http://schemas.openxmlformats.org/markup-compatibility/2006" xmlns:p14="http://schemas.microsoft.com/office/powerpoint/2010/main">
    <mc:Choice Requires="p14">
      <p:transition p14:dur="0" advTm="89007"/>
    </mc:Choice>
    <mc:Fallback xmlns="">
      <p:transition xmlns:p14="http://schemas.microsoft.com/office/powerpoint/2010/main" advTm="89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3.7|4.3|5.1"/>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theme1.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se">
  <a:themeElements>
    <a:clrScheme name="">
      <a:dk1>
        <a:srgbClr val="000000"/>
      </a:dk1>
      <a:lt1>
        <a:srgbClr val="FFFFFF"/>
      </a:lt1>
      <a:dk2>
        <a:srgbClr val="000000"/>
      </a:dk2>
      <a:lt2>
        <a:srgbClr val="808080"/>
      </a:lt2>
      <a:accent1>
        <a:srgbClr val="F0C423"/>
      </a:accent1>
      <a:accent2>
        <a:srgbClr val="333399"/>
      </a:accent2>
      <a:accent3>
        <a:srgbClr val="FFFFFF"/>
      </a:accent3>
      <a:accent4>
        <a:srgbClr val="000000"/>
      </a:accent4>
      <a:accent5>
        <a:srgbClr val="F6DEAC"/>
      </a:accent5>
      <a:accent6>
        <a:srgbClr val="2D2D8A"/>
      </a:accent6>
      <a:hlink>
        <a:srgbClr val="009999"/>
      </a:hlink>
      <a:folHlink>
        <a:srgbClr val="99CC00"/>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Facebook_Presentation.pot</Template>
  <TotalTime>13643</TotalTime>
  <Pages>0</Pages>
  <Words>1950</Words>
  <Characters>0</Characters>
  <Application>Microsoft Office PowerPoint</Application>
  <PresentationFormat>Custom</PresentationFormat>
  <Lines>0</Lines>
  <Paragraphs>427</Paragraphs>
  <Slides>27</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ＭＳ Ｐゴシック</vt:lpstr>
      <vt:lpstr>Arial</vt:lpstr>
      <vt:lpstr>Calibri</vt:lpstr>
      <vt:lpstr>Cambria</vt:lpstr>
      <vt:lpstr>Consolas</vt:lpstr>
      <vt:lpstr>Courier New</vt:lpstr>
      <vt:lpstr>Geneva</vt:lpstr>
      <vt:lpstr>Helvetica</vt:lpstr>
      <vt:lpstr>Lucida Grande</vt:lpstr>
      <vt:lpstr>Vista Sans OT Bold</vt:lpstr>
      <vt:lpstr>Vista Sans OT Medium</vt:lpstr>
      <vt:lpstr>Vista Sans OT Reg</vt:lpstr>
      <vt:lpstr>ヒラギノ角ゴ ProN W3</vt:lpstr>
      <vt:lpstr>ヒラギノ角ゴ ProN W6</vt:lpstr>
      <vt:lpstr>Title</vt:lpstr>
      <vt:lpstr>Bullet</vt:lpstr>
      <vt:lpstr>Close</vt:lpstr>
      <vt:lpstr>TAO Facebook’s Distributed Data Store for the Social Graph</vt:lpstr>
      <vt:lpstr>The Social Graph</vt:lpstr>
      <vt:lpstr>Dynamically Rendering the Graph</vt:lpstr>
      <vt:lpstr>Dynamically Rendering the Graph</vt:lpstr>
      <vt:lpstr>What Are TAO’s Goals/Challenges?</vt:lpstr>
      <vt:lpstr>Dynamic Resolution of Data Dependencies</vt:lpstr>
      <vt:lpstr>What Are TAO’s Goals/Challenges?</vt:lpstr>
      <vt:lpstr>Graph in Memcache</vt:lpstr>
      <vt:lpstr>Objects = Nodes</vt:lpstr>
      <vt:lpstr>Association Lists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Improving Availability: Read Failover</vt:lpstr>
      <vt:lpstr>TAO Summary</vt:lpstr>
      <vt:lpstr>PowerPoint Presentation</vt:lpstr>
      <vt:lpstr>Inverse associations</vt:lpstr>
      <vt:lpstr>Single-server Peak Observed Capacity</vt:lpstr>
      <vt:lpstr>Write latency</vt:lpstr>
      <vt:lpstr>More In the Paper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ken</cp:lastModifiedBy>
  <cp:revision>1014</cp:revision>
  <cp:lastPrinted>2013-06-26T05:34:03Z</cp:lastPrinted>
  <dcterms:created xsi:type="dcterms:W3CDTF">2008-06-02T23:53:10Z</dcterms:created>
  <dcterms:modified xsi:type="dcterms:W3CDTF">2014-09-17T21:22:19Z</dcterms:modified>
</cp:coreProperties>
</file>