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handoutMasterIdLst>
    <p:handoutMasterId r:id="rId53"/>
  </p:handoutMasterIdLst>
  <p:sldIdLst>
    <p:sldId id="256" r:id="rId2"/>
    <p:sldId id="257" r:id="rId3"/>
    <p:sldId id="259" r:id="rId4"/>
    <p:sldId id="261" r:id="rId5"/>
    <p:sldId id="308" r:id="rId6"/>
    <p:sldId id="262" r:id="rId7"/>
    <p:sldId id="280" r:id="rId8"/>
    <p:sldId id="264" r:id="rId9"/>
    <p:sldId id="281" r:id="rId10"/>
    <p:sldId id="309" r:id="rId11"/>
    <p:sldId id="265" r:id="rId12"/>
    <p:sldId id="272" r:id="rId13"/>
    <p:sldId id="310" r:id="rId14"/>
    <p:sldId id="270" r:id="rId15"/>
    <p:sldId id="271" r:id="rId16"/>
    <p:sldId id="273" r:id="rId17"/>
    <p:sldId id="276" r:id="rId18"/>
    <p:sldId id="277" r:id="rId19"/>
    <p:sldId id="311" r:id="rId20"/>
    <p:sldId id="282" r:id="rId21"/>
    <p:sldId id="283" r:id="rId22"/>
    <p:sldId id="284" r:id="rId23"/>
    <p:sldId id="285" r:id="rId24"/>
    <p:sldId id="312" r:id="rId25"/>
    <p:sldId id="288" r:id="rId26"/>
    <p:sldId id="301" r:id="rId27"/>
    <p:sldId id="302" r:id="rId28"/>
    <p:sldId id="303" r:id="rId29"/>
    <p:sldId id="293" r:id="rId30"/>
    <p:sldId id="304" r:id="rId31"/>
    <p:sldId id="306" r:id="rId32"/>
    <p:sldId id="313" r:id="rId33"/>
    <p:sldId id="296" r:id="rId34"/>
    <p:sldId id="297" r:id="rId35"/>
    <p:sldId id="307" r:id="rId36"/>
    <p:sldId id="298" r:id="rId37"/>
    <p:sldId id="299" r:id="rId38"/>
    <p:sldId id="322" r:id="rId39"/>
    <p:sldId id="323" r:id="rId40"/>
    <p:sldId id="324" r:id="rId41"/>
    <p:sldId id="326" r:id="rId42"/>
    <p:sldId id="321" r:id="rId43"/>
    <p:sldId id="258" r:id="rId44"/>
    <p:sldId id="315" r:id="rId45"/>
    <p:sldId id="314" r:id="rId46"/>
    <p:sldId id="316" r:id="rId47"/>
    <p:sldId id="318" r:id="rId48"/>
    <p:sldId id="319" r:id="rId49"/>
    <p:sldId id="320" r:id="rId50"/>
    <p:sldId id="260"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11" d="100"/>
          <a:sy n="111" d="100"/>
        </p:scale>
        <p:origin x="-1576"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notesMaster" Target="notesMasters/notesMaster1.xml"/><Relationship Id="rId53" Type="http://schemas.openxmlformats.org/officeDocument/2006/relationships/handoutMaster" Target="handoutMasters/handout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E0DA277-A715-EC4F-82DF-2E0066DC15BC}" type="datetimeFigureOut">
              <a:rPr lang="en-US" smtClean="0"/>
              <a:t>12/2/14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D2A13A-DCE9-5C47-A3C8-15AED6B87629}" type="slidenum">
              <a:rPr lang="en-US" smtClean="0"/>
              <a:t>‹#›</a:t>
            </a:fld>
            <a:endParaRPr lang="en-US"/>
          </a:p>
        </p:txBody>
      </p:sp>
    </p:spTree>
    <p:extLst>
      <p:ext uri="{BB962C8B-B14F-4D97-AF65-F5344CB8AC3E}">
        <p14:creationId xmlns:p14="http://schemas.microsoft.com/office/powerpoint/2010/main" val="396179701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9105BB9-2748-E04F-9D94-7AB962C4F043}" type="datetimeFigureOut">
              <a:rPr lang="en-US" smtClean="0"/>
              <a:t>12/2/14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1641D8-23A4-5742-B9F4-0388B08DFAB1}" type="slidenum">
              <a:rPr lang="en-US" smtClean="0"/>
              <a:t>‹#›</a:t>
            </a:fld>
            <a:endParaRPr lang="en-US"/>
          </a:p>
        </p:txBody>
      </p:sp>
    </p:spTree>
    <p:extLst>
      <p:ext uri="{BB962C8B-B14F-4D97-AF65-F5344CB8AC3E}">
        <p14:creationId xmlns:p14="http://schemas.microsoft.com/office/powerpoint/2010/main" val="400408284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1641D8-23A4-5742-B9F4-0388B08DFAB1}" type="slidenum">
              <a:rPr lang="en-US" smtClean="0"/>
              <a:t>4</a:t>
            </a:fld>
            <a:endParaRPr lang="en-US"/>
          </a:p>
        </p:txBody>
      </p:sp>
    </p:spTree>
    <p:extLst>
      <p:ext uri="{BB962C8B-B14F-4D97-AF65-F5344CB8AC3E}">
        <p14:creationId xmlns:p14="http://schemas.microsoft.com/office/powerpoint/2010/main" val="2544679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348" y="1371600"/>
            <a:ext cx="8147304" cy="1344168"/>
          </a:xfrm>
        </p:spPr>
        <p:txBody>
          <a:bodyPr vert="horz" lIns="91440" tIns="45720" rIns="91440" bIns="45720" rtlCol="0" anchor="b" anchorCtr="0">
            <a:normAutofit/>
            <a:scene3d>
              <a:camera prst="orthographicFront"/>
              <a:lightRig rig="threePt" dir="t">
                <a:rot lat="0" lon="0" rev="10800000"/>
              </a:lightRig>
            </a:scene3d>
            <a:sp3d extrusionH="57150">
              <a:bevelT w="38100" h="38100" prst="relaxedInset"/>
              <a:bevelB w="38100" h="38100" prst="relaxedInset"/>
            </a:sp3d>
          </a:bodyPr>
          <a:lstStyle>
            <a:lvl1pPr algn="ctr" defTabSz="914400" rtl="0" eaLnBrk="1" latinLnBrk="0" hangingPunct="1">
              <a:lnSpc>
                <a:spcPts val="6400"/>
              </a:lnSpc>
              <a:spcBef>
                <a:spcPct val="0"/>
              </a:spcBef>
              <a:buNone/>
              <a:defRPr sz="6000" kern="1200">
                <a:solidFill>
                  <a:schemeClr val="bg1"/>
                </a:solidFill>
                <a:effectLst>
                  <a:outerShdw blurRad="25400" dist="19050" dir="4200000" algn="ctr" rotWithShape="0">
                    <a:schemeClr val="tx1">
                      <a:alpha val="40000"/>
                    </a:scheme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498348" y="2715767"/>
            <a:ext cx="8147304" cy="667512"/>
          </a:xfrm>
        </p:spPr>
        <p:txBody>
          <a:bodyPr vert="horz" lIns="91440" tIns="45720" rIns="91440" bIns="45720" rtlCol="0">
            <a:normAutofit/>
            <a:scene3d>
              <a:camera prst="orthographicFront"/>
              <a:lightRig rig="threePt" dir="t"/>
            </a:scene3d>
            <a:sp3d extrusionH="57150">
              <a:bevelT w="38100" h="38100" prst="relaxedInset"/>
              <a:bevelB w="38100" h="38100" prst="relaxedInset"/>
            </a:sp3d>
          </a:bodyPr>
          <a:lstStyle>
            <a:lvl1pPr marL="0" indent="0" algn="ctr" defTabSz="914400" rtl="0" eaLnBrk="1" latinLnBrk="0" hangingPunct="1">
              <a:spcBef>
                <a:spcPts val="0"/>
              </a:spcBef>
              <a:buClr>
                <a:schemeClr val="tx1">
                  <a:lumMod val="75000"/>
                  <a:lumOff val="25000"/>
                </a:schemeClr>
              </a:buClr>
              <a:buSzPct val="75000"/>
              <a:buFont typeface="Wingdings 2" pitchFamily="18" charset="2"/>
              <a:buNone/>
              <a:defRPr sz="2200" b="0" kern="1200" baseline="0">
                <a:solidFill>
                  <a:schemeClr val="bg1"/>
                </a:solidFill>
                <a:effectLst>
                  <a:outerShdw blurRad="25400" dist="25400" dir="4200000" algn="ctr" rotWithShape="0">
                    <a:schemeClr val="tx1">
                      <a:alpha val="40000"/>
                    </a:scheme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F17504FD-4E1F-374E-83A5-46CB39219DE1}" type="datetime1">
              <a:rPr lang="en-US" smtClean="0"/>
              <a:t>12/2/14</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076629CB-7937-4506-A327-ACF88B95BB0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en-US" smtClean="0"/>
              <a:t>Click to edit Master title style</a:t>
            </a:r>
            <a:endParaRPr/>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spcBef>
                <a:spcPts val="6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517A91-7C20-5E42-BC01-CDB62E822D02}" type="datetime1">
              <a:rPr lang="en-US" smtClean="0"/>
              <a:t>12/2/14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629CB-7937-4506-A327-ACF88B95BB03}" type="slidenum">
              <a:rPr lang="en-US" smtClean="0"/>
              <a:t>‹#›</a:t>
            </a:fld>
            <a:endParaRPr lang="en-US"/>
          </a:p>
        </p:txBody>
      </p:sp>
      <p:sp>
        <p:nvSpPr>
          <p:cNvPr id="8" name="Picture Placeholder 2"/>
          <p:cNvSpPr>
            <a:spLocks noGrp="1"/>
          </p:cNvSpPr>
          <p:nvPr>
            <p:ph type="pic" idx="1"/>
          </p:nvPr>
        </p:nvSpPr>
        <p:spPr>
          <a:xfrm>
            <a:off x="4805045" y="430306"/>
            <a:ext cx="3840480" cy="5432612"/>
          </a:xfrm>
          <a:solidFill>
            <a:schemeClr val="bg1">
              <a:lumMod val="85000"/>
            </a:schemeClr>
          </a:solidFill>
          <a:ln w="127000" cap="sq">
            <a:solidFill>
              <a:schemeClr val="bg1"/>
            </a:solidFill>
            <a:miter lim="800000"/>
          </a:ln>
          <a:effectLst>
            <a:outerShdw blurRad="76200" dist="12700" dir="5400000" sx="100500" sy="100500" rotWithShape="0">
              <a:prstClr val="black">
                <a:alpha val="30000"/>
              </a:prstClr>
            </a:outerShdw>
          </a:effectLst>
          <a:scene3d>
            <a:camera prst="orthographicFront"/>
            <a:lightRig rig="threePt" dir="t"/>
          </a:scene3d>
          <a:sp3d extrusionH="50800">
            <a:extrusionClr>
              <a:schemeClr val="tx1"/>
            </a:extrusionClr>
            <a:contourClr>
              <a:schemeClr val="tx1"/>
            </a:contourClr>
          </a:sp3d>
        </p:spPr>
        <p:txBody>
          <a:bodyPr vert="horz" lIns="91440" tIns="45720" rIns="91440" bIns="45720" rtlCol="0">
            <a:normAutofit/>
          </a:bodyPr>
          <a:lstStyle>
            <a:lvl1pPr marL="457200" indent="-457200" algn="l" defTabSz="914400" rtl="0" eaLnBrk="1" latinLnBrk="0" hangingPunct="1">
              <a:spcBef>
                <a:spcPts val="2000"/>
              </a:spcBef>
              <a:buClr>
                <a:schemeClr val="accent2">
                  <a:lumMod val="50000"/>
                  <a:lumOff val="50000"/>
                </a:schemeClr>
              </a:buClr>
              <a:buSzPct val="75000"/>
              <a:buFont typeface="Wingdings 2" pitchFamily="18" charset="2"/>
              <a:buNone/>
              <a:defRPr sz="2200" kern="1200">
                <a:solidFill>
                  <a:schemeClr val="tx1">
                    <a:lumMod val="75000"/>
                    <a:lumOff val="2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7pPr marL="2743200" indent="-457200">
              <a:defRPr/>
            </a:lvl7pPr>
            <a:lvl8pPr marL="2743200" indent="-457200">
              <a:defRPr/>
            </a:lvl8pPr>
            <a:lvl9pPr marL="2743200" indent="-45720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AD42F554-95F8-DE48-893B-531D48D8CC67}" type="datetime1">
              <a:rPr lang="en-US" smtClean="0"/>
              <a:t>12/2/14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29CB-7937-4506-A327-ACF88B95BB0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61412" y="417513"/>
            <a:ext cx="1600200" cy="570865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11174" y="417513"/>
            <a:ext cx="6499225" cy="570865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D11B34C5-8F4A-F34F-B286-1BB413654F97}" type="datetime1">
              <a:rPr lang="en-US" smtClean="0"/>
              <a:t>12/2/14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29CB-7937-4506-A327-ACF88B95BB03}"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losing">
    <p:bg>
      <p:bgRef idx="1003">
        <a:schemeClr val="bg2"/>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vert="horz" lIns="91440" tIns="45720" rIns="91440" bIns="45720" rtlCol="0" anchor="ctr"/>
          <a:lstStyle>
            <a:lvl1pPr marL="0" algn="l"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87C70B65-9B36-0849-A3C2-9953D00C319E}" type="datetime1">
              <a:rPr lang="en-US" smtClean="0"/>
              <a:t>12/2/14</a:t>
            </a:fld>
            <a:endParaRPr lang="en-US"/>
          </a:p>
        </p:txBody>
      </p:sp>
      <p:sp>
        <p:nvSpPr>
          <p:cNvPr id="4" name="Footer Placeholder 3"/>
          <p:cNvSpPr>
            <a:spLocks noGrp="1"/>
          </p:cNvSpPr>
          <p:nvPr>
            <p:ph type="ftr" sz="quarter" idx="11"/>
          </p:nvPr>
        </p:nvSpPr>
        <p:spPr/>
        <p:txBody>
          <a:bodyPr vert="horz" lIns="91440" tIns="45720" rIns="91440" bIns="45720" rtlCol="0" anchor="ctr"/>
          <a:lstStyle>
            <a:lvl1pPr marL="0" algn="ct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endParaRPr lang="en-US"/>
          </a:p>
        </p:txBody>
      </p:sp>
      <p:sp>
        <p:nvSpPr>
          <p:cNvPr id="5" name="Slide Number Placeholder 4"/>
          <p:cNvSpPr>
            <a:spLocks noGrp="1"/>
          </p:cNvSpPr>
          <p:nvPr>
            <p:ph type="sldNum" sz="quarter" idx="12"/>
          </p:nvPr>
        </p:nvSpPr>
        <p:spPr/>
        <p:txBody>
          <a:bodyPr vert="horz" lIns="91440" tIns="45720" rIns="91440" bIns="45720" rtlCol="0" anchor="ctr"/>
          <a:lstStyle>
            <a:lvl1pPr marL="0" algn="r" defTabSz="914400" rtl="0" eaLnBrk="1" latinLnBrk="0" hangingPunct="1">
              <a:defRPr sz="1100" kern="1200">
                <a:solidFill>
                  <a:schemeClr val="bg1">
                    <a:lumMod val="75000"/>
                    <a:lumOff val="25000"/>
                  </a:schemeClr>
                </a:solidFill>
                <a:effectLst>
                  <a:outerShdw blurRad="25400" dist="12700" dir="4200000" algn="ctr" rotWithShape="0">
                    <a:schemeClr val="tx1">
                      <a:alpha val="40000"/>
                    </a:schemeClr>
                  </a:outerShdw>
                </a:effectLst>
                <a:latin typeface="+mn-lt"/>
                <a:ea typeface="+mn-ea"/>
                <a:cs typeface="+mn-cs"/>
              </a:defRPr>
            </a:lvl1pPr>
          </a:lstStyle>
          <a:p>
            <a:fld id="{076629CB-7937-4506-A327-ACF88B95BB03}"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9918AE93-4D8E-454D-8A89-E927DD63AA3F}" type="datetime1">
              <a:rPr lang="en-US" smtClean="0"/>
              <a:t>12/2/14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29CB-7937-4506-A327-ACF88B95BB0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8475" y="4343398"/>
            <a:ext cx="8147049" cy="1346013"/>
          </a:xfrm>
        </p:spPr>
        <p:txBody>
          <a:bodyPr>
            <a:normAutofit/>
            <a:scene3d>
              <a:camera prst="orthographicFront"/>
              <a:lightRig rig="threePt" dir="t">
                <a:rot lat="0" lon="0" rev="10800000"/>
              </a:lightRig>
            </a:scene3d>
            <a:sp3d extrusionH="57150">
              <a:bevelT w="38100" h="38100" prst="relaxedInset"/>
              <a:bevelB w="38100" h="38100" prst="relaxedInset"/>
            </a:sp3d>
          </a:bodyPr>
          <a:lstStyle>
            <a:lvl1pPr>
              <a:lnSpc>
                <a:spcPts val="6400"/>
              </a:lnSpc>
              <a:defRPr sz="6000">
                <a:solidFill>
                  <a:schemeClr val="bg1"/>
                </a:solidFill>
                <a:effectLst>
                  <a:outerShdw blurRad="25400" dist="19050" dir="4200000" algn="ctr" rotWithShape="0">
                    <a:schemeClr val="tx1">
                      <a:alpha val="40000"/>
                    </a:scheme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498475" y="5688105"/>
            <a:ext cx="8147050" cy="663387"/>
          </a:xfrm>
        </p:spPr>
        <p:txBody>
          <a:bodyPr>
            <a:scene3d>
              <a:camera prst="orthographicFront"/>
              <a:lightRig rig="threePt" dir="t"/>
            </a:scene3d>
            <a:sp3d extrusionH="57150">
              <a:bevelT w="38100" h="38100" prst="relaxedInset"/>
              <a:bevelB w="38100" h="38100" prst="relaxedInset"/>
            </a:sp3d>
          </a:bodyPr>
          <a:lstStyle>
            <a:lvl1pPr marL="0" indent="0" algn="ctr">
              <a:spcBef>
                <a:spcPts val="0"/>
              </a:spcBef>
              <a:buNone/>
              <a:defRPr b="0" baseline="0">
                <a:solidFill>
                  <a:schemeClr val="bg1"/>
                </a:solidFill>
                <a:effectLst>
                  <a:outerShdw blurRad="25400" dist="25400" dir="4200000" algn="ctr"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1B257D9A-ED86-734A-8BEA-C5B763549B4B}" type="datetime1">
              <a:rPr lang="en-US" smtClean="0"/>
              <a:t>12/2/14</a:t>
            </a:fld>
            <a:endParaRPr lang="en-US"/>
          </a:p>
        </p:txBody>
      </p:sp>
      <p:sp>
        <p:nvSpPr>
          <p:cNvPr id="5" name="Footer Placeholder 4"/>
          <p:cNvSpPr>
            <a:spLocks noGrp="1"/>
          </p:cNvSpPr>
          <p:nvPr>
            <p:ph type="ftr" sz="quarter" idx="11"/>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lumMod val="75000"/>
                    <a:lumOff val="25000"/>
                  </a:schemeClr>
                </a:solidFill>
                <a:effectLst>
                  <a:outerShdw blurRad="25400" dist="12700" dir="4200000" algn="ctr" rotWithShape="0">
                    <a:schemeClr val="tx1">
                      <a:alpha val="40000"/>
                    </a:schemeClr>
                  </a:outerShdw>
                </a:effectLst>
              </a:defRPr>
            </a:lvl1pPr>
          </a:lstStyle>
          <a:p>
            <a:fld id="{076629CB-7937-4506-A327-ACF88B95BB03}" type="slidenum">
              <a:rPr lang="en-US" smtClean="0"/>
              <a:t>‹#›</a:t>
            </a:fld>
            <a:endParaRPr lang="en-US"/>
          </a:p>
        </p:txBody>
      </p:sp>
      <p:sp>
        <p:nvSpPr>
          <p:cNvPr id="8" name="Picture Placeholder 7"/>
          <p:cNvSpPr>
            <a:spLocks noGrp="1"/>
          </p:cNvSpPr>
          <p:nvPr>
            <p:ph type="pic" sz="quarter" idx="13"/>
          </p:nvPr>
        </p:nvSpPr>
        <p:spPr>
          <a:xfrm>
            <a:off x="1981200" y="685800"/>
            <a:ext cx="5181600" cy="3352800"/>
          </a:xfrm>
          <a:solidFill>
            <a:schemeClr val="tx1">
              <a:lumMod val="75000"/>
            </a:schemeClr>
          </a:solidFill>
          <a:ln w="127000" cap="sq">
            <a:solidFill>
              <a:schemeClr val="tx1"/>
            </a:solidFill>
            <a:miter lim="800000"/>
          </a:ln>
          <a:effectLst>
            <a:outerShdw blurRad="63500" sx="101000" sy="101000" algn="ctr" rotWithShape="0">
              <a:schemeClr val="bg2">
                <a:lumMod val="20000"/>
                <a:lumOff val="80000"/>
                <a:alpha val="40000"/>
              </a:schemeClr>
            </a:outerShdw>
          </a:effectLst>
          <a:scene3d>
            <a:camera prst="orthographicFront"/>
            <a:lightRig rig="twoPt" dir="t">
              <a:rot lat="0" lon="0" rev="9000000"/>
            </a:lightRig>
          </a:scene3d>
          <a:sp3d prstMaterial="matte">
            <a:bevelT w="12700" prst="relaxedInset"/>
            <a:bevelB w="38100" h="127000" prst="relaxedInset"/>
            <a:extrusionClr>
              <a:schemeClr val="tx1"/>
            </a:extrusionClr>
            <a:contourClr>
              <a:schemeClr val="tx1"/>
            </a:contourClr>
          </a:sp3d>
        </p:spPr>
        <p:txBody>
          <a:bodyPr/>
          <a:lstStyle>
            <a:lvl1pPr>
              <a:buNone/>
              <a:defRPr/>
            </a:lvl1pPr>
          </a:lstStyle>
          <a:p>
            <a:r>
              <a:rPr lang="en-US" smtClean="0"/>
              <a:t>Drag picture to placeholder or click icon to add</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8475" y="1774826"/>
            <a:ext cx="8147050" cy="1873250"/>
          </a:xfrm>
        </p:spPr>
        <p:txBody>
          <a:bodyPr anchor="b" anchorCtr="0"/>
          <a:lstStyle>
            <a:lvl1pPr algn="ctr">
              <a:defRPr sz="6000" b="0" cap="none" baseline="0"/>
            </a:lvl1pPr>
          </a:lstStyle>
          <a:p>
            <a:r>
              <a:rPr lang="en-US" smtClean="0"/>
              <a:t>Click to edit Master title style</a:t>
            </a:r>
            <a:endParaRPr/>
          </a:p>
        </p:txBody>
      </p:sp>
      <p:sp>
        <p:nvSpPr>
          <p:cNvPr id="3" name="Text Placeholder 2"/>
          <p:cNvSpPr>
            <a:spLocks noGrp="1"/>
          </p:cNvSpPr>
          <p:nvPr>
            <p:ph type="body" idx="1"/>
          </p:nvPr>
        </p:nvSpPr>
        <p:spPr>
          <a:xfrm>
            <a:off x="498475" y="3654519"/>
            <a:ext cx="8147050" cy="1500187"/>
          </a:xfrm>
        </p:spPr>
        <p:txBody>
          <a:bodyPr anchor="t" anchorCtr="0">
            <a:normAutofit/>
          </a:bodyPr>
          <a:lstStyle>
            <a:lvl1pPr marL="0" indent="0" algn="ctr">
              <a:spcBef>
                <a:spcPts val="0"/>
              </a:spcBef>
              <a:buNone/>
              <a:defRPr sz="22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7E535E-D00C-7548-B91E-EF13A3CBB96C}" type="datetime1">
              <a:rPr lang="en-US" smtClean="0"/>
              <a:t>12/2/14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6629CB-7937-4506-A327-ACF88B95BB0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p>
            <a:r>
              <a:rPr lang="en-US" smtClean="0"/>
              <a:t>Click to edit Master title style</a:t>
            </a:r>
            <a:endParaRPr/>
          </a:p>
        </p:txBody>
      </p:sp>
      <p:sp>
        <p:nvSpPr>
          <p:cNvPr id="3" name="Content Placeholder 2"/>
          <p:cNvSpPr>
            <a:spLocks noGrp="1"/>
          </p:cNvSpPr>
          <p:nvPr>
            <p:ph sz="half" idx="1"/>
          </p:nvPr>
        </p:nvSpPr>
        <p:spPr>
          <a:xfrm>
            <a:off x="498475" y="1762125"/>
            <a:ext cx="3840480" cy="4364038"/>
          </a:xfrm>
        </p:spPr>
        <p:txBody>
          <a:bodyPr>
            <a:normAutofit/>
          </a:bodyPr>
          <a:lstStyle>
            <a:lvl1pPr>
              <a:defRPr sz="2000"/>
            </a:lvl1pPr>
            <a:lvl2pPr>
              <a:defRPr sz="18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05046" y="1762125"/>
            <a:ext cx="3840480" cy="4364038"/>
          </a:xfrm>
        </p:spPr>
        <p:txBody>
          <a:bodyPr>
            <a:normAutofit/>
          </a:bodyPr>
          <a:lstStyle>
            <a:lvl1pPr>
              <a:defRPr sz="2000"/>
            </a:lvl1pPr>
            <a:lvl2pPr>
              <a:defRPr sz="1800"/>
            </a:lvl2pPr>
            <a:lvl3pPr>
              <a:defRPr sz="1800"/>
            </a:lvl3pPr>
            <a:lvl4pPr>
              <a:defRPr sz="1800"/>
            </a:lvl4pPr>
            <a:lvl5pPr marL="2290763" indent="-461963">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C0AC827F-533F-F14F-A361-32FE57ABBC23}" type="datetime1">
              <a:rPr lang="en-US" smtClean="0"/>
              <a:t>12/2/14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629CB-7937-4506-A327-ACF88B95BB0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8475" y="94129"/>
            <a:ext cx="8147051" cy="1452283"/>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498475"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98475" y="2541494"/>
            <a:ext cx="3840480" cy="3584668"/>
          </a:xfrm>
        </p:spPr>
        <p:txBody>
          <a:bodyPr>
            <a:normAutofit/>
          </a:bodyPr>
          <a:lstStyle>
            <a:lvl1pPr>
              <a:defRPr sz="2000"/>
            </a:lvl1pPr>
            <a:lvl2pPr>
              <a:defRPr sz="1800"/>
            </a:lvl2pPr>
            <a:lvl3pPr>
              <a:defRPr sz="1800"/>
            </a:lvl3pPr>
            <a:lvl4pPr>
              <a:defRPr sz="1800"/>
            </a:lvl4pPr>
            <a:lvl5pPr>
              <a:defRPr sz="1800"/>
            </a:lvl5pPr>
            <a:lvl6pPr marL="2290763" indent="-461963">
              <a:defRPr sz="1600"/>
            </a:lvl6pPr>
            <a:lvl7pPr marL="2290763" indent="-461963">
              <a:defRPr sz="1600"/>
            </a:lvl7pPr>
            <a:lvl8pPr marL="2290763" indent="-461963">
              <a:defRPr sz="1600"/>
            </a:lvl8pPr>
            <a:lvl9pPr marL="2290763" indent="-46196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05046" y="1550894"/>
            <a:ext cx="3840480" cy="715962"/>
          </a:xfrm>
        </p:spPr>
        <p:txBody>
          <a:bodyPr anchor="b"/>
          <a:lstStyle>
            <a:lvl1pPr marL="0" indent="0" algn="ctr">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5046" y="2541494"/>
            <a:ext cx="3840480" cy="3584668"/>
          </a:xfrm>
        </p:spPr>
        <p:txBody>
          <a:bodyPr>
            <a:normAutofit/>
          </a:bodyPr>
          <a:lstStyle>
            <a:lvl1pPr>
              <a:defRPr sz="2000"/>
            </a:lvl1pPr>
            <a:lvl2pPr>
              <a:defRPr sz="1800"/>
            </a:lvl2pPr>
            <a:lvl3pPr>
              <a:defRPr sz="1800"/>
            </a:lvl3pPr>
            <a:lvl4pPr>
              <a:defRPr sz="1800"/>
            </a:lvl4pPr>
            <a:lvl5pPr>
              <a:defRPr sz="1800"/>
            </a:lvl5pPr>
            <a:lvl6pPr marL="2290763" indent="-461963">
              <a:defRPr sz="1600"/>
            </a:lvl6pPr>
            <a:lvl7pPr marL="2290763" indent="-461963">
              <a:defRPr sz="1600"/>
            </a:lvl7pPr>
            <a:lvl8pPr marL="2290763" indent="-461963">
              <a:defRPr sz="1600"/>
            </a:lvl8pPr>
            <a:lvl9pPr marL="2290763" indent="-46196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CD8AE766-2EB1-9F45-A227-D879B9FB589E}" type="datetime1">
              <a:rPr lang="en-US" smtClean="0"/>
              <a:t>12/2/14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6629CB-7937-4506-A327-ACF88B95BB03}" type="slidenum">
              <a:rPr lang="en-US" smtClean="0"/>
              <a:t>‹#›</a:t>
            </a:fld>
            <a:endParaRPr lang="en-US"/>
          </a:p>
        </p:txBody>
      </p:sp>
      <p:cxnSp>
        <p:nvCxnSpPr>
          <p:cNvPr id="11" name="Straight Connector 10"/>
          <p:cNvCxnSpPr/>
          <p:nvPr/>
        </p:nvCxnSpPr>
        <p:spPr>
          <a:xfrm>
            <a:off x="502920"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805045" y="2353235"/>
            <a:ext cx="3840480" cy="1588"/>
          </a:xfrm>
          <a:prstGeom prst="line">
            <a:avLst/>
          </a:prstGeom>
          <a:ln w="63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A0556DC4-C200-584A-9C24-962E577E1DE6}" type="datetime1">
              <a:rPr lang="en-US" smtClean="0"/>
              <a:t>12/2/14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6629CB-7937-4506-A327-ACF88B95BB0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4AD360-E4F8-F94E-86A7-6F6EE6883539}" type="datetime1">
              <a:rPr lang="en-US" smtClean="0"/>
              <a:t>12/2/14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6629CB-7937-4506-A327-ACF88B95BB0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7540" y="416859"/>
            <a:ext cx="3840480" cy="1994647"/>
          </a:xfrm>
        </p:spPr>
        <p:txBody>
          <a:bodyPr anchor="b"/>
          <a:lstStyle>
            <a:lvl1pPr algn="ctr">
              <a:defRPr sz="4400" b="0"/>
            </a:lvl1pPr>
          </a:lstStyle>
          <a:p>
            <a:r>
              <a:rPr lang="en-US" smtClean="0"/>
              <a:t>Click to edit Master title style</a:t>
            </a:r>
            <a:endParaRPr/>
          </a:p>
        </p:txBody>
      </p:sp>
      <p:sp>
        <p:nvSpPr>
          <p:cNvPr id="3" name="Content Placeholder 2"/>
          <p:cNvSpPr>
            <a:spLocks noGrp="1"/>
          </p:cNvSpPr>
          <p:nvPr>
            <p:ph idx="1"/>
          </p:nvPr>
        </p:nvSpPr>
        <p:spPr>
          <a:xfrm>
            <a:off x="4792532" y="403412"/>
            <a:ext cx="3840480" cy="5722751"/>
          </a:xfrm>
        </p:spPr>
        <p:txBody>
          <a:bodyPr>
            <a:normAutofit/>
          </a:bodyPr>
          <a:lstStyle>
            <a:lvl1pPr>
              <a:defRPr sz="2000"/>
            </a:lvl1pPr>
            <a:lvl2pPr>
              <a:defRPr sz="2000"/>
            </a:lvl2pPr>
            <a:lvl3pPr>
              <a:defRPr sz="1800"/>
            </a:lvl3pPr>
            <a:lvl4pPr>
              <a:defRPr sz="1800"/>
            </a:lvl4pPr>
            <a:lvl5pPr>
              <a:defRPr sz="1800"/>
            </a:lvl5pPr>
            <a:lvl6pPr marL="2290763" indent="-461963">
              <a:defRPr sz="1800"/>
            </a:lvl6pPr>
            <a:lvl7pPr marL="2290763" indent="-461963">
              <a:defRPr sz="1800"/>
            </a:lvl7pPr>
            <a:lvl8pPr marL="2290763" indent="-461963">
              <a:defRPr sz="1800"/>
            </a:lvl8pPr>
            <a:lvl9pPr marL="2290763" indent="-461963">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97540" y="2438400"/>
            <a:ext cx="3840480" cy="3316942"/>
          </a:xfrm>
        </p:spPr>
        <p:txBody>
          <a:bodyPr>
            <a:normAutofit/>
          </a:bodyPr>
          <a:lstStyle>
            <a:lvl1pPr marL="0" indent="0" algn="ctr">
              <a:spcBef>
                <a:spcPts val="6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2CA18E-9AD0-E847-A3C2-70887A1CCCE4}" type="datetime1">
              <a:rPr lang="en-US" smtClean="0"/>
              <a:t>12/2/14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6629CB-7937-4506-A327-ACF88B95BB0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5" y="94129"/>
            <a:ext cx="8147051" cy="1452283"/>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498475" y="1761565"/>
            <a:ext cx="8147051" cy="436459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188259" y="6356350"/>
            <a:ext cx="2133600" cy="365125"/>
          </a:xfrm>
          <a:prstGeom prst="rect">
            <a:avLst/>
          </a:prstGeom>
        </p:spPr>
        <p:txBody>
          <a:bodyPr vert="horz" lIns="91440" tIns="45720" rIns="91440" bIns="45720" rtlCol="0" anchor="ctr"/>
          <a:lstStyle>
            <a:lvl1pPr algn="l">
              <a:defRPr sz="1100">
                <a:solidFill>
                  <a:schemeClr val="tx1">
                    <a:lumMod val="75000"/>
                    <a:lumOff val="25000"/>
                  </a:schemeClr>
                </a:solidFill>
              </a:defRPr>
            </a:lvl1pPr>
          </a:lstStyle>
          <a:p>
            <a:fld id="{B3417681-AC30-E149-9835-DB4CFF348940}" type="datetime1">
              <a:rPr lang="en-US" smtClean="0"/>
              <a:t>12/2/14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1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6817659" y="6356350"/>
            <a:ext cx="2133600" cy="365125"/>
          </a:xfrm>
          <a:prstGeom prst="rect">
            <a:avLst/>
          </a:prstGeom>
        </p:spPr>
        <p:txBody>
          <a:bodyPr vert="horz" lIns="91440" tIns="45720" rIns="91440" bIns="45720" rtlCol="0" anchor="ctr"/>
          <a:lstStyle>
            <a:lvl1pPr algn="r">
              <a:defRPr sz="1100">
                <a:solidFill>
                  <a:schemeClr val="tx1">
                    <a:lumMod val="75000"/>
                    <a:lumOff val="25000"/>
                  </a:schemeClr>
                </a:solidFill>
              </a:defRPr>
            </a:lvl1pPr>
          </a:lstStyle>
          <a:p>
            <a:fld id="{076629CB-7937-4506-A327-ACF88B95BB0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defTabSz="914400" rtl="0" eaLnBrk="1" latinLnBrk="0" hangingPunct="1">
        <a:spcBef>
          <a:spcPct val="0"/>
        </a:spcBef>
        <a:buNone/>
        <a:defRPr sz="5000" kern="1200">
          <a:solidFill>
            <a:schemeClr val="tx1"/>
          </a:solidFill>
          <a:latin typeface="+mj-lt"/>
          <a:ea typeface="+mj-ea"/>
          <a:cs typeface="+mj-cs"/>
        </a:defRPr>
      </a:lvl1pPr>
    </p:titleStyle>
    <p:bodyStyle>
      <a:lvl1pPr marL="457200" indent="-457200" algn="l" defTabSz="914400" rtl="0" eaLnBrk="1" latinLnBrk="0" hangingPunct="1">
        <a:spcBef>
          <a:spcPts val="2000"/>
        </a:spcBef>
        <a:buClr>
          <a:schemeClr val="tx1">
            <a:lumMod val="75000"/>
            <a:lumOff val="25000"/>
          </a:schemeClr>
        </a:buClr>
        <a:buSzPct val="75000"/>
        <a:buFont typeface="Wingdings 2" pitchFamily="18" charset="2"/>
        <a:buChar char=""/>
        <a:defRPr sz="22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600"/>
        </a:spcBef>
        <a:buClr>
          <a:schemeClr val="tx1">
            <a:lumMod val="50000"/>
            <a:lumOff val="50000"/>
          </a:schemeClr>
        </a:buClr>
        <a:buSzPct val="75000"/>
        <a:buFont typeface="Wingdings 2" pitchFamily="18" charset="2"/>
        <a:buChar char=""/>
        <a:defRPr sz="2000" kern="1200">
          <a:solidFill>
            <a:schemeClr val="tx1">
              <a:lumMod val="75000"/>
              <a:lumOff val="25000"/>
            </a:schemeClr>
          </a:solidFill>
          <a:latin typeface="+mn-lt"/>
          <a:ea typeface="+mn-ea"/>
          <a:cs typeface="+mn-cs"/>
        </a:defRPr>
      </a:lvl2pPr>
      <a:lvl3pPr marL="13716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3pPr>
      <a:lvl4pPr marL="1828800" indent="-457200" algn="l" defTabSz="914400" rtl="0" eaLnBrk="1" latinLnBrk="0" hangingPunct="1">
        <a:spcBef>
          <a:spcPts val="600"/>
        </a:spcBef>
        <a:buClr>
          <a:schemeClr val="tx1">
            <a:lumMod val="50000"/>
            <a:lumOff val="50000"/>
          </a:schemeClr>
        </a:buClr>
        <a:buSzPct val="75000"/>
        <a:buFont typeface="Wingdings 2" pitchFamily="18" charset="2"/>
        <a:buChar char=""/>
        <a:defRPr sz="1800" kern="1200">
          <a:solidFill>
            <a:schemeClr val="tx1">
              <a:lumMod val="75000"/>
              <a:lumOff val="25000"/>
            </a:schemeClr>
          </a:solidFill>
          <a:latin typeface="+mn-lt"/>
          <a:ea typeface="+mn-ea"/>
          <a:cs typeface="+mn-cs"/>
        </a:defRPr>
      </a:lvl4pPr>
      <a:lvl5pPr marL="22860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5pPr>
      <a:lvl6pPr marL="2743200" indent="-461963" algn="l" defTabSz="914400" rtl="0" eaLnBrk="1" latinLnBrk="0" hangingPunct="1">
        <a:spcBef>
          <a:spcPct val="20000"/>
        </a:spcBef>
        <a:buClr>
          <a:schemeClr val="tx1">
            <a:lumMod val="50000"/>
            <a:lumOff val="50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6pPr>
      <a:lvl7pPr marL="3205163" indent="-461963" algn="l" defTabSz="914400" rtl="0" eaLnBrk="1" latinLnBrk="0" hangingPunct="1">
        <a:spcBef>
          <a:spcPct val="20000"/>
        </a:spcBef>
        <a:buClr>
          <a:schemeClr val="tx1">
            <a:lumMod val="75000"/>
            <a:lumOff val="25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7pPr>
      <a:lvl8pPr marL="3657600" indent="-461963" algn="l" defTabSz="914400" rtl="0" eaLnBrk="1" latinLnBrk="0" hangingPunct="1">
        <a:spcBef>
          <a:spcPct val="20000"/>
        </a:spcBef>
        <a:buClr>
          <a:schemeClr val="tx1">
            <a:lumMod val="50000"/>
            <a:lumOff val="50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8pPr>
      <a:lvl9pPr marL="4119563" indent="-461963" algn="l" defTabSz="914400" rtl="0" eaLnBrk="1" latinLnBrk="0" hangingPunct="1">
        <a:spcBef>
          <a:spcPct val="20000"/>
        </a:spcBef>
        <a:buClr>
          <a:schemeClr val="tx1">
            <a:lumMod val="75000"/>
            <a:lumOff val="25000"/>
          </a:schemeClr>
        </a:buClr>
        <a:buSzPct val="75000"/>
        <a:buFont typeface="Wingdings 2" pitchFamily="18" charset="2"/>
        <a:buChar char=""/>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emf"/><Relationship Id="rId3" Type="http://schemas.openxmlformats.org/officeDocument/2006/relationships/image" Target="../media/image1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 Id="rId3" Type="http://schemas.openxmlformats.org/officeDocument/2006/relationships/image" Target="../media/image15.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6.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jpg"/><Relationship Id="rId3" Type="http://schemas.openxmlformats.org/officeDocument/2006/relationships/image" Target="../media/image2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emf"/><Relationship Id="rId3" Type="http://schemas.openxmlformats.org/officeDocument/2006/relationships/image" Target="../media/image24.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8348" y="2043684"/>
            <a:ext cx="8147304" cy="1344168"/>
          </a:xfrm>
        </p:spPr>
        <p:txBody>
          <a:bodyPr>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outerShdw blurRad="25400" algn="tl" rotWithShape="0">
                    <a:srgbClr val="000000">
                      <a:alpha val="43000"/>
                    </a:srgbClr>
                  </a:outerShdw>
                </a:effectLst>
              </a:rPr>
              <a:t>Differential Privacy</a:t>
            </a:r>
            <a:endParaRPr lang="en-US" b="1" spc="150" dirty="0">
              <a:ln w="11430"/>
              <a:solidFill>
                <a:srgbClr val="F8F8F8"/>
              </a:solidFill>
              <a:effectLst>
                <a:outerShdw blurRad="25400" algn="tl" rotWithShape="0">
                  <a:srgbClr val="000000">
                    <a:alpha val="43000"/>
                  </a:srgbClr>
                </a:outerShdw>
              </a:effectLst>
            </a:endParaRPr>
          </a:p>
        </p:txBody>
      </p:sp>
      <p:sp>
        <p:nvSpPr>
          <p:cNvPr id="3" name="Subtitle 2"/>
          <p:cNvSpPr>
            <a:spLocks noGrp="1"/>
          </p:cNvSpPr>
          <p:nvPr>
            <p:ph type="subTitle" idx="1"/>
          </p:nvPr>
        </p:nvSpPr>
        <p:spPr>
          <a:xfrm>
            <a:off x="498348" y="3413903"/>
            <a:ext cx="8147304" cy="667512"/>
          </a:xfrm>
        </p:spPr>
        <p:txBody>
          <a:bodyPr>
            <a:normAutofit/>
            <a:scene3d>
              <a:camera prst="orthographicFront"/>
              <a:lightRig rig="soft" dir="t">
                <a:rot lat="0" lon="0" rev="10800000"/>
              </a:lightRig>
            </a:scene3d>
            <a:sp3d>
              <a:bevelT w="27940" h="12700"/>
              <a:contourClr>
                <a:srgbClr val="DDDDDD"/>
              </a:contourClr>
            </a:sp3d>
          </a:bodyPr>
          <a:lstStyle/>
          <a:p>
            <a:r>
              <a:rPr lang="en-US" b="1" spc="150" dirty="0" smtClean="0">
                <a:ln w="11430"/>
                <a:solidFill>
                  <a:srgbClr val="F8F8F8"/>
                </a:solidFill>
                <a:effectLst>
                  <a:outerShdw blurRad="25400" algn="tl" rotWithShape="0">
                    <a:srgbClr val="000000">
                      <a:alpha val="43000"/>
                    </a:srgbClr>
                  </a:outerShdw>
                </a:effectLst>
              </a:rPr>
              <a:t>December </a:t>
            </a:r>
            <a:r>
              <a:rPr lang="en-US" b="1" spc="150" dirty="0" smtClean="0">
                <a:ln w="11430"/>
                <a:solidFill>
                  <a:srgbClr val="F8F8F8"/>
                </a:solidFill>
                <a:effectLst>
                  <a:outerShdw blurRad="25400" algn="tl" rotWithShape="0">
                    <a:srgbClr val="000000">
                      <a:alpha val="43000"/>
                    </a:srgbClr>
                  </a:outerShdw>
                </a:effectLst>
              </a:rPr>
              <a:t>2, 2014</a:t>
            </a:r>
            <a:endParaRPr lang="en-US" b="1" spc="150" dirty="0">
              <a:ln w="11430"/>
              <a:solidFill>
                <a:srgbClr val="F8F8F8"/>
              </a:solidFill>
              <a:effectLst>
                <a:outerShdw blurRad="25400" algn="tl" rotWithShape="0">
                  <a:srgbClr val="000000">
                    <a:alpha val="43000"/>
                  </a:srgbClr>
                </a:outerShdw>
              </a:effectLst>
            </a:endParaRPr>
          </a:p>
        </p:txBody>
      </p:sp>
      <p:sp>
        <p:nvSpPr>
          <p:cNvPr id="4" name="Slide Number Placeholder 3"/>
          <p:cNvSpPr>
            <a:spLocks noGrp="1"/>
          </p:cNvSpPr>
          <p:nvPr>
            <p:ph type="sldNum" sz="quarter" idx="12"/>
          </p:nvPr>
        </p:nvSpPr>
        <p:spPr/>
        <p:txBody>
          <a:bodyPr/>
          <a:lstStyle/>
          <a:p>
            <a:fld id="{076629CB-7937-4506-A327-ACF88B95BB03}" type="slidenum">
              <a:rPr lang="en-US" smtClean="0"/>
              <a:t>1</a:t>
            </a:fld>
            <a:endParaRPr lang="en-US" dirty="0"/>
          </a:p>
        </p:txBody>
      </p:sp>
    </p:spTree>
    <p:extLst>
      <p:ext uri="{BB962C8B-B14F-4D97-AF65-F5344CB8AC3E}">
        <p14:creationId xmlns:p14="http://schemas.microsoft.com/office/powerpoint/2010/main" val="152937934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a:t>firm </a:t>
            </a:r>
            <a:r>
              <a:rPr lang="en-US" dirty="0" smtClean="0"/>
              <a:t>foundation”</a:t>
            </a:r>
            <a:endParaRPr lang="en-US" dirty="0"/>
          </a:p>
        </p:txBody>
      </p:sp>
      <p:sp>
        <p:nvSpPr>
          <p:cNvPr id="3" name="Content Placeholder 2"/>
          <p:cNvSpPr>
            <a:spLocks noGrp="1"/>
          </p:cNvSpPr>
          <p:nvPr>
            <p:ph idx="1"/>
          </p:nvPr>
        </p:nvSpPr>
        <p:spPr/>
        <p:txBody>
          <a:bodyPr/>
          <a:lstStyle/>
          <a:p>
            <a:pPr marL="0" indent="0">
              <a:buNone/>
            </a:pPr>
            <a:endParaRPr lang="en-US" dirty="0" smtClean="0"/>
          </a:p>
          <a:p>
            <a:pPr>
              <a:buFont typeface="+mj-lt"/>
              <a:buAutoNum type="arabicPeriod"/>
            </a:pPr>
            <a:r>
              <a:rPr lang="en-US" dirty="0" smtClean="0">
                <a:solidFill>
                  <a:schemeClr val="tx1">
                    <a:lumMod val="75000"/>
                    <a:lumOff val="25000"/>
                    <a:alpha val="40000"/>
                  </a:schemeClr>
                </a:solidFill>
              </a:rPr>
              <a:t>Motivation: privacy with statistical databases.</a:t>
            </a:r>
          </a:p>
          <a:p>
            <a:pPr>
              <a:buFont typeface="+mj-lt"/>
              <a:buAutoNum type="arabicPeriod"/>
            </a:pPr>
            <a:r>
              <a:rPr lang="en-US" b="1" u="sng" dirty="0" smtClean="0"/>
              <a:t>Past attempts at privacy.</a:t>
            </a:r>
          </a:p>
          <a:p>
            <a:pPr>
              <a:buFont typeface="+mj-lt"/>
              <a:buAutoNum type="arabicPeriod"/>
            </a:pPr>
            <a:r>
              <a:rPr lang="en-US" dirty="0" smtClean="0">
                <a:solidFill>
                  <a:schemeClr val="tx1">
                    <a:lumMod val="75000"/>
                    <a:lumOff val="25000"/>
                    <a:alpha val="40000"/>
                  </a:schemeClr>
                </a:solidFill>
              </a:rPr>
              <a:t>Creating privacy using noise.</a:t>
            </a:r>
          </a:p>
          <a:p>
            <a:pPr>
              <a:buFont typeface="+mj-lt"/>
              <a:buAutoNum type="arabicPeriod"/>
            </a:pPr>
            <a:r>
              <a:rPr lang="en-US" dirty="0" smtClean="0">
                <a:solidFill>
                  <a:schemeClr val="tx1">
                    <a:lumMod val="75000"/>
                    <a:lumOff val="25000"/>
                    <a:alpha val="40000"/>
                  </a:schemeClr>
                </a:solidFill>
              </a:rPr>
              <a:t>Defining differential privacy</a:t>
            </a:r>
            <a:r>
              <a:rPr lang="en-US" dirty="0" smtClean="0">
                <a:solidFill>
                  <a:schemeClr val="tx1">
                    <a:lumMod val="75000"/>
                    <a:lumOff val="25000"/>
                    <a:alpha val="40000"/>
                  </a:schemeClr>
                </a:solidFill>
              </a:rPr>
              <a:t>.</a:t>
            </a:r>
            <a:endParaRPr lang="en-US" dirty="0" smtClean="0">
              <a:solidFill>
                <a:schemeClr val="tx1">
                  <a:lumMod val="75000"/>
                  <a:lumOff val="25000"/>
                  <a:alpha val="40000"/>
                </a:schemeClr>
              </a:solidFill>
            </a:endParaRPr>
          </a:p>
          <a:p>
            <a:pPr>
              <a:buFont typeface="+mj-lt"/>
              <a:buAutoNum type="arabicPeriod"/>
            </a:pPr>
            <a:r>
              <a:rPr lang="en-US" dirty="0" smtClean="0">
                <a:solidFill>
                  <a:schemeClr val="tx1">
                    <a:lumMod val="75000"/>
                    <a:lumOff val="25000"/>
                    <a:alpha val="40000"/>
                  </a:schemeClr>
                </a:solidFill>
              </a:rPr>
              <a:t>Achieving differential privacy.</a:t>
            </a:r>
          </a:p>
          <a:p>
            <a:pPr>
              <a:buFont typeface="+mj-lt"/>
              <a:buAutoNum type="arabicPeriod"/>
            </a:pPr>
            <a:r>
              <a:rPr lang="en-US" dirty="0" smtClean="0">
                <a:solidFill>
                  <a:schemeClr val="tx1">
                    <a:lumMod val="75000"/>
                    <a:lumOff val="25000"/>
                    <a:alpha val="40000"/>
                  </a:schemeClr>
                </a:solidFill>
              </a:rPr>
              <a:t>Properties of differentially private queries.</a:t>
            </a:r>
          </a:p>
          <a:p>
            <a:pPr>
              <a:buFont typeface="+mj-lt"/>
              <a:buAutoNum type="arabicPeriod"/>
            </a:pPr>
            <a:endParaRPr lang="en-US" dirty="0" smtClean="0"/>
          </a:p>
          <a:p>
            <a:pPr>
              <a:buFont typeface="+mj-lt"/>
              <a:buAutoNum type="arabicPeriod"/>
            </a:pP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076629CB-7937-4506-A327-ACF88B95BB03}" type="slidenum">
              <a:rPr lang="en-US" smtClean="0"/>
              <a:t>10</a:t>
            </a:fld>
            <a:endParaRPr lang="en-US"/>
          </a:p>
        </p:txBody>
      </p:sp>
    </p:spTree>
    <p:extLst>
      <p:ext uri="{BB962C8B-B14F-4D97-AF65-F5344CB8AC3E}">
        <p14:creationId xmlns:p14="http://schemas.microsoft.com/office/powerpoint/2010/main" val="414673018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Past attempts</a:t>
            </a:r>
            <a:endParaRPr lang="en-US" dirty="0"/>
          </a:p>
        </p:txBody>
      </p:sp>
      <p:sp>
        <p:nvSpPr>
          <p:cNvPr id="3" name="Content Placeholder 2"/>
          <p:cNvSpPr>
            <a:spLocks noGrp="1"/>
          </p:cNvSpPr>
          <p:nvPr>
            <p:ph idx="1"/>
          </p:nvPr>
        </p:nvSpPr>
        <p:spPr/>
        <p:txBody>
          <a:bodyPr>
            <a:normAutofit/>
          </a:bodyPr>
          <a:lstStyle/>
          <a:p>
            <a:pPr>
              <a:buFont typeface="Arial"/>
              <a:buChar char="•"/>
            </a:pPr>
            <a:endParaRPr lang="en-US" b="1" i="1" dirty="0" smtClean="0"/>
          </a:p>
          <a:p>
            <a:pPr>
              <a:buFont typeface="Arial"/>
              <a:buChar char="•"/>
            </a:pPr>
            <a:r>
              <a:rPr lang="en-US" b="1" i="1" dirty="0" smtClean="0"/>
              <a:t>Large query sets</a:t>
            </a:r>
            <a:r>
              <a:rPr lang="en-US" b="1" dirty="0" smtClean="0"/>
              <a:t>: </a:t>
            </a:r>
            <a:r>
              <a:rPr lang="en-US" dirty="0" smtClean="0"/>
              <a:t>Forbid queries about specific individuals.</a:t>
            </a:r>
          </a:p>
          <a:p>
            <a:pPr lvl="1">
              <a:buFont typeface="Arial"/>
              <a:buChar char="•"/>
            </a:pPr>
            <a:r>
              <a:rPr lang="en-US" dirty="0"/>
              <a:t>Non-specific queries can still reveal information</a:t>
            </a:r>
            <a:r>
              <a:rPr lang="en-US" dirty="0" smtClean="0"/>
              <a:t>.</a:t>
            </a:r>
          </a:p>
          <a:p>
            <a:pPr>
              <a:buFont typeface="Arial"/>
              <a:buChar char="•"/>
            </a:pPr>
            <a:r>
              <a:rPr lang="en-US" b="1" i="1" dirty="0" smtClean="0"/>
              <a:t>Query auditing</a:t>
            </a:r>
            <a:r>
              <a:rPr lang="en-US" b="1" dirty="0" smtClean="0"/>
              <a:t>: </a:t>
            </a:r>
            <a:r>
              <a:rPr lang="en-US" dirty="0" smtClean="0"/>
              <a:t>Determine by analysis if a set of queries will reveal information about individuals.</a:t>
            </a:r>
          </a:p>
          <a:p>
            <a:pPr lvl="1">
              <a:buFont typeface="Arial"/>
              <a:buChar char="•"/>
            </a:pPr>
            <a:r>
              <a:rPr lang="en-US" dirty="0"/>
              <a:t>Computationally infeasible in </a:t>
            </a:r>
            <a:r>
              <a:rPr lang="en-US" dirty="0" smtClean="0"/>
              <a:t>general </a:t>
            </a:r>
            <a:r>
              <a:rPr lang="en-US" dirty="0"/>
              <a:t>[</a:t>
            </a:r>
            <a:r>
              <a:rPr lang="en-US" dirty="0" smtClean="0"/>
              <a:t>J. Kleinberg et al.].</a:t>
            </a:r>
          </a:p>
          <a:p>
            <a:pPr lvl="1">
              <a:buFont typeface="Arial"/>
              <a:buChar char="•"/>
            </a:pPr>
            <a:r>
              <a:rPr lang="en-US" dirty="0" smtClean="0"/>
              <a:t>Rejecting </a:t>
            </a:r>
            <a:r>
              <a:rPr lang="en-US" dirty="0"/>
              <a:t>a query leaks information</a:t>
            </a:r>
            <a:r>
              <a:rPr lang="en-US" dirty="0" smtClean="0"/>
              <a:t>.</a:t>
            </a:r>
          </a:p>
          <a:p>
            <a:pPr>
              <a:buFont typeface="Arial"/>
              <a:buChar char="•"/>
            </a:pPr>
            <a:r>
              <a:rPr lang="en-US" b="1" i="1" dirty="0" smtClean="0"/>
              <a:t>Subset sampling</a:t>
            </a:r>
            <a:r>
              <a:rPr lang="en-US" b="1" dirty="0" smtClean="0"/>
              <a:t>: </a:t>
            </a:r>
            <a:r>
              <a:rPr lang="en-US" dirty="0" smtClean="0"/>
              <a:t>Release only a subset of the dataset.</a:t>
            </a:r>
          </a:p>
          <a:p>
            <a:pPr lvl="1">
              <a:buFont typeface="Arial"/>
              <a:buChar char="•"/>
            </a:pPr>
            <a:r>
              <a:rPr lang="en-US" dirty="0" smtClean="0"/>
              <a:t>Punishes </a:t>
            </a:r>
            <a:r>
              <a:rPr lang="en-US" dirty="0"/>
              <a:t>individuals in the subsample</a:t>
            </a:r>
            <a:endParaRPr lang="en-US" dirty="0" smtClean="0"/>
          </a:p>
        </p:txBody>
      </p:sp>
      <p:sp>
        <p:nvSpPr>
          <p:cNvPr id="4" name="Slide Number Placeholder 3"/>
          <p:cNvSpPr>
            <a:spLocks noGrp="1"/>
          </p:cNvSpPr>
          <p:nvPr>
            <p:ph type="sldNum" sz="quarter" idx="12"/>
          </p:nvPr>
        </p:nvSpPr>
        <p:spPr/>
        <p:txBody>
          <a:bodyPr/>
          <a:lstStyle/>
          <a:p>
            <a:fld id="{076629CB-7937-4506-A327-ACF88B95BB03}" type="slidenum">
              <a:rPr lang="en-US" smtClean="0"/>
              <a:t>11</a:t>
            </a:fld>
            <a:endParaRPr lang="en-US"/>
          </a:p>
        </p:txBody>
      </p:sp>
    </p:spTree>
    <p:extLst>
      <p:ext uri="{BB962C8B-B14F-4D97-AF65-F5344CB8AC3E}">
        <p14:creationId xmlns:p14="http://schemas.microsoft.com/office/powerpoint/2010/main" val="15128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Past attempts</a:t>
            </a:r>
            <a:endParaRPr lang="en-US" dirty="0"/>
          </a:p>
        </p:txBody>
      </p:sp>
      <p:sp>
        <p:nvSpPr>
          <p:cNvPr id="3" name="Content Placeholder 2"/>
          <p:cNvSpPr>
            <a:spLocks noGrp="1"/>
          </p:cNvSpPr>
          <p:nvPr>
            <p:ph idx="1"/>
          </p:nvPr>
        </p:nvSpPr>
        <p:spPr/>
        <p:txBody>
          <a:bodyPr>
            <a:normAutofit/>
          </a:bodyPr>
          <a:lstStyle/>
          <a:p>
            <a:pPr>
              <a:buFont typeface="Arial"/>
              <a:buChar char="•"/>
            </a:pPr>
            <a:endParaRPr lang="en-US" b="1" i="1" dirty="0" smtClean="0"/>
          </a:p>
          <a:p>
            <a:pPr>
              <a:buFont typeface="Arial"/>
              <a:buChar char="•"/>
            </a:pPr>
            <a:r>
              <a:rPr lang="en-US" b="1" i="1" dirty="0" smtClean="0"/>
              <a:t>Input perturbation</a:t>
            </a:r>
            <a:r>
              <a:rPr lang="en-US" b="1" dirty="0" smtClean="0"/>
              <a:t>: </a:t>
            </a:r>
            <a:r>
              <a:rPr lang="en-US" dirty="0" smtClean="0"/>
              <a:t>Choose a subsample based on the query and compute the response on that subsample.</a:t>
            </a:r>
          </a:p>
          <a:p>
            <a:pPr lvl="1">
              <a:buFont typeface="Arial"/>
              <a:buChar char="•"/>
            </a:pPr>
            <a:r>
              <a:rPr lang="en-US" dirty="0"/>
              <a:t>Does not </a:t>
            </a:r>
            <a:r>
              <a:rPr lang="en-US" dirty="0" smtClean="0"/>
              <a:t>protect outliers.</a:t>
            </a:r>
          </a:p>
          <a:p>
            <a:pPr>
              <a:buFont typeface="Arial"/>
              <a:buChar char="•"/>
            </a:pPr>
            <a:r>
              <a:rPr lang="en-US" b="1" i="1" dirty="0" smtClean="0"/>
              <a:t>Randomized response</a:t>
            </a:r>
            <a:r>
              <a:rPr lang="en-US" b="1" dirty="0" smtClean="0"/>
              <a:t>: </a:t>
            </a:r>
            <a:r>
              <a:rPr lang="en-US" dirty="0" smtClean="0"/>
              <a:t>Randomize the data at collection time</a:t>
            </a:r>
            <a:r>
              <a:rPr lang="en-US" dirty="0" smtClean="0"/>
              <a:t>. “Randomize once.”</a:t>
            </a:r>
            <a:endParaRPr lang="en-US" dirty="0" smtClean="0"/>
          </a:p>
          <a:p>
            <a:pPr lvl="1">
              <a:buFont typeface="Arial"/>
              <a:buChar char="•"/>
            </a:pPr>
            <a:r>
              <a:rPr lang="en-US" dirty="0"/>
              <a:t>Does not work with complex data</a:t>
            </a:r>
            <a:r>
              <a:rPr lang="en-US" dirty="0" smtClean="0"/>
              <a:t>.</a:t>
            </a:r>
          </a:p>
          <a:p>
            <a:pPr>
              <a:buFont typeface="Arial"/>
              <a:buChar char="•"/>
            </a:pPr>
            <a:r>
              <a:rPr lang="en-US" b="1" i="1" dirty="0" smtClean="0"/>
              <a:t>Random noise</a:t>
            </a:r>
            <a:r>
              <a:rPr lang="en-US" b="1" dirty="0" smtClean="0"/>
              <a:t>: </a:t>
            </a:r>
            <a:r>
              <a:rPr lang="en-US" dirty="0" smtClean="0"/>
              <a:t>Add random noise to query responses.</a:t>
            </a:r>
          </a:p>
          <a:p>
            <a:pPr lvl="1">
              <a:buFont typeface="Arial"/>
              <a:buChar char="•"/>
            </a:pPr>
            <a:r>
              <a:rPr lang="en-US" dirty="0"/>
              <a:t>If done naively, easy to defeat.</a:t>
            </a:r>
            <a:endParaRPr lang="en-US" i="1" dirty="0"/>
          </a:p>
        </p:txBody>
      </p:sp>
      <p:sp>
        <p:nvSpPr>
          <p:cNvPr id="4" name="Slide Number Placeholder 3"/>
          <p:cNvSpPr>
            <a:spLocks noGrp="1"/>
          </p:cNvSpPr>
          <p:nvPr>
            <p:ph type="sldNum" sz="quarter" idx="12"/>
          </p:nvPr>
        </p:nvSpPr>
        <p:spPr/>
        <p:txBody>
          <a:bodyPr/>
          <a:lstStyle/>
          <a:p>
            <a:fld id="{076629CB-7937-4506-A327-ACF88B95BB03}" type="slidenum">
              <a:rPr lang="en-US" smtClean="0"/>
              <a:t>12</a:t>
            </a:fld>
            <a:endParaRPr lang="en-US"/>
          </a:p>
        </p:txBody>
      </p:sp>
    </p:spTree>
    <p:extLst>
      <p:ext uri="{BB962C8B-B14F-4D97-AF65-F5344CB8AC3E}">
        <p14:creationId xmlns:p14="http://schemas.microsoft.com/office/powerpoint/2010/main" val="344700810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a:t>firm </a:t>
            </a:r>
            <a:r>
              <a:rPr lang="en-US" dirty="0" smtClean="0"/>
              <a:t>foundation”</a:t>
            </a:r>
            <a:endParaRPr lang="en-US" dirty="0"/>
          </a:p>
        </p:txBody>
      </p:sp>
      <p:sp>
        <p:nvSpPr>
          <p:cNvPr id="3" name="Content Placeholder 2"/>
          <p:cNvSpPr>
            <a:spLocks noGrp="1"/>
          </p:cNvSpPr>
          <p:nvPr>
            <p:ph idx="1"/>
          </p:nvPr>
        </p:nvSpPr>
        <p:spPr/>
        <p:txBody>
          <a:bodyPr/>
          <a:lstStyle/>
          <a:p>
            <a:pPr marL="0" indent="0">
              <a:buNone/>
            </a:pPr>
            <a:endParaRPr lang="en-US" dirty="0" smtClean="0"/>
          </a:p>
          <a:p>
            <a:pPr>
              <a:buFont typeface="+mj-lt"/>
              <a:buAutoNum type="arabicPeriod"/>
            </a:pPr>
            <a:r>
              <a:rPr lang="en-US" dirty="0" smtClean="0">
                <a:solidFill>
                  <a:schemeClr val="tx1">
                    <a:lumMod val="75000"/>
                    <a:lumOff val="25000"/>
                    <a:alpha val="40000"/>
                  </a:schemeClr>
                </a:solidFill>
              </a:rPr>
              <a:t>Motivation: privacy with statistical databases.</a:t>
            </a:r>
          </a:p>
          <a:p>
            <a:pPr>
              <a:buFont typeface="+mj-lt"/>
              <a:buAutoNum type="arabicPeriod"/>
            </a:pPr>
            <a:r>
              <a:rPr lang="en-US" dirty="0" smtClean="0">
                <a:solidFill>
                  <a:schemeClr val="tx1">
                    <a:lumMod val="75000"/>
                    <a:lumOff val="25000"/>
                    <a:alpha val="40000"/>
                  </a:schemeClr>
                </a:solidFill>
              </a:rPr>
              <a:t>Past attempts at privacy.</a:t>
            </a:r>
          </a:p>
          <a:p>
            <a:pPr>
              <a:buFont typeface="+mj-lt"/>
              <a:buAutoNum type="arabicPeriod"/>
            </a:pPr>
            <a:r>
              <a:rPr lang="en-US" b="1" u="sng" dirty="0" smtClean="0"/>
              <a:t>Creating privacy using noise.</a:t>
            </a:r>
          </a:p>
          <a:p>
            <a:pPr>
              <a:buFont typeface="+mj-lt"/>
              <a:buAutoNum type="arabicPeriod"/>
            </a:pPr>
            <a:r>
              <a:rPr lang="en-US" dirty="0" smtClean="0">
                <a:solidFill>
                  <a:schemeClr val="tx1">
                    <a:lumMod val="75000"/>
                    <a:lumOff val="25000"/>
                    <a:alpha val="40000"/>
                  </a:schemeClr>
                </a:solidFill>
              </a:rPr>
              <a:t>Defining differential privacy</a:t>
            </a:r>
            <a:r>
              <a:rPr lang="en-US" dirty="0" smtClean="0">
                <a:solidFill>
                  <a:schemeClr val="tx1">
                    <a:lumMod val="75000"/>
                    <a:lumOff val="25000"/>
                    <a:alpha val="40000"/>
                  </a:schemeClr>
                </a:solidFill>
              </a:rPr>
              <a:t>.</a:t>
            </a:r>
            <a:endParaRPr lang="en-US" dirty="0" smtClean="0">
              <a:solidFill>
                <a:schemeClr val="tx1">
                  <a:lumMod val="75000"/>
                  <a:lumOff val="25000"/>
                  <a:alpha val="40000"/>
                </a:schemeClr>
              </a:solidFill>
            </a:endParaRPr>
          </a:p>
          <a:p>
            <a:pPr>
              <a:buFont typeface="+mj-lt"/>
              <a:buAutoNum type="arabicPeriod"/>
            </a:pPr>
            <a:r>
              <a:rPr lang="en-US" dirty="0" smtClean="0">
                <a:solidFill>
                  <a:schemeClr val="tx1">
                    <a:lumMod val="75000"/>
                    <a:lumOff val="25000"/>
                    <a:alpha val="40000"/>
                  </a:schemeClr>
                </a:solidFill>
              </a:rPr>
              <a:t>Achieving differential privacy.</a:t>
            </a:r>
          </a:p>
          <a:p>
            <a:pPr>
              <a:buFont typeface="+mj-lt"/>
              <a:buAutoNum type="arabicPeriod"/>
            </a:pPr>
            <a:r>
              <a:rPr lang="en-US" dirty="0" smtClean="0">
                <a:solidFill>
                  <a:schemeClr val="tx1">
                    <a:lumMod val="75000"/>
                    <a:lumOff val="25000"/>
                    <a:alpha val="40000"/>
                  </a:schemeClr>
                </a:solidFill>
              </a:rPr>
              <a:t>Properties of differentially private queries.</a:t>
            </a:r>
          </a:p>
          <a:p>
            <a:pPr>
              <a:buFont typeface="+mj-lt"/>
              <a:buAutoNum type="arabicPeriod"/>
            </a:pPr>
            <a:endParaRPr lang="en-US" dirty="0" smtClean="0"/>
          </a:p>
          <a:p>
            <a:pPr>
              <a:buFont typeface="+mj-lt"/>
              <a:buAutoNum type="arabicPeriod"/>
            </a:pP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076629CB-7937-4506-A327-ACF88B95BB03}" type="slidenum">
              <a:rPr lang="en-US" smtClean="0"/>
              <a:t>13</a:t>
            </a:fld>
            <a:endParaRPr lang="en-US"/>
          </a:p>
        </p:txBody>
      </p:sp>
    </p:spTree>
    <p:extLst>
      <p:ext uri="{BB962C8B-B14F-4D97-AF65-F5344CB8AC3E}">
        <p14:creationId xmlns:p14="http://schemas.microsoft.com/office/powerpoint/2010/main" val="414673018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problems</a:t>
            </a:r>
            <a:endParaRPr lang="en-US" dirty="0"/>
          </a:p>
        </p:txBody>
      </p:sp>
      <p:sp>
        <p:nvSpPr>
          <p:cNvPr id="3" name="Content Placeholder 2"/>
          <p:cNvSpPr>
            <a:spLocks noGrp="1"/>
          </p:cNvSpPr>
          <p:nvPr>
            <p:ph idx="1"/>
          </p:nvPr>
        </p:nvSpPr>
        <p:spPr/>
        <p:txBody>
          <a:bodyPr/>
          <a:lstStyle/>
          <a:p>
            <a:endParaRPr lang="en-US" dirty="0" smtClean="0"/>
          </a:p>
          <a:p>
            <a:pPr>
              <a:buFont typeface="Arial"/>
              <a:buChar char="•"/>
            </a:pPr>
            <a:r>
              <a:rPr lang="en-US" dirty="0" smtClean="0"/>
              <a:t>We do not have a good definition of privacy in this setting.</a:t>
            </a:r>
          </a:p>
          <a:p>
            <a:pPr lvl="1">
              <a:buFont typeface="Arial"/>
              <a:buChar char="•"/>
            </a:pPr>
            <a:r>
              <a:rPr lang="en-US" dirty="0" smtClean="0"/>
              <a:t>How can we make progress without one?</a:t>
            </a:r>
          </a:p>
          <a:p>
            <a:pPr>
              <a:buFont typeface="Arial"/>
              <a:buChar char="•"/>
            </a:pPr>
            <a:r>
              <a:rPr lang="en-US" dirty="0" smtClean="0"/>
              <a:t>Past attempts to achieve some kind of privacy </a:t>
            </a:r>
            <a:r>
              <a:rPr lang="en-US" dirty="0" smtClean="0"/>
              <a:t>did </a:t>
            </a:r>
            <a:r>
              <a:rPr lang="en-US" dirty="0" smtClean="0"/>
              <a:t>not work.</a:t>
            </a:r>
          </a:p>
        </p:txBody>
      </p:sp>
      <p:sp>
        <p:nvSpPr>
          <p:cNvPr id="4" name="Slide Number Placeholder 3"/>
          <p:cNvSpPr>
            <a:spLocks noGrp="1"/>
          </p:cNvSpPr>
          <p:nvPr>
            <p:ph type="sldNum" sz="quarter" idx="12"/>
          </p:nvPr>
        </p:nvSpPr>
        <p:spPr/>
        <p:txBody>
          <a:bodyPr/>
          <a:lstStyle/>
          <a:p>
            <a:fld id="{076629CB-7937-4506-A327-ACF88B95BB03}" type="slidenum">
              <a:rPr lang="en-US" smtClean="0"/>
              <a:t>14</a:t>
            </a:fld>
            <a:endParaRPr lang="en-US"/>
          </a:p>
        </p:txBody>
      </p:sp>
    </p:spTree>
    <p:extLst>
      <p:ext uri="{BB962C8B-B14F-4D97-AF65-F5344CB8AC3E}">
        <p14:creationId xmlns:p14="http://schemas.microsoft.com/office/powerpoint/2010/main" val="98802991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Blatant non-privacy</a:t>
            </a:r>
            <a:endParaRPr lang="en-US" dirty="0"/>
          </a:p>
        </p:txBody>
      </p:sp>
      <p:sp>
        <p:nvSpPr>
          <p:cNvPr id="3" name="Content Placeholder 2"/>
          <p:cNvSpPr>
            <a:spLocks noGrp="1"/>
          </p:cNvSpPr>
          <p:nvPr>
            <p:ph idx="1"/>
          </p:nvPr>
        </p:nvSpPr>
        <p:spPr/>
        <p:txBody>
          <a:bodyPr/>
          <a:lstStyle/>
          <a:p>
            <a:pPr marL="0" indent="0">
              <a:buNone/>
            </a:pPr>
            <a:r>
              <a:rPr lang="en-US" sz="2800" b="1" dirty="0"/>
              <a:t>A</a:t>
            </a:r>
            <a:r>
              <a:rPr lang="en-US" sz="2800" b="1" dirty="0" smtClean="0"/>
              <a:t> system is blatantly non-private if an adversary can construct a replica database that matches the real database in 99% of its entries.</a:t>
            </a:r>
          </a:p>
          <a:p>
            <a:pPr marL="0" indent="0">
              <a:buNone/>
            </a:pPr>
            <a:r>
              <a:rPr lang="en-US" sz="2800" b="1" dirty="0" smtClean="0"/>
              <a:t>The adversary gets at most 1% wrong.</a:t>
            </a:r>
          </a:p>
          <a:p>
            <a:pPr marL="0" indent="0">
              <a:buNone/>
            </a:pPr>
            <a:r>
              <a:rPr lang="en-US" dirty="0" smtClean="0"/>
              <a:t>Of past approaches, adding random noise did not work if done naively, but perhaps we can fix it.</a:t>
            </a:r>
          </a:p>
          <a:p>
            <a:pPr marL="0" indent="0">
              <a:buNone/>
            </a:pPr>
            <a:r>
              <a:rPr lang="en-US" dirty="0"/>
              <a:t>H</a:t>
            </a:r>
            <a:r>
              <a:rPr lang="en-US" dirty="0" smtClean="0"/>
              <a:t>ow much noise must be added by our database mechanism to avoid blatant non-privacy?</a:t>
            </a:r>
            <a:endParaRPr lang="en-US" dirty="0"/>
          </a:p>
        </p:txBody>
      </p:sp>
      <p:sp>
        <p:nvSpPr>
          <p:cNvPr id="4" name="Slide Number Placeholder 3"/>
          <p:cNvSpPr>
            <a:spLocks noGrp="1"/>
          </p:cNvSpPr>
          <p:nvPr>
            <p:ph type="sldNum" sz="quarter" idx="12"/>
          </p:nvPr>
        </p:nvSpPr>
        <p:spPr/>
        <p:txBody>
          <a:bodyPr/>
          <a:lstStyle/>
          <a:p>
            <a:fld id="{076629CB-7937-4506-A327-ACF88B95BB03}" type="slidenum">
              <a:rPr lang="en-US" smtClean="0"/>
              <a:t>15</a:t>
            </a:fld>
            <a:endParaRPr lang="en-US"/>
          </a:p>
        </p:txBody>
      </p:sp>
    </p:spTree>
    <p:extLst>
      <p:ext uri="{BB962C8B-B14F-4D97-AF65-F5344CB8AC3E}">
        <p14:creationId xmlns:p14="http://schemas.microsoft.com/office/powerpoint/2010/main" val="284113678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8475" y="731990"/>
            <a:ext cx="8147051" cy="1118581"/>
          </a:xfrm>
        </p:spPr>
        <p:txBody>
          <a:bodyPr>
            <a:normAutofit/>
          </a:bodyPr>
          <a:lstStyle/>
          <a:p>
            <a:pPr marL="0" indent="0">
              <a:buNone/>
            </a:pPr>
            <a:r>
              <a:rPr lang="en-US" b="1" dirty="0" smtClean="0"/>
              <a:t>Theorem 1: </a:t>
            </a:r>
            <a:r>
              <a:rPr lang="en-US" dirty="0" smtClean="0"/>
              <a:t>Let </a:t>
            </a:r>
            <a:r>
              <a:rPr lang="en-US" i="1" dirty="0" smtClean="0"/>
              <a:t>M</a:t>
            </a:r>
            <a:r>
              <a:rPr lang="en-US" dirty="0" smtClean="0"/>
              <a:t> be a mechanism that adds noise bounded by </a:t>
            </a:r>
            <a:r>
              <a:rPr lang="en-US" i="1" dirty="0" smtClean="0"/>
              <a:t>E</a:t>
            </a:r>
            <a:r>
              <a:rPr lang="en-US" dirty="0" smtClean="0"/>
              <a:t>. Then there exists an adversary that can reconstruct the database to within</a:t>
            </a:r>
            <a:r>
              <a:rPr lang="en-US" i="1" dirty="0" smtClean="0"/>
              <a:t> 4E </a:t>
            </a:r>
            <a:r>
              <a:rPr lang="en-US" dirty="0" smtClean="0"/>
              <a:t>positions.</a:t>
            </a:r>
          </a:p>
          <a:p>
            <a:pPr marL="0" indent="0">
              <a:buNone/>
            </a:pPr>
            <a:endParaRPr lang="en-US" dirty="0"/>
          </a:p>
          <a:p>
            <a:pPr marL="0" indent="0">
              <a:buNone/>
            </a:pPr>
            <a:endParaRPr lang="en-US" dirty="0" smtClean="0"/>
          </a:p>
        </p:txBody>
      </p:sp>
      <p:sp>
        <p:nvSpPr>
          <p:cNvPr id="4" name="Slide Number Placeholder 3"/>
          <p:cNvSpPr>
            <a:spLocks noGrp="1"/>
          </p:cNvSpPr>
          <p:nvPr>
            <p:ph type="sldNum" sz="quarter" idx="12"/>
          </p:nvPr>
        </p:nvSpPr>
        <p:spPr/>
        <p:txBody>
          <a:bodyPr/>
          <a:lstStyle/>
          <a:p>
            <a:fld id="{076629CB-7937-4506-A327-ACF88B95BB03}" type="slidenum">
              <a:rPr lang="en-US" smtClean="0"/>
              <a:t>16</a:t>
            </a:fld>
            <a:endParaRPr lang="en-US"/>
          </a:p>
        </p:txBody>
      </p:sp>
      <p:sp>
        <p:nvSpPr>
          <p:cNvPr id="6" name="Content Placeholder 2"/>
          <p:cNvSpPr txBox="1">
            <a:spLocks/>
          </p:cNvSpPr>
          <p:nvPr/>
        </p:nvSpPr>
        <p:spPr>
          <a:xfrm>
            <a:off x="504336" y="5430359"/>
            <a:ext cx="8147051" cy="1118581"/>
          </a:xfrm>
          <a:prstGeom prst="rect">
            <a:avLst/>
          </a:prstGeom>
        </p:spPr>
        <p:txBody>
          <a:bodyPr vert="horz" lIns="91440" tIns="45720" rIns="91440" bIns="45720" rtlCol="0">
            <a:normAutofit/>
          </a:bodyPr>
          <a:lstStyle>
            <a:lvl1pPr marL="457200" indent="-457200" algn="l" defTabSz="914400" rtl="0" eaLnBrk="1" latinLnBrk="0" hangingPunct="1">
              <a:spcBef>
                <a:spcPts val="2000"/>
              </a:spcBef>
              <a:buClr>
                <a:schemeClr val="tx1">
                  <a:lumMod val="75000"/>
                  <a:lumOff val="25000"/>
                </a:schemeClr>
              </a:buClr>
              <a:buSzPct val="75000"/>
              <a:buFont typeface="Wingdings 2" pitchFamily="18" charset="2"/>
              <a:buChar char=""/>
              <a:defRPr sz="22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600"/>
              </a:spcBef>
              <a:buClr>
                <a:schemeClr val="tx1">
                  <a:lumMod val="50000"/>
                  <a:lumOff val="50000"/>
                </a:schemeClr>
              </a:buClr>
              <a:buSzPct val="75000"/>
              <a:buFont typeface="Wingdings 2" pitchFamily="18" charset="2"/>
              <a:buChar char=""/>
              <a:defRPr sz="2000" kern="1200">
                <a:solidFill>
                  <a:schemeClr val="tx1">
                    <a:lumMod val="75000"/>
                    <a:lumOff val="25000"/>
                  </a:schemeClr>
                </a:solidFill>
                <a:latin typeface="+mn-lt"/>
                <a:ea typeface="+mn-ea"/>
                <a:cs typeface="+mn-cs"/>
              </a:defRPr>
            </a:lvl2pPr>
            <a:lvl3pPr marL="13716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3pPr>
            <a:lvl4pPr marL="1828800" indent="-457200" algn="l" defTabSz="914400" rtl="0" eaLnBrk="1" latinLnBrk="0" hangingPunct="1">
              <a:spcBef>
                <a:spcPts val="600"/>
              </a:spcBef>
              <a:buClr>
                <a:schemeClr val="tx1">
                  <a:lumMod val="50000"/>
                  <a:lumOff val="50000"/>
                </a:schemeClr>
              </a:buClr>
              <a:buSzPct val="75000"/>
              <a:buFont typeface="Wingdings 2" pitchFamily="18" charset="2"/>
              <a:buChar char=""/>
              <a:defRPr sz="1800" kern="1200">
                <a:solidFill>
                  <a:schemeClr val="tx1">
                    <a:lumMod val="75000"/>
                    <a:lumOff val="25000"/>
                  </a:schemeClr>
                </a:solidFill>
                <a:latin typeface="+mn-lt"/>
                <a:ea typeface="+mn-ea"/>
                <a:cs typeface="+mn-cs"/>
              </a:defRPr>
            </a:lvl4pPr>
            <a:lvl5pPr marL="2286000" indent="-457200" algn="l" defTabSz="914400" rtl="0" eaLnBrk="1" latinLnBrk="0" hangingPunct="1">
              <a:spcBef>
                <a:spcPts val="600"/>
              </a:spcBef>
              <a:buClr>
                <a:schemeClr val="tx1">
                  <a:lumMod val="75000"/>
                  <a:lumOff val="25000"/>
                </a:schemeClr>
              </a:buClr>
              <a:buSzPct val="75000"/>
              <a:buFont typeface="Wingdings 2" pitchFamily="18" charset="2"/>
              <a:buChar char=""/>
              <a:defRPr sz="1800" kern="1200">
                <a:solidFill>
                  <a:schemeClr val="tx1">
                    <a:lumMod val="75000"/>
                    <a:lumOff val="25000"/>
                  </a:schemeClr>
                </a:solidFill>
                <a:latin typeface="+mn-lt"/>
                <a:ea typeface="+mn-ea"/>
                <a:cs typeface="+mn-cs"/>
              </a:defRPr>
            </a:lvl5pPr>
            <a:lvl6pPr marL="2743200" indent="-461963" algn="l" defTabSz="914400" rtl="0" eaLnBrk="1" latinLnBrk="0" hangingPunct="1">
              <a:spcBef>
                <a:spcPct val="20000"/>
              </a:spcBef>
              <a:buClr>
                <a:schemeClr val="tx1">
                  <a:lumMod val="50000"/>
                  <a:lumOff val="50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6pPr>
            <a:lvl7pPr marL="3205163" indent="-461963" algn="l" defTabSz="914400" rtl="0" eaLnBrk="1" latinLnBrk="0" hangingPunct="1">
              <a:spcBef>
                <a:spcPct val="20000"/>
              </a:spcBef>
              <a:buClr>
                <a:schemeClr val="tx1">
                  <a:lumMod val="75000"/>
                  <a:lumOff val="25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7pPr>
            <a:lvl8pPr marL="3657600" indent="-461963" algn="l" defTabSz="914400" rtl="0" eaLnBrk="1" latinLnBrk="0" hangingPunct="1">
              <a:spcBef>
                <a:spcPct val="20000"/>
              </a:spcBef>
              <a:buClr>
                <a:schemeClr val="tx1">
                  <a:lumMod val="50000"/>
                  <a:lumOff val="50000"/>
                </a:schemeClr>
              </a:buClr>
              <a:buSzPct val="75000"/>
              <a:buFont typeface="Wingdings 2" pitchFamily="18" charset="2"/>
              <a:buChar char=""/>
              <a:defRPr lang="en-US" sz="1800" kern="1200" dirty="0" smtClean="0">
                <a:solidFill>
                  <a:schemeClr val="tx1">
                    <a:lumMod val="75000"/>
                    <a:lumOff val="25000"/>
                  </a:schemeClr>
                </a:solidFill>
                <a:latin typeface="+mn-lt"/>
                <a:ea typeface="+mn-ea"/>
                <a:cs typeface="+mn-cs"/>
              </a:defRPr>
            </a:lvl8pPr>
            <a:lvl9pPr marL="4119563" indent="-461963" algn="l" defTabSz="914400" rtl="0" eaLnBrk="1" latinLnBrk="0" hangingPunct="1">
              <a:spcBef>
                <a:spcPct val="20000"/>
              </a:spcBef>
              <a:buClr>
                <a:schemeClr val="tx1">
                  <a:lumMod val="75000"/>
                  <a:lumOff val="25000"/>
                </a:schemeClr>
              </a:buClr>
              <a:buSzPct val="75000"/>
              <a:buFont typeface="Wingdings 2" pitchFamily="18" charset="2"/>
              <a:buChar char=""/>
              <a:defRPr lang="en-US" sz="1800" kern="1200" dirty="0">
                <a:solidFill>
                  <a:schemeClr val="tx1">
                    <a:lumMod val="75000"/>
                    <a:lumOff val="25000"/>
                  </a:schemeClr>
                </a:solidFill>
                <a:latin typeface="+mn-lt"/>
                <a:ea typeface="+mn-ea"/>
                <a:cs typeface="+mn-cs"/>
              </a:defRPr>
            </a:lvl9pPr>
          </a:lstStyle>
          <a:p>
            <a:pPr marL="0" indent="0">
              <a:buFont typeface="Wingdings 2" pitchFamily="18" charset="2"/>
              <a:buNone/>
            </a:pPr>
            <a:r>
              <a:rPr lang="en-US" dirty="0" smtClean="0"/>
              <a:t>To avoid blatant non-privacy, we must add noise bounded by </a:t>
            </a:r>
            <a:r>
              <a:rPr lang="en-US" i="1" dirty="0" smtClean="0"/>
              <a:t>n</a:t>
            </a:r>
            <a:r>
              <a:rPr lang="en-US" dirty="0" smtClean="0"/>
              <a:t>/400. A bound of </a:t>
            </a:r>
            <a:r>
              <a:rPr lang="en-US" i="1" dirty="0" smtClean="0"/>
              <a:t>n</a:t>
            </a:r>
            <a:r>
              <a:rPr lang="en-US" dirty="0" smtClean="0"/>
              <a:t>/401</a:t>
            </a:r>
            <a:r>
              <a:rPr lang="en-US" i="1" dirty="0" smtClean="0"/>
              <a:t> </a:t>
            </a:r>
            <a:r>
              <a:rPr lang="en-US" dirty="0" smtClean="0"/>
              <a:t>or lower is provably non-private.</a:t>
            </a:r>
          </a:p>
          <a:p>
            <a:pPr marL="0" indent="0">
              <a:buFont typeface="Wingdings 2" pitchFamily="18" charset="2"/>
              <a:buNone/>
            </a:pPr>
            <a:endParaRPr lang="en-US" dirty="0" smtClean="0"/>
          </a:p>
          <a:p>
            <a:pPr marL="0" indent="0">
              <a:buFont typeface="Wingdings 2" pitchFamily="18" charset="2"/>
              <a:buNone/>
            </a:pPr>
            <a:endParaRPr lang="en-US" dirty="0" smtClean="0"/>
          </a:p>
        </p:txBody>
      </p:sp>
      <p:pic>
        <p:nvPicPr>
          <p:cNvPr id="2" name="Picture 1"/>
          <p:cNvPicPr>
            <a:picLocks noChangeAspect="1"/>
          </p:cNvPicPr>
          <p:nvPr/>
        </p:nvPicPr>
        <p:blipFill>
          <a:blip r:embed="rId2"/>
          <a:stretch>
            <a:fillRect/>
          </a:stretch>
        </p:blipFill>
        <p:spPr>
          <a:xfrm>
            <a:off x="498475" y="1945188"/>
            <a:ext cx="8106379" cy="3389738"/>
          </a:xfrm>
          <a:prstGeom prst="rect">
            <a:avLst/>
          </a:prstGeom>
        </p:spPr>
      </p:pic>
    </p:spTree>
    <p:extLst>
      <p:ext uri="{BB962C8B-B14F-4D97-AF65-F5344CB8AC3E}">
        <p14:creationId xmlns:p14="http://schemas.microsoft.com/office/powerpoint/2010/main" val="117623885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Noise and the “noisy table”</a:t>
            </a:r>
            <a:endParaRPr lang="en-US" dirty="0"/>
          </a:p>
        </p:txBody>
      </p:sp>
      <p:sp>
        <p:nvSpPr>
          <p:cNvPr id="3" name="Content Placeholder 2"/>
          <p:cNvSpPr>
            <a:spLocks noGrp="1"/>
          </p:cNvSpPr>
          <p:nvPr>
            <p:ph idx="1"/>
          </p:nvPr>
        </p:nvSpPr>
        <p:spPr/>
        <p:txBody>
          <a:bodyPr/>
          <a:lstStyle/>
          <a:p>
            <a:pPr>
              <a:buFont typeface="Arial"/>
              <a:buChar char="•"/>
            </a:pPr>
            <a:r>
              <a:rPr lang="en-US" dirty="0" smtClean="0"/>
              <a:t>Our analysis demonstrates that we cannot release a static “noisy table” that can be used to get very accurate statistics about the real data.</a:t>
            </a:r>
          </a:p>
          <a:p>
            <a:pPr lvl="1">
              <a:buFont typeface="Arial"/>
              <a:buChar char="•"/>
            </a:pPr>
            <a:r>
              <a:rPr lang="en-US" dirty="0"/>
              <a:t>A table that can give accurate statistics can be attacked.</a:t>
            </a:r>
          </a:p>
          <a:p>
            <a:pPr lvl="1">
              <a:buFont typeface="Arial"/>
              <a:buChar char="•"/>
            </a:pPr>
            <a:r>
              <a:rPr lang="en-US" dirty="0"/>
              <a:t>A table that cannot be attacked </a:t>
            </a:r>
            <a:r>
              <a:rPr lang="en-US" dirty="0" smtClean="0"/>
              <a:t>cannot </a:t>
            </a:r>
            <a:r>
              <a:rPr lang="en-US" dirty="0"/>
              <a:t>give accurate statistics</a:t>
            </a:r>
            <a:r>
              <a:rPr lang="en-US" dirty="0" smtClean="0"/>
              <a:t>.</a:t>
            </a:r>
          </a:p>
          <a:p>
            <a:pPr>
              <a:buFont typeface="Arial"/>
              <a:buChar char="•"/>
            </a:pPr>
            <a:r>
              <a:rPr lang="en-US" dirty="0" smtClean="0"/>
              <a:t>This yields a key conclusion: we can only achieve both privacy and accurate statistics with an </a:t>
            </a:r>
            <a:r>
              <a:rPr lang="en-US" i="1" dirty="0" smtClean="0"/>
              <a:t>interactive</a:t>
            </a:r>
            <a:r>
              <a:rPr lang="en-US" dirty="0" smtClean="0"/>
              <a:t> database mechanism.</a:t>
            </a:r>
          </a:p>
        </p:txBody>
      </p:sp>
      <p:sp>
        <p:nvSpPr>
          <p:cNvPr id="4" name="Slide Number Placeholder 3"/>
          <p:cNvSpPr>
            <a:spLocks noGrp="1"/>
          </p:cNvSpPr>
          <p:nvPr>
            <p:ph type="sldNum" sz="quarter" idx="12"/>
          </p:nvPr>
        </p:nvSpPr>
        <p:spPr/>
        <p:txBody>
          <a:bodyPr/>
          <a:lstStyle/>
          <a:p>
            <a:fld id="{076629CB-7937-4506-A327-ACF88B95BB03}" type="slidenum">
              <a:rPr lang="en-US" smtClean="0"/>
              <a:t>17</a:t>
            </a:fld>
            <a:endParaRPr lang="en-US"/>
          </a:p>
        </p:txBody>
      </p:sp>
    </p:spTree>
    <p:extLst>
      <p:ext uri="{BB962C8B-B14F-4D97-AF65-F5344CB8AC3E}">
        <p14:creationId xmlns:p14="http://schemas.microsoft.com/office/powerpoint/2010/main" val="218370871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Privacy goal</a:t>
            </a:r>
            <a:endParaRPr lang="en-US" dirty="0"/>
          </a:p>
        </p:txBody>
      </p:sp>
      <p:sp>
        <p:nvSpPr>
          <p:cNvPr id="3" name="Content Placeholder 2"/>
          <p:cNvSpPr>
            <a:spLocks noGrp="1"/>
          </p:cNvSpPr>
          <p:nvPr>
            <p:ph idx="1"/>
          </p:nvPr>
        </p:nvSpPr>
        <p:spPr/>
        <p:txBody>
          <a:bodyPr/>
          <a:lstStyle/>
          <a:p>
            <a:pPr>
              <a:buFont typeface="Arial"/>
              <a:buChar char="•"/>
            </a:pPr>
            <a:r>
              <a:rPr lang="en-US" dirty="0" smtClean="0"/>
              <a:t>We considered already Dalenius’s definition of privacy and saw that it is inadequate.</a:t>
            </a:r>
          </a:p>
          <a:p>
            <a:pPr>
              <a:buFont typeface="Arial"/>
              <a:buChar char="•"/>
            </a:pPr>
            <a:r>
              <a:rPr lang="en-US" dirty="0" smtClean="0"/>
              <a:t>Because statistical databases are intended to reveal information and because we want to ensure participation in these databases, we require a special definition of privacy.</a:t>
            </a:r>
          </a:p>
          <a:p>
            <a:pPr marL="0" indent="0" algn="ctr">
              <a:buNone/>
            </a:pPr>
            <a:r>
              <a:rPr lang="en-US" sz="2800" b="1" dirty="0" smtClean="0"/>
              <a:t>Our goal is to minimize the increased risk to an individual incurred by joining or leaving the database.</a:t>
            </a:r>
          </a:p>
          <a:p>
            <a:pPr marL="0" indent="0">
              <a:buNone/>
            </a:pPr>
            <a:r>
              <a:rPr lang="en-US" dirty="0" smtClean="0"/>
              <a:t>This goal leads us directly to </a:t>
            </a:r>
            <a:r>
              <a:rPr lang="en-US" i="1" dirty="0" smtClean="0"/>
              <a:t>differential privacy</a:t>
            </a:r>
            <a:r>
              <a:rPr lang="en-US" dirty="0" smtClean="0"/>
              <a:t>.</a:t>
            </a:r>
            <a:endParaRPr lang="en-US" dirty="0"/>
          </a:p>
        </p:txBody>
      </p:sp>
      <p:sp>
        <p:nvSpPr>
          <p:cNvPr id="4" name="Slide Number Placeholder 3"/>
          <p:cNvSpPr>
            <a:spLocks noGrp="1"/>
          </p:cNvSpPr>
          <p:nvPr>
            <p:ph type="sldNum" sz="quarter" idx="12"/>
          </p:nvPr>
        </p:nvSpPr>
        <p:spPr/>
        <p:txBody>
          <a:bodyPr/>
          <a:lstStyle/>
          <a:p>
            <a:fld id="{076629CB-7937-4506-A327-ACF88B95BB03}" type="slidenum">
              <a:rPr lang="en-US" smtClean="0"/>
              <a:t>18</a:t>
            </a:fld>
            <a:endParaRPr lang="en-US"/>
          </a:p>
        </p:txBody>
      </p:sp>
    </p:spTree>
    <p:extLst>
      <p:ext uri="{BB962C8B-B14F-4D97-AF65-F5344CB8AC3E}">
        <p14:creationId xmlns:p14="http://schemas.microsoft.com/office/powerpoint/2010/main" val="273119296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a:t>firm </a:t>
            </a:r>
            <a:r>
              <a:rPr lang="en-US" dirty="0" smtClean="0"/>
              <a:t>foundation”</a:t>
            </a:r>
            <a:endParaRPr lang="en-US" dirty="0"/>
          </a:p>
        </p:txBody>
      </p:sp>
      <p:sp>
        <p:nvSpPr>
          <p:cNvPr id="3" name="Content Placeholder 2"/>
          <p:cNvSpPr>
            <a:spLocks noGrp="1"/>
          </p:cNvSpPr>
          <p:nvPr>
            <p:ph idx="1"/>
          </p:nvPr>
        </p:nvSpPr>
        <p:spPr/>
        <p:txBody>
          <a:bodyPr/>
          <a:lstStyle/>
          <a:p>
            <a:pPr marL="0" indent="0">
              <a:buNone/>
            </a:pPr>
            <a:endParaRPr lang="en-US" dirty="0" smtClean="0"/>
          </a:p>
          <a:p>
            <a:pPr>
              <a:buFont typeface="+mj-lt"/>
              <a:buAutoNum type="arabicPeriod"/>
            </a:pPr>
            <a:r>
              <a:rPr lang="en-US" dirty="0" smtClean="0">
                <a:solidFill>
                  <a:schemeClr val="tx1">
                    <a:lumMod val="75000"/>
                    <a:lumOff val="25000"/>
                    <a:alpha val="40000"/>
                  </a:schemeClr>
                </a:solidFill>
              </a:rPr>
              <a:t>Motivation: privacy with statistical databases.</a:t>
            </a:r>
          </a:p>
          <a:p>
            <a:pPr>
              <a:buFont typeface="+mj-lt"/>
              <a:buAutoNum type="arabicPeriod"/>
            </a:pPr>
            <a:r>
              <a:rPr lang="en-US" dirty="0" smtClean="0">
                <a:solidFill>
                  <a:schemeClr val="tx1">
                    <a:lumMod val="75000"/>
                    <a:lumOff val="25000"/>
                    <a:alpha val="40000"/>
                  </a:schemeClr>
                </a:solidFill>
              </a:rPr>
              <a:t>Past attempts at privacy.</a:t>
            </a:r>
          </a:p>
          <a:p>
            <a:pPr>
              <a:buFont typeface="+mj-lt"/>
              <a:buAutoNum type="arabicPeriod"/>
            </a:pPr>
            <a:r>
              <a:rPr lang="en-US" dirty="0" smtClean="0">
                <a:solidFill>
                  <a:schemeClr val="tx1">
                    <a:lumMod val="75000"/>
                    <a:lumOff val="25000"/>
                    <a:alpha val="40000"/>
                  </a:schemeClr>
                </a:solidFill>
              </a:rPr>
              <a:t>Creating privacy using noise.</a:t>
            </a:r>
          </a:p>
          <a:p>
            <a:pPr>
              <a:buFont typeface="+mj-lt"/>
              <a:buAutoNum type="arabicPeriod"/>
            </a:pPr>
            <a:r>
              <a:rPr lang="en-US" b="1" u="sng" dirty="0" smtClean="0"/>
              <a:t>Defining differential privacy.</a:t>
            </a:r>
          </a:p>
          <a:p>
            <a:pPr>
              <a:buFont typeface="+mj-lt"/>
              <a:buAutoNum type="arabicPeriod"/>
            </a:pPr>
            <a:r>
              <a:rPr lang="en-US" dirty="0" smtClean="0">
                <a:solidFill>
                  <a:schemeClr val="tx1">
                    <a:lumMod val="75000"/>
                    <a:lumOff val="25000"/>
                    <a:alpha val="40000"/>
                  </a:schemeClr>
                </a:solidFill>
              </a:rPr>
              <a:t>Achieving differential privacy.</a:t>
            </a:r>
          </a:p>
          <a:p>
            <a:pPr>
              <a:buFont typeface="+mj-lt"/>
              <a:buAutoNum type="arabicPeriod"/>
            </a:pPr>
            <a:r>
              <a:rPr lang="en-US" dirty="0" smtClean="0">
                <a:solidFill>
                  <a:schemeClr val="tx1">
                    <a:lumMod val="75000"/>
                    <a:lumOff val="25000"/>
                    <a:alpha val="40000"/>
                  </a:schemeClr>
                </a:solidFill>
              </a:rPr>
              <a:t>Properties of differentially private queries.</a:t>
            </a:r>
          </a:p>
          <a:p>
            <a:pPr>
              <a:buFont typeface="+mj-lt"/>
              <a:buAutoNum type="arabicPeriod"/>
            </a:pPr>
            <a:endParaRPr lang="en-US" dirty="0" smtClean="0"/>
          </a:p>
          <a:p>
            <a:pPr>
              <a:buFont typeface="+mj-lt"/>
              <a:buAutoNum type="arabicPeriod"/>
            </a:pP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076629CB-7937-4506-A327-ACF88B95BB03}" type="slidenum">
              <a:rPr lang="en-US" smtClean="0"/>
              <a:t>19</a:t>
            </a:fld>
            <a:endParaRPr lang="en-US" dirty="0"/>
          </a:p>
        </p:txBody>
      </p:sp>
    </p:spTree>
    <p:extLst>
      <p:ext uri="{BB962C8B-B14F-4D97-AF65-F5344CB8AC3E}">
        <p14:creationId xmlns:p14="http://schemas.microsoft.com/office/powerpoint/2010/main" val="41467301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Required Reading</a:t>
            </a:r>
            <a:endParaRPr lang="en-US" dirty="0"/>
          </a:p>
        </p:txBody>
      </p:sp>
      <p:sp>
        <p:nvSpPr>
          <p:cNvPr id="3" name="Content Placeholder 2"/>
          <p:cNvSpPr>
            <a:spLocks noGrp="1"/>
          </p:cNvSpPr>
          <p:nvPr>
            <p:ph idx="1"/>
          </p:nvPr>
        </p:nvSpPr>
        <p:spPr/>
        <p:txBody>
          <a:bodyPr/>
          <a:lstStyle/>
          <a:p>
            <a:pPr>
              <a:buFont typeface="Arial"/>
              <a:buChar char="•"/>
            </a:pPr>
            <a:r>
              <a:rPr lang="en-US" dirty="0"/>
              <a:t>A firm foundation for private data analysis. </a:t>
            </a:r>
            <a:r>
              <a:rPr lang="en-US" dirty="0" err="1"/>
              <a:t>Dwork</a:t>
            </a:r>
            <a:r>
              <a:rPr lang="en-US" dirty="0"/>
              <a:t>, C. Communications of the ACM, 54(1), 86-95</a:t>
            </a:r>
            <a:r>
              <a:rPr lang="en-US" dirty="0" smtClean="0"/>
              <a:t>. 2011.</a:t>
            </a:r>
          </a:p>
          <a:p>
            <a:pPr>
              <a:buFont typeface="Arial"/>
              <a:buChar char="•"/>
            </a:pPr>
            <a:r>
              <a:rPr lang="en-US" dirty="0"/>
              <a:t>Privacy by the Numbers: A New Approach to Safeguarding Data. Erica </a:t>
            </a:r>
            <a:r>
              <a:rPr lang="en-US" dirty="0" err="1"/>
              <a:t>Klarreich</a:t>
            </a:r>
            <a:r>
              <a:rPr lang="en-US" dirty="0"/>
              <a:t>.  Scientific American, December 31 2012.</a:t>
            </a:r>
          </a:p>
        </p:txBody>
      </p:sp>
      <p:sp>
        <p:nvSpPr>
          <p:cNvPr id="4" name="Slide Number Placeholder 3"/>
          <p:cNvSpPr>
            <a:spLocks noGrp="1"/>
          </p:cNvSpPr>
          <p:nvPr>
            <p:ph type="sldNum" sz="quarter" idx="12"/>
          </p:nvPr>
        </p:nvSpPr>
        <p:spPr/>
        <p:txBody>
          <a:bodyPr/>
          <a:lstStyle/>
          <a:p>
            <a:fld id="{076629CB-7937-4506-A327-ACF88B95BB03}" type="slidenum">
              <a:rPr lang="en-US" smtClean="0"/>
              <a:t>2</a:t>
            </a:fld>
            <a:endParaRPr lang="en-US" dirty="0"/>
          </a:p>
        </p:txBody>
      </p:sp>
    </p:spTree>
    <p:extLst>
      <p:ext uri="{BB962C8B-B14F-4D97-AF65-F5344CB8AC3E}">
        <p14:creationId xmlns:p14="http://schemas.microsoft.com/office/powerpoint/2010/main" val="292979621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privacy</a:t>
            </a:r>
            <a:endParaRPr lang="en-US" dirty="0"/>
          </a:p>
        </p:txBody>
      </p:sp>
      <p:sp>
        <p:nvSpPr>
          <p:cNvPr id="3" name="Content Placeholder 2"/>
          <p:cNvSpPr>
            <a:spLocks noGrp="1"/>
          </p:cNvSpPr>
          <p:nvPr>
            <p:ph idx="1"/>
          </p:nvPr>
        </p:nvSpPr>
        <p:spPr/>
        <p:txBody>
          <a:bodyPr/>
          <a:lstStyle/>
          <a:p>
            <a:pPr>
              <a:buFont typeface="Arial"/>
              <a:buChar char="•"/>
            </a:pPr>
            <a:r>
              <a:rPr lang="en-US" dirty="0" smtClean="0"/>
              <a:t>It should not harm you or help you as an individual to enter or to leave the dataset. </a:t>
            </a:r>
          </a:p>
          <a:p>
            <a:pPr>
              <a:buFont typeface="Arial"/>
              <a:buChar char="•"/>
            </a:pPr>
            <a:r>
              <a:rPr lang="en-US" dirty="0" smtClean="0"/>
              <a:t>To ensure this property, we need a mechanism whose output is nearly unchanged by the presence or absence of a single respondent in the database.</a:t>
            </a:r>
          </a:p>
          <a:p>
            <a:pPr>
              <a:buFont typeface="Arial"/>
              <a:buChar char="•"/>
            </a:pPr>
            <a:r>
              <a:rPr lang="en-US" dirty="0" smtClean="0"/>
              <a:t>In constructing a formal approach, we concentrate on pairs of databases (</a:t>
            </a:r>
            <a:r>
              <a:rPr lang="en-US" i="1" dirty="0" smtClean="0"/>
              <a:t>D, D’</a:t>
            </a:r>
            <a:r>
              <a:rPr lang="en-US" dirty="0" smtClean="0"/>
              <a:t>) differing on only one row, with one </a:t>
            </a:r>
            <a:r>
              <a:rPr lang="en-US" dirty="0"/>
              <a:t>a</a:t>
            </a:r>
            <a:r>
              <a:rPr lang="en-US" dirty="0" smtClean="0"/>
              <a:t> subset of the other and the larger database containing a single additional row.</a:t>
            </a:r>
            <a:endParaRPr lang="en-US" dirty="0"/>
          </a:p>
        </p:txBody>
      </p:sp>
      <p:sp>
        <p:nvSpPr>
          <p:cNvPr id="4" name="Slide Number Placeholder 3"/>
          <p:cNvSpPr>
            <a:spLocks noGrp="1"/>
          </p:cNvSpPr>
          <p:nvPr>
            <p:ph type="sldNum" sz="quarter" idx="12"/>
          </p:nvPr>
        </p:nvSpPr>
        <p:spPr/>
        <p:txBody>
          <a:bodyPr/>
          <a:lstStyle/>
          <a:p>
            <a:fld id="{076629CB-7937-4506-A327-ACF88B95BB03}" type="slidenum">
              <a:rPr lang="en-US" smtClean="0"/>
              <a:t>20</a:t>
            </a:fld>
            <a:endParaRPr lang="en-US"/>
          </a:p>
        </p:txBody>
      </p:sp>
    </p:spTree>
    <p:extLst>
      <p:ext uri="{BB962C8B-B14F-4D97-AF65-F5344CB8AC3E}">
        <p14:creationId xmlns:p14="http://schemas.microsoft.com/office/powerpoint/2010/main" val="272506265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Differential privacy</a:t>
            </a:r>
          </a:p>
        </p:txBody>
      </p:sp>
      <p:sp>
        <p:nvSpPr>
          <p:cNvPr id="4" name="Slide Number Placeholder 3"/>
          <p:cNvSpPr>
            <a:spLocks noGrp="1"/>
          </p:cNvSpPr>
          <p:nvPr>
            <p:ph type="sldNum" sz="quarter" idx="12"/>
          </p:nvPr>
        </p:nvSpPr>
        <p:spPr/>
        <p:txBody>
          <a:bodyPr/>
          <a:lstStyle/>
          <a:p>
            <a:fld id="{076629CB-7937-4506-A327-ACF88B95BB03}" type="slidenum">
              <a:rPr lang="en-US" smtClean="0"/>
              <a:t>21</a:t>
            </a:fld>
            <a:endParaRPr lang="en-US"/>
          </a:p>
        </p:txBody>
      </p:sp>
      <p:pic>
        <p:nvPicPr>
          <p:cNvPr id="7" name="Picture 6"/>
          <p:cNvPicPr>
            <a:picLocks noChangeAspect="1"/>
          </p:cNvPicPr>
          <p:nvPr/>
        </p:nvPicPr>
        <p:blipFill>
          <a:blip r:embed="rId2"/>
          <a:stretch>
            <a:fillRect/>
          </a:stretch>
        </p:blipFill>
        <p:spPr>
          <a:xfrm>
            <a:off x="498475" y="1855041"/>
            <a:ext cx="8103255" cy="2294430"/>
          </a:xfrm>
          <a:prstGeom prst="rect">
            <a:avLst/>
          </a:prstGeom>
        </p:spPr>
      </p:pic>
    </p:spTree>
    <p:extLst>
      <p:ext uri="{BB962C8B-B14F-4D97-AF65-F5344CB8AC3E}">
        <p14:creationId xmlns:p14="http://schemas.microsoft.com/office/powerpoint/2010/main" val="166174054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privacy</a:t>
            </a:r>
            <a:endParaRPr lang="en-US" dirty="0"/>
          </a:p>
        </p:txBody>
      </p:sp>
      <p:sp>
        <p:nvSpPr>
          <p:cNvPr id="3" name="Content Placeholder 2"/>
          <p:cNvSpPr>
            <a:spLocks noGrp="1"/>
          </p:cNvSpPr>
          <p:nvPr>
            <p:ph idx="1"/>
          </p:nvPr>
        </p:nvSpPr>
        <p:spPr/>
        <p:txBody>
          <a:bodyPr>
            <a:normAutofit/>
          </a:bodyPr>
          <a:lstStyle/>
          <a:p>
            <a:pPr>
              <a:buFont typeface="Arial"/>
              <a:buChar char="•"/>
            </a:pPr>
            <a:r>
              <a:rPr lang="en-US" dirty="0"/>
              <a:t>An equivalent expression of this idea is given as a ratio bounded by </a:t>
            </a:r>
            <a:r>
              <a:rPr lang="en-US" i="1" dirty="0"/>
              <a:t>R</a:t>
            </a:r>
            <a:r>
              <a:rPr lang="en-US" dirty="0"/>
              <a:t>:</a:t>
            </a:r>
          </a:p>
          <a:p>
            <a:pPr>
              <a:buFont typeface="Arial"/>
              <a:buChar char="•"/>
            </a:pPr>
            <a:endParaRPr lang="en-US" dirty="0"/>
          </a:p>
          <a:p>
            <a:pPr>
              <a:buFont typeface="Arial"/>
              <a:buChar char="•"/>
            </a:pPr>
            <a:r>
              <a:rPr lang="en-US" dirty="0" smtClean="0"/>
              <a:t>The closer </a:t>
            </a:r>
            <a:r>
              <a:rPr lang="en-US" i="1" dirty="0" smtClean="0"/>
              <a:t>R</a:t>
            </a:r>
            <a:r>
              <a:rPr lang="en-US" dirty="0" smtClean="0"/>
              <a:t> is to 1, or </a:t>
            </a:r>
            <a:r>
              <a:rPr lang="en-US" dirty="0" err="1" smtClean="0"/>
              <a:t>εto</a:t>
            </a:r>
            <a:r>
              <a:rPr lang="en-US" dirty="0" smtClean="0"/>
              <a:t> 0, the more difficult it will be for an attacker to determine an individual’s data.</a:t>
            </a:r>
          </a:p>
          <a:p>
            <a:pPr>
              <a:buFont typeface="Arial"/>
              <a:buChar char="•"/>
            </a:pPr>
            <a:r>
              <a:rPr lang="en-US" dirty="0" err="1" smtClean="0"/>
              <a:t>εis</a:t>
            </a:r>
            <a:r>
              <a:rPr lang="en-US" dirty="0" smtClean="0"/>
              <a:t> a publicly known characteristic of our database. It defines the level of privacy maintained and it informs users of the amount of error to expect in the responses it yields.</a:t>
            </a:r>
          </a:p>
        </p:txBody>
      </p:sp>
      <p:sp>
        <p:nvSpPr>
          <p:cNvPr id="4" name="Slide Number Placeholder 3"/>
          <p:cNvSpPr>
            <a:spLocks noGrp="1"/>
          </p:cNvSpPr>
          <p:nvPr>
            <p:ph type="sldNum" sz="quarter" idx="12"/>
          </p:nvPr>
        </p:nvSpPr>
        <p:spPr/>
        <p:txBody>
          <a:bodyPr/>
          <a:lstStyle/>
          <a:p>
            <a:fld id="{076629CB-7937-4506-A327-ACF88B95BB03}" type="slidenum">
              <a:rPr lang="en-US" smtClean="0"/>
              <a:t>22</a:t>
            </a:fld>
            <a:endParaRPr lang="en-US"/>
          </a:p>
        </p:txBody>
      </p:sp>
      <p:pic>
        <p:nvPicPr>
          <p:cNvPr id="5" name="Picture 4"/>
          <p:cNvPicPr>
            <a:picLocks noChangeAspect="1"/>
          </p:cNvPicPr>
          <p:nvPr/>
        </p:nvPicPr>
        <p:blipFill>
          <a:blip r:embed="rId2"/>
          <a:stretch>
            <a:fillRect/>
          </a:stretch>
        </p:blipFill>
        <p:spPr>
          <a:xfrm>
            <a:off x="2806700" y="2529435"/>
            <a:ext cx="3517900" cy="622300"/>
          </a:xfrm>
          <a:prstGeom prst="rect">
            <a:avLst/>
          </a:prstGeom>
        </p:spPr>
      </p:pic>
    </p:spTree>
    <p:extLst>
      <p:ext uri="{BB962C8B-B14F-4D97-AF65-F5344CB8AC3E}">
        <p14:creationId xmlns:p14="http://schemas.microsoft.com/office/powerpoint/2010/main" val="2891082570"/>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privacy</a:t>
            </a:r>
            <a:endParaRPr lang="en-US" dirty="0"/>
          </a:p>
        </p:txBody>
      </p:sp>
      <p:sp>
        <p:nvSpPr>
          <p:cNvPr id="3" name="Content Placeholder 2"/>
          <p:cNvSpPr>
            <a:spLocks noGrp="1"/>
          </p:cNvSpPr>
          <p:nvPr>
            <p:ph idx="1"/>
          </p:nvPr>
        </p:nvSpPr>
        <p:spPr/>
        <p:txBody>
          <a:bodyPr>
            <a:normAutofit/>
          </a:bodyPr>
          <a:lstStyle/>
          <a:p>
            <a:pPr>
              <a:buFont typeface="Arial"/>
              <a:buChar char="•"/>
            </a:pPr>
            <a:r>
              <a:rPr lang="en-US" dirty="0" smtClean="0"/>
              <a:t>An important property of this definition is that any output with zero probability is invalid for all databases.</a:t>
            </a:r>
          </a:p>
          <a:p>
            <a:pPr lvl="1">
              <a:buFont typeface="Arial"/>
              <a:buChar char="•"/>
            </a:pPr>
            <a:r>
              <a:rPr lang="en-US" dirty="0" smtClean="0"/>
              <a:t>An output with a probability of zero in a given database must have a probability of zero in both neighboring databases and by induction, in any other database as well.</a:t>
            </a:r>
          </a:p>
          <a:p>
            <a:pPr>
              <a:buFont typeface="Arial"/>
              <a:buChar char="•"/>
            </a:pPr>
            <a:r>
              <a:rPr lang="en-US" dirty="0" smtClean="0"/>
              <a:t>It immediately follows that sub-sampling fails to implement differential privacy. </a:t>
            </a:r>
          </a:p>
          <a:p>
            <a:pPr lvl="1">
              <a:buFont typeface="Arial"/>
              <a:buChar char="•"/>
            </a:pPr>
            <a:r>
              <a:rPr lang="en-US" dirty="0" smtClean="0"/>
              <a:t>A row cannot be present in a sub-sample if that person has previously left the dataset.</a:t>
            </a:r>
          </a:p>
          <a:p>
            <a:pPr>
              <a:buFont typeface="Arial"/>
              <a:buChar char="•"/>
            </a:pPr>
            <a:r>
              <a:rPr lang="en-US" dirty="0" smtClean="0"/>
              <a:t>With this definition in hand, we can attempt an implementation.</a:t>
            </a:r>
          </a:p>
        </p:txBody>
      </p:sp>
      <p:sp>
        <p:nvSpPr>
          <p:cNvPr id="4" name="Slide Number Placeholder 3"/>
          <p:cNvSpPr>
            <a:spLocks noGrp="1"/>
          </p:cNvSpPr>
          <p:nvPr>
            <p:ph type="sldNum" sz="quarter" idx="12"/>
          </p:nvPr>
        </p:nvSpPr>
        <p:spPr/>
        <p:txBody>
          <a:bodyPr/>
          <a:lstStyle/>
          <a:p>
            <a:fld id="{076629CB-7937-4506-A327-ACF88B95BB03}" type="slidenum">
              <a:rPr lang="en-US" smtClean="0"/>
              <a:t>23</a:t>
            </a:fld>
            <a:endParaRPr lang="en-US"/>
          </a:p>
        </p:txBody>
      </p:sp>
    </p:spTree>
    <p:extLst>
      <p:ext uri="{BB962C8B-B14F-4D97-AF65-F5344CB8AC3E}">
        <p14:creationId xmlns:p14="http://schemas.microsoft.com/office/powerpoint/2010/main" val="398497084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a:t>firm </a:t>
            </a:r>
            <a:r>
              <a:rPr lang="en-US" dirty="0" smtClean="0"/>
              <a:t>foundation”</a:t>
            </a:r>
            <a:endParaRPr lang="en-US" dirty="0"/>
          </a:p>
        </p:txBody>
      </p:sp>
      <p:sp>
        <p:nvSpPr>
          <p:cNvPr id="3" name="Content Placeholder 2"/>
          <p:cNvSpPr>
            <a:spLocks noGrp="1"/>
          </p:cNvSpPr>
          <p:nvPr>
            <p:ph idx="1"/>
          </p:nvPr>
        </p:nvSpPr>
        <p:spPr/>
        <p:txBody>
          <a:bodyPr/>
          <a:lstStyle/>
          <a:p>
            <a:pPr marL="0" indent="0">
              <a:buNone/>
            </a:pPr>
            <a:endParaRPr lang="en-US" dirty="0" smtClean="0"/>
          </a:p>
          <a:p>
            <a:pPr>
              <a:buFont typeface="+mj-lt"/>
              <a:buAutoNum type="arabicPeriod"/>
            </a:pPr>
            <a:r>
              <a:rPr lang="en-US" dirty="0" smtClean="0">
                <a:solidFill>
                  <a:schemeClr val="tx1">
                    <a:lumMod val="75000"/>
                    <a:lumOff val="25000"/>
                    <a:alpha val="40000"/>
                  </a:schemeClr>
                </a:solidFill>
              </a:rPr>
              <a:t>Motivation: privacy with statistical databases.</a:t>
            </a:r>
          </a:p>
          <a:p>
            <a:pPr>
              <a:buFont typeface="+mj-lt"/>
              <a:buAutoNum type="arabicPeriod"/>
            </a:pPr>
            <a:r>
              <a:rPr lang="en-US" dirty="0" smtClean="0">
                <a:solidFill>
                  <a:schemeClr val="tx1">
                    <a:lumMod val="75000"/>
                    <a:lumOff val="25000"/>
                    <a:alpha val="40000"/>
                  </a:schemeClr>
                </a:solidFill>
              </a:rPr>
              <a:t>Past attempts at privacy.</a:t>
            </a:r>
          </a:p>
          <a:p>
            <a:pPr>
              <a:buFont typeface="+mj-lt"/>
              <a:buAutoNum type="arabicPeriod"/>
            </a:pPr>
            <a:r>
              <a:rPr lang="en-US" dirty="0" smtClean="0">
                <a:solidFill>
                  <a:schemeClr val="tx1">
                    <a:lumMod val="75000"/>
                    <a:lumOff val="25000"/>
                    <a:alpha val="40000"/>
                  </a:schemeClr>
                </a:solidFill>
              </a:rPr>
              <a:t>Creating privacy using noise.</a:t>
            </a:r>
          </a:p>
          <a:p>
            <a:pPr>
              <a:buFont typeface="+mj-lt"/>
              <a:buAutoNum type="arabicPeriod"/>
            </a:pPr>
            <a:r>
              <a:rPr lang="en-US" dirty="0" smtClean="0">
                <a:solidFill>
                  <a:schemeClr val="tx1">
                    <a:lumMod val="75000"/>
                    <a:lumOff val="25000"/>
                    <a:alpha val="40000"/>
                  </a:schemeClr>
                </a:solidFill>
              </a:rPr>
              <a:t>Defining differential privacy.</a:t>
            </a:r>
          </a:p>
          <a:p>
            <a:pPr>
              <a:buFont typeface="+mj-lt"/>
              <a:buAutoNum type="arabicPeriod"/>
            </a:pPr>
            <a:r>
              <a:rPr lang="en-US" b="1" u="sng" dirty="0" smtClean="0"/>
              <a:t>Achieving differential privacy.</a:t>
            </a:r>
          </a:p>
          <a:p>
            <a:pPr>
              <a:buFont typeface="+mj-lt"/>
              <a:buAutoNum type="arabicPeriod"/>
            </a:pPr>
            <a:r>
              <a:rPr lang="en-US" dirty="0" smtClean="0">
                <a:solidFill>
                  <a:schemeClr val="tx1">
                    <a:lumMod val="75000"/>
                    <a:lumOff val="25000"/>
                    <a:alpha val="40000"/>
                  </a:schemeClr>
                </a:solidFill>
              </a:rPr>
              <a:t>Properties of differentially private queries.</a:t>
            </a:r>
          </a:p>
          <a:p>
            <a:pPr>
              <a:buFont typeface="+mj-lt"/>
              <a:buAutoNum type="arabicPeriod"/>
            </a:pPr>
            <a:endParaRPr lang="en-US" dirty="0" smtClean="0"/>
          </a:p>
          <a:p>
            <a:pPr>
              <a:buFont typeface="+mj-lt"/>
              <a:buAutoNum type="arabicPeriod"/>
            </a:pP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076629CB-7937-4506-A327-ACF88B95BB03}" type="slidenum">
              <a:rPr lang="en-US" smtClean="0"/>
              <a:t>24</a:t>
            </a:fld>
            <a:endParaRPr lang="en-US"/>
          </a:p>
        </p:txBody>
      </p:sp>
    </p:spTree>
    <p:extLst>
      <p:ext uri="{BB962C8B-B14F-4D97-AF65-F5344CB8AC3E}">
        <p14:creationId xmlns:p14="http://schemas.microsoft.com/office/powerpoint/2010/main" val="414673018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Noise properties</a:t>
            </a:r>
            <a:endParaRPr lang="en-US" dirty="0"/>
          </a:p>
        </p:txBody>
      </p:sp>
      <p:sp>
        <p:nvSpPr>
          <p:cNvPr id="3" name="Content Placeholder 2"/>
          <p:cNvSpPr>
            <a:spLocks noGrp="1"/>
          </p:cNvSpPr>
          <p:nvPr>
            <p:ph idx="1"/>
          </p:nvPr>
        </p:nvSpPr>
        <p:spPr/>
        <p:txBody>
          <a:bodyPr>
            <a:normAutofit/>
          </a:bodyPr>
          <a:lstStyle/>
          <a:p>
            <a:pPr>
              <a:buFont typeface="Arial"/>
              <a:buChar char="•"/>
            </a:pPr>
            <a:r>
              <a:rPr lang="en-US" dirty="0" smtClean="0"/>
              <a:t>We know we can add noise to query responses to disguise the true contents of the database.</a:t>
            </a:r>
          </a:p>
          <a:p>
            <a:pPr>
              <a:buFont typeface="Arial"/>
              <a:buChar char="•"/>
            </a:pPr>
            <a:r>
              <a:rPr lang="en-US" dirty="0" smtClean="0"/>
              <a:t>We know the level of disguise required for differential privacy. </a:t>
            </a:r>
          </a:p>
          <a:p>
            <a:pPr>
              <a:buFont typeface="Arial"/>
              <a:buChar char="•"/>
            </a:pPr>
            <a:r>
              <a:rPr lang="en-US" dirty="0" smtClean="0"/>
              <a:t>What distribution should we employ to generate this noise?</a:t>
            </a:r>
          </a:p>
        </p:txBody>
      </p:sp>
      <p:sp>
        <p:nvSpPr>
          <p:cNvPr id="4" name="Slide Number Placeholder 3"/>
          <p:cNvSpPr>
            <a:spLocks noGrp="1"/>
          </p:cNvSpPr>
          <p:nvPr>
            <p:ph type="sldNum" sz="quarter" idx="12"/>
          </p:nvPr>
        </p:nvSpPr>
        <p:spPr/>
        <p:txBody>
          <a:bodyPr/>
          <a:lstStyle/>
          <a:p>
            <a:fld id="{076629CB-7937-4506-A327-ACF88B95BB03}" type="slidenum">
              <a:rPr lang="en-US" smtClean="0"/>
              <a:t>25</a:t>
            </a:fld>
            <a:endParaRPr lang="en-US"/>
          </a:p>
        </p:txBody>
      </p:sp>
    </p:spTree>
    <p:extLst>
      <p:ext uri="{BB962C8B-B14F-4D97-AF65-F5344CB8AC3E}">
        <p14:creationId xmlns:p14="http://schemas.microsoft.com/office/powerpoint/2010/main" val="18722175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case</a:t>
            </a:r>
            <a:endParaRPr lang="en-US" dirty="0"/>
          </a:p>
        </p:txBody>
      </p:sp>
      <p:sp>
        <p:nvSpPr>
          <p:cNvPr id="3" name="Content Placeholder 2"/>
          <p:cNvSpPr>
            <a:spLocks noGrp="1"/>
          </p:cNvSpPr>
          <p:nvPr>
            <p:ph idx="1"/>
          </p:nvPr>
        </p:nvSpPr>
        <p:spPr/>
        <p:txBody>
          <a:bodyPr/>
          <a:lstStyle/>
          <a:p>
            <a:pPr marL="0" indent="0" algn="ctr">
              <a:buNone/>
            </a:pPr>
            <a:r>
              <a:rPr lang="en-US" dirty="0" smtClean="0"/>
              <a:t>“How many rows in the database satisfy </a:t>
            </a:r>
            <a:r>
              <a:rPr lang="en-US" i="1" dirty="0" smtClean="0"/>
              <a:t>P</a:t>
            </a:r>
            <a:r>
              <a:rPr lang="en-US" dirty="0" smtClean="0"/>
              <a:t>?”</a:t>
            </a:r>
          </a:p>
          <a:p>
            <a:pPr marL="0" indent="0">
              <a:buNone/>
            </a:pPr>
            <a:r>
              <a:rPr lang="en-US" dirty="0" smtClean="0"/>
              <a:t>Adding or removing a row can only change the answer by 1.</a:t>
            </a:r>
          </a:p>
          <a:p>
            <a:pPr marL="0" indent="0">
              <a:buNone/>
            </a:pPr>
            <a:r>
              <a:rPr lang="en-US" dirty="0" smtClean="0"/>
              <a:t>To build a differentially private mechanism for answering this query, we add to the response random noise drawn from a distribution with the property:</a:t>
            </a:r>
          </a:p>
          <a:p>
            <a:pPr marL="0" indent="0">
              <a:buNone/>
            </a:pPr>
            <a:endParaRPr lang="en-US" dirty="0" smtClean="0"/>
          </a:p>
          <a:p>
            <a:pPr marL="0" indent="0">
              <a:buNone/>
            </a:pPr>
            <a:r>
              <a:rPr lang="en-US" dirty="0" smtClean="0"/>
              <a:t>We make this requirement so that the noise itself does not leak information beyond our chosen </a:t>
            </a:r>
            <a:r>
              <a:rPr lang="en-US" dirty="0" err="1" smtClean="0"/>
              <a:t>ε</a:t>
            </a:r>
            <a:r>
              <a:rPr lang="en-US" dirty="0" smtClean="0"/>
              <a:t>.</a:t>
            </a:r>
          </a:p>
        </p:txBody>
      </p:sp>
      <p:sp>
        <p:nvSpPr>
          <p:cNvPr id="4" name="Slide Number Placeholder 3"/>
          <p:cNvSpPr>
            <a:spLocks noGrp="1"/>
          </p:cNvSpPr>
          <p:nvPr>
            <p:ph type="sldNum" sz="quarter" idx="12"/>
          </p:nvPr>
        </p:nvSpPr>
        <p:spPr/>
        <p:txBody>
          <a:bodyPr/>
          <a:lstStyle/>
          <a:p>
            <a:fld id="{076629CB-7937-4506-A327-ACF88B95BB03}" type="slidenum">
              <a:rPr lang="en-US" smtClean="0"/>
              <a:t>26</a:t>
            </a:fld>
            <a:endParaRPr lang="en-US"/>
          </a:p>
        </p:txBody>
      </p:sp>
      <p:pic>
        <p:nvPicPr>
          <p:cNvPr id="6" name="Picture 5"/>
          <p:cNvPicPr>
            <a:picLocks noChangeAspect="1"/>
          </p:cNvPicPr>
          <p:nvPr/>
        </p:nvPicPr>
        <p:blipFill>
          <a:blip r:embed="rId2"/>
          <a:stretch>
            <a:fillRect/>
          </a:stretch>
        </p:blipFill>
        <p:spPr>
          <a:xfrm>
            <a:off x="1841500" y="4293277"/>
            <a:ext cx="5448300" cy="406400"/>
          </a:xfrm>
          <a:prstGeom prst="rect">
            <a:avLst/>
          </a:prstGeom>
        </p:spPr>
      </p:pic>
      <p:pic>
        <p:nvPicPr>
          <p:cNvPr id="7" name="Picture 6"/>
          <p:cNvPicPr>
            <a:picLocks noChangeAspect="1"/>
          </p:cNvPicPr>
          <p:nvPr/>
        </p:nvPicPr>
        <p:blipFill>
          <a:blip r:embed="rId3"/>
          <a:stretch>
            <a:fillRect/>
          </a:stretch>
        </p:blipFill>
        <p:spPr>
          <a:xfrm>
            <a:off x="2413000" y="5598504"/>
            <a:ext cx="4305300" cy="622300"/>
          </a:xfrm>
          <a:prstGeom prst="rect">
            <a:avLst/>
          </a:prstGeom>
        </p:spPr>
      </p:pic>
    </p:spTree>
    <p:extLst>
      <p:ext uri="{BB962C8B-B14F-4D97-AF65-F5344CB8AC3E}">
        <p14:creationId xmlns:p14="http://schemas.microsoft.com/office/powerpoint/2010/main" val="2090297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case</a:t>
            </a:r>
            <a:endParaRPr lang="en-US" dirty="0"/>
          </a:p>
        </p:txBody>
      </p:sp>
      <p:sp>
        <p:nvSpPr>
          <p:cNvPr id="3" name="Content Placeholder 2"/>
          <p:cNvSpPr>
            <a:spLocks noGrp="1"/>
          </p:cNvSpPr>
          <p:nvPr>
            <p:ph idx="1"/>
          </p:nvPr>
        </p:nvSpPr>
        <p:spPr/>
        <p:txBody>
          <a:bodyPr>
            <a:normAutofit lnSpcReduction="10000"/>
          </a:bodyPr>
          <a:lstStyle/>
          <a:p>
            <a:pPr>
              <a:buFont typeface="Arial"/>
              <a:buChar char="•"/>
            </a:pPr>
            <a:r>
              <a:rPr lang="en-US" dirty="0" smtClean="0"/>
              <a:t>We must be able to handle vector-valued queries. </a:t>
            </a:r>
          </a:p>
          <a:p>
            <a:pPr>
              <a:buFont typeface="Arial"/>
              <a:buChar char="•"/>
            </a:pPr>
            <a:r>
              <a:rPr lang="en-US" dirty="0" smtClean="0"/>
              <a:t>To do this, we must consider the </a:t>
            </a:r>
            <a:r>
              <a:rPr lang="en-US" i="1" dirty="0" smtClean="0"/>
              <a:t>sensitivity</a:t>
            </a:r>
            <a:r>
              <a:rPr lang="en-US" dirty="0" smtClean="0"/>
              <a:t> of the function that will generate the response. </a:t>
            </a:r>
          </a:p>
          <a:p>
            <a:pPr lvl="1">
              <a:buFont typeface="Arial"/>
              <a:buChar char="•"/>
            </a:pPr>
            <a:r>
              <a:rPr lang="en-US" dirty="0" smtClean="0"/>
              <a:t>In the simple case, the sensitivity was 1.</a:t>
            </a:r>
          </a:p>
          <a:p>
            <a:pPr>
              <a:buFont typeface="Arial"/>
              <a:buChar char="•"/>
            </a:pPr>
            <a:endParaRPr lang="en-US" dirty="0" smtClean="0"/>
          </a:p>
          <a:p>
            <a:pPr>
              <a:buFont typeface="Arial"/>
              <a:buChar char="•"/>
            </a:pPr>
            <a:endParaRPr lang="en-US" dirty="0"/>
          </a:p>
          <a:p>
            <a:pPr>
              <a:buFont typeface="Arial"/>
              <a:buChar char="•"/>
            </a:pPr>
            <a:endParaRPr lang="en-US" dirty="0" smtClean="0"/>
          </a:p>
          <a:p>
            <a:pPr>
              <a:buFont typeface="Arial"/>
              <a:buChar char="•"/>
            </a:pPr>
            <a:r>
              <a:rPr lang="en-US" dirty="0" smtClean="0"/>
              <a:t>The sensitivity defines the difference that the noise must hide.</a:t>
            </a:r>
          </a:p>
        </p:txBody>
      </p:sp>
      <p:sp>
        <p:nvSpPr>
          <p:cNvPr id="4" name="Slide Number Placeholder 3"/>
          <p:cNvSpPr>
            <a:spLocks noGrp="1"/>
          </p:cNvSpPr>
          <p:nvPr>
            <p:ph type="sldNum" sz="quarter" idx="12"/>
          </p:nvPr>
        </p:nvSpPr>
        <p:spPr/>
        <p:txBody>
          <a:bodyPr/>
          <a:lstStyle/>
          <a:p>
            <a:fld id="{076629CB-7937-4506-A327-ACF88B95BB03}" type="slidenum">
              <a:rPr lang="en-US" smtClean="0"/>
              <a:t>27</a:t>
            </a:fld>
            <a:endParaRPr lang="en-US" dirty="0"/>
          </a:p>
        </p:txBody>
      </p:sp>
      <p:pic>
        <p:nvPicPr>
          <p:cNvPr id="5" name="Picture 4"/>
          <p:cNvPicPr>
            <a:picLocks noChangeAspect="1"/>
          </p:cNvPicPr>
          <p:nvPr/>
        </p:nvPicPr>
        <p:blipFill>
          <a:blip r:embed="rId2"/>
          <a:stretch>
            <a:fillRect/>
          </a:stretch>
        </p:blipFill>
        <p:spPr>
          <a:xfrm>
            <a:off x="1054100" y="3461657"/>
            <a:ext cx="7023100" cy="1676400"/>
          </a:xfrm>
          <a:prstGeom prst="rect">
            <a:avLst/>
          </a:prstGeom>
        </p:spPr>
      </p:pic>
    </p:spTree>
    <p:extLst>
      <p:ext uri="{BB962C8B-B14F-4D97-AF65-F5344CB8AC3E}">
        <p14:creationId xmlns:p14="http://schemas.microsoft.com/office/powerpoint/2010/main" val="28720499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Laplace distribution</a:t>
            </a:r>
            <a:endParaRPr lang="en-US" dirty="0"/>
          </a:p>
        </p:txBody>
      </p:sp>
      <p:sp>
        <p:nvSpPr>
          <p:cNvPr id="3" name="Content Placeholder 2"/>
          <p:cNvSpPr>
            <a:spLocks noGrp="1"/>
          </p:cNvSpPr>
          <p:nvPr>
            <p:ph idx="1"/>
          </p:nvPr>
        </p:nvSpPr>
        <p:spPr/>
        <p:txBody>
          <a:bodyPr>
            <a:normAutofit fontScale="77500" lnSpcReduction="20000"/>
          </a:bodyPr>
          <a:lstStyle/>
          <a:p>
            <a:pPr>
              <a:buFont typeface="Arial"/>
              <a:buChar char="•"/>
            </a:pPr>
            <a:r>
              <a:rPr lang="en-US" dirty="0" smtClean="0"/>
              <a:t>We generate noise using the Laplace distribution.</a:t>
            </a:r>
          </a:p>
          <a:p>
            <a:pPr>
              <a:buFont typeface="Arial"/>
              <a:buChar char="•"/>
            </a:pPr>
            <a:r>
              <a:rPr lang="en-US" dirty="0" smtClean="0"/>
              <a:t>The Laplace </a:t>
            </a:r>
            <a:r>
              <a:rPr lang="en-US" dirty="0"/>
              <a:t>distribution, denoted Lap(</a:t>
            </a:r>
            <a:r>
              <a:rPr lang="en-US" i="1" dirty="0"/>
              <a:t>b</a:t>
            </a:r>
            <a:r>
              <a:rPr lang="en-US" dirty="0"/>
              <a:t>), </a:t>
            </a:r>
            <a:r>
              <a:rPr lang="en-US" dirty="0" smtClean="0"/>
              <a:t>is defined with parameter </a:t>
            </a:r>
            <a:r>
              <a:rPr lang="en-US" i="1" dirty="0" smtClean="0"/>
              <a:t>b</a:t>
            </a:r>
            <a:r>
              <a:rPr lang="en-US" dirty="0" smtClean="0"/>
              <a:t> and has density function:</a:t>
            </a:r>
          </a:p>
          <a:p>
            <a:pPr>
              <a:buFont typeface="Arial"/>
              <a:buChar char="•"/>
            </a:pPr>
            <a:endParaRPr lang="en-US" dirty="0" smtClean="0"/>
          </a:p>
          <a:p>
            <a:pPr>
              <a:buFont typeface="Arial"/>
              <a:buChar char="•"/>
            </a:pPr>
            <a:r>
              <a:rPr lang="en-US" dirty="0" smtClean="0"/>
              <a:t>Taking </a:t>
            </a:r>
            <a:r>
              <a:rPr lang="en-US" i="1" dirty="0" smtClean="0"/>
              <a:t>b </a:t>
            </a:r>
            <a:r>
              <a:rPr lang="en-US" dirty="0" smtClean="0"/>
              <a:t>= 1/</a:t>
            </a:r>
            <a:r>
              <a:rPr lang="en-US" dirty="0" err="1" smtClean="0"/>
              <a:t>ε</a:t>
            </a:r>
            <a:r>
              <a:rPr lang="en-US" dirty="0" smtClean="0"/>
              <a:t> we have immediately that the density is proportional to </a:t>
            </a:r>
            <a:r>
              <a:rPr lang="en-US" i="1" dirty="0" err="1" smtClean="0"/>
              <a:t>e</a:t>
            </a:r>
            <a:r>
              <a:rPr lang="en-US" baseline="30000" dirty="0" err="1" smtClean="0"/>
              <a:t>-ε|</a:t>
            </a:r>
            <a:r>
              <a:rPr lang="en-US" i="1" baseline="30000" dirty="0" err="1" smtClean="0"/>
              <a:t>z</a:t>
            </a:r>
            <a:r>
              <a:rPr lang="en-US" baseline="30000" dirty="0" smtClean="0"/>
              <a:t>|</a:t>
            </a:r>
            <a:r>
              <a:rPr lang="en-US" dirty="0" smtClean="0"/>
              <a:t>. </a:t>
            </a:r>
            <a:endParaRPr lang="en-US" dirty="0"/>
          </a:p>
          <a:p>
            <a:pPr>
              <a:buFont typeface="Arial"/>
              <a:buChar char="•"/>
            </a:pPr>
            <a:r>
              <a:rPr lang="en-US" dirty="0" smtClean="0"/>
              <a:t>This distribution has its highest density at 0.</a:t>
            </a:r>
          </a:p>
          <a:p>
            <a:pPr>
              <a:buFont typeface="Arial"/>
              <a:buChar char="•"/>
            </a:pPr>
            <a:r>
              <a:rPr lang="en-US" b="1" dirty="0" smtClean="0"/>
              <a:t>For any </a:t>
            </a:r>
            <a:r>
              <a:rPr lang="en-US" b="1" i="1" dirty="0" smtClean="0"/>
              <a:t>z</a:t>
            </a:r>
            <a:r>
              <a:rPr lang="en-US" b="1" dirty="0" smtClean="0"/>
              <a:t>, </a:t>
            </a:r>
            <a:r>
              <a:rPr lang="en-US" b="1" i="1" dirty="0" smtClean="0"/>
              <a:t>z’</a:t>
            </a:r>
            <a:r>
              <a:rPr lang="en-US" b="1" dirty="0" smtClean="0"/>
              <a:t> such that |</a:t>
            </a:r>
            <a:r>
              <a:rPr lang="en-US" b="1" i="1" dirty="0" smtClean="0"/>
              <a:t>z - z’</a:t>
            </a:r>
            <a:r>
              <a:rPr lang="en-US" b="1" dirty="0" smtClean="0"/>
              <a:t>|≤ 1, the density at </a:t>
            </a:r>
            <a:r>
              <a:rPr lang="en-US" b="1" i="1" dirty="0" smtClean="0"/>
              <a:t>z</a:t>
            </a:r>
            <a:r>
              <a:rPr lang="en-US" b="1" dirty="0" smtClean="0"/>
              <a:t> is at most </a:t>
            </a:r>
            <a:r>
              <a:rPr lang="en-US" b="1" i="1" dirty="0" err="1" smtClean="0"/>
              <a:t>e</a:t>
            </a:r>
            <a:r>
              <a:rPr lang="en-US" b="1" i="1" baseline="30000" dirty="0" err="1" smtClean="0"/>
              <a:t>ε</a:t>
            </a:r>
            <a:r>
              <a:rPr lang="en-US" b="1" dirty="0"/>
              <a:t> </a:t>
            </a:r>
            <a:r>
              <a:rPr lang="en-US" b="1" dirty="0" smtClean="0"/>
              <a:t>times the density at </a:t>
            </a:r>
            <a:r>
              <a:rPr lang="en-US" b="1" i="1" dirty="0" smtClean="0"/>
              <a:t>z’</a:t>
            </a:r>
            <a:r>
              <a:rPr lang="en-US" b="1" dirty="0" smtClean="0"/>
              <a:t>, satisfying the condition we outlined in the simple case.</a:t>
            </a:r>
          </a:p>
          <a:p>
            <a:pPr>
              <a:buFont typeface="Arial"/>
              <a:buChar char="•"/>
            </a:pPr>
            <a:r>
              <a:rPr lang="en-US" dirty="0" smtClean="0"/>
              <a:t>The distribution is symmetric about 0.</a:t>
            </a:r>
          </a:p>
          <a:p>
            <a:pPr>
              <a:buFont typeface="Arial"/>
              <a:buChar char="•"/>
            </a:pPr>
            <a:r>
              <a:rPr lang="en-US" dirty="0" smtClean="0"/>
              <a:t>The distribution flattens as </a:t>
            </a:r>
            <a:r>
              <a:rPr lang="en-US" dirty="0" err="1" smtClean="0"/>
              <a:t>εdecreases</a:t>
            </a:r>
            <a:r>
              <a:rPr lang="en-US" dirty="0" smtClean="0"/>
              <a:t>. More likely to deviate from the true value.</a:t>
            </a:r>
            <a:endParaRPr lang="en-US" dirty="0"/>
          </a:p>
        </p:txBody>
      </p:sp>
      <p:sp>
        <p:nvSpPr>
          <p:cNvPr id="4" name="Slide Number Placeholder 3"/>
          <p:cNvSpPr>
            <a:spLocks noGrp="1"/>
          </p:cNvSpPr>
          <p:nvPr>
            <p:ph type="sldNum" sz="quarter" idx="12"/>
          </p:nvPr>
        </p:nvSpPr>
        <p:spPr/>
        <p:txBody>
          <a:bodyPr/>
          <a:lstStyle/>
          <a:p>
            <a:fld id="{076629CB-7937-4506-A327-ACF88B95BB03}" type="slidenum">
              <a:rPr lang="en-US" smtClean="0"/>
              <a:t>28</a:t>
            </a:fld>
            <a:endParaRPr lang="en-US"/>
          </a:p>
        </p:txBody>
      </p:sp>
      <p:pic>
        <p:nvPicPr>
          <p:cNvPr id="6" name="Picture 5"/>
          <p:cNvPicPr>
            <a:picLocks noChangeAspect="1"/>
          </p:cNvPicPr>
          <p:nvPr/>
        </p:nvPicPr>
        <p:blipFill>
          <a:blip r:embed="rId2"/>
          <a:stretch>
            <a:fillRect/>
          </a:stretch>
        </p:blipFill>
        <p:spPr>
          <a:xfrm>
            <a:off x="3454400" y="2661723"/>
            <a:ext cx="2235200" cy="635000"/>
          </a:xfrm>
          <a:prstGeom prst="rect">
            <a:avLst/>
          </a:prstGeom>
        </p:spPr>
      </p:pic>
    </p:spTree>
    <p:extLst>
      <p:ext uri="{BB962C8B-B14F-4D97-AF65-F5344CB8AC3E}">
        <p14:creationId xmlns:p14="http://schemas.microsoft.com/office/powerpoint/2010/main" val="410127434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Laplace distribution</a:t>
            </a:r>
            <a:endParaRPr lang="en-US" dirty="0"/>
          </a:p>
        </p:txBody>
      </p:sp>
      <p:sp>
        <p:nvSpPr>
          <p:cNvPr id="4" name="Slide Number Placeholder 3"/>
          <p:cNvSpPr>
            <a:spLocks noGrp="1"/>
          </p:cNvSpPr>
          <p:nvPr>
            <p:ph type="sldNum" sz="quarter" idx="12"/>
          </p:nvPr>
        </p:nvSpPr>
        <p:spPr/>
        <p:txBody>
          <a:bodyPr/>
          <a:lstStyle/>
          <a:p>
            <a:fld id="{076629CB-7937-4506-A327-ACF88B95BB03}" type="slidenum">
              <a:rPr lang="en-US" smtClean="0"/>
              <a:t>29</a:t>
            </a:fld>
            <a:endParaRPr lang="en-US"/>
          </a:p>
        </p:txBody>
      </p:sp>
      <p:pic>
        <p:nvPicPr>
          <p:cNvPr id="7" name="Content Placeholder 6" descr="Laplace_pdf_mod.svg.png"/>
          <p:cNvPicPr>
            <a:picLocks noGrp="1" noChangeAspect="1"/>
          </p:cNvPicPr>
          <p:nvPr>
            <p:ph idx="1"/>
          </p:nvPr>
        </p:nvPicPr>
        <p:blipFill>
          <a:blip r:embed="rId2" cstate="print">
            <a:extLst>
              <a:ext uri="{28A0092B-C50C-407E-A947-70E740481C1C}">
                <a14:useLocalDpi xmlns:a14="http://schemas.microsoft.com/office/drawing/2010/main" val="0"/>
              </a:ext>
            </a:extLst>
          </a:blip>
          <a:srcRect l="-20007" r="-20007"/>
          <a:stretch>
            <a:fillRect/>
          </a:stretch>
        </p:blipFill>
        <p:spPr>
          <a:xfrm>
            <a:off x="498475" y="1762125"/>
            <a:ext cx="8147050" cy="4364038"/>
          </a:xfrm>
        </p:spPr>
      </p:pic>
      <p:sp>
        <p:nvSpPr>
          <p:cNvPr id="5" name="TextBox 4"/>
          <p:cNvSpPr txBox="1"/>
          <p:nvPr/>
        </p:nvSpPr>
        <p:spPr>
          <a:xfrm>
            <a:off x="4557811" y="6352143"/>
            <a:ext cx="4087715" cy="369332"/>
          </a:xfrm>
          <a:prstGeom prst="rect">
            <a:avLst/>
          </a:prstGeom>
          <a:noFill/>
        </p:spPr>
        <p:txBody>
          <a:bodyPr wrap="none" rtlCol="0">
            <a:spAutoFit/>
          </a:bodyPr>
          <a:lstStyle/>
          <a:p>
            <a:r>
              <a:rPr lang="en-US" dirty="0" smtClean="0"/>
              <a:t>Wikipedia, Creative Commons license</a:t>
            </a:r>
            <a:endParaRPr lang="en-US" dirty="0"/>
          </a:p>
        </p:txBody>
      </p:sp>
    </p:spTree>
    <p:extLst>
      <p:ext uri="{BB962C8B-B14F-4D97-AF65-F5344CB8AC3E}">
        <p14:creationId xmlns:p14="http://schemas.microsoft.com/office/powerpoint/2010/main" val="381612703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 firm foundation for private data </a:t>
            </a:r>
            <a:r>
              <a:rPr lang="en-US" b="1" dirty="0" smtClean="0"/>
              <a:t>analysis</a:t>
            </a:r>
            <a:r>
              <a:rPr lang="en-US" dirty="0" smtClean="0"/>
              <a:t> </a:t>
            </a:r>
            <a:endParaRPr lang="en-US" dirty="0"/>
          </a:p>
        </p:txBody>
      </p:sp>
      <p:sp>
        <p:nvSpPr>
          <p:cNvPr id="3" name="Text Placeholder 2"/>
          <p:cNvSpPr>
            <a:spLocks noGrp="1"/>
          </p:cNvSpPr>
          <p:nvPr>
            <p:ph type="body" idx="1"/>
          </p:nvPr>
        </p:nvSpPr>
        <p:spPr/>
        <p:txBody>
          <a:bodyPr>
            <a:normAutofit/>
          </a:bodyPr>
          <a:lstStyle/>
          <a:p>
            <a:r>
              <a:rPr lang="en-US" dirty="0" smtClean="0"/>
              <a:t>Cynthia </a:t>
            </a:r>
            <a:r>
              <a:rPr lang="en-US" dirty="0" err="1" smtClean="0"/>
              <a:t>Dwork</a:t>
            </a:r>
            <a:r>
              <a:rPr lang="en-US" dirty="0" smtClean="0"/>
              <a:t>, (PhD Cornell, 1983)</a:t>
            </a:r>
          </a:p>
          <a:p>
            <a:r>
              <a:rPr lang="en-US" dirty="0" smtClean="0"/>
              <a:t>Distinguished Scientist at Microsoft Research</a:t>
            </a:r>
          </a:p>
        </p:txBody>
      </p:sp>
      <p:sp>
        <p:nvSpPr>
          <p:cNvPr id="4" name="Slide Number Placeholder 3"/>
          <p:cNvSpPr>
            <a:spLocks noGrp="1"/>
          </p:cNvSpPr>
          <p:nvPr>
            <p:ph type="sldNum" sz="quarter" idx="12"/>
          </p:nvPr>
        </p:nvSpPr>
        <p:spPr/>
        <p:txBody>
          <a:bodyPr/>
          <a:lstStyle/>
          <a:p>
            <a:fld id="{076629CB-7937-4506-A327-ACF88B95BB03}" type="slidenum">
              <a:rPr lang="en-US" smtClean="0"/>
              <a:t>3</a:t>
            </a:fld>
            <a:endParaRPr lang="en-US"/>
          </a:p>
        </p:txBody>
      </p:sp>
    </p:spTree>
    <p:extLst>
      <p:ext uri="{BB962C8B-B14F-4D97-AF65-F5344CB8AC3E}">
        <p14:creationId xmlns:p14="http://schemas.microsoft.com/office/powerpoint/2010/main" val="367977721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theorem</a:t>
            </a:r>
            <a:endParaRPr lang="en-US" dirty="0"/>
          </a:p>
        </p:txBody>
      </p:sp>
      <p:sp>
        <p:nvSpPr>
          <p:cNvPr id="4" name="Slide Number Placeholder 3"/>
          <p:cNvSpPr>
            <a:spLocks noGrp="1"/>
          </p:cNvSpPr>
          <p:nvPr>
            <p:ph type="sldNum" sz="quarter" idx="12"/>
          </p:nvPr>
        </p:nvSpPr>
        <p:spPr/>
        <p:txBody>
          <a:bodyPr/>
          <a:lstStyle/>
          <a:p>
            <a:fld id="{076629CB-7937-4506-A327-ACF88B95BB03}" type="slidenum">
              <a:rPr lang="en-US" smtClean="0"/>
              <a:t>30</a:t>
            </a:fld>
            <a:endParaRPr lang="en-US"/>
          </a:p>
        </p:txBody>
      </p:sp>
      <p:pic>
        <p:nvPicPr>
          <p:cNvPr id="9" name="Picture 8"/>
          <p:cNvPicPr>
            <a:picLocks noChangeAspect="1"/>
          </p:cNvPicPr>
          <p:nvPr/>
        </p:nvPicPr>
        <p:blipFill>
          <a:blip r:embed="rId2"/>
          <a:stretch>
            <a:fillRect/>
          </a:stretch>
        </p:blipFill>
        <p:spPr>
          <a:xfrm>
            <a:off x="498475" y="1792197"/>
            <a:ext cx="8147051" cy="931741"/>
          </a:xfrm>
          <a:prstGeom prst="rect">
            <a:avLst/>
          </a:prstGeom>
        </p:spPr>
      </p:pic>
      <p:sp>
        <p:nvSpPr>
          <p:cNvPr id="10" name="Content Placeholder 2"/>
          <p:cNvSpPr>
            <a:spLocks noGrp="1"/>
          </p:cNvSpPr>
          <p:nvPr>
            <p:ph idx="1"/>
          </p:nvPr>
        </p:nvSpPr>
        <p:spPr>
          <a:xfrm>
            <a:off x="498475" y="4665336"/>
            <a:ext cx="8147051" cy="1460826"/>
          </a:xfrm>
        </p:spPr>
        <p:txBody>
          <a:bodyPr>
            <a:normAutofit/>
          </a:bodyPr>
          <a:lstStyle/>
          <a:p>
            <a:pPr marL="0" indent="0">
              <a:buNone/>
            </a:pPr>
            <a:r>
              <a:rPr lang="en-US" dirty="0" smtClean="0"/>
              <a:t>In this figure, the distribution on the outputs, show in gray, is centered at the true answer of 100, where </a:t>
            </a:r>
            <a:r>
              <a:rPr lang="en-US" dirty="0" err="1" smtClean="0"/>
              <a:t>Δf</a:t>
            </a:r>
            <a:r>
              <a:rPr lang="en-US" dirty="0" smtClean="0"/>
              <a:t> = 1 and </a:t>
            </a:r>
            <a:r>
              <a:rPr lang="en-US" dirty="0" err="1" smtClean="0"/>
              <a:t>ε</a:t>
            </a:r>
            <a:r>
              <a:rPr lang="en-US" dirty="0" smtClean="0"/>
              <a:t>= </a:t>
            </a:r>
            <a:r>
              <a:rPr lang="en-US" dirty="0" err="1" smtClean="0"/>
              <a:t>ln</a:t>
            </a:r>
            <a:r>
              <a:rPr lang="en-US" dirty="0" smtClean="0"/>
              <a:t> 2. In orange is the same distribution where the true answer is 101.</a:t>
            </a:r>
            <a:endParaRPr lang="en-US" dirty="0"/>
          </a:p>
        </p:txBody>
      </p:sp>
      <p:pic>
        <p:nvPicPr>
          <p:cNvPr id="11" name="Picture 10"/>
          <p:cNvPicPr>
            <a:picLocks noChangeAspect="1"/>
          </p:cNvPicPr>
          <p:nvPr/>
        </p:nvPicPr>
        <p:blipFill>
          <a:blip r:embed="rId3"/>
          <a:stretch>
            <a:fillRect/>
          </a:stretch>
        </p:blipFill>
        <p:spPr>
          <a:xfrm>
            <a:off x="978161" y="2723938"/>
            <a:ext cx="7161602" cy="1941398"/>
          </a:xfrm>
          <a:prstGeom prst="rect">
            <a:avLst/>
          </a:prstGeom>
        </p:spPr>
      </p:pic>
    </p:spTree>
    <p:extLst>
      <p:ext uri="{BB962C8B-B14F-4D97-AF65-F5344CB8AC3E}">
        <p14:creationId xmlns:p14="http://schemas.microsoft.com/office/powerpoint/2010/main" val="321569921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76629CB-7937-4506-A327-ACF88B95BB03}" type="slidenum">
              <a:rPr lang="en-US" smtClean="0"/>
              <a:t>31</a:t>
            </a:fld>
            <a:endParaRPr lang="en-US"/>
          </a:p>
        </p:txBody>
      </p:sp>
      <p:pic>
        <p:nvPicPr>
          <p:cNvPr id="3" name="Picture 2"/>
          <p:cNvPicPr>
            <a:picLocks noChangeAspect="1"/>
          </p:cNvPicPr>
          <p:nvPr/>
        </p:nvPicPr>
        <p:blipFill>
          <a:blip r:embed="rId2"/>
          <a:stretch>
            <a:fillRect/>
          </a:stretch>
        </p:blipFill>
        <p:spPr>
          <a:xfrm>
            <a:off x="263335" y="532191"/>
            <a:ext cx="8669919" cy="5824160"/>
          </a:xfrm>
          <a:prstGeom prst="rect">
            <a:avLst/>
          </a:prstGeom>
        </p:spPr>
      </p:pic>
    </p:spTree>
    <p:extLst>
      <p:ext uri="{BB962C8B-B14F-4D97-AF65-F5344CB8AC3E}">
        <p14:creationId xmlns:p14="http://schemas.microsoft.com/office/powerpoint/2010/main" val="376410860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a:t>firm </a:t>
            </a:r>
            <a:r>
              <a:rPr lang="en-US" dirty="0" smtClean="0"/>
              <a:t>foundation”</a:t>
            </a:r>
            <a:endParaRPr lang="en-US" dirty="0"/>
          </a:p>
        </p:txBody>
      </p:sp>
      <p:sp>
        <p:nvSpPr>
          <p:cNvPr id="3" name="Content Placeholder 2"/>
          <p:cNvSpPr>
            <a:spLocks noGrp="1"/>
          </p:cNvSpPr>
          <p:nvPr>
            <p:ph idx="1"/>
          </p:nvPr>
        </p:nvSpPr>
        <p:spPr/>
        <p:txBody>
          <a:bodyPr/>
          <a:lstStyle/>
          <a:p>
            <a:pPr marL="0" indent="0">
              <a:buNone/>
            </a:pPr>
            <a:endParaRPr lang="en-US" dirty="0" smtClean="0"/>
          </a:p>
          <a:p>
            <a:pPr>
              <a:buFont typeface="+mj-lt"/>
              <a:buAutoNum type="arabicPeriod"/>
            </a:pPr>
            <a:r>
              <a:rPr lang="en-US" dirty="0" smtClean="0">
                <a:solidFill>
                  <a:schemeClr val="tx1">
                    <a:lumMod val="75000"/>
                    <a:lumOff val="25000"/>
                    <a:alpha val="40000"/>
                  </a:schemeClr>
                </a:solidFill>
              </a:rPr>
              <a:t>Motivation: privacy with statistical databases.</a:t>
            </a:r>
          </a:p>
          <a:p>
            <a:pPr>
              <a:buFont typeface="+mj-lt"/>
              <a:buAutoNum type="arabicPeriod"/>
            </a:pPr>
            <a:r>
              <a:rPr lang="en-US" dirty="0" smtClean="0">
                <a:solidFill>
                  <a:schemeClr val="tx1">
                    <a:lumMod val="75000"/>
                    <a:lumOff val="25000"/>
                    <a:alpha val="40000"/>
                  </a:schemeClr>
                </a:solidFill>
              </a:rPr>
              <a:t>Past attempts at privacy.</a:t>
            </a:r>
          </a:p>
          <a:p>
            <a:pPr>
              <a:buFont typeface="+mj-lt"/>
              <a:buAutoNum type="arabicPeriod"/>
            </a:pPr>
            <a:r>
              <a:rPr lang="en-US" dirty="0" smtClean="0">
                <a:solidFill>
                  <a:schemeClr val="tx1">
                    <a:lumMod val="75000"/>
                    <a:lumOff val="25000"/>
                    <a:alpha val="40000"/>
                  </a:schemeClr>
                </a:solidFill>
              </a:rPr>
              <a:t>Creating privacy using noise.</a:t>
            </a:r>
          </a:p>
          <a:p>
            <a:pPr>
              <a:buFont typeface="+mj-lt"/>
              <a:buAutoNum type="arabicPeriod"/>
            </a:pPr>
            <a:r>
              <a:rPr lang="en-US" dirty="0" smtClean="0">
                <a:solidFill>
                  <a:schemeClr val="tx1">
                    <a:lumMod val="75000"/>
                    <a:lumOff val="25000"/>
                    <a:alpha val="40000"/>
                  </a:schemeClr>
                </a:solidFill>
              </a:rPr>
              <a:t>Defining differential privacy</a:t>
            </a:r>
            <a:r>
              <a:rPr lang="en-US" dirty="0" smtClean="0">
                <a:solidFill>
                  <a:schemeClr val="tx1">
                    <a:lumMod val="75000"/>
                    <a:lumOff val="25000"/>
                    <a:alpha val="40000"/>
                  </a:schemeClr>
                </a:solidFill>
              </a:rPr>
              <a:t>.</a:t>
            </a:r>
            <a:endParaRPr lang="en-US" dirty="0" smtClean="0">
              <a:solidFill>
                <a:schemeClr val="tx1">
                  <a:lumMod val="75000"/>
                  <a:lumOff val="25000"/>
                  <a:alpha val="40000"/>
                </a:schemeClr>
              </a:solidFill>
            </a:endParaRPr>
          </a:p>
          <a:p>
            <a:pPr>
              <a:buFont typeface="+mj-lt"/>
              <a:buAutoNum type="arabicPeriod"/>
            </a:pPr>
            <a:r>
              <a:rPr lang="en-US" dirty="0" smtClean="0">
                <a:solidFill>
                  <a:schemeClr val="tx1">
                    <a:lumMod val="75000"/>
                    <a:lumOff val="25000"/>
                    <a:alpha val="40000"/>
                  </a:schemeClr>
                </a:solidFill>
              </a:rPr>
              <a:t>Achieving differential privacy.</a:t>
            </a:r>
          </a:p>
          <a:p>
            <a:pPr>
              <a:buFont typeface="+mj-lt"/>
              <a:buAutoNum type="arabicPeriod"/>
            </a:pPr>
            <a:r>
              <a:rPr lang="en-US" b="1" u="sng" dirty="0" smtClean="0"/>
              <a:t>Properties of differentially private queries.</a:t>
            </a:r>
          </a:p>
          <a:p>
            <a:pPr>
              <a:buFont typeface="+mj-lt"/>
              <a:buAutoNum type="arabicPeriod"/>
            </a:pPr>
            <a:endParaRPr lang="en-US" dirty="0" smtClean="0"/>
          </a:p>
          <a:p>
            <a:pPr>
              <a:buFont typeface="+mj-lt"/>
              <a:buAutoNum type="arabicPeriod"/>
            </a:pP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076629CB-7937-4506-A327-ACF88B95BB03}" type="slidenum">
              <a:rPr lang="en-US" smtClean="0"/>
              <a:t>32</a:t>
            </a:fld>
            <a:endParaRPr lang="en-US" dirty="0"/>
          </a:p>
        </p:txBody>
      </p:sp>
    </p:spTree>
    <p:extLst>
      <p:ext uri="{BB962C8B-B14F-4D97-AF65-F5344CB8AC3E}">
        <p14:creationId xmlns:p14="http://schemas.microsoft.com/office/powerpoint/2010/main" val="4146730181"/>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 of queries</a:t>
            </a:r>
            <a:endParaRPr lang="en-US" dirty="0"/>
          </a:p>
        </p:txBody>
      </p:sp>
      <p:sp>
        <p:nvSpPr>
          <p:cNvPr id="3" name="Content Placeholder 2"/>
          <p:cNvSpPr>
            <a:spLocks noGrp="1"/>
          </p:cNvSpPr>
          <p:nvPr>
            <p:ph idx="1"/>
          </p:nvPr>
        </p:nvSpPr>
        <p:spPr>
          <a:xfrm>
            <a:off x="498475" y="3316005"/>
            <a:ext cx="8147051" cy="2810158"/>
          </a:xfrm>
        </p:spPr>
        <p:txBody>
          <a:bodyPr>
            <a:normAutofit/>
          </a:bodyPr>
          <a:lstStyle/>
          <a:p>
            <a:pPr>
              <a:buFont typeface="Arial"/>
              <a:buChar char="•"/>
            </a:pPr>
            <a:r>
              <a:rPr lang="en-US" dirty="0" smtClean="0"/>
              <a:t>We allow the quality of each answer to deteriorate with the sum of sensitivities of the queries, maintaining </a:t>
            </a:r>
            <a:r>
              <a:rPr lang="en-US" dirty="0" err="1" smtClean="0"/>
              <a:t>ε</a:t>
            </a:r>
            <a:r>
              <a:rPr lang="en-US" dirty="0" smtClean="0"/>
              <a:t>-differential privacy.</a:t>
            </a:r>
          </a:p>
          <a:p>
            <a:pPr>
              <a:buFont typeface="Arial"/>
              <a:buChar char="•"/>
            </a:pPr>
            <a:r>
              <a:rPr lang="en-US" b="1" dirty="0" smtClean="0"/>
              <a:t>A complex query need only be penalized by its aggregate sensitivity.  This may be surprisingly small.</a:t>
            </a:r>
          </a:p>
          <a:p>
            <a:pPr lvl="1">
              <a:buFont typeface="Arial"/>
              <a:buChar char="•"/>
            </a:pPr>
            <a:r>
              <a:rPr lang="en-US" b="1" dirty="0" smtClean="0"/>
              <a:t>Example: the number of 2-bit rows whose entries are both 1 has sensitivity 1 despite involving 2 bits per row.</a:t>
            </a:r>
            <a:endParaRPr lang="en-US" b="1" dirty="0"/>
          </a:p>
        </p:txBody>
      </p:sp>
      <p:sp>
        <p:nvSpPr>
          <p:cNvPr id="4" name="Slide Number Placeholder 3"/>
          <p:cNvSpPr>
            <a:spLocks noGrp="1"/>
          </p:cNvSpPr>
          <p:nvPr>
            <p:ph type="sldNum" sz="quarter" idx="12"/>
          </p:nvPr>
        </p:nvSpPr>
        <p:spPr/>
        <p:txBody>
          <a:bodyPr/>
          <a:lstStyle/>
          <a:p>
            <a:fld id="{076629CB-7937-4506-A327-ACF88B95BB03}" type="slidenum">
              <a:rPr lang="en-US" smtClean="0"/>
              <a:t>33</a:t>
            </a:fld>
            <a:endParaRPr lang="en-US" dirty="0"/>
          </a:p>
        </p:txBody>
      </p:sp>
      <p:pic>
        <p:nvPicPr>
          <p:cNvPr id="5" name="Picture 4"/>
          <p:cNvPicPr>
            <a:picLocks noChangeAspect="1"/>
          </p:cNvPicPr>
          <p:nvPr/>
        </p:nvPicPr>
        <p:blipFill>
          <a:blip r:embed="rId2"/>
          <a:stretch>
            <a:fillRect/>
          </a:stretch>
        </p:blipFill>
        <p:spPr>
          <a:xfrm>
            <a:off x="564471" y="1875873"/>
            <a:ext cx="8015057" cy="1129193"/>
          </a:xfrm>
          <a:prstGeom prst="rect">
            <a:avLst/>
          </a:prstGeom>
        </p:spPr>
      </p:pic>
    </p:spTree>
    <p:extLst>
      <p:ext uri="{BB962C8B-B14F-4D97-AF65-F5344CB8AC3E}">
        <p14:creationId xmlns:p14="http://schemas.microsoft.com/office/powerpoint/2010/main" val="329286730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Histogram queries</a:t>
            </a:r>
            <a:endParaRPr lang="en-US" dirty="0"/>
          </a:p>
        </p:txBody>
      </p:sp>
      <p:sp>
        <p:nvSpPr>
          <p:cNvPr id="3" name="Content Placeholder 2"/>
          <p:cNvSpPr>
            <a:spLocks noGrp="1"/>
          </p:cNvSpPr>
          <p:nvPr>
            <p:ph idx="1"/>
          </p:nvPr>
        </p:nvSpPr>
        <p:spPr/>
        <p:txBody>
          <a:bodyPr>
            <a:normAutofit/>
          </a:bodyPr>
          <a:lstStyle/>
          <a:p>
            <a:pPr>
              <a:buFont typeface="Arial"/>
              <a:buChar char="•"/>
            </a:pPr>
            <a:r>
              <a:rPr lang="en-US" dirty="0" smtClean="0"/>
              <a:t>Histogram queries are an example of the aforementioned principle.</a:t>
            </a:r>
          </a:p>
          <a:p>
            <a:pPr>
              <a:buFont typeface="Arial"/>
              <a:buChar char="•"/>
            </a:pPr>
            <a:r>
              <a:rPr lang="en-US" dirty="0" smtClean="0"/>
              <a:t>The addition or removal of a row can only change the count in a bucket by 1.</a:t>
            </a:r>
          </a:p>
          <a:p>
            <a:pPr>
              <a:buFont typeface="Arial"/>
              <a:buChar char="•"/>
            </a:pPr>
            <a:r>
              <a:rPr lang="en-US" dirty="0" smtClean="0"/>
              <a:t>This means we need only perturb the count in each bucket according to </a:t>
            </a:r>
            <a:r>
              <a:rPr lang="en-US" dirty="0" smtClean="0"/>
              <a:t>Lap(</a:t>
            </a:r>
            <a:r>
              <a:rPr lang="en-US" dirty="0" err="1" smtClean="0"/>
              <a:t>Δf</a:t>
            </a:r>
            <a:r>
              <a:rPr lang="en-US" dirty="0" smtClean="0"/>
              <a:t> /</a:t>
            </a:r>
            <a:r>
              <a:rPr lang="en-US" dirty="0" err="1" smtClean="0"/>
              <a:t>ε</a:t>
            </a:r>
            <a:r>
              <a:rPr lang="en-US" dirty="0" smtClean="0"/>
              <a:t>) = Lap</a:t>
            </a:r>
            <a:r>
              <a:rPr lang="en-US" dirty="0" smtClean="0"/>
              <a:t>(</a:t>
            </a:r>
            <a:r>
              <a:rPr lang="en-US" dirty="0" smtClean="0"/>
              <a:t>1 /</a:t>
            </a:r>
            <a:r>
              <a:rPr lang="en-US" dirty="0" err="1" smtClean="0"/>
              <a:t>ε</a:t>
            </a:r>
            <a:r>
              <a:rPr lang="en-US" dirty="0" smtClean="0"/>
              <a:t>).</a:t>
            </a:r>
          </a:p>
          <a:p>
            <a:pPr>
              <a:buFont typeface="Arial"/>
              <a:buChar char="•"/>
            </a:pPr>
            <a:r>
              <a:rPr lang="en-US" b="1" dirty="0"/>
              <a:t>T</a:t>
            </a:r>
            <a:r>
              <a:rPr lang="en-US" b="1" dirty="0" smtClean="0"/>
              <a:t>he cost in noise of a query has the desired property: it increases when the query threatens individual privacy and shrinks when the query concerns an aggregate value.</a:t>
            </a:r>
            <a:endParaRPr lang="en-US" b="1" dirty="0"/>
          </a:p>
        </p:txBody>
      </p:sp>
      <p:sp>
        <p:nvSpPr>
          <p:cNvPr id="4" name="Slide Number Placeholder 3"/>
          <p:cNvSpPr>
            <a:spLocks noGrp="1"/>
          </p:cNvSpPr>
          <p:nvPr>
            <p:ph type="sldNum" sz="quarter" idx="12"/>
          </p:nvPr>
        </p:nvSpPr>
        <p:spPr/>
        <p:txBody>
          <a:bodyPr/>
          <a:lstStyle/>
          <a:p>
            <a:fld id="{076629CB-7937-4506-A327-ACF88B95BB03}" type="slidenum">
              <a:rPr lang="en-US" smtClean="0"/>
              <a:t>34</a:t>
            </a:fld>
            <a:endParaRPr lang="en-US"/>
          </a:p>
        </p:txBody>
      </p:sp>
    </p:spTree>
    <p:extLst>
      <p:ext uri="{BB962C8B-B14F-4D97-AF65-F5344CB8AC3E}">
        <p14:creationId xmlns:p14="http://schemas.microsoft.com/office/powerpoint/2010/main" val="267939636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Histogram queries</a:t>
            </a:r>
            <a:endParaRPr lang="en-US" dirty="0"/>
          </a:p>
        </p:txBody>
      </p:sp>
      <p:sp>
        <p:nvSpPr>
          <p:cNvPr id="3" name="Content Placeholder 2"/>
          <p:cNvSpPr>
            <a:spLocks noGrp="1"/>
          </p:cNvSpPr>
          <p:nvPr>
            <p:ph idx="1"/>
          </p:nvPr>
        </p:nvSpPr>
        <p:spPr/>
        <p:txBody>
          <a:bodyPr>
            <a:normAutofit/>
          </a:bodyPr>
          <a:lstStyle/>
          <a:p>
            <a:pPr marL="0" indent="0">
              <a:buNone/>
            </a:pPr>
            <a:r>
              <a:rPr lang="en-US" dirty="0" smtClean="0"/>
              <a:t>“This algorithm is a primitive that can be applied to any ‘histogram’ query – that is, one asking how many people fall into each of several mutually exclusive categories, such as first names”</a:t>
            </a:r>
          </a:p>
          <a:p>
            <a:pPr marL="0" indent="0">
              <a:buNone/>
            </a:pPr>
            <a:r>
              <a:rPr lang="en-US" dirty="0" smtClean="0"/>
              <a:t>“When [Adam] Smith told </a:t>
            </a:r>
            <a:r>
              <a:rPr lang="en-US" dirty="0" err="1" smtClean="0"/>
              <a:t>Dwork</a:t>
            </a:r>
            <a:r>
              <a:rPr lang="en-US" dirty="0" smtClean="0"/>
              <a:t> about this insight in the early days of differential privacy research, ‘something inside me went, “Wow!”’ </a:t>
            </a:r>
            <a:r>
              <a:rPr lang="en-US" dirty="0" err="1" smtClean="0"/>
              <a:t>Dwork</a:t>
            </a:r>
            <a:r>
              <a:rPr lang="en-US" dirty="0" smtClean="0"/>
              <a:t> said. </a:t>
            </a:r>
            <a:r>
              <a:rPr lang="en-US" b="1" dirty="0" smtClean="0"/>
              <a:t>‘I realized that we could exploit the structure of a query or computation to get much greater accuracy than I had realized.’</a:t>
            </a:r>
            <a:r>
              <a:rPr lang="en-US" dirty="0" smtClean="0"/>
              <a:t>” </a:t>
            </a:r>
          </a:p>
          <a:p>
            <a:pPr marL="0" indent="0">
              <a:buNone/>
            </a:pPr>
            <a:r>
              <a:rPr lang="en-US" dirty="0"/>
              <a:t>	</a:t>
            </a:r>
            <a:r>
              <a:rPr lang="en-US" dirty="0" smtClean="0"/>
              <a:t>					- </a:t>
            </a:r>
            <a:r>
              <a:rPr lang="en-US" i="1" dirty="0" smtClean="0"/>
              <a:t>Scientific American</a:t>
            </a:r>
            <a:endParaRPr lang="en-US" dirty="0" smtClean="0"/>
          </a:p>
        </p:txBody>
      </p:sp>
      <p:sp>
        <p:nvSpPr>
          <p:cNvPr id="4" name="Slide Number Placeholder 3"/>
          <p:cNvSpPr>
            <a:spLocks noGrp="1"/>
          </p:cNvSpPr>
          <p:nvPr>
            <p:ph type="sldNum" sz="quarter" idx="12"/>
          </p:nvPr>
        </p:nvSpPr>
        <p:spPr/>
        <p:txBody>
          <a:bodyPr/>
          <a:lstStyle/>
          <a:p>
            <a:fld id="{076629CB-7937-4506-A327-ACF88B95BB03}" type="slidenum">
              <a:rPr lang="en-US" smtClean="0"/>
              <a:t>35</a:t>
            </a:fld>
            <a:endParaRPr lang="en-US"/>
          </a:p>
        </p:txBody>
      </p:sp>
    </p:spTree>
    <p:extLst>
      <p:ext uri="{BB962C8B-B14F-4D97-AF65-F5344CB8AC3E}">
        <p14:creationId xmlns:p14="http://schemas.microsoft.com/office/powerpoint/2010/main" val="323769033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Sensitivity analysis	</a:t>
            </a:r>
            <a:endParaRPr lang="en-US" dirty="0"/>
          </a:p>
        </p:txBody>
      </p:sp>
      <p:sp>
        <p:nvSpPr>
          <p:cNvPr id="3" name="Content Placeholder 2"/>
          <p:cNvSpPr>
            <a:spLocks noGrp="1"/>
          </p:cNvSpPr>
          <p:nvPr>
            <p:ph idx="1"/>
          </p:nvPr>
        </p:nvSpPr>
        <p:spPr/>
        <p:txBody>
          <a:bodyPr/>
          <a:lstStyle/>
          <a:p>
            <a:pPr>
              <a:buFont typeface="Arial"/>
              <a:buChar char="•"/>
            </a:pPr>
            <a:r>
              <a:rPr lang="en-US" dirty="0" smtClean="0"/>
              <a:t>To employ this technology for practical data analysis, we rely on the observation that standard </a:t>
            </a:r>
            <a:r>
              <a:rPr lang="en-US" dirty="0" err="1" smtClean="0"/>
              <a:t>datamining</a:t>
            </a:r>
            <a:r>
              <a:rPr lang="en-US" dirty="0" smtClean="0"/>
              <a:t> queries can be implemented as noisy sums, allowing them to be broken into a series of steps with known sensitivity, giving an aggregate sensitivity for the overall query.</a:t>
            </a:r>
          </a:p>
          <a:p>
            <a:pPr>
              <a:buFont typeface="Arial"/>
              <a:buChar char="•"/>
            </a:pPr>
            <a:r>
              <a:rPr lang="en-US" dirty="0" smtClean="0"/>
              <a:t>Even queries that are challenging to describe by sensitivity can be performed with </a:t>
            </a:r>
            <a:r>
              <a:rPr lang="en-US" dirty="0" err="1" smtClean="0"/>
              <a:t>ε</a:t>
            </a:r>
            <a:r>
              <a:rPr lang="en-US" dirty="0" smtClean="0"/>
              <a:t>-differential privacy maintained.</a:t>
            </a:r>
          </a:p>
          <a:p>
            <a:pPr>
              <a:buFont typeface="Arial"/>
              <a:buChar char="•"/>
            </a:pPr>
            <a:r>
              <a:rPr lang="en-US" dirty="0" smtClean="0"/>
              <a:t>Much of the work done in differential privacy is in the creation of algorithms with low noise cost.</a:t>
            </a:r>
            <a:endParaRPr lang="en-US" dirty="0"/>
          </a:p>
        </p:txBody>
      </p:sp>
      <p:sp>
        <p:nvSpPr>
          <p:cNvPr id="4" name="Slide Number Placeholder 3"/>
          <p:cNvSpPr>
            <a:spLocks noGrp="1"/>
          </p:cNvSpPr>
          <p:nvPr>
            <p:ph type="sldNum" sz="quarter" idx="12"/>
          </p:nvPr>
        </p:nvSpPr>
        <p:spPr/>
        <p:txBody>
          <a:bodyPr/>
          <a:lstStyle/>
          <a:p>
            <a:fld id="{076629CB-7937-4506-A327-ACF88B95BB03}" type="slidenum">
              <a:rPr lang="en-US" smtClean="0"/>
              <a:t>36</a:t>
            </a:fld>
            <a:endParaRPr lang="en-US"/>
          </a:p>
        </p:txBody>
      </p:sp>
    </p:spTree>
    <p:extLst>
      <p:ext uri="{BB962C8B-B14F-4D97-AF65-F5344CB8AC3E}">
        <p14:creationId xmlns:p14="http://schemas.microsoft.com/office/powerpoint/2010/main" val="135466494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76629CB-7937-4506-A327-ACF88B95BB03}" type="slidenum">
              <a:rPr lang="en-US" smtClean="0"/>
              <a:t>37</a:t>
            </a:fld>
            <a:endParaRPr lang="en-US"/>
          </a:p>
        </p:txBody>
      </p:sp>
    </p:spTree>
    <p:extLst>
      <p:ext uri="{BB962C8B-B14F-4D97-AF65-F5344CB8AC3E}">
        <p14:creationId xmlns:p14="http://schemas.microsoft.com/office/powerpoint/2010/main" val="281537158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Objections</a:t>
            </a:r>
            <a:endParaRPr lang="en-US" dirty="0"/>
          </a:p>
        </p:txBody>
      </p:sp>
      <p:sp>
        <p:nvSpPr>
          <p:cNvPr id="3" name="Content Placeholder 2"/>
          <p:cNvSpPr>
            <a:spLocks noGrp="1"/>
          </p:cNvSpPr>
          <p:nvPr>
            <p:ph idx="1"/>
          </p:nvPr>
        </p:nvSpPr>
        <p:spPr/>
        <p:txBody>
          <a:bodyPr>
            <a:normAutofit fontScale="85000" lnSpcReduction="20000"/>
          </a:bodyPr>
          <a:lstStyle/>
          <a:p>
            <a:pPr>
              <a:buFont typeface="+mj-lt"/>
              <a:buAutoNum type="arabicPeriod"/>
            </a:pPr>
            <a:r>
              <a:rPr lang="en-US" dirty="0" smtClean="0"/>
              <a:t>Do enough queries and we lose privacy.</a:t>
            </a:r>
          </a:p>
          <a:p>
            <a:pPr marL="457200" lvl="1" indent="0">
              <a:buNone/>
            </a:pPr>
            <a:r>
              <a:rPr lang="en-US" dirty="0"/>
              <a:t>Does this make sense? We just stop using the data</a:t>
            </a:r>
            <a:r>
              <a:rPr lang="en-US" dirty="0" smtClean="0"/>
              <a:t>?</a:t>
            </a:r>
          </a:p>
          <a:p>
            <a:pPr>
              <a:buFont typeface="+mj-lt"/>
              <a:buAutoNum type="arabicPeriod"/>
            </a:pPr>
            <a:r>
              <a:rPr lang="en-US" dirty="0" smtClean="0"/>
              <a:t>This work presumes a static dataset. </a:t>
            </a:r>
          </a:p>
          <a:p>
            <a:pPr marL="457200" lvl="1" indent="0">
              <a:buNone/>
            </a:pPr>
            <a:r>
              <a:rPr lang="en-US" dirty="0" smtClean="0"/>
              <a:t>What happens to the analysis if the data is changing?</a:t>
            </a:r>
          </a:p>
          <a:p>
            <a:pPr>
              <a:buFont typeface="+mj-lt"/>
              <a:buAutoNum type="arabicPeriod"/>
            </a:pPr>
            <a:r>
              <a:rPr lang="en-US" dirty="0" smtClean="0"/>
              <a:t>Are there static parameters of the database that should be hidden as well? </a:t>
            </a:r>
          </a:p>
          <a:p>
            <a:pPr>
              <a:buFont typeface="+mj-lt"/>
              <a:buAutoNum type="arabicPeriod"/>
            </a:pPr>
            <a:r>
              <a:rPr lang="en-US" dirty="0" smtClean="0"/>
              <a:t>Using differential privacy does not stop many other forms of information leakage. </a:t>
            </a:r>
          </a:p>
          <a:p>
            <a:pPr>
              <a:buFont typeface="+mj-lt"/>
              <a:buAutoNum type="arabicPeriod"/>
            </a:pPr>
            <a:r>
              <a:rPr lang="en-US" dirty="0" smtClean="0"/>
              <a:t>Whoever does the calculation has the data. </a:t>
            </a:r>
          </a:p>
          <a:p>
            <a:pPr>
              <a:buFont typeface="+mj-lt"/>
              <a:buAutoNum type="arabicPeriod"/>
            </a:pPr>
            <a:r>
              <a:rPr lang="en-US" dirty="0" smtClean="0"/>
              <a:t>How limited is the query model? </a:t>
            </a:r>
          </a:p>
          <a:p>
            <a:pPr marL="457200" lvl="1" indent="0">
              <a:buNone/>
            </a:pPr>
            <a:r>
              <a:rPr lang="en-US" dirty="0" smtClean="0"/>
              <a:t>The standard database model does not fit with differential privacy.</a:t>
            </a:r>
          </a:p>
        </p:txBody>
      </p:sp>
      <p:sp>
        <p:nvSpPr>
          <p:cNvPr id="4" name="Slide Number Placeholder 3"/>
          <p:cNvSpPr>
            <a:spLocks noGrp="1"/>
          </p:cNvSpPr>
          <p:nvPr>
            <p:ph type="sldNum" sz="quarter" idx="12"/>
          </p:nvPr>
        </p:nvSpPr>
        <p:spPr/>
        <p:txBody>
          <a:bodyPr/>
          <a:lstStyle/>
          <a:p>
            <a:fld id="{076629CB-7937-4506-A327-ACF88B95BB03}" type="slidenum">
              <a:rPr lang="en-US" smtClean="0"/>
              <a:t>38</a:t>
            </a:fld>
            <a:endParaRPr lang="en-US"/>
          </a:p>
        </p:txBody>
      </p:sp>
    </p:spTree>
    <p:extLst>
      <p:ext uri="{BB962C8B-B14F-4D97-AF65-F5344CB8AC3E}">
        <p14:creationId xmlns:p14="http://schemas.microsoft.com/office/powerpoint/2010/main" val="70620171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model</a:t>
            </a:r>
            <a:endParaRPr lang="en-US" dirty="0"/>
          </a:p>
        </p:txBody>
      </p:sp>
      <p:sp>
        <p:nvSpPr>
          <p:cNvPr id="3" name="Content Placeholder 2"/>
          <p:cNvSpPr>
            <a:spLocks noGrp="1"/>
          </p:cNvSpPr>
          <p:nvPr>
            <p:ph idx="1"/>
          </p:nvPr>
        </p:nvSpPr>
        <p:spPr/>
        <p:txBody>
          <a:bodyPr/>
          <a:lstStyle/>
          <a:p>
            <a:pPr>
              <a:buFont typeface="Arial"/>
              <a:buChar char="•"/>
            </a:pPr>
            <a:r>
              <a:rPr lang="en-US" dirty="0" smtClean="0"/>
              <a:t>If it is natural to put things in terms of a histogram, then it is natural to query.</a:t>
            </a:r>
          </a:p>
          <a:p>
            <a:pPr>
              <a:buFont typeface="Arial"/>
              <a:buChar char="•"/>
            </a:pPr>
            <a:r>
              <a:rPr lang="en-US" dirty="0" smtClean="0"/>
              <a:t>Absurd example from the </a:t>
            </a:r>
            <a:r>
              <a:rPr lang="en-US" i="1" dirty="0" smtClean="0"/>
              <a:t>Scientific American </a:t>
            </a:r>
            <a:r>
              <a:rPr lang="en-US" dirty="0" smtClean="0"/>
              <a:t>article:</a:t>
            </a:r>
          </a:p>
          <a:p>
            <a:pPr marL="0" indent="0">
              <a:buNone/>
            </a:pPr>
            <a:r>
              <a:rPr lang="en-US" dirty="0" smtClean="0"/>
              <a:t>“If </a:t>
            </a:r>
            <a:r>
              <a:rPr lang="en-US" dirty="0"/>
              <a:t>you wanted to generate a list of the top 100 baby names for 2012, for example, you could ask a series of questions of the form, “How many babies were given names that start with A?” (or </a:t>
            </a:r>
            <a:r>
              <a:rPr lang="en-US" dirty="0" err="1"/>
              <a:t>Aa</a:t>
            </a:r>
            <a:r>
              <a:rPr lang="en-US" dirty="0"/>
              <a:t>, </a:t>
            </a:r>
            <a:r>
              <a:rPr lang="en-US" dirty="0" err="1"/>
              <a:t>Ab</a:t>
            </a:r>
            <a:r>
              <a:rPr lang="en-US" dirty="0"/>
              <a:t> or Ac), and work your way through the possibilities</a:t>
            </a:r>
            <a:r>
              <a:rPr lang="en-US" dirty="0" smtClean="0"/>
              <a:t>.”</a:t>
            </a:r>
            <a:endParaRPr lang="en-US" dirty="0"/>
          </a:p>
        </p:txBody>
      </p:sp>
      <p:sp>
        <p:nvSpPr>
          <p:cNvPr id="4" name="Slide Number Placeholder 3"/>
          <p:cNvSpPr>
            <a:spLocks noGrp="1"/>
          </p:cNvSpPr>
          <p:nvPr>
            <p:ph type="sldNum" sz="quarter" idx="12"/>
          </p:nvPr>
        </p:nvSpPr>
        <p:spPr/>
        <p:txBody>
          <a:bodyPr/>
          <a:lstStyle/>
          <a:p>
            <a:fld id="{076629CB-7937-4506-A327-ACF88B95BB03}" type="slidenum">
              <a:rPr lang="en-US" smtClean="0"/>
              <a:t>39</a:t>
            </a:fld>
            <a:endParaRPr lang="en-US"/>
          </a:p>
        </p:txBody>
      </p:sp>
    </p:spTree>
    <p:extLst>
      <p:ext uri="{BB962C8B-B14F-4D97-AF65-F5344CB8AC3E}">
        <p14:creationId xmlns:p14="http://schemas.microsoft.com/office/powerpoint/2010/main" val="265721069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a:t>firm </a:t>
            </a:r>
            <a:r>
              <a:rPr lang="en-US" dirty="0" smtClean="0"/>
              <a:t>foundation”</a:t>
            </a:r>
            <a:endParaRPr lang="en-US" dirty="0"/>
          </a:p>
        </p:txBody>
      </p:sp>
      <p:sp>
        <p:nvSpPr>
          <p:cNvPr id="3" name="Content Placeholder 2"/>
          <p:cNvSpPr>
            <a:spLocks noGrp="1"/>
          </p:cNvSpPr>
          <p:nvPr>
            <p:ph idx="1"/>
          </p:nvPr>
        </p:nvSpPr>
        <p:spPr/>
        <p:txBody>
          <a:bodyPr/>
          <a:lstStyle/>
          <a:p>
            <a:pPr marL="0" indent="0">
              <a:buNone/>
            </a:pPr>
            <a:endParaRPr lang="en-US" dirty="0" smtClean="0"/>
          </a:p>
          <a:p>
            <a:pPr>
              <a:buFont typeface="+mj-lt"/>
              <a:buAutoNum type="arabicPeriod"/>
            </a:pPr>
            <a:r>
              <a:rPr lang="en-US" dirty="0" smtClean="0"/>
              <a:t>Motivation: privacy with statistical databases.</a:t>
            </a:r>
          </a:p>
          <a:p>
            <a:pPr>
              <a:buFont typeface="+mj-lt"/>
              <a:buAutoNum type="arabicPeriod"/>
            </a:pPr>
            <a:r>
              <a:rPr lang="en-US" dirty="0" smtClean="0"/>
              <a:t>Past attempts at privacy.</a:t>
            </a:r>
          </a:p>
          <a:p>
            <a:pPr>
              <a:buFont typeface="+mj-lt"/>
              <a:buAutoNum type="arabicPeriod"/>
            </a:pPr>
            <a:r>
              <a:rPr lang="en-US" dirty="0" smtClean="0"/>
              <a:t>Creating privacy using noise.</a:t>
            </a:r>
          </a:p>
          <a:p>
            <a:pPr>
              <a:buFont typeface="+mj-lt"/>
              <a:buAutoNum type="arabicPeriod"/>
            </a:pPr>
            <a:r>
              <a:rPr lang="en-US" dirty="0" smtClean="0"/>
              <a:t>Defining differential privacy</a:t>
            </a:r>
            <a:r>
              <a:rPr lang="en-US" dirty="0" smtClean="0"/>
              <a:t>.</a:t>
            </a:r>
            <a:endParaRPr lang="en-US" dirty="0" smtClean="0"/>
          </a:p>
          <a:p>
            <a:pPr>
              <a:buFont typeface="+mj-lt"/>
              <a:buAutoNum type="arabicPeriod"/>
            </a:pPr>
            <a:r>
              <a:rPr lang="en-US" dirty="0" smtClean="0"/>
              <a:t>Achieving differential privacy.</a:t>
            </a:r>
          </a:p>
          <a:p>
            <a:pPr>
              <a:buFont typeface="+mj-lt"/>
              <a:buAutoNum type="arabicPeriod"/>
            </a:pPr>
            <a:r>
              <a:rPr lang="en-US" dirty="0" smtClean="0"/>
              <a:t>Properties of differentially private queries.</a:t>
            </a:r>
          </a:p>
          <a:p>
            <a:pPr>
              <a:buFont typeface="+mj-lt"/>
              <a:buAutoNum type="arabicPeriod"/>
            </a:pPr>
            <a:endParaRPr lang="en-US" dirty="0" smtClean="0"/>
          </a:p>
          <a:p>
            <a:pPr>
              <a:buFont typeface="+mj-lt"/>
              <a:buAutoNum type="arabicPeriod"/>
            </a:pP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076629CB-7937-4506-A327-ACF88B95BB03}" type="slidenum">
              <a:rPr lang="en-US" smtClean="0"/>
              <a:t>4</a:t>
            </a:fld>
            <a:endParaRPr lang="en-US" dirty="0"/>
          </a:p>
        </p:txBody>
      </p:sp>
    </p:spTree>
    <p:extLst>
      <p:ext uri="{BB962C8B-B14F-4D97-AF65-F5344CB8AC3E}">
        <p14:creationId xmlns:p14="http://schemas.microsoft.com/office/powerpoint/2010/main" val="938057126"/>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Query model</a:t>
            </a:r>
            <a:endParaRPr lang="en-US" dirty="0"/>
          </a:p>
        </p:txBody>
      </p:sp>
      <p:sp>
        <p:nvSpPr>
          <p:cNvPr id="3" name="Content Placeholder 2"/>
          <p:cNvSpPr>
            <a:spLocks noGrp="1"/>
          </p:cNvSpPr>
          <p:nvPr>
            <p:ph idx="1"/>
          </p:nvPr>
        </p:nvSpPr>
        <p:spPr/>
        <p:txBody>
          <a:bodyPr/>
          <a:lstStyle/>
          <a:p>
            <a:pPr marL="0" indent="0">
              <a:buNone/>
            </a:pPr>
            <a:r>
              <a:rPr lang="en-US" dirty="0" smtClean="0"/>
              <a:t>“’One </a:t>
            </a:r>
            <a:r>
              <a:rPr lang="en-US" dirty="0"/>
              <a:t>of the early results in machine learning is that almost everything that is possible in principle to learn can be learned through counting queries</a:t>
            </a:r>
            <a:r>
              <a:rPr lang="en-US" dirty="0" smtClean="0"/>
              <a:t>,’ [Aaron] Roth </a:t>
            </a:r>
            <a:r>
              <a:rPr lang="en-US" dirty="0"/>
              <a:t>said. </a:t>
            </a:r>
            <a:r>
              <a:rPr lang="en-US" dirty="0" smtClean="0"/>
              <a:t>‘Counting </a:t>
            </a:r>
            <a:r>
              <a:rPr lang="en-US" dirty="0"/>
              <a:t>queries are not isolated toy problems, but a fundamental </a:t>
            </a:r>
            <a:r>
              <a:rPr lang="en-US" dirty="0" smtClean="0"/>
              <a:t>primitive’ </a:t>
            </a:r>
            <a:r>
              <a:rPr lang="en-US" dirty="0"/>
              <a:t>— that is, a building block from which many more complex algorithms can be built</a:t>
            </a:r>
            <a:r>
              <a:rPr lang="en-US" dirty="0" smtClean="0"/>
              <a:t>.”</a:t>
            </a:r>
          </a:p>
          <a:p>
            <a:pPr>
              <a:buFont typeface="Arial"/>
              <a:buChar char="•"/>
            </a:pPr>
            <a:r>
              <a:rPr lang="en-US" dirty="0" smtClean="0"/>
              <a:t>This does not seem like a query model most people can use naturally.</a:t>
            </a:r>
          </a:p>
          <a:p>
            <a:pPr>
              <a:buFont typeface="Arial"/>
              <a:buChar char="•"/>
            </a:pPr>
            <a:r>
              <a:rPr lang="en-US" dirty="0"/>
              <a:t>P</a:t>
            </a:r>
            <a:r>
              <a:rPr lang="en-US" dirty="0" smtClean="0"/>
              <a:t>erhaps </a:t>
            </a:r>
            <a:r>
              <a:rPr lang="en-US" dirty="0" err="1" smtClean="0"/>
              <a:t>Dwork</a:t>
            </a:r>
            <a:r>
              <a:rPr lang="en-US" dirty="0" smtClean="0"/>
              <a:t> defined away this problem by focusing on </a:t>
            </a:r>
            <a:r>
              <a:rPr lang="en-US" i="1" dirty="0" smtClean="0"/>
              <a:t>statistical databases</a:t>
            </a:r>
            <a:r>
              <a:rPr lang="en-US" dirty="0" smtClean="0"/>
              <a:t>.</a:t>
            </a:r>
            <a:endParaRPr lang="en-US" dirty="0"/>
          </a:p>
        </p:txBody>
      </p:sp>
      <p:sp>
        <p:nvSpPr>
          <p:cNvPr id="4" name="Slide Number Placeholder 3"/>
          <p:cNvSpPr>
            <a:spLocks noGrp="1"/>
          </p:cNvSpPr>
          <p:nvPr>
            <p:ph type="sldNum" sz="quarter" idx="12"/>
          </p:nvPr>
        </p:nvSpPr>
        <p:spPr/>
        <p:txBody>
          <a:bodyPr/>
          <a:lstStyle/>
          <a:p>
            <a:fld id="{076629CB-7937-4506-A327-ACF88B95BB03}" type="slidenum">
              <a:rPr lang="en-US" smtClean="0"/>
              <a:t>40</a:t>
            </a:fld>
            <a:endParaRPr lang="en-US"/>
          </a:p>
        </p:txBody>
      </p:sp>
    </p:spTree>
    <p:extLst>
      <p:ext uri="{BB962C8B-B14F-4D97-AF65-F5344CB8AC3E}">
        <p14:creationId xmlns:p14="http://schemas.microsoft.com/office/powerpoint/2010/main" val="169136603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Mr. Burns</a:t>
            </a:r>
            <a:endParaRPr lang="en-US" dirty="0"/>
          </a:p>
        </p:txBody>
      </p:sp>
      <p:pic>
        <p:nvPicPr>
          <p:cNvPr id="6" name="Content Placeholder 5" descr="Burns.png"/>
          <p:cNvPicPr>
            <a:picLocks noGrp="1" noChangeAspect="1"/>
          </p:cNvPicPr>
          <p:nvPr>
            <p:ph idx="1"/>
          </p:nvPr>
        </p:nvPicPr>
        <p:blipFill>
          <a:blip r:embed="rId2">
            <a:extLst>
              <a:ext uri="{28A0092B-C50C-407E-A947-70E740481C1C}">
                <a14:useLocalDpi xmlns:a14="http://schemas.microsoft.com/office/drawing/2010/main" val="0"/>
              </a:ext>
            </a:extLst>
          </a:blip>
          <a:srcRect l="-36847" r="-36847"/>
          <a:stretch>
            <a:fillRect/>
          </a:stretch>
        </p:blipFill>
        <p:spPr/>
      </p:pic>
      <p:sp>
        <p:nvSpPr>
          <p:cNvPr id="4" name="Text Placeholder 3"/>
          <p:cNvSpPr>
            <a:spLocks noGrp="1"/>
          </p:cNvSpPr>
          <p:nvPr>
            <p:ph type="body" sz="half" idx="2"/>
          </p:nvPr>
        </p:nvSpPr>
        <p:spPr/>
        <p:txBody>
          <a:bodyPr/>
          <a:lstStyle/>
          <a:p>
            <a:pPr marL="285750" indent="-285750" algn="l">
              <a:buFont typeface="Arial"/>
              <a:buChar char="•"/>
            </a:pPr>
            <a:endParaRPr lang="en-US" dirty="0" smtClean="0"/>
          </a:p>
          <a:p>
            <a:pPr marL="285750" indent="-285750" algn="l">
              <a:buFont typeface="Arial"/>
              <a:buChar char="•"/>
            </a:pPr>
            <a:r>
              <a:rPr lang="en-US" dirty="0" smtClean="0"/>
              <a:t>We </a:t>
            </a:r>
            <a:r>
              <a:rPr lang="en-US" dirty="0" smtClean="0"/>
              <a:t>can learn about expected power consumption over a population</a:t>
            </a:r>
            <a:r>
              <a:rPr lang="en-US" dirty="0" smtClean="0"/>
              <a:t>.</a:t>
            </a:r>
          </a:p>
          <a:p>
            <a:pPr algn="l"/>
            <a:endParaRPr lang="en-US" dirty="0" smtClean="0"/>
          </a:p>
          <a:p>
            <a:pPr marL="285750" indent="-285750" algn="l">
              <a:buFont typeface="Arial"/>
              <a:buChar char="•"/>
            </a:pPr>
            <a:r>
              <a:rPr lang="en-US" dirty="0" smtClean="0"/>
              <a:t>But we cannot learn about an employee’s name.</a:t>
            </a:r>
            <a:endParaRPr lang="en-US" dirty="0"/>
          </a:p>
        </p:txBody>
      </p:sp>
      <p:sp>
        <p:nvSpPr>
          <p:cNvPr id="5" name="Slide Number Placeholder 4"/>
          <p:cNvSpPr>
            <a:spLocks noGrp="1"/>
          </p:cNvSpPr>
          <p:nvPr>
            <p:ph type="sldNum" sz="quarter" idx="12"/>
          </p:nvPr>
        </p:nvSpPr>
        <p:spPr/>
        <p:txBody>
          <a:bodyPr/>
          <a:lstStyle/>
          <a:p>
            <a:fld id="{076629CB-7937-4506-A327-ACF88B95BB03}" type="slidenum">
              <a:rPr lang="en-US" smtClean="0"/>
              <a:t>41</a:t>
            </a:fld>
            <a:endParaRPr lang="en-US"/>
          </a:p>
        </p:txBody>
      </p:sp>
    </p:spTree>
    <p:extLst>
      <p:ext uri="{BB962C8B-B14F-4D97-AF65-F5344CB8AC3E}">
        <p14:creationId xmlns:p14="http://schemas.microsoft.com/office/powerpoint/2010/main" val="382903327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76629CB-7937-4506-A327-ACF88B95BB03}" type="slidenum">
              <a:rPr lang="en-US" smtClean="0"/>
              <a:t>42</a:t>
            </a:fld>
            <a:endParaRPr lang="en-US"/>
          </a:p>
        </p:txBody>
      </p:sp>
    </p:spTree>
    <p:extLst>
      <p:ext uri="{BB962C8B-B14F-4D97-AF65-F5344CB8AC3E}">
        <p14:creationId xmlns:p14="http://schemas.microsoft.com/office/powerpoint/2010/main" val="305743213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Suggested Reading</a:t>
            </a:r>
            <a:endParaRPr lang="en-US" dirty="0"/>
          </a:p>
        </p:txBody>
      </p:sp>
      <p:sp>
        <p:nvSpPr>
          <p:cNvPr id="3" name="Content Placeholder 2"/>
          <p:cNvSpPr>
            <a:spLocks noGrp="1"/>
          </p:cNvSpPr>
          <p:nvPr>
            <p:ph idx="1"/>
          </p:nvPr>
        </p:nvSpPr>
        <p:spPr/>
        <p:txBody>
          <a:bodyPr/>
          <a:lstStyle/>
          <a:p>
            <a:pPr algn="ctr">
              <a:buFont typeface="Arial"/>
              <a:buChar char="•"/>
            </a:pPr>
            <a:r>
              <a:rPr lang="en-US" dirty="0"/>
              <a:t>(a few practical options)</a:t>
            </a:r>
            <a:endParaRPr lang="en-US" dirty="0" smtClean="0"/>
          </a:p>
          <a:p>
            <a:pPr>
              <a:buFont typeface="Arial"/>
              <a:buChar char="•"/>
            </a:pPr>
            <a:r>
              <a:rPr lang="en-US" dirty="0" err="1"/>
              <a:t>CryptDB</a:t>
            </a:r>
            <a:r>
              <a:rPr lang="en-US" dirty="0"/>
              <a:t>: Protecting Confidentiality with Encrypted Query </a:t>
            </a:r>
            <a:r>
              <a:rPr lang="en-US" dirty="0" smtClean="0"/>
              <a:t>Processing. </a:t>
            </a:r>
            <a:r>
              <a:rPr lang="en-US" dirty="0" err="1" smtClean="0"/>
              <a:t>Raluca</a:t>
            </a:r>
            <a:r>
              <a:rPr lang="en-US" dirty="0" smtClean="0"/>
              <a:t> </a:t>
            </a:r>
            <a:r>
              <a:rPr lang="en-US" dirty="0"/>
              <a:t>Ada </a:t>
            </a:r>
            <a:r>
              <a:rPr lang="en-US" dirty="0" err="1"/>
              <a:t>Popa</a:t>
            </a:r>
            <a:r>
              <a:rPr lang="en-US" dirty="0"/>
              <a:t>, Catherine M. S. Redfield, </a:t>
            </a:r>
            <a:r>
              <a:rPr lang="en-US" dirty="0" err="1"/>
              <a:t>Nickolai</a:t>
            </a:r>
            <a:r>
              <a:rPr lang="en-US" dirty="0"/>
              <a:t> </a:t>
            </a:r>
            <a:r>
              <a:rPr lang="en-US" dirty="0" err="1"/>
              <a:t>Zeldovich</a:t>
            </a:r>
            <a:r>
              <a:rPr lang="en-US" dirty="0"/>
              <a:t>, and </a:t>
            </a:r>
            <a:r>
              <a:rPr lang="en-US" dirty="0" err="1"/>
              <a:t>Hari</a:t>
            </a:r>
            <a:r>
              <a:rPr lang="en-US" dirty="0"/>
              <a:t> </a:t>
            </a:r>
            <a:r>
              <a:rPr lang="en-US" dirty="0" err="1"/>
              <a:t>Balakrishnan</a:t>
            </a:r>
            <a:r>
              <a:rPr lang="en-US" dirty="0"/>
              <a:t>. Proceedings of the 23rd ACM SOSP, </a:t>
            </a:r>
            <a:r>
              <a:rPr lang="en-US" dirty="0" err="1"/>
              <a:t>Cascais</a:t>
            </a:r>
            <a:r>
              <a:rPr lang="en-US" dirty="0"/>
              <a:t>, Portugal, October 2011</a:t>
            </a:r>
            <a:r>
              <a:rPr lang="en-US" dirty="0" smtClean="0"/>
              <a:t>.</a:t>
            </a:r>
          </a:p>
          <a:p>
            <a:pPr>
              <a:buFont typeface="Arial"/>
              <a:buChar char="•"/>
            </a:pPr>
            <a:r>
              <a:rPr lang="en-US" dirty="0"/>
              <a:t>Fully Homomorphic Encryption</a:t>
            </a:r>
            <a:r>
              <a:rPr lang="en-US" dirty="0" smtClean="0"/>
              <a:t>. Wikipedia </a:t>
            </a:r>
            <a:r>
              <a:rPr lang="en-US" dirty="0"/>
              <a:t>page maintained by Craig </a:t>
            </a:r>
            <a:r>
              <a:rPr lang="en-US" dirty="0" err="1"/>
              <a:t>Genty</a:t>
            </a:r>
            <a:r>
              <a:rPr lang="en-US" dirty="0"/>
              <a:t> and others</a:t>
            </a:r>
            <a:r>
              <a:rPr lang="en-US" dirty="0" smtClean="0"/>
              <a:t>.</a:t>
            </a:r>
          </a:p>
          <a:p>
            <a:pPr>
              <a:buFont typeface="Arial"/>
              <a:buChar char="•"/>
            </a:pPr>
            <a:r>
              <a:rPr lang="en-US" dirty="0"/>
              <a:t>Fully Homomorphic Encryption with Relatively Small Key and Ciphertext Sizes. In PKC 2010, LNCS volume 6056, pages 420-443. Springer, 2010.</a:t>
            </a:r>
            <a:endParaRPr lang="en-US" dirty="0" smtClean="0"/>
          </a:p>
        </p:txBody>
      </p:sp>
      <p:sp>
        <p:nvSpPr>
          <p:cNvPr id="4" name="Slide Number Placeholder 3"/>
          <p:cNvSpPr>
            <a:spLocks noGrp="1"/>
          </p:cNvSpPr>
          <p:nvPr>
            <p:ph type="sldNum" sz="quarter" idx="12"/>
          </p:nvPr>
        </p:nvSpPr>
        <p:spPr/>
        <p:txBody>
          <a:bodyPr/>
          <a:lstStyle/>
          <a:p>
            <a:fld id="{076629CB-7937-4506-A327-ACF88B95BB03}" type="slidenum">
              <a:rPr lang="en-US" smtClean="0"/>
              <a:t>43</a:t>
            </a:fld>
            <a:endParaRPr lang="en-US"/>
          </a:p>
        </p:txBody>
      </p:sp>
    </p:spTree>
    <p:extLst>
      <p:ext uri="{BB962C8B-B14F-4D97-AF65-F5344CB8AC3E}">
        <p14:creationId xmlns:p14="http://schemas.microsoft.com/office/powerpoint/2010/main" val="378086786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CryptDB</a:t>
            </a:r>
            <a:r>
              <a:rPr lang="en-US" dirty="0" smtClean="0"/>
              <a:t>?</a:t>
            </a:r>
            <a:endParaRPr lang="en-US" dirty="0"/>
          </a:p>
        </p:txBody>
      </p:sp>
      <p:pic>
        <p:nvPicPr>
          <p:cNvPr id="6" name="Content Placeholder 5" descr="Crypt-keeper.jpg"/>
          <p:cNvPicPr>
            <a:picLocks noGrp="1" noChangeAspect="1"/>
          </p:cNvPicPr>
          <p:nvPr>
            <p:ph sz="half" idx="1"/>
          </p:nvPr>
        </p:nvPicPr>
        <p:blipFill>
          <a:blip r:embed="rId2">
            <a:extLst>
              <a:ext uri="{28A0092B-C50C-407E-A947-70E740481C1C}">
                <a14:useLocalDpi xmlns:a14="http://schemas.microsoft.com/office/drawing/2010/main" val="0"/>
              </a:ext>
            </a:extLst>
          </a:blip>
          <a:srcRect t="-34337" b="-34337"/>
          <a:stretch>
            <a:fillRect/>
          </a:stretch>
        </p:blipFill>
        <p:spPr>
          <a:effectLst>
            <a:outerShdw blurRad="50800" dist="38100" dir="2700000" algn="tl" rotWithShape="0">
              <a:srgbClr val="000000">
                <a:alpha val="43000"/>
              </a:srgbClr>
            </a:outerShdw>
          </a:effectLst>
        </p:spPr>
      </p:pic>
      <p:pic>
        <p:nvPicPr>
          <p:cNvPr id="7" name="Content Placeholder 6" descr="LarryEllison_2255331b.jpg"/>
          <p:cNvPicPr>
            <a:picLocks noGrp="1" noChangeAspect="1"/>
          </p:cNvPicPr>
          <p:nvPr>
            <p:ph sz="half" idx="2"/>
          </p:nvPr>
        </p:nvPicPr>
        <p:blipFill>
          <a:blip r:embed="rId3">
            <a:extLst>
              <a:ext uri="{28A0092B-C50C-407E-A947-70E740481C1C}">
                <a14:useLocalDpi xmlns:a14="http://schemas.microsoft.com/office/drawing/2010/main" val="0"/>
              </a:ext>
            </a:extLst>
          </a:blip>
          <a:srcRect t="-41024" b="-41024"/>
          <a:stretch>
            <a:fillRect/>
          </a:stretch>
        </p:blipFill>
        <p:spPr>
          <a:effectLst>
            <a:outerShdw blurRad="50800" dist="38100" dir="2700000" algn="tl" rotWithShape="0">
              <a:srgbClr val="000000">
                <a:alpha val="43000"/>
              </a:srgbClr>
            </a:outerShdw>
          </a:effectLst>
        </p:spPr>
      </p:pic>
      <p:sp>
        <p:nvSpPr>
          <p:cNvPr id="5" name="Slide Number Placeholder 4"/>
          <p:cNvSpPr>
            <a:spLocks noGrp="1"/>
          </p:cNvSpPr>
          <p:nvPr>
            <p:ph type="sldNum" sz="quarter" idx="12"/>
          </p:nvPr>
        </p:nvSpPr>
        <p:spPr/>
        <p:txBody>
          <a:bodyPr/>
          <a:lstStyle/>
          <a:p>
            <a:fld id="{076629CB-7937-4506-A327-ACF88B95BB03}" type="slidenum">
              <a:rPr lang="en-US" smtClean="0"/>
              <a:t>44</a:t>
            </a:fld>
            <a:endParaRPr lang="en-US"/>
          </a:p>
        </p:txBody>
      </p:sp>
    </p:spTree>
    <p:extLst>
      <p:ext uri="{BB962C8B-B14F-4D97-AF65-F5344CB8AC3E}">
        <p14:creationId xmlns:p14="http://schemas.microsoft.com/office/powerpoint/2010/main" val="59710559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CryptDB</a:t>
            </a:r>
            <a:endParaRPr lang="en-US" dirty="0"/>
          </a:p>
        </p:txBody>
      </p:sp>
      <p:pic>
        <p:nvPicPr>
          <p:cNvPr id="5" name="Content Placeholder 4" descr="crypt1.pdf"/>
          <p:cNvPicPr>
            <a:picLocks noGrp="1" noChangeAspect="1"/>
          </p:cNvPicPr>
          <p:nvPr>
            <p:ph idx="1"/>
          </p:nvPr>
        </p:nvPicPr>
        <p:blipFill>
          <a:blip r:embed="rId2">
            <a:extLst>
              <a:ext uri="{28A0092B-C50C-407E-A947-70E740481C1C}">
                <a14:useLocalDpi xmlns:a14="http://schemas.microsoft.com/office/drawing/2010/main" val="0"/>
              </a:ext>
            </a:extLst>
          </a:blip>
          <a:srcRect l="-14760" r="-14760"/>
          <a:stretch>
            <a:fillRect/>
          </a:stretch>
        </p:blipFill>
        <p:spPr/>
      </p:pic>
      <p:sp>
        <p:nvSpPr>
          <p:cNvPr id="4" name="Slide Number Placeholder 3"/>
          <p:cNvSpPr>
            <a:spLocks noGrp="1"/>
          </p:cNvSpPr>
          <p:nvPr>
            <p:ph type="sldNum" sz="quarter" idx="12"/>
          </p:nvPr>
        </p:nvSpPr>
        <p:spPr/>
        <p:txBody>
          <a:bodyPr/>
          <a:lstStyle/>
          <a:p>
            <a:fld id="{076629CB-7937-4506-A327-ACF88B95BB03}" type="slidenum">
              <a:rPr lang="en-US" smtClean="0"/>
              <a:t>45</a:t>
            </a:fld>
            <a:endParaRPr lang="en-US"/>
          </a:p>
        </p:txBody>
      </p:sp>
    </p:spTree>
    <p:extLst>
      <p:ext uri="{BB962C8B-B14F-4D97-AF65-F5344CB8AC3E}">
        <p14:creationId xmlns:p14="http://schemas.microsoft.com/office/powerpoint/2010/main" val="2658153346"/>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CryptDB</a:t>
            </a:r>
            <a:endParaRPr lang="en-US" dirty="0"/>
          </a:p>
        </p:txBody>
      </p:sp>
      <p:pic>
        <p:nvPicPr>
          <p:cNvPr id="5" name="Content Placeholder 4" descr="crypt2.pdf"/>
          <p:cNvPicPr>
            <a:picLocks noGrp="1" noChangeAspect="1"/>
          </p:cNvPicPr>
          <p:nvPr>
            <p:ph idx="1"/>
          </p:nvPr>
        </p:nvPicPr>
        <p:blipFill>
          <a:blip r:embed="rId2">
            <a:extLst>
              <a:ext uri="{28A0092B-C50C-407E-A947-70E740481C1C}">
                <a14:useLocalDpi xmlns:a14="http://schemas.microsoft.com/office/drawing/2010/main" val="0"/>
              </a:ext>
            </a:extLst>
          </a:blip>
          <a:srcRect t="-22808" b="-22808"/>
          <a:stretch>
            <a:fillRect/>
          </a:stretch>
        </p:blipFill>
        <p:spPr/>
      </p:pic>
      <p:sp>
        <p:nvSpPr>
          <p:cNvPr id="4" name="Slide Number Placeholder 3"/>
          <p:cNvSpPr>
            <a:spLocks noGrp="1"/>
          </p:cNvSpPr>
          <p:nvPr>
            <p:ph type="sldNum" sz="quarter" idx="12"/>
          </p:nvPr>
        </p:nvSpPr>
        <p:spPr/>
        <p:txBody>
          <a:bodyPr/>
          <a:lstStyle/>
          <a:p>
            <a:fld id="{076629CB-7937-4506-A327-ACF88B95BB03}" type="slidenum">
              <a:rPr lang="en-US" smtClean="0"/>
              <a:t>46</a:t>
            </a:fld>
            <a:endParaRPr lang="en-US"/>
          </a:p>
        </p:txBody>
      </p:sp>
    </p:spTree>
    <p:extLst>
      <p:ext uri="{BB962C8B-B14F-4D97-AF65-F5344CB8AC3E}">
        <p14:creationId xmlns:p14="http://schemas.microsoft.com/office/powerpoint/2010/main" val="2861849470"/>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CryptDB</a:t>
            </a:r>
            <a:r>
              <a:rPr lang="en-US" dirty="0" smtClean="0"/>
              <a:t> performance</a:t>
            </a:r>
            <a:endParaRPr lang="en-US" dirty="0"/>
          </a:p>
        </p:txBody>
      </p:sp>
      <p:pic>
        <p:nvPicPr>
          <p:cNvPr id="6" name="Content Placeholder 5" descr="crypt3.pdf"/>
          <p:cNvPicPr>
            <a:picLocks noGrp="1" noChangeAspect="1"/>
          </p:cNvPicPr>
          <p:nvPr>
            <p:ph sz="half" idx="1"/>
          </p:nvPr>
        </p:nvPicPr>
        <p:blipFill>
          <a:blip r:embed="rId2">
            <a:extLst>
              <a:ext uri="{28A0092B-C50C-407E-A947-70E740481C1C}">
                <a14:useLocalDpi xmlns:a14="http://schemas.microsoft.com/office/drawing/2010/main" val="0"/>
              </a:ext>
            </a:extLst>
          </a:blip>
          <a:srcRect t="-34540" b="-34540"/>
          <a:stretch>
            <a:fillRect/>
          </a:stretch>
        </p:blipFill>
        <p:spPr/>
      </p:pic>
      <p:pic>
        <p:nvPicPr>
          <p:cNvPr id="7" name="Content Placeholder 6" descr="crypt4.pdf"/>
          <p:cNvPicPr>
            <a:picLocks noGrp="1" noChangeAspect="1"/>
          </p:cNvPicPr>
          <p:nvPr>
            <p:ph sz="half" idx="2"/>
          </p:nvPr>
        </p:nvPicPr>
        <p:blipFill>
          <a:blip r:embed="rId3">
            <a:extLst>
              <a:ext uri="{28A0092B-C50C-407E-A947-70E740481C1C}">
                <a14:useLocalDpi xmlns:a14="http://schemas.microsoft.com/office/drawing/2010/main" val="0"/>
              </a:ext>
            </a:extLst>
          </a:blip>
          <a:srcRect t="-18851" b="-18851"/>
          <a:stretch>
            <a:fillRect/>
          </a:stretch>
        </p:blipFill>
        <p:spPr/>
      </p:pic>
      <p:sp>
        <p:nvSpPr>
          <p:cNvPr id="5" name="Slide Number Placeholder 4"/>
          <p:cNvSpPr>
            <a:spLocks noGrp="1"/>
          </p:cNvSpPr>
          <p:nvPr>
            <p:ph type="sldNum" sz="quarter" idx="12"/>
          </p:nvPr>
        </p:nvSpPr>
        <p:spPr/>
        <p:txBody>
          <a:bodyPr/>
          <a:lstStyle/>
          <a:p>
            <a:fld id="{076629CB-7937-4506-A327-ACF88B95BB03}" type="slidenum">
              <a:rPr lang="en-US" smtClean="0"/>
              <a:t>47</a:t>
            </a:fld>
            <a:endParaRPr lang="en-US"/>
          </a:p>
        </p:txBody>
      </p:sp>
    </p:spTree>
    <p:extLst>
      <p:ext uri="{BB962C8B-B14F-4D97-AF65-F5344CB8AC3E}">
        <p14:creationId xmlns:p14="http://schemas.microsoft.com/office/powerpoint/2010/main" val="164862970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Homomorphic encryption</a:t>
            </a:r>
            <a:endParaRPr lang="en-US" dirty="0"/>
          </a:p>
        </p:txBody>
      </p:sp>
      <p:sp>
        <p:nvSpPr>
          <p:cNvPr id="3" name="Content Placeholder 2"/>
          <p:cNvSpPr>
            <a:spLocks noGrp="1"/>
          </p:cNvSpPr>
          <p:nvPr>
            <p:ph idx="1"/>
          </p:nvPr>
        </p:nvSpPr>
        <p:spPr/>
        <p:txBody>
          <a:bodyPr>
            <a:normAutofit/>
          </a:bodyPr>
          <a:lstStyle/>
          <a:p>
            <a:pPr>
              <a:buFont typeface="Arial"/>
              <a:buChar char="•"/>
            </a:pPr>
            <a:r>
              <a:rPr lang="en-US" dirty="0" smtClean="0"/>
              <a:t>Computation done on encrypted values is reflected in the unencrypted values.</a:t>
            </a:r>
          </a:p>
          <a:p>
            <a:pPr>
              <a:buFont typeface="Arial"/>
              <a:buChar char="•"/>
            </a:pPr>
            <a:r>
              <a:rPr lang="en-US" dirty="0" smtClean="0"/>
              <a:t>Known since the 1970s.</a:t>
            </a:r>
          </a:p>
          <a:p>
            <a:pPr>
              <a:buFont typeface="Arial"/>
              <a:buChar char="•"/>
            </a:pPr>
            <a:r>
              <a:rPr lang="en-US" dirty="0" smtClean="0"/>
              <a:t>Key breakthrough: an encryption system that is homomorphic under both addition and multiplication and is secure.</a:t>
            </a:r>
          </a:p>
          <a:p>
            <a:pPr lvl="1">
              <a:buFont typeface="Arial"/>
              <a:buChar char="•"/>
            </a:pPr>
            <a:r>
              <a:rPr lang="en-US" dirty="0" smtClean="0"/>
              <a:t>Due to Craig Gentry, announced in 2009. </a:t>
            </a:r>
            <a:endParaRPr lang="en-US" dirty="0" smtClean="0"/>
          </a:p>
          <a:p>
            <a:pPr lvl="2">
              <a:buFont typeface="Arial"/>
              <a:buChar char="•"/>
            </a:pPr>
            <a:r>
              <a:rPr lang="en-US" dirty="0" smtClean="0"/>
              <a:t>2014 </a:t>
            </a:r>
            <a:r>
              <a:rPr lang="en-US" dirty="0" smtClean="0"/>
              <a:t>MacArthur Fellow, has a J.D., and worked as a lawyer</a:t>
            </a:r>
            <a:r>
              <a:rPr lang="en-US" dirty="0" smtClean="0"/>
              <a:t>!</a:t>
            </a:r>
            <a:endParaRPr lang="en-US" dirty="0" smtClean="0"/>
          </a:p>
          <a:p>
            <a:pPr lvl="1">
              <a:buFont typeface="Arial"/>
              <a:buChar char="•"/>
            </a:pPr>
            <a:r>
              <a:rPr lang="en-US" dirty="0" smtClean="0"/>
              <a:t>This allows for homomorphic computation of any Boolean circuit.</a:t>
            </a:r>
          </a:p>
        </p:txBody>
      </p:sp>
      <p:sp>
        <p:nvSpPr>
          <p:cNvPr id="4" name="Slide Number Placeholder 3"/>
          <p:cNvSpPr>
            <a:spLocks noGrp="1"/>
          </p:cNvSpPr>
          <p:nvPr>
            <p:ph type="sldNum" sz="quarter" idx="12"/>
          </p:nvPr>
        </p:nvSpPr>
        <p:spPr/>
        <p:txBody>
          <a:bodyPr/>
          <a:lstStyle/>
          <a:p>
            <a:fld id="{076629CB-7937-4506-A327-ACF88B95BB03}" type="slidenum">
              <a:rPr lang="en-US" smtClean="0"/>
              <a:t>48</a:t>
            </a:fld>
            <a:endParaRPr lang="en-US"/>
          </a:p>
        </p:txBody>
      </p:sp>
    </p:spTree>
    <p:extLst>
      <p:ext uri="{BB962C8B-B14F-4D97-AF65-F5344CB8AC3E}">
        <p14:creationId xmlns:p14="http://schemas.microsoft.com/office/powerpoint/2010/main" val="3825869814"/>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Homomorphic encryption</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a:t>“</a:t>
            </a:r>
            <a:r>
              <a:rPr lang="en-US" b="1" dirty="0"/>
              <a:t>Unfortunately -- you knew that was coming, right? -- Gentry’s scheme is completely impractical. </a:t>
            </a:r>
            <a:r>
              <a:rPr lang="en-US" dirty="0"/>
              <a:t>It uses something called an ideal lattice as the basis for the encryption scheme, and both the size of the ciphertext and the complexity of the encryption and decryption operations grow enormously with the number of operations you need to perform on the ciphertext -- and that number needs to be fixed in advance. And converting a computer program, even a simple one, into a Boolean circuit requires an enormous number of operations. </a:t>
            </a:r>
            <a:r>
              <a:rPr lang="en-US" b="1" dirty="0"/>
              <a:t>These aren't impracticalities that can be solved with some clever optimization techniques and a few turns of Moore's Law; this is an inherent limitation in the algorithm</a:t>
            </a:r>
            <a:r>
              <a:rPr lang="en-US" b="1" dirty="0" smtClean="0"/>
              <a:t>.”</a:t>
            </a:r>
          </a:p>
          <a:p>
            <a:pPr marL="0" indent="0">
              <a:buNone/>
            </a:pPr>
            <a:r>
              <a:rPr lang="en-US" dirty="0"/>
              <a:t>	</a:t>
            </a:r>
            <a:r>
              <a:rPr lang="en-US" dirty="0" smtClean="0"/>
              <a:t>					- Bruce Schneier</a:t>
            </a:r>
            <a:endParaRPr lang="en-US" dirty="0"/>
          </a:p>
        </p:txBody>
      </p:sp>
      <p:sp>
        <p:nvSpPr>
          <p:cNvPr id="4" name="Slide Number Placeholder 3"/>
          <p:cNvSpPr>
            <a:spLocks noGrp="1"/>
          </p:cNvSpPr>
          <p:nvPr>
            <p:ph type="sldNum" sz="quarter" idx="12"/>
          </p:nvPr>
        </p:nvSpPr>
        <p:spPr/>
        <p:txBody>
          <a:bodyPr/>
          <a:lstStyle/>
          <a:p>
            <a:fld id="{076629CB-7937-4506-A327-ACF88B95BB03}" type="slidenum">
              <a:rPr lang="en-US" smtClean="0"/>
              <a:t>49</a:t>
            </a:fld>
            <a:endParaRPr lang="en-US" dirty="0"/>
          </a:p>
        </p:txBody>
      </p:sp>
    </p:spTree>
    <p:extLst>
      <p:ext uri="{BB962C8B-B14F-4D97-AF65-F5344CB8AC3E}">
        <p14:creationId xmlns:p14="http://schemas.microsoft.com/office/powerpoint/2010/main" val="29879197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a:t>
            </a:r>
            <a:r>
              <a:rPr lang="en-US" dirty="0"/>
              <a:t>firm </a:t>
            </a:r>
            <a:r>
              <a:rPr lang="en-US" dirty="0" smtClean="0"/>
              <a:t>foundation”</a:t>
            </a:r>
            <a:endParaRPr lang="en-US" dirty="0"/>
          </a:p>
        </p:txBody>
      </p:sp>
      <p:sp>
        <p:nvSpPr>
          <p:cNvPr id="3" name="Content Placeholder 2"/>
          <p:cNvSpPr>
            <a:spLocks noGrp="1"/>
          </p:cNvSpPr>
          <p:nvPr>
            <p:ph idx="1"/>
          </p:nvPr>
        </p:nvSpPr>
        <p:spPr/>
        <p:txBody>
          <a:bodyPr/>
          <a:lstStyle/>
          <a:p>
            <a:pPr marL="0" indent="0">
              <a:buNone/>
            </a:pPr>
            <a:endParaRPr lang="en-US" dirty="0" smtClean="0"/>
          </a:p>
          <a:p>
            <a:pPr>
              <a:buFont typeface="+mj-lt"/>
              <a:buAutoNum type="arabicPeriod"/>
            </a:pPr>
            <a:r>
              <a:rPr lang="en-US" b="1" u="sng" dirty="0" smtClean="0"/>
              <a:t>Motivation: privacy with statistical databases.</a:t>
            </a:r>
          </a:p>
          <a:p>
            <a:pPr>
              <a:buFont typeface="+mj-lt"/>
              <a:buAutoNum type="arabicPeriod"/>
            </a:pPr>
            <a:r>
              <a:rPr lang="en-US" dirty="0" smtClean="0">
                <a:solidFill>
                  <a:schemeClr val="tx1">
                    <a:lumMod val="75000"/>
                    <a:lumOff val="25000"/>
                    <a:alpha val="40000"/>
                  </a:schemeClr>
                </a:solidFill>
              </a:rPr>
              <a:t>Past attempts at privacy.</a:t>
            </a:r>
          </a:p>
          <a:p>
            <a:pPr>
              <a:buFont typeface="+mj-lt"/>
              <a:buAutoNum type="arabicPeriod"/>
            </a:pPr>
            <a:r>
              <a:rPr lang="en-US" dirty="0" smtClean="0">
                <a:solidFill>
                  <a:schemeClr val="tx1">
                    <a:lumMod val="75000"/>
                    <a:lumOff val="25000"/>
                    <a:alpha val="40000"/>
                  </a:schemeClr>
                </a:solidFill>
              </a:rPr>
              <a:t>Creating privacy using noise.</a:t>
            </a:r>
          </a:p>
          <a:p>
            <a:pPr>
              <a:buFont typeface="+mj-lt"/>
              <a:buAutoNum type="arabicPeriod"/>
            </a:pPr>
            <a:r>
              <a:rPr lang="en-US" dirty="0" smtClean="0">
                <a:solidFill>
                  <a:schemeClr val="tx1">
                    <a:lumMod val="75000"/>
                    <a:lumOff val="25000"/>
                    <a:alpha val="40000"/>
                  </a:schemeClr>
                </a:solidFill>
              </a:rPr>
              <a:t>Defining differential privacy</a:t>
            </a:r>
            <a:r>
              <a:rPr lang="en-US" dirty="0" smtClean="0">
                <a:solidFill>
                  <a:schemeClr val="tx1">
                    <a:lumMod val="75000"/>
                    <a:lumOff val="25000"/>
                    <a:alpha val="40000"/>
                  </a:schemeClr>
                </a:solidFill>
              </a:rPr>
              <a:t>.</a:t>
            </a:r>
            <a:endParaRPr lang="en-US" dirty="0" smtClean="0">
              <a:solidFill>
                <a:schemeClr val="tx1">
                  <a:lumMod val="75000"/>
                  <a:lumOff val="25000"/>
                  <a:alpha val="40000"/>
                </a:schemeClr>
              </a:solidFill>
            </a:endParaRPr>
          </a:p>
          <a:p>
            <a:pPr>
              <a:buFont typeface="+mj-lt"/>
              <a:buAutoNum type="arabicPeriod"/>
            </a:pPr>
            <a:r>
              <a:rPr lang="en-US" dirty="0" smtClean="0">
                <a:solidFill>
                  <a:schemeClr val="tx1">
                    <a:lumMod val="75000"/>
                    <a:lumOff val="25000"/>
                    <a:alpha val="40000"/>
                  </a:schemeClr>
                </a:solidFill>
              </a:rPr>
              <a:t>Achieving differential privacy.</a:t>
            </a:r>
          </a:p>
          <a:p>
            <a:pPr>
              <a:buFont typeface="+mj-lt"/>
              <a:buAutoNum type="arabicPeriod"/>
            </a:pPr>
            <a:r>
              <a:rPr lang="en-US" dirty="0" smtClean="0">
                <a:solidFill>
                  <a:schemeClr val="tx1">
                    <a:lumMod val="75000"/>
                    <a:lumOff val="25000"/>
                    <a:alpha val="40000"/>
                  </a:schemeClr>
                </a:solidFill>
              </a:rPr>
              <a:t>Properties of differentially private queries.</a:t>
            </a:r>
          </a:p>
          <a:p>
            <a:pPr>
              <a:buFont typeface="+mj-lt"/>
              <a:buAutoNum type="arabicPeriod"/>
            </a:pPr>
            <a:endParaRPr lang="en-US" dirty="0" smtClean="0"/>
          </a:p>
          <a:p>
            <a:pPr>
              <a:buFont typeface="+mj-lt"/>
              <a:buAutoNum type="arabicPeriod"/>
            </a:pPr>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076629CB-7937-4506-A327-ACF88B95BB03}" type="slidenum">
              <a:rPr lang="en-US" smtClean="0"/>
              <a:t>5</a:t>
            </a:fld>
            <a:endParaRPr lang="en-US"/>
          </a:p>
        </p:txBody>
      </p:sp>
    </p:spTree>
    <p:extLst>
      <p:ext uri="{BB962C8B-B14F-4D97-AF65-F5344CB8AC3E}">
        <p14:creationId xmlns:p14="http://schemas.microsoft.com/office/powerpoint/2010/main" val="133706131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76629CB-7937-4506-A327-ACF88B95BB03}" type="slidenum">
              <a:rPr lang="en-US" smtClean="0"/>
              <a:t>50</a:t>
            </a:fld>
            <a:endParaRPr lang="en-US"/>
          </a:p>
        </p:txBody>
      </p:sp>
    </p:spTree>
    <p:extLst>
      <p:ext uri="{BB962C8B-B14F-4D97-AF65-F5344CB8AC3E}">
        <p14:creationId xmlns:p14="http://schemas.microsoft.com/office/powerpoint/2010/main" val="16246696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Motivation</a:t>
            </a:r>
            <a:endParaRPr lang="en-US" dirty="0"/>
          </a:p>
        </p:txBody>
      </p:sp>
      <p:sp>
        <p:nvSpPr>
          <p:cNvPr id="3" name="Content Placeholder 2"/>
          <p:cNvSpPr>
            <a:spLocks noGrp="1"/>
          </p:cNvSpPr>
          <p:nvPr>
            <p:ph idx="1"/>
          </p:nvPr>
        </p:nvSpPr>
        <p:spPr/>
        <p:txBody>
          <a:bodyPr>
            <a:normAutofit/>
          </a:bodyPr>
          <a:lstStyle/>
          <a:p>
            <a:pPr>
              <a:buFont typeface="Arial"/>
              <a:buChar char="•"/>
            </a:pPr>
            <a:r>
              <a:rPr lang="en-US" dirty="0" smtClean="0"/>
              <a:t>“Anonymous” datasets have been connected to specific individuals. </a:t>
            </a:r>
          </a:p>
          <a:p>
            <a:pPr lvl="1">
              <a:buFont typeface="Arial"/>
              <a:buChar char="•"/>
            </a:pPr>
            <a:r>
              <a:rPr lang="en-US" dirty="0" smtClean="0"/>
              <a:t>AOL search histories.</a:t>
            </a:r>
          </a:p>
          <a:p>
            <a:pPr lvl="1">
              <a:buFont typeface="Arial"/>
              <a:buChar char="•"/>
            </a:pPr>
            <a:r>
              <a:rPr lang="en-US" dirty="0" smtClean="0"/>
              <a:t>Massachusetts state employee medical records.</a:t>
            </a:r>
          </a:p>
          <a:p>
            <a:pPr lvl="1">
              <a:buFont typeface="Arial"/>
              <a:buChar char="•"/>
            </a:pPr>
            <a:r>
              <a:rPr lang="en-US" dirty="0" smtClean="0"/>
              <a:t>Human genetic datasets.</a:t>
            </a:r>
          </a:p>
          <a:p>
            <a:pPr>
              <a:buFont typeface="Arial"/>
              <a:buChar char="•"/>
            </a:pPr>
            <a:r>
              <a:rPr lang="en-US" dirty="0" smtClean="0"/>
              <a:t>All of these cases involved </a:t>
            </a:r>
            <a:r>
              <a:rPr lang="en-US" i="1" dirty="0" smtClean="0"/>
              <a:t>auxiliary information</a:t>
            </a:r>
            <a:r>
              <a:rPr lang="en-US" dirty="0" smtClean="0"/>
              <a:t>.</a:t>
            </a:r>
          </a:p>
          <a:p>
            <a:pPr>
              <a:buFont typeface="Arial"/>
              <a:buChar char="•"/>
            </a:pPr>
            <a:r>
              <a:rPr lang="en-US" dirty="0" smtClean="0"/>
              <a:t>A technology is required to give incentives (or at least to remove disincentives) to contribute to these datasets.</a:t>
            </a:r>
          </a:p>
          <a:p>
            <a:pPr lvl="1">
              <a:buFont typeface="Arial"/>
              <a:buChar char="•"/>
            </a:pPr>
            <a:r>
              <a:rPr lang="en-US" dirty="0" smtClean="0"/>
              <a:t>“First, do no harm.”</a:t>
            </a:r>
          </a:p>
        </p:txBody>
      </p:sp>
      <p:sp>
        <p:nvSpPr>
          <p:cNvPr id="4" name="Slide Number Placeholder 3"/>
          <p:cNvSpPr>
            <a:spLocks noGrp="1"/>
          </p:cNvSpPr>
          <p:nvPr>
            <p:ph type="sldNum" sz="quarter" idx="12"/>
          </p:nvPr>
        </p:nvSpPr>
        <p:spPr/>
        <p:txBody>
          <a:bodyPr/>
          <a:lstStyle/>
          <a:p>
            <a:fld id="{076629CB-7937-4506-A327-ACF88B95BB03}" type="slidenum">
              <a:rPr lang="en-US" smtClean="0"/>
              <a:t>6</a:t>
            </a:fld>
            <a:endParaRPr lang="en-US"/>
          </a:p>
        </p:txBody>
      </p:sp>
    </p:spTree>
    <p:extLst>
      <p:ext uri="{BB962C8B-B14F-4D97-AF65-F5344CB8AC3E}">
        <p14:creationId xmlns:p14="http://schemas.microsoft.com/office/powerpoint/2010/main" val="83427365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Statistical databases</a:t>
            </a:r>
            <a:endParaRPr lang="en-US" dirty="0"/>
          </a:p>
        </p:txBody>
      </p:sp>
      <p:sp>
        <p:nvSpPr>
          <p:cNvPr id="3" name="Content Placeholder 2"/>
          <p:cNvSpPr>
            <a:spLocks noGrp="1"/>
          </p:cNvSpPr>
          <p:nvPr>
            <p:ph idx="1"/>
          </p:nvPr>
        </p:nvSpPr>
        <p:spPr/>
        <p:txBody>
          <a:bodyPr/>
          <a:lstStyle/>
          <a:p>
            <a:pPr>
              <a:buFont typeface="Arial"/>
              <a:buChar char="•"/>
            </a:pPr>
            <a:r>
              <a:rPr lang="en-US" dirty="0"/>
              <a:t>The purpose of a statistical database is </a:t>
            </a:r>
            <a:r>
              <a:rPr lang="en-US" dirty="0" smtClean="0"/>
              <a:t>to inform. </a:t>
            </a:r>
            <a:endParaRPr lang="en-US" dirty="0"/>
          </a:p>
          <a:p>
            <a:pPr>
              <a:buFont typeface="Arial"/>
              <a:buChar char="•"/>
            </a:pPr>
            <a:r>
              <a:rPr lang="en-US" dirty="0"/>
              <a:t>By definition, these databases will be exposed to </a:t>
            </a:r>
            <a:r>
              <a:rPr lang="en-US" dirty="0" smtClean="0"/>
              <a:t>users.</a:t>
            </a:r>
          </a:p>
          <a:p>
            <a:pPr>
              <a:buFont typeface="Arial"/>
              <a:buChar char="•"/>
            </a:pPr>
            <a:r>
              <a:rPr lang="en-US" dirty="0" smtClean="0"/>
              <a:t>A user can, even with good intentions, become an attacker.</a:t>
            </a:r>
            <a:endParaRPr lang="en-US" dirty="0"/>
          </a:p>
          <a:p>
            <a:pPr marL="0" indent="0" algn="ctr">
              <a:buNone/>
            </a:pPr>
            <a:r>
              <a:rPr lang="en-US" sz="2800" b="1" dirty="0"/>
              <a:t>The goal is to reveal </a:t>
            </a:r>
            <a:r>
              <a:rPr lang="en-US" sz="2800" b="1" dirty="0" smtClean="0"/>
              <a:t>information, so the right definition of privacy is not obvious.</a:t>
            </a:r>
            <a:endParaRPr lang="en-US" sz="2800" b="1" dirty="0"/>
          </a:p>
          <a:p>
            <a:pPr marL="0" indent="0">
              <a:buNone/>
            </a:pPr>
            <a:endParaRPr lang="en-US" dirty="0"/>
          </a:p>
        </p:txBody>
      </p:sp>
      <p:sp>
        <p:nvSpPr>
          <p:cNvPr id="4" name="Slide Number Placeholder 3"/>
          <p:cNvSpPr>
            <a:spLocks noGrp="1"/>
          </p:cNvSpPr>
          <p:nvPr>
            <p:ph type="sldNum" sz="quarter" idx="12"/>
          </p:nvPr>
        </p:nvSpPr>
        <p:spPr/>
        <p:txBody>
          <a:bodyPr/>
          <a:lstStyle/>
          <a:p>
            <a:fld id="{076629CB-7937-4506-A327-ACF88B95BB03}" type="slidenum">
              <a:rPr lang="en-US" smtClean="0"/>
              <a:t>7</a:t>
            </a:fld>
            <a:endParaRPr lang="en-US"/>
          </a:p>
        </p:txBody>
      </p:sp>
    </p:spTree>
    <p:extLst>
      <p:ext uri="{BB962C8B-B14F-4D97-AF65-F5344CB8AC3E}">
        <p14:creationId xmlns:p14="http://schemas.microsoft.com/office/powerpoint/2010/main" val="21790991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Dalenius’s Desideratum</a:t>
            </a:r>
            <a:endParaRPr lang="en-US" dirty="0"/>
          </a:p>
        </p:txBody>
      </p:sp>
      <p:sp>
        <p:nvSpPr>
          <p:cNvPr id="3" name="Content Placeholder 2"/>
          <p:cNvSpPr>
            <a:spLocks noGrp="1"/>
          </p:cNvSpPr>
          <p:nvPr>
            <p:ph idx="1"/>
          </p:nvPr>
        </p:nvSpPr>
        <p:spPr/>
        <p:txBody>
          <a:bodyPr/>
          <a:lstStyle/>
          <a:p>
            <a:pPr marL="0" indent="0">
              <a:buNone/>
            </a:pPr>
            <a:r>
              <a:rPr lang="en-US" dirty="0" smtClean="0"/>
              <a:t>An attempt at a workable definition of privacy in this setting:</a:t>
            </a:r>
          </a:p>
          <a:p>
            <a:pPr marL="0" indent="0" algn="ctr">
              <a:buNone/>
            </a:pPr>
            <a:r>
              <a:rPr lang="en-US" sz="2800" b="1" dirty="0" smtClean="0"/>
              <a:t>“Anything that can be learned about a respondent from the statistical database should be learnable without access to the database.”</a:t>
            </a:r>
          </a:p>
          <a:p>
            <a:pPr marL="0" indent="0">
              <a:buNone/>
            </a:pPr>
            <a:r>
              <a:rPr lang="en-US" dirty="0" smtClean="0"/>
              <a:t>Naturally relates to </a:t>
            </a:r>
            <a:r>
              <a:rPr lang="en-US" b="1" dirty="0" smtClean="0"/>
              <a:t>semantic security</a:t>
            </a:r>
            <a:r>
              <a:rPr lang="en-US" dirty="0" smtClean="0"/>
              <a:t> in cryptosystems.</a:t>
            </a:r>
          </a:p>
        </p:txBody>
      </p:sp>
      <p:sp>
        <p:nvSpPr>
          <p:cNvPr id="4" name="Slide Number Placeholder 3"/>
          <p:cNvSpPr>
            <a:spLocks noGrp="1"/>
          </p:cNvSpPr>
          <p:nvPr>
            <p:ph type="sldNum" sz="quarter" idx="12"/>
          </p:nvPr>
        </p:nvSpPr>
        <p:spPr/>
        <p:txBody>
          <a:bodyPr/>
          <a:lstStyle/>
          <a:p>
            <a:fld id="{076629CB-7937-4506-A327-ACF88B95BB03}" type="slidenum">
              <a:rPr lang="en-US" smtClean="0"/>
              <a:t>8</a:t>
            </a:fld>
            <a:endParaRPr lang="en-US" dirty="0"/>
          </a:p>
        </p:txBody>
      </p:sp>
    </p:spTree>
    <p:extLst>
      <p:ext uri="{BB962C8B-B14F-4D97-AF65-F5344CB8AC3E}">
        <p14:creationId xmlns:p14="http://schemas.microsoft.com/office/powerpoint/2010/main" val="259476806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Dalenius’s Desideratum</a:t>
            </a:r>
            <a:endParaRPr lang="en-US" dirty="0"/>
          </a:p>
        </p:txBody>
      </p:sp>
      <p:sp>
        <p:nvSpPr>
          <p:cNvPr id="3" name="Content Placeholder 2"/>
          <p:cNvSpPr>
            <a:spLocks noGrp="1"/>
          </p:cNvSpPr>
          <p:nvPr>
            <p:ph idx="1"/>
          </p:nvPr>
        </p:nvSpPr>
        <p:spPr/>
        <p:txBody>
          <a:bodyPr>
            <a:normAutofit lnSpcReduction="10000"/>
          </a:bodyPr>
          <a:lstStyle/>
          <a:p>
            <a:pPr>
              <a:buFont typeface="Arial"/>
              <a:buChar char="•"/>
            </a:pPr>
            <a:r>
              <a:rPr lang="en-US" dirty="0" smtClean="0"/>
              <a:t>“Turing </a:t>
            </a:r>
            <a:r>
              <a:rPr lang="en-US" dirty="0"/>
              <a:t/>
            </a:r>
            <a:br>
              <a:rPr lang="en-US" dirty="0"/>
            </a:br>
            <a:r>
              <a:rPr lang="en-US" dirty="0" smtClean="0"/>
              <a:t>parable”</a:t>
            </a:r>
          </a:p>
          <a:p>
            <a:pPr>
              <a:buFont typeface="Arial"/>
              <a:buChar char="•"/>
            </a:pPr>
            <a:endParaRPr lang="en-US" dirty="0"/>
          </a:p>
          <a:p>
            <a:pPr>
              <a:buFont typeface="Arial"/>
              <a:buChar char="•"/>
            </a:pPr>
            <a:endParaRPr lang="en-US" dirty="0" smtClean="0"/>
          </a:p>
          <a:p>
            <a:pPr marL="0" indent="0">
              <a:buNone/>
            </a:pPr>
            <a:endParaRPr lang="en-US" dirty="0" smtClean="0"/>
          </a:p>
          <a:p>
            <a:pPr>
              <a:buFont typeface="Arial"/>
              <a:buChar char="•"/>
            </a:pPr>
            <a:r>
              <a:rPr lang="en-US" dirty="0" smtClean="0"/>
              <a:t>This has been extended to a general proof</a:t>
            </a:r>
            <a:r>
              <a:rPr lang="en-US" dirty="0"/>
              <a:t> </a:t>
            </a:r>
            <a:r>
              <a:rPr lang="en-US" dirty="0" smtClean="0"/>
              <a:t>of the inadequacy of this definition.</a:t>
            </a:r>
          </a:p>
          <a:p>
            <a:pPr>
              <a:buFont typeface="Arial"/>
              <a:buChar char="•"/>
            </a:pPr>
            <a:r>
              <a:rPr lang="en-US" dirty="0" smtClean="0"/>
              <a:t>This definition fails as it punishes the database for revealing information, which is the purpose of a statistical database.</a:t>
            </a:r>
            <a:endParaRPr lang="en-US" dirty="0"/>
          </a:p>
        </p:txBody>
      </p:sp>
      <p:sp>
        <p:nvSpPr>
          <p:cNvPr id="4" name="Slide Number Placeholder 3"/>
          <p:cNvSpPr>
            <a:spLocks noGrp="1"/>
          </p:cNvSpPr>
          <p:nvPr>
            <p:ph type="sldNum" sz="quarter" idx="12"/>
          </p:nvPr>
        </p:nvSpPr>
        <p:spPr/>
        <p:txBody>
          <a:bodyPr/>
          <a:lstStyle/>
          <a:p>
            <a:fld id="{076629CB-7937-4506-A327-ACF88B95BB03}" type="slidenum">
              <a:rPr lang="en-US" smtClean="0"/>
              <a:t>9</a:t>
            </a:fld>
            <a:endParaRPr lang="en-US" dirty="0"/>
          </a:p>
        </p:txBody>
      </p:sp>
      <p:pic>
        <p:nvPicPr>
          <p:cNvPr id="5" name="Picture 4" descr="F1.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6901" y="1546412"/>
            <a:ext cx="1998625" cy="2527905"/>
          </a:xfrm>
          <a:prstGeom prst="rect">
            <a:avLst/>
          </a:prstGeom>
          <a:effectLst>
            <a:outerShdw blurRad="50800" dist="38100" dir="2700000" algn="tl" rotWithShape="0">
              <a:srgbClr val="000000">
                <a:alpha val="43000"/>
              </a:srgbClr>
            </a:outerShdw>
          </a:effectLst>
        </p:spPr>
      </p:pic>
      <p:pic>
        <p:nvPicPr>
          <p:cNvPr id="6" name="Picture 5" descr="Lithuania_Politica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7575" y="1546412"/>
            <a:ext cx="3604856" cy="2527905"/>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9089704"/>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Saddl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Saddle">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Saddle">
      <a:fillStyleLst>
        <a:solidFill>
          <a:schemeClr val="phClr"/>
        </a:solidFill>
        <a:gradFill rotWithShape="1">
          <a:gsLst>
            <a:gs pos="0">
              <a:schemeClr val="phClr"/>
            </a:gs>
            <a:gs pos="30000">
              <a:schemeClr val="phClr">
                <a:tint val="80000"/>
              </a:schemeClr>
            </a:gs>
            <a:gs pos="100000">
              <a:schemeClr val="phClr">
                <a:tint val="100000"/>
              </a:schemeClr>
            </a:gs>
          </a:gsLst>
          <a:path path="rect">
            <a:fillToRect l="50000" r="100000"/>
          </a:path>
        </a:gradFill>
        <a:blipFill rotWithShape="1">
          <a:blip xmlns:r="http://schemas.openxmlformats.org/officeDocument/2006/relationships" r:embed="rId1">
            <a:duotone>
              <a:schemeClr val="phClr">
                <a:shade val="70000"/>
                <a:satMod val="120000"/>
              </a:schemeClr>
              <a:schemeClr val="phClr">
                <a:tint val="30000"/>
                <a:satMod val="120000"/>
              </a:schemeClr>
            </a:duotone>
          </a:blip>
          <a:stretch/>
        </a:blipFill>
      </a:fillStyleLst>
      <a:lnStyleLst>
        <a:ln w="25400" cap="flat" cmpd="sng" algn="ctr">
          <a:solidFill>
            <a:schemeClr val="phClr">
              <a:shade val="95000"/>
              <a:satMod val="105000"/>
            </a:schemeClr>
          </a:solidFill>
          <a:prstDash val="solid"/>
        </a:ln>
        <a:ln w="50800" cap="flat" cmpd="dbl" algn="ctr">
          <a:solidFill>
            <a:schemeClr val="phClr"/>
          </a:solidFill>
          <a:prstDash val="solid"/>
        </a:ln>
        <a:ln w="76200" cap="flat" cmpd="dbl" algn="ctr">
          <a:solidFill>
            <a:schemeClr val="phClr"/>
          </a:solidFill>
          <a:prstDash val="solid"/>
        </a:ln>
      </a:lnStyleLst>
      <a:effectStyleLst>
        <a:effectStyle>
          <a:effectLst/>
        </a:effectStyle>
        <a:effectStyle>
          <a:effectLst>
            <a:outerShdw blurRad="38100" dist="25400" dir="5400000" rotWithShape="0">
              <a:srgbClr val="FFFFFF">
                <a:alpha val="75000"/>
              </a:srgbClr>
            </a:outerShdw>
          </a:effectLst>
          <a:scene3d>
            <a:camera prst="orthographicFront">
              <a:rot lat="0" lon="0" rev="0"/>
            </a:camera>
            <a:lightRig rig="sunrise" dir="tl">
              <a:rot lat="0" lon="0" rev="1200000"/>
            </a:lightRig>
          </a:scene3d>
          <a:sp3d prstMaterial="softEdge">
            <a:bevelT w="0" h="0"/>
          </a:sp3d>
        </a:effectStyle>
        <a:effectStyle>
          <a:effectLst>
            <a:innerShdw blurRad="76200" dist="38100" dir="13500000">
              <a:srgbClr val="FFFFFF">
                <a:alpha val="75000"/>
              </a:srgbClr>
            </a:innerShdw>
          </a:effectLst>
          <a:scene3d>
            <a:camera prst="perspectiveFront" fov="2400000"/>
            <a:lightRig rig="twoPt" dir="tl"/>
          </a:scene3d>
          <a:sp3d>
            <a:bevelT w="25400" h="12700" prst="angle"/>
          </a:sp3d>
        </a:effectStyle>
      </a:effectStyleLst>
      <a:bgFillStyleLst>
        <a:solidFill>
          <a:schemeClr val="phClr"/>
        </a:solidFill>
        <a:blipFill rotWithShape="1">
          <a:blip xmlns:r="http://schemas.openxmlformats.org/officeDocument/2006/relationships" r:embed="rId2">
            <a:duotone>
              <a:schemeClr val="phClr">
                <a:shade val="30000"/>
                <a:satMod val="250000"/>
              </a:schemeClr>
              <a:schemeClr val="phClr">
                <a:tint val="50000"/>
                <a:satMod val="200000"/>
              </a:schemeClr>
            </a:duotone>
          </a:blip>
          <a:stretch/>
        </a:blipFill>
        <a:blipFill rotWithShape="1">
          <a:blip xmlns:r="http://schemas.openxmlformats.org/officeDocument/2006/relationships" r:embed="rId3">
            <a:duotone>
              <a:schemeClr val="phClr">
                <a:shade val="90000"/>
                <a:hueMod val="90000"/>
                <a:satMod val="150000"/>
                <a:lumMod val="90000"/>
              </a:schemeClr>
              <a:schemeClr val="phClr">
                <a:tint val="70000"/>
                <a:shade val="80000"/>
                <a:satMod val="3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Saddle.thmx</Template>
  <TotalTime>680</TotalTime>
  <Words>2565</Words>
  <Application>Microsoft Macintosh PowerPoint</Application>
  <PresentationFormat>On-screen Show (4:3)</PresentationFormat>
  <Paragraphs>298</Paragraphs>
  <Slides>50</Slides>
  <Notes>1</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Saddle</vt:lpstr>
      <vt:lpstr>Differential Privacy</vt:lpstr>
      <vt:lpstr>Required Reading</vt:lpstr>
      <vt:lpstr>A firm foundation for private data analysis </vt:lpstr>
      <vt:lpstr>“A firm foundation”</vt:lpstr>
      <vt:lpstr>“A firm foundation”</vt:lpstr>
      <vt:lpstr>1. Motivation</vt:lpstr>
      <vt:lpstr>Statistical databases</vt:lpstr>
      <vt:lpstr>Dalenius’s Desideratum</vt:lpstr>
      <vt:lpstr>Dalenius’s Desideratum</vt:lpstr>
      <vt:lpstr>“A firm foundation”</vt:lpstr>
      <vt:lpstr>2. Past attempts</vt:lpstr>
      <vt:lpstr>2. Past attempts</vt:lpstr>
      <vt:lpstr>“A firm foundation”</vt:lpstr>
      <vt:lpstr>Two problems</vt:lpstr>
      <vt:lpstr>Blatant non-privacy</vt:lpstr>
      <vt:lpstr>PowerPoint Presentation</vt:lpstr>
      <vt:lpstr>Noise and the “noisy table”</vt:lpstr>
      <vt:lpstr>Privacy goal</vt:lpstr>
      <vt:lpstr>“A firm foundation”</vt:lpstr>
      <vt:lpstr>Differential privacy</vt:lpstr>
      <vt:lpstr>Differential privacy</vt:lpstr>
      <vt:lpstr>Differential privacy</vt:lpstr>
      <vt:lpstr>Differential privacy</vt:lpstr>
      <vt:lpstr>“A firm foundation”</vt:lpstr>
      <vt:lpstr>Noise properties</vt:lpstr>
      <vt:lpstr>Simple case</vt:lpstr>
      <vt:lpstr>General case</vt:lpstr>
      <vt:lpstr>Laplace distribution</vt:lpstr>
      <vt:lpstr>Laplace distribution</vt:lpstr>
      <vt:lpstr>Final theorem</vt:lpstr>
      <vt:lpstr>PowerPoint Presentation</vt:lpstr>
      <vt:lpstr>“A firm foundation”</vt:lpstr>
      <vt:lpstr>Sequence of queries</vt:lpstr>
      <vt:lpstr>Histogram queries</vt:lpstr>
      <vt:lpstr>Histogram queries</vt:lpstr>
      <vt:lpstr>Sensitivity analysis </vt:lpstr>
      <vt:lpstr>PowerPoint Presentation</vt:lpstr>
      <vt:lpstr>Objections</vt:lpstr>
      <vt:lpstr>Query model</vt:lpstr>
      <vt:lpstr>Query model</vt:lpstr>
      <vt:lpstr>Mr. Burns</vt:lpstr>
      <vt:lpstr>PowerPoint Presentation</vt:lpstr>
      <vt:lpstr>Suggested Reading</vt:lpstr>
      <vt:lpstr>CryptDB?</vt:lpstr>
      <vt:lpstr>CryptDB</vt:lpstr>
      <vt:lpstr>CryptDB</vt:lpstr>
      <vt:lpstr>CryptDB performance</vt:lpstr>
      <vt:lpstr>Homomorphic encryption</vt:lpstr>
      <vt:lpstr>Homomorphic encryption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Differential Privacy</dc:title>
  <dc:creator>Bill</dc:creator>
  <cp:lastModifiedBy>Bill</cp:lastModifiedBy>
  <cp:revision>293</cp:revision>
  <dcterms:created xsi:type="dcterms:W3CDTF">2014-12-01T13:44:39Z</dcterms:created>
  <dcterms:modified xsi:type="dcterms:W3CDTF">2014-12-02T14:48:17Z</dcterms:modified>
</cp:coreProperties>
</file>