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642D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C88196-D3A3-46BC-AAF3-7A9022F3342E}" type="datetime1">
              <a:rPr lang="en-US" smtClean="0"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3134-3613-467C-B109-FA648938BFE0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F51ABF-D99D-4412-8A2A-ECB3E9FE2B9A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20D6-C1DC-41D7-BC82-D91F82533518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EB95-2886-411E-AA5B-F66EB3F605B1}" type="datetime1">
              <a:rPr lang="en-US" smtClean="0"/>
              <a:t>9/17/2014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BB1C42-D8E4-41F8-95B1-36D9F9B9593C}" type="datetime1">
              <a:rPr lang="en-US" smtClean="0"/>
              <a:t>9/17/2014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559E71-3007-4A4F-8A15-1A4A9C49CAD9}" type="datetime1">
              <a:rPr lang="en-US" smtClean="0"/>
              <a:t>9/17/2014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CC0F-A3A2-43DE-8BBD-3ED4AAE00484}" type="datetime1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86D9-E503-4346-A34F-FF39F42D9E5E}" type="datetime1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962D-EF87-4B35-B630-15222786E4BA}" type="datetime1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4F7935-FE63-4330-AC25-22A8C2A46252}" type="datetime1">
              <a:rPr lang="en-US" smtClean="0"/>
              <a:t>9/17/2014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F14D4C-D7A5-43C4-B13A-2C2AB9C99264}" type="datetime1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raph_databas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Systems Support for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Graphical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CS6410 Fall 2014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9/18/2014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Dryad/LINQ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8400"/>
            <a:ext cx="4800600" cy="22619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946835"/>
            <a:ext cx="4800600" cy="377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7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major systems in this space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out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en.wikipedia.org/wiki/Graph_database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list 50 or so graphical databases and processing systems</a:t>
            </a:r>
          </a:p>
          <a:p>
            <a:endParaRPr lang="en-US" dirty="0"/>
          </a:p>
          <a:p>
            <a:r>
              <a:rPr lang="en-US" dirty="0" smtClean="0"/>
              <a:t>Some popular ones in research settings are </a:t>
            </a:r>
            <a:r>
              <a:rPr lang="en-US" dirty="0" err="1" smtClean="0"/>
              <a:t>Pregel</a:t>
            </a:r>
            <a:r>
              <a:rPr lang="en-US" dirty="0"/>
              <a:t> </a:t>
            </a:r>
            <a:r>
              <a:rPr lang="en-US" dirty="0" smtClean="0"/>
              <a:t>(from Google), </a:t>
            </a:r>
            <a:r>
              <a:rPr lang="en-US" dirty="0" err="1" smtClean="0"/>
              <a:t>GraphLab</a:t>
            </a:r>
            <a:r>
              <a:rPr lang="en-US" dirty="0" smtClean="0"/>
              <a:t> (CMU) </a:t>
            </a:r>
            <a:r>
              <a:rPr lang="en-US" dirty="0"/>
              <a:t>and </a:t>
            </a:r>
            <a:r>
              <a:rPr lang="en-US" dirty="0" err="1"/>
              <a:t>Vowpal</a:t>
            </a:r>
            <a:r>
              <a:rPr lang="en-US" dirty="0"/>
              <a:t> </a:t>
            </a:r>
            <a:r>
              <a:rPr lang="en-US" dirty="0" err="1"/>
              <a:t>Wabbit</a:t>
            </a:r>
            <a:r>
              <a:rPr lang="en-US" dirty="0"/>
              <a:t> </a:t>
            </a:r>
            <a:r>
              <a:rPr lang="en-US" dirty="0" smtClean="0"/>
              <a:t>(“Fast Learning”) (Yahoo)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 systems need to be responsive to</a:t>
            </a:r>
          </a:p>
          <a:p>
            <a:pPr lvl="1"/>
            <a:r>
              <a:rPr lang="en-US" dirty="0" smtClean="0"/>
              <a:t>Styles of use (what our “customers” are doing)</a:t>
            </a:r>
          </a:p>
          <a:p>
            <a:pPr lvl="1"/>
            <a:r>
              <a:rPr lang="en-US" dirty="0" smtClean="0"/>
              <a:t>Common patterns of load (optimize for this case)</a:t>
            </a:r>
          </a:p>
          <a:p>
            <a:pPr lvl="1"/>
            <a:endParaRPr lang="en-US" dirty="0"/>
          </a:p>
          <a:p>
            <a:r>
              <a:rPr lang="en-US" dirty="0" smtClean="0"/>
              <a:t>In today’s major cloud computing settings, graphical data and graphical learning solutions are becoming a highly dominant form of load and focus</a:t>
            </a:r>
          </a:p>
          <a:p>
            <a:endParaRPr lang="en-US" dirty="0"/>
          </a:p>
          <a:p>
            <a:r>
              <a:rPr lang="en-US" dirty="0" smtClean="0"/>
              <a:t>Computer systems need to evolve to track this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0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models and applications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Artificial intelligence and machine learning is the core technology in many modern cloud settings</a:t>
            </a:r>
          </a:p>
          <a:p>
            <a:pPr lvl="1"/>
            <a:r>
              <a:rPr lang="en-US" dirty="0" smtClean="0"/>
              <a:t>Support for social networking mechanisms</a:t>
            </a:r>
          </a:p>
          <a:p>
            <a:pPr lvl="1"/>
            <a:r>
              <a:rPr lang="en-US" dirty="0" smtClean="0"/>
              <a:t>Creating product placement recommendations</a:t>
            </a:r>
          </a:p>
          <a:p>
            <a:pPr lvl="1"/>
            <a:r>
              <a:rPr lang="en-US" dirty="0" smtClean="0"/>
              <a:t>Understanding the flow of “influence” within communities</a:t>
            </a:r>
          </a:p>
          <a:p>
            <a:pPr lvl="1"/>
            <a:endParaRPr lang="en-US" dirty="0"/>
          </a:p>
          <a:p>
            <a:r>
              <a:rPr lang="en-US" dirty="0" smtClean="0"/>
              <a:t>Graphical processing can also matter in systems</a:t>
            </a:r>
          </a:p>
          <a:p>
            <a:pPr lvl="1"/>
            <a:r>
              <a:rPr lang="en-US" dirty="0" smtClean="0"/>
              <a:t>Understand what to cache and what not to cache</a:t>
            </a:r>
          </a:p>
          <a:p>
            <a:pPr lvl="1"/>
            <a:r>
              <a:rPr lang="en-US" dirty="0" smtClean="0"/>
              <a:t>Learning common patterns to optimize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this hard?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 generation of solutions was too general</a:t>
            </a:r>
          </a:p>
          <a:p>
            <a:pPr lvl="1"/>
            <a:r>
              <a:rPr lang="en-US" dirty="0" smtClean="0"/>
              <a:t>Programming languages can do anything, but they aren’t at all specialized for graph structured data</a:t>
            </a:r>
          </a:p>
          <a:p>
            <a:pPr lvl="1"/>
            <a:r>
              <a:rPr lang="en-US" dirty="0" smtClean="0"/>
              <a:t>Database systems are awesome for tabular data but much less optimized for graphical data</a:t>
            </a:r>
          </a:p>
          <a:p>
            <a:endParaRPr lang="en-US" dirty="0"/>
          </a:p>
          <a:p>
            <a:r>
              <a:rPr lang="en-US" dirty="0" smtClean="0"/>
              <a:t>There is also an issue of scale</a:t>
            </a:r>
          </a:p>
          <a:p>
            <a:pPr lvl="1"/>
            <a:r>
              <a:rPr lang="en-US" dirty="0" smtClean="0"/>
              <a:t>We’re good at what can be done on one computer</a:t>
            </a:r>
          </a:p>
          <a:p>
            <a:pPr lvl="1"/>
            <a:r>
              <a:rPr lang="en-US" dirty="0" smtClean="0"/>
              <a:t>But a company like Facebook has billions of users and their infrastructure runs on massive data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8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papers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TAO paper (I’ll start with this) gives a sense of the challenge Facebook confronts</a:t>
            </a:r>
          </a:p>
          <a:p>
            <a:pPr lvl="1"/>
            <a:r>
              <a:rPr lang="en-US" dirty="0" smtClean="0"/>
              <a:t>Like an entire distributed operating system</a:t>
            </a:r>
          </a:p>
          <a:p>
            <a:pPr lvl="1"/>
            <a:r>
              <a:rPr lang="en-US" dirty="0" smtClean="0"/>
              <a:t>But the whole role of the solution is to manage graphical data and support queries against it</a:t>
            </a:r>
          </a:p>
          <a:p>
            <a:pPr lvl="1"/>
            <a:r>
              <a:rPr lang="en-US" dirty="0" smtClean="0"/>
              <a:t>Massive loads and surreal scale</a:t>
            </a:r>
          </a:p>
          <a:p>
            <a:pPr lvl="1"/>
            <a:endParaRPr lang="en-US" dirty="0"/>
          </a:p>
          <a:p>
            <a:r>
              <a:rPr lang="en-US" dirty="0" smtClean="0"/>
              <a:t>Things to notice?</a:t>
            </a:r>
          </a:p>
          <a:p>
            <a:pPr lvl="1"/>
            <a:r>
              <a:rPr lang="en-US" dirty="0" smtClean="0"/>
              <a:t>How does the architecture of the solution reflect the special environment in which it runs?</a:t>
            </a:r>
          </a:p>
          <a:p>
            <a:pPr lvl="1"/>
            <a:r>
              <a:rPr lang="en-US" dirty="0" smtClean="0"/>
              <a:t>How did they identify and optimize the critical paths?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Dryad/LINQ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we see two concepts combined</a:t>
            </a:r>
          </a:p>
          <a:p>
            <a:pPr lvl="1"/>
            <a:r>
              <a:rPr lang="en-US" dirty="0" smtClean="0"/>
              <a:t>At Microsoft, LINQ has become very popular</a:t>
            </a:r>
          </a:p>
          <a:p>
            <a:pPr lvl="1"/>
            <a:r>
              <a:rPr lang="en-US" dirty="0" smtClean="0"/>
              <a:t>It embeds a kind of query processing into C# code</a:t>
            </a:r>
          </a:p>
          <a:p>
            <a:pPr lvl="1"/>
            <a:endParaRPr lang="en-US" dirty="0"/>
          </a:p>
          <a:p>
            <a:r>
              <a:rPr lang="en-US" dirty="0" smtClean="0"/>
              <a:t>Dryad takes this one step further</a:t>
            </a:r>
          </a:p>
          <a:p>
            <a:pPr lvl="1"/>
            <a:r>
              <a:rPr lang="en-US" dirty="0" smtClean="0"/>
              <a:t>Given a LINQ expression, Dryad can run it on a distributed “computing engine” of their own design</a:t>
            </a:r>
          </a:p>
          <a:p>
            <a:pPr lvl="1"/>
            <a:r>
              <a:rPr lang="en-US" dirty="0" smtClean="0"/>
              <a:t>Idea is to obtain massive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6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architecture of Dryad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0"/>
            <a:ext cx="6600751" cy="357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4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of a LINQ expression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4443437" cy="477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6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join, done in two ways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637" y="2090347"/>
            <a:ext cx="6245326" cy="328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8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join, done in two ways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28417"/>
            <a:ext cx="6194551" cy="321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49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3221</TotalTime>
  <Words>523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Wingdings 2</vt:lpstr>
      <vt:lpstr>Median</vt:lpstr>
      <vt:lpstr>Systems Support for Graphical Learning</vt:lpstr>
      <vt:lpstr>Graphical models and applications</vt:lpstr>
      <vt:lpstr>What makes this hard?</vt:lpstr>
      <vt:lpstr>Today’s papers</vt:lpstr>
      <vt:lpstr>Dryad/LINQ</vt:lpstr>
      <vt:lpstr>Basic architecture of Dryad</vt:lpstr>
      <vt:lpstr>Execution of a LINQ expression</vt:lpstr>
      <vt:lpstr>A join, done in two ways</vt:lpstr>
      <vt:lpstr>A join, done in two ways</vt:lpstr>
      <vt:lpstr>MapReduce in Dryad/LINQ</vt:lpstr>
      <vt:lpstr>Other major systems in this space</vt:lpstr>
      <vt:lpstr>Take 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193</cp:revision>
  <cp:lastPrinted>2012-02-14T15:00:44Z</cp:lastPrinted>
  <dcterms:created xsi:type="dcterms:W3CDTF">2006-08-16T00:00:00Z</dcterms:created>
  <dcterms:modified xsi:type="dcterms:W3CDTF">2014-09-17T21:49:14Z</dcterms:modified>
</cp:coreProperties>
</file>