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8" r:id="rId3"/>
    <p:sldId id="298" r:id="rId4"/>
    <p:sldId id="299" r:id="rId5"/>
    <p:sldId id="289" r:id="rId6"/>
    <p:sldId id="300" r:id="rId7"/>
    <p:sldId id="301" r:id="rId8"/>
    <p:sldId id="302" r:id="rId9"/>
    <p:sldId id="290" r:id="rId10"/>
    <p:sldId id="265" r:id="rId11"/>
    <p:sldId id="269" r:id="rId12"/>
    <p:sldId id="267" r:id="rId13"/>
    <p:sldId id="286" r:id="rId14"/>
    <p:sldId id="284" r:id="rId15"/>
    <p:sldId id="270" r:id="rId16"/>
    <p:sldId id="273" r:id="rId17"/>
    <p:sldId id="271" r:id="rId18"/>
    <p:sldId id="274" r:id="rId19"/>
    <p:sldId id="277" r:id="rId20"/>
    <p:sldId id="276" r:id="rId21"/>
    <p:sldId id="291" r:id="rId22"/>
    <p:sldId id="309" r:id="rId23"/>
    <p:sldId id="293" r:id="rId24"/>
    <p:sldId id="304" r:id="rId25"/>
    <p:sldId id="305" r:id="rId26"/>
    <p:sldId id="306" r:id="rId27"/>
    <p:sldId id="307" r:id="rId28"/>
    <p:sldId id="308" r:id="rId29"/>
    <p:sldId id="303" r:id="rId30"/>
    <p:sldId id="278" r:id="rId31"/>
    <p:sldId id="279" r:id="rId32"/>
    <p:sldId id="280" r:id="rId33"/>
    <p:sldId id="283" r:id="rId34"/>
    <p:sldId id="294" r:id="rId35"/>
    <p:sldId id="295" r:id="rId36"/>
    <p:sldId id="296" r:id="rId37"/>
    <p:sldId id="285" r:id="rId38"/>
    <p:sldId id="312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7450-439B-4997-BD16-35A2D7DE5CEE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0D66D-45FB-482B-A4D1-238A0B08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6D-45FB-482B-A4D1-238A0B08A7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6D-45FB-482B-A4D1-238A0B08A7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6D-45FB-482B-A4D1-238A0B08A7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6D-45FB-482B-A4D1-238A0B08A7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6D-45FB-482B-A4D1-238A0B08A7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0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8DDE8FCE-DB00-479E-9E7F-C1277EC3D2C9}" type="datetime1">
              <a:rPr lang="en-US" smtClean="0"/>
              <a:t>10/22/2013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9608FC0-B990-42FA-8FFE-5290FF1F4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0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9476-6E81-459E-AA6C-AB6613AF5EBC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0F-F415-4FD1-9D36-FFED5BD501A5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523B-D783-40BA-AFF1-31616281C3FF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600"/>
            </a:lvl1pPr>
          </a:lstStyle>
          <a:p>
            <a:fld id="{19608FC0-B990-42FA-8FFE-5290FF1F42B6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9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AF9-BBCB-4CD3-BC0B-AC76053444D4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315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1816-F6CC-472A-9F1C-6DBDD09937E3}" type="datetime1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414F-81B9-4EC1-A700-B431FF127136}" type="datetime1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73E7-BCBB-4A42-ABFE-71E77DBC6D96}" type="datetime1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3DE4-09B9-4825-8599-9B6911069558}" type="datetime1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5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589-777F-4F06-BAC1-F7405D9CABCB}" type="datetime1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3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B1DB-3AF1-4D91-AEE3-B984909F249C}" type="datetime1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B8EC806-D376-4F25-9960-B230504D3CD2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608FC0-B990-42FA-8FFE-5290FF1F4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7.tmp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etworking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Software-Defined Networking: </a:t>
            </a:r>
            <a:br>
              <a:rPr lang="en-US" dirty="0" smtClean="0"/>
            </a:br>
            <a:r>
              <a:rPr lang="en-US" sz="4900" dirty="0" smtClean="0"/>
              <a:t>OpenFlow and Frenetic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Mohamed Ismail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509" y="137160"/>
            <a:ext cx="7269480" cy="1325562"/>
          </a:xfrm>
        </p:spPr>
        <p:txBody>
          <a:bodyPr/>
          <a:lstStyle/>
          <a:p>
            <a:r>
              <a:rPr lang="en-US" dirty="0" smtClean="0"/>
              <a:t>Authors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5509" y="1102661"/>
            <a:ext cx="3236237" cy="5472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Nick </a:t>
            </a:r>
            <a:r>
              <a:rPr lang="en-US" dirty="0" err="1" smtClean="0"/>
              <a:t>McKeown</a:t>
            </a:r>
            <a:endParaRPr lang="en-US" dirty="0" smtClean="0"/>
          </a:p>
          <a:p>
            <a:pPr lvl="1"/>
            <a:r>
              <a:rPr lang="en-US" dirty="0" smtClean="0"/>
              <a:t>‘95 PhD UC Berkeley</a:t>
            </a:r>
          </a:p>
          <a:p>
            <a:pPr lvl="1"/>
            <a:r>
              <a:rPr lang="en-US" dirty="0" smtClean="0"/>
              <a:t>Co-founded </a:t>
            </a:r>
            <a:r>
              <a:rPr lang="en-US" dirty="0" err="1" smtClean="0"/>
              <a:t>Nicira</a:t>
            </a:r>
            <a:r>
              <a:rPr lang="en-US" dirty="0" smtClean="0"/>
              <a:t> Networks, ONF</a:t>
            </a:r>
          </a:p>
          <a:p>
            <a:pPr lvl="1"/>
            <a:r>
              <a:rPr lang="en-US" dirty="0" smtClean="0"/>
              <a:t>Faculty at Stanford</a:t>
            </a:r>
          </a:p>
          <a:p>
            <a:r>
              <a:rPr lang="en-US" dirty="0" smtClean="0"/>
              <a:t>Tom Anderson</a:t>
            </a:r>
          </a:p>
          <a:p>
            <a:pPr lvl="1"/>
            <a:r>
              <a:rPr lang="en-US" dirty="0" smtClean="0"/>
              <a:t>‘91 PhD Univ. of Wash.</a:t>
            </a:r>
          </a:p>
          <a:p>
            <a:pPr lvl="1"/>
            <a:r>
              <a:rPr lang="en-US" dirty="0" smtClean="0"/>
              <a:t>UC Berkeley ‘91-’97</a:t>
            </a:r>
          </a:p>
          <a:p>
            <a:pPr lvl="1"/>
            <a:r>
              <a:rPr lang="en-US" dirty="0" smtClean="0"/>
              <a:t>Faculty at Univ. of Wash.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Balakrishnan</a:t>
            </a:r>
            <a:endParaRPr lang="en-US" dirty="0" smtClean="0"/>
          </a:p>
          <a:p>
            <a:pPr lvl="1"/>
            <a:r>
              <a:rPr lang="en-US" dirty="0" smtClean="0"/>
              <a:t>‘98 PhD UC Berkeley</a:t>
            </a:r>
          </a:p>
          <a:p>
            <a:pPr lvl="1"/>
            <a:r>
              <a:rPr lang="en-US" dirty="0" smtClean="0"/>
              <a:t>Faculty at MIT</a:t>
            </a:r>
          </a:p>
          <a:p>
            <a:r>
              <a:rPr lang="en-US" dirty="0" smtClean="0"/>
              <a:t>Guru </a:t>
            </a:r>
            <a:r>
              <a:rPr lang="en-US" dirty="0" err="1" smtClean="0"/>
              <a:t>Parulkar</a:t>
            </a:r>
            <a:endParaRPr lang="en-US" dirty="0" smtClean="0"/>
          </a:p>
          <a:p>
            <a:pPr lvl="1"/>
            <a:r>
              <a:rPr lang="en-US" dirty="0" smtClean="0"/>
              <a:t>‘87 PhD Univ. of </a:t>
            </a:r>
            <a:r>
              <a:rPr lang="en-US" dirty="0" err="1" smtClean="0"/>
              <a:t>Deliware</a:t>
            </a:r>
            <a:endParaRPr lang="en-US" dirty="0" smtClean="0"/>
          </a:p>
          <a:p>
            <a:pPr lvl="1"/>
            <a:r>
              <a:rPr lang="en-US" dirty="0" smtClean="0"/>
              <a:t>Many network-related startups</a:t>
            </a:r>
          </a:p>
          <a:p>
            <a:pPr lvl="1"/>
            <a:r>
              <a:rPr lang="en-US" dirty="0" smtClean="0"/>
              <a:t>Executive director of Clean Slate Internet Design Program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1144" y="1102661"/>
            <a:ext cx="3236976" cy="54729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Larry </a:t>
            </a:r>
            <a:r>
              <a:rPr lang="en-US" dirty="0" smtClean="0"/>
              <a:t>Peterson</a:t>
            </a:r>
          </a:p>
          <a:p>
            <a:pPr lvl="1"/>
            <a:r>
              <a:rPr lang="en-US" dirty="0" smtClean="0"/>
              <a:t>‘85 PhD Purdue University</a:t>
            </a:r>
          </a:p>
          <a:p>
            <a:pPr lvl="1"/>
            <a:r>
              <a:rPr lang="en-US" dirty="0" smtClean="0"/>
              <a:t>GENI project chair</a:t>
            </a:r>
          </a:p>
          <a:p>
            <a:pPr lvl="1"/>
            <a:r>
              <a:rPr lang="en-US" dirty="0" smtClean="0"/>
              <a:t>Faculty at Princeton</a:t>
            </a:r>
            <a:endParaRPr lang="en-US" dirty="0"/>
          </a:p>
          <a:p>
            <a:r>
              <a:rPr lang="en-US" dirty="0"/>
              <a:t>Jennifer </a:t>
            </a:r>
            <a:r>
              <a:rPr lang="en-US" dirty="0" smtClean="0"/>
              <a:t>Rexford</a:t>
            </a:r>
          </a:p>
          <a:p>
            <a:pPr lvl="1"/>
            <a:r>
              <a:rPr lang="en-US" dirty="0" smtClean="0"/>
              <a:t>‘96 PhD Univ. of Mich.</a:t>
            </a:r>
          </a:p>
          <a:p>
            <a:pPr lvl="1"/>
            <a:r>
              <a:rPr lang="en-US" dirty="0" smtClean="0"/>
              <a:t>AT&amp;T Labs  ‘96-’05</a:t>
            </a:r>
          </a:p>
          <a:p>
            <a:pPr lvl="1"/>
            <a:r>
              <a:rPr lang="en-US" dirty="0" smtClean="0"/>
              <a:t>Broader Gateway Protocol</a:t>
            </a:r>
          </a:p>
          <a:p>
            <a:pPr lvl="1"/>
            <a:r>
              <a:rPr lang="en-US" dirty="0" smtClean="0"/>
              <a:t>Faculty at Princeton</a:t>
            </a:r>
            <a:endParaRPr lang="en-US" dirty="0"/>
          </a:p>
          <a:p>
            <a:r>
              <a:rPr lang="en-US" dirty="0"/>
              <a:t>Scott </a:t>
            </a:r>
            <a:r>
              <a:rPr lang="en-US" dirty="0" err="1" smtClean="0"/>
              <a:t>Shenker</a:t>
            </a:r>
            <a:endParaRPr lang="en-US" dirty="0" smtClean="0"/>
          </a:p>
          <a:p>
            <a:pPr lvl="1"/>
            <a:r>
              <a:rPr lang="en-US" dirty="0" smtClean="0"/>
              <a:t>‘83 PhD Univ. of </a:t>
            </a:r>
            <a:r>
              <a:rPr lang="en-US" dirty="0" err="1" smtClean="0"/>
              <a:t>Chig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XEROX </a:t>
            </a:r>
            <a:r>
              <a:rPr lang="en-US" dirty="0" err="1" smtClean="0"/>
              <a:t>Parc</a:t>
            </a:r>
            <a:endParaRPr lang="en-US" dirty="0" smtClean="0"/>
          </a:p>
          <a:p>
            <a:pPr lvl="1"/>
            <a:r>
              <a:rPr lang="en-US" dirty="0" smtClean="0"/>
              <a:t>Co-founder of </a:t>
            </a:r>
            <a:r>
              <a:rPr lang="en-US" dirty="0" err="1" smtClean="0"/>
              <a:t>Nicira</a:t>
            </a:r>
            <a:r>
              <a:rPr lang="en-US" dirty="0" smtClean="0"/>
              <a:t> Networks, ONF</a:t>
            </a:r>
          </a:p>
          <a:p>
            <a:pPr lvl="1"/>
            <a:r>
              <a:rPr lang="en-US" dirty="0" smtClean="0"/>
              <a:t>Faculty at Berkeley</a:t>
            </a:r>
            <a:endParaRPr lang="en-US" dirty="0"/>
          </a:p>
          <a:p>
            <a:r>
              <a:rPr lang="en-US" dirty="0"/>
              <a:t>Jonathan </a:t>
            </a:r>
            <a:r>
              <a:rPr lang="en-US" dirty="0" smtClean="0"/>
              <a:t>Turner</a:t>
            </a:r>
          </a:p>
          <a:p>
            <a:pPr lvl="1"/>
            <a:r>
              <a:rPr lang="en-US" dirty="0" smtClean="0"/>
              <a:t>Faculty at Washington University in St. Louis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upload.wikimedia.org/wikipedia/commons/thumb/9/9b/Nick_McKeown.jpg/220px-Nick_McKe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46" y="971392"/>
            <a:ext cx="1079398" cy="14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s.washington.edu/homes/tom/support/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97" y="2423673"/>
            <a:ext cx="1139696" cy="13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ms.csail.mit.edu/~hari/pics/hb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97" y="3785859"/>
            <a:ext cx="1109547" cy="14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uru Parulk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70" y="5224084"/>
            <a:ext cx="1126274" cy="13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s.princeton.edu/~llp/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20" y="971392"/>
            <a:ext cx="1130898" cy="14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20" y="2444987"/>
            <a:ext cx="1130898" cy="1275032"/>
          </a:xfrm>
          <a:prstGeom prst="rect">
            <a:avLst/>
          </a:prstGeom>
        </p:spPr>
      </p:pic>
      <p:pic>
        <p:nvPicPr>
          <p:cNvPr id="3086" name="Picture 14" descr="http://arl.wustl.edu/~jst/gif/jst-web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20" y="5062345"/>
            <a:ext cx="1130898" cy="15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hoto of Scott Shenk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20" y="3720019"/>
            <a:ext cx="1130898" cy="158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experiments on campus networks</a:t>
            </a:r>
          </a:p>
          <a:p>
            <a:pPr lvl="1"/>
            <a:r>
              <a:rPr lang="en-US" dirty="0" smtClean="0"/>
              <a:t>Reluctance to using experimental equipment on college network</a:t>
            </a:r>
          </a:p>
          <a:p>
            <a:pPr lvl="1"/>
            <a:r>
              <a:rPr lang="en-US" dirty="0" smtClean="0"/>
              <a:t>Isolation: Control over network without disruptions to normal traffic</a:t>
            </a:r>
          </a:p>
          <a:p>
            <a:pPr lvl="1"/>
            <a:r>
              <a:rPr lang="en-US" dirty="0" smtClean="0"/>
              <a:t>What functionality is needed for experiments?</a:t>
            </a:r>
          </a:p>
          <a:p>
            <a:r>
              <a:rPr lang="en-US" dirty="0" smtClean="0"/>
              <a:t>Software-based approach</a:t>
            </a:r>
          </a:p>
          <a:p>
            <a:pPr lvl="1"/>
            <a:r>
              <a:rPr lang="en-US" dirty="0" smtClean="0"/>
              <a:t>Low performance</a:t>
            </a:r>
          </a:p>
          <a:p>
            <a:pPr lvl="1"/>
            <a:r>
              <a:rPr lang="en-US" dirty="0" smtClean="0"/>
              <a:t>Low port density</a:t>
            </a:r>
          </a:p>
          <a:p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Take advantage of existing infrastructure</a:t>
            </a:r>
          </a:p>
          <a:p>
            <a:pPr lvl="1"/>
            <a:r>
              <a:rPr lang="en-US" dirty="0" smtClean="0"/>
              <a:t>Closed platforms from vendors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694" y="2151529"/>
            <a:ext cx="6481482" cy="134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2068" y="3956442"/>
            <a:ext cx="6481482" cy="72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1442" y="5038642"/>
            <a:ext cx="6481482" cy="73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12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experiments on campus networks</a:t>
            </a:r>
          </a:p>
          <a:p>
            <a:pPr lvl="1"/>
            <a:r>
              <a:rPr lang="en-US" dirty="0" smtClean="0"/>
              <a:t>Reluctance by admins </a:t>
            </a:r>
            <a:r>
              <a:rPr lang="en-US" dirty="0"/>
              <a:t>to using experimental equipment on college network</a:t>
            </a:r>
          </a:p>
          <a:p>
            <a:pPr lvl="1"/>
            <a:r>
              <a:rPr lang="en-US" dirty="0"/>
              <a:t>Isolation: Control over network without disruptions to normal traffic</a:t>
            </a:r>
          </a:p>
          <a:p>
            <a:pPr lvl="1"/>
            <a:r>
              <a:rPr lang="en-US" dirty="0"/>
              <a:t>What functionality is needed for experiments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Software-based approach</a:t>
            </a:r>
          </a:p>
          <a:p>
            <a:pPr lvl="1"/>
            <a:r>
              <a:rPr lang="en-US" dirty="0" smtClean="0"/>
              <a:t>Software-based solutions have low performance</a:t>
            </a:r>
          </a:p>
          <a:p>
            <a:pPr lvl="1"/>
            <a:r>
              <a:rPr lang="en-US" dirty="0" smtClean="0"/>
              <a:t>Software-based solutions support low port density</a:t>
            </a:r>
          </a:p>
          <a:p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Take advantage of existing infrastructure</a:t>
            </a:r>
          </a:p>
          <a:p>
            <a:pPr lvl="1"/>
            <a:r>
              <a:rPr lang="en-US" dirty="0" smtClean="0"/>
              <a:t>Closed platforms from vendors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13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OpenFlow allows network devices to decouple the data plane from the control plane</a:t>
            </a:r>
          </a:p>
          <a:p>
            <a:r>
              <a:rPr lang="en-US" dirty="0" smtClean="0"/>
              <a:t>Data plane processing done by network device</a:t>
            </a:r>
          </a:p>
          <a:p>
            <a:r>
              <a:rPr lang="en-US" dirty="0" smtClean="0"/>
              <a:t>Data plane abstraction is the network stack</a:t>
            </a:r>
          </a:p>
          <a:p>
            <a:r>
              <a:rPr lang="en-US" dirty="0" smtClean="0"/>
              <a:t>Control plane processing done by controller</a:t>
            </a:r>
          </a:p>
          <a:p>
            <a:r>
              <a:rPr lang="en-US" dirty="0" smtClean="0"/>
              <a:t>New control stack for OpenFlow devices provides standardized API and abstractions necessary to innovate in field of network management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14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6404" y="1691324"/>
            <a:ext cx="6446520" cy="2528046"/>
          </a:xfrm>
        </p:spPr>
        <p:txBody>
          <a:bodyPr>
            <a:normAutofit/>
          </a:bodyPr>
          <a:lstStyle/>
          <a:p>
            <a:r>
              <a:rPr lang="en-US" dirty="0" smtClean="0"/>
              <a:t>Separate data plane from control plane</a:t>
            </a:r>
          </a:p>
          <a:p>
            <a:r>
              <a:rPr lang="en-US" dirty="0" smtClean="0"/>
              <a:t>Data plane</a:t>
            </a:r>
          </a:p>
          <a:p>
            <a:pPr lvl="1"/>
            <a:r>
              <a:rPr lang="en-US" dirty="0" smtClean="0"/>
              <a:t>High performance forwarding</a:t>
            </a:r>
          </a:p>
          <a:p>
            <a:r>
              <a:rPr lang="en-US" dirty="0" smtClean="0"/>
              <a:t>Control plane</a:t>
            </a:r>
          </a:p>
          <a:p>
            <a:pPr lvl="1"/>
            <a:r>
              <a:rPr lang="en-US" dirty="0" smtClean="0"/>
              <a:t>Flow table is programmable</a:t>
            </a:r>
          </a:p>
          <a:p>
            <a:pPr lvl="1"/>
            <a:r>
              <a:rPr lang="en-US" dirty="0" smtClean="0"/>
              <a:t>Accessed through controller using OpenFlow Protocol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2737552" y="4783125"/>
            <a:ext cx="2864223" cy="138504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2"/>
          </p:cNvCxnSpPr>
          <p:nvPr/>
        </p:nvCxnSpPr>
        <p:spPr>
          <a:xfrm>
            <a:off x="1801906" y="5471679"/>
            <a:ext cx="935646" cy="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4"/>
          </p:cNvCxnSpPr>
          <p:nvPr/>
        </p:nvCxnSpPr>
        <p:spPr>
          <a:xfrm>
            <a:off x="5601775" y="5475649"/>
            <a:ext cx="935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601775" y="4966219"/>
            <a:ext cx="935646" cy="29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01775" y="5727174"/>
            <a:ext cx="935646" cy="257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1222" y="5163074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82097" y="5148513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08686" y="6114782"/>
            <a:ext cx="172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Switch/Router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07576"/>
              </p:ext>
            </p:extLst>
          </p:nvPr>
        </p:nvGraphicFramePr>
        <p:xfrm>
          <a:off x="2922494" y="5243695"/>
          <a:ext cx="2577351" cy="627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9117"/>
                <a:gridCol w="859117"/>
                <a:gridCol w="859117"/>
              </a:tblGrid>
              <a:tr h="156789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</a:tr>
              <a:tr h="156789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</a:tr>
              <a:tr h="156789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</a:tr>
              <a:tr h="156789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660" marR="38660" marT="19330" marB="19330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08686" y="5777428"/>
            <a:ext cx="172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Table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47819" y="4159724"/>
            <a:ext cx="184368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OpenFlow</a:t>
            </a:r>
            <a:endParaRPr lang="en-US" dirty="0"/>
          </a:p>
        </p:txBody>
      </p:sp>
      <p:sp>
        <p:nvSpPr>
          <p:cNvPr id="32" name="Up-Down Arrow 31"/>
          <p:cNvSpPr/>
          <p:nvPr/>
        </p:nvSpPr>
        <p:spPr>
          <a:xfrm>
            <a:off x="4082795" y="4649578"/>
            <a:ext cx="173738" cy="5461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15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packets to given port (or ports)</a:t>
            </a:r>
          </a:p>
          <a:p>
            <a:r>
              <a:rPr lang="en-US" dirty="0" smtClean="0"/>
              <a:t>Forward packets to controller</a:t>
            </a:r>
          </a:p>
          <a:p>
            <a:pPr lvl="1"/>
            <a:r>
              <a:rPr lang="en-US" dirty="0" smtClean="0"/>
              <a:t>Usage: Can analyze and process packets</a:t>
            </a:r>
          </a:p>
          <a:p>
            <a:r>
              <a:rPr lang="en-US" dirty="0" smtClean="0"/>
              <a:t>Drop the packet</a:t>
            </a:r>
          </a:p>
          <a:p>
            <a:pPr lvl="1"/>
            <a:r>
              <a:rPr lang="en-US" dirty="0" smtClean="0"/>
              <a:t>Usage: Protect against attacks by removing suspicious packets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16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Entry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header to define flow</a:t>
            </a:r>
          </a:p>
          <a:p>
            <a:r>
              <a:rPr lang="en-US" dirty="0" smtClean="0"/>
              <a:t>Action to be performed</a:t>
            </a:r>
          </a:p>
          <a:p>
            <a:r>
              <a:rPr lang="en-US" dirty="0" smtClean="0"/>
              <a:t>Statistics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35" y="3550024"/>
            <a:ext cx="7369378" cy="2485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1518" y="648411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ONF, 2012)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17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Options:</a:t>
            </a:r>
          </a:p>
          <a:p>
            <a:r>
              <a:rPr lang="en-US" dirty="0" smtClean="0"/>
              <a:t>Add another action to the OpenFlow API</a:t>
            </a:r>
          </a:p>
          <a:p>
            <a:pPr lvl="1"/>
            <a:r>
              <a:rPr lang="en-US" dirty="0" smtClean="0"/>
              <a:t>Forward packets through normal pipeline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Define separate VLANs</a:t>
            </a:r>
          </a:p>
          <a:p>
            <a:pPr lvl="1"/>
            <a:r>
              <a:rPr lang="en-US" dirty="0" smtClean="0"/>
              <a:t>No overlap over production and experimental traffic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18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easy to accomplish with the OpenFlow solution?</a:t>
            </a:r>
          </a:p>
          <a:p>
            <a:endParaRPr lang="en-US" dirty="0" smtClean="0"/>
          </a:p>
          <a:p>
            <a:r>
              <a:rPr lang="en-US" dirty="0" smtClean="0"/>
              <a:t>What is still hard to do with OpenFlow?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19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communicate using OpenFlow protocol</a:t>
            </a:r>
          </a:p>
          <a:p>
            <a:r>
              <a:rPr lang="en-US" dirty="0" smtClean="0"/>
              <a:t>Individual controllers for multiple switches or single controller for all switches</a:t>
            </a:r>
          </a:p>
          <a:p>
            <a:r>
              <a:rPr lang="en-US" dirty="0" smtClean="0"/>
              <a:t>Use with Network OS</a:t>
            </a:r>
          </a:p>
          <a:p>
            <a:pPr lvl="1"/>
            <a:r>
              <a:rPr lang="en-US" dirty="0" smtClean="0"/>
              <a:t>NOX</a:t>
            </a:r>
          </a:p>
          <a:p>
            <a:r>
              <a:rPr lang="en-US" dirty="0" smtClean="0"/>
              <a:t>Should provide some permissions to prevent mixing of traffic or unauthorized flow table changes</a:t>
            </a:r>
          </a:p>
          <a:p>
            <a:r>
              <a:rPr lang="en-US" dirty="0" smtClean="0"/>
              <a:t>Implementation details left unspecified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20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Stack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4709433"/>
            <a:ext cx="6446520" cy="1470706"/>
          </a:xfrm>
        </p:spPr>
        <p:txBody>
          <a:bodyPr>
            <a:normAutofit/>
          </a:bodyPr>
          <a:lstStyle/>
          <a:p>
            <a:r>
              <a:rPr lang="en-US" dirty="0" smtClean="0"/>
              <a:t>OpenFlow is only a means to achieve the decoupling needed for Software-Defined Networking</a:t>
            </a:r>
          </a:p>
          <a:p>
            <a:r>
              <a:rPr lang="en-US" dirty="0" smtClean="0"/>
              <a:t>Network OS provides common control functionality that can be used by multiple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22" y="1444579"/>
            <a:ext cx="5298170" cy="3264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20" y="1286579"/>
            <a:ext cx="3023866" cy="917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9518" y="6484114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(Sources: </a:t>
            </a:r>
            <a:r>
              <a:rPr lang="en-US" dirty="0" err="1" smtClean="0"/>
              <a:t>Casado</a:t>
            </a:r>
            <a:r>
              <a:rPr lang="en-US" dirty="0" smtClean="0"/>
              <a:t>, 2011; </a:t>
            </a:r>
            <a:r>
              <a:rPr lang="en-US" dirty="0" err="1" smtClean="0"/>
              <a:t>Shenker</a:t>
            </a:r>
            <a:r>
              <a:rPr lang="en-US" dirty="0" smtClean="0"/>
              <a:t>, 2011)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21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functionality should the Network OS have?</a:t>
            </a:r>
          </a:p>
          <a:p>
            <a:endParaRPr lang="en-US" dirty="0" smtClean="0"/>
          </a:p>
          <a:p>
            <a:r>
              <a:rPr lang="en-US" dirty="0" smtClean="0"/>
              <a:t>What layers or abstractions are missing from the control stack?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22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B4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/>
              <a:t>connectivity among </a:t>
            </a:r>
            <a:r>
              <a:rPr lang="en-US" dirty="0" smtClean="0"/>
              <a:t>Google datacenters</a:t>
            </a:r>
          </a:p>
          <a:p>
            <a:r>
              <a:rPr lang="en-US" dirty="0" smtClean="0"/>
              <a:t>Use SDN and OpenFlow</a:t>
            </a:r>
          </a:p>
          <a:p>
            <a:r>
              <a:rPr lang="en-US" dirty="0" smtClean="0"/>
              <a:t>Centralized traffic engineering application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Multipath forwarding/tunneling to leverage network capacity according to application priority</a:t>
            </a:r>
          </a:p>
          <a:p>
            <a:pPr lvl="1"/>
            <a:r>
              <a:rPr lang="en-US" dirty="0" smtClean="0"/>
              <a:t>Dynamically relocate bandwidth</a:t>
            </a:r>
          </a:p>
          <a:p>
            <a:r>
              <a:rPr lang="en-US" dirty="0" smtClean="0"/>
              <a:t>Many links run at near 100% utilization for extended periods of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47" y="114934"/>
            <a:ext cx="3360737" cy="1576388"/>
          </a:xfrm>
        </p:spPr>
      </p:pic>
      <p:sp>
        <p:nvSpPr>
          <p:cNvPr id="9" name="TextBox 8"/>
          <p:cNvSpPr txBox="1"/>
          <p:nvPr/>
        </p:nvSpPr>
        <p:spPr>
          <a:xfrm>
            <a:off x="6091518" y="648411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Jain, 2013)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23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adoption of </a:t>
            </a:r>
            <a:r>
              <a:rPr lang="en-US" dirty="0" err="1" smtClean="0"/>
              <a:t>Sotware</a:t>
            </a:r>
            <a:r>
              <a:rPr lang="en-US" dirty="0" smtClean="0"/>
              <a:t>-Defined Networking through open standards such as OpenFlow</a:t>
            </a:r>
          </a:p>
          <a:p>
            <a:r>
              <a:rPr lang="en-US" dirty="0" smtClean="0"/>
              <a:t>Partners: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54" y="2662518"/>
            <a:ext cx="5944430" cy="38640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24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adoption of </a:t>
            </a:r>
            <a:r>
              <a:rPr lang="en-US" dirty="0" err="1" smtClean="0"/>
              <a:t>Sotware</a:t>
            </a:r>
            <a:r>
              <a:rPr lang="en-US" dirty="0" smtClean="0"/>
              <a:t>-Defined Networking through open standards such as OpenFlow</a:t>
            </a:r>
          </a:p>
          <a:p>
            <a:r>
              <a:rPr lang="en-US" dirty="0" smtClean="0"/>
              <a:t>Partners: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00" y="2554941"/>
            <a:ext cx="6074072" cy="39459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25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adoption of </a:t>
            </a:r>
            <a:r>
              <a:rPr lang="en-US" dirty="0" err="1" smtClean="0"/>
              <a:t>Sotware</a:t>
            </a:r>
            <a:r>
              <a:rPr lang="en-US" dirty="0" smtClean="0"/>
              <a:t>-Defined Networking through open standards such as OpenFlow</a:t>
            </a:r>
          </a:p>
          <a:p>
            <a:r>
              <a:rPr lang="en-US" dirty="0" smtClean="0"/>
              <a:t>Partners: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6" y="2500834"/>
            <a:ext cx="5738679" cy="42839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26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adoption of </a:t>
            </a:r>
            <a:r>
              <a:rPr lang="en-US" dirty="0" err="1" smtClean="0"/>
              <a:t>Sotware</a:t>
            </a:r>
            <a:r>
              <a:rPr lang="en-US" dirty="0" smtClean="0"/>
              <a:t>-Defined Networking through open standards such as OpenFlow</a:t>
            </a:r>
          </a:p>
          <a:p>
            <a:r>
              <a:rPr lang="en-US" dirty="0" smtClean="0"/>
              <a:t>Partners: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9" y="2418730"/>
            <a:ext cx="5877745" cy="443927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27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adoption of </a:t>
            </a:r>
            <a:r>
              <a:rPr lang="en-US" dirty="0" err="1" smtClean="0"/>
              <a:t>Sotware</a:t>
            </a:r>
            <a:r>
              <a:rPr lang="en-US" dirty="0" smtClean="0"/>
              <a:t>-Defined Networking through open standards such as OpenFlow</a:t>
            </a:r>
          </a:p>
          <a:p>
            <a:r>
              <a:rPr lang="en-US" dirty="0" smtClean="0"/>
              <a:t>Partners: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42" y="2549727"/>
            <a:ext cx="6068272" cy="312463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28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OpenFlow allows network devices to decouple the data plane from the control plane</a:t>
            </a:r>
          </a:p>
          <a:p>
            <a:r>
              <a:rPr lang="en-US" dirty="0" smtClean="0"/>
              <a:t>Data plane processing done by network device</a:t>
            </a:r>
          </a:p>
          <a:p>
            <a:r>
              <a:rPr lang="en-US" dirty="0" smtClean="0"/>
              <a:t>Data plane abstraction is the network stack</a:t>
            </a:r>
          </a:p>
          <a:p>
            <a:r>
              <a:rPr lang="en-US" dirty="0" smtClean="0"/>
              <a:t>Control plane processing done by controller</a:t>
            </a:r>
          </a:p>
          <a:p>
            <a:r>
              <a:rPr lang="en-US" dirty="0" smtClean="0"/>
              <a:t>New control stack for OpenFlow devices provides standardized API and abstractions necessary to innovate in field of network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29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671" y="2692101"/>
            <a:ext cx="7624213" cy="1325562"/>
          </a:xfrm>
        </p:spPr>
        <p:txBody>
          <a:bodyPr/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Programming Networks is Hard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1589" y="1828800"/>
            <a:ext cx="2935605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Nate Foster</a:t>
            </a:r>
          </a:p>
          <a:p>
            <a:pPr lvl="1"/>
            <a:r>
              <a:rPr lang="en-US" dirty="0" smtClean="0"/>
              <a:t>‘09 PhD </a:t>
            </a:r>
            <a:r>
              <a:rPr lang="en-US" dirty="0" err="1" smtClean="0"/>
              <a:t>Upenn</a:t>
            </a:r>
            <a:endParaRPr lang="en-US" dirty="0" smtClean="0"/>
          </a:p>
          <a:p>
            <a:pPr lvl="1"/>
            <a:r>
              <a:rPr lang="en-US" dirty="0" smtClean="0"/>
              <a:t>Faculty at Cornell</a:t>
            </a:r>
          </a:p>
          <a:p>
            <a:endParaRPr lang="en-US" dirty="0" smtClean="0"/>
          </a:p>
          <a:p>
            <a:r>
              <a:rPr lang="en-US" dirty="0" smtClean="0"/>
              <a:t>Rob Harrison</a:t>
            </a:r>
          </a:p>
          <a:p>
            <a:pPr lvl="1"/>
            <a:r>
              <a:rPr lang="en-US" dirty="0" smtClean="0"/>
              <a:t>‘11 Masters Princeton</a:t>
            </a:r>
          </a:p>
          <a:p>
            <a:pPr lvl="1"/>
            <a:r>
              <a:rPr lang="en-US" dirty="0" err="1" smtClean="0"/>
              <a:t>Westpoint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Matthew L. </a:t>
            </a:r>
            <a:r>
              <a:rPr lang="en-US" dirty="0" err="1" smtClean="0"/>
              <a:t>Meola</a:t>
            </a:r>
            <a:endParaRPr lang="en-US" dirty="0" smtClean="0"/>
          </a:p>
          <a:p>
            <a:pPr lvl="1"/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2911221" cy="4351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Michael J. </a:t>
            </a:r>
            <a:r>
              <a:rPr lang="en-US" dirty="0" smtClean="0"/>
              <a:t>Freedman</a:t>
            </a:r>
          </a:p>
          <a:p>
            <a:pPr lvl="1"/>
            <a:r>
              <a:rPr lang="en-US" dirty="0" smtClean="0"/>
              <a:t>PhD NYU</a:t>
            </a:r>
          </a:p>
          <a:p>
            <a:pPr lvl="1"/>
            <a:r>
              <a:rPr lang="en-US" dirty="0" err="1" smtClean="0"/>
              <a:t>CoralCDN</a:t>
            </a:r>
            <a:endParaRPr lang="en-US" dirty="0" smtClean="0"/>
          </a:p>
          <a:p>
            <a:pPr lvl="1"/>
            <a:r>
              <a:rPr lang="en-US" dirty="0" smtClean="0"/>
              <a:t>Faculty at Princeton</a:t>
            </a:r>
            <a:endParaRPr lang="en-US" dirty="0"/>
          </a:p>
          <a:p>
            <a:r>
              <a:rPr lang="en-US" dirty="0"/>
              <a:t>Jennifer </a:t>
            </a:r>
            <a:r>
              <a:rPr lang="en-US" dirty="0" smtClean="0"/>
              <a:t>Rexford</a:t>
            </a:r>
          </a:p>
          <a:p>
            <a:pPr lvl="1"/>
            <a:r>
              <a:rPr lang="en-US" dirty="0"/>
              <a:t>‘96 PhD Univ. of Mich.</a:t>
            </a:r>
          </a:p>
          <a:p>
            <a:pPr lvl="1"/>
            <a:r>
              <a:rPr lang="en-US" dirty="0"/>
              <a:t>AT&amp;T Labs  ‘96-’05</a:t>
            </a:r>
          </a:p>
          <a:p>
            <a:pPr lvl="1"/>
            <a:r>
              <a:rPr lang="en-US" dirty="0"/>
              <a:t>Broader Gateway Protocol</a:t>
            </a:r>
          </a:p>
          <a:p>
            <a:pPr lvl="1"/>
            <a:r>
              <a:rPr lang="en-US" dirty="0"/>
              <a:t>Faculty at </a:t>
            </a:r>
            <a:r>
              <a:rPr lang="en-US" dirty="0" smtClean="0"/>
              <a:t>Princeton</a:t>
            </a:r>
            <a:endParaRPr lang="en-US" dirty="0"/>
          </a:p>
          <a:p>
            <a:r>
              <a:rPr lang="en-US" dirty="0"/>
              <a:t>David </a:t>
            </a:r>
            <a:r>
              <a:rPr lang="en-US" dirty="0" smtClean="0"/>
              <a:t>Walker</a:t>
            </a:r>
          </a:p>
          <a:p>
            <a:pPr lvl="1"/>
            <a:r>
              <a:rPr lang="en-US" dirty="0" smtClean="0"/>
              <a:t>‘01 PhD Cornell (</a:t>
            </a:r>
            <a:r>
              <a:rPr lang="en-US" dirty="0" err="1" smtClean="0"/>
              <a:t>Morrisett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Faculty at Princeton</a:t>
            </a:r>
            <a:endParaRPr lang="en-US" dirty="0"/>
          </a:p>
        </p:txBody>
      </p:sp>
      <p:pic>
        <p:nvPicPr>
          <p:cNvPr id="4098" name="Picture 2" descr="Nate F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1828800"/>
            <a:ext cx="11239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#10;Har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3309304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chael Freed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63" y="1828800"/>
            <a:ext cx="1119197" cy="14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62" y="3378012"/>
            <a:ext cx="1130898" cy="1275032"/>
          </a:xfrm>
          <a:prstGeom prst="rect">
            <a:avLst/>
          </a:prstGeom>
        </p:spPr>
      </p:pic>
      <p:pic>
        <p:nvPicPr>
          <p:cNvPr id="4104" name="Picture 8" descr="David Wal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35" y="4785273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OpenFlow is a “machine language”</a:t>
            </a:r>
          </a:p>
          <a:p>
            <a:pPr lvl="1"/>
            <a:r>
              <a:rPr lang="en-US" dirty="0" smtClean="0"/>
              <a:t>Directly reflects underlying hardware</a:t>
            </a:r>
          </a:p>
          <a:p>
            <a:pPr lvl="1"/>
            <a:r>
              <a:rPr lang="en-US" dirty="0"/>
              <a:t>High level policy may require multiple low-level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Network programs are not isolated from each other</a:t>
            </a:r>
          </a:p>
          <a:p>
            <a:pPr lvl="1"/>
            <a:r>
              <a:rPr lang="en-US" dirty="0" smtClean="0"/>
              <a:t>No equivalent of virtual memory space</a:t>
            </a:r>
          </a:p>
          <a:p>
            <a:pPr lvl="1"/>
            <a:r>
              <a:rPr lang="en-US" dirty="0" smtClean="0"/>
              <a:t>Composition of programs is a manual process and error prone</a:t>
            </a:r>
          </a:p>
          <a:p>
            <a:r>
              <a:rPr lang="en-US" dirty="0"/>
              <a:t>Controller does not see all traffic, so some information may be hidden</a:t>
            </a:r>
          </a:p>
          <a:p>
            <a:pPr lvl="1"/>
            <a:r>
              <a:rPr lang="en-US" dirty="0" smtClean="0"/>
              <a:t>Delay in programming switches and routers</a:t>
            </a:r>
          </a:p>
          <a:p>
            <a:pPr lvl="1"/>
            <a:r>
              <a:rPr lang="en-US" dirty="0" smtClean="0"/>
              <a:t>Must take care of additional corner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944" y="5810806"/>
            <a:ext cx="623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effectively program OpenFlow tables using NOX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32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2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OpenFlow is the “machine language” of network programming</a:t>
            </a:r>
          </a:p>
          <a:p>
            <a:pPr lvl="1"/>
            <a:r>
              <a:rPr lang="en-US" dirty="0" smtClean="0"/>
              <a:t>Difficult to program correctly and efficiently</a:t>
            </a:r>
          </a:p>
          <a:p>
            <a:pPr lvl="1"/>
            <a:r>
              <a:rPr lang="en-US" dirty="0" smtClean="0"/>
              <a:t>Not enough </a:t>
            </a:r>
            <a:r>
              <a:rPr lang="en-US" dirty="0"/>
              <a:t>layers of </a:t>
            </a:r>
            <a:r>
              <a:rPr lang="en-US" dirty="0" smtClean="0"/>
              <a:t>abstraction for programmers</a:t>
            </a:r>
          </a:p>
          <a:p>
            <a:endParaRPr lang="en-US" dirty="0" smtClean="0"/>
          </a:p>
          <a:p>
            <a:r>
              <a:rPr lang="en-US" dirty="0" smtClean="0"/>
              <a:t>Frenetic addresses issues with </a:t>
            </a:r>
            <a:r>
              <a:rPr lang="en-US" dirty="0" err="1" smtClean="0"/>
              <a:t>composibility</a:t>
            </a:r>
            <a:r>
              <a:rPr lang="en-US" dirty="0" smtClean="0"/>
              <a:t>, low-level interaction, and providing a unified view through the Frenetic run-time system and Frenetic programming language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33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3430333" cy="4351337"/>
          </a:xfrm>
        </p:spPr>
        <p:txBody>
          <a:bodyPr/>
          <a:lstStyle/>
          <a:p>
            <a:r>
              <a:rPr lang="en-US" dirty="0" smtClean="0"/>
              <a:t>Add a layer of abstraction</a:t>
            </a:r>
          </a:p>
          <a:p>
            <a:pPr lvl="1"/>
            <a:r>
              <a:rPr lang="en-US" dirty="0" smtClean="0"/>
              <a:t>Run-time system converts between high-level program to correct low-level network rules</a:t>
            </a:r>
          </a:p>
          <a:p>
            <a:r>
              <a:rPr lang="en-US" dirty="0" smtClean="0"/>
              <a:t>Frenetic programming language based on functional reactive programming (FRP)</a:t>
            </a:r>
          </a:p>
          <a:p>
            <a:pPr lvl="1"/>
            <a:r>
              <a:rPr lang="en-US" dirty="0" smtClean="0"/>
              <a:t>“See every packet” abstraction</a:t>
            </a:r>
          </a:p>
          <a:p>
            <a:pPr lvl="1"/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Rich pattern algebra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44" y="2302782"/>
            <a:ext cx="3438525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1861" y="6484114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Foster, 2010)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34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w/o Frenetic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 err="1"/>
              <a:t>def</a:t>
            </a:r>
            <a:r>
              <a:rPr lang="en-US" sz="1400" dirty="0"/>
              <a:t> repeater(switch):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p1 = {IN_PORT:1}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p2 = {IN_PORT:2}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a1 = [output(2)]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a2 = [output(1)]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install(switch, p1, a1, DEFAULT)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install(switch, p2, a2, DEFAULT</a:t>
            </a:r>
            <a:r>
              <a:rPr lang="en-US" sz="1400" dirty="0" smtClean="0"/>
              <a:t>)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/>
              <a:t>def</a:t>
            </a:r>
            <a:r>
              <a:rPr lang="en-US" sz="1400" dirty="0"/>
              <a:t> monitor(switch):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p = {IN_PORT:2,TP_SRC:80}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install(switch, p, [], DEFAULT)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 err="1"/>
              <a:t>query_stats</a:t>
            </a:r>
            <a:r>
              <a:rPr lang="en-US" sz="1400" dirty="0"/>
              <a:t>(switch, </a:t>
            </a:r>
            <a:r>
              <a:rPr lang="en-US" sz="1400" dirty="0" smtClean="0"/>
              <a:t>p)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736340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err="1"/>
              <a:t>def</a:t>
            </a:r>
            <a:r>
              <a:rPr lang="en-US" sz="1600" dirty="0"/>
              <a:t> </a:t>
            </a:r>
            <a:r>
              <a:rPr lang="en-US" sz="1600" dirty="0" err="1"/>
              <a:t>repeater_monitor</a:t>
            </a:r>
            <a:r>
              <a:rPr lang="en-US" sz="1600" dirty="0"/>
              <a:t>(switch):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p1 = {IN_PORT:1}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p2 = {IN_PORT:2}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p2web = {IN_PORT:2,TP_SRC:80}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a1 = [output(2)]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a2 = [output(1)]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install(switch, p1, a1, DEFAULT)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install(switch, p2, a2, DEFAULT)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/>
              <a:t>install(switch, p2web, </a:t>
            </a:r>
            <a:r>
              <a:rPr lang="en-US" sz="1400" dirty="0">
                <a:solidFill>
                  <a:srgbClr val="FF0000"/>
                </a:solidFill>
              </a:rPr>
              <a:t>a2, HIGH</a:t>
            </a:r>
            <a:r>
              <a:rPr lang="en-US" sz="1400" dirty="0"/>
              <a:t>)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1400" dirty="0" err="1"/>
              <a:t>query_stats</a:t>
            </a:r>
            <a:r>
              <a:rPr lang="en-US" sz="1400" dirty="0"/>
              <a:t>(switch, p2web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608FC0-B990-42FA-8FFE-5290FF1F42B6}" type="slidenum">
              <a:rPr lang="en-US" sz="1600" smtClean="0"/>
              <a:t>35</a:t>
            </a:fld>
            <a:r>
              <a:rPr lang="en-US" sz="1600" dirty="0" smtClean="0"/>
              <a:t>/39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91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w/ Frenetic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monitor_sf</a:t>
            </a:r>
            <a:r>
              <a:rPr lang="en-US" dirty="0"/>
              <a:t>():</a:t>
            </a:r>
          </a:p>
          <a:p>
            <a:pPr marL="274320" lvl="1" indent="0">
              <a:buNone/>
            </a:pPr>
            <a:r>
              <a:rPr lang="en-US" dirty="0"/>
              <a:t>return(Filter(</a:t>
            </a:r>
            <a:r>
              <a:rPr lang="en-US" dirty="0" err="1"/>
              <a:t>inport_p</a:t>
            </a:r>
            <a:r>
              <a:rPr lang="en-US" dirty="0"/>
              <a:t>(2) &amp; </a:t>
            </a:r>
            <a:r>
              <a:rPr lang="en-US" dirty="0" err="1"/>
              <a:t>srcport_p</a:t>
            </a:r>
            <a:r>
              <a:rPr lang="en-US" dirty="0"/>
              <a:t>(80)) |o|</a:t>
            </a:r>
          </a:p>
          <a:p>
            <a:pPr marL="274320" lvl="1" indent="0">
              <a:buNone/>
            </a:pPr>
            <a:r>
              <a:rPr lang="en-US" dirty="0" err="1"/>
              <a:t>GroupByTime</a:t>
            </a:r>
            <a:r>
              <a:rPr lang="en-US" dirty="0"/>
              <a:t>(30) |o|</a:t>
            </a:r>
          </a:p>
          <a:p>
            <a:pPr marL="274320" lvl="1" indent="0">
              <a:buNone/>
            </a:pPr>
            <a:r>
              <a:rPr lang="en-US" dirty="0" err="1"/>
              <a:t>SumSizes</a:t>
            </a:r>
            <a:r>
              <a:rPr lang="en-US" dirty="0"/>
              <a:t>())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rules = [Rule(</a:t>
            </a:r>
            <a:r>
              <a:rPr lang="en-US" dirty="0" err="1"/>
              <a:t>inport_p</a:t>
            </a:r>
            <a:r>
              <a:rPr lang="en-US" dirty="0"/>
              <a:t>(1), [output(2</a:t>
            </a:r>
            <a:r>
              <a:rPr lang="en-US" dirty="0" smtClean="0"/>
              <a:t>)]),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Rule(</a:t>
            </a:r>
            <a:r>
              <a:rPr lang="en-US" dirty="0" err="1" smtClean="0"/>
              <a:t>inport_p</a:t>
            </a:r>
            <a:r>
              <a:rPr lang="en-US" dirty="0" smtClean="0"/>
              <a:t>(2</a:t>
            </a:r>
            <a:r>
              <a:rPr lang="en-US" dirty="0"/>
              <a:t>), [output(1)])]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repeater_monitor</a:t>
            </a:r>
            <a:r>
              <a:rPr lang="en-US" dirty="0"/>
              <a:t>():</a:t>
            </a:r>
          </a:p>
          <a:p>
            <a:pPr marL="274320" lvl="1" indent="0">
              <a:buNone/>
            </a:pPr>
            <a:r>
              <a:rPr lang="en-US" dirty="0" err="1"/>
              <a:t>register_static</a:t>
            </a:r>
            <a:r>
              <a:rPr lang="en-US" dirty="0"/>
              <a:t>(rules)</a:t>
            </a:r>
          </a:p>
          <a:p>
            <a:pPr marL="274320" lvl="1" indent="0">
              <a:buNone/>
            </a:pPr>
            <a:r>
              <a:rPr lang="en-US" dirty="0"/>
              <a:t>stats = Apply(Packets(), </a:t>
            </a:r>
            <a:r>
              <a:rPr lang="en-US" dirty="0" err="1"/>
              <a:t>monitor_sf</a:t>
            </a:r>
            <a:r>
              <a:rPr lang="en-US" dirty="0"/>
              <a:t>())</a:t>
            </a:r>
          </a:p>
          <a:p>
            <a:pPr marL="274320" lvl="1" indent="0">
              <a:buNone/>
            </a:pPr>
            <a:r>
              <a:rPr lang="en-US" dirty="0" err="1"/>
              <a:t>print_stream</a:t>
            </a:r>
            <a:r>
              <a:rPr lang="en-US" dirty="0"/>
              <a:t>(stats)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36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any issues with OpenFlow that Frenetic could not address?</a:t>
            </a:r>
          </a:p>
          <a:p>
            <a:r>
              <a:rPr lang="en-US" dirty="0" smtClean="0"/>
              <a:t>How does Frenetic reinforce the idea that innovation in this field will come through abstractions and layering?</a:t>
            </a:r>
          </a:p>
          <a:p>
            <a:r>
              <a:rPr lang="en-US" dirty="0" smtClean="0"/>
              <a:t>Does Frenetic or OpenFlow help address the issue of “ossification” of the internet?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37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OpenFlow is the “machine language” of network programming</a:t>
            </a:r>
          </a:p>
          <a:p>
            <a:pPr lvl="1"/>
            <a:r>
              <a:rPr lang="en-US" dirty="0" smtClean="0"/>
              <a:t>Difficult to program correctly and efficiently</a:t>
            </a:r>
          </a:p>
          <a:p>
            <a:pPr lvl="1"/>
            <a:r>
              <a:rPr lang="en-US" dirty="0" smtClean="0"/>
              <a:t>Not enough </a:t>
            </a:r>
            <a:r>
              <a:rPr lang="en-US" dirty="0"/>
              <a:t>layers of </a:t>
            </a:r>
            <a:r>
              <a:rPr lang="en-US" dirty="0" smtClean="0"/>
              <a:t>abstraction for programmers</a:t>
            </a:r>
          </a:p>
          <a:p>
            <a:endParaRPr lang="en-US" dirty="0" smtClean="0"/>
          </a:p>
          <a:p>
            <a:r>
              <a:rPr lang="en-US" dirty="0" smtClean="0"/>
              <a:t>Frenetic addresses issues with </a:t>
            </a:r>
            <a:r>
              <a:rPr lang="en-US" dirty="0" err="1" smtClean="0"/>
              <a:t>composibility</a:t>
            </a:r>
            <a:r>
              <a:rPr lang="en-US" dirty="0" smtClean="0"/>
              <a:t>, low-level interaction, and providing a unified view through the Frenetic run-time system and Frenetic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38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OpenFlow: Enabling innovation in campus networks. Nick </a:t>
            </a:r>
            <a:r>
              <a:rPr lang="en-US" dirty="0" err="1"/>
              <a:t>McKeown</a:t>
            </a:r>
            <a:r>
              <a:rPr lang="en-US" dirty="0"/>
              <a:t> et al. (2008-04).  ACM Communications Review</a:t>
            </a:r>
            <a:r>
              <a:rPr lang="en-US" dirty="0" smtClean="0"/>
              <a:t>.</a:t>
            </a:r>
          </a:p>
          <a:p>
            <a:r>
              <a:rPr lang="en-US" dirty="0"/>
              <a:t>Frenetic: A High-Level </a:t>
            </a:r>
            <a:r>
              <a:rPr lang="en-US" dirty="0" err="1"/>
              <a:t>Langauge</a:t>
            </a:r>
            <a:r>
              <a:rPr lang="en-US" dirty="0"/>
              <a:t> for OpenFlow Networks. Nate Foster, Rob Harrison, Matthew L. </a:t>
            </a:r>
            <a:r>
              <a:rPr lang="en-US" dirty="0" err="1"/>
              <a:t>Meola</a:t>
            </a:r>
            <a:r>
              <a:rPr lang="en-US" dirty="0"/>
              <a:t>, Michael J. Freedman, Jennifer Rexford, and David Walker.  In </a:t>
            </a:r>
            <a:r>
              <a:rPr lang="en-US" i="1" dirty="0"/>
              <a:t>ACM Workshop on Programmable Routers for Extensible Services of Tomorrow (PRESTO), Philadelphia, PA</a:t>
            </a:r>
            <a:r>
              <a:rPr lang="en-US" dirty="0"/>
              <a:t>, November 2010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Open Network Foundation. </a:t>
            </a:r>
            <a:r>
              <a:rPr lang="en-US" dirty="0" smtClean="0">
                <a:hlinkClick r:id="rId3"/>
              </a:rPr>
              <a:t>http://opennetworking.org</a:t>
            </a:r>
            <a:endParaRPr lang="en-US" dirty="0" smtClean="0"/>
          </a:p>
          <a:p>
            <a:r>
              <a:rPr lang="en-US" dirty="0" smtClean="0"/>
              <a:t>Origins and Evolution of OpenFlow/SDN. Martin </a:t>
            </a:r>
            <a:r>
              <a:rPr lang="en-US" dirty="0" err="1" smtClean="0"/>
              <a:t>Casado</a:t>
            </a:r>
            <a:r>
              <a:rPr lang="en-US" dirty="0" smtClean="0"/>
              <a:t>. In </a:t>
            </a:r>
            <a:r>
              <a:rPr lang="en-US" i="1" dirty="0" smtClean="0"/>
              <a:t>Open Networking Summit, Stanford, CA</a:t>
            </a:r>
            <a:r>
              <a:rPr lang="en-US" dirty="0" smtClean="0"/>
              <a:t>, October 2011.</a:t>
            </a:r>
          </a:p>
          <a:p>
            <a:r>
              <a:rPr lang="en-US" dirty="0" smtClean="0"/>
              <a:t>The Future of Networking, and the Past of Protocols. Scott </a:t>
            </a:r>
            <a:r>
              <a:rPr lang="en-US" dirty="0" err="1" smtClean="0"/>
              <a:t>Shenker</a:t>
            </a:r>
            <a:r>
              <a:rPr lang="en-US" dirty="0" smtClean="0"/>
              <a:t>. </a:t>
            </a:r>
            <a:r>
              <a:rPr lang="en-US" dirty="0"/>
              <a:t>In </a:t>
            </a:r>
            <a:r>
              <a:rPr lang="en-US" i="1" dirty="0"/>
              <a:t>Open Networking Summit, Stanford, CA</a:t>
            </a:r>
            <a:r>
              <a:rPr lang="en-US" dirty="0"/>
              <a:t>, October 2011</a:t>
            </a:r>
            <a:r>
              <a:rPr lang="en-US" dirty="0" smtClean="0"/>
              <a:t>.</a:t>
            </a:r>
          </a:p>
          <a:p>
            <a:r>
              <a:rPr lang="en-US" dirty="0"/>
              <a:t>B4: Experience with a </a:t>
            </a:r>
            <a:r>
              <a:rPr lang="en-US" dirty="0" smtClean="0"/>
              <a:t>Globally-Deployed Software </a:t>
            </a:r>
            <a:r>
              <a:rPr lang="en-US" dirty="0"/>
              <a:t>Deﬁned WAN. </a:t>
            </a:r>
            <a:r>
              <a:rPr lang="en-US" dirty="0" err="1"/>
              <a:t>Sushant</a:t>
            </a:r>
            <a:r>
              <a:rPr lang="en-US" dirty="0"/>
              <a:t> Jain, </a:t>
            </a:r>
            <a:r>
              <a:rPr lang="en-US" dirty="0" err="1"/>
              <a:t>Alok</a:t>
            </a:r>
            <a:r>
              <a:rPr lang="en-US" dirty="0"/>
              <a:t> Kumar, </a:t>
            </a:r>
            <a:r>
              <a:rPr lang="en-US" dirty="0" err="1"/>
              <a:t>Subhasree</a:t>
            </a:r>
            <a:r>
              <a:rPr lang="en-US" dirty="0"/>
              <a:t> </a:t>
            </a:r>
            <a:r>
              <a:rPr lang="en-US" dirty="0" err="1"/>
              <a:t>Mandal</a:t>
            </a:r>
            <a:r>
              <a:rPr lang="en-US" dirty="0"/>
              <a:t>, </a:t>
            </a:r>
            <a:r>
              <a:rPr lang="en-US" dirty="0" err="1"/>
              <a:t>Joon</a:t>
            </a:r>
            <a:r>
              <a:rPr lang="en-US" dirty="0"/>
              <a:t> Ong, Leon </a:t>
            </a:r>
            <a:r>
              <a:rPr lang="en-US" dirty="0" err="1"/>
              <a:t>Poutievski</a:t>
            </a:r>
            <a:r>
              <a:rPr lang="en-US" dirty="0"/>
              <a:t>, Arjun </a:t>
            </a:r>
            <a:r>
              <a:rPr lang="en-US" dirty="0" smtClean="0"/>
              <a:t>Singh, </a:t>
            </a:r>
            <a:r>
              <a:rPr lang="en-US" dirty="0" err="1" smtClean="0"/>
              <a:t>Subbaiah</a:t>
            </a:r>
            <a:r>
              <a:rPr lang="en-US" dirty="0" smtClean="0"/>
              <a:t> </a:t>
            </a:r>
            <a:r>
              <a:rPr lang="en-US" dirty="0" err="1"/>
              <a:t>Venkata</a:t>
            </a:r>
            <a:r>
              <a:rPr lang="en-US" dirty="0"/>
              <a:t>, Jim Wanderer, </a:t>
            </a:r>
            <a:r>
              <a:rPr lang="en-US" dirty="0" err="1"/>
              <a:t>Junlan</a:t>
            </a:r>
            <a:r>
              <a:rPr lang="en-US" dirty="0"/>
              <a:t> Zhou, Min Zhu, Jonathan </a:t>
            </a:r>
            <a:r>
              <a:rPr lang="en-US" dirty="0" err="1" smtClean="0"/>
              <a:t>Zolla</a:t>
            </a:r>
            <a:r>
              <a:rPr lang="en-US" dirty="0" smtClean="0"/>
              <a:t>, </a:t>
            </a:r>
            <a:r>
              <a:rPr lang="en-US" dirty="0" err="1" smtClean="0"/>
              <a:t>Urs</a:t>
            </a:r>
            <a:r>
              <a:rPr lang="en-US" dirty="0" smtClean="0"/>
              <a:t> </a:t>
            </a:r>
            <a:r>
              <a:rPr lang="en-US" dirty="0" err="1"/>
              <a:t>Hölzle</a:t>
            </a:r>
            <a:r>
              <a:rPr lang="en-US" dirty="0"/>
              <a:t>, Stephen Stuart and Amin </a:t>
            </a:r>
            <a:r>
              <a:rPr lang="en-US" dirty="0" err="1" smtClean="0"/>
              <a:t>Vahdat</a:t>
            </a:r>
            <a:r>
              <a:rPr lang="en-US" dirty="0" smtClean="0"/>
              <a:t>. In SIGCOMM 2013.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39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4297949" cy="4351337"/>
          </a:xfrm>
        </p:spPr>
        <p:txBody>
          <a:bodyPr/>
          <a:lstStyle/>
          <a:p>
            <a:r>
              <a:rPr lang="en-US" dirty="0"/>
              <a:t>Key to the success of the Internet</a:t>
            </a:r>
          </a:p>
          <a:p>
            <a:endParaRPr lang="en-US" dirty="0" smtClean="0"/>
          </a:p>
          <a:p>
            <a:r>
              <a:rPr lang="en-US" dirty="0" smtClean="0"/>
              <a:t>Layers </a:t>
            </a:r>
            <a:r>
              <a:rPr lang="en-US" dirty="0"/>
              <a:t>and layers of abstraction</a:t>
            </a:r>
          </a:p>
          <a:p>
            <a:endParaRPr lang="en-US" dirty="0" smtClean="0"/>
          </a:p>
          <a:p>
            <a:r>
              <a:rPr lang="en-US" dirty="0" smtClean="0"/>
              <a:t>Independent </a:t>
            </a:r>
            <a:r>
              <a:rPr lang="en-US" dirty="0"/>
              <a:t>innovation at each </a:t>
            </a:r>
            <a:r>
              <a:rPr lang="en-US" dirty="0" smtClean="0"/>
              <a:t>layer</a:t>
            </a:r>
          </a:p>
          <a:p>
            <a:pPr lvl="1"/>
            <a:r>
              <a:rPr lang="en-US" dirty="0"/>
              <a:t>Communication </a:t>
            </a:r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Ethernet standards</a:t>
            </a:r>
          </a:p>
          <a:p>
            <a:pPr lvl="1"/>
            <a:r>
              <a:rPr lang="en-US" dirty="0" smtClean="0"/>
              <a:t>Transport layer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Follows end-to-end argument</a:t>
            </a:r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7" y="1875334"/>
            <a:ext cx="2810267" cy="4258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341" y="6484114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</a:t>
            </a:r>
            <a:r>
              <a:rPr lang="en-US" dirty="0" err="1" smtClean="0"/>
              <a:t>Shenker</a:t>
            </a:r>
            <a:r>
              <a:rPr lang="en-US" dirty="0" smtClean="0"/>
              <a:t>, 2011)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4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6404" y="1828801"/>
            <a:ext cx="4324843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Network switches and routers built and optimized for internet traffic</a:t>
            </a:r>
          </a:p>
          <a:p>
            <a:endParaRPr lang="en-US" dirty="0" smtClean="0"/>
          </a:p>
          <a:p>
            <a:r>
              <a:rPr lang="en-US" dirty="0" smtClean="0"/>
              <a:t>Network components and internet protocols set in stone</a:t>
            </a:r>
          </a:p>
          <a:p>
            <a:pPr lvl="1"/>
            <a:r>
              <a:rPr lang="en-US" dirty="0" smtClean="0"/>
              <a:t>Difficulty to switch from IPv4 to IPv6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Difficult to perform research on Internet</a:t>
            </a:r>
          </a:p>
        </p:txBody>
      </p:sp>
      <p:pic>
        <p:nvPicPr>
          <p:cNvPr id="7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7" y="1875334"/>
            <a:ext cx="2810267" cy="4258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5341" y="6484114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</a:t>
            </a:r>
            <a:r>
              <a:rPr lang="en-US" dirty="0" err="1" smtClean="0"/>
              <a:t>Shenker</a:t>
            </a:r>
            <a:r>
              <a:rPr lang="en-US" dirty="0" smtClean="0"/>
              <a:t>, 2011)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293" y="5472252"/>
            <a:ext cx="4608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Network infrastructure has “ossified”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5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 switch/router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4625788"/>
            <a:ext cx="6446520" cy="1554350"/>
          </a:xfrm>
        </p:spPr>
        <p:txBody>
          <a:bodyPr/>
          <a:lstStyle/>
          <a:p>
            <a:r>
              <a:rPr lang="en-US" dirty="0" smtClean="0"/>
              <a:t>Receive a packet and send to appropriate destination</a:t>
            </a:r>
          </a:p>
          <a:p>
            <a:r>
              <a:rPr lang="en-US" dirty="0" smtClean="0"/>
              <a:t>Prevent a packet from reaching a certain destination</a:t>
            </a:r>
          </a:p>
          <a:p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737552" y="2619422"/>
            <a:ext cx="2864223" cy="13850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>
            <a:off x="1801906" y="3307976"/>
            <a:ext cx="935646" cy="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4"/>
          </p:cNvCxnSpPr>
          <p:nvPr/>
        </p:nvCxnSpPr>
        <p:spPr>
          <a:xfrm>
            <a:off x="5601775" y="3311946"/>
            <a:ext cx="935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01775" y="2802516"/>
            <a:ext cx="935646" cy="29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01775" y="3563471"/>
            <a:ext cx="935646" cy="257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222" y="2999371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2097" y="2984810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08686" y="3951079"/>
            <a:ext cx="172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Switch/Router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6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 switch/router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4625788"/>
            <a:ext cx="6446520" cy="1554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a limited API to program the switch/router flow table</a:t>
            </a:r>
          </a:p>
          <a:p>
            <a:r>
              <a:rPr lang="en-US" dirty="0" smtClean="0"/>
              <a:t>Must program each network device separately</a:t>
            </a:r>
          </a:p>
          <a:p>
            <a:r>
              <a:rPr lang="en-US" dirty="0" smtClean="0"/>
              <a:t>Programming dependent </a:t>
            </a:r>
            <a:r>
              <a:rPr lang="en-US" dirty="0"/>
              <a:t>on topology</a:t>
            </a:r>
          </a:p>
          <a:p>
            <a:r>
              <a:rPr lang="en-US" dirty="0" smtClean="0"/>
              <a:t>Does not scale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737552" y="2619422"/>
            <a:ext cx="2864223" cy="138504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>
            <a:off x="1801906" y="3307976"/>
            <a:ext cx="935646" cy="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4"/>
          </p:cNvCxnSpPr>
          <p:nvPr/>
        </p:nvCxnSpPr>
        <p:spPr>
          <a:xfrm>
            <a:off x="5601775" y="3311946"/>
            <a:ext cx="935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01775" y="2802516"/>
            <a:ext cx="935646" cy="29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01775" y="3563471"/>
            <a:ext cx="935646" cy="257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222" y="2999371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2097" y="2984810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08686" y="3951079"/>
            <a:ext cx="172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Switch/Router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29276"/>
              </p:ext>
            </p:extLst>
          </p:nvPr>
        </p:nvGraphicFramePr>
        <p:xfrm>
          <a:off x="2922494" y="3092824"/>
          <a:ext cx="2577351" cy="627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9117"/>
                <a:gridCol w="859117"/>
                <a:gridCol w="859117"/>
              </a:tblGrid>
              <a:tr h="156789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</a:tr>
              <a:tr h="156789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</a:tr>
              <a:tr h="156789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</a:tr>
              <a:tr h="156789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8660" marR="38660" marT="19330" marB="1933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8660" marR="38660" marT="19330" marB="1933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08686" y="3613725"/>
            <a:ext cx="172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Table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3963" y="6165497"/>
            <a:ext cx="789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 No generalized API for programming scalable networks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7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 vs. Control Plane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Receive a packet</a:t>
            </a:r>
          </a:p>
          <a:p>
            <a:r>
              <a:rPr lang="en-US" dirty="0" smtClean="0"/>
              <a:t>Forward packet based on flow table</a:t>
            </a:r>
          </a:p>
          <a:p>
            <a:r>
              <a:rPr lang="en-US" dirty="0" smtClean="0"/>
              <a:t>Network stack abstractions are data plane abstractions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Control Plane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Update flow table to specify where packets should go</a:t>
            </a:r>
          </a:p>
          <a:p>
            <a:r>
              <a:rPr lang="en-US" dirty="0" smtClean="0"/>
              <a:t>Update flow table to specify where packets should not go</a:t>
            </a:r>
          </a:p>
          <a:p>
            <a:r>
              <a:rPr lang="en-US" dirty="0" smtClean="0"/>
              <a:t>No abstractions for updating the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608FC0-B990-42FA-8FFE-5290FF1F42B6}" type="slidenum">
              <a:rPr lang="en-US" sz="1600" smtClean="0"/>
              <a:t>8</a:t>
            </a:fld>
            <a:r>
              <a:rPr lang="en-US" sz="1600" dirty="0" smtClean="0"/>
              <a:t>/39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20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networks is hard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stack is an abstraction for the data plane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Network infrastructure has “ossified” due to the success of the internet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Switch and router internals vary by manufacturer and there is no standard API for the control plane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Without any abstractions for control plane, research and innovation in network programming is near impossible</a:t>
            </a:r>
          </a:p>
          <a:p>
            <a:pPr lvl="1"/>
            <a:r>
              <a:rPr lang="en-US" dirty="0" smtClean="0"/>
              <a:t>Must compute configuration of each device</a:t>
            </a:r>
          </a:p>
          <a:p>
            <a:pPr lvl="1"/>
            <a:r>
              <a:rPr lang="en-US" dirty="0" smtClean="0"/>
              <a:t>Can only work with given network-level protocol (i.e. IP)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8FC0-B990-42FA-8FFE-5290FF1F42B6}" type="slidenum">
              <a:rPr lang="en-US" smtClean="0"/>
              <a:pPr/>
              <a:t>9</a:t>
            </a:fld>
            <a:r>
              <a:rPr lang="en-US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7626</TotalTime>
  <Words>1527</Words>
  <Application>Microsoft Office PowerPoint</Application>
  <PresentationFormat>On-screen Show (4:3)</PresentationFormat>
  <Paragraphs>350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Schoolbook</vt:lpstr>
      <vt:lpstr>Wingdings 2</vt:lpstr>
      <vt:lpstr>View</vt:lpstr>
      <vt:lpstr>Software-Defined Networking:  OpenFlow and Frenetic</vt:lpstr>
      <vt:lpstr>Background</vt:lpstr>
      <vt:lpstr>Problem: Programming Networks is Hard</vt:lpstr>
      <vt:lpstr>Network Stack Pros</vt:lpstr>
      <vt:lpstr>Network Stack Cons</vt:lpstr>
      <vt:lpstr>Functions of a switch/router</vt:lpstr>
      <vt:lpstr>Programming a switch/router</vt:lpstr>
      <vt:lpstr>Data Plane vs. Control Plane</vt:lpstr>
      <vt:lpstr>Programming networks is hard because…</vt:lpstr>
      <vt:lpstr>OpenFlow</vt:lpstr>
      <vt:lpstr>Authors </vt:lpstr>
      <vt:lpstr>Goals</vt:lpstr>
      <vt:lpstr>Goals and Challenges</vt:lpstr>
      <vt:lpstr>Take Aways</vt:lpstr>
      <vt:lpstr>Design</vt:lpstr>
      <vt:lpstr>OpenFlow API</vt:lpstr>
      <vt:lpstr>Flow Table Entry</vt:lpstr>
      <vt:lpstr>Isolation</vt:lpstr>
      <vt:lpstr>Discussion</vt:lpstr>
      <vt:lpstr>Controllers</vt:lpstr>
      <vt:lpstr>Control Stack </vt:lpstr>
      <vt:lpstr>Discussion</vt:lpstr>
      <vt:lpstr>Google B4</vt:lpstr>
      <vt:lpstr>Open Network Foundation</vt:lpstr>
      <vt:lpstr>Open Network Foundation</vt:lpstr>
      <vt:lpstr>Open Network Foundation</vt:lpstr>
      <vt:lpstr>Open Network Foundation</vt:lpstr>
      <vt:lpstr>Open Network Foundation</vt:lpstr>
      <vt:lpstr>Take Aways</vt:lpstr>
      <vt:lpstr>Frenetic</vt:lpstr>
      <vt:lpstr>Authors</vt:lpstr>
      <vt:lpstr>Problems</vt:lpstr>
      <vt:lpstr>Take Aways</vt:lpstr>
      <vt:lpstr>Approach</vt:lpstr>
      <vt:lpstr>Example w/o Frenetic</vt:lpstr>
      <vt:lpstr>Example w/ Frenetic</vt:lpstr>
      <vt:lpstr>Discussion</vt:lpstr>
      <vt:lpstr>Take Aways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Software-Defined Networking:  OpenFlow and Frenetic</dc:title>
  <dc:creator>Mohamed Ismail</dc:creator>
  <cp:lastModifiedBy>Mohamed Ismail</cp:lastModifiedBy>
  <cp:revision>134</cp:revision>
  <dcterms:created xsi:type="dcterms:W3CDTF">2013-10-17T11:14:20Z</dcterms:created>
  <dcterms:modified xsi:type="dcterms:W3CDTF">2013-10-22T18:20:40Z</dcterms:modified>
</cp:coreProperties>
</file>