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37"/>
  </p:notesMasterIdLst>
  <p:sldIdLst>
    <p:sldId id="256" r:id="rId2"/>
    <p:sldId id="257" r:id="rId3"/>
    <p:sldId id="268" r:id="rId4"/>
    <p:sldId id="275" r:id="rId5"/>
    <p:sldId id="274" r:id="rId6"/>
    <p:sldId id="276" r:id="rId7"/>
    <p:sldId id="277" r:id="rId8"/>
    <p:sldId id="290" r:id="rId9"/>
    <p:sldId id="258" r:id="rId10"/>
    <p:sldId id="269" r:id="rId11"/>
    <p:sldId id="259" r:id="rId12"/>
    <p:sldId id="260" r:id="rId13"/>
    <p:sldId id="287" r:id="rId14"/>
    <p:sldId id="261" r:id="rId15"/>
    <p:sldId id="288" r:id="rId16"/>
    <p:sldId id="262" r:id="rId17"/>
    <p:sldId id="263" r:id="rId18"/>
    <p:sldId id="270" r:id="rId19"/>
    <p:sldId id="271" r:id="rId20"/>
    <p:sldId id="286" r:id="rId21"/>
    <p:sldId id="291" r:id="rId22"/>
    <p:sldId id="267" r:id="rId23"/>
    <p:sldId id="265" r:id="rId24"/>
    <p:sldId id="266" r:id="rId25"/>
    <p:sldId id="285" r:id="rId26"/>
    <p:sldId id="278" r:id="rId27"/>
    <p:sldId id="272" r:id="rId28"/>
    <p:sldId id="279" r:id="rId29"/>
    <p:sldId id="280" r:id="rId30"/>
    <p:sldId id="281" r:id="rId31"/>
    <p:sldId id="282" r:id="rId32"/>
    <p:sldId id="283" r:id="rId33"/>
    <p:sldId id="284" r:id="rId34"/>
    <p:sldId id="273" r:id="rId35"/>
    <p:sldId id="289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IPC Costs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Singularity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4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933</c:v>
                </c:pt>
                <c:pt idx="1">
                  <c:v>928</c:v>
                </c:pt>
                <c:pt idx="2">
                  <c:v>942</c:v>
                </c:pt>
                <c:pt idx="3">
                  <c:v>929</c:v>
                </c:pt>
                <c:pt idx="4">
                  <c:v>926</c:v>
                </c:pt>
                <c:pt idx="5">
                  <c:v>919</c:v>
                </c:pt>
                <c:pt idx="6">
                  <c:v>928</c:v>
                </c:pt>
                <c:pt idx="7">
                  <c:v>920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Linux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4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5544</c:v>
                </c:pt>
                <c:pt idx="1">
                  <c:v>5379</c:v>
                </c:pt>
                <c:pt idx="2">
                  <c:v>5549</c:v>
                </c:pt>
                <c:pt idx="3">
                  <c:v>5519</c:v>
                </c:pt>
                <c:pt idx="4">
                  <c:v>5971</c:v>
                </c:pt>
                <c:pt idx="5">
                  <c:v>8032</c:v>
                </c:pt>
                <c:pt idx="6">
                  <c:v>19167</c:v>
                </c:pt>
                <c:pt idx="7">
                  <c:v>87941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Windows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4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6641</c:v>
                </c:pt>
                <c:pt idx="1">
                  <c:v>6600</c:v>
                </c:pt>
                <c:pt idx="2">
                  <c:v>6999</c:v>
                </c:pt>
                <c:pt idx="3">
                  <c:v>7353</c:v>
                </c:pt>
                <c:pt idx="4">
                  <c:v>10303</c:v>
                </c:pt>
                <c:pt idx="5">
                  <c:v>17875</c:v>
                </c:pt>
                <c:pt idx="6">
                  <c:v>47149</c:v>
                </c:pt>
                <c:pt idx="7">
                  <c:v>187439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8186496"/>
        <c:axId val="188187056"/>
      </c:lineChart>
      <c:catAx>
        <c:axId val="1881864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Message Size (bytes)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187056"/>
        <c:crosses val="autoZero"/>
        <c:auto val="1"/>
        <c:lblAlgn val="ctr"/>
        <c:lblOffset val="100"/>
        <c:noMultiLvlLbl val="0"/>
      </c:catAx>
      <c:valAx>
        <c:axId val="188187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CPU</a:t>
                </a:r>
                <a:r>
                  <a:rPr lang="en-US" baseline="0" dirty="0" smtClean="0"/>
                  <a:t> Cycles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18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Amount of Work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Person-Months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2"/>
              <c:layout>
                <c:manualLayout>
                  <c:x val="0.14002598160078475"/>
                  <c:y val="2.197490507056783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4320236485590815E-2"/>
                  <c:y val="8.637652337656688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Abstract Specification</c:v>
                </c:pt>
                <c:pt idx="1">
                  <c:v>Haskell Prototype</c:v>
                </c:pt>
                <c:pt idx="2">
                  <c:v>Executable Specification</c:v>
                </c:pt>
                <c:pt idx="3">
                  <c:v>C implementation</c:v>
                </c:pt>
                <c:pt idx="4">
                  <c:v>Verification Frameworks</c:v>
                </c:pt>
                <c:pt idx="5">
                  <c:v>seL4-Proofs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24</c:v>
                </c:pt>
                <c:pt idx="2">
                  <c:v>3</c:v>
                </c:pt>
                <c:pt idx="3">
                  <c:v>2</c:v>
                </c:pt>
                <c:pt idx="4">
                  <c:v>108</c:v>
                </c:pt>
                <c:pt idx="5">
                  <c:v>132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71A72-1BF5-49C0-8A9D-DD73F7E2B9D4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0C5088-9637-4F77-B42F-F2B5A6157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5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Menlo: Windows</a:t>
            </a:r>
            <a:r>
              <a:rPr lang="en-US" baseline="0" dirty="0" smtClean="0"/>
              <a:t> Phone UI</a:t>
            </a:r>
          </a:p>
          <a:p>
            <a:r>
              <a:rPr lang="en-US" baseline="0" dirty="0" smtClean="0"/>
              <a:t>Experiment 19: Replace Windows CE with Windows NT+CLR -&gt; Windows Phone 8/Windows 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C5088-9637-4F77-B42F-F2B5A61573B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57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Singularity: &lt;1000cycles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C5088-9637-4F77-B42F-F2B5A61573B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32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093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5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6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46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41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3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5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02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4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54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8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FDCFE7-8A8C-43B6-A642-30AE3D768781}" type="datetimeFigureOut">
              <a:rPr lang="en-US" smtClean="0"/>
              <a:t>2013-10-16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A59D20C-B8E8-4766-98E3-D0228FB599E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23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13" Type="http://schemas.openxmlformats.org/officeDocument/2006/relationships/image" Target="../media/image15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12" Type="http://schemas.openxmlformats.org/officeDocument/2006/relationships/image" Target="../media/image14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g"/><Relationship Id="rId4" Type="http://schemas.openxmlformats.org/officeDocument/2006/relationships/image" Target="../media/image6.jp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Formally Verified Operating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Singularity and seL</a:t>
            </a:r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1323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Singularity – Design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A dependable system</a:t>
            </a:r>
          </a:p>
          <a:p>
            <a:pPr lvl="1"/>
            <a:r>
              <a:rPr lang="en-US" dirty="0" smtClean="0"/>
              <a:t>Catch errors as soon as possible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8923" y="3626916"/>
            <a:ext cx="7697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Compile Time &gt; Installation Time &gt; Run Time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39657" y="4135398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Design Time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08899" y="4135398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73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Singularity - 3 Core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Software-Isolated Processes (SIPs)</a:t>
            </a:r>
          </a:p>
          <a:p>
            <a:r>
              <a:rPr lang="en-US" sz="2400" dirty="0" smtClean="0"/>
              <a:t>Contract-Based Channels</a:t>
            </a:r>
          </a:p>
          <a:p>
            <a:r>
              <a:rPr lang="en-US" sz="2400" dirty="0" smtClean="0"/>
              <a:t>Manifest-Based Programs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2659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Software-Isolated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Programs written in a memory-safe language</a:t>
            </a:r>
          </a:p>
          <a:p>
            <a:pPr lvl="1"/>
            <a:r>
              <a:rPr lang="en-US" dirty="0" smtClean="0"/>
              <a:t>Cannot access data of other processes</a:t>
            </a:r>
          </a:p>
          <a:p>
            <a:r>
              <a:rPr lang="en-US" dirty="0" smtClean="0"/>
              <a:t>Cannot dynamically load code</a:t>
            </a:r>
          </a:p>
          <a:p>
            <a:r>
              <a:rPr lang="en-US" dirty="0" smtClean="0"/>
              <a:t>Can only communicate with other processes via messages</a:t>
            </a:r>
          </a:p>
          <a:p>
            <a:pPr lvl="1"/>
            <a:r>
              <a:rPr lang="en-US" dirty="0" smtClean="0"/>
              <a:t>Sender and receiver always known</a:t>
            </a:r>
          </a:p>
          <a:p>
            <a:r>
              <a:rPr lang="en-US" dirty="0" smtClean="0"/>
              <a:t>Kernel respects the above limitations, too</a:t>
            </a:r>
          </a:p>
          <a:p>
            <a:r>
              <a:rPr lang="en-US" dirty="0" smtClean="0"/>
              <a:t>Programs run in kernel-space</a:t>
            </a:r>
          </a:p>
          <a:p>
            <a:r>
              <a:rPr lang="en-US" dirty="0" smtClean="0"/>
              <a:t>Every process has its own runtime and GC</a:t>
            </a:r>
          </a:p>
        </p:txBody>
      </p:sp>
    </p:spTree>
    <p:extLst>
      <p:ext uri="{BB962C8B-B14F-4D97-AF65-F5344CB8AC3E}">
        <p14:creationId xmlns:p14="http://schemas.microsoft.com/office/powerpoint/2010/main" val="90925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Contract-enforcing channels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only way of inter-process communication</a:t>
            </a:r>
          </a:p>
          <a:p>
            <a:r>
              <a:rPr lang="en-US" dirty="0" smtClean="0"/>
              <a:t>Endpoints always belong to specific threads</a:t>
            </a:r>
          </a:p>
          <a:p>
            <a:pPr lvl="1"/>
            <a:r>
              <a:rPr lang="en-US" dirty="0" smtClean="0"/>
              <a:t>Can be passed to other programs via channels</a:t>
            </a:r>
          </a:p>
          <a:p>
            <a:r>
              <a:rPr lang="en-US" dirty="0" smtClean="0"/>
              <a:t>Sending data also transfers ownership of data</a:t>
            </a:r>
          </a:p>
          <a:p>
            <a:pPr lvl="1"/>
            <a:r>
              <a:rPr lang="en-US" dirty="0" smtClean="0"/>
              <a:t>Process cannot access data anymore after sending it</a:t>
            </a:r>
          </a:p>
          <a:p>
            <a:r>
              <a:rPr lang="en-US" dirty="0" smtClean="0"/>
              <a:t>Adherence to communication protocol statically verifiable</a:t>
            </a:r>
          </a:p>
        </p:txBody>
      </p:sp>
    </p:spTree>
    <p:extLst>
      <p:ext uri="{BB962C8B-B14F-4D97-AF65-F5344CB8AC3E}">
        <p14:creationId xmlns:p14="http://schemas.microsoft.com/office/powerpoint/2010/main" val="53927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Contract-enforcing channels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49967" y="2162232"/>
            <a:ext cx="64897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contract C1 {</a:t>
            </a:r>
          </a:p>
          <a:p>
            <a:r>
              <a:rPr lang="en-US" dirty="0" smtClean="0">
                <a:latin typeface="Lucida Console" panose="020B0609040504020204" pitchFamily="49" charset="0"/>
              </a:rPr>
              <a:t>   in </a:t>
            </a:r>
            <a:r>
              <a:rPr lang="en-US" dirty="0">
                <a:latin typeface="Lucida Console" panose="020B0609040504020204" pitchFamily="49" charset="0"/>
              </a:rPr>
              <a:t>message Request(</a:t>
            </a:r>
            <a:r>
              <a:rPr lang="en-US" dirty="0" err="1">
                <a:latin typeface="Lucida Console" panose="020B0609040504020204" pitchFamily="49" charset="0"/>
              </a:rPr>
              <a:t>int</a:t>
            </a:r>
            <a:r>
              <a:rPr lang="en-US" dirty="0">
                <a:latin typeface="Lucida Console" panose="020B0609040504020204" pitchFamily="49" charset="0"/>
              </a:rPr>
              <a:t> x) requires x&gt;0;</a:t>
            </a:r>
          </a:p>
          <a:p>
            <a:r>
              <a:rPr lang="en-US" dirty="0" smtClean="0">
                <a:latin typeface="Lucida Console" panose="020B0609040504020204" pitchFamily="49" charset="0"/>
              </a:rPr>
              <a:t>   out </a:t>
            </a:r>
            <a:r>
              <a:rPr lang="en-US" dirty="0">
                <a:latin typeface="Lucida Console" panose="020B0609040504020204" pitchFamily="49" charset="0"/>
              </a:rPr>
              <a:t>message Reply(</a:t>
            </a:r>
            <a:r>
              <a:rPr lang="en-US" dirty="0" err="1">
                <a:latin typeface="Lucida Console" panose="020B0609040504020204" pitchFamily="49" charset="0"/>
              </a:rPr>
              <a:t>int</a:t>
            </a:r>
            <a:r>
              <a:rPr lang="en-US" dirty="0">
                <a:latin typeface="Lucida Console" panose="020B0609040504020204" pitchFamily="49" charset="0"/>
              </a:rPr>
              <a:t> y);</a:t>
            </a:r>
          </a:p>
          <a:p>
            <a:r>
              <a:rPr lang="en-US" dirty="0" smtClean="0">
                <a:latin typeface="Lucida Console" panose="020B0609040504020204" pitchFamily="49" charset="0"/>
              </a:rPr>
              <a:t>   out </a:t>
            </a:r>
            <a:r>
              <a:rPr lang="en-US" dirty="0">
                <a:latin typeface="Lucida Console" panose="020B0609040504020204" pitchFamily="49" charset="0"/>
              </a:rPr>
              <a:t>message Error();</a:t>
            </a:r>
          </a:p>
          <a:p>
            <a:r>
              <a:rPr lang="en-US" dirty="0" smtClean="0">
                <a:latin typeface="Lucida Console" panose="020B0609040504020204" pitchFamily="49" charset="0"/>
              </a:rPr>
              <a:t>   state </a:t>
            </a:r>
            <a:r>
              <a:rPr lang="en-US" dirty="0">
                <a:latin typeface="Lucida Console" panose="020B0609040504020204" pitchFamily="49" charset="0"/>
              </a:rPr>
              <a:t>Start: Request?</a:t>
            </a:r>
          </a:p>
          <a:p>
            <a:r>
              <a:rPr lang="en-US" dirty="0" smtClean="0">
                <a:latin typeface="Lucida Console" panose="020B0609040504020204" pitchFamily="49" charset="0"/>
              </a:rPr>
              <a:t>      -&gt; </a:t>
            </a:r>
            <a:r>
              <a:rPr lang="en-US" dirty="0">
                <a:latin typeface="Lucida Console" panose="020B0609040504020204" pitchFamily="49" charset="0"/>
              </a:rPr>
              <a:t>(Reply! or Error!)</a:t>
            </a:r>
          </a:p>
          <a:p>
            <a:r>
              <a:rPr lang="en-US" dirty="0" smtClean="0">
                <a:latin typeface="Lucida Console" panose="020B0609040504020204" pitchFamily="49" charset="0"/>
              </a:rPr>
              <a:t>      -&gt; </a:t>
            </a:r>
            <a:r>
              <a:rPr lang="en-US" dirty="0">
                <a:latin typeface="Lucida Console" panose="020B0609040504020204" pitchFamily="49" charset="0"/>
              </a:rPr>
              <a:t>Start;</a:t>
            </a:r>
          </a:p>
          <a:p>
            <a:r>
              <a:rPr lang="en-US" dirty="0">
                <a:latin typeface="Lucida Console" panose="020B0609040504020204" pitchFamily="49" charset="0"/>
              </a:rPr>
              <a:t>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30229" y="5923122"/>
            <a:ext cx="6513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Singularity Technical Report, Hunt et al. (MSR-TR-2005-135)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2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Manifests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Manifests describe :</a:t>
            </a:r>
          </a:p>
          <a:p>
            <a:pPr lvl="1"/>
            <a:r>
              <a:rPr lang="en-US" dirty="0" smtClean="0"/>
              <a:t>the complete program code</a:t>
            </a:r>
          </a:p>
          <a:p>
            <a:pPr lvl="2"/>
            <a:r>
              <a:rPr lang="en-US" dirty="0" smtClean="0"/>
              <a:t>The program itself</a:t>
            </a:r>
          </a:p>
          <a:p>
            <a:pPr lvl="2"/>
            <a:r>
              <a:rPr lang="en-US" dirty="0" smtClean="0"/>
              <a:t>All dependencies</a:t>
            </a:r>
          </a:p>
          <a:p>
            <a:pPr lvl="1"/>
            <a:r>
              <a:rPr lang="en-US" dirty="0" smtClean="0"/>
              <a:t>the resources a program might access</a:t>
            </a:r>
          </a:p>
          <a:p>
            <a:pPr lvl="1"/>
            <a:r>
              <a:rPr lang="en-US" dirty="0" smtClean="0"/>
              <a:t>the communication channels it offers</a:t>
            </a:r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r>
              <a:rPr lang="en-US" dirty="0" smtClean="0"/>
              <a:t>Can be statically verified</a:t>
            </a:r>
          </a:p>
          <a:p>
            <a:pPr marL="201168" lvl="1" indent="0">
              <a:buNone/>
            </a:pPr>
            <a:r>
              <a:rPr lang="en-US" dirty="0" smtClean="0"/>
              <a:t>Guide install-time compilation</a:t>
            </a:r>
          </a:p>
        </p:txBody>
      </p:sp>
    </p:spTree>
    <p:extLst>
      <p:ext uri="{BB962C8B-B14F-4D97-AF65-F5344CB8AC3E}">
        <p14:creationId xmlns:p14="http://schemas.microsoft.com/office/powerpoint/2010/main" val="138328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Manifests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80648" y="1737361"/>
            <a:ext cx="7355089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Lucida Console" panose="020B0609040504020204" pitchFamily="49" charset="0"/>
              </a:rPr>
              <a:t>&lt;manifest&gt;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&lt;application identity="S3Trio64"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&lt;assemblies&gt;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filename="S3Trio64.exe"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filename="Namespace.Contracts.dll" version="1.0.0.2299</a:t>
            </a:r>
            <a:r>
              <a:rPr lang="en-US" sz="1000" dirty="0" smtClean="0">
                <a:latin typeface="Lucida Console" panose="020B0609040504020204" pitchFamily="49" charset="0"/>
              </a:rPr>
              <a:t>"/&gt;</a:t>
            </a:r>
            <a:endParaRPr lang="en-US" sz="1000" dirty="0">
              <a:latin typeface="Lucida Console" panose="020B0609040504020204" pitchFamily="49" charset="0"/>
            </a:endParaRP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filename="Io.Contracts.dll" version="1.0.0.2299"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filename="Corlib.dll" version="1.0.0.2299"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filename="Corlibsg.dll" version="1.0.0.2299"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</a:t>
            </a:r>
            <a:r>
              <a:rPr lang="en-US" sz="1000" dirty="0" smtClean="0">
                <a:latin typeface="Lucida Console" panose="020B0609040504020204" pitchFamily="49" charset="0"/>
              </a:rPr>
              <a:t>System.Compiler.Runtime.dll“ version</a:t>
            </a:r>
            <a:r>
              <a:rPr lang="en-US" sz="1000" dirty="0">
                <a:latin typeface="Lucida Console" panose="020B0609040504020204" pitchFamily="49" charset="0"/>
              </a:rPr>
              <a:t>="1.0.0.2299"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</a:t>
            </a:r>
            <a:r>
              <a:rPr lang="en-US" sz="1000" dirty="0" smtClean="0">
                <a:latin typeface="Lucida Console" panose="020B0609040504020204" pitchFamily="49" charset="0"/>
              </a:rPr>
              <a:t>Microsoft.SingSharp.Runtime.dll“ version</a:t>
            </a:r>
            <a:r>
              <a:rPr lang="en-US" sz="1000" dirty="0">
                <a:latin typeface="Lucida Console" panose="020B0609040504020204" pitchFamily="49" charset="0"/>
              </a:rPr>
              <a:t>="1.0.0.2299"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filename="ILHelpers.dll" version="1.0.0.2299"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&lt;assembly filename="Singularity.V1.ill" version="1.0.0.2299"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&lt;/assemblies&gt;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</a:t>
            </a:r>
            <a:r>
              <a:rPr lang="en-US" sz="1000" dirty="0" err="1">
                <a:latin typeface="Lucida Console" panose="020B0609040504020204" pitchFamily="49" charset="0"/>
              </a:rPr>
              <a:t>driverCategory</a:t>
            </a:r>
            <a:r>
              <a:rPr lang="en-US" sz="10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&lt;device signature="/</a:t>
            </a:r>
            <a:r>
              <a:rPr lang="en-US" sz="1000" dirty="0" err="1">
                <a:latin typeface="Lucida Console" panose="020B0609040504020204" pitchFamily="49" charset="0"/>
              </a:rPr>
              <a:t>pci</a:t>
            </a:r>
            <a:r>
              <a:rPr lang="en-US" sz="1000" dirty="0">
                <a:latin typeface="Lucida Console" panose="020B0609040504020204" pitchFamily="49" charset="0"/>
              </a:rPr>
              <a:t>/03/00/5333/8811"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</a:t>
            </a:r>
            <a:r>
              <a:rPr lang="en-US" sz="1000" dirty="0" err="1">
                <a:latin typeface="Lucida Console" panose="020B0609040504020204" pitchFamily="49" charset="0"/>
              </a:rPr>
              <a:t>ioMemoryRange</a:t>
            </a:r>
            <a:r>
              <a:rPr lang="en-US" sz="1000" dirty="0">
                <a:latin typeface="Lucida Console" panose="020B0609040504020204" pitchFamily="49" charset="0"/>
              </a:rPr>
              <a:t> index="0" </a:t>
            </a:r>
            <a:r>
              <a:rPr lang="en-US" sz="1000" dirty="0" err="1">
                <a:latin typeface="Lucida Console" panose="020B0609040504020204" pitchFamily="49" charset="0"/>
              </a:rPr>
              <a:t>baseAddress</a:t>
            </a:r>
            <a:r>
              <a:rPr lang="en-US" sz="1000" dirty="0">
                <a:latin typeface="Lucida Console" panose="020B0609040504020204" pitchFamily="49" charset="0"/>
              </a:rPr>
              <a:t>="0xf8000000"</a:t>
            </a:r>
          </a:p>
          <a:p>
            <a:r>
              <a:rPr lang="en-US" sz="1000" dirty="0" err="1">
                <a:latin typeface="Lucida Console" panose="020B0609040504020204" pitchFamily="49" charset="0"/>
              </a:rPr>
              <a:t>rangeLength</a:t>
            </a:r>
            <a:r>
              <a:rPr lang="en-US" sz="1000" dirty="0">
                <a:latin typeface="Lucida Console" panose="020B0609040504020204" pitchFamily="49" charset="0"/>
              </a:rPr>
              <a:t>="0x400000"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</a:t>
            </a:r>
            <a:r>
              <a:rPr lang="en-US" sz="1000" dirty="0" err="1">
                <a:latin typeface="Lucida Console" panose="020B0609040504020204" pitchFamily="49" charset="0"/>
              </a:rPr>
              <a:t>ioMemoryRange</a:t>
            </a:r>
            <a:r>
              <a:rPr lang="en-US" sz="1000" dirty="0">
                <a:latin typeface="Lucida Console" panose="020B0609040504020204" pitchFamily="49" charset="0"/>
              </a:rPr>
              <a:t> </a:t>
            </a:r>
            <a:r>
              <a:rPr lang="en-US" sz="1000" dirty="0" err="1">
                <a:latin typeface="Lucida Console" panose="020B0609040504020204" pitchFamily="49" charset="0"/>
              </a:rPr>
              <a:t>baseAddress</a:t>
            </a:r>
            <a:r>
              <a:rPr lang="en-US" sz="1000" dirty="0">
                <a:latin typeface="Lucida Console" panose="020B0609040504020204" pitchFamily="49" charset="0"/>
              </a:rPr>
              <a:t>="0xb8000" </a:t>
            </a:r>
            <a:r>
              <a:rPr lang="en-US" sz="1000" dirty="0" err="1">
                <a:latin typeface="Lucida Console" panose="020B0609040504020204" pitchFamily="49" charset="0"/>
              </a:rPr>
              <a:t>rangeLength</a:t>
            </a:r>
            <a:r>
              <a:rPr lang="en-US" sz="1000" dirty="0">
                <a:latin typeface="Lucida Console" panose="020B0609040504020204" pitchFamily="49" charset="0"/>
              </a:rPr>
              <a:t>="</a:t>
            </a:r>
            <a:r>
              <a:rPr lang="en-US" sz="1000" dirty="0" smtClean="0">
                <a:latin typeface="Lucida Console" panose="020B0609040504020204" pitchFamily="49" charset="0"/>
              </a:rPr>
              <a:t>0x8000“ fixed</a:t>
            </a:r>
            <a:r>
              <a:rPr lang="en-US" sz="1000" dirty="0">
                <a:latin typeface="Lucida Console" panose="020B0609040504020204" pitchFamily="49" charset="0"/>
              </a:rPr>
              <a:t>="True"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</a:t>
            </a:r>
            <a:r>
              <a:rPr lang="en-US" sz="1000" dirty="0" err="1">
                <a:latin typeface="Lucida Console" panose="020B0609040504020204" pitchFamily="49" charset="0"/>
              </a:rPr>
              <a:t>ioMemoryRange</a:t>
            </a:r>
            <a:r>
              <a:rPr lang="en-US" sz="1000" dirty="0">
                <a:latin typeface="Lucida Console" panose="020B0609040504020204" pitchFamily="49" charset="0"/>
              </a:rPr>
              <a:t> </a:t>
            </a:r>
            <a:r>
              <a:rPr lang="en-US" sz="1000" dirty="0" err="1">
                <a:latin typeface="Lucida Console" panose="020B0609040504020204" pitchFamily="49" charset="0"/>
              </a:rPr>
              <a:t>baseAddress</a:t>
            </a:r>
            <a:r>
              <a:rPr lang="en-US" sz="1000" dirty="0">
                <a:latin typeface="Lucida Console" panose="020B0609040504020204" pitchFamily="49" charset="0"/>
              </a:rPr>
              <a:t>="0xa0000" </a:t>
            </a:r>
            <a:r>
              <a:rPr lang="en-US" sz="1000" dirty="0" err="1">
                <a:latin typeface="Lucida Console" panose="020B0609040504020204" pitchFamily="49" charset="0"/>
              </a:rPr>
              <a:t>rangeLength</a:t>
            </a:r>
            <a:r>
              <a:rPr lang="en-US" sz="1000" dirty="0">
                <a:latin typeface="Lucida Console" panose="020B0609040504020204" pitchFamily="49" charset="0"/>
              </a:rPr>
              <a:t>="</a:t>
            </a:r>
            <a:r>
              <a:rPr lang="en-US" sz="1000" dirty="0" smtClean="0">
                <a:latin typeface="Lucida Console" panose="020B0609040504020204" pitchFamily="49" charset="0"/>
              </a:rPr>
              <a:t>0x8000“ fixed</a:t>
            </a:r>
            <a:r>
              <a:rPr lang="en-US" sz="1000" dirty="0">
                <a:latin typeface="Lucida Console" panose="020B0609040504020204" pitchFamily="49" charset="0"/>
              </a:rPr>
              <a:t>="True"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</a:t>
            </a:r>
            <a:r>
              <a:rPr lang="en-US" sz="1000" dirty="0" err="1">
                <a:latin typeface="Lucida Console" panose="020B0609040504020204" pitchFamily="49" charset="0"/>
              </a:rPr>
              <a:t>ioPortRange</a:t>
            </a:r>
            <a:r>
              <a:rPr lang="en-US" sz="1000" dirty="0">
                <a:latin typeface="Lucida Console" panose="020B0609040504020204" pitchFamily="49" charset="0"/>
              </a:rPr>
              <a:t> </a:t>
            </a:r>
            <a:r>
              <a:rPr lang="en-US" sz="1000" dirty="0" err="1">
                <a:latin typeface="Lucida Console" panose="020B0609040504020204" pitchFamily="49" charset="0"/>
              </a:rPr>
              <a:t>baseAddress</a:t>
            </a:r>
            <a:r>
              <a:rPr lang="en-US" sz="1000" dirty="0">
                <a:latin typeface="Lucida Console" panose="020B0609040504020204" pitchFamily="49" charset="0"/>
              </a:rPr>
              <a:t>="0x3c0" </a:t>
            </a:r>
            <a:r>
              <a:rPr lang="en-US" sz="1000" dirty="0" err="1">
                <a:latin typeface="Lucida Console" panose="020B0609040504020204" pitchFamily="49" charset="0"/>
              </a:rPr>
              <a:t>rangeLength</a:t>
            </a:r>
            <a:r>
              <a:rPr lang="en-US" sz="1000" dirty="0">
                <a:latin typeface="Lucida Console" panose="020B0609040504020204" pitchFamily="49" charset="0"/>
              </a:rPr>
              <a:t>="0x20" fixed="True"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</a:t>
            </a:r>
            <a:r>
              <a:rPr lang="en-US" sz="1000" dirty="0" err="1">
                <a:latin typeface="Lucida Console" panose="020B0609040504020204" pitchFamily="49" charset="0"/>
              </a:rPr>
              <a:t>ioPortRange</a:t>
            </a:r>
            <a:r>
              <a:rPr lang="en-US" sz="1000" dirty="0">
                <a:latin typeface="Lucida Console" panose="020B0609040504020204" pitchFamily="49" charset="0"/>
              </a:rPr>
              <a:t> </a:t>
            </a:r>
            <a:r>
              <a:rPr lang="en-US" sz="1000" dirty="0" err="1">
                <a:latin typeface="Lucida Console" panose="020B0609040504020204" pitchFamily="49" charset="0"/>
              </a:rPr>
              <a:t>baseAddress</a:t>
            </a:r>
            <a:r>
              <a:rPr lang="en-US" sz="1000" dirty="0">
                <a:latin typeface="Lucida Console" panose="020B0609040504020204" pitchFamily="49" charset="0"/>
              </a:rPr>
              <a:t>="0x4ae8" </a:t>
            </a:r>
            <a:r>
              <a:rPr lang="en-US" sz="1000" dirty="0" err="1">
                <a:latin typeface="Lucida Console" panose="020B0609040504020204" pitchFamily="49" charset="0"/>
              </a:rPr>
              <a:t>rangeLength</a:t>
            </a:r>
            <a:r>
              <a:rPr lang="en-US" sz="1000" dirty="0">
                <a:latin typeface="Lucida Console" panose="020B0609040504020204" pitchFamily="49" charset="0"/>
              </a:rPr>
              <a:t>="0x2" fixed="True"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</a:t>
            </a:r>
            <a:r>
              <a:rPr lang="en-US" sz="1000" dirty="0" err="1">
                <a:latin typeface="Lucida Console" panose="020B0609040504020204" pitchFamily="49" charset="0"/>
              </a:rPr>
              <a:t>ioPortRange</a:t>
            </a:r>
            <a:r>
              <a:rPr lang="en-US" sz="1000" dirty="0">
                <a:latin typeface="Lucida Console" panose="020B0609040504020204" pitchFamily="49" charset="0"/>
              </a:rPr>
              <a:t> </a:t>
            </a:r>
            <a:r>
              <a:rPr lang="en-US" sz="1000" dirty="0" err="1">
                <a:latin typeface="Lucida Console" panose="020B0609040504020204" pitchFamily="49" charset="0"/>
              </a:rPr>
              <a:t>baseAddress</a:t>
            </a:r>
            <a:r>
              <a:rPr lang="en-US" sz="1000" dirty="0">
                <a:latin typeface="Lucida Console" panose="020B0609040504020204" pitchFamily="49" charset="0"/>
              </a:rPr>
              <a:t>="0x9ae8" </a:t>
            </a:r>
            <a:r>
              <a:rPr lang="en-US" sz="1000" dirty="0" err="1">
                <a:latin typeface="Lucida Console" panose="020B0609040504020204" pitchFamily="49" charset="0"/>
              </a:rPr>
              <a:t>rangeLength</a:t>
            </a:r>
            <a:r>
              <a:rPr lang="en-US" sz="1000" dirty="0">
                <a:latin typeface="Lucida Console" panose="020B0609040504020204" pitchFamily="49" charset="0"/>
              </a:rPr>
              <a:t>="0x2" fixed="True"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&lt;extension </a:t>
            </a:r>
            <a:r>
              <a:rPr lang="en-US" sz="1000" dirty="0" err="1">
                <a:latin typeface="Lucida Console" panose="020B0609040504020204" pitchFamily="49" charset="0"/>
              </a:rPr>
              <a:t>startStateId</a:t>
            </a:r>
            <a:r>
              <a:rPr lang="en-US" sz="1000" dirty="0">
                <a:latin typeface="Lucida Console" panose="020B0609040504020204" pitchFamily="49" charset="0"/>
              </a:rPr>
              <a:t>="3" </a:t>
            </a:r>
            <a:r>
              <a:rPr lang="en-US" sz="1000" dirty="0" err="1">
                <a:latin typeface="Lucida Console" panose="020B0609040504020204" pitchFamily="49" charset="0"/>
              </a:rPr>
              <a:t>contractName</a:t>
            </a:r>
            <a:r>
              <a:rPr lang="en-US" sz="1000" dirty="0">
                <a:latin typeface="Lucida Console" panose="020B0609040504020204" pitchFamily="49" charset="0"/>
              </a:rPr>
              <a:t>="</a:t>
            </a:r>
            <a:r>
              <a:rPr lang="en-US" sz="1000" dirty="0" err="1" smtClean="0">
                <a:latin typeface="Lucida Console" panose="020B0609040504020204" pitchFamily="49" charset="0"/>
              </a:rPr>
              <a:t>Microsoft.Singularity.Extending.ExtensionContract</a:t>
            </a:r>
            <a:r>
              <a:rPr lang="en-US" sz="1000" dirty="0">
                <a:latin typeface="Lucida Console" panose="020B0609040504020204" pitchFamily="49" charset="0"/>
              </a:rPr>
              <a:t>" </a:t>
            </a:r>
            <a:r>
              <a:rPr lang="en-US" sz="1000" dirty="0" err="1">
                <a:latin typeface="Lucida Console" panose="020B0609040504020204" pitchFamily="49" charset="0"/>
              </a:rPr>
              <a:t>endpointEnd</a:t>
            </a:r>
            <a:r>
              <a:rPr lang="en-US" sz="1000" dirty="0">
                <a:latin typeface="Lucida Console" panose="020B0609040504020204" pitchFamily="49" charset="0"/>
              </a:rPr>
              <a:t>="</a:t>
            </a:r>
            <a:r>
              <a:rPr lang="en-US" sz="1000" dirty="0" err="1" smtClean="0">
                <a:latin typeface="Lucida Console" panose="020B0609040504020204" pitchFamily="49" charset="0"/>
              </a:rPr>
              <a:t>Exp</a:t>
            </a:r>
            <a:r>
              <a:rPr lang="en-US" sz="1000" dirty="0" smtClean="0">
                <a:latin typeface="Lucida Console" panose="020B0609040504020204" pitchFamily="49" charset="0"/>
              </a:rPr>
              <a:t>“ assembly</a:t>
            </a:r>
            <a:r>
              <a:rPr lang="en-US" sz="1000" dirty="0">
                <a:latin typeface="Lucida Console" panose="020B0609040504020204" pitchFamily="49" charset="0"/>
              </a:rPr>
              <a:t>="</a:t>
            </a:r>
            <a:r>
              <a:rPr lang="en-US" sz="1000" dirty="0" err="1">
                <a:latin typeface="Lucida Console" panose="020B0609040504020204" pitchFamily="49" charset="0"/>
              </a:rPr>
              <a:t>Namespace.Contracts</a:t>
            </a:r>
            <a:r>
              <a:rPr lang="en-US" sz="1000" dirty="0">
                <a:latin typeface="Lucida Console" panose="020B0609040504020204" pitchFamily="49" charset="0"/>
              </a:rPr>
              <a:t>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</a:t>
            </a:r>
            <a:r>
              <a:rPr lang="en-US" sz="1000" dirty="0" err="1">
                <a:latin typeface="Lucida Console" panose="020B0609040504020204" pitchFamily="49" charset="0"/>
              </a:rPr>
              <a:t>serviceProvider</a:t>
            </a:r>
            <a:r>
              <a:rPr lang="en-US" sz="1000" dirty="0">
                <a:latin typeface="Lucida Console" panose="020B0609040504020204" pitchFamily="49" charset="0"/>
              </a:rPr>
              <a:t> </a:t>
            </a:r>
            <a:r>
              <a:rPr lang="en-US" sz="1000" dirty="0" err="1">
                <a:latin typeface="Lucida Console" panose="020B0609040504020204" pitchFamily="49" charset="0"/>
              </a:rPr>
              <a:t>startStateId</a:t>
            </a:r>
            <a:r>
              <a:rPr lang="en-US" sz="1000" dirty="0">
                <a:latin typeface="Lucida Console" panose="020B0609040504020204" pitchFamily="49" charset="0"/>
              </a:rPr>
              <a:t>="3" </a:t>
            </a:r>
            <a:r>
              <a:rPr lang="en-US" sz="1000" dirty="0" err="1">
                <a:latin typeface="Lucida Console" panose="020B0609040504020204" pitchFamily="49" charset="0"/>
              </a:rPr>
              <a:t>contractName</a:t>
            </a:r>
            <a:r>
              <a:rPr lang="en-US" sz="1000" dirty="0">
                <a:latin typeface="Lucida Console" panose="020B0609040504020204" pitchFamily="49" charset="0"/>
              </a:rPr>
              <a:t>="</a:t>
            </a:r>
            <a:r>
              <a:rPr lang="en-US" sz="1000" dirty="0" err="1" smtClean="0">
                <a:latin typeface="Lucida Console" panose="020B0609040504020204" pitchFamily="49" charset="0"/>
              </a:rPr>
              <a:t>Microsoft.Singularity.Io.VideoDeviceContract</a:t>
            </a:r>
            <a:r>
              <a:rPr lang="en-US" sz="1000" dirty="0">
                <a:latin typeface="Lucida Console" panose="020B0609040504020204" pitchFamily="49" charset="0"/>
              </a:rPr>
              <a:t>" </a:t>
            </a:r>
            <a:r>
              <a:rPr lang="en-US" sz="1000" dirty="0" err="1">
                <a:latin typeface="Lucida Console" panose="020B0609040504020204" pitchFamily="49" charset="0"/>
              </a:rPr>
              <a:t>endpointEnd</a:t>
            </a:r>
            <a:r>
              <a:rPr lang="en-US" sz="1000" dirty="0">
                <a:latin typeface="Lucida Console" panose="020B0609040504020204" pitchFamily="49" charset="0"/>
              </a:rPr>
              <a:t>="</a:t>
            </a:r>
            <a:r>
              <a:rPr lang="en-US" sz="1000" dirty="0" err="1" smtClean="0">
                <a:latin typeface="Lucida Console" panose="020B0609040504020204" pitchFamily="49" charset="0"/>
              </a:rPr>
              <a:t>Exp"assembly</a:t>
            </a:r>
            <a:r>
              <a:rPr lang="en-US" sz="1000" dirty="0">
                <a:latin typeface="Lucida Console" panose="020B0609040504020204" pitchFamily="49" charset="0"/>
              </a:rPr>
              <a:t>="</a:t>
            </a:r>
            <a:r>
              <a:rPr lang="en-US" sz="1000" dirty="0" err="1">
                <a:latin typeface="Lucida Console" panose="020B0609040504020204" pitchFamily="49" charset="0"/>
              </a:rPr>
              <a:t>Io.Contracts</a:t>
            </a:r>
            <a:r>
              <a:rPr lang="en-US" sz="1000" dirty="0">
                <a:latin typeface="Lucida Console" panose="020B0609040504020204" pitchFamily="49" charset="0"/>
              </a:rPr>
              <a:t>" /&gt;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&lt;/</a:t>
            </a:r>
            <a:r>
              <a:rPr lang="en-US" sz="1000" dirty="0" err="1">
                <a:latin typeface="Lucida Console" panose="020B0609040504020204" pitchFamily="49" charset="0"/>
              </a:rPr>
              <a:t>driverCategory</a:t>
            </a:r>
            <a:r>
              <a:rPr lang="en-US" sz="10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...</a:t>
            </a:r>
          </a:p>
          <a:p>
            <a:r>
              <a:rPr lang="en-US" sz="1000" dirty="0">
                <a:latin typeface="Lucida Console" panose="020B0609040504020204" pitchFamily="49" charset="0"/>
              </a:rPr>
              <a:t>&lt;/manifest&gt;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2630229" y="5923122"/>
            <a:ext cx="6513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Singularity Technical Report, Hunt et al. (MSR-TR-2005-135)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Mostly safety properties</a:t>
            </a:r>
          </a:p>
          <a:p>
            <a:pPr lvl="1"/>
            <a:r>
              <a:rPr lang="en-US" dirty="0" smtClean="0"/>
              <a:t>Safe memory access</a:t>
            </a:r>
          </a:p>
          <a:p>
            <a:pPr lvl="1"/>
            <a:r>
              <a:rPr lang="en-US" dirty="0" smtClean="0"/>
              <a:t>Guaranteed by the type system</a:t>
            </a:r>
          </a:p>
          <a:p>
            <a:r>
              <a:rPr lang="en-US" dirty="0" smtClean="0"/>
              <a:t>Support for contract-based verification</a:t>
            </a:r>
          </a:p>
          <a:p>
            <a:pPr lvl="1"/>
            <a:r>
              <a:rPr lang="en-US" dirty="0" smtClean="0"/>
              <a:t>Enables verification of functional correctness</a:t>
            </a:r>
          </a:p>
          <a:p>
            <a:pPr lvl="1"/>
            <a:r>
              <a:rPr lang="en-US" dirty="0" smtClean="0"/>
              <a:t>Not ubiquitously applied in kernel</a:t>
            </a:r>
          </a:p>
          <a:p>
            <a:pPr lvl="1"/>
            <a:r>
              <a:rPr lang="en-US" dirty="0" smtClean="0"/>
              <a:t>Some parts are checked</a:t>
            </a:r>
          </a:p>
          <a:p>
            <a:pPr lvl="2"/>
            <a:r>
              <a:rPr lang="en-US" dirty="0" smtClean="0"/>
              <a:t>Channel contracts</a:t>
            </a:r>
          </a:p>
          <a:p>
            <a:pPr lvl="2"/>
            <a:r>
              <a:rPr lang="en-US" dirty="0" smtClean="0"/>
              <a:t>Manifests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0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safety properties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896" y="2254250"/>
            <a:ext cx="8076207" cy="2349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30229" y="5923122"/>
            <a:ext cx="6513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Singularity Technical Report, Hunt et al. (MSR-TR-2005-135)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4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Singularity’s Money Graph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4940619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0952" y="5923122"/>
            <a:ext cx="86530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Source of Data</a:t>
            </a:r>
            <a:r>
              <a:rPr lang="en-US" sz="1600" dirty="0"/>
              <a:t>: Sealing OS Processes to Improve Dependability and </a:t>
            </a:r>
            <a:r>
              <a:rPr lang="en-US" sz="1600" dirty="0" smtClean="0"/>
              <a:t>Safety, Hunt et al., </a:t>
            </a:r>
            <a:r>
              <a:rPr lang="en-US" sz="1600" dirty="0" err="1" smtClean="0"/>
              <a:t>EuroSys</a:t>
            </a:r>
            <a:r>
              <a:rPr lang="en-US" sz="1600" dirty="0" smtClean="0"/>
              <a:t> 2007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618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Verification &amp; Type Systems</a:t>
            </a:r>
          </a:p>
          <a:p>
            <a:r>
              <a:rPr lang="en-US" dirty="0" smtClean="0"/>
              <a:t>Singularity</a:t>
            </a:r>
          </a:p>
          <a:p>
            <a:pPr lvl="1"/>
            <a:r>
              <a:rPr lang="en-US" dirty="0" smtClean="0"/>
              <a:t>Software-Isolated Processes</a:t>
            </a:r>
          </a:p>
          <a:p>
            <a:pPr lvl="1"/>
            <a:r>
              <a:rPr lang="en-US" dirty="0" smtClean="0"/>
              <a:t>Contract-Based Channels</a:t>
            </a:r>
          </a:p>
          <a:p>
            <a:pPr lvl="1"/>
            <a:r>
              <a:rPr lang="en-US" dirty="0" smtClean="0"/>
              <a:t>Manifest-Based Programs</a:t>
            </a:r>
          </a:p>
          <a:p>
            <a:pPr lvl="1"/>
            <a:r>
              <a:rPr lang="en-US" dirty="0" smtClean="0"/>
              <a:t>Formal Verification</a:t>
            </a:r>
            <a:endParaRPr lang="en-US" dirty="0"/>
          </a:p>
          <a:p>
            <a:r>
              <a:rPr lang="en-US" dirty="0" smtClean="0"/>
              <a:t>seL4</a:t>
            </a:r>
            <a:endParaRPr lang="en-US" dirty="0"/>
          </a:p>
          <a:p>
            <a:pPr lvl="1"/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Design Path</a:t>
            </a:r>
          </a:p>
          <a:p>
            <a:pPr lvl="1"/>
            <a:r>
              <a:rPr lang="en-US" dirty="0" smtClean="0"/>
              <a:t>Costs of Verification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429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 techniques can make kernel &amp; programs a lot safer</a:t>
            </a:r>
          </a:p>
          <a:p>
            <a:r>
              <a:rPr lang="en-US" dirty="0" smtClean="0"/>
              <a:t>Safe programs can run in kernel-space</a:t>
            </a:r>
          </a:p>
          <a:p>
            <a:r>
              <a:rPr lang="en-US" dirty="0" smtClean="0"/>
              <a:t>IPC is really fast when programs run in kernel-space</a:t>
            </a:r>
          </a:p>
          <a:p>
            <a:r>
              <a:rPr lang="en-US" dirty="0" smtClean="0"/>
              <a:t>(Reasonable?) restrictions on programs make the job of the OS much </a:t>
            </a:r>
            <a:r>
              <a:rPr lang="en-US" dirty="0" smtClean="0"/>
              <a:t>easier</a:t>
            </a:r>
          </a:p>
          <a:p>
            <a:endParaRPr lang="en-US" dirty="0"/>
          </a:p>
          <a:p>
            <a:r>
              <a:rPr lang="en-US" sz="2400" b="1" dirty="0" smtClean="0"/>
              <a:t>Discussion</a:t>
            </a:r>
          </a:p>
          <a:p>
            <a:r>
              <a:rPr lang="en-US" dirty="0" smtClean="0"/>
              <a:t>Can systems programmers live without C?</a:t>
            </a:r>
          </a:p>
          <a:p>
            <a:r>
              <a:rPr lang="en-US" dirty="0" smtClean="0"/>
              <a:t>Is the sharing of data between processes really not important?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25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seL4 – Takeaway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verification of microkernels is possible</a:t>
            </a:r>
          </a:p>
          <a:p>
            <a:r>
              <a:rPr lang="en-US" dirty="0" smtClean="0"/>
              <a:t>Performance of verified kernels can be OK</a:t>
            </a:r>
          </a:p>
          <a:p>
            <a:endParaRPr lang="en-US" dirty="0"/>
          </a:p>
          <a:p>
            <a:r>
              <a:rPr lang="en-US" dirty="0" smtClean="0"/>
              <a:t>BUT:</a:t>
            </a:r>
          </a:p>
          <a:p>
            <a:r>
              <a:rPr lang="en-US" dirty="0" smtClean="0"/>
              <a:t>Verification is a colossal effort</a:t>
            </a:r>
          </a:p>
          <a:p>
            <a:r>
              <a:rPr lang="en-US" dirty="0" smtClean="0"/>
              <a:t>Still needs to assume compiler correctness (</a:t>
            </a:r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smtClean="0"/>
              <a:t>huge trusted base)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0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seL4 - Authors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74" y="1788116"/>
            <a:ext cx="1201810" cy="1596004"/>
          </a:xfrm>
        </p:spPr>
      </p:pic>
      <p:sp>
        <p:nvSpPr>
          <p:cNvPr id="5" name="TextBox 4"/>
          <p:cNvSpPr txBox="1"/>
          <p:nvPr/>
        </p:nvSpPr>
        <p:spPr>
          <a:xfrm>
            <a:off x="728615" y="3436259"/>
            <a:ext cx="1383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Gerwin</a:t>
            </a:r>
            <a:r>
              <a:rPr lang="en-US" dirty="0" smtClean="0"/>
              <a:t> Klein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572" y="1785324"/>
            <a:ext cx="1598795" cy="15987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04331" y="3436259"/>
            <a:ext cx="1851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Kevin </a:t>
            </a:r>
            <a:r>
              <a:rPr lang="en-US" dirty="0" err="1"/>
              <a:t>Elphinstone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861" y="1785325"/>
            <a:ext cx="1533759" cy="15987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89977" y="3436259"/>
            <a:ext cx="1497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Gernot</a:t>
            </a:r>
            <a:r>
              <a:rPr lang="en-US" dirty="0" smtClean="0"/>
              <a:t> </a:t>
            </a:r>
            <a:r>
              <a:rPr lang="en-US" dirty="0" err="1" smtClean="0"/>
              <a:t>Heiser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439" y="1787461"/>
            <a:ext cx="1100569" cy="159665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42250" y="3436259"/>
            <a:ext cx="1674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June </a:t>
            </a:r>
            <a:r>
              <a:rPr lang="en-US" dirty="0" err="1"/>
              <a:t>Andronick</a:t>
            </a:r>
            <a:r>
              <a:rPr lang="en-US" dirty="0"/>
              <a:t>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104" y="1791825"/>
            <a:ext cx="1195930" cy="159229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524368" y="8979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171492" y="3436259"/>
            <a:ext cx="1213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David Cock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66" r="10172"/>
          <a:stretch/>
        </p:blipFill>
        <p:spPr>
          <a:xfrm>
            <a:off x="402193" y="4039843"/>
            <a:ext cx="964735" cy="11172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08734" y="518728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Philip </a:t>
            </a:r>
            <a:r>
              <a:rPr lang="en-US" dirty="0" err="1" smtClean="0"/>
              <a:t>Derrin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8" t="4827" r="9632" b="4740"/>
          <a:stretch/>
        </p:blipFill>
        <p:spPr>
          <a:xfrm>
            <a:off x="2647550" y="4039843"/>
            <a:ext cx="718795" cy="111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233423" y="5187288"/>
            <a:ext cx="1535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Kai </a:t>
            </a:r>
            <a:r>
              <a:rPr lang="en-US" dirty="0" err="1" smtClean="0"/>
              <a:t>Engelhardt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21" t="3562" r="6741" b="5186"/>
          <a:stretch/>
        </p:blipFill>
        <p:spPr>
          <a:xfrm>
            <a:off x="1505347" y="4039843"/>
            <a:ext cx="998291" cy="111723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84560" y="5564774"/>
            <a:ext cx="2248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Dhammika</a:t>
            </a:r>
            <a:r>
              <a:rPr lang="en-US" dirty="0"/>
              <a:t> </a:t>
            </a:r>
            <a:r>
              <a:rPr lang="en-US" dirty="0" err="1"/>
              <a:t>Elkaduwe</a:t>
            </a:r>
            <a:r>
              <a:rPr lang="en-US" dirty="0"/>
              <a:t> 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0257" y="4039843"/>
            <a:ext cx="949105" cy="111723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222613" y="5564774"/>
            <a:ext cx="1524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Rafal</a:t>
            </a:r>
            <a:r>
              <a:rPr lang="en-US" dirty="0"/>
              <a:t> </a:t>
            </a:r>
            <a:r>
              <a:rPr lang="en-US" dirty="0" err="1"/>
              <a:t>Kolanski</a:t>
            </a:r>
            <a:r>
              <a:rPr lang="en-US" dirty="0"/>
              <a:t> 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274" y="4039843"/>
            <a:ext cx="842117" cy="111723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183396" y="5187288"/>
            <a:ext cx="1681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Michael Norrish</a:t>
            </a:r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303" y="4039843"/>
            <a:ext cx="888707" cy="111723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242414" y="556477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Thomas Sewell</a:t>
            </a:r>
            <a:endParaRPr lang="en-US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3" r="64777" b="62847"/>
          <a:stretch/>
        </p:blipFill>
        <p:spPr>
          <a:xfrm>
            <a:off x="6621922" y="4039843"/>
            <a:ext cx="899737" cy="11172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571" y="4039843"/>
            <a:ext cx="1111196" cy="111119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6404716" y="5187288"/>
            <a:ext cx="1334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Harvey </a:t>
            </a:r>
            <a:r>
              <a:rPr lang="en-US" dirty="0" err="1" smtClean="0"/>
              <a:t>Tuch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355643" y="5564774"/>
            <a:ext cx="17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Simon </a:t>
            </a:r>
            <a:r>
              <a:rPr lang="en-US" dirty="0" err="1" smtClean="0"/>
              <a:t>Winwood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seL4 – Project Leaders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74" y="1788116"/>
            <a:ext cx="1201810" cy="15960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5687" y="1793833"/>
            <a:ext cx="36832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Gerwin</a:t>
            </a:r>
            <a:r>
              <a:rPr lang="en-US" dirty="0" smtClean="0"/>
              <a:t> Klein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TU Munich (PhD)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University of New South Wales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Does not put a CV on his webpage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74" y="4571339"/>
            <a:ext cx="1598795" cy="15987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00948" y="5035054"/>
            <a:ext cx="39878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Kevin </a:t>
            </a:r>
            <a:r>
              <a:rPr lang="en-US" dirty="0" err="1" smtClean="0"/>
              <a:t>Elphinstone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/>
              <a:t>University of New South Wales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Does not put a CV on his webpage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Collaborated with </a:t>
            </a:r>
            <a:r>
              <a:rPr lang="en-US" dirty="0" err="1" smtClean="0"/>
              <a:t>Jochen</a:t>
            </a:r>
            <a:r>
              <a:rPr lang="en-US" dirty="0" smtClean="0"/>
              <a:t> </a:t>
            </a:r>
            <a:r>
              <a:rPr lang="en-US" dirty="0" err="1" smtClean="0"/>
              <a:t>Liedtke</a:t>
            </a:r>
            <a:r>
              <a:rPr lang="en-US" dirty="0" smtClean="0"/>
              <a:t> (L4)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930" y="3213781"/>
            <a:ext cx="1533759" cy="15987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08066" y="3213781"/>
            <a:ext cx="398782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Gernot</a:t>
            </a:r>
            <a:r>
              <a:rPr lang="en-US" dirty="0" smtClean="0"/>
              <a:t> </a:t>
            </a:r>
            <a:r>
              <a:rPr lang="en-US" dirty="0" err="1" smtClean="0"/>
              <a:t>Heiser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ETH Zurich (PhD, 1991)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University of New South Wales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Created Startup “Open Kernel Labs”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 sell L4 technology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Collaborated with </a:t>
            </a:r>
            <a:r>
              <a:rPr lang="en-US" dirty="0" err="1" smtClean="0"/>
              <a:t>Jochen</a:t>
            </a:r>
            <a:r>
              <a:rPr lang="en-US" dirty="0" smtClean="0"/>
              <a:t> </a:t>
            </a:r>
            <a:r>
              <a:rPr lang="en-US" dirty="0" err="1" smtClean="0"/>
              <a:t>Liedtke</a:t>
            </a:r>
            <a:r>
              <a:rPr lang="en-US" dirty="0" smtClean="0"/>
              <a:t> (L4)</a:t>
            </a:r>
          </a:p>
        </p:txBody>
      </p:sp>
    </p:spTree>
    <p:extLst>
      <p:ext uri="{BB962C8B-B14F-4D97-AF65-F5344CB8AC3E}">
        <p14:creationId xmlns:p14="http://schemas.microsoft.com/office/powerpoint/2010/main" val="129600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L4 – Design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Create a formal model of a microkernel</a:t>
            </a:r>
          </a:p>
          <a:p>
            <a:r>
              <a:rPr lang="en-US" sz="2800" dirty="0" smtClean="0"/>
              <a:t>Implement the microkernel</a:t>
            </a:r>
          </a:p>
          <a:p>
            <a:r>
              <a:rPr lang="en-US" sz="2800" dirty="0" smtClean="0"/>
              <a:t>Prove that it always behaves according to the specification</a:t>
            </a:r>
          </a:p>
        </p:txBody>
      </p:sp>
    </p:spTree>
    <p:extLst>
      <p:ext uri="{BB962C8B-B14F-4D97-AF65-F5344CB8AC3E}">
        <p14:creationId xmlns:p14="http://schemas.microsoft.com/office/powerpoint/2010/main" val="309427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works correctly</a:t>
            </a:r>
          </a:p>
          <a:p>
            <a:r>
              <a:rPr lang="en-US" dirty="0" smtClean="0"/>
              <a:t>Compiler produces machine code that fits their formalization</a:t>
            </a:r>
          </a:p>
          <a:p>
            <a:r>
              <a:rPr lang="en-US" dirty="0" smtClean="0"/>
              <a:t>Some unchecked assembly code is correct</a:t>
            </a:r>
          </a:p>
          <a:p>
            <a:r>
              <a:rPr lang="en-US" dirty="0" smtClean="0"/>
              <a:t>Boot loader is correct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7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design kernel + spec?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Bottom-Up-Approach:</a:t>
            </a:r>
          </a:p>
          <a:p>
            <a:r>
              <a:rPr lang="en-US" dirty="0" smtClean="0"/>
              <a:t>Concentrate on low-level details to maximize performance</a:t>
            </a:r>
          </a:p>
          <a:p>
            <a:endParaRPr lang="en-US" dirty="0"/>
          </a:p>
          <a:p>
            <a:r>
              <a:rPr lang="en-US" dirty="0" smtClean="0"/>
              <a:t>Problem:</a:t>
            </a:r>
          </a:p>
          <a:p>
            <a:r>
              <a:rPr lang="en-US" dirty="0" smtClean="0"/>
              <a:t>Produces complex design, hard to verify</a:t>
            </a:r>
          </a:p>
        </p:txBody>
      </p:sp>
    </p:spTree>
    <p:extLst>
      <p:ext uri="{BB962C8B-B14F-4D97-AF65-F5344CB8AC3E}">
        <p14:creationId xmlns:p14="http://schemas.microsoft.com/office/powerpoint/2010/main" val="261079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equivalent programs are equally amenable to verification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89314" y="2980251"/>
            <a:ext cx="22928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swap(</a:t>
            </a:r>
            <a:r>
              <a:rPr lang="en-US" dirty="0" err="1" smtClean="0"/>
              <a:t>ptr</a:t>
            </a:r>
            <a:r>
              <a:rPr lang="en-US" dirty="0" smtClean="0"/>
              <a:t> A, </a:t>
            </a:r>
            <a:r>
              <a:rPr lang="en-US" dirty="0" err="1" smtClean="0"/>
              <a:t>ptr</a:t>
            </a:r>
            <a:r>
              <a:rPr lang="en-US" dirty="0" smtClean="0"/>
              <a:t>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    </a:t>
            </a:r>
            <a:r>
              <a:rPr lang="en-US" dirty="0" err="1" smtClean="0"/>
              <a:t>ptr</a:t>
            </a:r>
            <a:r>
              <a:rPr lang="en-US" dirty="0" smtClean="0"/>
              <a:t> C := A;</a:t>
            </a:r>
          </a:p>
          <a:p>
            <a:r>
              <a:rPr lang="en-US" dirty="0" smtClean="0"/>
              <a:t>       A := B;</a:t>
            </a:r>
          </a:p>
          <a:p>
            <a:r>
              <a:rPr lang="en-US" dirty="0" smtClean="0"/>
              <a:t>       B := C;</a:t>
            </a:r>
          </a:p>
          <a:p>
            <a:r>
              <a:rPr lang="en-US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52681" y="2980251"/>
            <a:ext cx="22928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swap(</a:t>
            </a:r>
            <a:r>
              <a:rPr lang="en-US" dirty="0" err="1" smtClean="0"/>
              <a:t>ptr</a:t>
            </a:r>
            <a:r>
              <a:rPr lang="en-US" dirty="0" smtClean="0"/>
              <a:t> A, </a:t>
            </a:r>
            <a:r>
              <a:rPr lang="en-US" dirty="0" err="1" smtClean="0"/>
              <a:t>ptr</a:t>
            </a:r>
            <a:r>
              <a:rPr lang="en-US" dirty="0" smtClean="0"/>
              <a:t>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    A := A </a:t>
            </a:r>
            <a:r>
              <a:rPr lang="en-US" dirty="0" err="1" smtClean="0"/>
              <a:t>xor</a:t>
            </a:r>
            <a:r>
              <a:rPr lang="en-US" dirty="0" smtClean="0"/>
              <a:t> B;</a:t>
            </a:r>
          </a:p>
          <a:p>
            <a:r>
              <a:rPr lang="en-US" dirty="0" smtClean="0"/>
              <a:t>       B := A </a:t>
            </a:r>
            <a:r>
              <a:rPr lang="en-US" dirty="0" err="1" smtClean="0"/>
              <a:t>xor</a:t>
            </a:r>
            <a:r>
              <a:rPr lang="en-US" dirty="0" smtClean="0"/>
              <a:t> B;</a:t>
            </a:r>
          </a:p>
          <a:p>
            <a:r>
              <a:rPr lang="en-US" dirty="0"/>
              <a:t> </a:t>
            </a:r>
            <a:r>
              <a:rPr lang="en-US" dirty="0" smtClean="0"/>
              <a:t>      A := A </a:t>
            </a:r>
            <a:r>
              <a:rPr lang="en-US" dirty="0" err="1" smtClean="0"/>
              <a:t>xor</a:t>
            </a:r>
            <a:r>
              <a:rPr lang="en-US" dirty="0" smtClean="0"/>
              <a:t> B;</a:t>
            </a:r>
          </a:p>
          <a:p>
            <a:r>
              <a:rPr lang="en-US" dirty="0"/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99745" y="3672748"/>
            <a:ext cx="435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73998" y="4911087"/>
                <a:ext cx="4486806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Postcondition: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𝑝𝑜𝑠𝑡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𝑝𝑜𝑠𝑡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3998" y="4911087"/>
                <a:ext cx="4486806" cy="390748"/>
              </a:xfrm>
              <a:prstGeom prst="rect">
                <a:avLst/>
              </a:prstGeom>
              <a:blipFill rotWithShape="0">
                <a:blip r:embed="rId2"/>
                <a:stretch>
                  <a:fillRect l="-1223" t="-7813" b="-20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002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design kernel + spec?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93512"/>
          </a:xfrm>
        </p:spPr>
        <p:txBody>
          <a:bodyPr/>
          <a:lstStyle/>
          <a:p>
            <a:r>
              <a:rPr lang="en-US" dirty="0" smtClean="0"/>
              <a:t>Top-Down-Approach:</a:t>
            </a:r>
          </a:p>
          <a:p>
            <a:r>
              <a:rPr lang="en-US" dirty="0" smtClean="0"/>
              <a:t>Create formal model of kernel</a:t>
            </a:r>
          </a:p>
          <a:p>
            <a:pPr lvl="1"/>
            <a:r>
              <a:rPr lang="en-US" dirty="0" smtClean="0"/>
              <a:t>Generate code from that</a:t>
            </a:r>
          </a:p>
          <a:p>
            <a:endParaRPr lang="en-US" dirty="0" smtClean="0"/>
          </a:p>
          <a:p>
            <a:r>
              <a:rPr lang="en-US" dirty="0" smtClean="0"/>
              <a:t>Problem:</a:t>
            </a:r>
          </a:p>
          <a:p>
            <a:r>
              <a:rPr lang="en-US" dirty="0" smtClean="0"/>
              <a:t>High level of abstraction from hardware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55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design kernel + spec?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Compromise:</a:t>
                </a:r>
              </a:p>
              <a:p>
                <a:r>
                  <a:rPr lang="en-US" dirty="0" smtClean="0"/>
                  <a:t>Build prototype in high-level language (Haskell)</a:t>
                </a:r>
              </a:p>
              <a:p>
                <a:pPr lvl="1"/>
                <a:r>
                  <a:rPr lang="en-US" dirty="0" smtClean="0"/>
                  <a:t>Generate “executable specification” from prototype</a:t>
                </a:r>
              </a:p>
              <a:p>
                <a:pPr lvl="1"/>
                <a:r>
                  <a:rPr lang="en-US" dirty="0" smtClean="0"/>
                  <a:t>Re-implement executable specification in C</a:t>
                </a:r>
              </a:p>
              <a:p>
                <a:pPr lvl="1"/>
                <a:r>
                  <a:rPr lang="en-US" dirty="0" smtClean="0"/>
                  <a:t>Prove refinements:</a:t>
                </a:r>
              </a:p>
              <a:p>
                <a:pPr lvl="2"/>
                <a:r>
                  <a:rPr lang="en-US" dirty="0" smtClean="0"/>
                  <a:t>C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⇔</m:t>
                    </m:r>
                  </m:oMath>
                </a14:m>
                <a:r>
                  <a:rPr lang="en-US" dirty="0" smtClean="0"/>
                  <a:t> executable specification</a:t>
                </a:r>
              </a:p>
              <a:p>
                <a:pPr lvl="2"/>
                <a:r>
                  <a:rPr lang="en-US" dirty="0" smtClean="0"/>
                  <a:t>Executable specification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⇔</m:t>
                    </m:r>
                  </m:oMath>
                </a14:m>
                <a:r>
                  <a:rPr lang="en-US" dirty="0" smtClean="0"/>
                  <a:t> Abstract specification (more high-level)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08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55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Verification in a 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collection of </a:t>
            </a:r>
            <a:r>
              <a:rPr lang="en-US" b="1" dirty="0" smtClean="0"/>
              <a:t>rules</a:t>
            </a:r>
          </a:p>
          <a:p>
            <a:r>
              <a:rPr lang="en-US" dirty="0" smtClean="0"/>
              <a:t>Claim/Prove that those rules describe certain </a:t>
            </a:r>
            <a:r>
              <a:rPr lang="en-US" b="1" dirty="0" smtClean="0"/>
              <a:t>properties</a:t>
            </a:r>
          </a:p>
          <a:p>
            <a:r>
              <a:rPr lang="en-US" b="1" dirty="0" smtClean="0"/>
              <a:t>Check</a:t>
            </a:r>
            <a:r>
              <a:rPr lang="en-US" dirty="0" smtClean="0"/>
              <a:t> whether/Prove that something adheres to those rules</a:t>
            </a:r>
          </a:p>
          <a:p>
            <a:pPr lvl="1"/>
            <a:r>
              <a:rPr lang="en-US" dirty="0" smtClean="0"/>
              <a:t>If yes, then that something has the above properties</a:t>
            </a:r>
          </a:p>
          <a:p>
            <a:endParaRPr lang="en-US" dirty="0" smtClean="0"/>
          </a:p>
          <a:p>
            <a:r>
              <a:rPr lang="en-US" dirty="0" smtClean="0"/>
              <a:t>Properties may be very weak or very strong</a:t>
            </a:r>
          </a:p>
          <a:p>
            <a:pPr lvl="1"/>
            <a:r>
              <a:rPr lang="en-US" dirty="0" smtClean="0"/>
              <a:t>Weak properties: easy to prove</a:t>
            </a:r>
          </a:p>
          <a:p>
            <a:pPr lvl="1"/>
            <a:r>
              <a:rPr lang="en-US" dirty="0" smtClean="0"/>
              <a:t>Strong properties: may not be provable</a:t>
            </a:r>
          </a:p>
          <a:p>
            <a:pPr lvl="2"/>
            <a:r>
              <a:rPr lang="en-US" dirty="0" smtClean="0"/>
              <a:t>Rice’s theorem: it is impossible to prove anything non-trivial for arbitrary programs</a:t>
            </a:r>
          </a:p>
        </p:txBody>
      </p:sp>
    </p:spTree>
    <p:extLst>
      <p:ext uri="{BB962C8B-B14F-4D97-AF65-F5344CB8AC3E}">
        <p14:creationId xmlns:p14="http://schemas.microsoft.com/office/powerpoint/2010/main" val="344969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is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Multiprocessors not included in the model</a:t>
            </a:r>
          </a:p>
          <a:p>
            <a:pPr lvl="1"/>
            <a:r>
              <a:rPr lang="en-US" dirty="0" smtClean="0"/>
              <a:t>seL4 can only run on a single processor</a:t>
            </a:r>
          </a:p>
          <a:p>
            <a:r>
              <a:rPr lang="en-US" dirty="0" smtClean="0"/>
              <a:t>Interrupts are still there</a:t>
            </a:r>
          </a:p>
          <a:p>
            <a:pPr lvl="1"/>
            <a:r>
              <a:rPr lang="en-US" dirty="0" smtClean="0"/>
              <a:t>Yield points need to establish all system invariants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70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Verification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249" y="2692400"/>
            <a:ext cx="5077501" cy="1473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426926" y="5857744"/>
            <a:ext cx="2717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Source: </a:t>
            </a:r>
            <a:r>
              <a:rPr lang="en-US" dirty="0" smtClean="0"/>
              <a:t>seL4, Klein et </a:t>
            </a:r>
            <a:r>
              <a:rPr lang="en-US" dirty="0"/>
              <a:t>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36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of Verification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294307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5826034" y="5857744"/>
            <a:ext cx="3317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Source of Data: seL4, Klein et </a:t>
            </a:r>
            <a:r>
              <a:rPr lang="en-US" dirty="0"/>
              <a:t>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5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Functional verification of microkernels is possible</a:t>
            </a:r>
          </a:p>
          <a:p>
            <a:r>
              <a:rPr lang="en-US" dirty="0" smtClean="0"/>
              <a:t>Performance of verified kernels can be OK</a:t>
            </a:r>
          </a:p>
          <a:p>
            <a:endParaRPr lang="en-US" dirty="0"/>
          </a:p>
          <a:p>
            <a:r>
              <a:rPr lang="en-US" dirty="0" smtClean="0"/>
              <a:t>BUT:</a:t>
            </a:r>
          </a:p>
          <a:p>
            <a:r>
              <a:rPr lang="en-US" dirty="0" smtClean="0"/>
              <a:t>Verification is a colossal effort</a:t>
            </a:r>
          </a:p>
          <a:p>
            <a:r>
              <a:rPr lang="en-US" dirty="0" smtClean="0"/>
              <a:t>Still needs to assume compiler correctness (</a:t>
            </a:r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smtClean="0"/>
              <a:t>huge trusted base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sz="2400" b="1" dirty="0" smtClean="0"/>
              <a:t>Discussion</a:t>
            </a:r>
            <a:endParaRPr lang="en-US" b="1" dirty="0" smtClean="0"/>
          </a:p>
          <a:p>
            <a:r>
              <a:rPr lang="en-US" dirty="0" smtClean="0"/>
              <a:t>Is proving functional correctness worth the effort?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4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Singularity vs. seL4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561171"/>
              </p:ext>
            </p:extLst>
          </p:nvPr>
        </p:nvGraphicFramePr>
        <p:xfrm>
          <a:off x="822325" y="1846263"/>
          <a:ext cx="7543800" cy="1821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291993">
                <a:tc gridSpan="2"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Goal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9199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Singularity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seL4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9019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 verifiably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safe system. </a:t>
                      </a:r>
                    </a:p>
                    <a:p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Kernel should fail “safely” when an error occurs.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 verifiably correct system. </a:t>
                      </a:r>
                    </a:p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There just should not be any errors.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9305944"/>
              </p:ext>
            </p:extLst>
          </p:nvPr>
        </p:nvGraphicFramePr>
        <p:xfrm>
          <a:off x="822960" y="3733800"/>
          <a:ext cx="7543800" cy="1821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14643">
                <a:tc gridSpan="2"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Ease of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Verification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9199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Singularity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seL4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9019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Most guarantees come for free</a:t>
                      </a:r>
                    </a:p>
                    <a:p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Annotations and contracts can give more guarantees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Several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person-years just for proving about 80 invariants.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51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room between Singularity and seL4</a:t>
            </a:r>
          </a:p>
          <a:p>
            <a:pPr lvl="1"/>
            <a:r>
              <a:rPr lang="en-US" dirty="0" smtClean="0"/>
              <a:t>I.e.: more parts of Singularity can be verified for functional correctness</a:t>
            </a:r>
          </a:p>
          <a:p>
            <a:pPr lvl="1"/>
            <a:endParaRPr lang="en-US" dirty="0"/>
          </a:p>
          <a:p>
            <a:r>
              <a:rPr lang="en-US" dirty="0" smtClean="0"/>
              <a:t>Both are verified microkernels</a:t>
            </a:r>
          </a:p>
          <a:p>
            <a:pPr lvl="1"/>
            <a:r>
              <a:rPr lang="en-US" dirty="0" smtClean="0"/>
              <a:t>Good Isolation </a:t>
            </a:r>
            <a:r>
              <a:rPr lang="en-US" dirty="0" smtClean="0">
                <a:sym typeface="Wingdings" panose="05000000000000000000" pitchFamily="2" charset="2"/>
              </a:rPr>
              <a:t> additional components can be verified independently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777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Verification 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Hoare Logic: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1208560" lvl="6" indent="0">
                  <a:buNone/>
                </a:pPr>
                <a: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fun </a:t>
                </a:r>
                <a:r>
                  <a:rPr lang="en-US" sz="2200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tenmod</a:t>
                </a:r>
                <a:r>
                  <a:rPr lang="en-US" sz="22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(mod) { mod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0 }</a:t>
                </a:r>
                <a:b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</a:br>
                <a: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returns ret { ret = 10 % mod }</a:t>
                </a:r>
                <a:b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</a:br>
                <a: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is</a:t>
                </a:r>
                <a:b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</a:br>
                <a: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	return 10 % mod;</a:t>
                </a:r>
                <a:b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</a:br>
                <a:r>
                  <a:rPr lang="en-US" sz="2200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end;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≔5;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∖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=…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27" t="-1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461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world’s best lightweight formal method” (Benjamin Pierce)</a:t>
            </a:r>
          </a:p>
          <a:p>
            <a:r>
              <a:rPr lang="en-US" dirty="0" smtClean="0"/>
              <a:t>Mainly for safety properties</a:t>
            </a:r>
          </a:p>
          <a:p>
            <a:r>
              <a:rPr lang="en-US" dirty="0" smtClean="0"/>
              <a:t>Static type-checking</a:t>
            </a:r>
          </a:p>
          <a:p>
            <a:pPr lvl="1"/>
            <a:r>
              <a:rPr lang="en-US" dirty="0" smtClean="0"/>
              <a:t>Proving properties of your program</a:t>
            </a:r>
          </a:p>
          <a:p>
            <a:pPr lvl="1"/>
            <a:r>
              <a:rPr lang="en-US" dirty="0" smtClean="0"/>
              <a:t>May need annotations from the programmer</a:t>
            </a:r>
          </a:p>
          <a:p>
            <a:r>
              <a:rPr lang="en-US" dirty="0" smtClean="0"/>
              <a:t>Almost all programming languages have type systems</a:t>
            </a:r>
          </a:p>
          <a:p>
            <a:pPr lvl="1"/>
            <a:r>
              <a:rPr lang="en-US" dirty="0" smtClean="0"/>
              <a:t>But the static guarantees vary a lot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09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805248"/>
            <a:ext cx="7543801" cy="182880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 factorial(n) is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if ( n == 1 )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	return 1;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else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	return n * factorial( n – 1 );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end;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2959" y="2838994"/>
            <a:ext cx="7543801" cy="1828800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 factorial(n : </a:t>
            </a:r>
            <a:r>
              <a:rPr lang="en-US" dirty="0" err="1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 returns </a:t>
            </a:r>
            <a:r>
              <a:rPr lang="en-US" dirty="0" err="1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if ( n == 1 )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	return 1;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else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	return n * factorial( n – 1 );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2959" y="2838994"/>
            <a:ext cx="7543801" cy="1828800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 factorial(n : </a:t>
            </a:r>
            <a:r>
              <a:rPr lang="en-US" dirty="0" err="1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dirty="0" smtClean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n &gt; 0 }</a:t>
            </a:r>
            <a:br>
              <a:rPr lang="en-US" dirty="0" smtClean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returns </a:t>
            </a:r>
            <a:r>
              <a:rPr lang="en-US" dirty="0" smtClean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dirty="0" err="1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r == n! }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if ( n == 1 )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	return 1;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else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	return n * factorial( n – 1 );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9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equivalent programs are equally amenable to verification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89314" y="2980251"/>
            <a:ext cx="22928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swap(</a:t>
            </a:r>
            <a:r>
              <a:rPr lang="en-US" dirty="0" err="1" smtClean="0"/>
              <a:t>ptr</a:t>
            </a:r>
            <a:r>
              <a:rPr lang="en-US" dirty="0" smtClean="0"/>
              <a:t> A, </a:t>
            </a:r>
            <a:r>
              <a:rPr lang="en-US" dirty="0" err="1" smtClean="0"/>
              <a:t>ptr</a:t>
            </a:r>
            <a:r>
              <a:rPr lang="en-US" dirty="0" smtClean="0"/>
              <a:t>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    </a:t>
            </a:r>
            <a:r>
              <a:rPr lang="en-US" dirty="0" err="1" smtClean="0"/>
              <a:t>ptr</a:t>
            </a:r>
            <a:r>
              <a:rPr lang="en-US" dirty="0" smtClean="0"/>
              <a:t> C := A;</a:t>
            </a:r>
          </a:p>
          <a:p>
            <a:r>
              <a:rPr lang="en-US" dirty="0" smtClean="0"/>
              <a:t>       A := B;</a:t>
            </a:r>
          </a:p>
          <a:p>
            <a:r>
              <a:rPr lang="en-US" dirty="0" smtClean="0"/>
              <a:t>       B := C;</a:t>
            </a:r>
          </a:p>
          <a:p>
            <a:r>
              <a:rPr lang="en-US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52681" y="2980251"/>
            <a:ext cx="22928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swap(</a:t>
            </a:r>
            <a:r>
              <a:rPr lang="en-US" dirty="0" err="1" smtClean="0"/>
              <a:t>ptr</a:t>
            </a:r>
            <a:r>
              <a:rPr lang="en-US" dirty="0" smtClean="0"/>
              <a:t> A, </a:t>
            </a:r>
            <a:r>
              <a:rPr lang="en-US" dirty="0" err="1" smtClean="0"/>
              <a:t>ptr</a:t>
            </a:r>
            <a:r>
              <a:rPr lang="en-US" dirty="0" smtClean="0"/>
              <a:t>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    A := A </a:t>
            </a:r>
            <a:r>
              <a:rPr lang="en-US" dirty="0" err="1" smtClean="0"/>
              <a:t>xor</a:t>
            </a:r>
            <a:r>
              <a:rPr lang="en-US" dirty="0" smtClean="0"/>
              <a:t> B;</a:t>
            </a:r>
          </a:p>
          <a:p>
            <a:r>
              <a:rPr lang="en-US" dirty="0" smtClean="0"/>
              <a:t>       B := A </a:t>
            </a:r>
            <a:r>
              <a:rPr lang="en-US" dirty="0" err="1" smtClean="0"/>
              <a:t>xor</a:t>
            </a:r>
            <a:r>
              <a:rPr lang="en-US" dirty="0" smtClean="0"/>
              <a:t> B;</a:t>
            </a:r>
          </a:p>
          <a:p>
            <a:r>
              <a:rPr lang="en-US" dirty="0"/>
              <a:t> </a:t>
            </a:r>
            <a:r>
              <a:rPr lang="en-US" dirty="0" smtClean="0"/>
              <a:t>      A := A </a:t>
            </a:r>
            <a:r>
              <a:rPr lang="en-US" dirty="0" err="1" smtClean="0"/>
              <a:t>xor</a:t>
            </a:r>
            <a:r>
              <a:rPr lang="en-US" dirty="0" smtClean="0"/>
              <a:t> B;</a:t>
            </a:r>
          </a:p>
          <a:p>
            <a:r>
              <a:rPr lang="en-US" dirty="0"/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99745" y="3672748"/>
            <a:ext cx="435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73998" y="4911087"/>
                <a:ext cx="4486806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Postcondition: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𝑝𝑜𝑠𝑡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𝑝𝑜𝑠𝑡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3998" y="4911087"/>
                <a:ext cx="4486806" cy="390748"/>
              </a:xfrm>
              <a:prstGeom prst="rect">
                <a:avLst/>
              </a:prstGeom>
              <a:blipFill rotWithShape="0">
                <a:blip r:embed="rId2"/>
                <a:stretch>
                  <a:fillRect l="-1223" t="-7813" b="-20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23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Singularity – Takeaway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 techniques can make kernel &amp; programs a lot safer</a:t>
            </a:r>
          </a:p>
          <a:p>
            <a:r>
              <a:rPr lang="en-US" dirty="0" smtClean="0"/>
              <a:t>Safe programs can run in kernel-space</a:t>
            </a:r>
          </a:p>
          <a:p>
            <a:r>
              <a:rPr lang="en-US" dirty="0" smtClean="0"/>
              <a:t>IPC is really fast when programs run in kernel-space</a:t>
            </a:r>
          </a:p>
          <a:p>
            <a:r>
              <a:rPr lang="en-US" dirty="0" smtClean="0"/>
              <a:t>(Reasonable?) restrictions on programs make the job of the OS much easier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24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Singularity - Authors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167" y="2111977"/>
            <a:ext cx="1438531" cy="1438531"/>
          </a:xfrm>
        </p:spPr>
      </p:pic>
      <p:pic>
        <p:nvPicPr>
          <p:cNvPr id="1026" name="Picture 2" descr="http://research.microsoft.com/en-us/people/larus/jimlarus2_2011-smal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948" y="3899586"/>
            <a:ext cx="142875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51438" y="2306595"/>
            <a:ext cx="51984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Galen Hunt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University of Rochester (PhD, 1998)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Created prototype of Windows Media Player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Led Menlo, Experiment 19 and Singularity projects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88097" y="4143632"/>
            <a:ext cx="51570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Jim </a:t>
            </a:r>
            <a:r>
              <a:rPr lang="en-US" dirty="0" err="1" smtClean="0"/>
              <a:t>Larus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UC Berkeley (PhD, 1989)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University of Wisconsin-Madison (1989-1999)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University of Washington (2000-)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Microsoft Research (1997-)</a:t>
            </a:r>
          </a:p>
          <a:p>
            <a:pPr marL="742950" lvl="1" indent="-285750">
              <a:buFontTx/>
              <a:buChar char="-"/>
            </a:pPr>
            <a:r>
              <a:rPr lang="en-US" dirty="0" err="1" smtClean="0"/>
              <a:t>eXtreme</a:t>
            </a:r>
            <a:r>
              <a:rPr lang="en-US" dirty="0" smtClean="0"/>
              <a:t> Computing Group (2008-2012)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10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2053</TotalTime>
  <Words>1536</Words>
  <Application>Microsoft Office PowerPoint</Application>
  <PresentationFormat>On-screen Show (4:3)</PresentationFormat>
  <Paragraphs>304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Calibri</vt:lpstr>
      <vt:lpstr>Calibri Light</vt:lpstr>
      <vt:lpstr>Cambria Math</vt:lpstr>
      <vt:lpstr>Consolas</vt:lpstr>
      <vt:lpstr>Lucida Console</vt:lpstr>
      <vt:lpstr>Wingdings</vt:lpstr>
      <vt:lpstr>Retrospect</vt:lpstr>
      <vt:lpstr>Formally Verified Operating Systems</vt:lpstr>
      <vt:lpstr>Outline</vt:lpstr>
      <vt:lpstr>Formal Verification in a nutshell</vt:lpstr>
      <vt:lpstr>Formal Verification Example</vt:lpstr>
      <vt:lpstr>Type Systems</vt:lpstr>
      <vt:lpstr>Annotations</vt:lpstr>
      <vt:lpstr>Note</vt:lpstr>
      <vt:lpstr>Singularity – Takeaway Goal</vt:lpstr>
      <vt:lpstr>Singularity - Authors</vt:lpstr>
      <vt:lpstr>Singularity – Design Goals</vt:lpstr>
      <vt:lpstr>Singularity - 3 Core Ideas</vt:lpstr>
      <vt:lpstr>Software-Isolated Processes</vt:lpstr>
      <vt:lpstr>Contract-enforcing channels</vt:lpstr>
      <vt:lpstr>Contract-enforcing channels</vt:lpstr>
      <vt:lpstr>Manifests</vt:lpstr>
      <vt:lpstr>Manifests</vt:lpstr>
      <vt:lpstr>Verification</vt:lpstr>
      <vt:lpstr>Benefits of safety properties</vt:lpstr>
      <vt:lpstr>Singularity’s Money Graph</vt:lpstr>
      <vt:lpstr>Takeaway</vt:lpstr>
      <vt:lpstr>seL4 – Takeaway Goal</vt:lpstr>
      <vt:lpstr>seL4 - Authors</vt:lpstr>
      <vt:lpstr>seL4 – Project Leaders</vt:lpstr>
      <vt:lpstr>Secure L4 – Design Goal</vt:lpstr>
      <vt:lpstr>Assumptions</vt:lpstr>
      <vt:lpstr>How to design kernel + spec?</vt:lpstr>
      <vt:lpstr>Reminder</vt:lpstr>
      <vt:lpstr>How to design kernel + spec?</vt:lpstr>
      <vt:lpstr>How to design kernel + spec?</vt:lpstr>
      <vt:lpstr>Concurrency is a problem</vt:lpstr>
      <vt:lpstr>Cost of Verification</vt:lpstr>
      <vt:lpstr>Cost of Verification</vt:lpstr>
      <vt:lpstr>Takeaway</vt:lpstr>
      <vt:lpstr>Singularity vs. seL4</vt:lpstr>
      <vt:lpstr>Perspective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Formally Verified Operating Systems</dc:title>
  <dc:creator>Fabian Muehlboeck</dc:creator>
  <cp:lastModifiedBy>Fabian Muehlboeck</cp:lastModifiedBy>
  <cp:revision>53</cp:revision>
  <dcterms:created xsi:type="dcterms:W3CDTF">2013-10-06T16:15:10Z</dcterms:created>
  <dcterms:modified xsi:type="dcterms:W3CDTF">2013-10-16T17:25:39Z</dcterms:modified>
</cp:coreProperties>
</file>