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6" r:id="rId10"/>
    <p:sldId id="268" r:id="rId11"/>
    <p:sldId id="267" r:id="rId12"/>
    <p:sldId id="269" r:id="rId13"/>
    <p:sldId id="261" r:id="rId14"/>
    <p:sldId id="270" r:id="rId15"/>
    <p:sldId id="271" r:id="rId16"/>
    <p:sldId id="272" r:id="rId17"/>
    <p:sldId id="262" r:id="rId18"/>
    <p:sldId id="273" r:id="rId19"/>
    <p:sldId id="274" r:id="rId20"/>
    <p:sldId id="279" r:id="rId21"/>
    <p:sldId id="276" r:id="rId22"/>
    <p:sldId id="275" r:id="rId23"/>
    <p:sldId id="277" r:id="rId24"/>
    <p:sldId id="278" r:id="rId25"/>
    <p:sldId id="280" r:id="rId26"/>
    <p:sldId id="286" r:id="rId27"/>
    <p:sldId id="281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altLang="zh-CN"/>
              <a:t>Citation count  in Google scholar</a:t>
            </a:r>
            <a:endParaRPr lang="zh-CN" alt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Sheet1!$A$1:$A$9</c:f>
              <c:strCache>
                <c:ptCount val="9"/>
                <c:pt idx="0">
                  <c:v>Disco (1997)</c:v>
                </c:pt>
                <c:pt idx="1">
                  <c:v>A fast file system for UNIX (1984)</c:v>
                </c:pt>
                <c:pt idx="2">
                  <c:v>SPIN (1995)</c:v>
                </c:pt>
                <c:pt idx="3">
                  <c:v>Exokernel (1995)</c:v>
                </c:pt>
                <c:pt idx="4">
                  <c:v>Coda (1990)</c:v>
                </c:pt>
                <c:pt idx="5">
                  <c:v>Log-structured file system (1992)</c:v>
                </c:pt>
                <c:pt idx="6">
                  <c:v>The UNIX time-sharing system (1974)</c:v>
                </c:pt>
                <c:pt idx="7">
                  <c:v>End-to-end arguments in system design (1984)</c:v>
                </c:pt>
                <c:pt idx="8">
                  <c:v>Xen(2003)</c:v>
                </c:pt>
              </c:strCache>
            </c:strRef>
          </c:cat>
          <c:val>
            <c:numRef>
              <c:f>Sheet1!$D$1:$D$9</c:f>
              <c:numCache>
                <c:formatCode>General</c:formatCode>
                <c:ptCount val="9"/>
                <c:pt idx="0">
                  <c:v>461</c:v>
                </c:pt>
                <c:pt idx="1">
                  <c:v>1093</c:v>
                </c:pt>
                <c:pt idx="2">
                  <c:v>1219</c:v>
                </c:pt>
                <c:pt idx="3">
                  <c:v>1222</c:v>
                </c:pt>
                <c:pt idx="4">
                  <c:v>1229</c:v>
                </c:pt>
                <c:pt idx="5">
                  <c:v>1413</c:v>
                </c:pt>
                <c:pt idx="6">
                  <c:v>1796</c:v>
                </c:pt>
                <c:pt idx="7">
                  <c:v>2286</c:v>
                </c:pt>
                <c:pt idx="8">
                  <c:v>5153</c:v>
                </c:pt>
              </c:numCache>
            </c:numRef>
          </c:val>
        </c:ser>
        <c:axId val="64044416"/>
        <c:axId val="79885824"/>
      </c:barChart>
      <c:catAx>
        <c:axId val="64044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79885824"/>
        <c:crosses val="autoZero"/>
        <c:auto val="1"/>
        <c:lblAlgn val="ctr"/>
        <c:lblOffset val="100"/>
      </c:catAx>
      <c:valAx>
        <c:axId val="798858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04441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Virtualization Technology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Zhiming</a:t>
            </a:r>
            <a:r>
              <a:rPr lang="en-US" dirty="0" smtClean="0"/>
              <a:t> </a:t>
            </a:r>
            <a:r>
              <a:rPr lang="en-US" dirty="0" err="1" smtClean="0"/>
              <a:t>Shen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page table</a:t>
            </a:r>
            <a:endParaRPr lang="en-US" dirty="0"/>
          </a:p>
        </p:txBody>
      </p:sp>
      <p:pic>
        <p:nvPicPr>
          <p:cNvPr id="21506" name="Picture 2" descr="File:X86 Paging 4K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96144"/>
            <a:ext cx="7375594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page table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2161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标注 4"/>
          <p:cNvSpPr/>
          <p:nvPr/>
        </p:nvSpPr>
        <p:spPr>
          <a:xfrm>
            <a:off x="1619672" y="1772816"/>
            <a:ext cx="1584176" cy="864096"/>
          </a:xfrm>
          <a:prstGeom prst="wedgeRectCallout">
            <a:avLst>
              <a:gd name="adj1" fmla="val 125393"/>
              <a:gd name="adj2" fmla="val 147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Guest page table</a:t>
            </a:r>
            <a:endParaRPr lang="en-US" sz="2000" dirty="0"/>
          </a:p>
        </p:txBody>
      </p:sp>
      <p:sp>
        <p:nvSpPr>
          <p:cNvPr id="6" name="矩形标注 5"/>
          <p:cNvSpPr/>
          <p:nvPr/>
        </p:nvSpPr>
        <p:spPr>
          <a:xfrm>
            <a:off x="7092280" y="4005064"/>
            <a:ext cx="1584176" cy="864096"/>
          </a:xfrm>
          <a:prstGeom prst="wedgeRectCallout">
            <a:avLst>
              <a:gd name="adj1" fmla="val -131856"/>
              <a:gd name="adj2" fmla="val -50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Shadow page table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page table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Transparent to guest VMs</a:t>
            </a:r>
          </a:p>
          <a:p>
            <a:pPr lvl="1"/>
            <a:r>
              <a:rPr lang="en-US" dirty="0" smtClean="0"/>
              <a:t>Good performance when working set fit into shadow page table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Big overhead of keeping two page tables consistent</a:t>
            </a:r>
          </a:p>
          <a:p>
            <a:pPr lvl="1"/>
            <a:r>
              <a:rPr lang="en-US" dirty="0" smtClean="0"/>
              <a:t>Introducing more issues: hidden fault, double paging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generation - processor</a:t>
            </a:r>
          </a:p>
          <a:p>
            <a:r>
              <a:rPr lang="en-US" dirty="0" smtClean="0"/>
              <a:t>Second generation - memory</a:t>
            </a:r>
          </a:p>
          <a:p>
            <a:r>
              <a:rPr lang="en-US" dirty="0" smtClean="0"/>
              <a:t>Third generation – I/O device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</a:t>
            </a:r>
            <a:r>
              <a:rPr lang="en-US" dirty="0" smtClean="0"/>
              <a:t>generation: Intel VT-x &amp; AMD SVM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Eliminating the need of binary translation</a:t>
            </a:r>
            <a:endParaRPr lang="en-US" dirty="0"/>
          </a:p>
        </p:txBody>
      </p:sp>
      <p:grpSp>
        <p:nvGrpSpPr>
          <p:cNvPr id="30" name="组合 29"/>
          <p:cNvGrpSpPr/>
          <p:nvPr/>
        </p:nvGrpSpPr>
        <p:grpSpPr>
          <a:xfrm>
            <a:off x="1907704" y="2852936"/>
            <a:ext cx="1944216" cy="2592288"/>
            <a:chOff x="2267744" y="2852936"/>
            <a:chExt cx="1944216" cy="2592288"/>
          </a:xfrm>
        </p:grpSpPr>
        <p:sp>
          <p:nvSpPr>
            <p:cNvPr id="29" name="矩形 28"/>
            <p:cNvSpPr/>
            <p:nvPr/>
          </p:nvSpPr>
          <p:spPr>
            <a:xfrm>
              <a:off x="2267744" y="2852936"/>
              <a:ext cx="1944216" cy="25922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555776" y="3068960"/>
              <a:ext cx="1368152" cy="2261865"/>
              <a:chOff x="2555776" y="3068960"/>
              <a:chExt cx="1368152" cy="2261865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2555776" y="4797152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771800" y="4869160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Ring0</a:t>
                </a:r>
                <a:endParaRPr lang="en-US" sz="2400" dirty="0"/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2555776" y="4221088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771800" y="4293096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Ring1</a:t>
                </a:r>
                <a:endParaRPr lang="en-US" sz="2400" dirty="0"/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2555776" y="3645024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771800" y="3717032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Ring2</a:t>
                </a:r>
                <a:endParaRPr lang="en-US" sz="2400" dirty="0"/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555776" y="3068960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771800" y="3140968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Ring3</a:t>
                </a:r>
                <a:endParaRPr lang="en-US" sz="2400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5292080" y="2852936"/>
            <a:ext cx="1944216" cy="2592288"/>
            <a:chOff x="2267744" y="2852936"/>
            <a:chExt cx="1944216" cy="2592288"/>
          </a:xfrm>
        </p:grpSpPr>
        <p:sp>
          <p:nvSpPr>
            <p:cNvPr id="32" name="矩形 31"/>
            <p:cNvSpPr/>
            <p:nvPr/>
          </p:nvSpPr>
          <p:spPr>
            <a:xfrm>
              <a:off x="2267744" y="2852936"/>
              <a:ext cx="1944216" cy="25922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组合 18"/>
            <p:cNvGrpSpPr/>
            <p:nvPr/>
          </p:nvGrpSpPr>
          <p:grpSpPr>
            <a:xfrm>
              <a:off x="2555776" y="3068960"/>
              <a:ext cx="1368152" cy="2261865"/>
              <a:chOff x="2555776" y="3068960"/>
              <a:chExt cx="1368152" cy="2261865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2555776" y="4797152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2771800" y="4869160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Ring0</a:t>
                </a:r>
                <a:endParaRPr lang="en-US" sz="2400" dirty="0"/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2555776" y="4221088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771800" y="4293096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Ring1</a:t>
                </a:r>
                <a:endParaRPr lang="en-US" sz="2400" dirty="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2555776" y="3645024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771800" y="3717032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Ring2</a:t>
                </a:r>
                <a:endParaRPr lang="en-US" sz="2400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2555776" y="3068960"/>
                <a:ext cx="13681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2771800" y="3140968"/>
                <a:ext cx="883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Ring3</a:t>
                </a:r>
                <a:endParaRPr lang="en-US" sz="2400" dirty="0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2123728" y="2348880"/>
            <a:ext cx="1550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Host mode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364088" y="2348880"/>
            <a:ext cx="170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Guest mode</a:t>
            </a:r>
            <a:endParaRPr lang="en-US" sz="2400" dirty="0"/>
          </a:p>
        </p:txBody>
      </p:sp>
      <p:sp>
        <p:nvSpPr>
          <p:cNvPr id="44" name="右箭头 43"/>
          <p:cNvSpPr/>
          <p:nvPr/>
        </p:nvSpPr>
        <p:spPr>
          <a:xfrm>
            <a:off x="3995936" y="3501008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VMRUN</a:t>
            </a:r>
            <a:endParaRPr lang="en-US" dirty="0"/>
          </a:p>
        </p:txBody>
      </p:sp>
      <p:sp>
        <p:nvSpPr>
          <p:cNvPr id="46" name="左箭头 45"/>
          <p:cNvSpPr/>
          <p:nvPr/>
        </p:nvSpPr>
        <p:spPr>
          <a:xfrm>
            <a:off x="3923928" y="4365104"/>
            <a:ext cx="115212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VMEXIT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806 -0.00023 L 3.61111E-6 -2.59259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generation: Intel EPT &amp; AMD NPT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Eliminating the need to shadow page table</a:t>
            </a:r>
            <a:endParaRPr lang="en-US" dirty="0"/>
          </a:p>
        </p:txBody>
      </p:sp>
      <p:pic>
        <p:nvPicPr>
          <p:cNvPr id="26626" name="Picture 2" descr="http://virtualization.info/images/EPT-7168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60240"/>
            <a:ext cx="6012160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generation: Intel VT-d &amp; AMD IOMMU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device assignment</a:t>
            </a:r>
          </a:p>
          <a:p>
            <a:pPr lvl="1"/>
            <a:r>
              <a:rPr lang="en-US" dirty="0" smtClean="0"/>
              <a:t>VM owns real device</a:t>
            </a:r>
          </a:p>
          <a:p>
            <a:r>
              <a:rPr lang="en-US" dirty="0" smtClean="0"/>
              <a:t>DMA remapping</a:t>
            </a:r>
          </a:p>
          <a:p>
            <a:pPr lvl="1"/>
            <a:r>
              <a:rPr lang="en-US" dirty="0" smtClean="0"/>
              <a:t>Support address translation for DMA</a:t>
            </a:r>
          </a:p>
          <a:p>
            <a:r>
              <a:rPr lang="en-US" dirty="0" smtClean="0"/>
              <a:t>Interrupt remapping</a:t>
            </a:r>
          </a:p>
          <a:p>
            <a:pPr lvl="1"/>
            <a:r>
              <a:rPr lang="en-US" dirty="0" smtClean="0"/>
              <a:t>Routing device interrupt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Para-virtualization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vs. </a:t>
            </a:r>
            <a:r>
              <a:rPr lang="en-US" dirty="0" err="1" smtClean="0"/>
              <a:t>para</a:t>
            </a:r>
            <a:r>
              <a:rPr lang="en-US" dirty="0" smtClean="0"/>
              <a:t> virtualization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6552728" cy="352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and the art of virtualization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SOSP’03</a:t>
            </a:r>
          </a:p>
          <a:p>
            <a:r>
              <a:rPr lang="en-US" dirty="0" smtClean="0"/>
              <a:t>Very high impact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683568" y="2780928"/>
          <a:ext cx="780035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</a:t>
            </a:r>
            <a:r>
              <a:rPr lang="en-US" dirty="0" err="1" smtClean="0"/>
              <a:t>Xen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unmodified application binaries (but not OS)</a:t>
            </a:r>
          </a:p>
          <a:p>
            <a:pPr lvl="1"/>
            <a:r>
              <a:rPr lang="en-US" dirty="0" smtClean="0"/>
              <a:t>Keep Application Binary Interface (ABI) </a:t>
            </a:r>
          </a:p>
          <a:p>
            <a:r>
              <a:rPr lang="en-US" dirty="0" smtClean="0"/>
              <a:t>Modify guest OS to be aware of virtualization</a:t>
            </a:r>
          </a:p>
          <a:p>
            <a:pPr lvl="1"/>
            <a:r>
              <a:rPr lang="en-US" dirty="0" smtClean="0"/>
              <a:t>Get around issues of x86 architecture</a:t>
            </a:r>
          </a:p>
          <a:p>
            <a:pPr lvl="1"/>
            <a:r>
              <a:rPr lang="en-US" dirty="0" smtClean="0"/>
              <a:t>Better performance</a:t>
            </a:r>
          </a:p>
          <a:p>
            <a:r>
              <a:rPr lang="en-US" dirty="0" smtClean="0"/>
              <a:t>Keep hypervisor as small as possible</a:t>
            </a:r>
          </a:p>
          <a:p>
            <a:pPr lvl="1"/>
            <a:r>
              <a:rPr lang="en-US" dirty="0" smtClean="0"/>
              <a:t>Device driver is in Dom0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r>
              <a:rPr lang="en-US" dirty="0" smtClean="0"/>
              <a:t>: rejuvenation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1960’s: first track of virtualization</a:t>
            </a:r>
          </a:p>
          <a:p>
            <a:pPr lvl="1"/>
            <a:r>
              <a:rPr lang="en-US" dirty="0" smtClean="0"/>
              <a:t>Time and resource sharing on expensive mainframes</a:t>
            </a:r>
          </a:p>
          <a:p>
            <a:pPr lvl="1"/>
            <a:r>
              <a:rPr lang="en-US" dirty="0" smtClean="0"/>
              <a:t>IBM VM/370</a:t>
            </a:r>
            <a:endParaRPr lang="en-US" dirty="0" smtClean="0"/>
          </a:p>
          <a:p>
            <a:r>
              <a:rPr lang="en-US" dirty="0" smtClean="0"/>
              <a:t>Late 1970’s and early 1980’s: became unpopular</a:t>
            </a:r>
          </a:p>
          <a:p>
            <a:pPr lvl="1"/>
            <a:r>
              <a:rPr lang="en-US" dirty="0" smtClean="0"/>
              <a:t>Cheap hardware and multiprocessing OS</a:t>
            </a:r>
            <a:endParaRPr lang="en-US" dirty="0" smtClean="0"/>
          </a:p>
          <a:p>
            <a:r>
              <a:rPr lang="en-US" dirty="0" smtClean="0"/>
              <a:t>Late 1990’s: became popular again</a:t>
            </a:r>
          </a:p>
          <a:p>
            <a:pPr lvl="1"/>
            <a:r>
              <a:rPr lang="en-US" dirty="0" smtClean="0"/>
              <a:t>Wide variety of OS and hardware configurations</a:t>
            </a:r>
          </a:p>
          <a:p>
            <a:pPr lvl="1"/>
            <a:r>
              <a:rPr lang="en-US" dirty="0" err="1" smtClean="0"/>
              <a:t>VMWare</a:t>
            </a:r>
            <a:endParaRPr lang="en-US" dirty="0" smtClean="0"/>
          </a:p>
          <a:p>
            <a:r>
              <a:rPr lang="en-US" dirty="0" smtClean="0"/>
              <a:t>Since 2000: hot and important</a:t>
            </a:r>
          </a:p>
          <a:p>
            <a:pPr lvl="1"/>
            <a:r>
              <a:rPr lang="en-US" dirty="0" smtClean="0"/>
              <a:t>Cloud  computing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04856" cy="497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on x86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Correctness: not all privileged instructions produce traps!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popf</a:t>
            </a:r>
            <a:endParaRPr lang="en-US" dirty="0" smtClean="0"/>
          </a:p>
          <a:p>
            <a:pPr lvl="1"/>
            <a:r>
              <a:rPr lang="en-US" dirty="0" smtClean="0"/>
              <a:t>Performance:</a:t>
            </a:r>
          </a:p>
          <a:p>
            <a:pPr lvl="2"/>
            <a:r>
              <a:rPr lang="en-US" dirty="0" smtClean="0"/>
              <a:t>System calls: traps in both enter and exit (10X)</a:t>
            </a:r>
          </a:p>
          <a:p>
            <a:pPr lvl="2"/>
            <a:r>
              <a:rPr lang="en-US" dirty="0" smtClean="0"/>
              <a:t>I/O performance: high CPU overhead</a:t>
            </a:r>
          </a:p>
          <a:p>
            <a:pPr lvl="2"/>
            <a:r>
              <a:rPr lang="en-US" dirty="0" smtClean="0"/>
              <a:t>Virtual memory: no software-controlled TLB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virtualization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in ring0, guest kernel in ring1</a:t>
            </a:r>
          </a:p>
          <a:p>
            <a:pPr lvl="1"/>
            <a:r>
              <a:rPr lang="en-US" dirty="0" smtClean="0"/>
              <a:t>Privileged instructions are replaced with </a:t>
            </a:r>
            <a:r>
              <a:rPr lang="en-US" dirty="0" err="1" smtClean="0"/>
              <a:t>hypercalls</a:t>
            </a:r>
            <a:endParaRPr lang="en-US" dirty="0" smtClean="0"/>
          </a:p>
          <a:p>
            <a:r>
              <a:rPr lang="en-US" dirty="0" smtClean="0"/>
              <a:t>Exception and system calls</a:t>
            </a:r>
          </a:p>
          <a:p>
            <a:pPr lvl="1"/>
            <a:r>
              <a:rPr lang="en-US" dirty="0" smtClean="0"/>
              <a:t>Guest OS registers handles validated by </a:t>
            </a:r>
            <a:r>
              <a:rPr lang="en-US" dirty="0" err="1" smtClean="0"/>
              <a:t>Xen</a:t>
            </a:r>
            <a:endParaRPr lang="en-US" dirty="0" smtClean="0"/>
          </a:p>
          <a:p>
            <a:pPr lvl="1"/>
            <a:r>
              <a:rPr lang="en-US" dirty="0" smtClean="0"/>
              <a:t>Allowing direct system call from app into guest OS</a:t>
            </a:r>
          </a:p>
          <a:p>
            <a:pPr lvl="1"/>
            <a:r>
              <a:rPr lang="en-US" dirty="0" smtClean="0"/>
              <a:t>Page fault: redirected by </a:t>
            </a:r>
            <a:r>
              <a:rPr lang="en-US" dirty="0" err="1" smtClean="0"/>
              <a:t>Xen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</a:t>
            </a:r>
            <a:r>
              <a:rPr lang="en-US" dirty="0" smtClean="0"/>
              <a:t>virtualization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Interrupts:</a:t>
            </a:r>
          </a:p>
          <a:p>
            <a:pPr lvl="1"/>
            <a:r>
              <a:rPr lang="en-US" dirty="0" err="1" smtClean="0"/>
              <a:t>Lighweight</a:t>
            </a:r>
            <a:r>
              <a:rPr lang="en-US" dirty="0" smtClean="0"/>
              <a:t> event system</a:t>
            </a:r>
          </a:p>
          <a:p>
            <a:r>
              <a:rPr lang="en-US" dirty="0" smtClean="0"/>
              <a:t>Time:</a:t>
            </a:r>
          </a:p>
          <a:p>
            <a:pPr lvl="1"/>
            <a:r>
              <a:rPr lang="en-US" dirty="0" smtClean="0"/>
              <a:t>Interfaces for both real and virtual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virtualization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exists in a 64MB section at the top of every address space</a:t>
            </a:r>
          </a:p>
          <a:p>
            <a:r>
              <a:rPr lang="en-US" dirty="0" smtClean="0"/>
              <a:t>Guest sees real physical address</a:t>
            </a:r>
          </a:p>
          <a:p>
            <a:r>
              <a:rPr lang="en-US" dirty="0" smtClean="0"/>
              <a:t>Guest kernels are responsible for allocating and managing the hardware page tables.</a:t>
            </a:r>
          </a:p>
          <a:p>
            <a:r>
              <a:rPr lang="en-US" dirty="0" smtClean="0"/>
              <a:t>After registering the page table to </a:t>
            </a:r>
            <a:r>
              <a:rPr lang="en-US" dirty="0" err="1" smtClean="0"/>
              <a:t>Xen</a:t>
            </a:r>
            <a:r>
              <a:rPr lang="en-US" dirty="0" smtClean="0"/>
              <a:t>, all subsequent updates must be validated.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virtualization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Shared-memory, asynchronous buffer descriptor rings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19"/>
            <a:ext cx="6192688" cy="408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Porting effort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23102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71369"/>
            <a:ext cx="8892480" cy="420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691746"/>
            <a:ext cx="8964488" cy="432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463" y="2345407"/>
            <a:ext cx="47910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VM/370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Jay Creasy (1939-2005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Project leader of the first full virtualization hypervisor: IBM CP-40, a core component in the VM system</a:t>
            </a:r>
          </a:p>
          <a:p>
            <a:pPr lvl="1"/>
            <a:r>
              <a:rPr lang="en-US" dirty="0" smtClean="0"/>
              <a:t>The first VM system: VM/370</a:t>
            </a:r>
            <a:endParaRPr lang="en-US" dirty="0"/>
          </a:p>
        </p:txBody>
      </p:sp>
      <p:pic>
        <p:nvPicPr>
          <p:cNvPr id="5122" name="Picture 2" descr="http://upload.wikimedia.org/wikipedia/en/thumb/6/66/Rj_creasy.jpg/220px-Rj_cre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138278"/>
            <a:ext cx="2072782" cy="2459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x86 architecture makes virtualization challenging</a:t>
            </a:r>
          </a:p>
          <a:p>
            <a:r>
              <a:rPr lang="en-US" dirty="0" smtClean="0"/>
              <a:t>Full virtualization</a:t>
            </a:r>
          </a:p>
          <a:p>
            <a:pPr lvl="1"/>
            <a:r>
              <a:rPr lang="en-US" dirty="0" smtClean="0"/>
              <a:t>unmodified guest OS; good isolation</a:t>
            </a:r>
          </a:p>
          <a:p>
            <a:pPr lvl="1"/>
            <a:r>
              <a:rPr lang="en-US" dirty="0" smtClean="0"/>
              <a:t>Performance issue (especially I/O)</a:t>
            </a:r>
          </a:p>
          <a:p>
            <a:r>
              <a:rPr lang="en-US" dirty="0" smtClean="0"/>
              <a:t>Para virtualization: </a:t>
            </a:r>
          </a:p>
          <a:p>
            <a:pPr lvl="1"/>
            <a:r>
              <a:rPr lang="en-US" dirty="0" smtClean="0"/>
              <a:t>Better performance (potentially)</a:t>
            </a:r>
          </a:p>
          <a:p>
            <a:pPr lvl="1"/>
            <a:r>
              <a:rPr lang="en-US" dirty="0" smtClean="0"/>
              <a:t>Need to update guest kernel</a:t>
            </a:r>
          </a:p>
          <a:p>
            <a:r>
              <a:rPr lang="en-US" dirty="0" smtClean="0"/>
              <a:t>Full and </a:t>
            </a:r>
            <a:r>
              <a:rPr lang="en-US" dirty="0" err="1" smtClean="0"/>
              <a:t>para</a:t>
            </a:r>
            <a:r>
              <a:rPr lang="en-US" dirty="0" smtClean="0"/>
              <a:t> virtualization will keep evolving together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VM/370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1547664" y="4581128"/>
            <a:ext cx="64087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System/370</a:t>
            </a:r>
            <a:endParaRPr 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1547664" y="3861048"/>
            <a:ext cx="64087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Control Program (CP)</a:t>
            </a:r>
            <a:endParaRPr 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547664" y="2060848"/>
            <a:ext cx="15121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Conversational Monitor System (CMS)</a:t>
            </a:r>
            <a:endParaRPr 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4860032" y="2060848"/>
            <a:ext cx="15121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Mainstream OS (MVS, DOS/VSE etc.)</a:t>
            </a:r>
            <a:endParaRPr 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3203848" y="2060848"/>
            <a:ext cx="15121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Specialized VM subsystem (RSCS, RACF, GCS)</a:t>
            </a:r>
            <a:endParaRPr 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6516216" y="2060848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Another copy of VM</a:t>
            </a:r>
            <a:endParaRPr lang="en-US" sz="20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251520" y="4509120"/>
            <a:ext cx="835292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4715852"/>
            <a:ext cx="1207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Hardware</a:t>
            </a:r>
            <a:endParaRPr lang="en-US" sz="2000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51520" y="3717032"/>
            <a:ext cx="835292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103" y="3892986"/>
            <a:ext cx="1315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Hypervisor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257709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Virtual machines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VM/370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Technology: trap-and-emulate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3563888" y="2564904"/>
            <a:ext cx="2088232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圆角矩形 4"/>
          <p:cNvSpPr/>
          <p:nvPr/>
        </p:nvSpPr>
        <p:spPr>
          <a:xfrm>
            <a:off x="3779912" y="4005064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Kernel</a:t>
            </a:r>
            <a:endParaRPr lang="en-US" sz="2400" dirty="0"/>
          </a:p>
        </p:txBody>
      </p:sp>
      <p:sp>
        <p:nvSpPr>
          <p:cNvPr id="6" name="圆角矩形 5"/>
          <p:cNvSpPr/>
          <p:nvPr/>
        </p:nvSpPr>
        <p:spPr>
          <a:xfrm>
            <a:off x="3779912" y="2780928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683568" y="2924944"/>
            <a:ext cx="6912768" cy="1757809"/>
            <a:chOff x="683568" y="2924944"/>
            <a:chExt cx="6912768" cy="1757809"/>
          </a:xfrm>
        </p:grpSpPr>
        <p:grpSp>
          <p:nvGrpSpPr>
            <p:cNvPr id="14" name="组合 13"/>
            <p:cNvGrpSpPr/>
            <p:nvPr/>
          </p:nvGrpSpPr>
          <p:grpSpPr>
            <a:xfrm>
              <a:off x="683568" y="3789040"/>
              <a:ext cx="6912768" cy="893713"/>
              <a:chOff x="683568" y="3789040"/>
              <a:chExt cx="6912768" cy="893713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568" y="3789040"/>
                <a:ext cx="69127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926545" y="4221088"/>
                <a:ext cx="14132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Privileged</a:t>
                </a:r>
                <a:endParaRPr lang="en-US" sz="2400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971600" y="2924944"/>
              <a:ext cx="1239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Problem</a:t>
              </a:r>
              <a:endParaRPr lang="en-US" sz="2400" dirty="0"/>
            </a:p>
          </p:txBody>
        </p:sp>
      </p:grpSp>
      <p:sp>
        <p:nvSpPr>
          <p:cNvPr id="11" name="圆角矩形 10"/>
          <p:cNvSpPr/>
          <p:nvPr/>
        </p:nvSpPr>
        <p:spPr>
          <a:xfrm>
            <a:off x="2987824" y="5517232"/>
            <a:ext cx="33843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CP</a:t>
            </a:r>
            <a:endParaRPr lang="en-US" sz="2400" dirty="0"/>
          </a:p>
        </p:txBody>
      </p:sp>
      <p:grpSp>
        <p:nvGrpSpPr>
          <p:cNvPr id="24" name="组合 23"/>
          <p:cNvGrpSpPr/>
          <p:nvPr/>
        </p:nvGrpSpPr>
        <p:grpSpPr>
          <a:xfrm>
            <a:off x="3635896" y="4725144"/>
            <a:ext cx="1044116" cy="792088"/>
            <a:chOff x="3635896" y="4725144"/>
            <a:chExt cx="1044116" cy="792088"/>
          </a:xfrm>
        </p:grpSpPr>
        <p:cxnSp>
          <p:nvCxnSpPr>
            <p:cNvPr id="17" name="直接箭头连接符 16"/>
            <p:cNvCxnSpPr>
              <a:endCxn id="11" idx="0"/>
            </p:cNvCxnSpPr>
            <p:nvPr/>
          </p:nvCxnSpPr>
          <p:spPr>
            <a:xfrm>
              <a:off x="4211960" y="4725144"/>
              <a:ext cx="468052" cy="7920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35896" y="4983559"/>
              <a:ext cx="72673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Trap</a:t>
              </a:r>
              <a:endParaRPr lang="en-US" sz="2400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80012" y="4653136"/>
            <a:ext cx="1620180" cy="864096"/>
            <a:chOff x="4680012" y="4581128"/>
            <a:chExt cx="1620180" cy="864096"/>
          </a:xfrm>
        </p:grpSpPr>
        <p:cxnSp>
          <p:nvCxnSpPr>
            <p:cNvPr id="19" name="直接箭头连接符 18"/>
            <p:cNvCxnSpPr>
              <a:stCxn id="11" idx="0"/>
            </p:cNvCxnSpPr>
            <p:nvPr/>
          </p:nvCxnSpPr>
          <p:spPr>
            <a:xfrm flipV="1">
              <a:off x="4680012" y="4581128"/>
              <a:ext cx="468052" cy="86409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089411" y="4911551"/>
              <a:ext cx="121078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Emulate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2.22222E-6 0.218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on x86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Correctness: not all privileged instructions produce traps!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popf</a:t>
            </a:r>
            <a:endParaRPr lang="en-US" dirty="0" smtClean="0"/>
          </a:p>
          <a:p>
            <a:pPr lvl="1"/>
            <a:r>
              <a:rPr lang="en-US" dirty="0" smtClean="0"/>
              <a:t>Performance:</a:t>
            </a:r>
          </a:p>
          <a:p>
            <a:pPr lvl="2"/>
            <a:r>
              <a:rPr lang="en-US" dirty="0" smtClean="0"/>
              <a:t>System calls: traps in both enter and exit (10X)</a:t>
            </a:r>
          </a:p>
          <a:p>
            <a:pPr lvl="2"/>
            <a:r>
              <a:rPr lang="en-US" dirty="0" smtClean="0"/>
              <a:t>I/O performance: high CPU overhead</a:t>
            </a:r>
          </a:p>
          <a:p>
            <a:pPr lvl="2"/>
            <a:r>
              <a:rPr lang="en-US" dirty="0" smtClean="0"/>
              <a:t>Virtual memory: no software-controlled TLB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on x86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Dynamic binary translation &amp; shadow </a:t>
            </a:r>
            <a:r>
              <a:rPr lang="en-US" dirty="0" smtClean="0"/>
              <a:t>page </a:t>
            </a:r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Hardware extension</a:t>
            </a:r>
          </a:p>
          <a:p>
            <a:pPr lvl="1"/>
            <a:r>
              <a:rPr lang="en-US" dirty="0" smtClean="0"/>
              <a:t>Para-virtualization (</a:t>
            </a:r>
            <a:r>
              <a:rPr lang="en-US" dirty="0" err="1" smtClean="0"/>
              <a:t>Xen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binary translation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intercept privileged instructions by changing the binary</a:t>
            </a:r>
          </a:p>
          <a:p>
            <a:r>
              <a:rPr lang="en-US" dirty="0" smtClean="0"/>
              <a:t>Cannot patch the guest kernel directly (would be visible to guests)</a:t>
            </a:r>
          </a:p>
          <a:p>
            <a:r>
              <a:rPr lang="en-US" dirty="0" smtClean="0"/>
              <a:t>Solution: make a copy, change it, and execute it from there</a:t>
            </a:r>
          </a:p>
          <a:p>
            <a:pPr lvl="1"/>
            <a:r>
              <a:rPr lang="en-US" dirty="0" smtClean="0"/>
              <a:t>Use a cache to improve the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binary translation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Make x86 </a:t>
            </a:r>
            <a:r>
              <a:rPr lang="en-US" dirty="0" err="1" smtClean="0"/>
              <a:t>virtualizable</a:t>
            </a:r>
            <a:endParaRPr lang="en-US" dirty="0" smtClean="0"/>
          </a:p>
          <a:p>
            <a:pPr lvl="1"/>
            <a:r>
              <a:rPr lang="en-US" dirty="0" smtClean="0"/>
              <a:t>Can reduce traps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Hard to improve system calls, I/O operations</a:t>
            </a:r>
          </a:p>
          <a:p>
            <a:pPr lvl="1"/>
            <a:r>
              <a:rPr lang="en-US" dirty="0" smtClean="0"/>
              <a:t>Hard to handle complex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692</Words>
  <Application>Microsoft Office PowerPoint</Application>
  <PresentationFormat>全屏显示(4:3)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Virtualization Technology</vt:lpstr>
      <vt:lpstr>Virtualization: rejuvenation</vt:lpstr>
      <vt:lpstr>IBM VM/370</vt:lpstr>
      <vt:lpstr>IBM VM/370</vt:lpstr>
      <vt:lpstr>IBM VM/370</vt:lpstr>
      <vt:lpstr>Virtualization on x86 architecture</vt:lpstr>
      <vt:lpstr>Virtualization on x86 architecture</vt:lpstr>
      <vt:lpstr>Dynamic binary translation</vt:lpstr>
      <vt:lpstr>Dynamic binary translation</vt:lpstr>
      <vt:lpstr>Shadow page table</vt:lpstr>
      <vt:lpstr>Shadow page table</vt:lpstr>
      <vt:lpstr>Shadow page table</vt:lpstr>
      <vt:lpstr>Hardware support</vt:lpstr>
      <vt:lpstr>First generation: Intel VT-x &amp; AMD SVM</vt:lpstr>
      <vt:lpstr>Second generation: Intel EPT &amp; AMD NPT </vt:lpstr>
      <vt:lpstr>Third generation: Intel VT-d &amp; AMD IOMMU</vt:lpstr>
      <vt:lpstr>Para-virtualization</vt:lpstr>
      <vt:lpstr>Xen and the art of virtualization</vt:lpstr>
      <vt:lpstr>Overview of the Xen approach</vt:lpstr>
      <vt:lpstr>Xen architecture</vt:lpstr>
      <vt:lpstr>Virtualization on x86 architecture</vt:lpstr>
      <vt:lpstr>CPU virtualization</vt:lpstr>
      <vt:lpstr>CPU virtualization (cont.)</vt:lpstr>
      <vt:lpstr>Memory virtualization</vt:lpstr>
      <vt:lpstr>I/O virtualization</vt:lpstr>
      <vt:lpstr>Porting effort</vt:lpstr>
      <vt:lpstr>Evaluation</vt:lpstr>
      <vt:lpstr>Evaluation</vt:lpstr>
      <vt:lpstr>Evaluation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Virtualization Technology</dc:title>
  <dc:creator>Zhiming</dc:creator>
  <cp:lastModifiedBy>Zhiming Shen</cp:lastModifiedBy>
  <cp:revision>81</cp:revision>
  <dcterms:created xsi:type="dcterms:W3CDTF">2013-10-04T18:47:24Z</dcterms:created>
  <dcterms:modified xsi:type="dcterms:W3CDTF">2013-10-05T18:26:16Z</dcterms:modified>
</cp:coreProperties>
</file>