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429" r:id="rId2"/>
    <p:sldId id="430" r:id="rId3"/>
    <p:sldId id="256" r:id="rId4"/>
    <p:sldId id="404" r:id="rId5"/>
    <p:sldId id="405" r:id="rId6"/>
    <p:sldId id="406" r:id="rId7"/>
    <p:sldId id="407" r:id="rId8"/>
    <p:sldId id="408" r:id="rId9"/>
    <p:sldId id="426" r:id="rId10"/>
    <p:sldId id="427" r:id="rId11"/>
    <p:sldId id="409" r:id="rId12"/>
    <p:sldId id="410" r:id="rId13"/>
    <p:sldId id="411" r:id="rId14"/>
    <p:sldId id="413" r:id="rId15"/>
    <p:sldId id="412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31" r:id="rId29"/>
    <p:sldId id="432" r:id="rId30"/>
    <p:sldId id="433" r:id="rId31"/>
    <p:sldId id="434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2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8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02F07-3822-A242-AF08-3AB7CC42894F}" type="slidenum">
              <a:rPr lang="en-US"/>
              <a:pPr/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02F07-3822-A242-AF08-3AB7CC42894F}" type="slidenum">
              <a:rPr lang="en-US"/>
              <a:pPr/>
              <a:t>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4B03F-2D12-D24B-9460-14EEB81DE277}" type="slidenum">
              <a:rPr lang="en-US"/>
              <a:pPr/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17C06-675B-0442-8C51-BECD76F91DBB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</a:t>
            </a:r>
            <a:r>
              <a:rPr lang="en-US" baseline="0" dirty="0" smtClean="0"/>
              <a:t> talk about long 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BBA99-88EE-034C-B3C3-A4E0AE22390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457450"/>
          </a:xfrm>
        </p:spPr>
        <p:txBody>
          <a:bodyPr/>
          <a:lstStyle/>
          <a:p>
            <a:r>
              <a:rPr lang="en-US" sz="4000" dirty="0" smtClean="0"/>
              <a:t>Network </a:t>
            </a:r>
            <a:r>
              <a:rPr lang="en-US" sz="4000" dirty="0" smtClean="0"/>
              <a:t>File </a:t>
            </a:r>
            <a:r>
              <a:rPr lang="en-US" sz="4000" dirty="0" smtClean="0"/>
              <a:t>System:</a:t>
            </a:r>
            <a:br>
              <a:rPr lang="en-US" sz="4000" dirty="0" smtClean="0"/>
            </a:br>
            <a:r>
              <a:rPr lang="en-US" sz="4000" dirty="0" smtClean="0"/>
              <a:t>NFS and Coda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953000"/>
            <a:ext cx="7924800" cy="12954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Presented by </a:t>
            </a:r>
            <a:r>
              <a:rPr lang="en-US" sz="2800" dirty="0"/>
              <a:t>Hakim Weatherspoon</a:t>
            </a:r>
          </a:p>
        </p:txBody>
      </p:sp>
    </p:spTree>
    <p:extLst>
      <p:ext uri="{BB962C8B-B14F-4D97-AF65-F5344CB8AC3E}">
        <p14:creationId xmlns:p14="http://schemas.microsoft.com/office/powerpoint/2010/main" val="1832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662CE-76CF-2043-AC42-254043E2D5E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NFS Layer Structure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1492250"/>
            <a:ext cx="63817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Client/Server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programs have file descriptors, current directory, &amp;</a:t>
            </a:r>
            <a:r>
              <a:rPr lang="en-US" dirty="0" err="1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Inside kernel, these refer to </a:t>
            </a:r>
            <a:r>
              <a:rPr lang="en-US" dirty="0" err="1" smtClean="0"/>
              <a:t>vnodes</a:t>
            </a:r>
            <a:r>
              <a:rPr lang="en-US" dirty="0" smtClean="0"/>
              <a:t> of type NFS.</a:t>
            </a:r>
          </a:p>
          <a:p>
            <a:r>
              <a:rPr lang="en-US" dirty="0" smtClean="0"/>
              <a:t>When client programs make system calls:</a:t>
            </a:r>
          </a:p>
          <a:p>
            <a:pPr lvl="1"/>
            <a:r>
              <a:rPr lang="en-US" dirty="0" smtClean="0"/>
              <a:t>NFS </a:t>
            </a:r>
            <a:r>
              <a:rPr lang="en-US" dirty="0" err="1" smtClean="0"/>
              <a:t>vnode</a:t>
            </a:r>
            <a:r>
              <a:rPr lang="en-US" dirty="0" smtClean="0"/>
              <a:t> implementation sends RPC to server.</a:t>
            </a:r>
          </a:p>
          <a:p>
            <a:pPr lvl="1"/>
            <a:r>
              <a:rPr lang="en-US" dirty="0" smtClean="0"/>
              <a:t>Kernel half of that program waits for reply.</a:t>
            </a:r>
          </a:p>
          <a:p>
            <a:pPr lvl="1"/>
            <a:r>
              <a:rPr lang="en-US" dirty="0" smtClean="0"/>
              <a:t>So we can have one outstanding RPC per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Client/Server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Server kernel has NFS threads, waiting for incoming </a:t>
            </a:r>
            <a:r>
              <a:rPr lang="en-US" dirty="0" err="1" smtClean="0"/>
              <a:t>RPCs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NFS thread acts a lot like user program making system call.</a:t>
            </a:r>
          </a:p>
          <a:p>
            <a:pPr lvl="1"/>
            <a:r>
              <a:rPr lang="en-US" dirty="0" smtClean="0"/>
              <a:t>Find *</a:t>
            </a:r>
            <a:r>
              <a:rPr lang="en-US" dirty="0" err="1" smtClean="0"/>
              <a:t>vnode</a:t>
            </a:r>
            <a:r>
              <a:rPr lang="en-US" dirty="0" smtClean="0"/>
              <a:t>* in server corresponding to client's </a:t>
            </a:r>
            <a:r>
              <a:rPr lang="en-US" dirty="0" err="1" smtClean="0"/>
              <a:t>vnode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Call that </a:t>
            </a:r>
            <a:r>
              <a:rPr lang="en-US" dirty="0" err="1" smtClean="0"/>
              <a:t>vnode's</a:t>
            </a:r>
            <a:r>
              <a:rPr lang="en-US" dirty="0" smtClean="0"/>
              <a:t> relevant method.</a:t>
            </a:r>
          </a:p>
          <a:p>
            <a:pPr lvl="1"/>
            <a:r>
              <a:rPr lang="en-US" dirty="0" smtClean="0"/>
              <a:t>Server </a:t>
            </a:r>
            <a:r>
              <a:rPr lang="en-US" dirty="0" err="1" smtClean="0"/>
              <a:t>vnodes</a:t>
            </a:r>
            <a:r>
              <a:rPr lang="en-US" dirty="0" smtClean="0"/>
              <a:t> are typically of type FFS.</a:t>
            </a:r>
          </a:p>
          <a:p>
            <a:pPr lvl="1"/>
            <a:r>
              <a:rPr lang="en-US" dirty="0" smtClean="0"/>
              <a:t>This saves a lot of code in the server.</a:t>
            </a:r>
          </a:p>
          <a:p>
            <a:pPr lvl="1"/>
            <a:r>
              <a:rPr lang="en-US" dirty="0" smtClean="0"/>
              <a:t>This means NFS will work with different local file systems.</a:t>
            </a:r>
          </a:p>
          <a:p>
            <a:pPr lvl="1"/>
            <a:r>
              <a:rPr lang="en-US" dirty="0" smtClean="0"/>
              <a:t>This means files are available on server in the ordinary way.</a:t>
            </a:r>
          </a:p>
          <a:p>
            <a:pPr lvl="1"/>
            <a:r>
              <a:rPr lang="en-US" dirty="0" smtClean="0"/>
              <a:t>NFS server thread blocks when needed.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How does NFS RPC designate file to 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E.g. a read RPC</a:t>
            </a:r>
          </a:p>
          <a:p>
            <a:r>
              <a:rPr lang="en-US" dirty="0" smtClean="0"/>
              <a:t>Could use file name. </a:t>
            </a:r>
          </a:p>
          <a:p>
            <a:pPr lvl="1"/>
            <a:r>
              <a:rPr lang="en-US" dirty="0" smtClean="0"/>
              <a:t>Client NFS </a:t>
            </a:r>
            <a:r>
              <a:rPr lang="en-US" dirty="0" err="1" smtClean="0"/>
              <a:t>vnode</a:t>
            </a:r>
            <a:r>
              <a:rPr lang="en-US" dirty="0" smtClean="0"/>
              <a:t> would contain name, send in </a:t>
            </a:r>
            <a:r>
              <a:rPr lang="en-US" dirty="0" err="1" smtClean="0"/>
              <a:t>rpc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Easy to implement in the server.</a:t>
            </a:r>
          </a:p>
          <a:p>
            <a:r>
              <a:rPr lang="en-US" dirty="0" smtClean="0"/>
              <a:t>Why doesn't this work?</a:t>
            </a:r>
          </a:p>
          <a:p>
            <a:pPr lvl="1"/>
            <a:r>
              <a:rPr lang="en-US" dirty="0" smtClean="0"/>
              <a:t>Doesn't preserve UNIX file semantics.</a:t>
            </a:r>
          </a:p>
          <a:p>
            <a:pPr lvl="2"/>
            <a:r>
              <a:rPr lang="en-US" dirty="0" smtClean="0"/>
              <a:t>Client 1: chdir("dir1");</a:t>
            </a:r>
          </a:p>
          <a:p>
            <a:pPr lvl="2">
              <a:buNone/>
            </a:pPr>
            <a:r>
              <a:rPr lang="en-US" dirty="0" smtClean="0"/>
              <a:t>			</a:t>
            </a:r>
            <a:r>
              <a:rPr lang="en-US" dirty="0" err="1" smtClean="0"/>
              <a:t>fd</a:t>
            </a:r>
            <a:r>
              <a:rPr lang="en-US" dirty="0" smtClean="0"/>
              <a:t> = </a:t>
            </a:r>
            <a:r>
              <a:rPr lang="en-US" dirty="0" err="1" smtClean="0"/>
              <a:t>open("file</a:t>
            </a:r>
            <a:r>
              <a:rPr lang="en-US" dirty="0" smtClean="0"/>
              <a:t>");</a:t>
            </a:r>
          </a:p>
          <a:p>
            <a:pPr lvl="2"/>
            <a:r>
              <a:rPr lang="en-US" dirty="0" smtClean="0"/>
              <a:t>Client 2: rename("dir1", "dir2");</a:t>
            </a:r>
          </a:p>
          <a:p>
            <a:pPr lvl="2">
              <a:buNone/>
            </a:pPr>
            <a:r>
              <a:rPr lang="en-US" dirty="0" smtClean="0"/>
              <a:t>			rename("dir3", "dir1");</a:t>
            </a:r>
          </a:p>
          <a:p>
            <a:pPr lvl="2"/>
            <a:r>
              <a:rPr lang="en-US" dirty="0" smtClean="0"/>
              <a:t>Client 1: </a:t>
            </a:r>
            <a:r>
              <a:rPr lang="en-US" dirty="0" err="1" smtClean="0"/>
              <a:t>read(fd</a:t>
            </a:r>
            <a:r>
              <a:rPr lang="en-US" dirty="0" smtClean="0"/>
              <a:t>, </a:t>
            </a:r>
            <a:r>
              <a:rPr lang="en-US" dirty="0" err="1" smtClean="0"/>
              <a:t>buf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Does client read current dir1/file, or dir2/file?</a:t>
            </a:r>
          </a:p>
          <a:p>
            <a:pPr lvl="1"/>
            <a:r>
              <a:rPr lang="en-US" dirty="0" smtClean="0"/>
              <a:t>UNIX says dir2/file.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NFS File 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r>
              <a:rPr lang="en-US" dirty="0" smtClean="0"/>
              <a:t>What else goes in file handle, besides </a:t>
            </a:r>
            <a:r>
              <a:rPr lang="en-US" dirty="0" err="1" smtClean="0"/>
              <a:t>i</a:t>
            </a:r>
            <a:r>
              <a:rPr lang="en-US" dirty="0" smtClean="0"/>
              <a:t>-number?</a:t>
            </a:r>
          </a:p>
          <a:p>
            <a:pPr lvl="1"/>
            <a:r>
              <a:rPr lang="en-US" dirty="0" smtClean="0"/>
              <a:t>File system ID - because server may server multiple file systems</a:t>
            </a:r>
          </a:p>
          <a:p>
            <a:pPr lvl="1"/>
            <a:r>
              <a:rPr lang="en-US" dirty="0" smtClean="0"/>
              <a:t>Generation number - what is this?</a:t>
            </a:r>
          </a:p>
          <a:p>
            <a:pPr lvl="2"/>
            <a:r>
              <a:rPr lang="en-US" dirty="0" smtClean="0"/>
              <a:t>Suppose an </a:t>
            </a:r>
            <a:r>
              <a:rPr lang="en-US" dirty="0" err="1" smtClean="0"/>
              <a:t>inode</a:t>
            </a:r>
            <a:r>
              <a:rPr lang="en-US" dirty="0" smtClean="0"/>
              <a:t> gets deleted &amp; recycled while file/dir still open</a:t>
            </a:r>
          </a:p>
          <a:p>
            <a:pPr lvl="2"/>
            <a:r>
              <a:rPr lang="en-US" dirty="0" smtClean="0"/>
              <a:t>Don't want old file descriptor referring to new file--very dangerous</a:t>
            </a:r>
          </a:p>
          <a:p>
            <a:pPr lvl="2"/>
            <a:r>
              <a:rPr lang="en-US" dirty="0" smtClean="0"/>
              <a:t>Solution:  Store generation number in </a:t>
            </a:r>
            <a:r>
              <a:rPr lang="en-US" dirty="0" err="1" smtClean="0"/>
              <a:t>inode</a:t>
            </a:r>
            <a:r>
              <a:rPr lang="en-US" dirty="0" smtClean="0"/>
              <a:t> on disk, change when recycled</a:t>
            </a:r>
          </a:p>
          <a:p>
            <a:pPr lvl="2"/>
            <a:r>
              <a:rPr lang="en-US" dirty="0" smtClean="0"/>
              <a:t>What happens to read/write of old handle when generation number changes?</a:t>
            </a:r>
          </a:p>
          <a:p>
            <a:pPr lvl="2"/>
            <a:r>
              <a:rPr lang="en-US" dirty="0" smtClean="0"/>
              <a:t>NFS stale file handle error</a:t>
            </a:r>
          </a:p>
          <a:p>
            <a:pPr lvl="2"/>
            <a:r>
              <a:rPr lang="en-US" dirty="0" smtClean="0"/>
              <a:t>Sometimes: </a:t>
            </a:r>
            <a:r>
              <a:rPr lang="en-US" dirty="0" err="1" smtClean="0"/>
              <a:t>Inode</a:t>
            </a:r>
            <a:r>
              <a:rPr lang="en-US" dirty="0" smtClean="0"/>
              <a:t> of export point</a:t>
            </a:r>
          </a:p>
          <a:p>
            <a:pPr lvl="1"/>
            <a:r>
              <a:rPr lang="en-US" dirty="0" smtClean="0"/>
              <a:t>So server can disallow lookup ("..") past export point </a:t>
            </a:r>
          </a:p>
          <a:p>
            <a:pPr lvl="2"/>
            <a:r>
              <a:rPr lang="en-US" dirty="0" smtClean="0"/>
              <a:t>(not secure)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NFS File 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r>
              <a:rPr lang="en-US" dirty="0" smtClean="0"/>
              <a:t> File systems already need a way to name files/</a:t>
            </a:r>
            <a:r>
              <a:rPr lang="en-US" dirty="0" err="1" smtClean="0"/>
              <a:t>inodes</a:t>
            </a:r>
            <a:endParaRPr lang="en-US" dirty="0" smtClean="0"/>
          </a:p>
          <a:p>
            <a:pPr lvl="1"/>
            <a:r>
              <a:rPr lang="en-US" dirty="0" smtClean="0"/>
              <a:t>E.g., How do directory entries refer to files?</a:t>
            </a:r>
          </a:p>
          <a:p>
            <a:pPr lvl="2"/>
            <a:r>
              <a:rPr lang="en-US" dirty="0" smtClean="0"/>
              <a:t>Map name -&gt; </a:t>
            </a:r>
            <a:r>
              <a:rPr lang="en-US" dirty="0" err="1" smtClean="0"/>
              <a:t>i</a:t>
            </a:r>
            <a:r>
              <a:rPr lang="en-US" dirty="0" smtClean="0"/>
              <a:t>-node number ("</a:t>
            </a:r>
            <a:r>
              <a:rPr lang="en-US" dirty="0" err="1" smtClean="0"/>
              <a:t>i</a:t>
            </a:r>
            <a:r>
              <a:rPr lang="en-US" dirty="0" smtClean="0"/>
              <a:t>-number”)</a:t>
            </a:r>
          </a:p>
          <a:p>
            <a:r>
              <a:rPr lang="en-US" dirty="0" smtClean="0"/>
              <a:t>Don't want to expose </a:t>
            </a:r>
            <a:r>
              <a:rPr lang="en-US" dirty="0" err="1" smtClean="0"/>
              <a:t>i</a:t>
            </a:r>
            <a:r>
              <a:rPr lang="en-US" dirty="0" smtClean="0"/>
              <a:t>-node number details to client</a:t>
            </a:r>
          </a:p>
          <a:p>
            <a:pPr lvl="1"/>
            <a:r>
              <a:rPr lang="en-US" dirty="0" smtClean="0"/>
              <a:t>I.e. client should never have to make up a file reference.</a:t>
            </a:r>
          </a:p>
          <a:p>
            <a:r>
              <a:rPr lang="en-US" dirty="0" smtClean="0"/>
              <a:t>So file handles are opaque.</a:t>
            </a:r>
          </a:p>
          <a:p>
            <a:pPr lvl="1"/>
            <a:r>
              <a:rPr lang="en-US" dirty="0" smtClean="0"/>
              <a:t>Client sees them as 32-byte blob.</a:t>
            </a:r>
          </a:p>
          <a:p>
            <a:pPr lvl="1"/>
            <a:r>
              <a:rPr lang="en-US" dirty="0" smtClean="0"/>
              <a:t>Client gets all file handles from the server.</a:t>
            </a:r>
          </a:p>
          <a:p>
            <a:pPr lvl="1"/>
            <a:r>
              <a:rPr lang="en-US" dirty="0" smtClean="0"/>
              <a:t>Every client NFS </a:t>
            </a:r>
            <a:r>
              <a:rPr lang="en-US" dirty="0" err="1" smtClean="0"/>
              <a:t>vnode</a:t>
            </a:r>
            <a:r>
              <a:rPr lang="en-US" dirty="0" smtClean="0"/>
              <a:t> contains the file's handle.</a:t>
            </a:r>
          </a:p>
          <a:p>
            <a:pPr lvl="1"/>
            <a:r>
              <a:rPr lang="en-US" dirty="0" smtClean="0"/>
              <a:t>Client sends back same handle to server.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</a:t>
            </a:r>
            <a:r>
              <a:rPr lang="en-US" dirty="0" err="1" smtClean="0"/>
              <a:t>RPCs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lookup</a:t>
            </a:r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write</a:t>
            </a:r>
          </a:p>
          <a:p>
            <a:r>
              <a:rPr lang="en-US" dirty="0" err="1" smtClean="0"/>
              <a:t>getattr</a:t>
            </a:r>
            <a:endParaRPr lang="en-US" dirty="0" smtClean="0"/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remove, </a:t>
            </a:r>
            <a:r>
              <a:rPr lang="en-US" dirty="0" err="1" smtClean="0"/>
              <a:t>setattr</a:t>
            </a:r>
            <a:r>
              <a:rPr lang="en-US" dirty="0" smtClean="0"/>
              <a:t>, rename, </a:t>
            </a:r>
            <a:r>
              <a:rPr lang="en-US" dirty="0" err="1" smtClean="0"/>
              <a:t>readlink</a:t>
            </a:r>
            <a:r>
              <a:rPr lang="en-US" dirty="0" smtClean="0"/>
              <a:t>, link, </a:t>
            </a:r>
            <a:r>
              <a:rPr lang="en-US" dirty="0" err="1" smtClean="0"/>
              <a:t>symlink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dirty="0" err="1" smtClean="0"/>
              <a:t>rmdir</a:t>
            </a:r>
            <a:r>
              <a:rPr lang="en-US" dirty="0" smtClean="0"/>
              <a:t>, </a:t>
            </a:r>
            <a:r>
              <a:rPr lang="en-US" dirty="0" err="1" smtClean="0"/>
              <a:t>readdir</a:t>
            </a:r>
            <a:endParaRPr lang="en-US" dirty="0" smtClean="0"/>
          </a:p>
          <a:p>
            <a:r>
              <a:rPr lang="en-US" b="1" i="1" dirty="0" smtClean="0"/>
              <a:t>(no open, close, </a:t>
            </a:r>
            <a:r>
              <a:rPr lang="en-US" b="1" i="1" dirty="0" err="1" smtClean="0"/>
              <a:t>chdir</a:t>
            </a:r>
            <a:r>
              <a:rPr lang="en-US" b="1" i="1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– why not?</a:t>
            </a:r>
          </a:p>
          <a:p>
            <a:pPr lvl="1"/>
            <a:r>
              <a:rPr lang="en-US" dirty="0" smtClean="0"/>
              <a:t>Requires state to be maintained at server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000" dirty="0" err="1" smtClean="0">
                <a:latin typeface="Courier New"/>
                <a:cs typeface="Courier New"/>
              </a:rPr>
              <a:t>fd</a:t>
            </a:r>
            <a:r>
              <a:rPr lang="en-US" sz="2000" dirty="0" smtClean="0">
                <a:latin typeface="Courier New"/>
                <a:cs typeface="Courier New"/>
              </a:rPr>
              <a:t> = open("./notes", O_RDONLY);</a:t>
            </a:r>
          </a:p>
          <a:p>
            <a:r>
              <a:rPr lang="en-US" sz="2000" dirty="0" err="1" smtClean="0">
                <a:latin typeface="Courier New"/>
                <a:cs typeface="Courier New"/>
              </a:rPr>
              <a:t>read(fd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buf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n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</a:p>
          <a:p>
            <a:r>
              <a:rPr lang="en-US" sz="2000" dirty="0" smtClean="0"/>
              <a:t>Client process has a reference to current directory's </a:t>
            </a:r>
            <a:r>
              <a:rPr lang="en-US" sz="2000" dirty="0" err="1" smtClean="0"/>
              <a:t>vnode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Sends </a:t>
            </a:r>
            <a:r>
              <a:rPr lang="en-US" sz="2000" dirty="0" err="1" smtClean="0">
                <a:latin typeface="Courier New"/>
                <a:cs typeface="Courier New"/>
              </a:rPr>
              <a:t>LOOKUP(dir-vnode</a:t>
            </a:r>
            <a:r>
              <a:rPr lang="en-US" sz="2000" dirty="0" smtClean="0">
                <a:latin typeface="Courier New"/>
                <a:cs typeface="Courier New"/>
              </a:rPr>
              <a:t>, "notes") </a:t>
            </a:r>
            <a:r>
              <a:rPr lang="en-US" sz="2000" dirty="0" smtClean="0"/>
              <a:t>to server.</a:t>
            </a:r>
          </a:p>
          <a:p>
            <a:r>
              <a:rPr lang="en-US" sz="2000" dirty="0" smtClean="0"/>
              <a:t>Server extracts </a:t>
            </a:r>
            <a:r>
              <a:rPr lang="en-US" sz="2000" dirty="0" err="1" smtClean="0"/>
              <a:t>i</a:t>
            </a:r>
            <a:r>
              <a:rPr lang="en-US" sz="2000" dirty="0" smtClean="0"/>
              <a:t>-number from file handle.</a:t>
            </a:r>
          </a:p>
          <a:p>
            <a:r>
              <a:rPr lang="en-US" sz="2000" dirty="0" smtClean="0"/>
              <a:t>Asks local file system to turn that into a local </a:t>
            </a:r>
            <a:r>
              <a:rPr lang="en-US" sz="2000" dirty="0" err="1" smtClean="0"/>
              <a:t>vnode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Every local file system must support file handles...</a:t>
            </a:r>
          </a:p>
          <a:p>
            <a:r>
              <a:rPr lang="en-US" sz="2000" dirty="0" smtClean="0"/>
              <a:t>Calls the local </a:t>
            </a:r>
            <a:r>
              <a:rPr lang="en-US" sz="2000" dirty="0" err="1" smtClean="0"/>
              <a:t>vnode's</a:t>
            </a:r>
            <a:r>
              <a:rPr lang="en-US" sz="2000" dirty="0" smtClean="0"/>
              <a:t> lookup method.</a:t>
            </a:r>
          </a:p>
          <a:p>
            <a:r>
              <a:rPr lang="en-US" sz="2000" dirty="0" smtClean="0"/>
              <a:t>dir-&gt;</a:t>
            </a:r>
            <a:r>
              <a:rPr lang="en-US" sz="2000" dirty="0" err="1" smtClean="0"/>
              <a:t>lookup("notes</a:t>
            </a:r>
            <a:r>
              <a:rPr lang="en-US" sz="2000" dirty="0" smtClean="0"/>
              <a:t>") returns "notes" </a:t>
            </a:r>
            <a:r>
              <a:rPr lang="en-US" sz="2000" dirty="0" err="1" smtClean="0"/>
              <a:t>vnode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NFS server code extracts </a:t>
            </a:r>
            <a:r>
              <a:rPr lang="en-US" sz="2000" dirty="0" err="1" smtClean="0"/>
              <a:t>i</a:t>
            </a:r>
            <a:r>
              <a:rPr lang="en-US" sz="2000" dirty="0" smtClean="0"/>
              <a:t>-number from </a:t>
            </a:r>
            <a:r>
              <a:rPr lang="en-US" sz="2000" dirty="0" err="1" smtClean="0"/>
              <a:t>vnode</a:t>
            </a:r>
            <a:r>
              <a:rPr lang="en-US" sz="2000" dirty="0" smtClean="0"/>
              <a:t>, creates new file handle.</a:t>
            </a:r>
          </a:p>
          <a:p>
            <a:r>
              <a:rPr lang="en-US" sz="2000" dirty="0" smtClean="0"/>
              <a:t>Server returns new file handle to client.</a:t>
            </a:r>
          </a:p>
          <a:p>
            <a:r>
              <a:rPr lang="en-US" sz="2000" dirty="0" smtClean="0"/>
              <a:t>Client creates new </a:t>
            </a:r>
            <a:r>
              <a:rPr lang="en-US" sz="2000" dirty="0" err="1" smtClean="0"/>
              <a:t>vnode</a:t>
            </a:r>
            <a:r>
              <a:rPr lang="en-US" sz="2000" dirty="0" smtClean="0"/>
              <a:t>, sets its file handle.</a:t>
            </a:r>
          </a:p>
          <a:p>
            <a:r>
              <a:rPr lang="en-US" sz="2000" dirty="0" smtClean="0"/>
              <a:t>Client creates new file descriptor pointing to new </a:t>
            </a:r>
            <a:r>
              <a:rPr lang="en-US" sz="2000" dirty="0" err="1" smtClean="0"/>
              <a:t>vnode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Client app issues </a:t>
            </a:r>
            <a:r>
              <a:rPr lang="en-US" sz="2000" dirty="0" err="1" smtClean="0"/>
              <a:t>read(fd</a:t>
            </a:r>
            <a:r>
              <a:rPr lang="en-US" sz="2000" dirty="0" smtClean="0"/>
              <a:t>, ...).</a:t>
            </a:r>
          </a:p>
          <a:p>
            <a:r>
              <a:rPr lang="en-US" sz="2000" dirty="0" smtClean="0"/>
              <a:t>Results in </a:t>
            </a:r>
            <a:r>
              <a:rPr lang="en-US" sz="2000" dirty="0" err="1" smtClean="0"/>
              <a:t>READ(file</a:t>
            </a:r>
            <a:r>
              <a:rPr lang="en-US" sz="2000" dirty="0" smtClean="0"/>
              <a:t>-handle, ...) being sent to server.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first File Handle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NFS RPC has to be contain a file handle</a:t>
            </a:r>
          </a:p>
          <a:p>
            <a:pPr lvl="1"/>
            <a:r>
              <a:rPr lang="en-US" dirty="0" smtClean="0"/>
              <a:t>A valid file handle</a:t>
            </a:r>
          </a:p>
          <a:p>
            <a:r>
              <a:rPr lang="en-US" dirty="0" smtClean="0"/>
              <a:t>Server's mount daemon maps file system name to root file handle.</a:t>
            </a:r>
          </a:p>
          <a:p>
            <a:r>
              <a:rPr lang="en-US" dirty="0" smtClean="0"/>
              <a:t>Client kernel marks mount point on local file system as special.</a:t>
            </a:r>
          </a:p>
          <a:p>
            <a:r>
              <a:rPr lang="en-US" dirty="0" smtClean="0"/>
              <a:t>Remembers </a:t>
            </a:r>
            <a:r>
              <a:rPr lang="en-US" dirty="0" err="1" smtClean="0"/>
              <a:t>vnode</a:t>
            </a:r>
            <a:r>
              <a:rPr lang="en-US" dirty="0" smtClean="0"/>
              <a:t> (and thus file handle) of remote file system.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server crashes and reboots.</a:t>
            </a:r>
          </a:p>
          <a:p>
            <a:r>
              <a:rPr lang="en-US" dirty="0" smtClean="0"/>
              <a:t>Clients might not even know.</a:t>
            </a:r>
          </a:p>
          <a:p>
            <a:r>
              <a:rPr lang="en-US" dirty="0" smtClean="0"/>
              <a:t>File handles held by clients must still work!</a:t>
            </a:r>
          </a:p>
          <a:p>
            <a:r>
              <a:rPr lang="en-US" dirty="0" smtClean="0"/>
              <a:t>That's why file handle holds </a:t>
            </a:r>
            <a:r>
              <a:rPr lang="en-US" dirty="0" err="1" smtClean="0"/>
              <a:t>i</a:t>
            </a:r>
            <a:r>
              <a:rPr lang="en-US" dirty="0" smtClean="0"/>
              <a:t>-number, which is basically a disk address.</a:t>
            </a:r>
          </a:p>
          <a:p>
            <a:pPr lvl="1"/>
            <a:r>
              <a:rPr lang="en-US" dirty="0" smtClean="0"/>
              <a:t>Rather than, say, server NFS code creating an arbitrary map.</a:t>
            </a:r>
          </a:p>
          <a:p>
            <a:pPr lvl="1"/>
            <a:r>
              <a:rPr lang="en-US" dirty="0" smtClean="0"/>
              <a:t>That is, server is stateless!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90099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Calibri" pitchFamily="34" charset="0"/>
              </a:rPr>
              <a:t>NFS: 1984, now in its 4</a:t>
            </a:r>
            <a:r>
              <a:rPr lang="en-US" altLang="en-US" sz="3200" baseline="30000" dirty="0">
                <a:latin typeface="Calibri" pitchFamily="34" charset="0"/>
              </a:rPr>
              <a:t>th</a:t>
            </a:r>
            <a:r>
              <a:rPr lang="en-US" altLang="en-US" sz="3200" dirty="0">
                <a:latin typeface="Calibri" pitchFamily="34" charset="0"/>
              </a:rPr>
              <a:t> version. Developed by Sun.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8987" y="338138"/>
            <a:ext cx="9047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Evolution of networked file systems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Calibri" pitchFamily="34" charset="0"/>
              </a:rPr>
              <a:t>Coda: post-AFS, also developed at CMU.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5430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Calibri" pitchFamily="34" charset="0"/>
              </a:rPr>
              <a:t>AFS: 1987, developed at CMU.</a:t>
            </a:r>
          </a:p>
        </p:txBody>
      </p:sp>
    </p:spTree>
    <p:extLst>
      <p:ext uri="{BB962C8B-B14F-4D97-AF65-F5344CB8AC3E}">
        <p14:creationId xmlns:p14="http://schemas.microsoft.com/office/powerpoint/2010/main" val="14533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open file gets deleted by different client?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UNIX semantics</a:t>
            </a:r>
          </a:p>
          <a:p>
            <a:pPr lvl="1"/>
            <a:r>
              <a:rPr lang="en-US" dirty="0" smtClean="0"/>
              <a:t>file still exists until I stop using it.</a:t>
            </a:r>
          </a:p>
          <a:p>
            <a:r>
              <a:rPr lang="en-US" dirty="0" smtClean="0"/>
              <a:t>Would require server to keep reference count per file.</a:t>
            </a:r>
          </a:p>
          <a:p>
            <a:pPr lvl="1"/>
            <a:r>
              <a:rPr lang="en-US" dirty="0" smtClean="0"/>
              <a:t>Would require open() and close() </a:t>
            </a:r>
            <a:r>
              <a:rPr lang="en-US" dirty="0" err="1" smtClean="0"/>
              <a:t>RPCs</a:t>
            </a:r>
            <a:r>
              <a:rPr lang="en-US" dirty="0" smtClean="0"/>
              <a:t> to help </a:t>
            </a:r>
            <a:r>
              <a:rPr lang="en-US" dirty="0" err="1" smtClean="0"/>
              <a:t>mantain</a:t>
            </a:r>
            <a:r>
              <a:rPr lang="en-US" dirty="0" smtClean="0"/>
              <a:t> that count.</a:t>
            </a:r>
          </a:p>
          <a:p>
            <a:r>
              <a:rPr lang="en-US" dirty="0" smtClean="0"/>
              <a:t>Which would have to persist across server reboots.</a:t>
            </a:r>
          </a:p>
          <a:p>
            <a:r>
              <a:rPr lang="en-US" dirty="0" smtClean="0"/>
              <a:t>So NFS just does the wrong thing!</a:t>
            </a:r>
          </a:p>
          <a:p>
            <a:r>
              <a:rPr lang="en-US" dirty="0" err="1" smtClean="0"/>
              <a:t>RPCs</a:t>
            </a:r>
            <a:r>
              <a:rPr lang="en-US" dirty="0" smtClean="0"/>
              <a:t> will fail if some other client deletes a file I have open.</a:t>
            </a:r>
          </a:p>
          <a:p>
            <a:pPr lvl="1"/>
            <a:r>
              <a:rPr lang="en-US" dirty="0" smtClean="0"/>
              <a:t>this is part of the reason why there is no open() or close() RPC.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*every* program system call go over the wire to the server?</a:t>
            </a:r>
          </a:p>
          <a:p>
            <a:r>
              <a:rPr lang="en-US" dirty="0" smtClean="0"/>
              <a:t>No: client cache for better performance.</a:t>
            </a:r>
          </a:p>
          <a:p>
            <a:r>
              <a:rPr lang="en-US" dirty="0" smtClean="0"/>
              <a:t>Per-</a:t>
            </a:r>
            <a:r>
              <a:rPr lang="en-US" dirty="0" err="1" smtClean="0"/>
              <a:t>vnode</a:t>
            </a:r>
            <a:r>
              <a:rPr lang="en-US" dirty="0" smtClean="0"/>
              <a:t> block cache, name-&gt;file handle cache, attribute cache.</a:t>
            </a:r>
          </a:p>
          <a:p>
            <a:r>
              <a:rPr lang="en-US" dirty="0" smtClean="0"/>
              <a:t>Can satisfy </a:t>
            </a:r>
            <a:r>
              <a:rPr lang="en-US" dirty="0" err="1" smtClean="0"/>
              <a:t>read()s</a:t>
            </a:r>
            <a:r>
              <a:rPr lang="en-US" dirty="0" smtClean="0"/>
              <a:t>, for example, from block cache.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consistency?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enough to make the data cache write-through?</a:t>
            </a:r>
          </a:p>
          <a:p>
            <a:r>
              <a:rPr lang="en-US" dirty="0" smtClean="0"/>
              <a:t>No: I read a file, another client writes it, I read it again.</a:t>
            </a:r>
          </a:p>
          <a:p>
            <a:r>
              <a:rPr lang="en-US" dirty="0" smtClean="0"/>
              <a:t>How do I realize my cache is stale?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semantics of read and write system calls?</a:t>
            </a:r>
          </a:p>
          <a:p>
            <a:r>
              <a:rPr lang="en-US" dirty="0" smtClean="0"/>
              <a:t>One possibility: </a:t>
            </a:r>
          </a:p>
          <a:p>
            <a:pPr lvl="1"/>
            <a:r>
              <a:rPr lang="en-US" dirty="0" smtClean="0"/>
              <a:t>read() sees data from most recent write().</a:t>
            </a:r>
          </a:p>
          <a:p>
            <a:pPr lvl="1"/>
            <a:r>
              <a:rPr lang="en-US" dirty="0" smtClean="0"/>
              <a:t>This is what local UNIX file systems implement.</a:t>
            </a:r>
          </a:p>
          <a:p>
            <a:r>
              <a:rPr lang="en-US" dirty="0" smtClean="0"/>
              <a:t>How to implement these strong semantics?</a:t>
            </a:r>
          </a:p>
          <a:p>
            <a:pPr lvl="1"/>
            <a:r>
              <a:rPr lang="en-US" dirty="0" smtClean="0"/>
              <a:t>Turn off client caching altogether.</a:t>
            </a:r>
          </a:p>
          <a:p>
            <a:pPr lvl="1"/>
            <a:r>
              <a:rPr lang="en-US" dirty="0" smtClean="0"/>
              <a:t>Or have clients check </a:t>
            </a:r>
            <a:r>
              <a:rPr lang="en-US" dirty="0" err="1" smtClean="0"/>
              <a:t>w</a:t>
            </a:r>
            <a:r>
              <a:rPr lang="en-US" dirty="0" smtClean="0"/>
              <a:t>/ server before every read.</a:t>
            </a:r>
          </a:p>
          <a:p>
            <a:pPr lvl="1"/>
            <a:r>
              <a:rPr lang="en-US" dirty="0" smtClean="0"/>
              <a:t>Or have server notify clients when other clients write.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chooses poor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r>
              <a:rPr lang="en-US" dirty="0" smtClean="0"/>
              <a:t>In V2 implementation described, very poor consistency</a:t>
            </a:r>
          </a:p>
          <a:p>
            <a:r>
              <a:rPr lang="en-US" dirty="0" smtClean="0"/>
              <a:t>In newer implementations, close-to-open consistency</a:t>
            </a:r>
          </a:p>
          <a:p>
            <a:r>
              <a:rPr lang="en-US" dirty="0" smtClean="0"/>
              <a:t>If I write() and then close(), then you open() and read(), you see my data.</a:t>
            </a:r>
          </a:p>
          <a:p>
            <a:r>
              <a:rPr lang="en-US" dirty="0" smtClean="0"/>
              <a:t>Otherwise you may see stale data.</a:t>
            </a:r>
          </a:p>
          <a:p>
            <a:r>
              <a:rPr lang="en-US" dirty="0" smtClean="0"/>
              <a:t>How to implement these strong semantics?</a:t>
            </a:r>
          </a:p>
          <a:p>
            <a:pPr lvl="1"/>
            <a:r>
              <a:rPr lang="en-US" dirty="0" smtClean="0"/>
              <a:t>Writing client must force dirty blocks during close().</a:t>
            </a:r>
          </a:p>
          <a:p>
            <a:pPr lvl="1"/>
            <a:r>
              <a:rPr lang="en-US" dirty="0" smtClean="0"/>
              <a:t>Reading client must check </a:t>
            </a:r>
            <a:r>
              <a:rPr lang="en-US" dirty="0" err="1" smtClean="0"/>
              <a:t>w</a:t>
            </a:r>
            <a:r>
              <a:rPr lang="en-US" dirty="0" smtClean="0"/>
              <a:t>/ server during open().</a:t>
            </a:r>
          </a:p>
          <a:p>
            <a:pPr lvl="1"/>
            <a:r>
              <a:rPr lang="en-US" dirty="0" smtClean="0"/>
              <a:t>Ask if file has been modified since data were cached.</a:t>
            </a:r>
          </a:p>
          <a:p>
            <a:pPr lvl="1"/>
            <a:r>
              <a:rPr lang="en-US" dirty="0" smtClean="0"/>
              <a:t>This is much less expensive than strong consistency.</a:t>
            </a:r>
          </a:p>
          <a:p>
            <a:pPr lvl="1"/>
            <a:r>
              <a:rPr lang="en-US" dirty="0" smtClean="0"/>
              <a:t>Though maybe not very scalable; every open() produces an </a:t>
            </a:r>
            <a:r>
              <a:rPr lang="en-US" dirty="0" err="1" smtClean="0"/>
              <a:t>rpc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NFS server and block I/O daemons</a:t>
            </a:r>
          </a:p>
          <a:p>
            <a:r>
              <a:rPr lang="en-US" dirty="0" smtClean="0"/>
              <a:t>Caching!</a:t>
            </a:r>
          </a:p>
          <a:p>
            <a:pPr lvl="1"/>
            <a:r>
              <a:rPr lang="en-US" dirty="0" smtClean="0"/>
              <a:t>Client-side buffer cache </a:t>
            </a:r>
          </a:p>
          <a:p>
            <a:pPr lvl="2"/>
            <a:r>
              <a:rPr lang="en-US" dirty="0" smtClean="0"/>
              <a:t>(write-behind </a:t>
            </a:r>
            <a:r>
              <a:rPr lang="en-US" dirty="0" err="1" smtClean="0"/>
              <a:t>w</a:t>
            </a:r>
            <a:r>
              <a:rPr lang="en-US" dirty="0" smtClean="0"/>
              <a:t>.  flush-on-close)</a:t>
            </a:r>
          </a:p>
          <a:p>
            <a:pPr lvl="1"/>
            <a:r>
              <a:rPr lang="en-US" dirty="0" smtClean="0"/>
              <a:t>Client-side attribute cache</a:t>
            </a:r>
          </a:p>
          <a:p>
            <a:pPr lvl="1"/>
            <a:r>
              <a:rPr lang="en-US" dirty="0" smtClean="0"/>
              <a:t>Name cache</a:t>
            </a:r>
          </a:p>
          <a:p>
            <a:r>
              <a:rPr lang="en-US" dirty="0" smtClean="0"/>
              <a:t>XDR directly to/from </a:t>
            </a:r>
            <a:r>
              <a:rPr lang="en-US" dirty="0" err="1" smtClean="0"/>
              <a:t>mbufs</a:t>
            </a:r>
            <a:endParaRPr lang="en-US" dirty="0" smtClean="0"/>
          </a:p>
          <a:p>
            <a:r>
              <a:rPr lang="en-US" dirty="0" smtClean="0"/>
              <a:t>Fill-on-demand clustering, swap in small programs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has list of IP addresses.</a:t>
            </a:r>
          </a:p>
          <a:p>
            <a:r>
              <a:rPr lang="en-US" dirty="0" smtClean="0"/>
              <a:t>Fully trusts any client with that address.</a:t>
            </a:r>
          </a:p>
          <a:p>
            <a:r>
              <a:rPr lang="en-US" dirty="0" smtClean="0"/>
              <a:t>Client O/S expected to enforce user IDs, send to server.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</a:t>
            </a:r>
            <a:r>
              <a:rPr lang="en-US" dirty="0" err="1" smtClean="0"/>
              <a:t>vs</a:t>
            </a:r>
            <a:r>
              <a:rPr lang="en-US" dirty="0" smtClean="0"/>
              <a:t> hard mounts</a:t>
            </a:r>
          </a:p>
          <a:p>
            <a:r>
              <a:rPr lang="en-US" dirty="0" smtClean="0"/>
              <a:t>replay cache.</a:t>
            </a:r>
          </a:p>
          <a:p>
            <a:r>
              <a:rPr lang="en-US" dirty="0" smtClean="0"/>
              <a:t>I can execute files I can't read.</a:t>
            </a:r>
          </a:p>
          <a:p>
            <a:r>
              <a:rPr lang="en-US" dirty="0" smtClean="0"/>
              <a:t>what if I open(), then </a:t>
            </a:r>
            <a:r>
              <a:rPr lang="en-US" dirty="0" err="1" smtClean="0"/>
              <a:t>chmod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smtClean="0"/>
              <a:t>=?</a:t>
            </a:r>
          </a:p>
          <a:p>
            <a:pPr lvl="1"/>
            <a:r>
              <a:rPr lang="en-US" dirty="0" smtClean="0"/>
              <a:t>owner always allowed to read/write…</a:t>
            </a:r>
          </a:p>
          <a:p>
            <a:r>
              <a:rPr lang="en-US" dirty="0" err="1" smtClean="0"/>
              <a:t>dump+restore</a:t>
            </a:r>
            <a:r>
              <a:rPr lang="en-US" dirty="0" smtClean="0"/>
              <a:t> may wreck client file handles.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Coda: A Highly Available File System for a Distributed Workstation Environment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Mahadev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Sayyanarayanan</a:t>
            </a:r>
            <a:r>
              <a:rPr lang="en-US" dirty="0" smtClean="0">
                <a:solidFill>
                  <a:srgbClr val="0000FF"/>
                </a:solidFill>
              </a:rPr>
              <a:t> (“</a:t>
            </a:r>
            <a:r>
              <a:rPr lang="en-US" dirty="0" err="1" smtClean="0">
                <a:solidFill>
                  <a:srgbClr val="0000FF"/>
                </a:solidFill>
              </a:rPr>
              <a:t>Satya</a:t>
            </a:r>
            <a:r>
              <a:rPr lang="en-US" dirty="0" smtClean="0">
                <a:solidFill>
                  <a:srgbClr val="0000FF"/>
                </a:solidFill>
              </a:rPr>
              <a:t>”), James J. </a:t>
            </a:r>
            <a:r>
              <a:rPr lang="en-US" dirty="0" err="1" smtClean="0">
                <a:solidFill>
                  <a:srgbClr val="0000FF"/>
                </a:solidFill>
              </a:rPr>
              <a:t>Kistler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Puneet</a:t>
            </a:r>
            <a:r>
              <a:rPr lang="en-US" dirty="0" smtClean="0">
                <a:solidFill>
                  <a:srgbClr val="0000FF"/>
                </a:solidFill>
              </a:rPr>
              <a:t> Kumar, Maria E. </a:t>
            </a:r>
            <a:r>
              <a:rPr lang="en-US" dirty="0" err="1" smtClean="0">
                <a:solidFill>
                  <a:srgbClr val="0000FF"/>
                </a:solidFill>
              </a:rPr>
              <a:t>Okasaki</a:t>
            </a:r>
            <a:r>
              <a:rPr lang="en-US" dirty="0" smtClean="0">
                <a:solidFill>
                  <a:srgbClr val="0000FF"/>
                </a:solidFill>
              </a:rPr>
              <a:t>, Ellen H. Siegel, and David C. </a:t>
            </a:r>
            <a:r>
              <a:rPr lang="en-US" dirty="0" err="1" smtClean="0">
                <a:solidFill>
                  <a:srgbClr val="0000FF"/>
                </a:solidFill>
              </a:rPr>
              <a:t>Steere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8" descr="satya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143000" cy="175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Epilogue to the Andrew File System (AFS)</a:t>
            </a:r>
          </a:p>
          <a:p>
            <a:r>
              <a:rPr lang="en-US" dirty="0" smtClean="0"/>
              <a:t>AFS was found to be vulnerable to</a:t>
            </a:r>
            <a:br>
              <a:rPr lang="en-US" dirty="0" smtClean="0"/>
            </a:br>
            <a:r>
              <a:rPr lang="en-US" b="1" i="1" dirty="0" smtClean="0"/>
              <a:t>server and network failures</a:t>
            </a:r>
          </a:p>
          <a:p>
            <a:pPr lvl="1"/>
            <a:r>
              <a:rPr lang="en-US" dirty="0" smtClean="0"/>
              <a:t>Not that different from NFS</a:t>
            </a:r>
          </a:p>
          <a:p>
            <a:pPr lvl="1"/>
            <a:r>
              <a:rPr lang="en-US" dirty="0" smtClean="0"/>
              <a:t>Limits scalability of AFS</a:t>
            </a:r>
          </a:p>
          <a:p>
            <a:r>
              <a:rPr lang="en-US" dirty="0" smtClean="0"/>
              <a:t>Coda provides high data availability</a:t>
            </a:r>
          </a:p>
          <a:p>
            <a:pPr lvl="1"/>
            <a:r>
              <a:rPr lang="en-US" b="1" i="1" dirty="0" smtClean="0"/>
              <a:t>Server replication </a:t>
            </a:r>
            <a:r>
              <a:rPr lang="en-US" dirty="0" smtClean="0"/>
              <a:t>(optimistic replication)</a:t>
            </a:r>
          </a:p>
          <a:p>
            <a:pPr lvl="1"/>
            <a:r>
              <a:rPr lang="en-US" b="1" i="1" dirty="0" smtClean="0"/>
              <a:t>Disconnected operation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7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457450"/>
          </a:xfrm>
        </p:spPr>
        <p:txBody>
          <a:bodyPr/>
          <a:lstStyle/>
          <a:p>
            <a:r>
              <a:rPr lang="en-US" sz="4000" dirty="0" smtClean="0"/>
              <a:t>Design and Implementation of the Sun Network File System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124200"/>
            <a:ext cx="7924800" cy="31242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Russel</a:t>
            </a:r>
            <a:r>
              <a:rPr lang="en-US" dirty="0" smtClean="0">
                <a:solidFill>
                  <a:srgbClr val="0000FF"/>
                </a:solidFill>
              </a:rPr>
              <a:t> Sandberg, David Goldberg, Steve </a:t>
            </a:r>
            <a:r>
              <a:rPr lang="en-US" dirty="0" err="1" smtClean="0">
                <a:solidFill>
                  <a:srgbClr val="0000FF"/>
                </a:solidFill>
              </a:rPr>
              <a:t>Kleiman</a:t>
            </a:r>
            <a:r>
              <a:rPr lang="en-US" dirty="0" smtClean="0">
                <a:solidFill>
                  <a:srgbClr val="0000FF"/>
                </a:solidFill>
              </a:rPr>
              <a:t>, Dan Walsh, and Bob Lyon</a:t>
            </a:r>
          </a:p>
          <a:p>
            <a:r>
              <a:rPr lang="en-US" sz="1800" i="1" dirty="0" smtClean="0">
                <a:solidFill>
                  <a:srgbClr val="0000FF"/>
                </a:solidFill>
              </a:rPr>
              <a:t>Appears in USENIX Annual Technical Conference 1985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 Cartoon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1551"/>
          <a:stretch>
            <a:fillRect/>
          </a:stretch>
        </p:blipFill>
        <p:spPr>
          <a:xfrm>
            <a:off x="457200" y="1199604"/>
            <a:ext cx="8483600" cy="4667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6324600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http://www.cs.cmu.edu/~coda/images/nikkei-PAGE-213.JPG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39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8839200" cy="483504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088213" flipV="1">
            <a:off x="6251218" y="4473883"/>
            <a:ext cx="838200" cy="224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088213" flipV="1">
            <a:off x="7439291" y="4473881"/>
            <a:ext cx="838200" cy="224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3276600" y="5528157"/>
            <a:ext cx="5715000" cy="644043"/>
          </a:xfrm>
          <a:prstGeom prst="donut">
            <a:avLst>
              <a:gd name="adj" fmla="val 125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420162" flipV="1">
            <a:off x="3684535" y="4740369"/>
            <a:ext cx="838200" cy="224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br>
              <a:rPr lang="en-US" dirty="0" smtClean="0"/>
            </a:br>
            <a:r>
              <a:rPr lang="en-US" dirty="0" smtClean="0"/>
              <a:t>from 20 years of 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Optimistic replication can work</a:t>
            </a:r>
          </a:p>
          <a:p>
            <a:pPr lvl="1"/>
            <a:r>
              <a:rPr lang="en-US" dirty="0" smtClean="0"/>
              <a:t>Must use for performance</a:t>
            </a:r>
          </a:p>
          <a:p>
            <a:r>
              <a:rPr lang="en-US" dirty="0" smtClean="0"/>
              <a:t>Real systems research needs</a:t>
            </a:r>
          </a:p>
          <a:p>
            <a:pPr lvl="1"/>
            <a:r>
              <a:rPr lang="en-US" dirty="0" smtClean="0"/>
              <a:t>Real system artifacts</a:t>
            </a:r>
          </a:p>
          <a:p>
            <a:pPr lvl="1"/>
            <a:r>
              <a:rPr lang="en-US" dirty="0" smtClean="0"/>
              <a:t>Real users</a:t>
            </a:r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Need to be lucky</a:t>
            </a:r>
          </a:p>
          <a:p>
            <a:r>
              <a:rPr lang="en-US" dirty="0" smtClean="0"/>
              <a:t>Research </a:t>
            </a:r>
            <a:r>
              <a:rPr lang="en-US" dirty="0" err="1" smtClean="0"/>
              <a:t>vs</a:t>
            </a:r>
            <a:r>
              <a:rPr lang="en-US" dirty="0" smtClean="0"/>
              <a:t> product</a:t>
            </a:r>
          </a:p>
          <a:p>
            <a:pPr lvl="1"/>
            <a:r>
              <a:rPr lang="en-US" dirty="0" smtClean="0"/>
              <a:t>Long ‘product’ tail</a:t>
            </a:r>
          </a:p>
          <a:p>
            <a:r>
              <a:rPr lang="en-US" dirty="0" err="1" smtClean="0"/>
              <a:t>Moores</a:t>
            </a:r>
            <a:r>
              <a:rPr lang="en-US" dirty="0" smtClean="0"/>
              <a:t> law</a:t>
            </a:r>
          </a:p>
          <a:p>
            <a:pPr lvl="1"/>
            <a:r>
              <a:rPr lang="en-US" dirty="0" smtClean="0"/>
              <a:t>Worked then.  Does it work now?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br>
              <a:rPr lang="en-US" dirty="0" smtClean="0"/>
            </a:br>
            <a:r>
              <a:rPr lang="en-US" dirty="0" smtClean="0"/>
              <a:t>from 20 years of 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reuse is a double edged sword</a:t>
            </a:r>
          </a:p>
          <a:p>
            <a:pPr lvl="1"/>
            <a:r>
              <a:rPr lang="en-US" dirty="0" smtClean="0"/>
              <a:t>Good initially, but locks you into a particular regime</a:t>
            </a:r>
          </a:p>
          <a:p>
            <a:r>
              <a:rPr lang="en-US" dirty="0" smtClean="0"/>
              <a:t>Need system </a:t>
            </a:r>
            <a:r>
              <a:rPr lang="en-US" dirty="0" err="1" smtClean="0"/>
              <a:t>admins</a:t>
            </a:r>
            <a:endParaRPr lang="en-US" dirty="0" smtClean="0"/>
          </a:p>
          <a:p>
            <a:pPr lvl="1"/>
            <a:r>
              <a:rPr lang="en-US" dirty="0" smtClean="0"/>
              <a:t>Deeply held secret</a:t>
            </a:r>
          </a:p>
          <a:p>
            <a:r>
              <a:rPr lang="en-US" dirty="0" smtClean="0"/>
              <a:t>Small projects never die</a:t>
            </a:r>
          </a:p>
          <a:p>
            <a:pPr lvl="1"/>
            <a:r>
              <a:rPr lang="en-US" dirty="0" smtClean="0"/>
              <a:t>Also small features hard to remove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Replication: 1987-1991 </a:t>
            </a:r>
            <a:endParaRPr lang="en-US" dirty="0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Optimistic replication control protocols</a:t>
            </a:r>
            <a:r>
              <a:rPr lang="en-US"/>
              <a:t> allow access in disconnected mode</a:t>
            </a:r>
          </a:p>
          <a:p>
            <a:pPr lvl="1"/>
            <a:r>
              <a:rPr lang="en-US"/>
              <a:t>Tolerate temporary inconsistencies</a:t>
            </a:r>
          </a:p>
          <a:p>
            <a:pPr lvl="1"/>
            <a:r>
              <a:rPr lang="en-US"/>
              <a:t>Promise to detect them later</a:t>
            </a:r>
          </a:p>
          <a:p>
            <a:pPr lvl="1"/>
            <a:r>
              <a:rPr lang="en-US"/>
              <a:t>Provide </a:t>
            </a:r>
            <a:r>
              <a:rPr lang="en-US" b="1" i="1"/>
              <a:t>much higher data availability</a:t>
            </a:r>
          </a:p>
          <a:p>
            <a:r>
              <a:rPr lang="en-US"/>
              <a:t>Optimistic replication control requires a  reliable tool for detecting inconsistencies among replicas</a:t>
            </a:r>
          </a:p>
          <a:p>
            <a:pPr lvl="1"/>
            <a:r>
              <a:rPr lang="en-US"/>
              <a:t>Better than LOCUS tool</a:t>
            </a:r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Replication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of replication is </a:t>
            </a:r>
            <a:r>
              <a:rPr lang="en-US" b="1" i="1" dirty="0"/>
              <a:t>volume</a:t>
            </a:r>
            <a:r>
              <a:rPr lang="en-US" dirty="0"/>
              <a:t> (</a:t>
            </a:r>
            <a:r>
              <a:rPr lang="en-US" dirty="0" err="1"/>
              <a:t>subtree</a:t>
            </a:r>
            <a:r>
              <a:rPr lang="en-US" dirty="0"/>
              <a:t> of files)</a:t>
            </a:r>
          </a:p>
          <a:p>
            <a:r>
              <a:rPr lang="en-US" dirty="0"/>
              <a:t>Set of servers containing replicas of a volume is</a:t>
            </a:r>
            <a:br>
              <a:rPr lang="en-US" dirty="0"/>
            </a:br>
            <a:r>
              <a:rPr lang="en-US" b="1" i="1" dirty="0"/>
              <a:t>volume storage group</a:t>
            </a:r>
            <a:r>
              <a:rPr lang="en-US" dirty="0"/>
              <a:t> (VSG)</a:t>
            </a:r>
          </a:p>
          <a:p>
            <a:r>
              <a:rPr lang="en-US" dirty="0"/>
              <a:t>Currently accessible subset of VSG is</a:t>
            </a:r>
            <a:br>
              <a:rPr lang="en-US" dirty="0"/>
            </a:br>
            <a:r>
              <a:rPr lang="en-US" b="1" i="1" dirty="0"/>
              <a:t>accessible volume storage group</a:t>
            </a:r>
            <a:r>
              <a:rPr lang="en-US" dirty="0"/>
              <a:t> (AVSG)</a:t>
            </a:r>
          </a:p>
          <a:p>
            <a:pPr lvl="1"/>
            <a:r>
              <a:rPr lang="en-US" dirty="0"/>
              <a:t>Tracked by cache manager of client (</a:t>
            </a:r>
            <a:r>
              <a:rPr lang="en-US" b="1" i="1" dirty="0"/>
              <a:t>Venus</a:t>
            </a:r>
            <a:r>
              <a:rPr lang="en-US" dirty="0"/>
              <a:t>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protocol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7772400" cy="4114800"/>
          </a:xfrm>
        </p:spPr>
        <p:txBody>
          <a:bodyPr/>
          <a:lstStyle/>
          <a:p>
            <a:r>
              <a:rPr lang="en-US" b="1" i="1"/>
              <a:t>Read-one-data, read-all-status, write-all</a:t>
            </a:r>
            <a:endParaRPr lang="en-US"/>
          </a:p>
          <a:p>
            <a:r>
              <a:rPr lang="en-US"/>
              <a:t>Each client </a:t>
            </a:r>
          </a:p>
          <a:p>
            <a:pPr lvl="1"/>
            <a:r>
              <a:rPr lang="en-US"/>
              <a:t>Has a </a:t>
            </a:r>
            <a:r>
              <a:rPr lang="en-US" b="1" i="1"/>
              <a:t> preferred server (VS)</a:t>
            </a:r>
          </a:p>
          <a:p>
            <a:pPr lvl="1"/>
            <a:r>
              <a:rPr lang="en-US"/>
              <a:t>Still checks with other servers to find which one has the latest version of a file</a:t>
            </a:r>
          </a:p>
          <a:p>
            <a:r>
              <a:rPr lang="en-US"/>
              <a:t>Reads are aborted if a conflict is detected</a:t>
            </a:r>
          </a:p>
          <a:p>
            <a:r>
              <a:rPr lang="en-US"/>
              <a:t>Otherwise a callback is established with all servers in AVSG</a:t>
            </a:r>
          </a:p>
        </p:txBody>
      </p:sp>
    </p:spTree>
    <p:extLst>
      <p:ext uri="{BB962C8B-B14F-4D97-AF65-F5344CB8AC3E}">
        <p14:creationId xmlns:p14="http://schemas.microsoft.com/office/powerpoint/2010/main" val="9665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protocol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21024"/>
            <a:ext cx="6518275" cy="41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Structure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143000" y="4343400"/>
            <a:ext cx="7162800" cy="2057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143000" y="3873500"/>
            <a:ext cx="7162800" cy="469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System call interface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600200" y="4724400"/>
            <a:ext cx="2362200" cy="4699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Vnode</a:t>
            </a:r>
            <a:r>
              <a:rPr lang="en-US" sz="2400" dirty="0"/>
              <a:t> interface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465638" y="5029200"/>
            <a:ext cx="3611562" cy="835025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Coda </a:t>
            </a:r>
            <a:r>
              <a:rPr lang="en-US" sz="2400" dirty="0" err="1"/>
              <a:t>MiniCache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(handles local accesses)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447800" y="2057400"/>
            <a:ext cx="1752600" cy="1565275"/>
          </a:xfrm>
          <a:prstGeom prst="rect">
            <a:avLst/>
          </a:prstGeom>
          <a:solidFill>
            <a:srgbClr val="8080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Application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114800" y="2057400"/>
            <a:ext cx="4343400" cy="1569660"/>
          </a:xfrm>
          <a:prstGeom prst="rect">
            <a:avLst/>
          </a:prstGeom>
          <a:solidFill>
            <a:srgbClr val="8080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Venus</a:t>
            </a:r>
            <a:endParaRPr lang="en-US" sz="2400" dirty="0"/>
          </a:p>
          <a:p>
            <a:pPr algn="ctr"/>
            <a:r>
              <a:rPr lang="en-US" sz="2400" dirty="0"/>
              <a:t>(connects with Coda servers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2057400" y="2971800"/>
            <a:ext cx="228600" cy="11430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3124200" y="5257800"/>
            <a:ext cx="1295400" cy="3048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5562600" y="3429000"/>
            <a:ext cx="838200" cy="16002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2362200" y="4114800"/>
            <a:ext cx="152400" cy="5334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protocol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7772400" cy="4114800"/>
          </a:xfrm>
        </p:spPr>
        <p:txBody>
          <a:bodyPr/>
          <a:lstStyle/>
          <a:p>
            <a:r>
              <a:rPr lang="en-US"/>
              <a:t>When a file is closed after modification, updated file is transferred in parallel to all members of the AVSG</a:t>
            </a:r>
          </a:p>
          <a:p>
            <a:r>
              <a:rPr lang="en-US"/>
              <a:t>Directory updates are also written through to all members of AVSG</a:t>
            </a:r>
          </a:p>
          <a:p>
            <a:r>
              <a:rPr lang="en-US"/>
              <a:t>Coda checks for replica divergence before and after each update</a:t>
            </a:r>
          </a:p>
          <a:p>
            <a:r>
              <a:rPr lang="en-US"/>
              <a:t>Update protocol is </a:t>
            </a:r>
            <a:r>
              <a:rPr lang="en-US" b="1" i="1"/>
              <a:t>non-blocking</a:t>
            </a:r>
          </a:p>
        </p:txBody>
      </p:sp>
    </p:spTree>
    <p:extLst>
      <p:ext uri="{BB962C8B-B14F-4D97-AF65-F5344CB8AC3E}">
        <p14:creationId xmlns:p14="http://schemas.microsoft.com/office/powerpoint/2010/main" val="36312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Designed in early/mid 80s.</a:t>
            </a:r>
          </a:p>
          <a:p>
            <a:pPr lvl="1"/>
            <a:r>
              <a:rPr lang="en-US" dirty="0" smtClean="0"/>
              <a:t>Before: each computer had its own private file disk + file system.</a:t>
            </a:r>
          </a:p>
          <a:p>
            <a:pPr lvl="2"/>
            <a:r>
              <a:rPr lang="en-US" dirty="0" smtClean="0"/>
              <a:t>Fine for expensive central time-sharing.</a:t>
            </a:r>
          </a:p>
          <a:p>
            <a:pPr lvl="2"/>
            <a:r>
              <a:rPr lang="en-US" dirty="0" smtClean="0"/>
              <a:t>Awkward for individual workstation.</a:t>
            </a:r>
          </a:p>
          <a:p>
            <a:r>
              <a:rPr lang="en-US" dirty="0" smtClean="0"/>
              <a:t>New model: One server, LAN full of client workstations. Not WAN.</a:t>
            </a:r>
          </a:p>
          <a:p>
            <a:pPr lvl="1"/>
            <a:r>
              <a:rPr lang="en-US" dirty="0" smtClean="0"/>
              <a:t>Allow users to share files easily.</a:t>
            </a:r>
          </a:p>
          <a:p>
            <a:pPr lvl="1"/>
            <a:r>
              <a:rPr lang="en-US" dirty="0" smtClean="0"/>
              <a:t>Allow a user to sit at any workstation.</a:t>
            </a:r>
          </a:p>
          <a:p>
            <a:pPr lvl="1"/>
            <a:r>
              <a:rPr lang="en-US" dirty="0" smtClean="0"/>
              <a:t>Diskless workstations could save money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protocol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7772400" cy="4114800"/>
          </a:xfrm>
        </p:spPr>
        <p:txBody>
          <a:bodyPr/>
          <a:lstStyle/>
          <a:p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6826250" cy="42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keeps track of subset </a:t>
            </a:r>
            <a:r>
              <a:rPr lang="en-US" b="1" i="1" dirty="0" err="1"/>
              <a:t>s</a:t>
            </a:r>
            <a:r>
              <a:rPr lang="en-US" b="1" i="1" dirty="0"/>
              <a:t> </a:t>
            </a:r>
            <a:r>
              <a:rPr lang="en-US" dirty="0"/>
              <a:t>of servers it was able to connect the last time it tried</a:t>
            </a:r>
          </a:p>
          <a:p>
            <a:r>
              <a:rPr lang="en-US" dirty="0"/>
              <a:t>Updates </a:t>
            </a:r>
            <a:r>
              <a:rPr lang="en-US" b="1" i="1" dirty="0" err="1"/>
              <a:t>s</a:t>
            </a:r>
            <a:r>
              <a:rPr lang="en-US" dirty="0"/>
              <a:t> at least every</a:t>
            </a:r>
            <a:r>
              <a:rPr lang="en-US" dirty="0" smtClean="0"/>
              <a:t> </a:t>
            </a:r>
            <a:r>
              <a:rPr lang="en-US" dirty="0" err="1" smtClean="0"/>
              <a:t>τ</a:t>
            </a:r>
            <a:r>
              <a:rPr lang="en-US" dirty="0" smtClean="0"/>
              <a:t>  </a:t>
            </a:r>
            <a:r>
              <a:rPr lang="en-US" dirty="0"/>
              <a:t>seconds </a:t>
            </a:r>
          </a:p>
          <a:p>
            <a:r>
              <a:rPr lang="en-US" dirty="0"/>
              <a:t>At </a:t>
            </a:r>
            <a:r>
              <a:rPr lang="en-US" b="1" dirty="0"/>
              <a:t>open time</a:t>
            </a:r>
            <a:r>
              <a:rPr lang="en-US" dirty="0"/>
              <a:t>, client </a:t>
            </a:r>
            <a:r>
              <a:rPr lang="en-US" b="1" i="1" dirty="0"/>
              <a:t>checks</a:t>
            </a:r>
            <a:r>
              <a:rPr lang="en-US" dirty="0"/>
              <a:t> it has the</a:t>
            </a:r>
            <a:r>
              <a:rPr lang="en-US" b="1" i="1" dirty="0"/>
              <a:t> most recent copy</a:t>
            </a:r>
            <a:r>
              <a:rPr lang="en-US" dirty="0"/>
              <a:t> of file among all servers in </a:t>
            </a:r>
            <a:r>
              <a:rPr lang="en-US" b="1" i="1" dirty="0" err="1"/>
              <a:t>s</a:t>
            </a:r>
            <a:endParaRPr lang="en-US" b="1" i="1" dirty="0"/>
          </a:p>
          <a:p>
            <a:pPr lvl="1"/>
            <a:r>
              <a:rPr lang="en-US" dirty="0"/>
              <a:t>Guarantee weakened by use of </a:t>
            </a:r>
            <a:r>
              <a:rPr lang="en-US" b="1" i="1" dirty="0"/>
              <a:t>callbacks</a:t>
            </a:r>
          </a:p>
          <a:p>
            <a:pPr lvl="1"/>
            <a:r>
              <a:rPr lang="en-US" dirty="0"/>
              <a:t>Cached copy can be </a:t>
            </a:r>
            <a:r>
              <a:rPr lang="en-US" b="1" i="1" dirty="0"/>
              <a:t>up to</a:t>
            </a:r>
            <a:r>
              <a:rPr lang="en-US" b="1" i="1" dirty="0" smtClean="0"/>
              <a:t> </a:t>
            </a:r>
            <a:r>
              <a:rPr lang="en-US" dirty="0" err="1" smtClean="0"/>
              <a:t>τ</a:t>
            </a:r>
            <a:r>
              <a:rPr lang="en-US" b="1" i="1" dirty="0" smtClean="0"/>
              <a:t> </a:t>
            </a:r>
            <a:r>
              <a:rPr lang="en-US" b="1" i="1" dirty="0"/>
              <a:t>minutes behind  </a:t>
            </a:r>
            <a:r>
              <a:rPr lang="en-US" dirty="0"/>
              <a:t>the server copy</a:t>
            </a:r>
          </a:p>
          <a:p>
            <a:pPr lvl="1">
              <a:buFontTx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27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Fault-tolerance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32725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Correctness of update protocol requires atomicity and permanence of metadata updates</a:t>
            </a:r>
          </a:p>
          <a:p>
            <a:pPr>
              <a:lnSpc>
                <a:spcPct val="90000"/>
              </a:lnSpc>
            </a:pPr>
            <a:r>
              <a:rPr lang="en-US"/>
              <a:t>Used first Camelot transaction management system:</a:t>
            </a:r>
          </a:p>
          <a:p>
            <a:pPr lvl="1">
              <a:lnSpc>
                <a:spcPct val="90000"/>
              </a:lnSpc>
            </a:pPr>
            <a:r>
              <a:rPr lang="en-US"/>
              <a:t>Too slow and Mach-specific</a:t>
            </a:r>
          </a:p>
          <a:p>
            <a:pPr>
              <a:lnSpc>
                <a:spcPct val="90000"/>
              </a:lnSpc>
            </a:pPr>
            <a:r>
              <a:rPr lang="en-US"/>
              <a:t>Coda uses instead its own </a:t>
            </a:r>
            <a:r>
              <a:rPr lang="en-US" b="1" i="1"/>
              <a:t>recoverable virtual memory </a:t>
            </a:r>
            <a:r>
              <a:rPr lang="en-US"/>
              <a:t>(RVM)</a:t>
            </a:r>
          </a:p>
          <a:p>
            <a:pPr lvl="1">
              <a:lnSpc>
                <a:spcPct val="90000"/>
              </a:lnSpc>
            </a:pPr>
            <a:r>
              <a:rPr lang="en-US"/>
              <a:t>Implemented as a library</a:t>
            </a:r>
          </a:p>
        </p:txBody>
      </p:sp>
    </p:spTree>
    <p:extLst>
      <p:ext uri="{BB962C8B-B14F-4D97-AF65-F5344CB8AC3E}">
        <p14:creationId xmlns:p14="http://schemas.microsoft.com/office/powerpoint/2010/main" val="19493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Disconnected Operation: 1988-1993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isolation</a:t>
            </a:r>
          </a:p>
          <a:p>
            <a:pPr lvl="1"/>
            <a:r>
              <a:rPr lang="en-US" dirty="0" smtClean="0"/>
              <a:t>Correlated server crashes</a:t>
            </a:r>
          </a:p>
          <a:p>
            <a:pPr lvl="1"/>
            <a:r>
              <a:rPr lang="en-US" dirty="0" smtClean="0"/>
              <a:t>Overloaded or faulty routers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Optimistic replication</a:t>
            </a:r>
          </a:p>
          <a:p>
            <a:pPr lvl="1"/>
            <a:r>
              <a:rPr lang="en-US" dirty="0" smtClean="0"/>
              <a:t>Improve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Disconnected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Complimentary to server replication</a:t>
            </a:r>
          </a:p>
          <a:p>
            <a:pPr lvl="1"/>
            <a:r>
              <a:rPr lang="en-US" dirty="0" smtClean="0"/>
              <a:t>Server replicas are </a:t>
            </a:r>
            <a:r>
              <a:rPr lang="en-US" i="1" dirty="0" smtClean="0"/>
              <a:t>first-class replicas</a:t>
            </a:r>
          </a:p>
          <a:p>
            <a:pPr lvl="1"/>
            <a:r>
              <a:rPr lang="en-US" dirty="0" smtClean="0"/>
              <a:t>Cached replicas are </a:t>
            </a:r>
            <a:r>
              <a:rPr lang="en-US" i="1" dirty="0" smtClean="0"/>
              <a:t>secondary replicas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1445" name="Oval 1029"/>
          <p:cNvSpPr>
            <a:spLocks noChangeArrowheads="1"/>
          </p:cNvSpPr>
          <p:nvPr/>
        </p:nvSpPr>
        <p:spPr bwMode="auto">
          <a:xfrm>
            <a:off x="3395663" y="1987550"/>
            <a:ext cx="2352675" cy="8350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latinLnBrk="1" hangingPunct="1"/>
            <a:r>
              <a:rPr kumimoji="1" lang="en-US" sz="3200" b="1">
                <a:latin typeface="Arial Narrow" pitchFamily="-112" charset="0"/>
                <a:ea typeface="굴림" pitchFamily="-112" charset="-127"/>
                <a:cs typeface="굴림" pitchFamily="-112" charset="-127"/>
              </a:rPr>
              <a:t>Hoarding</a:t>
            </a:r>
          </a:p>
        </p:txBody>
      </p:sp>
      <p:sp>
        <p:nvSpPr>
          <p:cNvPr id="61447" name="Oval 1031"/>
          <p:cNvSpPr>
            <a:spLocks noChangeArrowheads="1"/>
          </p:cNvSpPr>
          <p:nvPr/>
        </p:nvSpPr>
        <p:spPr bwMode="auto">
          <a:xfrm>
            <a:off x="928688" y="4340225"/>
            <a:ext cx="2352675" cy="8350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latinLnBrk="1" hangingPunct="1"/>
            <a:r>
              <a:rPr kumimoji="1" lang="en-US" sz="3200" b="1">
                <a:latin typeface="Arial Narrow" pitchFamily="-112" charset="0"/>
                <a:ea typeface="굴림" pitchFamily="-112" charset="-127"/>
                <a:cs typeface="굴림" pitchFamily="-112" charset="-127"/>
              </a:rPr>
              <a:t>Emulating</a:t>
            </a:r>
          </a:p>
        </p:txBody>
      </p:sp>
      <p:sp>
        <p:nvSpPr>
          <p:cNvPr id="61448" name="Oval 1032"/>
          <p:cNvSpPr>
            <a:spLocks noChangeArrowheads="1"/>
          </p:cNvSpPr>
          <p:nvPr/>
        </p:nvSpPr>
        <p:spPr bwMode="auto">
          <a:xfrm>
            <a:off x="5483225" y="4340225"/>
            <a:ext cx="2352675" cy="8350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latinLnBrk="1" hangingPunct="1"/>
            <a:r>
              <a:rPr kumimoji="1" lang="en-US" sz="3200" b="1">
                <a:latin typeface="Arial Narrow" pitchFamily="-112" charset="0"/>
                <a:ea typeface="굴림" pitchFamily="-112" charset="-127"/>
                <a:cs typeface="굴림" pitchFamily="-112" charset="-127"/>
              </a:rPr>
              <a:t>Recovering</a:t>
            </a:r>
          </a:p>
        </p:txBody>
      </p:sp>
      <p:sp>
        <p:nvSpPr>
          <p:cNvPr id="61449" name="Line 1033"/>
          <p:cNvSpPr>
            <a:spLocks noChangeShapeType="1"/>
          </p:cNvSpPr>
          <p:nvPr/>
        </p:nvSpPr>
        <p:spPr bwMode="auto">
          <a:xfrm flipH="1">
            <a:off x="2522538" y="2670175"/>
            <a:ext cx="1138237" cy="1593850"/>
          </a:xfrm>
          <a:prstGeom prst="line">
            <a:avLst/>
          </a:prstGeom>
          <a:noFill/>
          <a:ln w="50800" cap="sq">
            <a:solidFill>
              <a:schemeClr val="tx1"/>
            </a:solidFill>
            <a:miter lim="800000"/>
            <a:headEnd type="none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Line 1035"/>
          <p:cNvSpPr>
            <a:spLocks noChangeShapeType="1"/>
          </p:cNvSpPr>
          <p:nvPr/>
        </p:nvSpPr>
        <p:spPr bwMode="auto">
          <a:xfrm>
            <a:off x="3357563" y="4719638"/>
            <a:ext cx="2049462" cy="0"/>
          </a:xfrm>
          <a:prstGeom prst="line">
            <a:avLst/>
          </a:prstGeom>
          <a:noFill/>
          <a:ln w="50800" cap="sq">
            <a:solidFill>
              <a:schemeClr val="tx1"/>
            </a:solidFill>
            <a:miter lim="800000"/>
            <a:headEnd type="none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036"/>
          <p:cNvSpPr>
            <a:spLocks noChangeShapeType="1"/>
          </p:cNvSpPr>
          <p:nvPr/>
        </p:nvSpPr>
        <p:spPr bwMode="auto">
          <a:xfrm flipH="1" flipV="1">
            <a:off x="5407025" y="2746375"/>
            <a:ext cx="911225" cy="1593850"/>
          </a:xfrm>
          <a:prstGeom prst="line">
            <a:avLst/>
          </a:prstGeom>
          <a:noFill/>
          <a:ln w="50800" cap="sq">
            <a:solidFill>
              <a:schemeClr val="tx1"/>
            </a:solidFill>
            <a:miter lim="800000"/>
            <a:headEnd type="none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5663" y="4719638"/>
            <a:ext cx="1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Physical reconnection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rot="18382762">
            <a:off x="2086310" y="3101667"/>
            <a:ext cx="178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disconnection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 rot="3561793">
            <a:off x="5308123" y="3048242"/>
            <a:ext cx="1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Logical reconnection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17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/ Explicit sources of implementation</a:t>
            </a:r>
          </a:p>
          <a:p>
            <a:r>
              <a:rPr lang="en-US" dirty="0" smtClean="0"/>
              <a:t>Hoard database (HDB)</a:t>
            </a:r>
          </a:p>
          <a:p>
            <a:pPr lvl="1"/>
            <a:r>
              <a:rPr lang="en-US" dirty="0" smtClean="0"/>
              <a:t>Specifies files to be cached </a:t>
            </a:r>
          </a:p>
          <a:p>
            <a:pPr lvl="1"/>
            <a:r>
              <a:rPr lang="en-US" dirty="0" smtClean="0"/>
              <a:t>Users update directly or via command scripts</a:t>
            </a:r>
          </a:p>
          <a:p>
            <a:pPr lvl="1"/>
            <a:r>
              <a:rPr lang="en-US" dirty="0" smtClean="0"/>
              <a:t>Venus periodically reevaluates every ten minutes</a:t>
            </a:r>
          </a:p>
          <a:p>
            <a:pPr lvl="2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 / Reintegration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disconnected, All changes are written to a log, Client modification log (CML)</a:t>
            </a:r>
          </a:p>
          <a:p>
            <a:r>
              <a:rPr lang="en-US" dirty="0" smtClean="0"/>
              <a:t>After reconnection, perform reintegration for each volume independently.</a:t>
            </a:r>
          </a:p>
          <a:p>
            <a:pPr lvl="1"/>
            <a:r>
              <a:rPr lang="en-US" dirty="0" smtClean="0"/>
              <a:t>Venus sends CML to all volumes</a:t>
            </a:r>
          </a:p>
          <a:p>
            <a:pPr lvl="1"/>
            <a:r>
              <a:rPr lang="en-US" dirty="0" smtClean="0"/>
              <a:t>Each volume performs a log replay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Syntactic approach </a:t>
            </a:r>
            <a:r>
              <a:rPr lang="en-US" dirty="0" smtClean="0"/>
              <a:t>to detect absence of  conflicts.</a:t>
            </a:r>
          </a:p>
          <a:p>
            <a:pPr lvl="1"/>
            <a:r>
              <a:rPr lang="en-US" dirty="0" smtClean="0"/>
              <a:t>Server replication</a:t>
            </a:r>
          </a:p>
          <a:p>
            <a:pPr lvl="1"/>
            <a:r>
              <a:rPr lang="en-US" dirty="0" smtClean="0"/>
              <a:t>Version checks during the hoarding and reintegration</a:t>
            </a:r>
          </a:p>
          <a:p>
            <a:r>
              <a:rPr lang="en-US" b="1" dirty="0" smtClean="0"/>
              <a:t>Semantic approach</a:t>
            </a:r>
            <a:r>
              <a:rPr lang="en-US" dirty="0" smtClean="0"/>
              <a:t> to resolve conflicts</a:t>
            </a:r>
          </a:p>
          <a:p>
            <a:pPr lvl="1"/>
            <a:r>
              <a:rPr lang="en-US" dirty="0" smtClean="0"/>
              <a:t>Different control for directory and file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Resolution: Objectives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No updates should ever be lost without explicit user </a:t>
            </a:r>
            <a:r>
              <a:rPr lang="en-US" i="1" dirty="0" smtClean="0"/>
              <a:t>approval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common case of no conflict should be </a:t>
            </a:r>
            <a:r>
              <a:rPr lang="en-US" i="1" dirty="0" smtClean="0"/>
              <a:t>fast</a:t>
            </a:r>
          </a:p>
          <a:p>
            <a:r>
              <a:rPr lang="en-US" i="1" dirty="0" smtClean="0"/>
              <a:t>Conflicts </a:t>
            </a:r>
            <a:r>
              <a:rPr lang="en-US" i="1" dirty="0"/>
              <a:t>are ultimately an application-specific </a:t>
            </a:r>
            <a:r>
              <a:rPr lang="en-US" i="1" dirty="0" smtClean="0"/>
              <a:t>concept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buck stops with the </a:t>
            </a:r>
            <a:r>
              <a:rPr lang="en-US" i="1" dirty="0" smtClean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to work with existing applications.</a:t>
            </a:r>
          </a:p>
          <a:p>
            <a:r>
              <a:rPr lang="en-US" dirty="0" smtClean="0"/>
              <a:t>Had to be easy to retro-fit into UNIX O/S.</a:t>
            </a:r>
          </a:p>
          <a:p>
            <a:r>
              <a:rPr lang="en-US" dirty="0" smtClean="0"/>
              <a:t>Had to implement same semantics as local UNIX FFS.</a:t>
            </a:r>
          </a:p>
          <a:p>
            <a:r>
              <a:rPr lang="en-US" dirty="0" smtClean="0"/>
              <a:t>Had to be not too UNIX specific</a:t>
            </a:r>
          </a:p>
          <a:p>
            <a:pPr lvl="1"/>
            <a:r>
              <a:rPr lang="en-US" dirty="0" smtClean="0"/>
              <a:t>work </a:t>
            </a:r>
            <a:r>
              <a:rPr lang="en-US" dirty="0" err="1" smtClean="0"/>
              <a:t>w</a:t>
            </a:r>
            <a:r>
              <a:rPr lang="en-US" dirty="0" smtClean="0"/>
              <a:t>/ DOS, for example.</a:t>
            </a:r>
          </a:p>
          <a:p>
            <a:r>
              <a:rPr lang="en-US" dirty="0" smtClean="0"/>
              <a:t>Had to be fast enough to be tolerable </a:t>
            </a:r>
          </a:p>
          <a:p>
            <a:pPr lvl="1"/>
            <a:r>
              <a:rPr lang="en-US" dirty="0" smtClean="0"/>
              <a:t>(but willing to sacrifice some).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resolution by Coda</a:t>
            </a:r>
          </a:p>
          <a:p>
            <a:r>
              <a:rPr lang="en-US" dirty="0" smtClean="0"/>
              <a:t>After disconnected operation</a:t>
            </a:r>
          </a:p>
          <a:p>
            <a:pPr lvl="1"/>
            <a:r>
              <a:rPr lang="en-US" dirty="0" smtClean="0"/>
              <a:t>Apply the CML</a:t>
            </a:r>
          </a:p>
          <a:p>
            <a:r>
              <a:rPr lang="en-US" dirty="0" smtClean="0"/>
              <a:t>During connected operation</a:t>
            </a:r>
          </a:p>
          <a:p>
            <a:pPr lvl="1"/>
            <a:r>
              <a:rPr lang="en-US" dirty="0" smtClean="0"/>
              <a:t>Resolution log</a:t>
            </a:r>
          </a:p>
          <a:p>
            <a:pPr lvl="1"/>
            <a:r>
              <a:rPr lang="en-US" dirty="0" smtClean="0"/>
              <a:t>Recovery protocol locks the replicas merges the logs and distributes the merged logs.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Application-Specific File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Application-specific resolvers</a:t>
            </a:r>
            <a:r>
              <a:rPr lang="en-US" dirty="0" smtClean="0"/>
              <a:t> (ASRs) are executed entirely on clients.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696200" cy="5492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1981200"/>
            <a:ext cx="7086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Weakly Connected Operation: 1993-1996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/>
              <a:t>Broad principles</a:t>
            </a:r>
          </a:p>
          <a:p>
            <a:pPr lvl="1"/>
            <a:r>
              <a:rPr lang="en-US" dirty="0"/>
              <a:t>Do not punish strongly connected clients</a:t>
            </a:r>
          </a:p>
          <a:p>
            <a:pPr lvl="1"/>
            <a:r>
              <a:rPr lang="en-US" dirty="0"/>
              <a:t>Do not make life worse when disconnected</a:t>
            </a:r>
          </a:p>
          <a:p>
            <a:pPr lvl="1"/>
            <a:r>
              <a:rPr lang="en-US" dirty="0"/>
              <a:t>Do it in the background if you </a:t>
            </a:r>
            <a:r>
              <a:rPr lang="en-US" dirty="0" smtClean="0"/>
              <a:t>can</a:t>
            </a:r>
          </a:p>
          <a:p>
            <a:r>
              <a:rPr lang="en-US" dirty="0" smtClean="0"/>
              <a:t>Rapid validation of cache</a:t>
            </a:r>
          </a:p>
          <a:p>
            <a:r>
              <a:rPr lang="en-US" dirty="0" smtClean="0"/>
              <a:t>Trickle Reintegration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br>
              <a:rPr lang="en-US" dirty="0" smtClean="0"/>
            </a:br>
            <a:r>
              <a:rPr lang="en-US" dirty="0" smtClean="0"/>
              <a:t>from 20 years of 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Optimistic replication can work</a:t>
            </a:r>
          </a:p>
          <a:p>
            <a:pPr lvl="1"/>
            <a:r>
              <a:rPr lang="en-US" dirty="0" smtClean="0"/>
              <a:t>Must use for performance</a:t>
            </a:r>
          </a:p>
          <a:p>
            <a:r>
              <a:rPr lang="en-US" dirty="0" smtClean="0"/>
              <a:t>Real systems research needs</a:t>
            </a:r>
          </a:p>
          <a:p>
            <a:pPr lvl="1"/>
            <a:r>
              <a:rPr lang="en-US" dirty="0" smtClean="0"/>
              <a:t>Real system artifacts</a:t>
            </a:r>
          </a:p>
          <a:p>
            <a:pPr lvl="1"/>
            <a:r>
              <a:rPr lang="en-US" dirty="0" smtClean="0"/>
              <a:t>Real users</a:t>
            </a:r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Need to be lucky</a:t>
            </a:r>
          </a:p>
          <a:p>
            <a:r>
              <a:rPr lang="en-US" dirty="0" smtClean="0"/>
              <a:t>Research </a:t>
            </a:r>
            <a:r>
              <a:rPr lang="en-US" dirty="0" err="1" smtClean="0"/>
              <a:t>vs</a:t>
            </a:r>
            <a:r>
              <a:rPr lang="en-US" dirty="0" smtClean="0"/>
              <a:t> product</a:t>
            </a:r>
          </a:p>
          <a:p>
            <a:pPr lvl="1"/>
            <a:r>
              <a:rPr lang="en-US" dirty="0" smtClean="0"/>
              <a:t>Long ‘product’ tail</a:t>
            </a:r>
          </a:p>
          <a:p>
            <a:r>
              <a:rPr lang="en-US" dirty="0" err="1" smtClean="0"/>
              <a:t>Moores</a:t>
            </a:r>
            <a:r>
              <a:rPr lang="en-US" dirty="0" smtClean="0"/>
              <a:t> law</a:t>
            </a:r>
          </a:p>
          <a:p>
            <a:pPr lvl="1"/>
            <a:r>
              <a:rPr lang="en-US" dirty="0" smtClean="0"/>
              <a:t>Worked then.  Does it work now?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br>
              <a:rPr lang="en-US" dirty="0" smtClean="0"/>
            </a:br>
            <a:r>
              <a:rPr lang="en-US" dirty="0" smtClean="0"/>
              <a:t>from 20 years of 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reuse is a double edged sword</a:t>
            </a:r>
          </a:p>
          <a:p>
            <a:pPr lvl="1"/>
            <a:r>
              <a:rPr lang="en-US" dirty="0" smtClean="0"/>
              <a:t>Good initially, but locks you into a particular regime</a:t>
            </a:r>
          </a:p>
          <a:p>
            <a:r>
              <a:rPr lang="en-US" dirty="0" smtClean="0"/>
              <a:t>Need system </a:t>
            </a:r>
            <a:r>
              <a:rPr lang="en-US" dirty="0" err="1" smtClean="0"/>
              <a:t>admins</a:t>
            </a:r>
            <a:endParaRPr lang="en-US" dirty="0" smtClean="0"/>
          </a:p>
          <a:p>
            <a:pPr lvl="1"/>
            <a:r>
              <a:rPr lang="en-US" dirty="0" smtClean="0"/>
              <a:t>Deeply held secret</a:t>
            </a:r>
          </a:p>
          <a:p>
            <a:r>
              <a:rPr lang="en-US" dirty="0" smtClean="0"/>
              <a:t>Small projects never die</a:t>
            </a:r>
          </a:p>
          <a:p>
            <a:pPr lvl="1"/>
            <a:r>
              <a:rPr lang="en-US" dirty="0" smtClean="0"/>
              <a:t>Also small features hard to remove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44562"/>
            <a:ext cx="8839200" cy="4525963"/>
          </a:xfrm>
        </p:spPr>
        <p:txBody>
          <a:bodyPr/>
          <a:lstStyle/>
          <a:p>
            <a:r>
              <a:rPr lang="en-US" dirty="0" smtClean="0"/>
              <a:t>Read </a:t>
            </a:r>
            <a:r>
              <a:rPr lang="en-US" dirty="0" smtClean="0"/>
              <a:t>and write review.  </a:t>
            </a:r>
            <a:r>
              <a:rPr lang="en-US" i="1" dirty="0" smtClean="0"/>
              <a:t>Turn into CMS before class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/>
              <a:t>Mach: A new kernel foundation for UNIX development</a:t>
            </a:r>
            <a:r>
              <a:rPr lang="en-US" i="1" dirty="0"/>
              <a:t>, </a:t>
            </a:r>
            <a:r>
              <a:rPr lang="en-US" dirty="0"/>
              <a:t>Mike </a:t>
            </a:r>
            <a:r>
              <a:rPr lang="en-US" dirty="0" err="1"/>
              <a:t>Accetta</a:t>
            </a:r>
            <a:r>
              <a:rPr lang="en-US" dirty="0"/>
              <a:t>, Robert Baron, William </a:t>
            </a:r>
            <a:r>
              <a:rPr lang="en-US" dirty="0" err="1"/>
              <a:t>Bolosky</a:t>
            </a:r>
            <a:r>
              <a:rPr lang="en-US" dirty="0"/>
              <a:t>, David </a:t>
            </a:r>
            <a:r>
              <a:rPr lang="en-US" dirty="0" err="1"/>
              <a:t>Golub</a:t>
            </a:r>
            <a:r>
              <a:rPr lang="en-US" dirty="0"/>
              <a:t>, Richard Rashid, </a:t>
            </a:r>
            <a:r>
              <a:rPr lang="en-US" dirty="0" err="1"/>
              <a:t>Avadis</a:t>
            </a:r>
            <a:r>
              <a:rPr lang="en-US" dirty="0"/>
              <a:t> </a:t>
            </a:r>
            <a:r>
              <a:rPr lang="en-US" dirty="0" err="1"/>
              <a:t>Tevanian</a:t>
            </a:r>
            <a:r>
              <a:rPr lang="en-US" dirty="0"/>
              <a:t>, and Michael Young</a:t>
            </a:r>
            <a:r>
              <a:rPr lang="en-US" i="1" dirty="0"/>
              <a:t>. Proceedings of the USENIX Summer Conference</a:t>
            </a:r>
            <a:r>
              <a:rPr lang="en-US" dirty="0"/>
              <a:t>, Atlanta, GA, 1986, pages 93--112.</a:t>
            </a:r>
          </a:p>
          <a:p>
            <a:pPr lvl="1"/>
            <a:endParaRPr lang="en-US" i="1" dirty="0"/>
          </a:p>
          <a:p>
            <a:pPr lvl="1"/>
            <a:r>
              <a:rPr lang="en-US" b="1" i="1" dirty="0"/>
              <a:t>The Performance of µ-Kernel-based Systems</a:t>
            </a:r>
            <a:r>
              <a:rPr lang="en-US" i="1" dirty="0"/>
              <a:t>.  </a:t>
            </a:r>
            <a:r>
              <a:rPr lang="en-US" dirty="0" err="1"/>
              <a:t>Härtig</a:t>
            </a:r>
            <a:r>
              <a:rPr lang="en-US" dirty="0"/>
              <a:t> et al</a:t>
            </a:r>
            <a:r>
              <a:rPr lang="en-US" i="1" dirty="0"/>
              <a:t>.  16th SOSP</a:t>
            </a:r>
            <a:r>
              <a:rPr lang="en-US" dirty="0"/>
              <a:t>, Oct 1997</a:t>
            </a:r>
            <a:r>
              <a:rPr lang="en-US" i="1" dirty="0"/>
              <a:t>. 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Check </a:t>
            </a:r>
            <a:r>
              <a:rPr lang="en-US" dirty="0" smtClean="0"/>
              <a:t>website for updated </a:t>
            </a:r>
            <a:r>
              <a:rPr lang="en-US" dirty="0" smtClean="0"/>
              <a:t>schedule</a:t>
            </a:r>
          </a:p>
          <a:p>
            <a:endParaRPr lang="en-US" dirty="0" smtClean="0"/>
          </a:p>
          <a:p>
            <a:r>
              <a:rPr lang="en-US" dirty="0" smtClean="0"/>
              <a:t>Sign up to 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FS Structure </a:t>
            </a:r>
            <a:r>
              <a:rPr lang="en-US" i="1" dirty="0" smtClean="0"/>
              <a:t>before</a:t>
            </a:r>
            <a:r>
              <a:rPr lang="en-US" dirty="0" smtClean="0"/>
              <a:t> 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to local file system called Fast File System (FFS).</a:t>
            </a:r>
          </a:p>
          <a:p>
            <a:r>
              <a:rPr lang="en-US" dirty="0" smtClean="0"/>
              <a:t>Disk </a:t>
            </a:r>
            <a:r>
              <a:rPr lang="en-US" dirty="0" err="1" smtClean="0"/>
              <a:t>inodes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O/S keeps in-core copies of </a:t>
            </a:r>
            <a:r>
              <a:rPr lang="en-US" dirty="0" err="1" smtClean="0"/>
              <a:t>inodes</a:t>
            </a:r>
            <a:r>
              <a:rPr lang="en-US" dirty="0" smtClean="0"/>
              <a:t> that are in use.</a:t>
            </a:r>
          </a:p>
          <a:p>
            <a:pPr lvl="1"/>
            <a:r>
              <a:rPr lang="en-US" dirty="0" smtClean="0"/>
              <a:t>File descriptors, current directories, executing programs.</a:t>
            </a:r>
          </a:p>
          <a:p>
            <a:r>
              <a:rPr lang="en-US" dirty="0" smtClean="0"/>
              <a:t>File system system calls used </a:t>
            </a:r>
            <a:r>
              <a:rPr lang="en-US" dirty="0" err="1" smtClean="0"/>
              <a:t>inodes</a:t>
            </a:r>
            <a:r>
              <a:rPr lang="en-US" dirty="0" smtClean="0"/>
              <a:t> directly.</a:t>
            </a:r>
          </a:p>
          <a:p>
            <a:pPr lvl="1"/>
            <a:r>
              <a:rPr lang="en-US" dirty="0" smtClean="0"/>
              <a:t>To find e.g. disk addresses for read().</a:t>
            </a:r>
          </a:p>
          <a:p>
            <a:r>
              <a:rPr lang="en-US" dirty="0" smtClean="0"/>
              <a:t>Disk block cache.</a:t>
            </a:r>
          </a:p>
          <a:p>
            <a:pPr lvl="1"/>
            <a:r>
              <a:rPr lang="en-US" dirty="0" smtClean="0"/>
              <a:t>Indexed by disk block #.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a Network Disk (ND)?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ND?</a:t>
            </a:r>
          </a:p>
          <a:p>
            <a:pPr lvl="1"/>
            <a:r>
              <a:rPr lang="en-US" dirty="0" smtClean="0"/>
              <a:t>Server supplied a block store, with JUST read/write block </a:t>
            </a:r>
            <a:r>
              <a:rPr lang="en-US" dirty="0" err="1" smtClean="0"/>
              <a:t>RPCs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makes read/write sharing awkward.</a:t>
            </a:r>
          </a:p>
          <a:p>
            <a:pPr lvl="1"/>
            <a:r>
              <a:rPr lang="en-US" dirty="0" smtClean="0"/>
              <a:t>Clients would have to carefully lock disk data structures.</a:t>
            </a:r>
          </a:p>
          <a:p>
            <a:r>
              <a:rPr lang="en-US" dirty="0" smtClean="0"/>
              <a:t>How is NFS different from ND?</a:t>
            </a:r>
          </a:p>
          <a:p>
            <a:pPr lvl="1"/>
            <a:r>
              <a:rPr lang="en-US" dirty="0" smtClean="0"/>
              <a:t>Moves complex operations to server.</a:t>
            </a:r>
          </a:p>
          <a:p>
            <a:r>
              <a:rPr lang="en-US" dirty="0" smtClean="0"/>
              <a:t>Why might NFS be slower than ND?</a:t>
            </a:r>
          </a:p>
          <a:p>
            <a:pPr lvl="1"/>
            <a:r>
              <a:rPr lang="en-US" dirty="0" smtClean="0"/>
              <a:t>Have to worry about consistency between multiple clients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Virtual File System (VFS)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"</a:t>
            </a:r>
            <a:r>
              <a:rPr lang="en-US" dirty="0" err="1" smtClean="0"/>
              <a:t>vnode</a:t>
            </a:r>
            <a:r>
              <a:rPr lang="en-US" dirty="0" smtClean="0"/>
              <a:t>" plan, invented to support NFS.</a:t>
            </a:r>
          </a:p>
          <a:p>
            <a:r>
              <a:rPr lang="en-US" dirty="0" smtClean="0"/>
              <a:t>Need a layer of indirection, to hide implementation.</a:t>
            </a:r>
          </a:p>
          <a:p>
            <a:pPr lvl="1"/>
            <a:r>
              <a:rPr lang="en-US" dirty="0" smtClean="0"/>
              <a:t>A file might be FFS, NFS, or something else.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inode</a:t>
            </a:r>
            <a:r>
              <a:rPr lang="en-US" dirty="0" smtClean="0"/>
              <a:t> with </a:t>
            </a:r>
            <a:r>
              <a:rPr lang="en-US" dirty="0" err="1" smtClean="0"/>
              <a:t>vnode</a:t>
            </a:r>
            <a:r>
              <a:rPr lang="en-US" dirty="0" smtClean="0"/>
              <a:t> object.</a:t>
            </a:r>
          </a:p>
          <a:p>
            <a:pPr lvl="1"/>
            <a:r>
              <a:rPr lang="en-US" dirty="0" err="1" smtClean="0"/>
              <a:t>vnode</a:t>
            </a:r>
            <a:r>
              <a:rPr lang="en-US" dirty="0" smtClean="0"/>
              <a:t> has lots of methods:</a:t>
            </a:r>
          </a:p>
          <a:p>
            <a:pPr lvl="2"/>
            <a:r>
              <a:rPr lang="en-US" dirty="0" smtClean="0"/>
              <a:t>open, close, read, remove.</a:t>
            </a:r>
          </a:p>
          <a:p>
            <a:pPr lvl="1"/>
            <a:r>
              <a:rPr lang="en-US" dirty="0" smtClean="0"/>
              <a:t>Each file system type has its own implementation methods.</a:t>
            </a:r>
          </a:p>
          <a:p>
            <a:r>
              <a:rPr lang="en-US" dirty="0" smtClean="0"/>
              <a:t>What about disk cache?</a:t>
            </a:r>
          </a:p>
          <a:p>
            <a:pPr lvl="1"/>
            <a:r>
              <a:rPr lang="en-US" dirty="0" smtClean="0"/>
              <a:t>Replaced with per-</a:t>
            </a:r>
            <a:r>
              <a:rPr lang="en-US" dirty="0" err="1" smtClean="0"/>
              <a:t>vnode</a:t>
            </a:r>
            <a:r>
              <a:rPr lang="en-US" dirty="0" smtClean="0"/>
              <a:t> list of cached blocks.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4A3F2-06BD-2545-880E-B156CCCFE2F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NFS Implementation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Three main layers:</a:t>
            </a:r>
          </a:p>
          <a:p>
            <a:pPr eaLnBrk="1" hangingPunct="1"/>
            <a:r>
              <a:rPr lang="en-US" dirty="0"/>
              <a:t>System call layer:</a:t>
            </a:r>
          </a:p>
          <a:p>
            <a:pPr lvl="1" eaLnBrk="1" hangingPunct="1"/>
            <a:r>
              <a:rPr lang="en-US" dirty="0"/>
              <a:t>Handles calls like open, read and close</a:t>
            </a:r>
            <a:endParaRPr lang="en-US" sz="2400" dirty="0"/>
          </a:p>
          <a:p>
            <a:pPr eaLnBrk="1" hangingPunct="1"/>
            <a:r>
              <a:rPr lang="en-US" dirty="0"/>
              <a:t>Virtual File System Layer: </a:t>
            </a:r>
          </a:p>
          <a:p>
            <a:pPr lvl="1" eaLnBrk="1" hangingPunct="1"/>
            <a:r>
              <a:rPr lang="en-US" dirty="0"/>
              <a:t>Maintains table with one entry (</a:t>
            </a:r>
            <a:r>
              <a:rPr lang="en-US" dirty="0" err="1"/>
              <a:t>v</a:t>
            </a:r>
            <a:r>
              <a:rPr lang="en-US" dirty="0"/>
              <a:t>-node) for each open file</a:t>
            </a:r>
          </a:p>
          <a:p>
            <a:pPr lvl="1" eaLnBrk="1" hangingPunct="1"/>
            <a:r>
              <a:rPr lang="en-US" dirty="0" err="1"/>
              <a:t>v</a:t>
            </a:r>
            <a:r>
              <a:rPr lang="en-US" dirty="0"/>
              <a:t>-nodes indicate if file is local or remote</a:t>
            </a:r>
          </a:p>
          <a:p>
            <a:pPr lvl="2" eaLnBrk="1" hangingPunct="1"/>
            <a:r>
              <a:rPr lang="en-US" dirty="0"/>
              <a:t>If remote it has enough info to access them</a:t>
            </a:r>
          </a:p>
          <a:p>
            <a:pPr lvl="2" eaLnBrk="1" hangingPunct="1"/>
            <a:r>
              <a:rPr lang="en-US" dirty="0"/>
              <a:t>For local files, FS and </a:t>
            </a:r>
            <a:r>
              <a:rPr lang="en-US" dirty="0" err="1"/>
              <a:t>i</a:t>
            </a:r>
            <a:r>
              <a:rPr lang="en-US" dirty="0"/>
              <a:t>-node are recorded</a:t>
            </a:r>
            <a:endParaRPr lang="en-US" sz="2400" dirty="0"/>
          </a:p>
          <a:p>
            <a:pPr eaLnBrk="1" hangingPunct="1"/>
            <a:r>
              <a:rPr lang="en-US" dirty="0"/>
              <a:t>NFS Service Layer: </a:t>
            </a:r>
          </a:p>
          <a:p>
            <a:pPr lvl="1" eaLnBrk="1" hangingPunct="1"/>
            <a:r>
              <a:rPr lang="en-US" dirty="0"/>
              <a:t>This lowest layer implements the NFS protocol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8388</TotalTime>
  <Words>2524</Words>
  <Application>Microsoft Office PowerPoint</Application>
  <PresentationFormat>On-screen Show (4:3)</PresentationFormat>
  <Paragraphs>391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Network File System: NFS and Coda</vt:lpstr>
      <vt:lpstr>PowerPoint Presentation</vt:lpstr>
      <vt:lpstr>Design and Implementation of the Sun Network File System</vt:lpstr>
      <vt:lpstr>Goals</vt:lpstr>
      <vt:lpstr>Implementation Goals</vt:lpstr>
      <vt:lpstr>Kernel FS Structure before NFS</vt:lpstr>
      <vt:lpstr>Why not a Network Disk (ND)?</vt:lpstr>
      <vt:lpstr>Virtual File System (VFS) Interface</vt:lpstr>
      <vt:lpstr>NFS Implementation</vt:lpstr>
      <vt:lpstr>NFS Layer Structure</vt:lpstr>
      <vt:lpstr>NFS Client/Server Structure</vt:lpstr>
      <vt:lpstr>NFS Client/Server Structure</vt:lpstr>
      <vt:lpstr>How does NFS RPC designate file to read?</vt:lpstr>
      <vt:lpstr>The NFS File Handle</vt:lpstr>
      <vt:lpstr>The NFS File Handle</vt:lpstr>
      <vt:lpstr>NFS RPCs</vt:lpstr>
      <vt:lpstr>Example</vt:lpstr>
      <vt:lpstr>Where does first File Handle come from?</vt:lpstr>
      <vt:lpstr>Crash Recovery</vt:lpstr>
      <vt:lpstr>What if open file gets deleted by different client?</vt:lpstr>
      <vt:lpstr>What about performance?</vt:lpstr>
      <vt:lpstr>What about consistency?</vt:lpstr>
      <vt:lpstr>Consistency</vt:lpstr>
      <vt:lpstr>NFS chooses poor consistency</vt:lpstr>
      <vt:lpstr>Optimizations</vt:lpstr>
      <vt:lpstr>What about Security?</vt:lpstr>
      <vt:lpstr>Other issues</vt:lpstr>
      <vt:lpstr>Coda: A Highly Available File System for a Distributed Workstation Environment </vt:lpstr>
      <vt:lpstr>Motivation for Coda</vt:lpstr>
      <vt:lpstr>Coda Cartoon</vt:lpstr>
      <vt:lpstr>Timeline</vt:lpstr>
      <vt:lpstr>Lessons Learned  from 20 years of Coda</vt:lpstr>
      <vt:lpstr>Lessons Learned  from 20 years of Coda</vt:lpstr>
      <vt:lpstr>Server Replication: 1987-1991 </vt:lpstr>
      <vt:lpstr>Server Replication</vt:lpstr>
      <vt:lpstr>Read protocol</vt:lpstr>
      <vt:lpstr>Read protocol</vt:lpstr>
      <vt:lpstr>Client Structure</vt:lpstr>
      <vt:lpstr>Update protocol</vt:lpstr>
      <vt:lpstr>Update protocol</vt:lpstr>
      <vt:lpstr>Consistency model</vt:lpstr>
      <vt:lpstr>Fault-tolerance</vt:lpstr>
      <vt:lpstr>Disconnected Operation: 1988-1993</vt:lpstr>
      <vt:lpstr>Disconnected Operation</vt:lpstr>
      <vt:lpstr>Implementation </vt:lpstr>
      <vt:lpstr>Hoarding</vt:lpstr>
      <vt:lpstr>Emulation / Reintegration</vt:lpstr>
      <vt:lpstr>Conflict Resolution</vt:lpstr>
      <vt:lpstr>Conflict Resolution: Objectives</vt:lpstr>
      <vt:lpstr>Directory Resolution</vt:lpstr>
      <vt:lpstr>Application-Specific File resolution</vt:lpstr>
      <vt:lpstr>Conflict representation</vt:lpstr>
      <vt:lpstr>Weakly Connected Operation: 1993-1996</vt:lpstr>
      <vt:lpstr>Lessons Learned  from 20 years of Coda</vt:lpstr>
      <vt:lpstr>Lessons Learned  from 20 years of Coda</vt:lpstr>
      <vt:lpstr>Next Time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89</cp:revision>
  <dcterms:created xsi:type="dcterms:W3CDTF">2009-01-27T02:49:49Z</dcterms:created>
  <dcterms:modified xsi:type="dcterms:W3CDTF">2013-09-18T14:34:04Z</dcterms:modified>
</cp:coreProperties>
</file>