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sldIdLst>
    <p:sldId id="382" r:id="rId2"/>
    <p:sldId id="490" r:id="rId3"/>
    <p:sldId id="540" r:id="rId4"/>
    <p:sldId id="504" r:id="rId5"/>
    <p:sldId id="502" r:id="rId6"/>
    <p:sldId id="503" r:id="rId7"/>
    <p:sldId id="501" r:id="rId8"/>
    <p:sldId id="505" r:id="rId9"/>
    <p:sldId id="542" r:id="rId10"/>
    <p:sldId id="541" r:id="rId11"/>
    <p:sldId id="543" r:id="rId12"/>
    <p:sldId id="544" r:id="rId13"/>
    <p:sldId id="506" r:id="rId14"/>
    <p:sldId id="507" r:id="rId15"/>
    <p:sldId id="545" r:id="rId16"/>
    <p:sldId id="546" r:id="rId17"/>
    <p:sldId id="509" r:id="rId18"/>
    <p:sldId id="511" r:id="rId19"/>
    <p:sldId id="512" r:id="rId20"/>
    <p:sldId id="510" r:id="rId21"/>
    <p:sldId id="550" r:id="rId22"/>
    <p:sldId id="513" r:id="rId23"/>
    <p:sldId id="514" r:id="rId24"/>
    <p:sldId id="515" r:id="rId25"/>
    <p:sldId id="516" r:id="rId26"/>
    <p:sldId id="517" r:id="rId27"/>
    <p:sldId id="518" r:id="rId28"/>
    <p:sldId id="519" r:id="rId29"/>
    <p:sldId id="520" r:id="rId30"/>
    <p:sldId id="521" r:id="rId31"/>
    <p:sldId id="551" r:id="rId32"/>
    <p:sldId id="547" r:id="rId33"/>
    <p:sldId id="549" r:id="rId34"/>
    <p:sldId id="548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4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9.xml"/><Relationship Id="rId1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096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09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9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0B3FEF-BF8A-0942-8DDB-B563CF0AC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25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4" charset="0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Deniz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Hari</a:t>
            </a:r>
            <a:r>
              <a:rPr lang="en-US" dirty="0" smtClean="0"/>
              <a:t>,</a:t>
            </a:r>
          </a:p>
          <a:p>
            <a:r>
              <a:rPr lang="en-US" dirty="0" smtClean="0"/>
              <a:t>Jared</a:t>
            </a:r>
          </a:p>
          <a:p>
            <a:r>
              <a:rPr lang="en-US" dirty="0" err="1" smtClean="0"/>
              <a:t>Petko</a:t>
            </a:r>
            <a:endParaRPr lang="en-US" dirty="0" smtClean="0"/>
          </a:p>
          <a:p>
            <a:r>
              <a:rPr lang="en-US" dirty="0" err="1" smtClean="0"/>
              <a:t>Taiyen</a:t>
            </a:r>
            <a:endParaRPr lang="en-US" dirty="0" smtClean="0"/>
          </a:p>
          <a:p>
            <a:r>
              <a:rPr lang="en-US" dirty="0" smtClean="0"/>
              <a:t>Bo</a:t>
            </a:r>
          </a:p>
          <a:p>
            <a:r>
              <a:rPr lang="en-US" dirty="0" smtClean="0"/>
              <a:t>Yin</a:t>
            </a:r>
          </a:p>
          <a:p>
            <a:r>
              <a:rPr lang="en-US" dirty="0" err="1" smtClean="0"/>
              <a:t>Srivant</a:t>
            </a:r>
            <a:endParaRPr lang="en-US" dirty="0" smtClean="0"/>
          </a:p>
          <a:p>
            <a:r>
              <a:rPr lang="en-US" dirty="0" smtClean="0"/>
              <a:t>Robert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B3FEF-BF8A-0942-8DDB-B563CF0AC5F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“UNIX is basically a simple operating system, but you have to be a genius to understand the simplicity.” – Dennis Ritchie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B3FEF-BF8A-0942-8DDB-B563CF0AC5F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“UNIX is basically a simple operating system, but you have to be a genius to understand the simplicity.” – Dennis Ritchie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B3FEF-BF8A-0942-8DDB-B563CF0AC5F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1A37941-328F-DA46-B2FC-705ABB71A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798A50F-85B9-9346-8F72-18F09DC4BA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D9E9691-F2A0-D245-A491-96C5FAE7E4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1E107C48-5DC7-924A-B167-87C47E1DB1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7A8FE283-FBF5-574E-8150-9753D02C18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0F51219-1AE3-2944-8480-ACB493E962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00A3746-3ED9-8840-A435-4205503829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33F181B-04A2-3E41-9246-40EE25E11B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E93E40-8A73-D944-9EE3-7862A791C1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4AEA565-E681-3E46-910B-4EBEE1A45E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6C38AEA-BB5F-9940-8A2D-CB00BB73B0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8BD9682-27ED-9640-8990-5181D47915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CCB3F38-576F-8740-89EB-E487EA0FA6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4E8624F-AC86-5F40-BA0C-04AF95648BB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0000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4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4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ＭＳ Ｐゴシック" pitchFamily="4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ＭＳ Ｐゴシック" pitchFamily="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4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4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4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Classic File Systems:</a:t>
            </a:r>
            <a:br>
              <a:rPr lang="en-US" dirty="0" smtClean="0"/>
            </a:br>
            <a:r>
              <a:rPr lang="en-US" dirty="0" smtClean="0"/>
              <a:t>FFS and LFS</a:t>
            </a:r>
            <a:endParaRPr lang="en-US" dirty="0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5084763"/>
            <a:ext cx="6202363" cy="619125"/>
          </a:xfrm>
        </p:spPr>
        <p:txBody>
          <a:bodyPr/>
          <a:lstStyle/>
          <a:p>
            <a:r>
              <a:rPr lang="en-US" dirty="0" smtClean="0"/>
              <a:t>Presented by Hakim Weatherspoon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363E7-7F13-0C42-9B34-23743BC4408A}" type="slidenum">
              <a:rPr lang="zh-TW" altLang="en-US"/>
              <a:pPr/>
              <a:t>10</a:t>
            </a:fld>
            <a:endParaRPr lang="en-US" altLang="zh-TW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</a:t>
            </a:r>
            <a:r>
              <a:rPr lang="en-US" dirty="0" smtClean="0"/>
              <a:t> locality</a:t>
            </a:r>
            <a:endParaRPr lang="en-US" dirty="0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let disk fill up in any one area</a:t>
            </a:r>
          </a:p>
          <a:p>
            <a:r>
              <a:rPr lang="en-US" dirty="0" smtClean="0"/>
              <a:t>paradox: for locality, spread unrelated things far apart</a:t>
            </a:r>
          </a:p>
          <a:p>
            <a:r>
              <a:rPr lang="en-US" dirty="0" smtClean="0"/>
              <a:t>note: FFS got 175KB/sec because free list contained sequential blocks </a:t>
            </a:r>
          </a:p>
          <a:p>
            <a:pPr>
              <a:buNone/>
            </a:pPr>
            <a:r>
              <a:rPr lang="en-US" dirty="0" smtClean="0"/>
              <a:t>	(it did generate locality), but an old UFS had randomly ordered blocks and only got 30 KB/sec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363E7-7F13-0C42-9B34-23743BC4408A}" type="slidenum">
              <a:rPr lang="zh-TW" altLang="en-US"/>
              <a:pPr/>
              <a:t>11</a:t>
            </a:fld>
            <a:endParaRPr lang="en-US" altLang="zh-TW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20-40% of disk bandwidth for large reads/writes</a:t>
            </a:r>
          </a:p>
          <a:p>
            <a:r>
              <a:rPr lang="en-US" dirty="0" smtClean="0"/>
              <a:t>10-20x original UNIX speeds</a:t>
            </a:r>
          </a:p>
          <a:p>
            <a:r>
              <a:rPr lang="en-US" dirty="0" smtClean="0"/>
              <a:t>Size: 3800 lines of code vs. 2700 in old system</a:t>
            </a:r>
          </a:p>
          <a:p>
            <a:r>
              <a:rPr lang="en-US" dirty="0" smtClean="0"/>
              <a:t>10% of total disk space unusable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363E7-7F13-0C42-9B34-23743BC4408A}" type="slidenum">
              <a:rPr lang="zh-TW" altLang="en-US"/>
              <a:pPr/>
              <a:t>12</a:t>
            </a:fld>
            <a:endParaRPr lang="en-US" altLang="zh-TW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</a:t>
            </a:r>
            <a:r>
              <a:rPr lang="en-US" dirty="0" smtClean="0"/>
              <a:t> Enhancements</a:t>
            </a:r>
            <a:endParaRPr lang="en-US" dirty="0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long file names (14 -&gt; 255)</a:t>
            </a:r>
          </a:p>
          <a:p>
            <a:r>
              <a:rPr lang="en-US" dirty="0" smtClean="0"/>
              <a:t>advisory file locks (shared or exclusive)</a:t>
            </a:r>
          </a:p>
          <a:p>
            <a:pPr lvl="1"/>
            <a:r>
              <a:rPr lang="en-US" dirty="0" smtClean="0"/>
              <a:t>process id of holder stored with lock =&gt; can reclaim the lock if process is no longer around</a:t>
            </a:r>
          </a:p>
          <a:p>
            <a:r>
              <a:rPr lang="en-US" dirty="0" smtClean="0"/>
              <a:t>symbolic links	(contrast to hard links)</a:t>
            </a:r>
          </a:p>
          <a:p>
            <a:r>
              <a:rPr lang="en-US" dirty="0" smtClean="0"/>
              <a:t>atomic rename capability </a:t>
            </a:r>
          </a:p>
          <a:p>
            <a:pPr lvl="1"/>
            <a:r>
              <a:rPr lang="en-US" dirty="0" smtClean="0"/>
              <a:t>(the only atomic read-modify-write operation, </a:t>
            </a:r>
          </a:p>
          <a:p>
            <a:pPr lvl="1">
              <a:buNone/>
            </a:pPr>
            <a:r>
              <a:rPr lang="en-US" dirty="0" smtClean="0"/>
              <a:t>	before this there was none)</a:t>
            </a:r>
          </a:p>
          <a:p>
            <a:r>
              <a:rPr lang="en-US" dirty="0" smtClean="0"/>
              <a:t>Disk Quotas</a:t>
            </a:r>
          </a:p>
          <a:p>
            <a:r>
              <a:rPr lang="en-US" dirty="0" err="1" smtClean="0"/>
              <a:t>Overallocation</a:t>
            </a:r>
            <a:endParaRPr lang="en-US" dirty="0" smtClean="0"/>
          </a:p>
          <a:p>
            <a:pPr lvl="1"/>
            <a:r>
              <a:rPr lang="en-US" dirty="0" smtClean="0"/>
              <a:t>More likely to get sequential blocks; use later if not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FEE5-1737-CD4B-8006-35E4AE5D1E68}" type="slidenum">
              <a:rPr lang="zh-TW" altLang="en-US"/>
              <a:pPr/>
              <a:t>13</a:t>
            </a:fld>
            <a:endParaRPr lang="en-US" altLang="zh-TW"/>
          </a:p>
        </p:txBody>
      </p:sp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FFS crash recovery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Asynchronous writes are lost in a crash</a:t>
            </a:r>
          </a:p>
          <a:p>
            <a:pPr lvl="1"/>
            <a:r>
              <a:rPr lang="en-US" b="1">
                <a:latin typeface="Courier New" charset="0"/>
              </a:rPr>
              <a:t>Fsync</a:t>
            </a:r>
            <a:r>
              <a:rPr lang="en-US"/>
              <a:t> system call flushes dirty data</a:t>
            </a:r>
          </a:p>
          <a:p>
            <a:pPr lvl="1"/>
            <a:r>
              <a:rPr lang="en-US"/>
              <a:t>Incomplete metadata operations can cause disk corruption (order is important)</a:t>
            </a:r>
          </a:p>
          <a:p>
            <a:r>
              <a:rPr lang="en-US"/>
              <a:t>FFS metadata writes are synchronous</a:t>
            </a:r>
          </a:p>
          <a:p>
            <a:pPr lvl="1"/>
            <a:r>
              <a:rPr lang="en-US"/>
              <a:t>Large potential decrease in performance</a:t>
            </a:r>
          </a:p>
          <a:p>
            <a:pPr lvl="1"/>
            <a:r>
              <a:rPr lang="en-US"/>
              <a:t>Some OSes cut corners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59786-C325-4C4C-B146-C99763F79F78}" type="slidenum">
              <a:rPr lang="zh-TW" altLang="en-US"/>
              <a:pPr/>
              <a:t>14</a:t>
            </a:fld>
            <a:endParaRPr lang="en-US" altLang="zh-TW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After the crash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>
                <a:latin typeface="Courier New" charset="0"/>
              </a:rPr>
              <a:t>Fsck</a:t>
            </a:r>
            <a:r>
              <a:rPr lang="en-US"/>
              <a:t> file system consistency check</a:t>
            </a:r>
          </a:p>
          <a:p>
            <a:pPr lvl="1"/>
            <a:r>
              <a:rPr lang="en-US"/>
              <a:t>Reconstructs freespace maps</a:t>
            </a:r>
          </a:p>
          <a:p>
            <a:pPr lvl="1"/>
            <a:r>
              <a:rPr lang="en-US"/>
              <a:t>Checks inode link counts, file sizes</a:t>
            </a:r>
          </a:p>
          <a:p>
            <a:r>
              <a:rPr lang="en-US"/>
              <a:t>Very time consuming</a:t>
            </a:r>
          </a:p>
          <a:p>
            <a:pPr lvl="1"/>
            <a:r>
              <a:rPr lang="en-US"/>
              <a:t>Has to scan all directories and inodes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363E7-7F13-0C42-9B34-23743BC4408A}" type="slidenum">
              <a:rPr lang="zh-TW" altLang="en-US"/>
              <a:pPr/>
              <a:t>15</a:t>
            </a:fld>
            <a:endParaRPr lang="en-US" altLang="zh-TW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Perspective</a:t>
            </a:r>
            <a:endParaRPr lang="en-US" dirty="0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525963"/>
          </a:xfrm>
        </p:spPr>
        <p:txBody>
          <a:bodyPr/>
          <a:lstStyle/>
          <a:p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parameterize FS implementation for the HW in use</a:t>
            </a:r>
          </a:p>
          <a:p>
            <a:pPr lvl="1"/>
            <a:r>
              <a:rPr lang="en-US" dirty="0" smtClean="0"/>
              <a:t>measurement-driven design decisions</a:t>
            </a:r>
          </a:p>
          <a:p>
            <a:pPr lvl="1"/>
            <a:r>
              <a:rPr lang="en-US" dirty="0" smtClean="0"/>
              <a:t>locality “wins”</a:t>
            </a:r>
          </a:p>
          <a:p>
            <a:r>
              <a:rPr lang="en-US" dirty="0" smtClean="0"/>
              <a:t>Flaws</a:t>
            </a:r>
          </a:p>
          <a:p>
            <a:pPr lvl="1"/>
            <a:r>
              <a:rPr lang="en-US" dirty="0" err="1" smtClean="0"/>
              <a:t>measuremenets</a:t>
            </a:r>
            <a:r>
              <a:rPr lang="en-US" dirty="0" smtClean="0"/>
              <a:t> derived from a single installation.</a:t>
            </a:r>
          </a:p>
          <a:p>
            <a:pPr lvl="1"/>
            <a:r>
              <a:rPr lang="en-US" dirty="0" smtClean="0"/>
              <a:t>ignored technology trends</a:t>
            </a:r>
          </a:p>
          <a:p>
            <a:r>
              <a:rPr lang="en-US" dirty="0" smtClean="0"/>
              <a:t>Lessons</a:t>
            </a:r>
          </a:p>
          <a:p>
            <a:pPr lvl="1"/>
            <a:r>
              <a:rPr lang="en-US" dirty="0" smtClean="0"/>
              <a:t>Do not ignore underlying HW characteristics</a:t>
            </a:r>
          </a:p>
          <a:p>
            <a:r>
              <a:rPr lang="en-US" dirty="0" smtClean="0"/>
              <a:t>Contrasting research approach</a:t>
            </a:r>
          </a:p>
          <a:p>
            <a:pPr lvl="1"/>
            <a:r>
              <a:rPr lang="en-US" dirty="0" smtClean="0"/>
              <a:t>Improve status quo </a:t>
            </a:r>
            <a:r>
              <a:rPr lang="en-US" dirty="0" err="1" smtClean="0"/>
              <a:t>vs</a:t>
            </a:r>
            <a:r>
              <a:rPr lang="en-US" dirty="0" smtClean="0"/>
              <a:t> design something new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Design and </a:t>
            </a:r>
            <a:r>
              <a:rPr lang="en-US" dirty="0" err="1" smtClean="0"/>
              <a:t>Impl</a:t>
            </a:r>
            <a:r>
              <a:rPr lang="en-US" dirty="0" smtClean="0"/>
              <a:t> of a Log-structured File System</a:t>
            </a:r>
            <a:br>
              <a:rPr lang="en-US" dirty="0" smtClean="0"/>
            </a:br>
            <a:r>
              <a:rPr lang="en-US" sz="3200" dirty="0" smtClean="0"/>
              <a:t>Mendel </a:t>
            </a:r>
            <a:r>
              <a:rPr lang="en-US" sz="3200" dirty="0" err="1" smtClean="0"/>
              <a:t>Rosenblum</a:t>
            </a:r>
            <a:r>
              <a:rPr lang="en-US" sz="3200" dirty="0" smtClean="0"/>
              <a:t> and John K. </a:t>
            </a:r>
            <a:r>
              <a:rPr lang="en-US" sz="3200" dirty="0" err="1" smtClean="0"/>
              <a:t>Ousterhout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 smtClean="0"/>
              <a:t>Mendel </a:t>
            </a:r>
            <a:r>
              <a:rPr lang="en-US" dirty="0" err="1" smtClean="0"/>
              <a:t>Rosenblum</a:t>
            </a:r>
            <a:endParaRPr lang="en-US" dirty="0" smtClean="0"/>
          </a:p>
          <a:p>
            <a:pPr lvl="1"/>
            <a:r>
              <a:rPr lang="en-US" dirty="0" smtClean="0"/>
              <a:t>Designed LFS, PhD from Berkeley</a:t>
            </a:r>
          </a:p>
          <a:p>
            <a:pPr lvl="1"/>
            <a:r>
              <a:rPr lang="en-US" dirty="0" smtClean="0"/>
              <a:t>Professor at Stanford, designed </a:t>
            </a:r>
            <a:r>
              <a:rPr lang="en-US" dirty="0" err="1" smtClean="0"/>
              <a:t>SimOS</a:t>
            </a:r>
            <a:endParaRPr lang="en-US" dirty="0" smtClean="0"/>
          </a:p>
          <a:p>
            <a:pPr lvl="1"/>
            <a:r>
              <a:rPr lang="en-US" dirty="0" smtClean="0"/>
              <a:t>Founder of VM Ware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John </a:t>
            </a:r>
            <a:r>
              <a:rPr lang="en-US" dirty="0" err="1" smtClean="0"/>
              <a:t>Ousterhout</a:t>
            </a:r>
            <a:endParaRPr lang="en-US" dirty="0" smtClean="0"/>
          </a:p>
          <a:p>
            <a:pPr lvl="1"/>
            <a:r>
              <a:rPr lang="en-US" dirty="0" smtClean="0"/>
              <a:t>Professor </a:t>
            </a:r>
            <a:r>
              <a:rPr lang="en-US" dirty="0" smtClean="0"/>
              <a:t>at Berkeley 1980-1994</a:t>
            </a:r>
          </a:p>
          <a:p>
            <a:pPr lvl="1"/>
            <a:r>
              <a:rPr lang="en-US" dirty="0" smtClean="0"/>
              <a:t>Created </a:t>
            </a:r>
            <a:r>
              <a:rPr lang="en-US" dirty="0" err="1" smtClean="0"/>
              <a:t>Tcl</a:t>
            </a:r>
            <a:r>
              <a:rPr lang="en-US" dirty="0" smtClean="0"/>
              <a:t> scripting language and TK platform</a:t>
            </a:r>
          </a:p>
          <a:p>
            <a:pPr lvl="1"/>
            <a:r>
              <a:rPr lang="en-US" dirty="0" smtClean="0"/>
              <a:t>Research group designed Sprite OS and LFS</a:t>
            </a:r>
          </a:p>
          <a:p>
            <a:pPr lvl="1"/>
            <a:r>
              <a:rPr lang="en-US" dirty="0" smtClean="0"/>
              <a:t>Now professor at </a:t>
            </a:r>
            <a:r>
              <a:rPr lang="en-US" dirty="0" smtClean="0"/>
              <a:t>Stanford </a:t>
            </a:r>
            <a:r>
              <a:rPr lang="en-US" dirty="0" smtClean="0"/>
              <a:t>after 14 years in industry</a:t>
            </a:r>
          </a:p>
        </p:txBody>
      </p:sp>
      <p:pic>
        <p:nvPicPr>
          <p:cNvPr id="1026" name="Picture 2" descr="http://xrds.acm.org/images/DLImages/F2_MendelRosenblum_artic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3825" y="1892379"/>
            <a:ext cx="2481263" cy="1612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data:image/jpeg;base64,/9j/4AAQSkZJRgABAQAAAQABAAD/2wCEAAkGBxMTEhUUExQVFRQXGBgaFxUXGBgXFxUcFxcYGBYYFRQYHCggGBslHRcVITEiJSkrLi4uFx8zODMsNygtLisBCgoKDg0OGxAQGywkHyQsLCwsLSwsLCwsLCwsLCwsLywsLCwsLCwsLCwsLCwsLCwsLCwsLCwsLCwsLCwsLCwsLP/AABEIAMgAoAMBIgACEQEDEQH/xAAcAAACAgMBAQAAAAAAAAAAAAAEBQMGAAIHAQj/xAA5EAABAwIFAgQEBAUEAwEAAAABAgMRACEEBRIxQVFhBhMicTKBkbFCocHwFCNSctEHguHxJFNiM//EABoBAAIDAQEAAAAAAAAAAAAAAAIDAQQFAAb/xAAtEQACAgICAgEBBQkAAAAAAAAAAQIRAyESMQRBUXEiMoGR8AUTQmGhscHR4f/aAAwDAQACEQMRAD8AP8C+D20sDElwvgnzEtJR6Ctv0ypKrrKCpURANNMkxgadcU60taVFZDhZh1SwSqF6ZiADpA4mgv8ASthOGa85xxRLphlAWdF9wEbayb3q1PBbryHklTCEJIVrCY1EkBZRyAZvasrLxnpgJIoGM8MDEPOOJ0yr1EuOaUKlV9KlD1afhn7UDivDbjC2lutBaNSitpJVISPh/mjdJHbrXQso8PJAQ0pttzy3VOtvKKiFmbK0jYgcExIt1pfn2KcW8pxOtBQjSppa07rjZAJHTc7UuUnCCUH06f5ESbXRXWcJhVpQ2FlLqVkuuOAqJH/rQBsmbARxQniLJmy26pCHUtrcQWtSNOmUlWgA30kyQLARQmJwy3cQpoXeMkhAAEm9h0mkeNzB9bqgtSioGNrJKQU2B2tIosak3+QCAsyWWSltIUlSR6pKTJNyU6dhtaTS5l1Sbzcz+xVkyvw888tRDSdKhYkQlPdIB/I1acu8AoEFx4qj8KUpA+tX4wtbGcdHMJKlSBqUZkRP5UZh2wlPS3I5rsmC8G4RF/LB96IxHhTBq+JoDvJH60UsbCimno4yDAKk2Mbcn596CYMKNdfzHwBhFp9K3GzwZChbYkHp71S/EPg7ENlTgUl9PJQIUIFpQf0pajTIadiEGRQbrcKtzfmpcKxfnasxRgAxUdOiHoHccIWRx+e1ahskRHv/AM1stZF4niK0LnaPaiIv4MbIja1Ytf7NRlzpt1O9SNtShSukf81PW2dfya6k8zMcc0blWH85QSULVY6W241LPEE2F6VqA4qweCHQzimVkhBCh6z6gODKdtjXS0rOYwa8QPteWlKpUkBVogSLR3At86t3h4OYxpxLrjTRLiCVLlRWpwQmB1ATA/uV1qj43Lx5p8ol1oaZWlJi6QSDG3I+VMMueUG1wnlCQARCSFGI55N+1U5xjWiFVnTM/wAoeZbaQgqX6ClSkKKE6gQZW0N7SNxVWzFtJStlQbZCwhQUErBQqISNNyQq1j8quHhUlxIdxCjK4ShBhUhOonbcEK+9BeJmMGXf4g6iWy3q0HQBpuny+pi9+1V4cV1+V37/ANk0jmWLwapaAUoKUL6vibUlWlRkfCJBtuIqwZJkAACnrqJncwfedzz86mfZQpxLqgTpGltKiDpAm5Itef8AuvcTjTYC6j+VaWKDq2HCFljbcCR/SO1qnaxgFgKrWBaVuSSfypuyz1NOcy3HCM1YyLg/vvWLxuoQaDCKlbaFA5sasCInAuLG3FCuLXz9abBmaidwhpTnsl4kVfHZGHSFJACzv0V70kzLwbiAPh1Dtc/TmrwrDKn0n5UblWYKB0KE9juKZFJlXLhro4s1h4UpJTuN1bgjtxWmFwpFzaNwOa7bnWQM4kSQErGyouPeuZZ1lamFlKqVl5R66Kc4yiVVzBk+omQY4+9F4PDwgptB/wCqLtXgP0pcptqhbk2BrwoSk6U6lbfWgi6tGm8aehputmZkiD0kGg14RB2kDrINHCa9hxl8l28MuLKcQlhbbZdhKWybuKUkqUG+mkTueYoJzENKKwptDJWlGiZUpJSSYn8Orm3ApH4cxLTThW4wX1CPLQVaUarwVxdV9MDbepc5x633dSghKvxJQIAI+KBxQTxpsNx3ZdcF6322W3ENkg+YhKlSpW3p6FQ9oNE4zJlNrWHClETDaVlf4gQSDbi5NIPBiXlvJRsjzNaiAFOagBHIsZ61bszElPqC1kfzVTMGfhntSIQvMkiKtoRvDmLcCsYbjfepsY6JCRsPzNasJk1qTdaRfxQ9h2HpgyJoZhoU1ZbtS6LZEhuiW2qJYYolDfap4HcgRJisJopxmh3G4FLlE7TBnE0I8nY8ijCahUqhUqZDjYww51JE/Ij9RVb8b4HW1qHxJ/MHrVnwG3aosywoWkoUJSoQR70+atGfkj6OHeoG8V7xWYqUOKQTsSPaOO9apbPMfKqbRRao2mtQkCYtzWrzY/ECag84JTASe1/81yRCR622km1uoO1FYjFfy0tgAaSVFeoknUBZIiEi3zrPLG8fIV4nDzNjpEapMwCY5qbQfM6jl3h5OEwxUlSQ6tsuaIV5m4DUrJtGr4YvPagXleWnuZPvO5pPlufPLxLa1nUAgNRGkFAFgQPr8qmzV+Sab48Um5IbifJ2Rtqkk0xwgvSfDG9NsGb000oDnDJpq2bUtw66ZNV1jwtpVENroAE1O0uu5EUGKXIoRzmptUioVkUMmTFAh5oRw0Y7saBUbUiTDoYZe5xRzokUkwqyDNNW3xFWIPRQzR2cc8ZYXysUuOTIPvvSRl2ygf8Amrj/AKl4Mh4KA+JP23/SqEVwRPtfr0pTjbZnyW2Tocg1IoTt9ORQygqbJkfQ1OkAfigioaAaDkg0fkqWdRLhsNkmYWZHoUR8I39W3alyDFhNaoUZif8AFJkrBHfnoOJHlgISFH0TIAG0K/EaLxqvvVbQowSOOftVifc1NpUOQKsYNJosYXsiw67inuCUZqttquKsGWrm1MNKDHWCEGnTIpPhFRvThlwVND10SFN63Qq9aFV6ibegXrtE0MUpqNaaiaxiTsa3L07Ca5qweVED9AukRU2IdIVpUIJ+ce9DLEVXlFoOMk0RodhVMmFSKTqNOMIm3yo8V9FfOl2Vj/UVALLZO4VA7yL/AGrmeIAskpnn29jXTfHSwWL7hVq5sXASRI+t66fZl5VUjUOA2O/SvCyK3UDEW7GKHaChvP6H2NBsVRMFeq//AFPavdYAGkTczPJ9uI/WtWFRcp3N+DUgfA3BB95/Kl/QmvglcVYKJ35tHanDL2pmAPht+orzI86ShK0uSUkRE3EggKCdjF9+tDZQuFqTBIIE9EzMCixOpb0Hj1IlRz2pvlylTfbkc/lSlab9L/aszHHLSAlEknm9h3qypUaCTaLG7mISdx7Dp1mmOBzPUOfnvXNFNuFQBJIm9tu8V6p51uClRB5Am3uDXSTYcMlHXWcaNUfOvcSkKm9VfwbilPk69xVozdGhPp+u1Kaki2pRkhFisT5FysW4qAeMwLGQev8AwaXZlhHSrYRPJ+teseH/ADXAonQOgE8RFFFtdsVkj8IfYDN0vD0rnnvR6STaCBS5jww02QUkhQ2VzTgMKihlLYUYpIEG9OmlDyyo8A/nSMgjvRAxEtaZ2Mn5bTXQlVgZYN0JvEaC60tIggpUR11Iv9q5klmT06/v511zCEuNyoDUgwe94+1cqzBOhSkDhRH0MChT2Vf2hDjxa+hGp9KSEi94k1OpVqVITJ9jTHEqgRyaJqjOaBWipKrybdbUQH0lJWoeocAxNSswuQIEAmSY26dT2qBZMEcWBtFqC03tUwuSb2g1jHqRqDaihKxCwD8QBmD1qfCEbhRKpGoXsZ9PvS9JUIATqmwETPSmf8GtqNaSkzCgT6hO0o/DQxpNBYqU0HRqMjm/t1phhMJfULnmgmVCERxq/MzVhytOxqylZpwiCKw5/CmKAxGBWbkx7VdCzIpPnIATFGlQxxIPCiNDhA2kVcscgKtVV8KCXLdatjm5oZ9DMa0ALypCr81ictAopB70S2ahU0G1QNh8KBXrtMExQ2JIoZJHIUYr71Dl4B8wdr+1TY8xahsuF1jrY0lOjpGYRBT5h4IG/JNUnPMncVL4CVIMkhsGG4Nio95roObw2zq/oSox1MWrkz+aPkaAtQSRBSDAI3ggb/OgzRm5xcGv538Gb+0HfH8f8CtSYUe5r3FOalkD2+lb4pkwVbCfvRTOXtlpJKoWZNr+0imuaStlAiW0Um35RUqWXCBaAeDyKjGIbMgJUSkDfb37VuzB0qJI1E6bm/ypb5VtHU/aGOXYoslcIStakaUKUSPL/wDtEW1d6mWh1QLiknSs6tek3MQPWd9ute5KEofQVGGzIUd4BHQ8datjYbcSpeKWtOHWsraaaASHBqIKgPwpHSeaqzytNKP6/wCkRXwVlfpirDk7thQGPy1HlrcStMCFobJ9ZbUbEnkjkVplThFq0MeVSjaNbBNS6Lf51qreZ4gLc0k2ozEYzSI5+1VzGkm4MGjjJtlqdVRbPCoSlSo/qFWN9Pq+dc4yPFraUQqTsZ5q1rxnmiJIHTYn51MpWdBaGmKgCxvS/wDjltKvdB56V7h8EE7f5+9SvNSL0DvsdpIY4fGBQkGa1dcmkPkFBlB9xxTPCv6kgxfkdDzQMhkOMHNAM5s0yP5kgE3V/T0kUVjF1T/FoPkW4g/nURFZJOMW0FeKfFKHWyyzJB+JZtMcJH61UkJPcjnT/mhcO5TVjBOLQHEXlYRpTuSoWtwO/euzVFWzGzZXN2xWpiTAPPWeanSF6tASNQFySB962Xh1pUU6ClQJBkRsYj6g1C4VWtxvz9aD7wnsteJxOtkMJSG2bWSCTaY1K5M9aXZ3hmyxh20goU3rmdlaiCCOauasr/8ACSGXg6hRCnDMKBSSCUtcgbSaq+HwTZUrS4hehYGkH/8AQGfhtSIucfYMZNGZv/CvlgYdkslKNKypchRtChH+6fem2eqUzh8Oy2fMSlKz5m6CVwFJQSniJmTvSt3CMrcDaVJYUhv1rcUSVqWqEwkD0kCZ7VC6zisOUOkqUmVeQrUSB5cEqSjcJ9wK7JCUmm/qE7RKcrR5aVhQhQJAJko0xOoDeZt2Fe5Y56m59jQWXZuG3G1PJC0hZcIMhNxERtvetmcX5ilnknUk0zApRbi+i14suMqLFmGGIKiOarjOPQpRAVJBvVtbxQdZB6C/yqqY3Lx5mtNlc9/erkEzSk76GmGcG9Psug7An5bUHk2ctIKUuNqAlJKwApIIF9rx8qszXi/AocJDklQEhKFHaRYRU8GR+8a/hZGkOWCUbgkdIFJ84x7zSRpQFqJACZudQtxTxXiIr0hthQRChqcISRO2lIBn8qEZwpkKWdS4idvoOKhxa7GJyfqgfCNrkFW8XHAPaicKnSn3JP61IBetXDAJpT2EnqhfjV2jrSjPWQpCgdtJ/wC6ZuGT7UJj0SCN7Gx5nrUNegZq4M5g0rSSN4Nqd5Ni1JUqFBI0zc7kbXGx6Ud5ATs02D/aD96fZPkPnsKcKdKgr+WpIAJA+IW3m4HtV/L4UpY3710YEpr2IMViHMXospam0wCAVKImQFEbn5c0I3hk6tBMLJ5i0C8zThSsOkPqDhe8tPplJaU2pKgLwTqmTa1KVY9k6iRIBsNlqJ+wHWsbHdVGLS/XycjoWfZXCIa8pBa9Li20FAA/GCska+LAWg1UAwpKP/HC1OEBSy2ZSlIPxLj4I9+a6RhvEOEWFagtaJISQm7qgqDpJtEkAc0RmeZ4YtKYKhhStCgW5SlTZA2UlFjPvXbVsiNI5eMvJcQpwgiAVJKoXflRv9aZ5xk6XilOD1uKSFl9cWHB9ZIkWIv0oLNGwhWoIWELHpKzKlJFpN4qHA56phLgRqS2saVwZTe/tq796mfOTtd/0J23YRg/Da3G0rUpCWlxEStyAYgIHwzc/wC2kuJbaQs+TqgKIEkSI6iOaNYxbh8wtJIAAK1JElNzBn8PSg3sOoNlakGFbKiR81de1DFzUtsnaY2yXFwopOyr/wCa2xgv3H51XsLigFCOP2asbawsA/vtWjB2rNLFPlEKy1YH+OlOWnxuAL9qT4Ru8U5w2E7ii5Mvwehg26CJme1bTWMMQK3WnpvQSbZMmaEwKExJtUzi6EWvWaChbZElFvnUGKTTBaIFA4swKlKwpOkKjlinXUpRsvf/AOR/VXQMPhwhIQmwSAB8qFyTL/KRKvjIv27UwFeg8aEoY0pdnmPKnGeRuPRz7x/hm8Iw6W2/Vinm1KMWHlpUSO0kg/WuZrxUoSjTBBUSrlWqAB8o/Ou/Z9licQwtpVtQsf6VD4T8jXD8VhfLcWlZ0lFiCLki0AfrWf5eFRnyrv8AuNwz5Kn2i+N5yC055aD5SQhxSzpXDigoJJMCAb2ExQmKU6oNGUhlIJgIGqeVLFzM8mqtic1LinNS16pA0twG1hEhIAHPQ01xmelxkt+lu6YbG6tO5U4TK1Sb9ayHicXaDrj0Tv4xYSkFbb2tBUUgklsiyQRtyTFLcCH3wrQST6lLTYJCU7qjawFS5diR61KQVBAAAEJAJ/qAEkWNEllpp5uFFtK0hTg+LQdykx8QmLGi+66OetMKGJa0rQVhoaZKhqCnSNgoDqVWmiBmyG238PhwtbSkokOi+r8SkwYFyB3pG/mC1KexJ0FaiAoSAZUd0pMzYVFgs3dhxOnV5nH9Jn0qFtxf60LxWjnG+gZ4OBROm9ztTTLsVEA8iYof+AxDpBUQ2kCJjcf28nvQGcyhQUkwU7H2q5gwy42xmOfCReMG9e/1p/h3RaqLkmZJcSJsrp94qwsPEVzs1sc4tFp80CtHHBSZvFGty6T/AIH60NfIbkvR7iX5rbCkb8UuxKorUYm3bpQ1bITSGeIxAF6PyLKySHXBbdCef7j+leZLkhVDjw7pbP3V/irGTWp4vjcftSMrzPLtcIfiaKFaRW6livK0TKaIlmBPFc68Z+CHnVnEMqClKuts2INo0K2i2xroji7xt1PFYkye1DkxRyRqR0ZOLtHz7kuGDindQJhBNpsRzIopot6G0CQozJImYjSlI3E3k0BhsQUawgj1279dulMcpbQSC6HFrkBtCLE3v1PSw7152ets0a9jLK0NJbfUtYBSpMN6RLhII0gzxvNa5PiggQU6vMGkA3vPpPaKlzXIHsOpanm1tmARqI0lSuh5227Vvl+RrVoWtQAgK9N5m/yoYwc3UdgymkLFZcpWIWAJAURJEAXv7VZcJhEtiAB7n9KLKQmw/fU1E7Wrh8FRpz2xEsl9Eb08n996r+d4QwbWNWJO9V7LVLWp7XJ2noN7AGnuGqJi62KMjXcpPB+9dCy8jSJrm2ny3r7Gx/SrvkmYiNJsRWZlg7NTx5r2WAAC5FeP4iBSnGZl0NaJwjq0eYqUo4ndX9o6d6DHhlN0h880IK2EBSnFaUiT+/pVwyLI0twpfqXx0T7D9a9yPLkJaSUiygFTyZG5NNXFQK1cHiqG32ZXkeZLJqOkTFdQqdFaIXNZFW1Giieg1q84RAHxHbt3NYt0D36V40i8mir2DZIUW07jvUYTpNh8qmmogJNQjjj+Z4gz5LQQpTRIU+2NLabAFLQi+xlRN+AKs/gLEYXCBx9KVOYjSlLTBA9BMxDh3m9+BWVleWUndGmx/mGIwuJwqFPNhzFDUkySfLIPqM7QdxFr0hV0rKyt3wMUFiUktso5JO6InBQ6hWVlW2QiOKAUA055oEpNlp7cn71lZS/YXoGznIwoqi4gEEdDcEUowjpBhW45rKyq3kwXZZ8eTuh5krgOIa1wUlQBB2vYW94ro2fYUuNQLSOKyso/C+6/qR5b+0iDwRi/5S2FfE0bT/SqfsQR9KevqtWVlW4rZUZBh1WrHH+lz0r2sptdi2zdprk3PJ/xU015WUtuzjFmo8Od6ysqfR3s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http://www.stanford.edu/%7Eouster/cgi-bin/Photo2008Smal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352800"/>
            <a:ext cx="1600200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3EBBF-ACBE-614E-B139-7F5FA5384AB9}" type="slidenum">
              <a:rPr lang="zh-TW" altLang="en-US"/>
              <a:pPr/>
              <a:t>17</a:t>
            </a:fld>
            <a:endParaRPr lang="en-US" altLang="zh-TW"/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Log-Structured</a:t>
            </a:r>
            <a:br>
              <a:rPr lang="en-US"/>
            </a:br>
            <a:r>
              <a:rPr lang="en-US"/>
              <a:t>File System</a:t>
            </a: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Technology Trends</a:t>
            </a:r>
          </a:p>
          <a:p>
            <a:pPr lvl="1"/>
            <a:r>
              <a:rPr lang="en-US" dirty="0" smtClean="0"/>
              <a:t>I/O becoming more and more of a bottleneck</a:t>
            </a:r>
          </a:p>
          <a:p>
            <a:pPr lvl="1"/>
            <a:r>
              <a:rPr lang="en-US" dirty="0" smtClean="0"/>
              <a:t>CPU </a:t>
            </a:r>
            <a:r>
              <a:rPr lang="en-US" dirty="0"/>
              <a:t>speed increases faster than disk speed</a:t>
            </a:r>
            <a:endParaRPr lang="en-US" dirty="0" smtClean="0"/>
          </a:p>
          <a:p>
            <a:pPr lvl="1"/>
            <a:r>
              <a:rPr lang="en-US" dirty="0" smtClean="0"/>
              <a:t>Big Memories: Caching </a:t>
            </a:r>
            <a:r>
              <a:rPr lang="en-US" dirty="0"/>
              <a:t>improves read </a:t>
            </a:r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Most disk traffic are writes</a:t>
            </a:r>
          </a:p>
          <a:p>
            <a:r>
              <a:rPr lang="en-US" dirty="0"/>
              <a:t>Little improvement in write performance</a:t>
            </a:r>
          </a:p>
          <a:p>
            <a:pPr lvl="1"/>
            <a:r>
              <a:rPr lang="en-US" dirty="0"/>
              <a:t>Synchronous writes to metadata</a:t>
            </a:r>
          </a:p>
          <a:p>
            <a:pPr lvl="1"/>
            <a:r>
              <a:rPr lang="en-US" dirty="0"/>
              <a:t>Metadata access dominates for small files</a:t>
            </a:r>
          </a:p>
          <a:p>
            <a:pPr lvl="1"/>
            <a:r>
              <a:rPr lang="en-US" dirty="0"/>
              <a:t>e.g. Five seeks and I/Os to create a </a:t>
            </a:r>
            <a:r>
              <a:rPr lang="en-US" dirty="0" smtClean="0"/>
              <a:t>file</a:t>
            </a:r>
          </a:p>
          <a:p>
            <a:pPr lvl="2"/>
            <a:r>
              <a:rPr lang="en-US" dirty="0" smtClean="0"/>
              <a:t>file </a:t>
            </a:r>
            <a:r>
              <a:rPr lang="en-US" dirty="0" err="1" smtClean="0"/>
              <a:t>i</a:t>
            </a:r>
            <a:r>
              <a:rPr lang="en-US" dirty="0" smtClean="0"/>
              <a:t>-node (create), file data, directory entry, file </a:t>
            </a:r>
            <a:r>
              <a:rPr lang="en-US" dirty="0" err="1" smtClean="0"/>
              <a:t>i</a:t>
            </a:r>
            <a:r>
              <a:rPr lang="en-US" dirty="0" smtClean="0"/>
              <a:t>-node (finalize), directory </a:t>
            </a:r>
            <a:r>
              <a:rPr lang="en-US" dirty="0" err="1" smtClean="0"/>
              <a:t>i</a:t>
            </a:r>
            <a:r>
              <a:rPr lang="en-US" dirty="0" smtClean="0"/>
              <a:t>-node (modification time).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9261F-7815-D543-AF9C-2D6488D4D66F}" type="slidenum">
              <a:rPr lang="zh-TW" altLang="en-US"/>
              <a:pPr/>
              <a:t>18</a:t>
            </a:fld>
            <a:endParaRPr lang="en-US" altLang="zh-TW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LFS in a nutshell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44562"/>
            <a:ext cx="8229600" cy="4525963"/>
          </a:xfrm>
        </p:spPr>
        <p:txBody>
          <a:bodyPr/>
          <a:lstStyle/>
          <a:p>
            <a:r>
              <a:rPr lang="en-US" dirty="0"/>
              <a:t>Boost write throughput by writing all changes to disk contiguously</a:t>
            </a:r>
          </a:p>
          <a:p>
            <a:pPr lvl="1"/>
            <a:r>
              <a:rPr lang="en-US" dirty="0"/>
              <a:t>Disk as an array of blocks, append at end</a:t>
            </a:r>
          </a:p>
          <a:p>
            <a:pPr lvl="1"/>
            <a:r>
              <a:rPr lang="en-US" dirty="0"/>
              <a:t>Write data, indirect blocks, </a:t>
            </a:r>
            <a:r>
              <a:rPr lang="en-US" dirty="0" err="1"/>
              <a:t>inodes</a:t>
            </a:r>
            <a:r>
              <a:rPr lang="en-US" dirty="0"/>
              <a:t> together</a:t>
            </a:r>
          </a:p>
          <a:p>
            <a:pPr lvl="1"/>
            <a:r>
              <a:rPr lang="en-US" dirty="0"/>
              <a:t>No need for a free block map</a:t>
            </a:r>
          </a:p>
          <a:p>
            <a:r>
              <a:rPr lang="en-US" dirty="0"/>
              <a:t>Writes are written in </a:t>
            </a:r>
            <a:r>
              <a:rPr lang="en-US" i="1" dirty="0"/>
              <a:t>segments</a:t>
            </a:r>
          </a:p>
          <a:p>
            <a:pPr lvl="1"/>
            <a:r>
              <a:rPr lang="en-US" dirty="0"/>
              <a:t>~1MB of continuous disk blocks</a:t>
            </a:r>
          </a:p>
          <a:p>
            <a:pPr lvl="1"/>
            <a:r>
              <a:rPr lang="en-US" dirty="0"/>
              <a:t>Accumulated in cache and flushed at </a:t>
            </a:r>
            <a:r>
              <a:rPr lang="en-US" dirty="0" smtClean="0"/>
              <a:t>once</a:t>
            </a:r>
          </a:p>
          <a:p>
            <a:r>
              <a:rPr lang="en-US" dirty="0" smtClean="0"/>
              <a:t>Data layout on disk  </a:t>
            </a:r>
          </a:p>
          <a:p>
            <a:pPr lvl="1"/>
            <a:r>
              <a:rPr lang="en-US" dirty="0" smtClean="0"/>
              <a:t>“temporal locality” (good for writing) </a:t>
            </a:r>
          </a:p>
          <a:p>
            <a:pPr lvl="1">
              <a:buNone/>
            </a:pPr>
            <a:r>
              <a:rPr lang="en-US" dirty="0" smtClean="0"/>
              <a:t>	rather than “logical locality” (good for reading). </a:t>
            </a:r>
          </a:p>
          <a:p>
            <a:pPr lvl="1"/>
            <a:r>
              <a:rPr lang="en-US" dirty="0" smtClean="0"/>
              <a:t>Why is this a better? </a:t>
            </a:r>
          </a:p>
          <a:p>
            <a:pPr lvl="2"/>
            <a:r>
              <a:rPr lang="en-US" dirty="0" smtClean="0"/>
              <a:t>Because caching helps reads but not writes!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4E1EB-2E46-DD46-83A6-AB5F727A5E02}" type="slidenum">
              <a:rPr lang="zh-TW" altLang="en-US"/>
              <a:pPr/>
              <a:t>19</a:t>
            </a:fld>
            <a:endParaRPr lang="en-US" altLang="zh-TW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 operation</a:t>
            </a:r>
          </a:p>
        </p:txBody>
      </p:sp>
      <p:sp>
        <p:nvSpPr>
          <p:cNvPr id="395269" name="Rectangle 5"/>
          <p:cNvSpPr>
            <a:spLocks noChangeArrowheads="1"/>
          </p:cNvSpPr>
          <p:nvPr/>
        </p:nvSpPr>
        <p:spPr bwMode="auto">
          <a:xfrm>
            <a:off x="2590800" y="2743200"/>
            <a:ext cx="228600" cy="228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276" name="Text Box 12"/>
          <p:cNvSpPr txBox="1">
            <a:spLocks noChangeArrowheads="1"/>
          </p:cNvSpPr>
          <p:nvPr/>
        </p:nvSpPr>
        <p:spPr bwMode="auto">
          <a:xfrm>
            <a:off x="2514600" y="2438400"/>
            <a:ext cx="12922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inode blocks</a:t>
            </a:r>
          </a:p>
        </p:txBody>
      </p:sp>
      <p:sp>
        <p:nvSpPr>
          <p:cNvPr id="395277" name="Text Box 13"/>
          <p:cNvSpPr txBox="1">
            <a:spLocks noChangeArrowheads="1"/>
          </p:cNvSpPr>
          <p:nvPr/>
        </p:nvSpPr>
        <p:spPr bwMode="auto">
          <a:xfrm>
            <a:off x="4495800" y="2438400"/>
            <a:ext cx="1196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data blocks</a:t>
            </a:r>
          </a:p>
        </p:txBody>
      </p:sp>
      <p:sp>
        <p:nvSpPr>
          <p:cNvPr id="395278" name="Rectangle 14"/>
          <p:cNvSpPr>
            <a:spLocks noChangeArrowheads="1"/>
          </p:cNvSpPr>
          <p:nvPr/>
        </p:nvSpPr>
        <p:spPr bwMode="auto">
          <a:xfrm>
            <a:off x="2895600" y="2743200"/>
            <a:ext cx="228600" cy="228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279" name="Rectangle 15"/>
          <p:cNvSpPr>
            <a:spLocks noChangeArrowheads="1"/>
          </p:cNvSpPr>
          <p:nvPr/>
        </p:nvSpPr>
        <p:spPr bwMode="auto">
          <a:xfrm>
            <a:off x="3200400" y="2743200"/>
            <a:ext cx="228600" cy="228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280" name="Rectangle 16"/>
          <p:cNvSpPr>
            <a:spLocks noChangeArrowheads="1"/>
          </p:cNvSpPr>
          <p:nvPr/>
        </p:nvSpPr>
        <p:spPr bwMode="auto">
          <a:xfrm>
            <a:off x="4554538" y="27432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281" name="Rectangle 17"/>
          <p:cNvSpPr>
            <a:spLocks noChangeArrowheads="1"/>
          </p:cNvSpPr>
          <p:nvPr/>
        </p:nvSpPr>
        <p:spPr bwMode="auto">
          <a:xfrm>
            <a:off x="4859338" y="27432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282" name="Rectangle 18"/>
          <p:cNvSpPr>
            <a:spLocks noChangeArrowheads="1"/>
          </p:cNvSpPr>
          <p:nvPr/>
        </p:nvSpPr>
        <p:spPr bwMode="auto">
          <a:xfrm>
            <a:off x="5164138" y="27432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283" name="Rectangle 19"/>
          <p:cNvSpPr>
            <a:spLocks noChangeArrowheads="1"/>
          </p:cNvSpPr>
          <p:nvPr/>
        </p:nvSpPr>
        <p:spPr bwMode="auto">
          <a:xfrm>
            <a:off x="5468938" y="27432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284" name="Rectangle 20"/>
          <p:cNvSpPr>
            <a:spLocks noChangeArrowheads="1"/>
          </p:cNvSpPr>
          <p:nvPr/>
        </p:nvSpPr>
        <p:spPr bwMode="auto">
          <a:xfrm>
            <a:off x="5773738" y="27432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285" name="Rectangle 21"/>
          <p:cNvSpPr>
            <a:spLocks noChangeArrowheads="1"/>
          </p:cNvSpPr>
          <p:nvPr/>
        </p:nvSpPr>
        <p:spPr bwMode="auto">
          <a:xfrm>
            <a:off x="6078538" y="27432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590800" y="3581400"/>
            <a:ext cx="3429000" cy="228600"/>
            <a:chOff x="1680" y="2640"/>
            <a:chExt cx="2160" cy="144"/>
          </a:xfrm>
        </p:grpSpPr>
        <p:sp>
          <p:nvSpPr>
            <p:cNvPr id="395287" name="Rectangle 23"/>
            <p:cNvSpPr>
              <a:spLocks noChangeArrowheads="1"/>
            </p:cNvSpPr>
            <p:nvPr/>
          </p:nvSpPr>
          <p:spPr bwMode="auto">
            <a:xfrm>
              <a:off x="1680" y="2640"/>
              <a:ext cx="144" cy="14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88" name="Rectangle 24"/>
            <p:cNvSpPr>
              <a:spLocks noChangeArrowheads="1"/>
            </p:cNvSpPr>
            <p:nvPr/>
          </p:nvSpPr>
          <p:spPr bwMode="auto">
            <a:xfrm>
              <a:off x="1824" y="2640"/>
              <a:ext cx="144" cy="14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0" name="Rectangle 26"/>
            <p:cNvSpPr>
              <a:spLocks noChangeArrowheads="1"/>
            </p:cNvSpPr>
            <p:nvPr/>
          </p:nvSpPr>
          <p:spPr bwMode="auto">
            <a:xfrm>
              <a:off x="2544" y="2640"/>
              <a:ext cx="144" cy="14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1" name="Rectangle 27"/>
            <p:cNvSpPr>
              <a:spLocks noChangeArrowheads="1"/>
            </p:cNvSpPr>
            <p:nvPr/>
          </p:nvSpPr>
          <p:spPr bwMode="auto">
            <a:xfrm>
              <a:off x="2688" y="2640"/>
              <a:ext cx="144" cy="14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2" name="Rectangle 28"/>
            <p:cNvSpPr>
              <a:spLocks noChangeArrowheads="1"/>
            </p:cNvSpPr>
            <p:nvPr/>
          </p:nvSpPr>
          <p:spPr bwMode="auto">
            <a:xfrm>
              <a:off x="1968" y="2640"/>
              <a:ext cx="144" cy="14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3" name="Rectangle 29"/>
            <p:cNvSpPr>
              <a:spLocks noChangeArrowheads="1"/>
            </p:cNvSpPr>
            <p:nvPr/>
          </p:nvSpPr>
          <p:spPr bwMode="auto">
            <a:xfrm>
              <a:off x="2400" y="2640"/>
              <a:ext cx="144" cy="14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4" name="Rectangle 30"/>
            <p:cNvSpPr>
              <a:spLocks noChangeArrowheads="1"/>
            </p:cNvSpPr>
            <p:nvPr/>
          </p:nvSpPr>
          <p:spPr bwMode="auto">
            <a:xfrm>
              <a:off x="2256" y="2640"/>
              <a:ext cx="144" cy="14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5" name="Rectangle 31"/>
            <p:cNvSpPr>
              <a:spLocks noChangeArrowheads="1"/>
            </p:cNvSpPr>
            <p:nvPr/>
          </p:nvSpPr>
          <p:spPr bwMode="auto">
            <a:xfrm>
              <a:off x="2112" y="2640"/>
              <a:ext cx="144" cy="14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6" name="Rectangle 32"/>
            <p:cNvSpPr>
              <a:spLocks noChangeArrowheads="1"/>
            </p:cNvSpPr>
            <p:nvPr/>
          </p:nvSpPr>
          <p:spPr bwMode="auto">
            <a:xfrm>
              <a:off x="2832" y="2640"/>
              <a:ext cx="144" cy="14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7" name="Rectangle 33"/>
            <p:cNvSpPr>
              <a:spLocks noChangeArrowheads="1"/>
            </p:cNvSpPr>
            <p:nvPr/>
          </p:nvSpPr>
          <p:spPr bwMode="auto">
            <a:xfrm>
              <a:off x="3264" y="2640"/>
              <a:ext cx="144" cy="14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8" name="Rectangle 34"/>
            <p:cNvSpPr>
              <a:spLocks noChangeArrowheads="1"/>
            </p:cNvSpPr>
            <p:nvPr/>
          </p:nvSpPr>
          <p:spPr bwMode="auto">
            <a:xfrm>
              <a:off x="2976" y="2640"/>
              <a:ext cx="144" cy="14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99" name="Rectangle 35"/>
            <p:cNvSpPr>
              <a:spLocks noChangeArrowheads="1"/>
            </p:cNvSpPr>
            <p:nvPr/>
          </p:nvSpPr>
          <p:spPr bwMode="auto">
            <a:xfrm>
              <a:off x="3120" y="2640"/>
              <a:ext cx="144" cy="14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00" name="Rectangle 36"/>
            <p:cNvSpPr>
              <a:spLocks noChangeArrowheads="1"/>
            </p:cNvSpPr>
            <p:nvPr/>
          </p:nvSpPr>
          <p:spPr bwMode="auto">
            <a:xfrm>
              <a:off x="3408" y="2640"/>
              <a:ext cx="144" cy="14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01" name="Rectangle 37"/>
            <p:cNvSpPr>
              <a:spLocks noChangeArrowheads="1"/>
            </p:cNvSpPr>
            <p:nvPr/>
          </p:nvSpPr>
          <p:spPr bwMode="auto">
            <a:xfrm>
              <a:off x="3552" y="2640"/>
              <a:ext cx="144" cy="144"/>
            </a:xfrm>
            <a:prstGeom prst="rect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286" name="Rectangle 22"/>
            <p:cNvSpPr>
              <a:spLocks noChangeArrowheads="1"/>
            </p:cNvSpPr>
            <p:nvPr/>
          </p:nvSpPr>
          <p:spPr bwMode="auto">
            <a:xfrm>
              <a:off x="1680" y="2640"/>
              <a:ext cx="2160" cy="14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5303" name="Text Box 39"/>
          <p:cNvSpPr txBox="1">
            <a:spLocks noChangeArrowheads="1"/>
          </p:cNvSpPr>
          <p:nvPr/>
        </p:nvSpPr>
        <p:spPr bwMode="auto">
          <a:xfrm>
            <a:off x="2514600" y="3276600"/>
            <a:ext cx="15382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active segment</a:t>
            </a:r>
          </a:p>
        </p:txBody>
      </p:sp>
      <p:sp>
        <p:nvSpPr>
          <p:cNvPr id="395305" name="Rectangle 41"/>
          <p:cNvSpPr>
            <a:spLocks noChangeArrowheads="1"/>
          </p:cNvSpPr>
          <p:nvPr/>
        </p:nvSpPr>
        <p:spPr bwMode="auto">
          <a:xfrm>
            <a:off x="3200400" y="53340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06" name="Rectangle 42"/>
          <p:cNvSpPr>
            <a:spLocks noChangeArrowheads="1"/>
          </p:cNvSpPr>
          <p:nvPr/>
        </p:nvSpPr>
        <p:spPr bwMode="auto">
          <a:xfrm>
            <a:off x="1143000" y="53340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07" name="Rectangle 43"/>
          <p:cNvSpPr>
            <a:spLocks noChangeArrowheads="1"/>
          </p:cNvSpPr>
          <p:nvPr/>
        </p:nvSpPr>
        <p:spPr bwMode="auto">
          <a:xfrm>
            <a:off x="2286000" y="53340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08" name="Rectangle 44"/>
          <p:cNvSpPr>
            <a:spLocks noChangeArrowheads="1"/>
          </p:cNvSpPr>
          <p:nvPr/>
        </p:nvSpPr>
        <p:spPr bwMode="auto">
          <a:xfrm>
            <a:off x="2514600" y="5334000"/>
            <a:ext cx="228600" cy="228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09" name="Rectangle 45"/>
          <p:cNvSpPr>
            <a:spLocks noChangeArrowheads="1"/>
          </p:cNvSpPr>
          <p:nvPr/>
        </p:nvSpPr>
        <p:spPr bwMode="auto">
          <a:xfrm>
            <a:off x="1600200" y="5334000"/>
            <a:ext cx="228600" cy="228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0" name="Rectangle 46"/>
          <p:cNvSpPr>
            <a:spLocks noChangeArrowheads="1"/>
          </p:cNvSpPr>
          <p:nvPr/>
        </p:nvSpPr>
        <p:spPr bwMode="auto">
          <a:xfrm>
            <a:off x="2057400" y="53340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1" name="Rectangle 47"/>
          <p:cNvSpPr>
            <a:spLocks noChangeArrowheads="1"/>
          </p:cNvSpPr>
          <p:nvPr/>
        </p:nvSpPr>
        <p:spPr bwMode="auto">
          <a:xfrm>
            <a:off x="1371600" y="53340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2" name="Rectangle 48"/>
          <p:cNvSpPr>
            <a:spLocks noChangeArrowheads="1"/>
          </p:cNvSpPr>
          <p:nvPr/>
        </p:nvSpPr>
        <p:spPr bwMode="auto">
          <a:xfrm>
            <a:off x="1828800" y="53340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3" name="Rectangle 49"/>
          <p:cNvSpPr>
            <a:spLocks noChangeArrowheads="1"/>
          </p:cNvSpPr>
          <p:nvPr/>
        </p:nvSpPr>
        <p:spPr bwMode="auto">
          <a:xfrm>
            <a:off x="914400" y="5334000"/>
            <a:ext cx="228600" cy="228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4" name="Rectangle 50"/>
          <p:cNvSpPr>
            <a:spLocks noChangeArrowheads="1"/>
          </p:cNvSpPr>
          <p:nvPr/>
        </p:nvSpPr>
        <p:spPr bwMode="auto">
          <a:xfrm>
            <a:off x="3429000" y="53340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5" name="Rectangle 51"/>
          <p:cNvSpPr>
            <a:spLocks noChangeArrowheads="1"/>
          </p:cNvSpPr>
          <p:nvPr/>
        </p:nvSpPr>
        <p:spPr bwMode="auto">
          <a:xfrm>
            <a:off x="2971800" y="53340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6" name="Rectangle 52"/>
          <p:cNvSpPr>
            <a:spLocks noChangeArrowheads="1"/>
          </p:cNvSpPr>
          <p:nvPr/>
        </p:nvSpPr>
        <p:spPr bwMode="auto">
          <a:xfrm>
            <a:off x="2743200" y="5334000"/>
            <a:ext cx="228600" cy="228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7" name="Rectangle 53"/>
          <p:cNvSpPr>
            <a:spLocks noChangeArrowheads="1"/>
          </p:cNvSpPr>
          <p:nvPr/>
        </p:nvSpPr>
        <p:spPr bwMode="auto">
          <a:xfrm>
            <a:off x="3657600" y="5334000"/>
            <a:ext cx="228600" cy="228600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8" name="Rectangle 54"/>
          <p:cNvSpPr>
            <a:spLocks noChangeArrowheads="1"/>
          </p:cNvSpPr>
          <p:nvPr/>
        </p:nvSpPr>
        <p:spPr bwMode="auto">
          <a:xfrm>
            <a:off x="3886200" y="5334000"/>
            <a:ext cx="228600" cy="2286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19" name="Rectangle 55"/>
          <p:cNvSpPr>
            <a:spLocks noChangeArrowheads="1"/>
          </p:cNvSpPr>
          <p:nvPr/>
        </p:nvSpPr>
        <p:spPr bwMode="auto">
          <a:xfrm>
            <a:off x="914400" y="5334000"/>
            <a:ext cx="7315200" cy="2286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20" name="Text Box 56"/>
          <p:cNvSpPr txBox="1">
            <a:spLocks noChangeArrowheads="1"/>
          </p:cNvSpPr>
          <p:nvPr/>
        </p:nvSpPr>
        <p:spPr bwMode="auto">
          <a:xfrm>
            <a:off x="838200" y="5029200"/>
            <a:ext cx="4540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log</a:t>
            </a:r>
          </a:p>
        </p:txBody>
      </p:sp>
      <p:sp>
        <p:nvSpPr>
          <p:cNvPr id="395337" name="AutoShape 73"/>
          <p:cNvSpPr>
            <a:spLocks noChangeArrowheads="1"/>
          </p:cNvSpPr>
          <p:nvPr/>
        </p:nvSpPr>
        <p:spPr bwMode="auto">
          <a:xfrm>
            <a:off x="762000" y="4495800"/>
            <a:ext cx="7620000" cy="1676400"/>
          </a:xfrm>
          <a:prstGeom prst="can">
            <a:avLst>
              <a:gd name="adj" fmla="val 25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38" name="Rectangle 74"/>
          <p:cNvSpPr>
            <a:spLocks noChangeArrowheads="1"/>
          </p:cNvSpPr>
          <p:nvPr/>
        </p:nvSpPr>
        <p:spPr bwMode="auto">
          <a:xfrm>
            <a:off x="2057400" y="2286000"/>
            <a:ext cx="4953000" cy="1752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39" name="Text Box 75"/>
          <p:cNvSpPr txBox="1">
            <a:spLocks noChangeArrowheads="1"/>
          </p:cNvSpPr>
          <p:nvPr/>
        </p:nvSpPr>
        <p:spPr bwMode="auto">
          <a:xfrm>
            <a:off x="1905000" y="1828800"/>
            <a:ext cx="2776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 i="1"/>
              <a:t>Kernel buffer cache</a:t>
            </a:r>
          </a:p>
        </p:txBody>
      </p:sp>
      <p:sp>
        <p:nvSpPr>
          <p:cNvPr id="395340" name="Text Box 76"/>
          <p:cNvSpPr txBox="1">
            <a:spLocks noChangeArrowheads="1"/>
          </p:cNvSpPr>
          <p:nvPr/>
        </p:nvSpPr>
        <p:spPr bwMode="auto">
          <a:xfrm>
            <a:off x="1371600" y="5562600"/>
            <a:ext cx="1085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i="1"/>
              <a:t>log head</a:t>
            </a:r>
          </a:p>
        </p:txBody>
      </p:sp>
      <p:sp>
        <p:nvSpPr>
          <p:cNvPr id="395341" name="Text Box 77"/>
          <p:cNvSpPr txBox="1">
            <a:spLocks noChangeArrowheads="1"/>
          </p:cNvSpPr>
          <p:nvPr/>
        </p:nvSpPr>
        <p:spPr bwMode="auto">
          <a:xfrm>
            <a:off x="4495800" y="5562600"/>
            <a:ext cx="10858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i="1"/>
              <a:t>log tail</a:t>
            </a:r>
          </a:p>
        </p:txBody>
      </p:sp>
      <p:sp>
        <p:nvSpPr>
          <p:cNvPr id="395342" name="Freeform 78"/>
          <p:cNvSpPr>
            <a:spLocks/>
          </p:cNvSpPr>
          <p:nvPr/>
        </p:nvSpPr>
        <p:spPr bwMode="auto">
          <a:xfrm>
            <a:off x="914400" y="5562600"/>
            <a:ext cx="565150" cy="184150"/>
          </a:xfrm>
          <a:custGeom>
            <a:avLst/>
            <a:gdLst/>
            <a:ahLst/>
            <a:cxnLst>
              <a:cxn ang="0">
                <a:pos x="356" y="99"/>
              </a:cxn>
              <a:cxn ang="0">
                <a:pos x="186" y="99"/>
              </a:cxn>
              <a:cxn ang="0">
                <a:pos x="0" y="0"/>
              </a:cxn>
            </a:cxnLst>
            <a:rect l="0" t="0" r="r" b="b"/>
            <a:pathLst>
              <a:path w="356" h="116">
                <a:moveTo>
                  <a:pt x="356" y="99"/>
                </a:moveTo>
                <a:cubicBezTo>
                  <a:pt x="328" y="99"/>
                  <a:pt x="245" y="116"/>
                  <a:pt x="186" y="99"/>
                </a:cubicBezTo>
                <a:cubicBezTo>
                  <a:pt x="127" y="82"/>
                  <a:pt x="39" y="21"/>
                  <a:pt x="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ysDot"/>
            <a:round/>
            <a:headEnd type="none" w="med" len="med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43" name="Freeform 79"/>
          <p:cNvSpPr>
            <a:spLocks/>
          </p:cNvSpPr>
          <p:nvPr/>
        </p:nvSpPr>
        <p:spPr bwMode="auto">
          <a:xfrm>
            <a:off x="4114800" y="5562600"/>
            <a:ext cx="565150" cy="184150"/>
          </a:xfrm>
          <a:custGeom>
            <a:avLst/>
            <a:gdLst/>
            <a:ahLst/>
            <a:cxnLst>
              <a:cxn ang="0">
                <a:pos x="356" y="99"/>
              </a:cxn>
              <a:cxn ang="0">
                <a:pos x="186" y="99"/>
              </a:cxn>
              <a:cxn ang="0">
                <a:pos x="0" y="0"/>
              </a:cxn>
            </a:cxnLst>
            <a:rect l="0" t="0" r="r" b="b"/>
            <a:pathLst>
              <a:path w="356" h="116">
                <a:moveTo>
                  <a:pt x="356" y="99"/>
                </a:moveTo>
                <a:cubicBezTo>
                  <a:pt x="328" y="99"/>
                  <a:pt x="245" y="116"/>
                  <a:pt x="186" y="99"/>
                </a:cubicBezTo>
                <a:cubicBezTo>
                  <a:pt x="127" y="82"/>
                  <a:pt x="39" y="21"/>
                  <a:pt x="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ysDot"/>
            <a:round/>
            <a:headEnd type="none" w="med" len="med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44" name="Text Box 80"/>
          <p:cNvSpPr txBox="1">
            <a:spLocks noChangeArrowheads="1"/>
          </p:cNvSpPr>
          <p:nvPr/>
        </p:nvSpPr>
        <p:spPr bwMode="auto">
          <a:xfrm>
            <a:off x="2819400" y="4495800"/>
            <a:ext cx="2776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 i="1"/>
              <a:t>Disk</a:t>
            </a:r>
          </a:p>
        </p:txBody>
      </p:sp>
      <p:sp>
        <p:nvSpPr>
          <p:cNvPr id="395345" name="Line 81"/>
          <p:cNvSpPr>
            <a:spLocks noChangeShapeType="1"/>
          </p:cNvSpPr>
          <p:nvPr/>
        </p:nvSpPr>
        <p:spPr bwMode="auto">
          <a:xfrm>
            <a:off x="2590800" y="3810000"/>
            <a:ext cx="152400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46" name="Line 82"/>
          <p:cNvSpPr>
            <a:spLocks noChangeShapeType="1"/>
          </p:cNvSpPr>
          <p:nvPr/>
        </p:nvSpPr>
        <p:spPr bwMode="auto">
          <a:xfrm>
            <a:off x="6019800" y="3810000"/>
            <a:ext cx="1524000" cy="152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83"/>
          <p:cNvGrpSpPr>
            <a:grpSpLocks/>
          </p:cNvGrpSpPr>
          <p:nvPr/>
        </p:nvGrpSpPr>
        <p:grpSpPr bwMode="auto">
          <a:xfrm>
            <a:off x="4114800" y="5334000"/>
            <a:ext cx="3429000" cy="228600"/>
            <a:chOff x="1680" y="2640"/>
            <a:chExt cx="2160" cy="144"/>
          </a:xfrm>
        </p:grpSpPr>
        <p:sp>
          <p:nvSpPr>
            <p:cNvPr id="395348" name="Rectangle 84"/>
            <p:cNvSpPr>
              <a:spLocks noChangeArrowheads="1"/>
            </p:cNvSpPr>
            <p:nvPr/>
          </p:nvSpPr>
          <p:spPr bwMode="auto">
            <a:xfrm>
              <a:off x="1680" y="2640"/>
              <a:ext cx="144" cy="144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49" name="Rectangle 85"/>
            <p:cNvSpPr>
              <a:spLocks noChangeArrowheads="1"/>
            </p:cNvSpPr>
            <p:nvPr/>
          </p:nvSpPr>
          <p:spPr bwMode="auto">
            <a:xfrm>
              <a:off x="1824" y="2640"/>
              <a:ext cx="144" cy="144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0" name="Rectangle 86"/>
            <p:cNvSpPr>
              <a:spLocks noChangeArrowheads="1"/>
            </p:cNvSpPr>
            <p:nvPr/>
          </p:nvSpPr>
          <p:spPr bwMode="auto">
            <a:xfrm>
              <a:off x="2544" y="2640"/>
              <a:ext cx="144" cy="144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1" name="Rectangle 87"/>
            <p:cNvSpPr>
              <a:spLocks noChangeArrowheads="1"/>
            </p:cNvSpPr>
            <p:nvPr/>
          </p:nvSpPr>
          <p:spPr bwMode="auto">
            <a:xfrm>
              <a:off x="2688" y="2640"/>
              <a:ext cx="144" cy="144"/>
            </a:xfrm>
            <a:prstGeom prst="rect">
              <a:avLst/>
            </a:prstGeom>
            <a:solidFill>
              <a:srgbClr val="FF33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2" name="Rectangle 88"/>
            <p:cNvSpPr>
              <a:spLocks noChangeArrowheads="1"/>
            </p:cNvSpPr>
            <p:nvPr/>
          </p:nvSpPr>
          <p:spPr bwMode="auto">
            <a:xfrm>
              <a:off x="1968" y="2640"/>
              <a:ext cx="144" cy="144"/>
            </a:xfrm>
            <a:prstGeom prst="rect">
              <a:avLst/>
            </a:prstGeom>
            <a:solidFill>
              <a:srgbClr val="FF33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3" name="Rectangle 89"/>
            <p:cNvSpPr>
              <a:spLocks noChangeArrowheads="1"/>
            </p:cNvSpPr>
            <p:nvPr/>
          </p:nvSpPr>
          <p:spPr bwMode="auto">
            <a:xfrm>
              <a:off x="2400" y="2640"/>
              <a:ext cx="144" cy="144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4" name="Rectangle 90"/>
            <p:cNvSpPr>
              <a:spLocks noChangeArrowheads="1"/>
            </p:cNvSpPr>
            <p:nvPr/>
          </p:nvSpPr>
          <p:spPr bwMode="auto">
            <a:xfrm>
              <a:off x="2256" y="2640"/>
              <a:ext cx="144" cy="144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5" name="Rectangle 91"/>
            <p:cNvSpPr>
              <a:spLocks noChangeArrowheads="1"/>
            </p:cNvSpPr>
            <p:nvPr/>
          </p:nvSpPr>
          <p:spPr bwMode="auto">
            <a:xfrm>
              <a:off x="2112" y="2640"/>
              <a:ext cx="144" cy="144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6" name="Rectangle 92"/>
            <p:cNvSpPr>
              <a:spLocks noChangeArrowheads="1"/>
            </p:cNvSpPr>
            <p:nvPr/>
          </p:nvSpPr>
          <p:spPr bwMode="auto">
            <a:xfrm>
              <a:off x="2832" y="2640"/>
              <a:ext cx="144" cy="144"/>
            </a:xfrm>
            <a:prstGeom prst="rect">
              <a:avLst/>
            </a:prstGeom>
            <a:solidFill>
              <a:srgbClr val="FF33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7" name="Rectangle 93"/>
            <p:cNvSpPr>
              <a:spLocks noChangeArrowheads="1"/>
            </p:cNvSpPr>
            <p:nvPr/>
          </p:nvSpPr>
          <p:spPr bwMode="auto">
            <a:xfrm>
              <a:off x="3264" y="2640"/>
              <a:ext cx="144" cy="144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8" name="Rectangle 94"/>
            <p:cNvSpPr>
              <a:spLocks noChangeArrowheads="1"/>
            </p:cNvSpPr>
            <p:nvPr/>
          </p:nvSpPr>
          <p:spPr bwMode="auto">
            <a:xfrm>
              <a:off x="2976" y="2640"/>
              <a:ext cx="144" cy="144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59" name="Rectangle 95"/>
            <p:cNvSpPr>
              <a:spLocks noChangeArrowheads="1"/>
            </p:cNvSpPr>
            <p:nvPr/>
          </p:nvSpPr>
          <p:spPr bwMode="auto">
            <a:xfrm>
              <a:off x="3120" y="2640"/>
              <a:ext cx="144" cy="144"/>
            </a:xfrm>
            <a:prstGeom prst="rect">
              <a:avLst/>
            </a:prstGeom>
            <a:solidFill>
              <a:srgbClr val="FF33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60" name="Rectangle 96"/>
            <p:cNvSpPr>
              <a:spLocks noChangeArrowheads="1"/>
            </p:cNvSpPr>
            <p:nvPr/>
          </p:nvSpPr>
          <p:spPr bwMode="auto">
            <a:xfrm>
              <a:off x="3408" y="2640"/>
              <a:ext cx="144" cy="144"/>
            </a:xfrm>
            <a:prstGeom prst="rect">
              <a:avLst/>
            </a:prstGeom>
            <a:solidFill>
              <a:srgbClr val="FFCC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61" name="Rectangle 97"/>
            <p:cNvSpPr>
              <a:spLocks noChangeArrowheads="1"/>
            </p:cNvSpPr>
            <p:nvPr/>
          </p:nvSpPr>
          <p:spPr bwMode="auto">
            <a:xfrm>
              <a:off x="3552" y="2640"/>
              <a:ext cx="144" cy="144"/>
            </a:xfrm>
            <a:prstGeom prst="rect">
              <a:avLst/>
            </a:prstGeom>
            <a:solidFill>
              <a:srgbClr val="FF3300">
                <a:alpha val="50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362" name="Rectangle 98"/>
            <p:cNvSpPr>
              <a:spLocks noChangeArrowheads="1"/>
            </p:cNvSpPr>
            <p:nvPr/>
          </p:nvSpPr>
          <p:spPr bwMode="auto">
            <a:xfrm>
              <a:off x="1680" y="2640"/>
              <a:ext cx="2160" cy="14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5363" name="Freeform 99"/>
          <p:cNvSpPr>
            <a:spLocks/>
          </p:cNvSpPr>
          <p:nvPr/>
        </p:nvSpPr>
        <p:spPr bwMode="auto">
          <a:xfrm>
            <a:off x="3325813" y="2868613"/>
            <a:ext cx="2389187" cy="7889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56" y="164"/>
              </a:cxn>
              <a:cxn ang="0">
                <a:pos x="1457" y="449"/>
              </a:cxn>
            </a:cxnLst>
            <a:rect l="0" t="0" r="r" b="b"/>
            <a:pathLst>
              <a:path w="1457" h="449">
                <a:moveTo>
                  <a:pt x="0" y="0"/>
                </a:moveTo>
                <a:cubicBezTo>
                  <a:pt x="176" y="27"/>
                  <a:pt x="813" y="89"/>
                  <a:pt x="1056" y="164"/>
                </a:cubicBezTo>
                <a:cubicBezTo>
                  <a:pt x="1299" y="239"/>
                  <a:pt x="1374" y="390"/>
                  <a:pt x="1457" y="449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 type="none" w="med" len="med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64" name="Freeform 100"/>
          <p:cNvSpPr>
            <a:spLocks/>
          </p:cNvSpPr>
          <p:nvPr/>
        </p:nvSpPr>
        <p:spPr bwMode="auto">
          <a:xfrm flipH="1">
            <a:off x="5257800" y="2895600"/>
            <a:ext cx="76200" cy="838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56" y="164"/>
              </a:cxn>
              <a:cxn ang="0">
                <a:pos x="1457" y="449"/>
              </a:cxn>
            </a:cxnLst>
            <a:rect l="0" t="0" r="r" b="b"/>
            <a:pathLst>
              <a:path w="1457" h="449">
                <a:moveTo>
                  <a:pt x="0" y="0"/>
                </a:moveTo>
                <a:cubicBezTo>
                  <a:pt x="176" y="27"/>
                  <a:pt x="813" y="89"/>
                  <a:pt x="1056" y="164"/>
                </a:cubicBezTo>
                <a:cubicBezTo>
                  <a:pt x="1299" y="239"/>
                  <a:pt x="1374" y="390"/>
                  <a:pt x="1457" y="449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 type="none" w="med" len="med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365" name="Freeform 101"/>
          <p:cNvSpPr>
            <a:spLocks/>
          </p:cNvSpPr>
          <p:nvPr/>
        </p:nvSpPr>
        <p:spPr bwMode="auto">
          <a:xfrm flipH="1">
            <a:off x="5486400" y="2895600"/>
            <a:ext cx="381000" cy="762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56" y="164"/>
              </a:cxn>
              <a:cxn ang="0">
                <a:pos x="1457" y="449"/>
              </a:cxn>
            </a:cxnLst>
            <a:rect l="0" t="0" r="r" b="b"/>
            <a:pathLst>
              <a:path w="1457" h="449">
                <a:moveTo>
                  <a:pt x="0" y="0"/>
                </a:moveTo>
                <a:cubicBezTo>
                  <a:pt x="176" y="27"/>
                  <a:pt x="813" y="89"/>
                  <a:pt x="1056" y="164"/>
                </a:cubicBezTo>
                <a:cubicBezTo>
                  <a:pt x="1299" y="239"/>
                  <a:pt x="1374" y="390"/>
                  <a:pt x="1457" y="449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dash"/>
            <a:round/>
            <a:headEnd type="none" w="med" len="med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Fast File System for UNIX</a:t>
            </a:r>
            <a:br>
              <a:rPr lang="en-US" dirty="0" smtClean="0"/>
            </a:br>
            <a:r>
              <a:rPr lang="en-US" sz="3200" dirty="0" smtClean="0"/>
              <a:t>Marshall K. </a:t>
            </a:r>
            <a:r>
              <a:rPr lang="en-US" sz="3200" dirty="0" err="1" smtClean="0"/>
              <a:t>McKusick</a:t>
            </a:r>
            <a:r>
              <a:rPr lang="en-US" sz="3200" dirty="0" smtClean="0"/>
              <a:t>, William N. Joy, Samuel J </a:t>
            </a:r>
            <a:r>
              <a:rPr lang="en-US" sz="3200" dirty="0" err="1" smtClean="0"/>
              <a:t>Leffler</a:t>
            </a:r>
            <a:r>
              <a:rPr lang="en-US" sz="3200" dirty="0" smtClean="0"/>
              <a:t>, and Robert S </a:t>
            </a:r>
            <a:r>
              <a:rPr lang="en-US" sz="3200" dirty="0" err="1" smtClean="0"/>
              <a:t>Fabry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64701"/>
            <a:ext cx="9144000" cy="4525963"/>
          </a:xfrm>
        </p:spPr>
        <p:txBody>
          <a:bodyPr/>
          <a:lstStyle/>
          <a:p>
            <a:r>
              <a:rPr lang="en-US" dirty="0" smtClean="0"/>
              <a:t>Bob </a:t>
            </a:r>
            <a:r>
              <a:rPr lang="en-US" dirty="0" err="1" smtClean="0"/>
              <a:t>Fabry</a:t>
            </a:r>
            <a:endParaRPr lang="en-US" dirty="0" smtClean="0"/>
          </a:p>
          <a:p>
            <a:pPr lvl="1"/>
            <a:r>
              <a:rPr lang="en-US" dirty="0" smtClean="0"/>
              <a:t>Professor at Berkeley. Started CSRG (Computer Science Research Group) developed the Berkeley SW Dist (BSD)</a:t>
            </a:r>
          </a:p>
          <a:p>
            <a:r>
              <a:rPr lang="en-US" dirty="0" smtClean="0"/>
              <a:t>Bill Joy</a:t>
            </a:r>
          </a:p>
          <a:p>
            <a:pPr lvl="1"/>
            <a:r>
              <a:rPr lang="en-US" dirty="0" smtClean="0"/>
              <a:t>Key developer of BSD, sent 1BSD in 1977</a:t>
            </a:r>
          </a:p>
          <a:p>
            <a:pPr lvl="1"/>
            <a:r>
              <a:rPr lang="en-US" dirty="0" smtClean="0"/>
              <a:t>Co-Founded Sun in 1982</a:t>
            </a:r>
          </a:p>
          <a:p>
            <a:r>
              <a:rPr lang="en-US" dirty="0" smtClean="0"/>
              <a:t>Marshall (Kirk) </a:t>
            </a:r>
            <a:r>
              <a:rPr lang="en-US" dirty="0" err="1" smtClean="0"/>
              <a:t>McKusick</a:t>
            </a:r>
            <a:r>
              <a:rPr lang="en-US" dirty="0" smtClean="0"/>
              <a:t> </a:t>
            </a:r>
            <a:r>
              <a:rPr lang="en-US" sz="2400" dirty="0" smtClean="0"/>
              <a:t>(Cornell Alum)</a:t>
            </a:r>
          </a:p>
          <a:p>
            <a:pPr lvl="1"/>
            <a:r>
              <a:rPr lang="en-US" dirty="0" smtClean="0"/>
              <a:t>Key developer of the BSD FFS (magic number based on his birthday, soft updates, snapshot and </a:t>
            </a:r>
            <a:r>
              <a:rPr lang="en-US" dirty="0" err="1" smtClean="0"/>
              <a:t>fsck</a:t>
            </a:r>
            <a:r>
              <a:rPr lang="en-US" dirty="0" smtClean="0"/>
              <a:t>. USENIX</a:t>
            </a:r>
          </a:p>
          <a:p>
            <a:r>
              <a:rPr lang="en-US" dirty="0" smtClean="0"/>
              <a:t>Sam </a:t>
            </a:r>
            <a:r>
              <a:rPr lang="en-US" dirty="0" err="1" smtClean="0"/>
              <a:t>Leffler</a:t>
            </a:r>
            <a:endParaRPr lang="en-US" dirty="0" smtClean="0"/>
          </a:p>
          <a:p>
            <a:pPr lvl="1"/>
            <a:r>
              <a:rPr lang="en-US" dirty="0" smtClean="0"/>
              <a:t>Key developer of BSD, author of </a:t>
            </a:r>
            <a:r>
              <a:rPr lang="en-US" i="1" dirty="0" smtClean="0"/>
              <a:t>Design and Implementation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2050" name="Picture 2" descr="http://diablotin.info/images/mckusic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517301"/>
            <a:ext cx="10953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s3.amazonaws.com/kpcbweb/partners/13/grid_10/IMG_2874lowres.jpg?131769080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4" t="7427" r="20969" b="16499"/>
          <a:stretch/>
        </p:blipFill>
        <p:spPr bwMode="auto">
          <a:xfrm>
            <a:off x="6629400" y="3327889"/>
            <a:ext cx="1195251" cy="1423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deliveryimages.acm.org/10.1145/1010000/1005076/interview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31" r="22387" b="41974"/>
          <a:stretch/>
        </p:blipFill>
        <p:spPr bwMode="auto">
          <a:xfrm>
            <a:off x="7924799" y="5346101"/>
            <a:ext cx="805543" cy="1054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www.ugu.com/unixcards/Bob_Fabry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88" t="24425" r="20359" b="26359"/>
          <a:stretch/>
        </p:blipFill>
        <p:spPr bwMode="auto">
          <a:xfrm>
            <a:off x="-34834" y="687013"/>
            <a:ext cx="992777" cy="1162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EB71F-A63A-ED44-8389-EF5496880E37}" type="slidenum">
              <a:rPr lang="zh-TW" altLang="en-US"/>
              <a:pPr/>
              <a:t>20</a:t>
            </a:fld>
            <a:endParaRPr lang="en-US" altLang="zh-TW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LFS design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Increases write throughput from 5-10% of disk to 70%</a:t>
            </a:r>
          </a:p>
          <a:p>
            <a:pPr lvl="1"/>
            <a:r>
              <a:rPr lang="en-US"/>
              <a:t>Removes synchronous writes</a:t>
            </a:r>
          </a:p>
          <a:p>
            <a:pPr lvl="1"/>
            <a:r>
              <a:rPr lang="en-US"/>
              <a:t>Reduces long seeks</a:t>
            </a:r>
          </a:p>
          <a:p>
            <a:r>
              <a:rPr lang="en-US"/>
              <a:t>Improves over FFS</a:t>
            </a:r>
          </a:p>
          <a:p>
            <a:pPr lvl="1"/>
            <a:r>
              <a:rPr lang="en-US"/>
              <a:t>"Not more complicated"</a:t>
            </a:r>
          </a:p>
          <a:p>
            <a:pPr lvl="1"/>
            <a:r>
              <a:rPr lang="en-US"/>
              <a:t>Outperforms FFS except for one case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AEB71F-A63A-ED44-8389-EF5496880E37}" type="slidenum">
              <a:rPr lang="zh-TW" altLang="en-US"/>
              <a:pPr/>
              <a:t>21</a:t>
            </a:fld>
            <a:endParaRPr lang="en-US" altLang="zh-TW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LFS</a:t>
            </a:r>
            <a:r>
              <a:rPr lang="en-US" dirty="0" smtClean="0"/>
              <a:t> challenges</a:t>
            </a:r>
            <a:endParaRPr lang="en-US" dirty="0"/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Log retrieval on cache misses</a:t>
            </a:r>
          </a:p>
          <a:p>
            <a:pPr lvl="1"/>
            <a:r>
              <a:rPr lang="en-US" dirty="0" smtClean="0"/>
              <a:t>Locating </a:t>
            </a:r>
            <a:r>
              <a:rPr lang="en-US" dirty="0" err="1" smtClean="0"/>
              <a:t>inodes</a:t>
            </a:r>
            <a:endParaRPr lang="en-US" dirty="0" smtClean="0"/>
          </a:p>
          <a:p>
            <a:r>
              <a:rPr lang="en-US" dirty="0" smtClean="0"/>
              <a:t>What happens when end of disk is reached?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B7F3F-0272-BF46-96BE-599DD9FC4DA1}" type="slidenum">
              <a:rPr lang="zh-TW" altLang="en-US"/>
              <a:pPr/>
              <a:t>22</a:t>
            </a:fld>
            <a:endParaRPr lang="en-US" altLang="zh-TW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Locating inodes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/>
              <a:t>Positions of data blocks and </a:t>
            </a:r>
            <a:r>
              <a:rPr lang="en-US" dirty="0" err="1"/>
              <a:t>inodes</a:t>
            </a:r>
            <a:r>
              <a:rPr lang="en-US" dirty="0"/>
              <a:t> change on each write</a:t>
            </a:r>
          </a:p>
          <a:p>
            <a:pPr lvl="1"/>
            <a:r>
              <a:rPr lang="en-US" dirty="0"/>
              <a:t>Write out </a:t>
            </a:r>
            <a:r>
              <a:rPr lang="en-US" dirty="0" err="1"/>
              <a:t>inode</a:t>
            </a:r>
            <a:r>
              <a:rPr lang="en-US" dirty="0"/>
              <a:t>, indirect blocks too!</a:t>
            </a:r>
          </a:p>
          <a:p>
            <a:r>
              <a:rPr lang="en-US" dirty="0"/>
              <a:t>Maintain an </a:t>
            </a:r>
            <a:r>
              <a:rPr lang="en-US" dirty="0" err="1"/>
              <a:t>inode</a:t>
            </a:r>
            <a:r>
              <a:rPr lang="en-US" dirty="0"/>
              <a:t> map</a:t>
            </a:r>
          </a:p>
          <a:p>
            <a:pPr lvl="1"/>
            <a:r>
              <a:rPr lang="en-US" dirty="0"/>
              <a:t>Compact enough to fit in main memory</a:t>
            </a:r>
          </a:p>
          <a:p>
            <a:pPr lvl="1"/>
            <a:r>
              <a:rPr lang="en-US" dirty="0"/>
              <a:t>Written to disk periodically </a:t>
            </a:r>
            <a:r>
              <a:rPr lang="en-US" dirty="0" smtClean="0"/>
              <a:t>at </a:t>
            </a:r>
            <a:r>
              <a:rPr lang="en-US" i="1" dirty="0" smtClean="0"/>
              <a:t>checkpoints</a:t>
            </a:r>
            <a:endParaRPr lang="en-US" dirty="0" smtClean="0"/>
          </a:p>
          <a:p>
            <a:pPr lvl="2"/>
            <a:r>
              <a:rPr lang="en-US" dirty="0" smtClean="0"/>
              <a:t>Checkpoints (map of </a:t>
            </a:r>
            <a:r>
              <a:rPr lang="en-US" dirty="0" err="1" smtClean="0"/>
              <a:t>inode</a:t>
            </a:r>
            <a:r>
              <a:rPr lang="en-US" dirty="0" smtClean="0"/>
              <a:t> map) have special location on disk</a:t>
            </a:r>
          </a:p>
          <a:p>
            <a:pPr lvl="2"/>
            <a:r>
              <a:rPr lang="en-US" dirty="0" smtClean="0"/>
              <a:t>Used during crash recovery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402A19-17ED-B046-A641-8E87E6E0ACD2}" type="slidenum">
              <a:rPr lang="zh-TW" altLang="en-US"/>
              <a:pPr/>
              <a:t>23</a:t>
            </a:fld>
            <a:endParaRPr lang="en-US" altLang="zh-TW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Cleaning the </a:t>
            </a:r>
            <a:r>
              <a:rPr lang="en-US" dirty="0" smtClean="0"/>
              <a:t>log: “</a:t>
            </a:r>
            <a:r>
              <a:rPr lang="en-US" smtClean="0"/>
              <a:t>Achilles Heel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Log is infinite, but disk is finite</a:t>
            </a:r>
          </a:p>
          <a:p>
            <a:pPr lvl="1"/>
            <a:r>
              <a:rPr lang="en-US"/>
              <a:t>Reuse the old parts of the log</a:t>
            </a:r>
          </a:p>
          <a:p>
            <a:r>
              <a:rPr lang="en-US"/>
              <a:t>Clean old segments to recover space</a:t>
            </a:r>
          </a:p>
          <a:p>
            <a:pPr lvl="1"/>
            <a:r>
              <a:rPr lang="en-US"/>
              <a:t>Writes to disk create holes</a:t>
            </a:r>
          </a:p>
          <a:p>
            <a:pPr lvl="1"/>
            <a:r>
              <a:rPr lang="en-US"/>
              <a:t>Segments ranked by "liveness", age</a:t>
            </a:r>
          </a:p>
          <a:p>
            <a:pPr lvl="1"/>
            <a:r>
              <a:rPr lang="en-US"/>
              <a:t>Segment cleaner "runs in background"</a:t>
            </a:r>
          </a:p>
          <a:p>
            <a:r>
              <a:rPr lang="en-US"/>
              <a:t>Group slowly-changing blocks together</a:t>
            </a:r>
          </a:p>
          <a:p>
            <a:pPr lvl="1"/>
            <a:r>
              <a:rPr lang="en-US"/>
              <a:t>Copy to new segment or "thread" into old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0F37A8-172B-EF41-BBA4-800C63CA0C7F}" type="slidenum">
              <a:rPr lang="zh-TW" altLang="en-US"/>
              <a:pPr/>
              <a:t>24</a:t>
            </a:fld>
            <a:endParaRPr lang="en-US" altLang="zh-TW"/>
          </a:p>
        </p:txBody>
      </p:sp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Cleaning policies</a:t>
            </a:r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Simulations to determine best policy</a:t>
            </a:r>
          </a:p>
          <a:p>
            <a:pPr lvl="1"/>
            <a:r>
              <a:rPr lang="en-US" dirty="0"/>
              <a:t>Greedy: clean based on low </a:t>
            </a:r>
            <a:r>
              <a:rPr lang="en-US" dirty="0" smtClean="0"/>
              <a:t>utilization</a:t>
            </a:r>
            <a:endParaRPr lang="en-US" dirty="0"/>
          </a:p>
          <a:p>
            <a:pPr lvl="1"/>
            <a:r>
              <a:rPr lang="en-US" dirty="0"/>
              <a:t>Cost-benefit: use age (time of last write)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sz="3600" dirty="0"/>
              <a:t>Measure </a:t>
            </a:r>
            <a:r>
              <a:rPr lang="en-US" sz="3600" i="1" dirty="0"/>
              <a:t>write cost</a:t>
            </a:r>
            <a:endParaRPr lang="en-US" sz="3600" dirty="0"/>
          </a:p>
          <a:p>
            <a:pPr lvl="1"/>
            <a:r>
              <a:rPr lang="en-US" dirty="0"/>
              <a:t>Time disk is busy for each byte written</a:t>
            </a:r>
          </a:p>
          <a:p>
            <a:pPr lvl="1"/>
            <a:r>
              <a:rPr lang="en-US" dirty="0"/>
              <a:t>Write cost 1.0 = no cleaning</a:t>
            </a:r>
          </a:p>
          <a:p>
            <a:endParaRPr lang="en-US" dirty="0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371600" y="3124200"/>
            <a:ext cx="7065963" cy="671513"/>
            <a:chOff x="947" y="3360"/>
            <a:chExt cx="4451" cy="423"/>
          </a:xfrm>
        </p:grpSpPr>
        <p:sp>
          <p:nvSpPr>
            <p:cNvPr id="401413" name="Text Box 5"/>
            <p:cNvSpPr txBox="1">
              <a:spLocks noChangeArrowheads="1"/>
            </p:cNvSpPr>
            <p:nvPr/>
          </p:nvSpPr>
          <p:spPr bwMode="auto">
            <a:xfrm>
              <a:off x="947" y="3374"/>
              <a:ext cx="71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 b="1">
                  <a:latin typeface="Courier New" charset="0"/>
                </a:rPr>
                <a:t>benefit</a:t>
              </a:r>
              <a:br>
                <a:rPr lang="en-US" sz="1800" b="1">
                  <a:latin typeface="Courier New" charset="0"/>
                </a:rPr>
              </a:br>
              <a:r>
                <a:rPr lang="en-US" sz="1800" b="1">
                  <a:latin typeface="Courier New" charset="0"/>
                </a:rPr>
                <a:t>cost</a:t>
              </a:r>
            </a:p>
          </p:txBody>
        </p:sp>
        <p:sp>
          <p:nvSpPr>
            <p:cNvPr id="401414" name="Text Box 6"/>
            <p:cNvSpPr txBox="1">
              <a:spLocks noChangeArrowheads="1"/>
            </p:cNvSpPr>
            <p:nvPr/>
          </p:nvSpPr>
          <p:spPr bwMode="auto">
            <a:xfrm>
              <a:off x="1918" y="3360"/>
              <a:ext cx="3480" cy="4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b="1" dirty="0">
                  <a:latin typeface="Courier New" charset="0"/>
                </a:rPr>
                <a:t>(</a:t>
              </a:r>
              <a:r>
                <a:rPr lang="en-US" sz="1800" b="1" dirty="0">
                  <a:latin typeface="Courier New" charset="0"/>
                </a:rPr>
                <a:t>free space generated)*(age of segment)</a:t>
              </a:r>
              <a:br>
                <a:rPr lang="en-US" sz="1800" b="1" dirty="0">
                  <a:latin typeface="Courier New" charset="0"/>
                </a:rPr>
              </a:br>
              <a:r>
                <a:rPr lang="en-US" sz="1800" b="1" dirty="0">
                  <a:latin typeface="Courier New" charset="0"/>
                </a:rPr>
                <a:t>cost</a:t>
              </a:r>
            </a:p>
          </p:txBody>
        </p:sp>
        <p:sp>
          <p:nvSpPr>
            <p:cNvPr id="401415" name="Text Box 7"/>
            <p:cNvSpPr txBox="1">
              <a:spLocks noChangeArrowheads="1"/>
            </p:cNvSpPr>
            <p:nvPr/>
          </p:nvSpPr>
          <p:spPr bwMode="auto">
            <a:xfrm>
              <a:off x="1728" y="3456"/>
              <a:ext cx="2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800" b="1">
                  <a:latin typeface="Courier New" charset="0"/>
                </a:rPr>
                <a:t>=</a:t>
              </a:r>
            </a:p>
          </p:txBody>
        </p:sp>
        <p:sp>
          <p:nvSpPr>
            <p:cNvPr id="401416" name="Line 8"/>
            <p:cNvSpPr>
              <a:spLocks noChangeShapeType="1"/>
            </p:cNvSpPr>
            <p:nvPr/>
          </p:nvSpPr>
          <p:spPr bwMode="auto">
            <a:xfrm>
              <a:off x="2016" y="3600"/>
              <a:ext cx="32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417" name="Line 9"/>
            <p:cNvSpPr>
              <a:spLocks noChangeShapeType="1"/>
            </p:cNvSpPr>
            <p:nvPr/>
          </p:nvSpPr>
          <p:spPr bwMode="auto">
            <a:xfrm>
              <a:off x="1008" y="3600"/>
              <a:ext cx="6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6ED657-80D3-F44B-82EA-DCF607583912}" type="slidenum">
              <a:rPr lang="zh-TW" altLang="en-US"/>
              <a:pPr/>
              <a:t>25</a:t>
            </a:fld>
            <a:endParaRPr lang="en-US" altLang="zh-TW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Greedy versus </a:t>
            </a:r>
            <a:br>
              <a:rPr lang="en-US"/>
            </a:br>
            <a:r>
              <a:rPr lang="en-US"/>
              <a:t>Cost-benefit</a:t>
            </a:r>
          </a:p>
        </p:txBody>
      </p:sp>
      <p:pic>
        <p:nvPicPr>
          <p:cNvPr id="406531" name="Picture 3" descr="lfs-g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828800"/>
            <a:ext cx="6486525" cy="4267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EF239-D138-604D-A43E-44E2FCC49C0B}" type="slidenum">
              <a:rPr lang="zh-TW" altLang="en-US"/>
              <a:pPr/>
              <a:t>26</a:t>
            </a:fld>
            <a:endParaRPr lang="en-US" altLang="zh-TW"/>
          </a:p>
        </p:txBody>
      </p:sp>
      <p:sp>
        <p:nvSpPr>
          <p:cNvPr id="40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Cost-benefit segment </a:t>
            </a:r>
            <a:r>
              <a:rPr lang="en-US" sz="4800" dirty="0" smtClean="0"/>
              <a:t>utilization</a:t>
            </a:r>
            <a:endParaRPr lang="en-US" sz="4800" dirty="0"/>
          </a:p>
        </p:txBody>
      </p:sp>
      <p:pic>
        <p:nvPicPr>
          <p:cNvPr id="407555" name="Picture 3" descr="lfs-g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1100" y="1828800"/>
            <a:ext cx="6781800" cy="38909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72923-5703-AF48-83CB-0EB055498BA5}" type="slidenum">
              <a:rPr lang="zh-TW" altLang="en-US"/>
              <a:pPr/>
              <a:t>27</a:t>
            </a:fld>
            <a:endParaRPr lang="en-US" altLang="zh-TW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LFS crash recovery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Log and checkpointing</a:t>
            </a:r>
          </a:p>
          <a:p>
            <a:pPr lvl="1"/>
            <a:r>
              <a:rPr lang="en-US"/>
              <a:t>Limited crash vulnerability</a:t>
            </a:r>
          </a:p>
          <a:p>
            <a:pPr lvl="1"/>
            <a:r>
              <a:rPr lang="en-US"/>
              <a:t>At checkpoint flush active segment, inode map</a:t>
            </a:r>
          </a:p>
          <a:p>
            <a:r>
              <a:rPr lang="en-US"/>
              <a:t>No </a:t>
            </a:r>
            <a:r>
              <a:rPr lang="en-US" b="1">
                <a:latin typeface="Courier New" charset="0"/>
              </a:rPr>
              <a:t>fsck</a:t>
            </a:r>
            <a:r>
              <a:rPr lang="en-US"/>
              <a:t> required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4978-6BDF-3B4C-8BE0-B02E9DCF3D24}" type="slidenum">
              <a:rPr lang="zh-TW" altLang="en-US"/>
              <a:pPr/>
              <a:t>28</a:t>
            </a:fld>
            <a:endParaRPr lang="en-US" altLang="zh-TW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LFS performance</a:t>
            </a:r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Cleaning behaviour better than simulated predictions</a:t>
            </a:r>
          </a:p>
          <a:p>
            <a:r>
              <a:rPr lang="en-US"/>
              <a:t>Performance compared to SunOS FFS </a:t>
            </a:r>
          </a:p>
          <a:p>
            <a:pPr lvl="1"/>
            <a:r>
              <a:rPr lang="en-US"/>
              <a:t>Create-read-delete 10000 1k files</a:t>
            </a:r>
          </a:p>
          <a:p>
            <a:pPr lvl="1"/>
            <a:r>
              <a:rPr lang="en-US"/>
              <a:t>Write 100-MB file sequentially, read back sequentially and randomly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FC5F0-D444-5B4A-B3D3-195A84808CB0}" type="slidenum">
              <a:rPr lang="zh-TW" altLang="en-US"/>
              <a:pPr/>
              <a:t>29</a:t>
            </a:fld>
            <a:endParaRPr lang="en-US" altLang="zh-TW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Small-file performance</a:t>
            </a:r>
          </a:p>
        </p:txBody>
      </p:sp>
      <p:pic>
        <p:nvPicPr>
          <p:cNvPr id="410628" name="Picture 4" descr="lfs-g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905000"/>
            <a:ext cx="7848600" cy="40227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10DEB-4D62-8549-AA99-3F8AA4374AC1}" type="slidenum">
              <a:rPr lang="zh-TW" altLang="en-US"/>
              <a:pPr/>
              <a:t>3</a:t>
            </a:fld>
            <a:endParaRPr lang="en-US" altLang="zh-TW"/>
          </a:p>
        </p:txBody>
      </p:sp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</a:t>
            </a:r>
            <a:r>
              <a:rPr lang="en-US" dirty="0"/>
              <a:t>Unix Fast File </a:t>
            </a:r>
            <a:r>
              <a:rPr lang="en-US" dirty="0" smtClean="0"/>
              <a:t>Sys</a:t>
            </a:r>
            <a:endParaRPr lang="en-US" dirty="0"/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839200" cy="4525963"/>
          </a:xfrm>
        </p:spPr>
        <p:txBody>
          <a:bodyPr/>
          <a:lstStyle/>
          <a:p>
            <a:r>
              <a:rPr lang="en-US" dirty="0" smtClean="0"/>
              <a:t>Original UNIX File System (UFS)</a:t>
            </a:r>
          </a:p>
          <a:p>
            <a:pPr lvl="1"/>
            <a:r>
              <a:rPr lang="en-US" dirty="0" smtClean="0"/>
              <a:t>Simple, elegant, but </a:t>
            </a:r>
            <a:r>
              <a:rPr lang="en-US" b="1" i="1" dirty="0" smtClean="0"/>
              <a:t>slow</a:t>
            </a:r>
            <a:endParaRPr lang="en-US" dirty="0" smtClean="0"/>
          </a:p>
          <a:p>
            <a:pPr lvl="1"/>
            <a:r>
              <a:rPr lang="en-US" dirty="0" smtClean="0"/>
              <a:t>20 KB/sec/arm; ~2% of 1982 disk bandwidth</a:t>
            </a:r>
          </a:p>
          <a:p>
            <a:r>
              <a:rPr lang="en-US" dirty="0" smtClean="0"/>
              <a:t>Problems</a:t>
            </a:r>
          </a:p>
          <a:p>
            <a:pPr lvl="1"/>
            <a:r>
              <a:rPr lang="en-US" dirty="0" smtClean="0"/>
              <a:t>blocks too small</a:t>
            </a:r>
          </a:p>
          <a:p>
            <a:pPr lvl="1"/>
            <a:r>
              <a:rPr lang="en-US" dirty="0" smtClean="0"/>
              <a:t>consecutive blocks of files not close together </a:t>
            </a:r>
          </a:p>
          <a:p>
            <a:pPr lvl="1">
              <a:buNone/>
            </a:pPr>
            <a:r>
              <a:rPr lang="en-US" dirty="0" smtClean="0"/>
              <a:t>	(random placement for mature file system) </a:t>
            </a:r>
          </a:p>
          <a:p>
            <a:pPr lvl="1"/>
            <a:r>
              <a:rPr lang="en-US" dirty="0" err="1" smtClean="0"/>
              <a:t>i</a:t>
            </a:r>
            <a:r>
              <a:rPr lang="en-US" dirty="0" smtClean="0"/>
              <a:t>-nodes far from data </a:t>
            </a:r>
          </a:p>
          <a:p>
            <a:pPr lvl="1">
              <a:buNone/>
            </a:pPr>
            <a:r>
              <a:rPr lang="en-US" dirty="0" smtClean="0"/>
              <a:t>	(all </a:t>
            </a:r>
            <a:r>
              <a:rPr lang="en-US" dirty="0" err="1" smtClean="0"/>
              <a:t>i</a:t>
            </a:r>
            <a:r>
              <a:rPr lang="en-US" dirty="0" smtClean="0"/>
              <a:t>-nodes at the beginning of the disk, all data afterward) </a:t>
            </a:r>
          </a:p>
          <a:p>
            <a:pPr lvl="1"/>
            <a:r>
              <a:rPr lang="en-US" dirty="0" err="1" smtClean="0"/>
              <a:t>i</a:t>
            </a:r>
            <a:r>
              <a:rPr lang="en-US" dirty="0" smtClean="0"/>
              <a:t>-nodes of directory not close together</a:t>
            </a:r>
          </a:p>
          <a:p>
            <a:pPr lvl="1"/>
            <a:r>
              <a:rPr lang="en-US" dirty="0" smtClean="0"/>
              <a:t>no read-ahead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077B27-22EB-6A44-95AE-AA74E647219B}" type="slidenum">
              <a:rPr lang="zh-TW" altLang="en-US"/>
              <a:pPr/>
              <a:t>30</a:t>
            </a:fld>
            <a:endParaRPr lang="en-US" altLang="zh-TW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Large-file performance</a:t>
            </a:r>
          </a:p>
        </p:txBody>
      </p:sp>
      <p:pic>
        <p:nvPicPr>
          <p:cNvPr id="412675" name="Picture 3" descr="lfs-g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828800"/>
            <a:ext cx="7543800" cy="4191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FA181-9775-C247-9306-F16710F72A4B}" type="slidenum">
              <a:rPr lang="zh-TW" altLang="en-US"/>
              <a:pPr/>
              <a:t>31</a:t>
            </a:fld>
            <a:endParaRPr lang="en-US" altLang="zh-TW"/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Perspective</a:t>
            </a:r>
            <a:endParaRPr lang="en-US" dirty="0"/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9144000" cy="4525963"/>
          </a:xfrm>
        </p:spPr>
        <p:txBody>
          <a:bodyPr/>
          <a:lstStyle/>
          <a:p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CPU speed increasing faster than disk =&gt; I/O is bottleneck</a:t>
            </a:r>
          </a:p>
          <a:p>
            <a:pPr lvl="1"/>
            <a:r>
              <a:rPr lang="en-US" dirty="0" smtClean="0"/>
              <a:t>Write FS to log and treat log as truth; use cache for speed</a:t>
            </a:r>
          </a:p>
          <a:p>
            <a:pPr lvl="1"/>
            <a:r>
              <a:rPr lang="en-US" dirty="0" smtClean="0"/>
              <a:t>Problem</a:t>
            </a:r>
          </a:p>
          <a:p>
            <a:pPr lvl="2"/>
            <a:r>
              <a:rPr lang="en-US" dirty="0" smtClean="0"/>
              <a:t>Find/create long runs of (contiguous) disk space to write log</a:t>
            </a:r>
          </a:p>
          <a:p>
            <a:pPr lvl="1"/>
            <a:r>
              <a:rPr lang="en-US" dirty="0" smtClean="0"/>
              <a:t>Solution</a:t>
            </a:r>
          </a:p>
          <a:p>
            <a:pPr lvl="2"/>
            <a:r>
              <a:rPr lang="en-US" dirty="0" smtClean="0"/>
              <a:t>clean live data from segments, </a:t>
            </a:r>
          </a:p>
          <a:p>
            <a:pPr lvl="2"/>
            <a:r>
              <a:rPr lang="en-US" dirty="0" smtClean="0"/>
              <a:t>picking segments to clean based on a cost/benefit function</a:t>
            </a:r>
          </a:p>
          <a:p>
            <a:r>
              <a:rPr lang="en-US" dirty="0" smtClean="0"/>
              <a:t>Flaws</a:t>
            </a:r>
          </a:p>
          <a:p>
            <a:pPr lvl="1"/>
            <a:r>
              <a:rPr lang="en-US" dirty="0" smtClean="0"/>
              <a:t>Intra-file Fragmentation: LFS assumes entire files get written</a:t>
            </a:r>
          </a:p>
          <a:p>
            <a:pPr lvl="1"/>
            <a:r>
              <a:rPr lang="en-US" dirty="0" smtClean="0"/>
              <a:t>If small files “get bigger”, how would LFS compare to UNIX?</a:t>
            </a:r>
          </a:p>
          <a:p>
            <a:r>
              <a:rPr lang="en-US" dirty="0" smtClean="0"/>
              <a:t>Lesson</a:t>
            </a:r>
          </a:p>
          <a:p>
            <a:pPr lvl="1"/>
            <a:r>
              <a:rPr lang="en-US" dirty="0" smtClean="0"/>
              <a:t>Assumptions about primary and secondary in a design</a:t>
            </a:r>
          </a:p>
          <a:p>
            <a:pPr lvl="1"/>
            <a:r>
              <a:rPr lang="en-US" dirty="0" smtClean="0"/>
              <a:t>LFS made log the truth instead of just a recovery aid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19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FA181-9775-C247-9306-F16710F72A4B}" type="slidenum">
              <a:rPr lang="zh-TW" altLang="en-US"/>
              <a:pPr/>
              <a:t>32</a:t>
            </a:fld>
            <a:endParaRPr lang="en-US" altLang="zh-TW"/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Papers were separated by 8 years</a:t>
            </a:r>
          </a:p>
          <a:p>
            <a:pPr lvl="1"/>
            <a:r>
              <a:rPr lang="en-US"/>
              <a:t>Much controversy regarding LFS-FFS comparison</a:t>
            </a:r>
          </a:p>
          <a:p>
            <a:r>
              <a:rPr lang="en-US"/>
              <a:t>Both systems have been influential</a:t>
            </a:r>
          </a:p>
          <a:p>
            <a:pPr lvl="1"/>
            <a:r>
              <a:rPr lang="en-US"/>
              <a:t>IBM Journalling file system</a:t>
            </a:r>
          </a:p>
          <a:p>
            <a:pPr lvl="1"/>
            <a:r>
              <a:rPr lang="en-US"/>
              <a:t>Ext3 filesystem in Linux</a:t>
            </a:r>
          </a:p>
          <a:p>
            <a:pPr lvl="1"/>
            <a:r>
              <a:rPr lang="en-US"/>
              <a:t>Soft updates come enabled in FreeBSD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Read and write review: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Lab1 due </a:t>
            </a:r>
            <a:r>
              <a:rPr lang="en-US" i="1" dirty="0" smtClean="0"/>
              <a:t>this</a:t>
            </a:r>
            <a:r>
              <a:rPr lang="en-US" dirty="0" smtClean="0"/>
              <a:t> Friday</a:t>
            </a:r>
          </a:p>
          <a:p>
            <a:endParaRPr lang="en-US" dirty="0" smtClean="0"/>
          </a:p>
          <a:p>
            <a:r>
              <a:rPr lang="en-US" dirty="0" smtClean="0"/>
              <a:t>Project </a:t>
            </a:r>
            <a:r>
              <a:rPr lang="en-US" dirty="0" smtClean="0"/>
              <a:t>Proposal due </a:t>
            </a:r>
            <a:r>
              <a:rPr lang="en-US" i="1" dirty="0" smtClean="0"/>
              <a:t>next</a:t>
            </a:r>
            <a:r>
              <a:rPr lang="en-US" dirty="0" smtClean="0"/>
              <a:t> </a:t>
            </a:r>
            <a:r>
              <a:rPr lang="en-US" dirty="0" smtClean="0"/>
              <a:t>week, next Thursday 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alk </a:t>
            </a:r>
            <a:r>
              <a:rPr lang="en-US" dirty="0" smtClean="0"/>
              <a:t>to faculty and email and talk to me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Check website for updated schedule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1383221" y="315258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and write review:</a:t>
            </a:r>
          </a:p>
          <a:p>
            <a:pPr lvl="1"/>
            <a:r>
              <a:rPr lang="en-US" i="1" dirty="0"/>
              <a:t>Design and Implementation of the Sun Network File System. </a:t>
            </a:r>
            <a:r>
              <a:rPr lang="en-US" i="1" dirty="0" err="1"/>
              <a:t>Russel</a:t>
            </a:r>
            <a:r>
              <a:rPr lang="en-US" i="1" dirty="0"/>
              <a:t> Sandberg, David Goldberg, Steve </a:t>
            </a:r>
            <a:r>
              <a:rPr lang="en-US" i="1" dirty="0" err="1"/>
              <a:t>Kleiman</a:t>
            </a:r>
            <a:r>
              <a:rPr lang="en-US" i="1" dirty="0"/>
              <a:t>, Dan Walsh, and Bob Lyon. Appears in Proceedings of the 7th USENIX Annual Technical Conference, </a:t>
            </a:r>
            <a:r>
              <a:rPr lang="en-US" i="1" dirty="0" smtClean="0"/>
              <a:t>1985.</a:t>
            </a:r>
            <a:endParaRPr lang="en-US" i="1" dirty="0"/>
          </a:p>
          <a:p>
            <a:pPr lvl="1"/>
            <a:endParaRPr lang="en-US" i="1" dirty="0"/>
          </a:p>
          <a:p>
            <a:pPr lvl="1"/>
            <a:r>
              <a:rPr lang="en-US" i="1" dirty="0"/>
              <a:t>Coda: A highly available file system for a distributed workstation </a:t>
            </a:r>
            <a:r>
              <a:rPr lang="en-US" i="1" dirty="0" err="1"/>
              <a:t>environmentMahadev</a:t>
            </a:r>
            <a:r>
              <a:rPr lang="en-US" i="1" dirty="0"/>
              <a:t> </a:t>
            </a:r>
            <a:r>
              <a:rPr lang="en-US" i="1" dirty="0" err="1"/>
              <a:t>Satyanarayanan</a:t>
            </a:r>
            <a:r>
              <a:rPr lang="en-US" i="1" dirty="0"/>
              <a:t>, James J. </a:t>
            </a:r>
            <a:r>
              <a:rPr lang="en-US" i="1" dirty="0" err="1"/>
              <a:t>Kistler</a:t>
            </a:r>
            <a:r>
              <a:rPr lang="en-US" i="1" dirty="0"/>
              <a:t>, </a:t>
            </a:r>
            <a:r>
              <a:rPr lang="en-US" i="1" dirty="0" err="1"/>
              <a:t>Puneet</a:t>
            </a:r>
            <a:r>
              <a:rPr lang="en-US" i="1" dirty="0"/>
              <a:t> Kumar, Maria E. </a:t>
            </a:r>
            <a:r>
              <a:rPr lang="en-US" i="1" dirty="0" err="1"/>
              <a:t>Okasaki</a:t>
            </a:r>
            <a:r>
              <a:rPr lang="en-US" i="1" dirty="0"/>
              <a:t>, Ellen H. Siegel, and David C. </a:t>
            </a:r>
            <a:r>
              <a:rPr lang="en-US" i="1" dirty="0" err="1"/>
              <a:t>Steere</a:t>
            </a:r>
            <a:r>
              <a:rPr lang="en-US" i="1" dirty="0"/>
              <a:t>. IEEE Transactions on Computers 39(4), 1990, 447-459. 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-1383221" y="315258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147D14-243A-344C-9D14-BC7BAF906CC9}" type="slidenum">
              <a:rPr lang="zh-TW" altLang="en-US"/>
              <a:pPr/>
              <a:t>4</a:t>
            </a:fld>
            <a:endParaRPr lang="en-US" altLang="zh-TW"/>
          </a:p>
        </p:txBody>
      </p:sp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Inodes and directories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Inode</a:t>
            </a:r>
            <a:r>
              <a:rPr lang="en-US" dirty="0"/>
              <a:t> doesn't contain a file name</a:t>
            </a:r>
          </a:p>
          <a:p>
            <a:r>
              <a:rPr lang="en-US" dirty="0"/>
              <a:t>Directories map files to </a:t>
            </a:r>
            <a:r>
              <a:rPr lang="en-US" dirty="0" err="1"/>
              <a:t>inodes</a:t>
            </a:r>
            <a:endParaRPr lang="en-US" dirty="0" smtClean="0"/>
          </a:p>
          <a:p>
            <a:pPr lvl="1"/>
            <a:r>
              <a:rPr lang="en-US" dirty="0" smtClean="0"/>
              <a:t>Multiple directory entries can point to same </a:t>
            </a:r>
            <a:r>
              <a:rPr lang="en-US" dirty="0" err="1" smtClean="0"/>
              <a:t>Inode</a:t>
            </a:r>
            <a:endParaRPr lang="en-US" dirty="0" smtClean="0"/>
          </a:p>
          <a:p>
            <a:pPr lvl="1"/>
            <a:r>
              <a:rPr lang="en-US" dirty="0"/>
              <a:t>Low-level file system doesn't distinguish files and directories</a:t>
            </a:r>
          </a:p>
          <a:p>
            <a:pPr lvl="1"/>
            <a:r>
              <a:rPr lang="en-US" dirty="0"/>
              <a:t>Separate system calls for directory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2ED93-0D42-1643-B3BF-8C476B3F15BC}" type="slidenum">
              <a:rPr lang="zh-TW" altLang="en-US"/>
              <a:pPr/>
              <a:t>5</a:t>
            </a:fld>
            <a:endParaRPr lang="en-US" altLang="zh-TW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on disk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447800" y="3505200"/>
            <a:ext cx="6858000" cy="533400"/>
            <a:chOff x="672" y="2160"/>
            <a:chExt cx="4320" cy="336"/>
          </a:xfrm>
        </p:grpSpPr>
        <p:sp>
          <p:nvSpPr>
            <p:cNvPr id="440326" name="Rectangle 6"/>
            <p:cNvSpPr>
              <a:spLocks noChangeArrowheads="1"/>
            </p:cNvSpPr>
            <p:nvPr/>
          </p:nvSpPr>
          <p:spPr bwMode="auto">
            <a:xfrm>
              <a:off x="864" y="2160"/>
              <a:ext cx="384" cy="336"/>
            </a:xfrm>
            <a:prstGeom prst="rect">
              <a:avLst/>
            </a:prstGeom>
            <a:solidFill>
              <a:srgbClr val="FF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28" name="Rectangle 8"/>
            <p:cNvSpPr>
              <a:spLocks noChangeArrowheads="1"/>
            </p:cNvSpPr>
            <p:nvPr/>
          </p:nvSpPr>
          <p:spPr bwMode="auto">
            <a:xfrm>
              <a:off x="1248" y="2160"/>
              <a:ext cx="1296" cy="336"/>
            </a:xfrm>
            <a:prstGeom prst="rect">
              <a:avLst/>
            </a:prstGeom>
            <a:solidFill>
              <a:srgbClr val="FF9966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30" name="Rectangle 10"/>
            <p:cNvSpPr>
              <a:spLocks noChangeArrowheads="1"/>
            </p:cNvSpPr>
            <p:nvPr/>
          </p:nvSpPr>
          <p:spPr bwMode="auto">
            <a:xfrm>
              <a:off x="672" y="2160"/>
              <a:ext cx="192" cy="336"/>
            </a:xfrm>
            <a:prstGeom prst="rect">
              <a:avLst/>
            </a:prstGeom>
            <a:solidFill>
              <a:srgbClr val="33CC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31" name="Rectangle 11"/>
            <p:cNvSpPr>
              <a:spLocks noChangeArrowheads="1"/>
            </p:cNvSpPr>
            <p:nvPr/>
          </p:nvSpPr>
          <p:spPr bwMode="auto">
            <a:xfrm>
              <a:off x="2544" y="2160"/>
              <a:ext cx="2448" cy="336"/>
            </a:xfrm>
            <a:prstGeom prst="rect">
              <a:avLst/>
            </a:prstGeom>
            <a:solidFill>
              <a:srgbClr val="DDDDD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1248" y="2160"/>
              <a:ext cx="192" cy="336"/>
              <a:chOff x="1056" y="2880"/>
              <a:chExt cx="192" cy="336"/>
            </a:xfrm>
          </p:grpSpPr>
          <p:sp>
            <p:nvSpPr>
              <p:cNvPr id="440333" name="Rectangle 13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192" cy="33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34" name="Rectangle 14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35" name="Rectangle 15"/>
              <p:cNvSpPr>
                <a:spLocks noChangeArrowheads="1"/>
              </p:cNvSpPr>
              <p:nvPr/>
            </p:nvSpPr>
            <p:spPr bwMode="auto">
              <a:xfrm>
                <a:off x="1152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1440" y="2160"/>
              <a:ext cx="192" cy="336"/>
              <a:chOff x="1056" y="2880"/>
              <a:chExt cx="192" cy="336"/>
            </a:xfrm>
          </p:grpSpPr>
          <p:sp>
            <p:nvSpPr>
              <p:cNvPr id="440339" name="Rectangle 19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192" cy="33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40" name="Rectangle 20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41" name="Rectangle 21"/>
              <p:cNvSpPr>
                <a:spLocks noChangeArrowheads="1"/>
              </p:cNvSpPr>
              <p:nvPr/>
            </p:nvSpPr>
            <p:spPr bwMode="auto">
              <a:xfrm>
                <a:off x="1152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2016" y="2160"/>
              <a:ext cx="192" cy="336"/>
              <a:chOff x="1056" y="2880"/>
              <a:chExt cx="192" cy="336"/>
            </a:xfrm>
          </p:grpSpPr>
          <p:sp>
            <p:nvSpPr>
              <p:cNvPr id="440343" name="Rectangle 23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192" cy="33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44" name="Rectangle 24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45" name="Rectangle 25"/>
              <p:cNvSpPr>
                <a:spLocks noChangeArrowheads="1"/>
              </p:cNvSpPr>
              <p:nvPr/>
            </p:nvSpPr>
            <p:spPr bwMode="auto">
              <a:xfrm>
                <a:off x="1152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" name="Group 26"/>
            <p:cNvGrpSpPr>
              <a:grpSpLocks/>
            </p:cNvGrpSpPr>
            <p:nvPr/>
          </p:nvGrpSpPr>
          <p:grpSpPr bwMode="auto">
            <a:xfrm>
              <a:off x="1824" y="2160"/>
              <a:ext cx="192" cy="336"/>
              <a:chOff x="1056" y="2880"/>
              <a:chExt cx="192" cy="336"/>
            </a:xfrm>
          </p:grpSpPr>
          <p:sp>
            <p:nvSpPr>
              <p:cNvPr id="440347" name="Rectangle 27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192" cy="33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48" name="Rectangle 28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49" name="Rectangle 29"/>
              <p:cNvSpPr>
                <a:spLocks noChangeArrowheads="1"/>
              </p:cNvSpPr>
              <p:nvPr/>
            </p:nvSpPr>
            <p:spPr bwMode="auto">
              <a:xfrm>
                <a:off x="1152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" name="Group 30"/>
            <p:cNvGrpSpPr>
              <a:grpSpLocks/>
            </p:cNvGrpSpPr>
            <p:nvPr/>
          </p:nvGrpSpPr>
          <p:grpSpPr bwMode="auto">
            <a:xfrm>
              <a:off x="1632" y="2160"/>
              <a:ext cx="192" cy="336"/>
              <a:chOff x="1056" y="2880"/>
              <a:chExt cx="192" cy="336"/>
            </a:xfrm>
          </p:grpSpPr>
          <p:sp>
            <p:nvSpPr>
              <p:cNvPr id="440351" name="Rectangle 31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192" cy="33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52" name="Rectangle 32"/>
              <p:cNvSpPr>
                <a:spLocks noChangeArrowheads="1"/>
              </p:cNvSpPr>
              <p:nvPr/>
            </p:nvSpPr>
            <p:spPr bwMode="auto">
              <a:xfrm>
                <a:off x="1056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40353" name="Rectangle 33"/>
              <p:cNvSpPr>
                <a:spLocks noChangeArrowheads="1"/>
              </p:cNvSpPr>
              <p:nvPr/>
            </p:nvSpPr>
            <p:spPr bwMode="auto">
              <a:xfrm>
                <a:off x="1152" y="2880"/>
                <a:ext cx="48" cy="3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40358" name="Rectangle 38"/>
            <p:cNvSpPr>
              <a:spLocks noChangeArrowheads="1"/>
            </p:cNvSpPr>
            <p:nvPr/>
          </p:nvSpPr>
          <p:spPr bwMode="auto">
            <a:xfrm>
              <a:off x="2544" y="2160"/>
              <a:ext cx="192" cy="33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59" name="Rectangle 39"/>
            <p:cNvSpPr>
              <a:spLocks noChangeArrowheads="1"/>
            </p:cNvSpPr>
            <p:nvPr/>
          </p:nvSpPr>
          <p:spPr bwMode="auto">
            <a:xfrm>
              <a:off x="2928" y="2160"/>
              <a:ext cx="192" cy="33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60" name="Rectangle 40"/>
            <p:cNvSpPr>
              <a:spLocks noChangeArrowheads="1"/>
            </p:cNvSpPr>
            <p:nvPr/>
          </p:nvSpPr>
          <p:spPr bwMode="auto">
            <a:xfrm>
              <a:off x="3312" y="2160"/>
              <a:ext cx="192" cy="33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61" name="Rectangle 41"/>
            <p:cNvSpPr>
              <a:spLocks noChangeArrowheads="1"/>
            </p:cNvSpPr>
            <p:nvPr/>
          </p:nvSpPr>
          <p:spPr bwMode="auto">
            <a:xfrm>
              <a:off x="3696" y="2160"/>
              <a:ext cx="192" cy="33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62" name="Rectangle 42"/>
            <p:cNvSpPr>
              <a:spLocks noChangeArrowheads="1"/>
            </p:cNvSpPr>
            <p:nvPr/>
          </p:nvSpPr>
          <p:spPr bwMode="auto">
            <a:xfrm>
              <a:off x="4080" y="2160"/>
              <a:ext cx="192" cy="33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63" name="Rectangle 43"/>
            <p:cNvSpPr>
              <a:spLocks noChangeArrowheads="1"/>
            </p:cNvSpPr>
            <p:nvPr/>
          </p:nvSpPr>
          <p:spPr bwMode="auto">
            <a:xfrm>
              <a:off x="4464" y="2160"/>
              <a:ext cx="192" cy="33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364" name="Text Box 44"/>
            <p:cNvSpPr txBox="1">
              <a:spLocks noChangeArrowheads="1"/>
            </p:cNvSpPr>
            <p:nvPr/>
          </p:nvSpPr>
          <p:spPr bwMode="auto">
            <a:xfrm>
              <a:off x="4704" y="2160"/>
              <a:ext cx="2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...</a:t>
              </a:r>
            </a:p>
          </p:txBody>
        </p:sp>
        <p:sp>
          <p:nvSpPr>
            <p:cNvPr id="440365" name="Text Box 45"/>
            <p:cNvSpPr txBox="1">
              <a:spLocks noChangeArrowheads="1"/>
            </p:cNvSpPr>
            <p:nvPr/>
          </p:nvSpPr>
          <p:spPr bwMode="auto">
            <a:xfrm>
              <a:off x="2256" y="2160"/>
              <a:ext cx="2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/>
                <a:t>...</a:t>
              </a:r>
            </a:p>
          </p:txBody>
        </p:sp>
      </p:grpSp>
      <p:sp>
        <p:nvSpPr>
          <p:cNvPr id="440367" name="AutoShape 47"/>
          <p:cNvSpPr>
            <a:spLocks noChangeArrowheads="1"/>
          </p:cNvSpPr>
          <p:nvPr/>
        </p:nvSpPr>
        <p:spPr bwMode="auto">
          <a:xfrm>
            <a:off x="1371600" y="4953000"/>
            <a:ext cx="1524000" cy="762000"/>
          </a:xfrm>
          <a:prstGeom prst="wedgeRectCallout">
            <a:avLst>
              <a:gd name="adj1" fmla="val -36352"/>
              <a:gd name="adj2" fmla="val -195833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68" name="Text Box 48"/>
          <p:cNvSpPr txBox="1">
            <a:spLocks noChangeArrowheads="1"/>
          </p:cNvSpPr>
          <p:nvPr/>
        </p:nvSpPr>
        <p:spPr bwMode="auto">
          <a:xfrm>
            <a:off x="1371600" y="4953000"/>
            <a:ext cx="152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i="1"/>
              <a:t>super block </a:t>
            </a:r>
            <a:r>
              <a:rPr lang="en-US"/>
              <a:t/>
            </a:r>
            <a:br>
              <a:rPr lang="en-US"/>
            </a:br>
            <a:r>
              <a:rPr lang="en-US"/>
              <a:t>disk layout</a:t>
            </a:r>
            <a:endParaRPr lang="en-US" i="1"/>
          </a:p>
        </p:txBody>
      </p:sp>
      <p:sp>
        <p:nvSpPr>
          <p:cNvPr id="440369" name="AutoShape 49"/>
          <p:cNvSpPr>
            <a:spLocks noChangeArrowheads="1"/>
          </p:cNvSpPr>
          <p:nvPr/>
        </p:nvSpPr>
        <p:spPr bwMode="auto">
          <a:xfrm>
            <a:off x="1905000" y="2057400"/>
            <a:ext cx="1828800" cy="990600"/>
          </a:xfrm>
          <a:prstGeom prst="wedgeRectCallout">
            <a:avLst>
              <a:gd name="adj1" fmla="val -42796"/>
              <a:gd name="adj2" fmla="val 122435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70" name="Text Box 50"/>
          <p:cNvSpPr txBox="1">
            <a:spLocks noChangeArrowheads="1"/>
          </p:cNvSpPr>
          <p:nvPr/>
        </p:nvSpPr>
        <p:spPr bwMode="auto">
          <a:xfrm>
            <a:off x="1905000" y="2057400"/>
            <a:ext cx="1828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i="1"/>
              <a:t>freespace map </a:t>
            </a:r>
            <a:endParaRPr lang="en-US"/>
          </a:p>
          <a:p>
            <a:pPr algn="l"/>
            <a:r>
              <a:rPr lang="en-US"/>
              <a:t>inodes and blocks in use</a:t>
            </a:r>
            <a:endParaRPr lang="en-US" i="1"/>
          </a:p>
        </p:txBody>
      </p:sp>
      <p:sp>
        <p:nvSpPr>
          <p:cNvPr id="440372" name="AutoShape 52"/>
          <p:cNvSpPr>
            <a:spLocks noChangeArrowheads="1"/>
          </p:cNvSpPr>
          <p:nvPr/>
        </p:nvSpPr>
        <p:spPr bwMode="auto">
          <a:xfrm>
            <a:off x="3276600" y="4953000"/>
            <a:ext cx="1600200" cy="1066800"/>
          </a:xfrm>
          <a:prstGeom prst="wedgeRectCallout">
            <a:avLst>
              <a:gd name="adj1" fmla="val -36014"/>
              <a:gd name="adj2" fmla="val -15744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73" name="Text Box 53"/>
          <p:cNvSpPr txBox="1">
            <a:spLocks noChangeArrowheads="1"/>
          </p:cNvSpPr>
          <p:nvPr/>
        </p:nvSpPr>
        <p:spPr bwMode="auto">
          <a:xfrm>
            <a:off x="3276600" y="4953000"/>
            <a:ext cx="1600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i="1"/>
              <a:t>inodes </a:t>
            </a:r>
            <a:r>
              <a:rPr lang="en-US"/>
              <a:t/>
            </a:r>
            <a:br>
              <a:rPr lang="en-US"/>
            </a:br>
            <a:r>
              <a:rPr lang="en-US"/>
              <a:t>inode size &lt; block size</a:t>
            </a:r>
            <a:endParaRPr lang="en-US" i="1"/>
          </a:p>
        </p:txBody>
      </p:sp>
      <p:sp>
        <p:nvSpPr>
          <p:cNvPr id="440374" name="AutoShape 54"/>
          <p:cNvSpPr>
            <a:spLocks noChangeArrowheads="1"/>
          </p:cNvSpPr>
          <p:nvPr/>
        </p:nvSpPr>
        <p:spPr bwMode="auto">
          <a:xfrm>
            <a:off x="5867400" y="4953000"/>
            <a:ext cx="1600200" cy="457200"/>
          </a:xfrm>
          <a:prstGeom prst="wedgeRectCallout">
            <a:avLst>
              <a:gd name="adj1" fmla="val -36014"/>
              <a:gd name="adj2" fmla="val -300694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0375" name="Text Box 55"/>
          <p:cNvSpPr txBox="1">
            <a:spLocks noChangeArrowheads="1"/>
          </p:cNvSpPr>
          <p:nvPr/>
        </p:nvSpPr>
        <p:spPr bwMode="auto">
          <a:xfrm>
            <a:off x="5867400" y="4953000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i="1"/>
              <a:t>data blocks </a:t>
            </a:r>
            <a:r>
              <a:rPr lang="en-US"/>
              <a:t/>
            </a:r>
            <a:br>
              <a:rPr lang="en-US"/>
            </a:b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AF6BB-BE90-2840-8BA5-642627D369C5}" type="slidenum">
              <a:rPr lang="zh-TW" altLang="en-US"/>
              <a:pPr/>
              <a:t>6</a:t>
            </a:fld>
            <a:endParaRPr lang="en-US" altLang="zh-TW"/>
          </a:p>
        </p:txBody>
      </p:sp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representation</a:t>
            </a:r>
          </a:p>
        </p:txBody>
      </p:sp>
      <p:graphicFrame>
        <p:nvGraphicFramePr>
          <p:cNvPr id="386191" name="Group 143"/>
          <p:cNvGraphicFramePr>
            <a:graphicFrameLocks noGrp="1"/>
          </p:cNvGraphicFramePr>
          <p:nvPr/>
        </p:nvGraphicFramePr>
        <p:xfrm>
          <a:off x="533400" y="1676400"/>
          <a:ext cx="2209800" cy="4206240"/>
        </p:xfrm>
        <a:graphic>
          <a:graphicData uri="http://schemas.openxmlformats.org/drawingml/2006/table">
            <a:tbl>
              <a:tblPr/>
              <a:tblGrid>
                <a:gridCol w="2209800"/>
              </a:tblGrid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新細明體" charset="-120"/>
                          <a:cs typeface="新細明體" charset="-120"/>
                        </a:rPr>
                        <a:t>file size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新細明體" charset="-120"/>
                          <a:cs typeface="新細明體" charset="-120"/>
                        </a:rPr>
                        <a:t>link count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新細明體" charset="-120"/>
                          <a:cs typeface="新細明體" charset="-120"/>
                        </a:rPr>
                        <a:t>access times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新細明體" charset="-120"/>
                          <a:cs typeface="新細明體" charset="-120"/>
                        </a:rPr>
                        <a:t>...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新細明體" charset="-120"/>
                          <a:cs typeface="新細明體" charset="-120"/>
                        </a:rPr>
                        <a:t>data blocks</a:t>
                      </a:r>
                      <a:br>
                        <a:rPr kumimoji="1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新細明體" charset="-120"/>
                          <a:cs typeface="新細明體" charset="-120"/>
                        </a:rPr>
                      </a:br>
                      <a:endParaRPr kumimoji="1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新細明體" charset="-120"/>
                        <a:cs typeface="新細明體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1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新細明體" charset="-120"/>
                        <a:cs typeface="新細明體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1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ea typeface="新細明體" charset="-120"/>
                        <a:cs typeface="新細明體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新細明體" charset="-120"/>
                          <a:cs typeface="新細明體" charset="-120"/>
                        </a:rPr>
                        <a:t>indirect block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新細明體" charset="-120"/>
                          <a:cs typeface="新細明體" charset="-120"/>
                        </a:rPr>
                        <a:t>double indirect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50021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1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ea typeface="新細明體" charset="-120"/>
                          <a:cs typeface="新細明體" charset="-120"/>
                        </a:rPr>
                        <a:t>triple indirect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6092" name="Rectangle 44"/>
          <p:cNvSpPr>
            <a:spLocks noChangeArrowheads="1"/>
          </p:cNvSpPr>
          <p:nvPr/>
        </p:nvSpPr>
        <p:spPr bwMode="auto">
          <a:xfrm>
            <a:off x="2441575" y="5165725"/>
            <a:ext cx="228600" cy="276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093" name="Rectangle 45"/>
          <p:cNvSpPr>
            <a:spLocks noChangeArrowheads="1"/>
          </p:cNvSpPr>
          <p:nvPr/>
        </p:nvSpPr>
        <p:spPr bwMode="auto">
          <a:xfrm>
            <a:off x="2441575" y="4776788"/>
            <a:ext cx="228600" cy="276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099" name="Rectangle 51"/>
          <p:cNvSpPr>
            <a:spLocks noChangeArrowheads="1"/>
          </p:cNvSpPr>
          <p:nvPr/>
        </p:nvSpPr>
        <p:spPr bwMode="auto">
          <a:xfrm>
            <a:off x="2438400" y="5562600"/>
            <a:ext cx="228600" cy="27622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05" name="Text Box 57"/>
          <p:cNvSpPr txBox="1">
            <a:spLocks noChangeArrowheads="1"/>
          </p:cNvSpPr>
          <p:nvPr/>
        </p:nvSpPr>
        <p:spPr bwMode="auto">
          <a:xfrm>
            <a:off x="3560763" y="2041525"/>
            <a:ext cx="766762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06" name="Text Box 58"/>
          <p:cNvSpPr txBox="1">
            <a:spLocks noChangeArrowheads="1"/>
          </p:cNvSpPr>
          <p:nvPr/>
        </p:nvSpPr>
        <p:spPr bwMode="auto">
          <a:xfrm>
            <a:off x="3563938" y="2646363"/>
            <a:ext cx="766762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07" name="Text Box 59"/>
          <p:cNvSpPr txBox="1">
            <a:spLocks noChangeArrowheads="1"/>
          </p:cNvSpPr>
          <p:nvPr/>
        </p:nvSpPr>
        <p:spPr bwMode="auto">
          <a:xfrm>
            <a:off x="3559175" y="3227388"/>
            <a:ext cx="766763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13" name="Text Box 65"/>
          <p:cNvSpPr txBox="1">
            <a:spLocks noChangeArrowheads="1"/>
          </p:cNvSpPr>
          <p:nvPr/>
        </p:nvSpPr>
        <p:spPr bwMode="auto">
          <a:xfrm>
            <a:off x="3568700" y="4025900"/>
            <a:ext cx="766763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14" name="Line 66"/>
          <p:cNvSpPr>
            <a:spLocks noChangeShapeType="1"/>
          </p:cNvSpPr>
          <p:nvPr/>
        </p:nvSpPr>
        <p:spPr bwMode="auto">
          <a:xfrm flipV="1">
            <a:off x="2571750" y="2255838"/>
            <a:ext cx="989013" cy="1260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15" name="Line 67"/>
          <p:cNvSpPr>
            <a:spLocks noChangeShapeType="1"/>
          </p:cNvSpPr>
          <p:nvPr/>
        </p:nvSpPr>
        <p:spPr bwMode="auto">
          <a:xfrm flipV="1">
            <a:off x="2566988" y="2854325"/>
            <a:ext cx="1003300" cy="955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16" name="Line 68"/>
          <p:cNvSpPr>
            <a:spLocks noChangeShapeType="1"/>
          </p:cNvSpPr>
          <p:nvPr/>
        </p:nvSpPr>
        <p:spPr bwMode="auto">
          <a:xfrm flipV="1">
            <a:off x="2579688" y="3468688"/>
            <a:ext cx="969962" cy="601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17" name="Line 69"/>
          <p:cNvSpPr>
            <a:spLocks noChangeShapeType="1"/>
          </p:cNvSpPr>
          <p:nvPr/>
        </p:nvSpPr>
        <p:spPr bwMode="auto">
          <a:xfrm flipV="1">
            <a:off x="2582863" y="4238625"/>
            <a:ext cx="987425" cy="296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19" name="Text Box 71"/>
          <p:cNvSpPr txBox="1">
            <a:spLocks noChangeArrowheads="1"/>
          </p:cNvSpPr>
          <p:nvPr/>
        </p:nvSpPr>
        <p:spPr bwMode="auto">
          <a:xfrm rot="5400000">
            <a:off x="3829051" y="3633787"/>
            <a:ext cx="412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...</a:t>
            </a:r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2438400" y="3352800"/>
            <a:ext cx="307975" cy="1295400"/>
            <a:chOff x="1537" y="2249"/>
            <a:chExt cx="194" cy="816"/>
          </a:xfrm>
        </p:grpSpPr>
        <p:sp>
          <p:nvSpPr>
            <p:cNvPr id="386094" name="Rectangle 46"/>
            <p:cNvSpPr>
              <a:spLocks noChangeArrowheads="1"/>
            </p:cNvSpPr>
            <p:nvPr/>
          </p:nvSpPr>
          <p:spPr bwMode="auto">
            <a:xfrm>
              <a:off x="1539" y="2891"/>
              <a:ext cx="144" cy="17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54"/>
            <p:cNvGrpSpPr>
              <a:grpSpLocks/>
            </p:cNvGrpSpPr>
            <p:nvPr/>
          </p:nvGrpSpPr>
          <p:grpSpPr bwMode="auto">
            <a:xfrm>
              <a:off x="1537" y="2249"/>
              <a:ext cx="146" cy="522"/>
              <a:chOff x="1443" y="2405"/>
              <a:chExt cx="146" cy="522"/>
            </a:xfrm>
          </p:grpSpPr>
          <p:sp>
            <p:nvSpPr>
              <p:cNvPr id="386095" name="Rectangle 47"/>
              <p:cNvSpPr>
                <a:spLocks noChangeArrowheads="1"/>
              </p:cNvSpPr>
              <p:nvPr/>
            </p:nvSpPr>
            <p:spPr bwMode="auto">
              <a:xfrm>
                <a:off x="1445" y="2405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096" name="Rectangle 48"/>
              <p:cNvSpPr>
                <a:spLocks noChangeArrowheads="1"/>
              </p:cNvSpPr>
              <p:nvPr/>
            </p:nvSpPr>
            <p:spPr bwMode="auto">
              <a:xfrm>
                <a:off x="1445" y="2753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097" name="Rectangle 49"/>
              <p:cNvSpPr>
                <a:spLocks noChangeArrowheads="1"/>
              </p:cNvSpPr>
              <p:nvPr/>
            </p:nvSpPr>
            <p:spPr bwMode="auto">
              <a:xfrm>
                <a:off x="1443" y="2574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6120" name="Text Box 72"/>
            <p:cNvSpPr txBox="1">
              <a:spLocks noChangeArrowheads="1"/>
            </p:cNvSpPr>
            <p:nvPr/>
          </p:nvSpPr>
          <p:spPr bwMode="auto">
            <a:xfrm rot="5400000">
              <a:off x="1543" y="2743"/>
              <a:ext cx="20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/>
                <a:t>...</a:t>
              </a:r>
            </a:p>
          </p:txBody>
        </p:sp>
      </p:grpSp>
      <p:grpSp>
        <p:nvGrpSpPr>
          <p:cNvPr id="4" name="Group 82"/>
          <p:cNvGrpSpPr>
            <a:grpSpLocks/>
          </p:cNvGrpSpPr>
          <p:nvPr/>
        </p:nvGrpSpPr>
        <p:grpSpPr bwMode="auto">
          <a:xfrm>
            <a:off x="4730750" y="3746500"/>
            <a:ext cx="371475" cy="1417638"/>
            <a:chOff x="3238" y="2475"/>
            <a:chExt cx="234" cy="893"/>
          </a:xfrm>
        </p:grpSpPr>
        <p:sp>
          <p:nvSpPr>
            <p:cNvPr id="386129" name="Rectangle 81"/>
            <p:cNvSpPr>
              <a:spLocks noChangeArrowheads="1"/>
            </p:cNvSpPr>
            <p:nvPr/>
          </p:nvSpPr>
          <p:spPr bwMode="auto">
            <a:xfrm>
              <a:off x="3238" y="2475"/>
              <a:ext cx="228" cy="893"/>
            </a:xfrm>
            <a:prstGeom prst="rect">
              <a:avLst/>
            </a:prstGeom>
            <a:solidFill>
              <a:srgbClr val="99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6123" name="Rectangle 75"/>
            <p:cNvSpPr>
              <a:spLocks noChangeArrowheads="1"/>
            </p:cNvSpPr>
            <p:nvPr/>
          </p:nvSpPr>
          <p:spPr bwMode="auto">
            <a:xfrm>
              <a:off x="3280" y="3159"/>
              <a:ext cx="144" cy="17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76"/>
            <p:cNvGrpSpPr>
              <a:grpSpLocks/>
            </p:cNvGrpSpPr>
            <p:nvPr/>
          </p:nvGrpSpPr>
          <p:grpSpPr bwMode="auto">
            <a:xfrm>
              <a:off x="3284" y="2517"/>
              <a:ext cx="146" cy="522"/>
              <a:chOff x="1443" y="2405"/>
              <a:chExt cx="146" cy="522"/>
            </a:xfrm>
          </p:grpSpPr>
          <p:sp>
            <p:nvSpPr>
              <p:cNvPr id="386125" name="Rectangle 77"/>
              <p:cNvSpPr>
                <a:spLocks noChangeArrowheads="1"/>
              </p:cNvSpPr>
              <p:nvPr/>
            </p:nvSpPr>
            <p:spPr bwMode="auto">
              <a:xfrm>
                <a:off x="1445" y="2405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126" name="Rectangle 78"/>
              <p:cNvSpPr>
                <a:spLocks noChangeArrowheads="1"/>
              </p:cNvSpPr>
              <p:nvPr/>
            </p:nvSpPr>
            <p:spPr bwMode="auto">
              <a:xfrm>
                <a:off x="1445" y="2753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127" name="Rectangle 79"/>
              <p:cNvSpPr>
                <a:spLocks noChangeArrowheads="1"/>
              </p:cNvSpPr>
              <p:nvPr/>
            </p:nvSpPr>
            <p:spPr bwMode="auto">
              <a:xfrm>
                <a:off x="1443" y="2574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6128" name="Text Box 80"/>
            <p:cNvSpPr txBox="1">
              <a:spLocks noChangeArrowheads="1"/>
            </p:cNvSpPr>
            <p:nvPr/>
          </p:nvSpPr>
          <p:spPr bwMode="auto">
            <a:xfrm rot="5400000">
              <a:off x="3284" y="3011"/>
              <a:ext cx="20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/>
                <a:t>...</a:t>
              </a:r>
            </a:p>
          </p:txBody>
        </p:sp>
      </p:grpSp>
      <p:sp>
        <p:nvSpPr>
          <p:cNvPr id="386131" name="Line 83"/>
          <p:cNvSpPr>
            <a:spLocks noChangeShapeType="1"/>
          </p:cNvSpPr>
          <p:nvPr/>
        </p:nvSpPr>
        <p:spPr bwMode="auto">
          <a:xfrm flipV="1">
            <a:off x="2570163" y="4621213"/>
            <a:ext cx="2147887" cy="33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37" name="Text Box 89"/>
          <p:cNvSpPr txBox="1">
            <a:spLocks noChangeArrowheads="1"/>
          </p:cNvSpPr>
          <p:nvPr/>
        </p:nvSpPr>
        <p:spPr bwMode="auto">
          <a:xfrm>
            <a:off x="5903913" y="2498725"/>
            <a:ext cx="766762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38" name="Text Box 90"/>
          <p:cNvSpPr txBox="1">
            <a:spLocks noChangeArrowheads="1"/>
          </p:cNvSpPr>
          <p:nvPr/>
        </p:nvSpPr>
        <p:spPr bwMode="auto">
          <a:xfrm>
            <a:off x="5907088" y="3103563"/>
            <a:ext cx="766762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39" name="Text Box 91"/>
          <p:cNvSpPr txBox="1">
            <a:spLocks noChangeArrowheads="1"/>
          </p:cNvSpPr>
          <p:nvPr/>
        </p:nvSpPr>
        <p:spPr bwMode="auto">
          <a:xfrm>
            <a:off x="5902325" y="3684588"/>
            <a:ext cx="766763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40" name="Text Box 92"/>
          <p:cNvSpPr txBox="1">
            <a:spLocks noChangeArrowheads="1"/>
          </p:cNvSpPr>
          <p:nvPr/>
        </p:nvSpPr>
        <p:spPr bwMode="auto">
          <a:xfrm>
            <a:off x="5911850" y="4483100"/>
            <a:ext cx="766763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41" name="Line 93"/>
          <p:cNvSpPr>
            <a:spLocks noChangeShapeType="1"/>
          </p:cNvSpPr>
          <p:nvPr/>
        </p:nvSpPr>
        <p:spPr bwMode="auto">
          <a:xfrm flipV="1">
            <a:off x="4914900" y="2713038"/>
            <a:ext cx="989013" cy="1260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42" name="Line 94"/>
          <p:cNvSpPr>
            <a:spLocks noChangeShapeType="1"/>
          </p:cNvSpPr>
          <p:nvPr/>
        </p:nvSpPr>
        <p:spPr bwMode="auto">
          <a:xfrm flipV="1">
            <a:off x="4910138" y="3311525"/>
            <a:ext cx="1003300" cy="955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43" name="Line 95"/>
          <p:cNvSpPr>
            <a:spLocks noChangeShapeType="1"/>
          </p:cNvSpPr>
          <p:nvPr/>
        </p:nvSpPr>
        <p:spPr bwMode="auto">
          <a:xfrm flipV="1">
            <a:off x="4922838" y="3925888"/>
            <a:ext cx="969962" cy="6016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44" name="Line 96"/>
          <p:cNvSpPr>
            <a:spLocks noChangeShapeType="1"/>
          </p:cNvSpPr>
          <p:nvPr/>
        </p:nvSpPr>
        <p:spPr bwMode="auto">
          <a:xfrm flipV="1">
            <a:off x="4926013" y="4695825"/>
            <a:ext cx="987425" cy="296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45" name="Text Box 97"/>
          <p:cNvSpPr txBox="1">
            <a:spLocks noChangeArrowheads="1"/>
          </p:cNvSpPr>
          <p:nvPr/>
        </p:nvSpPr>
        <p:spPr bwMode="auto">
          <a:xfrm rot="5400000">
            <a:off x="6172201" y="4090987"/>
            <a:ext cx="412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...</a:t>
            </a:r>
          </a:p>
        </p:txBody>
      </p: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7000875" y="4459288"/>
            <a:ext cx="371475" cy="1417637"/>
            <a:chOff x="3238" y="2475"/>
            <a:chExt cx="234" cy="893"/>
          </a:xfrm>
        </p:grpSpPr>
        <p:sp>
          <p:nvSpPr>
            <p:cNvPr id="386152" name="Rectangle 104"/>
            <p:cNvSpPr>
              <a:spLocks noChangeArrowheads="1"/>
            </p:cNvSpPr>
            <p:nvPr/>
          </p:nvSpPr>
          <p:spPr bwMode="auto">
            <a:xfrm>
              <a:off x="3238" y="2475"/>
              <a:ext cx="228" cy="893"/>
            </a:xfrm>
            <a:prstGeom prst="rect">
              <a:avLst/>
            </a:prstGeom>
            <a:solidFill>
              <a:srgbClr val="99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6153" name="Rectangle 105"/>
            <p:cNvSpPr>
              <a:spLocks noChangeArrowheads="1"/>
            </p:cNvSpPr>
            <p:nvPr/>
          </p:nvSpPr>
          <p:spPr bwMode="auto">
            <a:xfrm>
              <a:off x="3280" y="3159"/>
              <a:ext cx="144" cy="17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106"/>
            <p:cNvGrpSpPr>
              <a:grpSpLocks/>
            </p:cNvGrpSpPr>
            <p:nvPr/>
          </p:nvGrpSpPr>
          <p:grpSpPr bwMode="auto">
            <a:xfrm>
              <a:off x="3284" y="2517"/>
              <a:ext cx="146" cy="522"/>
              <a:chOff x="1443" y="2405"/>
              <a:chExt cx="146" cy="522"/>
            </a:xfrm>
          </p:grpSpPr>
          <p:sp>
            <p:nvSpPr>
              <p:cNvPr id="386155" name="Rectangle 107"/>
              <p:cNvSpPr>
                <a:spLocks noChangeArrowheads="1"/>
              </p:cNvSpPr>
              <p:nvPr/>
            </p:nvSpPr>
            <p:spPr bwMode="auto">
              <a:xfrm>
                <a:off x="1445" y="2405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156" name="Rectangle 108"/>
              <p:cNvSpPr>
                <a:spLocks noChangeArrowheads="1"/>
              </p:cNvSpPr>
              <p:nvPr/>
            </p:nvSpPr>
            <p:spPr bwMode="auto">
              <a:xfrm>
                <a:off x="1445" y="2753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157" name="Rectangle 109"/>
              <p:cNvSpPr>
                <a:spLocks noChangeArrowheads="1"/>
              </p:cNvSpPr>
              <p:nvPr/>
            </p:nvSpPr>
            <p:spPr bwMode="auto">
              <a:xfrm>
                <a:off x="1443" y="2574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6158" name="Text Box 110"/>
            <p:cNvSpPr txBox="1">
              <a:spLocks noChangeArrowheads="1"/>
            </p:cNvSpPr>
            <p:nvPr/>
          </p:nvSpPr>
          <p:spPr bwMode="auto">
            <a:xfrm rot="5400000">
              <a:off x="3284" y="3011"/>
              <a:ext cx="20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/>
                <a:t>...</a:t>
              </a:r>
            </a:p>
          </p:txBody>
        </p:sp>
      </p:grpSp>
      <p:sp>
        <p:nvSpPr>
          <p:cNvPr id="386159" name="Text Box 111"/>
          <p:cNvSpPr txBox="1">
            <a:spLocks noChangeArrowheads="1"/>
          </p:cNvSpPr>
          <p:nvPr/>
        </p:nvSpPr>
        <p:spPr bwMode="auto">
          <a:xfrm>
            <a:off x="8174038" y="3211513"/>
            <a:ext cx="766762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60" name="Text Box 112"/>
          <p:cNvSpPr txBox="1">
            <a:spLocks noChangeArrowheads="1"/>
          </p:cNvSpPr>
          <p:nvPr/>
        </p:nvSpPr>
        <p:spPr bwMode="auto">
          <a:xfrm>
            <a:off x="8177213" y="3816350"/>
            <a:ext cx="766762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61" name="Text Box 113"/>
          <p:cNvSpPr txBox="1">
            <a:spLocks noChangeArrowheads="1"/>
          </p:cNvSpPr>
          <p:nvPr/>
        </p:nvSpPr>
        <p:spPr bwMode="auto">
          <a:xfrm>
            <a:off x="8172450" y="4397375"/>
            <a:ext cx="766763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62" name="Text Box 114"/>
          <p:cNvSpPr txBox="1">
            <a:spLocks noChangeArrowheads="1"/>
          </p:cNvSpPr>
          <p:nvPr/>
        </p:nvSpPr>
        <p:spPr bwMode="auto">
          <a:xfrm>
            <a:off x="8181975" y="5195888"/>
            <a:ext cx="766763" cy="422275"/>
          </a:xfrm>
          <a:prstGeom prst="rect">
            <a:avLst/>
          </a:prstGeom>
          <a:solidFill>
            <a:srgbClr val="FF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data</a:t>
            </a:r>
          </a:p>
        </p:txBody>
      </p:sp>
      <p:sp>
        <p:nvSpPr>
          <p:cNvPr id="386163" name="Line 115"/>
          <p:cNvSpPr>
            <a:spLocks noChangeShapeType="1"/>
          </p:cNvSpPr>
          <p:nvPr/>
        </p:nvSpPr>
        <p:spPr bwMode="auto">
          <a:xfrm flipV="1">
            <a:off x="7185025" y="3425825"/>
            <a:ext cx="989013" cy="12604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64" name="Line 116"/>
          <p:cNvSpPr>
            <a:spLocks noChangeShapeType="1"/>
          </p:cNvSpPr>
          <p:nvPr/>
        </p:nvSpPr>
        <p:spPr bwMode="auto">
          <a:xfrm flipV="1">
            <a:off x="7180263" y="4024313"/>
            <a:ext cx="1003300" cy="9556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65" name="Line 117"/>
          <p:cNvSpPr>
            <a:spLocks noChangeShapeType="1"/>
          </p:cNvSpPr>
          <p:nvPr/>
        </p:nvSpPr>
        <p:spPr bwMode="auto">
          <a:xfrm flipV="1">
            <a:off x="7192963" y="4638675"/>
            <a:ext cx="969962" cy="6016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66" name="Line 118"/>
          <p:cNvSpPr>
            <a:spLocks noChangeShapeType="1"/>
          </p:cNvSpPr>
          <p:nvPr/>
        </p:nvSpPr>
        <p:spPr bwMode="auto">
          <a:xfrm flipV="1">
            <a:off x="7196138" y="5408613"/>
            <a:ext cx="987425" cy="2968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67" name="Text Box 119"/>
          <p:cNvSpPr txBox="1">
            <a:spLocks noChangeArrowheads="1"/>
          </p:cNvSpPr>
          <p:nvPr/>
        </p:nvSpPr>
        <p:spPr bwMode="auto">
          <a:xfrm rot="5400000">
            <a:off x="8442326" y="4803775"/>
            <a:ext cx="412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...</a:t>
            </a:r>
          </a:p>
        </p:txBody>
      </p:sp>
      <p:grpSp>
        <p:nvGrpSpPr>
          <p:cNvPr id="8" name="Group 120"/>
          <p:cNvGrpSpPr>
            <a:grpSpLocks/>
          </p:cNvGrpSpPr>
          <p:nvPr/>
        </p:nvGrpSpPr>
        <p:grpSpPr bwMode="auto">
          <a:xfrm>
            <a:off x="4224338" y="5135563"/>
            <a:ext cx="371475" cy="1417637"/>
            <a:chOff x="3238" y="2475"/>
            <a:chExt cx="234" cy="893"/>
          </a:xfrm>
        </p:grpSpPr>
        <p:sp>
          <p:nvSpPr>
            <p:cNvPr id="386169" name="Rectangle 121"/>
            <p:cNvSpPr>
              <a:spLocks noChangeArrowheads="1"/>
            </p:cNvSpPr>
            <p:nvPr/>
          </p:nvSpPr>
          <p:spPr bwMode="auto">
            <a:xfrm>
              <a:off x="3238" y="2475"/>
              <a:ext cx="228" cy="893"/>
            </a:xfrm>
            <a:prstGeom prst="rect">
              <a:avLst/>
            </a:prstGeom>
            <a:solidFill>
              <a:srgbClr val="99CC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6170" name="Rectangle 122"/>
            <p:cNvSpPr>
              <a:spLocks noChangeArrowheads="1"/>
            </p:cNvSpPr>
            <p:nvPr/>
          </p:nvSpPr>
          <p:spPr bwMode="auto">
            <a:xfrm>
              <a:off x="3280" y="3159"/>
              <a:ext cx="144" cy="17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123"/>
            <p:cNvGrpSpPr>
              <a:grpSpLocks/>
            </p:cNvGrpSpPr>
            <p:nvPr/>
          </p:nvGrpSpPr>
          <p:grpSpPr bwMode="auto">
            <a:xfrm>
              <a:off x="3284" y="2517"/>
              <a:ext cx="146" cy="522"/>
              <a:chOff x="1443" y="2405"/>
              <a:chExt cx="146" cy="522"/>
            </a:xfrm>
          </p:grpSpPr>
          <p:sp>
            <p:nvSpPr>
              <p:cNvPr id="386172" name="Rectangle 124"/>
              <p:cNvSpPr>
                <a:spLocks noChangeArrowheads="1"/>
              </p:cNvSpPr>
              <p:nvPr/>
            </p:nvSpPr>
            <p:spPr bwMode="auto">
              <a:xfrm>
                <a:off x="1445" y="2405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173" name="Rectangle 125"/>
              <p:cNvSpPr>
                <a:spLocks noChangeArrowheads="1"/>
              </p:cNvSpPr>
              <p:nvPr/>
            </p:nvSpPr>
            <p:spPr bwMode="auto">
              <a:xfrm>
                <a:off x="1445" y="2753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174" name="Rectangle 126"/>
              <p:cNvSpPr>
                <a:spLocks noChangeArrowheads="1"/>
              </p:cNvSpPr>
              <p:nvPr/>
            </p:nvSpPr>
            <p:spPr bwMode="auto">
              <a:xfrm>
                <a:off x="1443" y="2574"/>
                <a:ext cx="144" cy="17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86175" name="Text Box 127"/>
            <p:cNvSpPr txBox="1">
              <a:spLocks noChangeArrowheads="1"/>
            </p:cNvSpPr>
            <p:nvPr/>
          </p:nvSpPr>
          <p:spPr bwMode="auto">
            <a:xfrm rot="5400000">
              <a:off x="3284" y="3011"/>
              <a:ext cx="203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200"/>
                <a:t>...</a:t>
              </a:r>
            </a:p>
          </p:txBody>
        </p:sp>
      </p:grpSp>
      <p:sp>
        <p:nvSpPr>
          <p:cNvPr id="386176" name="Line 128"/>
          <p:cNvSpPr>
            <a:spLocks noChangeShapeType="1"/>
          </p:cNvSpPr>
          <p:nvPr/>
        </p:nvSpPr>
        <p:spPr bwMode="auto">
          <a:xfrm>
            <a:off x="2573338" y="5326063"/>
            <a:ext cx="1662112" cy="4937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77" name="Line 129"/>
          <p:cNvSpPr>
            <a:spLocks noChangeShapeType="1"/>
          </p:cNvSpPr>
          <p:nvPr/>
        </p:nvSpPr>
        <p:spPr bwMode="auto">
          <a:xfrm flipV="1">
            <a:off x="4414838" y="5311775"/>
            <a:ext cx="2584450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81" name="Line 133"/>
          <p:cNvSpPr>
            <a:spLocks noChangeShapeType="1"/>
          </p:cNvSpPr>
          <p:nvPr/>
        </p:nvSpPr>
        <p:spPr bwMode="auto">
          <a:xfrm flipV="1">
            <a:off x="4302125" y="5757863"/>
            <a:ext cx="222250" cy="271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82" name="Line 134"/>
          <p:cNvSpPr>
            <a:spLocks noChangeShapeType="1"/>
          </p:cNvSpPr>
          <p:nvPr/>
        </p:nvSpPr>
        <p:spPr bwMode="auto">
          <a:xfrm flipV="1">
            <a:off x="2449513" y="5546725"/>
            <a:ext cx="222250" cy="271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83" name="Line 135"/>
          <p:cNvSpPr>
            <a:spLocks noChangeShapeType="1"/>
          </p:cNvSpPr>
          <p:nvPr/>
        </p:nvSpPr>
        <p:spPr bwMode="auto">
          <a:xfrm flipV="1">
            <a:off x="4298950" y="6223000"/>
            <a:ext cx="222250" cy="271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6184" name="Line 136"/>
          <p:cNvSpPr>
            <a:spLocks noChangeShapeType="1"/>
          </p:cNvSpPr>
          <p:nvPr/>
        </p:nvSpPr>
        <p:spPr bwMode="auto">
          <a:xfrm flipV="1">
            <a:off x="4314825" y="5456238"/>
            <a:ext cx="222250" cy="2714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10DEB-4D62-8549-AA99-3F8AA4374AC1}" type="slidenum">
              <a:rPr lang="zh-TW" altLang="en-US"/>
              <a:pPr/>
              <a:t>7</a:t>
            </a:fld>
            <a:endParaRPr lang="en-US" altLang="zh-TW"/>
          </a:p>
        </p:txBody>
      </p:sp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Unix Berkeley </a:t>
            </a:r>
            <a:r>
              <a:rPr lang="en-US" dirty="0"/>
              <a:t>Fast File System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9144000" cy="4525963"/>
          </a:xfrm>
        </p:spPr>
        <p:txBody>
          <a:bodyPr/>
          <a:lstStyle/>
          <a:p>
            <a:r>
              <a:rPr lang="en-US" dirty="0"/>
              <a:t>Berkeley Unix (4.2BSD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4kB and 8kB blocks </a:t>
            </a:r>
          </a:p>
          <a:p>
            <a:pPr lvl="1"/>
            <a:r>
              <a:rPr lang="en-US" dirty="0" smtClean="0"/>
              <a:t>(why not larger?)</a:t>
            </a:r>
          </a:p>
          <a:p>
            <a:pPr lvl="1"/>
            <a:r>
              <a:rPr lang="en-US" dirty="0" smtClean="0"/>
              <a:t>Large blocks and small fragments</a:t>
            </a:r>
          </a:p>
          <a:p>
            <a:r>
              <a:rPr lang="en-US" dirty="0" smtClean="0"/>
              <a:t>Reduces </a:t>
            </a:r>
            <a:r>
              <a:rPr lang="en-US" dirty="0"/>
              <a:t>seek times by better placement of file blocks</a:t>
            </a:r>
            <a:endParaRPr lang="en-US" dirty="0" smtClean="0"/>
          </a:p>
          <a:p>
            <a:pPr lvl="1"/>
            <a:r>
              <a:rPr lang="en-US" dirty="0" err="1" smtClean="0"/>
              <a:t>i</a:t>
            </a:r>
            <a:r>
              <a:rPr lang="en-US" dirty="0" smtClean="0"/>
              <a:t>-nodes correspond to files</a:t>
            </a:r>
          </a:p>
          <a:p>
            <a:pPr lvl="1"/>
            <a:r>
              <a:rPr lang="en-US" dirty="0" smtClean="0"/>
              <a:t>Disk divided </a:t>
            </a:r>
            <a:r>
              <a:rPr lang="en-US" dirty="0"/>
              <a:t>into </a:t>
            </a:r>
            <a:r>
              <a:rPr lang="en-US" dirty="0" smtClean="0"/>
              <a:t>cylinders</a:t>
            </a:r>
          </a:p>
          <a:p>
            <a:pPr lvl="2"/>
            <a:r>
              <a:rPr lang="en-US" dirty="0" smtClean="0"/>
              <a:t>contains superblock, </a:t>
            </a:r>
            <a:r>
              <a:rPr lang="en-US" dirty="0" err="1" smtClean="0"/>
              <a:t>i</a:t>
            </a:r>
            <a:r>
              <a:rPr lang="en-US" dirty="0" smtClean="0"/>
              <a:t>-nodes, bitmap of free blocks, summary info</a:t>
            </a:r>
          </a:p>
          <a:p>
            <a:pPr lvl="1"/>
            <a:r>
              <a:rPr lang="en-US" dirty="0" err="1"/>
              <a:t>Inodes</a:t>
            </a:r>
            <a:r>
              <a:rPr lang="en-US" dirty="0"/>
              <a:t> and data blocks grouped </a:t>
            </a:r>
            <a:r>
              <a:rPr lang="en-US" dirty="0" smtClean="0"/>
              <a:t>together</a:t>
            </a:r>
          </a:p>
          <a:p>
            <a:pPr lvl="1"/>
            <a:r>
              <a:rPr lang="en-US" dirty="0" smtClean="0"/>
              <a:t>Fragmentation can still affect performance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363E7-7F13-0C42-9B34-23743BC4408A}" type="slidenum">
              <a:rPr lang="zh-TW" altLang="en-US"/>
              <a:pPr/>
              <a:t>8</a:t>
            </a:fld>
            <a:endParaRPr lang="en-US" altLang="zh-TW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</a:t>
            </a:r>
            <a:r>
              <a:rPr lang="en-US" dirty="0" smtClean="0"/>
              <a:t> implementation</a:t>
            </a:r>
            <a:endParaRPr lang="en-US" dirty="0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Most operations do multiple disk writes</a:t>
            </a:r>
          </a:p>
          <a:p>
            <a:pPr lvl="1"/>
            <a:r>
              <a:rPr lang="en-US"/>
              <a:t>File write: update block, inode modify time</a:t>
            </a:r>
          </a:p>
          <a:p>
            <a:pPr lvl="1"/>
            <a:r>
              <a:rPr lang="en-US"/>
              <a:t>Create: write freespace map, write inode, write directory entry</a:t>
            </a:r>
          </a:p>
          <a:p>
            <a:r>
              <a:rPr lang="en-US"/>
              <a:t>Write-back cache improves performance</a:t>
            </a:r>
          </a:p>
          <a:p>
            <a:pPr lvl="1"/>
            <a:r>
              <a:rPr lang="en-US"/>
              <a:t>Benefits due to high write locality</a:t>
            </a:r>
          </a:p>
          <a:p>
            <a:pPr lvl="1"/>
            <a:r>
              <a:rPr lang="en-US"/>
              <a:t>Disk writes must be a whole block</a:t>
            </a:r>
          </a:p>
          <a:p>
            <a:pPr lvl="1"/>
            <a:r>
              <a:rPr lang="en-US"/>
              <a:t>Syncer process flushes writes every 30s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363E7-7F13-0C42-9B34-23743BC4408A}" type="slidenum">
              <a:rPr lang="zh-TW" altLang="en-US"/>
              <a:pPr/>
              <a:t>9</a:t>
            </a:fld>
            <a:endParaRPr lang="en-US" altLang="zh-TW"/>
          </a:p>
        </p:txBody>
      </p:sp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FFS</a:t>
            </a:r>
            <a:r>
              <a:rPr lang="en-US" dirty="0" smtClean="0"/>
              <a:t> Goals</a:t>
            </a:r>
            <a:endParaRPr lang="en-US" dirty="0"/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US" dirty="0" smtClean="0"/>
              <a:t>keep dir in cylinder group, spread out different </a:t>
            </a:r>
            <a:r>
              <a:rPr lang="en-US" dirty="0" err="1" smtClean="0"/>
              <a:t>dir’s</a:t>
            </a:r>
            <a:endParaRPr lang="en-US" dirty="0" smtClean="0"/>
          </a:p>
          <a:p>
            <a:r>
              <a:rPr lang="en-US" dirty="0" smtClean="0"/>
              <a:t>Allocate runs of blocks within a cylinder group, every once in a while switch to a new cylinder group (jump at 1MB).</a:t>
            </a:r>
          </a:p>
          <a:p>
            <a:r>
              <a:rPr lang="en-US" dirty="0" smtClean="0"/>
              <a:t>layout policy: global and local</a:t>
            </a:r>
          </a:p>
          <a:p>
            <a:pPr lvl="1"/>
            <a:r>
              <a:rPr lang="en-US" dirty="0" smtClean="0"/>
              <a:t>global policy allocates files &amp; directories to cylinder groups. Picks “optimal” next block for block allocation.</a:t>
            </a:r>
          </a:p>
          <a:p>
            <a:pPr lvl="1"/>
            <a:r>
              <a:rPr lang="en-US" dirty="0" smtClean="0"/>
              <a:t>local allocation routines handle specific block requests. Select from a sequence of alternative if need 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11554</TotalTime>
  <Words>1466</Words>
  <Application>Microsoft Office PowerPoint</Application>
  <PresentationFormat>On-screen Show (4:3)</PresentationFormat>
  <Paragraphs>315</Paragraphs>
  <Slides>34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Default Design</vt:lpstr>
      <vt:lpstr>Classic File Systems: FFS and LFS</vt:lpstr>
      <vt:lpstr>A Fast File System for UNIX Marshall K. McKusick, William N. Joy, Samuel J Leffler, and Robert S Fabry</vt:lpstr>
      <vt:lpstr>Background: Unix Fast File Sys</vt:lpstr>
      <vt:lpstr>Inodes and directories</vt:lpstr>
      <vt:lpstr>File system on disk</vt:lpstr>
      <vt:lpstr>File representation</vt:lpstr>
      <vt:lpstr>The Unix Berkeley Fast File System</vt:lpstr>
      <vt:lpstr>FFS implementation</vt:lpstr>
      <vt:lpstr>FFS Goals</vt:lpstr>
      <vt:lpstr>FFS locality</vt:lpstr>
      <vt:lpstr>FFS Results</vt:lpstr>
      <vt:lpstr>FFS Enhancements</vt:lpstr>
      <vt:lpstr>FFS crash recovery</vt:lpstr>
      <vt:lpstr>After the crash</vt:lpstr>
      <vt:lpstr>Perspective</vt:lpstr>
      <vt:lpstr>The Design and Impl of a Log-structured File System Mendel Rosenblum and John K. Ousterhout</vt:lpstr>
      <vt:lpstr>The Log-Structured File System</vt:lpstr>
      <vt:lpstr>LFS in a nutshell</vt:lpstr>
      <vt:lpstr>Log operation</vt:lpstr>
      <vt:lpstr>LFS design</vt:lpstr>
      <vt:lpstr>LFS challenges</vt:lpstr>
      <vt:lpstr>Locating inodes</vt:lpstr>
      <vt:lpstr>Cleaning the log: “Achilles Heel”</vt:lpstr>
      <vt:lpstr>Cleaning policies</vt:lpstr>
      <vt:lpstr>Greedy versus  Cost-benefit</vt:lpstr>
      <vt:lpstr>Cost-benefit segment utilization</vt:lpstr>
      <vt:lpstr>LFS crash recovery</vt:lpstr>
      <vt:lpstr>LFS performance</vt:lpstr>
      <vt:lpstr>Small-file performance</vt:lpstr>
      <vt:lpstr>Large-file performance</vt:lpstr>
      <vt:lpstr>Perspective</vt:lpstr>
      <vt:lpstr>Conclusions</vt:lpstr>
      <vt:lpstr>Next Time</vt:lpstr>
      <vt:lpstr>Next Time</vt:lpstr>
    </vt:vector>
  </TitlesOfParts>
  <Company>Cornell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414/415 Systems Programming  and  Operating Systems</dc:title>
  <dc:creator>Hakim Weatherspoon</dc:creator>
  <cp:lastModifiedBy>Hakim Weatherspoon</cp:lastModifiedBy>
  <cp:revision>122</cp:revision>
  <dcterms:created xsi:type="dcterms:W3CDTF">2010-09-20T17:25:43Z</dcterms:created>
  <dcterms:modified xsi:type="dcterms:W3CDTF">2013-09-13T10:26:05Z</dcterms:modified>
</cp:coreProperties>
</file>