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42"/>
  </p:notesMasterIdLst>
  <p:sldIdLst>
    <p:sldId id="382" r:id="rId2"/>
    <p:sldId id="383" r:id="rId3"/>
    <p:sldId id="384" r:id="rId4"/>
    <p:sldId id="385" r:id="rId5"/>
    <p:sldId id="387" r:id="rId6"/>
    <p:sldId id="388" r:id="rId7"/>
    <p:sldId id="389" r:id="rId8"/>
    <p:sldId id="386" r:id="rId9"/>
    <p:sldId id="390" r:id="rId10"/>
    <p:sldId id="413" r:id="rId11"/>
    <p:sldId id="414" r:id="rId12"/>
    <p:sldId id="415" r:id="rId13"/>
    <p:sldId id="416" r:id="rId14"/>
    <p:sldId id="417" r:id="rId15"/>
    <p:sldId id="418" r:id="rId16"/>
    <p:sldId id="419" r:id="rId17"/>
    <p:sldId id="420" r:id="rId18"/>
    <p:sldId id="421" r:id="rId19"/>
    <p:sldId id="422" r:id="rId20"/>
    <p:sldId id="391" r:id="rId21"/>
    <p:sldId id="392" r:id="rId22"/>
    <p:sldId id="393" r:id="rId23"/>
    <p:sldId id="394" r:id="rId24"/>
    <p:sldId id="395" r:id="rId25"/>
    <p:sldId id="396" r:id="rId26"/>
    <p:sldId id="397" r:id="rId27"/>
    <p:sldId id="398" r:id="rId28"/>
    <p:sldId id="399" r:id="rId29"/>
    <p:sldId id="400" r:id="rId30"/>
    <p:sldId id="401" r:id="rId31"/>
    <p:sldId id="402" r:id="rId32"/>
    <p:sldId id="403" r:id="rId33"/>
    <p:sldId id="404" r:id="rId34"/>
    <p:sldId id="405" r:id="rId35"/>
    <p:sldId id="407" r:id="rId36"/>
    <p:sldId id="406" r:id="rId37"/>
    <p:sldId id="408" r:id="rId38"/>
    <p:sldId id="409" r:id="rId39"/>
    <p:sldId id="410" r:id="rId40"/>
    <p:sldId id="411" r:id="rId4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4" charset="0"/>
        <a:ea typeface="+mn-ea"/>
        <a:cs typeface="+mn-cs"/>
      </a:defRPr>
    </a:lvl1pPr>
    <a:lvl2pPr marL="457200" algn="l" rtl="0" fontAlgn="base">
      <a:spcBef>
        <a:spcPct val="0"/>
      </a:spcBef>
      <a:spcAft>
        <a:spcPct val="0"/>
      </a:spcAft>
      <a:defRPr kern="1200">
        <a:solidFill>
          <a:schemeClr val="tx1"/>
        </a:solidFill>
        <a:latin typeface="Arial" pitchFamily="4" charset="0"/>
        <a:ea typeface="+mn-ea"/>
        <a:cs typeface="+mn-cs"/>
      </a:defRPr>
    </a:lvl2pPr>
    <a:lvl3pPr marL="914400" algn="l" rtl="0" fontAlgn="base">
      <a:spcBef>
        <a:spcPct val="0"/>
      </a:spcBef>
      <a:spcAft>
        <a:spcPct val="0"/>
      </a:spcAft>
      <a:defRPr kern="1200">
        <a:solidFill>
          <a:schemeClr val="tx1"/>
        </a:solidFill>
        <a:latin typeface="Arial" pitchFamily="4" charset="0"/>
        <a:ea typeface="+mn-ea"/>
        <a:cs typeface="+mn-cs"/>
      </a:defRPr>
    </a:lvl3pPr>
    <a:lvl4pPr marL="1371600" algn="l" rtl="0" fontAlgn="base">
      <a:spcBef>
        <a:spcPct val="0"/>
      </a:spcBef>
      <a:spcAft>
        <a:spcPct val="0"/>
      </a:spcAft>
      <a:defRPr kern="1200">
        <a:solidFill>
          <a:schemeClr val="tx1"/>
        </a:solidFill>
        <a:latin typeface="Arial" pitchFamily="4" charset="0"/>
        <a:ea typeface="+mn-ea"/>
        <a:cs typeface="+mn-cs"/>
      </a:defRPr>
    </a:lvl4pPr>
    <a:lvl5pPr marL="1828800" algn="l" rtl="0" fontAlgn="base">
      <a:spcBef>
        <a:spcPct val="0"/>
      </a:spcBef>
      <a:spcAft>
        <a:spcPct val="0"/>
      </a:spcAft>
      <a:defRPr kern="1200">
        <a:solidFill>
          <a:schemeClr val="tx1"/>
        </a:solidFill>
        <a:latin typeface="Arial" pitchFamily="4" charset="0"/>
        <a:ea typeface="+mn-ea"/>
        <a:cs typeface="+mn-cs"/>
      </a:defRPr>
    </a:lvl5pPr>
    <a:lvl6pPr marL="2286000" algn="l" defTabSz="457200" rtl="0" eaLnBrk="1" latinLnBrk="0" hangingPunct="1">
      <a:defRPr kern="1200">
        <a:solidFill>
          <a:schemeClr val="tx1"/>
        </a:solidFill>
        <a:latin typeface="Arial" pitchFamily="4" charset="0"/>
        <a:ea typeface="+mn-ea"/>
        <a:cs typeface="+mn-cs"/>
      </a:defRPr>
    </a:lvl6pPr>
    <a:lvl7pPr marL="2743200" algn="l" defTabSz="457200" rtl="0" eaLnBrk="1" latinLnBrk="0" hangingPunct="1">
      <a:defRPr kern="1200">
        <a:solidFill>
          <a:schemeClr val="tx1"/>
        </a:solidFill>
        <a:latin typeface="Arial" pitchFamily="4" charset="0"/>
        <a:ea typeface="+mn-ea"/>
        <a:cs typeface="+mn-cs"/>
      </a:defRPr>
    </a:lvl7pPr>
    <a:lvl8pPr marL="3200400" algn="l" defTabSz="457200" rtl="0" eaLnBrk="1" latinLnBrk="0" hangingPunct="1">
      <a:defRPr kern="1200">
        <a:solidFill>
          <a:schemeClr val="tx1"/>
        </a:solidFill>
        <a:latin typeface="Arial" pitchFamily="4" charset="0"/>
        <a:ea typeface="+mn-ea"/>
        <a:cs typeface="+mn-cs"/>
      </a:defRPr>
    </a:lvl8pPr>
    <a:lvl9pPr marL="3657600" algn="l" defTabSz="457200" rtl="0" eaLnBrk="1" latinLnBrk="0" hangingPunct="1">
      <a:defRPr kern="1200">
        <a:solidFill>
          <a:schemeClr val="tx1"/>
        </a:solidFill>
        <a:latin typeface="Arial" pitchFamily="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aron Falk" initials="AF"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8" d="100"/>
          <a:sy n="128" d="100"/>
        </p:scale>
        <p:origin x="-113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08-01-14T18:05:14.127" idx="1">
    <p:pos x="5554" y="29"/>
    <p:text>Management?
Add: netFPGA, MIB, spectrum analyzer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63"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0964"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0965" name="Rectangle 1029"/>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0966" name="Rectangle 1030"/>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0967"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20B3FEF-BF8A-0942-8DDB-B563CF0AC5FD}" type="slidenum">
              <a:rPr lang="en-US"/>
              <a:pPr/>
              <a:t>‹#›</a:t>
            </a:fld>
            <a:endParaRPr lang="en-US"/>
          </a:p>
        </p:txBody>
      </p:sp>
    </p:spTree>
    <p:extLst>
      <p:ext uri="{BB962C8B-B14F-4D97-AF65-F5344CB8AC3E}">
        <p14:creationId xmlns:p14="http://schemas.microsoft.com/office/powerpoint/2010/main" val="74515516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4" charset="0"/>
        <a:ea typeface="+mn-ea"/>
        <a:cs typeface="+mn-cs"/>
      </a:defRPr>
    </a:lvl1pPr>
    <a:lvl2pPr marL="457200" algn="l" rtl="0" fontAlgn="base">
      <a:spcBef>
        <a:spcPct val="30000"/>
      </a:spcBef>
      <a:spcAft>
        <a:spcPct val="0"/>
      </a:spcAft>
      <a:defRPr sz="1200" kern="1200">
        <a:solidFill>
          <a:schemeClr val="tx1"/>
        </a:solidFill>
        <a:latin typeface="Arial" pitchFamily="4" charset="0"/>
        <a:ea typeface="ＭＳ Ｐゴシック" pitchFamily="4" charset="-128"/>
        <a:cs typeface="+mn-cs"/>
      </a:defRPr>
    </a:lvl2pPr>
    <a:lvl3pPr marL="914400" algn="l" rtl="0" fontAlgn="base">
      <a:spcBef>
        <a:spcPct val="30000"/>
      </a:spcBef>
      <a:spcAft>
        <a:spcPct val="0"/>
      </a:spcAft>
      <a:defRPr sz="1200" kern="1200">
        <a:solidFill>
          <a:schemeClr val="tx1"/>
        </a:solidFill>
        <a:latin typeface="Arial" pitchFamily="4" charset="0"/>
        <a:ea typeface="ＭＳ Ｐゴシック" pitchFamily="4" charset="-128"/>
        <a:cs typeface="+mn-cs"/>
      </a:defRPr>
    </a:lvl3pPr>
    <a:lvl4pPr marL="1371600" algn="l" rtl="0" fontAlgn="base">
      <a:spcBef>
        <a:spcPct val="30000"/>
      </a:spcBef>
      <a:spcAft>
        <a:spcPct val="0"/>
      </a:spcAft>
      <a:defRPr sz="1200" kern="1200">
        <a:solidFill>
          <a:schemeClr val="tx1"/>
        </a:solidFill>
        <a:latin typeface="Arial" pitchFamily="4" charset="0"/>
        <a:ea typeface="ＭＳ Ｐゴシック" pitchFamily="4" charset="-128"/>
        <a:cs typeface="+mn-cs"/>
      </a:defRPr>
    </a:lvl4pPr>
    <a:lvl5pPr marL="1828800" algn="l" rtl="0" fontAlgn="base">
      <a:spcBef>
        <a:spcPct val="30000"/>
      </a:spcBef>
      <a:spcAft>
        <a:spcPct val="0"/>
      </a:spcAft>
      <a:defRPr sz="1200" kern="1200">
        <a:solidFill>
          <a:schemeClr val="tx1"/>
        </a:solidFill>
        <a:latin typeface="Arial" pitchFamily="4" charset="0"/>
        <a:ea typeface="ＭＳ Ｐゴシック"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620B3FEF-BF8A-0942-8DDB-B563CF0AC5FD}"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1A37941-328F-DA46-B2FC-705ABB71A25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98A50F-85B9-9346-8F72-18F09DC4BA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D9E9691-F2A0-D245-A491-96C5FAE7E4C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a:t>Click to edit Master title style</a:t>
            </a:r>
          </a:p>
        </p:txBody>
      </p:sp>
      <p:sp>
        <p:nvSpPr>
          <p:cNvPr id="3" name="Table Placeholder 2"/>
          <p:cNvSpPr>
            <a:spLocks noGrp="1"/>
          </p:cNvSpPr>
          <p:nvPr>
            <p:ph type="tbl" idx="1"/>
          </p:nvPr>
        </p:nvSpPr>
        <p:spPr>
          <a:xfrm>
            <a:off x="566738" y="1752600"/>
            <a:ext cx="8001000" cy="4267200"/>
          </a:xfrm>
        </p:spPr>
        <p:txBody>
          <a:bodyPr/>
          <a:lstStyle/>
          <a:p>
            <a:endParaRPr lang="en-US"/>
          </a:p>
        </p:txBody>
      </p:sp>
      <p:sp>
        <p:nvSpPr>
          <p:cNvPr id="4" name="Date Placeholder 3"/>
          <p:cNvSpPr>
            <a:spLocks noGrp="1"/>
          </p:cNvSpPr>
          <p:nvPr>
            <p:ph type="dt" sz="half" idx="10"/>
          </p:nvPr>
        </p:nvSpPr>
        <p:spPr>
          <a:xfrm>
            <a:off x="609600" y="6245225"/>
            <a:ext cx="19812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1981200" cy="476250"/>
          </a:xfrm>
        </p:spPr>
        <p:txBody>
          <a:bodyPr/>
          <a:lstStyle>
            <a:lvl1pPr>
              <a:defRPr/>
            </a:lvl1pPr>
          </a:lstStyle>
          <a:p>
            <a:fld id="{FF5C47CA-D254-453E-8F53-E6AA4992D8F1}" type="slidenum">
              <a:rPr lang="en-US"/>
              <a:pPr/>
              <a:t>‹#›</a:t>
            </a:fld>
            <a:endParaRPr lang="en-US"/>
          </a:p>
        </p:txBody>
      </p:sp>
    </p:spTree>
    <p:extLst>
      <p:ext uri="{BB962C8B-B14F-4D97-AF65-F5344CB8AC3E}">
        <p14:creationId xmlns:p14="http://schemas.microsoft.com/office/powerpoint/2010/main" val="2959799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0F51219-1AE3-2944-8480-ACB493E96208}"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00A3746-3ED9-8840-A435-4205503829DA}"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endParaRPr lang="en-US"/>
          </a:p>
        </p:txBody>
      </p:sp>
      <p:sp>
        <p:nvSpPr>
          <p:cNvPr id="10" name="Slide Number Placeholder 9"/>
          <p:cNvSpPr>
            <a:spLocks noGrp="1"/>
          </p:cNvSpPr>
          <p:nvPr>
            <p:ph type="sldNum" sz="quarter" idx="16"/>
          </p:nvPr>
        </p:nvSpPr>
        <p:spPr/>
        <p:txBody>
          <a:bodyPr rtlCol="0"/>
          <a:lstStyle/>
          <a:p>
            <a:fld id="{833F181B-04A2-3E41-9246-40EE25E11BA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endParaRPr lang="en-US"/>
          </a:p>
        </p:txBody>
      </p:sp>
      <p:sp>
        <p:nvSpPr>
          <p:cNvPr id="12" name="Slide Number Placeholder 11"/>
          <p:cNvSpPr>
            <a:spLocks noGrp="1"/>
          </p:cNvSpPr>
          <p:nvPr>
            <p:ph type="sldNum" sz="quarter" idx="16"/>
          </p:nvPr>
        </p:nvSpPr>
        <p:spPr/>
        <p:txBody>
          <a:bodyPr rtlCol="0"/>
          <a:lstStyle/>
          <a:p>
            <a:fld id="{7BE93E40-8A73-D944-9EE3-7862A791C1E8}"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4AEA565-E681-3E46-910B-4EBEE1A45E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6C38AEA-BB5F-9940-8A2D-CB00BB73B0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8BD9682-27ED-9640-8990-5181D479155A}"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1CCB3F38-576F-8740-89EB-E487EA0FA688}"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4E8624F-AC86-5F40-BA0C-04AF95648BB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6.xml"/><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wmf"/><Relationship Id="rId10" Type="http://schemas.openxmlformats.org/officeDocument/2006/relationships/comments" Target="../comments/comment1.xml"/><Relationship Id="rId4" Type="http://schemas.openxmlformats.org/officeDocument/2006/relationships/image" Target="../media/image8.png"/><Relationship Id="rId9" Type="http://schemas.openxmlformats.org/officeDocument/2006/relationships/image" Target="../media/image13.wmf"/></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5" Type="http://schemas.openxmlformats.org/officeDocument/2006/relationships/image" Target="../media/image14.wmf"/><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wmf"/><Relationship Id="rId4" Type="http://schemas.openxmlformats.org/officeDocument/2006/relationships/image" Target="../media/image8.png"/><Relationship Id="rId9" Type="http://schemas.openxmlformats.org/officeDocument/2006/relationships/image" Target="../media/image3.wmf"/></Relationships>
</file>

<file path=ppt/slides/_rels/slide1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wmf"/><Relationship Id="rId1" Type="http://schemas.openxmlformats.org/officeDocument/2006/relationships/slideLayout" Target="../slideLayouts/slideLayout6.xml"/><Relationship Id="rId6" Type="http://schemas.openxmlformats.org/officeDocument/2006/relationships/image" Target="../media/image19.wmf"/><Relationship Id="rId5" Type="http://schemas.openxmlformats.org/officeDocument/2006/relationships/image" Target="../media/image18.emf"/><Relationship Id="rId4" Type="http://schemas.openxmlformats.org/officeDocument/2006/relationships/image" Target="../media/image17.wmf"/></Relationships>
</file>

<file path=ppt/slides/_rels/slide1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20.wmf"/><Relationship Id="rId1" Type="http://schemas.openxmlformats.org/officeDocument/2006/relationships/slideLayout" Target="../slideLayouts/slideLayout6.xml"/><Relationship Id="rId5" Type="http://schemas.openxmlformats.org/officeDocument/2006/relationships/image" Target="../media/image5.wmf"/><Relationship Id="rId4" Type="http://schemas.openxmlformats.org/officeDocument/2006/relationships/image" Target="../media/image4.wmf"/></Relationships>
</file>

<file path=ppt/slides/_rels/slide16.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image" Target="../media/image10.png"/><Relationship Id="rId7" Type="http://schemas.openxmlformats.org/officeDocument/2006/relationships/image" Target="../media/image17.wmf"/><Relationship Id="rId2" Type="http://schemas.openxmlformats.org/officeDocument/2006/relationships/image" Target="../media/image9.wmf"/><Relationship Id="rId1" Type="http://schemas.openxmlformats.org/officeDocument/2006/relationships/slideLayout" Target="../slideLayouts/slideLayout6.xml"/><Relationship Id="rId6" Type="http://schemas.openxmlformats.org/officeDocument/2006/relationships/image" Target="../media/image14.wmf"/><Relationship Id="rId11" Type="http://schemas.openxmlformats.org/officeDocument/2006/relationships/image" Target="../media/image20.wmf"/><Relationship Id="rId5" Type="http://schemas.openxmlformats.org/officeDocument/2006/relationships/image" Target="../media/image12.png"/><Relationship Id="rId10" Type="http://schemas.openxmlformats.org/officeDocument/2006/relationships/image" Target="../media/image5.wmf"/><Relationship Id="rId4" Type="http://schemas.openxmlformats.org/officeDocument/2006/relationships/image" Target="../media/image11.png"/><Relationship Id="rId9" Type="http://schemas.openxmlformats.org/officeDocument/2006/relationships/image" Target="../media/image21.emf"/></Relationships>
</file>

<file path=ppt/slides/_rels/slide17.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5.wmf"/><Relationship Id="rId7" Type="http://schemas.openxmlformats.org/officeDocument/2006/relationships/image" Target="../media/image23.emf"/><Relationship Id="rId2" Type="http://schemas.openxmlformats.org/officeDocument/2006/relationships/image" Target="../media/image3.wmf"/><Relationship Id="rId1" Type="http://schemas.openxmlformats.org/officeDocument/2006/relationships/slideLayout" Target="../slideLayouts/slideLayout6.xml"/><Relationship Id="rId6" Type="http://schemas.openxmlformats.org/officeDocument/2006/relationships/image" Target="../media/image20.wmf"/><Relationship Id="rId5" Type="http://schemas.openxmlformats.org/officeDocument/2006/relationships/image" Target="../media/image4.wmf"/><Relationship Id="rId4" Type="http://schemas.openxmlformats.org/officeDocument/2006/relationships/image" Target="../media/image22.emf"/></Relationships>
</file>

<file path=ppt/slides/_rels/slide18.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20.wmf"/><Relationship Id="rId7" Type="http://schemas.openxmlformats.org/officeDocument/2006/relationships/image" Target="../media/image25.emf"/><Relationship Id="rId2" Type="http://schemas.openxmlformats.org/officeDocument/2006/relationships/image" Target="../media/image4.wmf"/><Relationship Id="rId1" Type="http://schemas.openxmlformats.org/officeDocument/2006/relationships/slideLayout" Target="../slideLayouts/slideLayout6.xml"/><Relationship Id="rId6" Type="http://schemas.openxmlformats.org/officeDocument/2006/relationships/image" Target="../media/image3.wmf"/><Relationship Id="rId5" Type="http://schemas.openxmlformats.org/officeDocument/2006/relationships/image" Target="../media/image24.emf"/><Relationship Id="rId4" Type="http://schemas.openxmlformats.org/officeDocument/2006/relationships/image" Target="../media/image15.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Grp="1" noChangeArrowheads="1"/>
          </p:cNvSpPr>
          <p:nvPr>
            <p:ph type="ctrTitle"/>
          </p:nvPr>
        </p:nvSpPr>
        <p:spPr/>
        <p:txBody>
          <a:bodyPr>
            <a:normAutofit/>
          </a:bodyPr>
          <a:lstStyle/>
          <a:p>
            <a:r>
              <a:rPr lang="en-US" smtClean="0"/>
              <a:t>Specifying Security Policy: ORCA</a:t>
            </a:r>
            <a:endParaRPr lang="en-US" dirty="0"/>
          </a:p>
        </p:txBody>
      </p:sp>
      <p:sp>
        <p:nvSpPr>
          <p:cNvPr id="492547" name="Rectangle 3"/>
          <p:cNvSpPr>
            <a:spLocks noGrp="1" noChangeArrowheads="1"/>
          </p:cNvSpPr>
          <p:nvPr>
            <p:ph type="subTitle" idx="1"/>
          </p:nvPr>
        </p:nvSpPr>
        <p:spPr/>
        <p:txBody>
          <a:bodyPr/>
          <a:lstStyle/>
          <a:p>
            <a:r>
              <a:rPr lang="en-US" smtClean="0"/>
              <a:t>Ken Birman</a:t>
            </a:r>
            <a:endParaRPr lang="en-US" dirty="0"/>
          </a:p>
        </p:txBody>
      </p:sp>
      <p:sp>
        <p:nvSpPr>
          <p:cNvPr id="6" name="Rectangle 3"/>
          <p:cNvSpPr txBox="1">
            <a:spLocks noChangeArrowheads="1"/>
          </p:cNvSpPr>
          <p:nvPr/>
        </p:nvSpPr>
        <p:spPr>
          <a:xfrm>
            <a:off x="228600" y="6096000"/>
            <a:ext cx="6705600" cy="685800"/>
          </a:xfrm>
          <a:prstGeom prst="rect">
            <a:avLst/>
          </a:prstGeom>
        </p:spPr>
        <p:txBody>
          <a:bodyPr vert="horz" anchor="ctr">
            <a:normAutofit/>
          </a:bodyPr>
          <a:lstStyle>
            <a:lvl1pPr marL="0" indent="0" algn="l" rtl="0" eaLnBrk="1" latinLnBrk="0" hangingPunct="1">
              <a:spcBef>
                <a:spcPts val="700"/>
              </a:spcBef>
              <a:buClr>
                <a:schemeClr val="accent2"/>
              </a:buClr>
              <a:buSzPct val="60000"/>
              <a:buFont typeface="Wingdings"/>
              <a:buNone/>
              <a:defRPr kumimoji="0" sz="26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sz="1800" kern="1200" baseline="0">
                <a:solidFill>
                  <a:schemeClr val="tx1"/>
                </a:solidFill>
                <a:latin typeface="+mn-lt"/>
                <a:ea typeface="+mn-ea"/>
                <a:cs typeface="+mn-cs"/>
              </a:defRPr>
            </a:lvl9pPr>
          </a:lstStyle>
          <a:p>
            <a:r>
              <a:rPr lang="en-US" smtClean="0"/>
              <a:t>CS6410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normAutofit fontScale="85000" lnSpcReduction="20000"/>
          </a:bodyPr>
          <a:lstStyle/>
          <a:p>
            <a:fld id="{EDE9A62A-DDC3-42D5-8652-CEF63C298E6A}" type="slidenum">
              <a:rPr lang="en-US"/>
              <a:pPr/>
              <a:t>10</a:t>
            </a:fld>
            <a:endParaRPr lang="en-US"/>
          </a:p>
        </p:txBody>
      </p:sp>
      <p:pic>
        <p:nvPicPr>
          <p:cNvPr id="2053" name="Picture 5" descr="j02875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050" y="2046287"/>
            <a:ext cx="1409700" cy="2117725"/>
          </a:xfrm>
          <a:prstGeom prst="rect">
            <a:avLst/>
          </a:prstGeom>
          <a:noFill/>
          <a:extLst>
            <a:ext uri="{909E8E84-426E-40DD-AFC4-6F175D3DCCD1}">
              <a14:hiddenFill xmlns:a14="http://schemas.microsoft.com/office/drawing/2010/main">
                <a:solidFill>
                  <a:srgbClr val="FFFFFF"/>
                </a:solidFill>
              </a14:hiddenFill>
            </a:ext>
          </a:extLst>
        </p:spPr>
      </p:pic>
      <p:sp>
        <p:nvSpPr>
          <p:cNvPr id="2055" name="Rectangle 7"/>
          <p:cNvSpPr>
            <a:spLocks noGrp="1" noChangeArrowheads="1"/>
          </p:cNvSpPr>
          <p:nvPr>
            <p:ph type="title"/>
          </p:nvPr>
        </p:nvSpPr>
        <p:spPr/>
        <p:txBody>
          <a:bodyPr/>
          <a:lstStyle/>
          <a:p>
            <a:r>
              <a:rPr lang="en-US"/>
              <a:t>Principals</a:t>
            </a:r>
          </a:p>
        </p:txBody>
      </p:sp>
      <p:sp>
        <p:nvSpPr>
          <p:cNvPr id="2056" name="Text Box 8"/>
          <p:cNvSpPr txBox="1">
            <a:spLocks noChangeArrowheads="1"/>
          </p:cNvSpPr>
          <p:nvPr/>
        </p:nvSpPr>
        <p:spPr bwMode="auto">
          <a:xfrm>
            <a:off x="612775" y="4418012"/>
            <a:ext cx="1825625" cy="1373188"/>
          </a:xfrm>
          <a:prstGeom prst="rect">
            <a:avLst/>
          </a:prstGeom>
          <a:solidFill>
            <a:srgbClr val="EFFF9F"/>
          </a:solidFill>
          <a:ln w="3175">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200" b="1"/>
              <a:t>Researcher:</a:t>
            </a:r>
            <a:r>
              <a:rPr lang="en-US" sz="1200"/>
              <a:t> A user that wishes to run an experiment or service in a slice, or a developer that provides a service used by other researchers.</a:t>
            </a:r>
          </a:p>
        </p:txBody>
      </p:sp>
      <p:sp>
        <p:nvSpPr>
          <p:cNvPr id="2057" name="Text Box 9"/>
          <p:cNvSpPr txBox="1">
            <a:spLocks noChangeArrowheads="1"/>
          </p:cNvSpPr>
          <p:nvPr/>
        </p:nvSpPr>
        <p:spPr bwMode="auto">
          <a:xfrm>
            <a:off x="3048000" y="4418012"/>
            <a:ext cx="2286000" cy="1373188"/>
          </a:xfrm>
          <a:prstGeom prst="rect">
            <a:avLst/>
          </a:prstGeom>
          <a:solidFill>
            <a:srgbClr val="EFFF9F"/>
          </a:solidFill>
          <a:ln w="3175" algn="ctr">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200"/>
              <a:t>A </a:t>
            </a:r>
            <a:r>
              <a:rPr lang="en-US" sz="1200" b="1"/>
              <a:t>slice authority (SA)</a:t>
            </a:r>
            <a:r>
              <a:rPr lang="en-US" sz="1200"/>
              <a:t> is responsible for the behavior of a set of slices, vouching for the users running experiments in each slice and taking appropriate action should the slice misbehave.</a:t>
            </a:r>
          </a:p>
        </p:txBody>
      </p:sp>
      <p:sp>
        <p:nvSpPr>
          <p:cNvPr id="2058" name="Text Box 10"/>
          <p:cNvSpPr txBox="1">
            <a:spLocks noChangeArrowheads="1"/>
          </p:cNvSpPr>
          <p:nvPr/>
        </p:nvSpPr>
        <p:spPr bwMode="auto">
          <a:xfrm>
            <a:off x="5715000" y="4418012"/>
            <a:ext cx="3276600" cy="1373188"/>
          </a:xfrm>
          <a:prstGeom prst="rect">
            <a:avLst/>
          </a:prstGeom>
          <a:solidFill>
            <a:srgbClr val="EFFF9F"/>
          </a:solidFill>
          <a:ln w="3175" algn="ctr">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200"/>
              <a:t>A </a:t>
            </a:r>
            <a:r>
              <a:rPr lang="en-US" sz="1200" b="1"/>
              <a:t>management authority (MA)</a:t>
            </a:r>
            <a:r>
              <a:rPr lang="en-US" sz="1200"/>
              <a:t> is responsible for some subset of substrate components: providing operational stability for those components, ensuring the components behave according to acceptable use policies, and executing the resource allocation wishes of the component owner.</a:t>
            </a:r>
          </a:p>
        </p:txBody>
      </p:sp>
      <p:pic>
        <p:nvPicPr>
          <p:cNvPr id="2059" name="Picture 11" descr="j02972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197100"/>
            <a:ext cx="1828800" cy="1830387"/>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j033085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2289175"/>
            <a:ext cx="1597025" cy="178593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953000" y="6400800"/>
            <a:ext cx="3886200" cy="369332"/>
          </a:xfrm>
          <a:prstGeom prst="rect">
            <a:avLst/>
          </a:prstGeom>
          <a:noFill/>
        </p:spPr>
        <p:txBody>
          <a:bodyPr wrap="square" rtlCol="0">
            <a:spAutoFit/>
          </a:bodyPr>
          <a:lstStyle/>
          <a:p>
            <a:pPr algn="ctr"/>
            <a:r>
              <a:rPr lang="en-US" smtClean="0"/>
              <a:t>Next few slides By Aaron Falk</a:t>
            </a:r>
            <a:endParaRPr lang="en-US"/>
          </a:p>
        </p:txBody>
      </p:sp>
    </p:spTree>
    <p:extLst>
      <p:ext uri="{BB962C8B-B14F-4D97-AF65-F5344CB8AC3E}">
        <p14:creationId xmlns:p14="http://schemas.microsoft.com/office/powerpoint/2010/main" val="28207468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lide Number Placeholder 115"/>
          <p:cNvSpPr>
            <a:spLocks noGrp="1"/>
          </p:cNvSpPr>
          <p:nvPr>
            <p:ph type="sldNum" sz="quarter" idx="12"/>
          </p:nvPr>
        </p:nvSpPr>
        <p:spPr>
          <a:xfrm>
            <a:off x="0" y="1651634"/>
            <a:ext cx="533400" cy="244476"/>
          </a:xfrm>
        </p:spPr>
        <p:txBody>
          <a:bodyPr>
            <a:normAutofit fontScale="85000" lnSpcReduction="20000"/>
          </a:bodyPr>
          <a:lstStyle/>
          <a:p>
            <a:fld id="{C7914A4F-C612-45D0-8FFC-D48DFCF83F84}" type="slidenum">
              <a:rPr lang="en-US"/>
              <a:pPr/>
              <a:t>11</a:t>
            </a:fld>
            <a:endParaRPr lang="en-US"/>
          </a:p>
        </p:txBody>
      </p:sp>
      <p:sp>
        <p:nvSpPr>
          <p:cNvPr id="4100" name="Rectangle 4"/>
          <p:cNvSpPr>
            <a:spLocks noGrp="1" noChangeArrowheads="1"/>
          </p:cNvSpPr>
          <p:nvPr>
            <p:ph type="title"/>
          </p:nvPr>
        </p:nvSpPr>
        <p:spPr/>
        <p:txBody>
          <a:bodyPr/>
          <a:lstStyle/>
          <a:p>
            <a:r>
              <a:rPr lang="en-US"/>
              <a:t>Components &amp; Resources</a:t>
            </a:r>
          </a:p>
        </p:txBody>
      </p:sp>
      <p:sp>
        <p:nvSpPr>
          <p:cNvPr id="4105" name="Text Box 9"/>
          <p:cNvSpPr txBox="1">
            <a:spLocks noChangeArrowheads="1"/>
          </p:cNvSpPr>
          <p:nvPr/>
        </p:nvSpPr>
        <p:spPr bwMode="auto">
          <a:xfrm>
            <a:off x="76200" y="5332412"/>
            <a:ext cx="4953000" cy="1373188"/>
          </a:xfrm>
          <a:prstGeom prst="rect">
            <a:avLst/>
          </a:prstGeom>
          <a:solidFill>
            <a:srgbClr val="EFFF9F"/>
          </a:solidFill>
          <a:ln w="3175" algn="ctr">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200" b="1"/>
              <a:t>Component</a:t>
            </a:r>
            <a:r>
              <a:rPr lang="en-US" sz="1200"/>
              <a:t>: An object representing a physical device in the GENI substrate. A component consists of collection of </a:t>
            </a:r>
            <a:r>
              <a:rPr lang="en-US" sz="1200" b="1"/>
              <a:t>resources</a:t>
            </a:r>
            <a:r>
              <a:rPr lang="en-US" sz="1200"/>
              <a:t>. Such physical resources belong to precisely one component. Each component runs a </a:t>
            </a:r>
            <a:r>
              <a:rPr lang="en-US" sz="1200" b="1"/>
              <a:t>component manager</a:t>
            </a:r>
            <a:r>
              <a:rPr lang="en-US" sz="1200"/>
              <a:t> that implements a well-defined interface for the component. In addition to describing physical devices, components may be defined that represent logical devices as well.</a:t>
            </a:r>
          </a:p>
        </p:txBody>
      </p:sp>
      <p:graphicFrame>
        <p:nvGraphicFramePr>
          <p:cNvPr id="4294" name="Group 198"/>
          <p:cNvGraphicFramePr>
            <a:graphicFrameLocks noGrp="1"/>
          </p:cNvGraphicFramePr>
          <p:nvPr>
            <p:extLst>
              <p:ext uri="{D42A27DB-BD31-4B8C-83A1-F6EECF244321}">
                <p14:modId xmlns:p14="http://schemas.microsoft.com/office/powerpoint/2010/main" val="3415610731"/>
              </p:ext>
            </p:extLst>
          </p:nvPr>
        </p:nvGraphicFramePr>
        <p:xfrm>
          <a:off x="1981200" y="1876425"/>
          <a:ext cx="2057400" cy="2773680"/>
        </p:xfrm>
        <a:graphic>
          <a:graphicData uri="http://schemas.openxmlformats.org/drawingml/2006/table">
            <a:tbl>
              <a:tblPr/>
              <a:tblGrid>
                <a:gridCol w="2057400"/>
              </a:tblGrid>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Transmission Channel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0CE"/>
                    </a:solid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658938" algn="l"/>
                        </a:tabLst>
                      </a:pPr>
                      <a:r>
                        <a:rPr kumimoji="0" lang="en-US" sz="1800" b="0" i="0" u="none" strike="noStrike" cap="none" normalizeH="0" baseline="0" smtClean="0">
                          <a:ln>
                            <a:noFill/>
                          </a:ln>
                          <a:solidFill>
                            <a:schemeClr val="tx1"/>
                          </a:solidFill>
                          <a:effectLst/>
                          <a:latin typeface="Arial" charset="0"/>
                        </a:rPr>
                        <a:t>Route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r</a:t>
                      </a:r>
                      <a:endParaRPr kumimoji="0" lang="el-GR"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658938" algn="l"/>
                        </a:tabLst>
                      </a:pPr>
                      <a:r>
                        <a:rPr kumimoji="0" lang="en-US" sz="1800" b="0" i="0" u="none" strike="noStrike" cap="none" normalizeH="0" baseline="0" smtClean="0">
                          <a:ln>
                            <a:noFill/>
                          </a:ln>
                          <a:solidFill>
                            <a:schemeClr val="tx1"/>
                          </a:solidFill>
                          <a:effectLst/>
                          <a:latin typeface="Arial" charset="0"/>
                        </a:rPr>
                        <a:t>Cable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c</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658938" algn="l"/>
                        </a:tabLst>
                      </a:pPr>
                      <a:r>
                        <a:rPr kumimoji="0" lang="en-US" sz="1800" b="0" i="0" u="none" strike="noStrike" cap="none" normalizeH="0" baseline="0" smtClean="0">
                          <a:ln>
                            <a:noFill/>
                          </a:ln>
                          <a:solidFill>
                            <a:schemeClr val="tx1"/>
                          </a:solidFill>
                          <a:effectLst/>
                          <a:latin typeface="Arial" charset="0"/>
                        </a:rPr>
                        <a:t>Fiber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f</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658938" algn="l"/>
                        </a:tabLst>
                      </a:pPr>
                      <a:r>
                        <a:rPr kumimoji="0" lang="en-US" sz="1800" b="0" i="0" u="none" strike="noStrike" cap="none" normalizeH="0" baseline="0" smtClean="0">
                          <a:ln>
                            <a:noFill/>
                          </a:ln>
                          <a:solidFill>
                            <a:schemeClr val="tx1"/>
                          </a:solidFill>
                          <a:effectLst/>
                          <a:latin typeface="Arial" charset="0"/>
                        </a:rPr>
                        <a:t>Spectrum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658938" algn="l"/>
                        </a:tabLst>
                      </a:pPr>
                      <a:r>
                        <a:rPr kumimoji="0" lang="en-US" sz="1800" b="0" i="0" u="none" strike="noStrike" cap="none" normalizeH="0" baseline="0" smtClean="0">
                          <a:ln>
                            <a:noFill/>
                          </a:ln>
                          <a:solidFill>
                            <a:schemeClr val="tx1"/>
                          </a:solidFill>
                          <a:effectLst/>
                          <a:latin typeface="Arial" charset="0"/>
                        </a:rPr>
                        <a:t>Endpoint ID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450">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658938" algn="l"/>
                        </a:tabLst>
                      </a:pPr>
                      <a:r>
                        <a:rPr kumimoji="0" lang="en-US" sz="1400" b="0" i="0" u="none" strike="noStrike" cap="none" normalizeH="0" baseline="0" smtClean="0">
                          <a:ln>
                            <a:noFill/>
                          </a:ln>
                          <a:solidFill>
                            <a:schemeClr val="tx1"/>
                          </a:solidFill>
                          <a:effectLst/>
                          <a:latin typeface="Arial" charset="0"/>
                        </a:rPr>
                        <a:t>S/N measurements	</a:t>
                      </a:r>
                      <a:r>
                        <a:rPr kumimoji="0" lang="el-GR" sz="1400" b="0" i="0" u="none" strike="noStrike" cap="none" normalizeH="0" baseline="0" smtClean="0">
                          <a:ln>
                            <a:noFill/>
                          </a:ln>
                          <a:solidFill>
                            <a:schemeClr val="tx1"/>
                          </a:solidFill>
                          <a:effectLst/>
                          <a:latin typeface="Arial" charset="0"/>
                          <a:cs typeface="Arial" charset="0"/>
                        </a:rPr>
                        <a:t>μ</a:t>
                      </a:r>
                      <a:r>
                        <a:rPr kumimoji="0" lang="en-US" sz="800" b="0" i="0" u="none" strike="noStrike" cap="none" normalizeH="0" baseline="-2000" smtClean="0">
                          <a:ln>
                            <a:noFill/>
                          </a:ln>
                          <a:solidFill>
                            <a:schemeClr val="tx1"/>
                          </a:solidFill>
                          <a:effectLst/>
                          <a:latin typeface="Arial" charset="0"/>
                          <a:cs typeface="Arial" charset="0"/>
                        </a:rPr>
                        <a:t>e</a:t>
                      </a:r>
                      <a:endParaRPr kumimoji="0" lang="en-US" sz="1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145" name="AutoShape 49"/>
          <p:cNvSpPr>
            <a:spLocks noChangeArrowheads="1"/>
          </p:cNvSpPr>
          <p:nvPr/>
        </p:nvSpPr>
        <p:spPr bwMode="auto">
          <a:xfrm>
            <a:off x="76200" y="1647825"/>
            <a:ext cx="1219200" cy="304800"/>
          </a:xfrm>
          <a:prstGeom prst="wedgeRoundRectCallout">
            <a:avLst>
              <a:gd name="adj1" fmla="val 102736"/>
              <a:gd name="adj2" fmla="val 13177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200"/>
              <a:t>Component</a:t>
            </a:r>
          </a:p>
        </p:txBody>
      </p:sp>
      <p:graphicFrame>
        <p:nvGraphicFramePr>
          <p:cNvPr id="4193" name="Group 97"/>
          <p:cNvGraphicFramePr>
            <a:graphicFrameLocks noGrp="1"/>
          </p:cNvGraphicFramePr>
          <p:nvPr>
            <p:extLst>
              <p:ext uri="{D42A27DB-BD31-4B8C-83A1-F6EECF244321}">
                <p14:modId xmlns:p14="http://schemas.microsoft.com/office/powerpoint/2010/main" val="1787478584"/>
              </p:ext>
            </p:extLst>
          </p:nvPr>
        </p:nvGraphicFramePr>
        <p:xfrm>
          <a:off x="4495800" y="1876425"/>
          <a:ext cx="2057400" cy="2157984"/>
        </p:xfrm>
        <a:graphic>
          <a:graphicData uri="http://schemas.openxmlformats.org/drawingml/2006/table">
            <a:tbl>
              <a:tblPr/>
              <a:tblGrid>
                <a:gridCol w="2057400"/>
              </a:tblGrid>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Computer</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0CE"/>
                    </a:solid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CPU</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Memory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Disk</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BW</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162" name="AutoShape 66"/>
          <p:cNvSpPr>
            <a:spLocks noChangeArrowheads="1"/>
          </p:cNvSpPr>
          <p:nvPr/>
        </p:nvSpPr>
        <p:spPr bwMode="auto">
          <a:xfrm>
            <a:off x="76200" y="2208212"/>
            <a:ext cx="1219200" cy="304800"/>
          </a:xfrm>
          <a:prstGeom prst="wedgeRoundRectCallout">
            <a:avLst>
              <a:gd name="adj1" fmla="val 105861"/>
              <a:gd name="adj2" fmla="val 11302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200"/>
              <a:t>Resource</a:t>
            </a:r>
          </a:p>
        </p:txBody>
      </p:sp>
      <p:graphicFrame>
        <p:nvGraphicFramePr>
          <p:cNvPr id="4268" name="Group 172"/>
          <p:cNvGraphicFramePr>
            <a:graphicFrameLocks noGrp="1"/>
          </p:cNvGraphicFramePr>
          <p:nvPr>
            <p:extLst>
              <p:ext uri="{D42A27DB-BD31-4B8C-83A1-F6EECF244321}">
                <p14:modId xmlns:p14="http://schemas.microsoft.com/office/powerpoint/2010/main" val="2739208694"/>
              </p:ext>
            </p:extLst>
          </p:nvPr>
        </p:nvGraphicFramePr>
        <p:xfrm>
          <a:off x="6934200" y="1909762"/>
          <a:ext cx="1981200" cy="2157984"/>
        </p:xfrm>
        <a:graphic>
          <a:graphicData uri="http://schemas.openxmlformats.org/drawingml/2006/table">
            <a:tbl>
              <a:tblPr/>
              <a:tblGrid>
                <a:gridCol w="1981200"/>
              </a:tblGrid>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Optical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Switch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0CE"/>
                    </a:solid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655763" algn="l"/>
                        </a:tabLst>
                      </a:pPr>
                      <a:r>
                        <a:rPr kumimoji="0" lang="en-US" sz="1800" b="0" i="0" u="none" strike="noStrike" cap="none" normalizeH="0" baseline="0" smtClean="0">
                          <a:ln>
                            <a:noFill/>
                          </a:ln>
                          <a:solidFill>
                            <a:schemeClr val="tx1"/>
                          </a:solidFill>
                          <a:effectLst/>
                          <a:latin typeface="Arial" charset="0"/>
                        </a:rPr>
                        <a:t>Fiber ID	</a:t>
                      </a:r>
                      <a:r>
                        <a:rPr kumimoji="0" lang="el-GR" sz="1800" b="0" i="0" u="none" strike="noStrike" cap="none" normalizeH="0" baseline="0" smtClean="0">
                          <a:ln>
                            <a:noFill/>
                          </a:ln>
                          <a:solidFill>
                            <a:schemeClr val="tx1"/>
                          </a:solidFill>
                          <a:effectLst/>
                          <a:latin typeface="Arial" charset="0"/>
                          <a:cs typeface="Arial" charset="0"/>
                        </a:rPr>
                        <a:t>ρ</a:t>
                      </a: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Switch Port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Channel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Band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4206" name="Picture 110" descr="BD21433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5138" y="2660650"/>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4207" name="Picture 111" descr="BD2148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29325" y="2665412"/>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4208" name="Picture 112" descr="BD21433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0725" y="2665412"/>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4209" name="Picture 113" descr="BD2148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7925" y="2665412"/>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4210" name="Rectangle 114"/>
          <p:cNvSpPr>
            <a:spLocks noChangeArrowheads="1"/>
          </p:cNvSpPr>
          <p:nvPr/>
        </p:nvSpPr>
        <p:spPr bwMode="auto">
          <a:xfrm>
            <a:off x="5562600" y="3046412"/>
            <a:ext cx="838200" cy="152400"/>
          </a:xfrm>
          <a:prstGeom prst="rec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1" name="Rectangle 115"/>
          <p:cNvSpPr>
            <a:spLocks noChangeArrowheads="1"/>
          </p:cNvSpPr>
          <p:nvPr/>
        </p:nvSpPr>
        <p:spPr bwMode="auto">
          <a:xfrm>
            <a:off x="5562600" y="3427412"/>
            <a:ext cx="838200" cy="152400"/>
          </a:xfrm>
          <a:prstGeom prst="rect">
            <a:avLst/>
          </a:prstGeom>
          <a:solidFill>
            <a:srgbClr val="33CC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2" name="Rectangle 116"/>
          <p:cNvSpPr>
            <a:spLocks noChangeArrowheads="1"/>
          </p:cNvSpPr>
          <p:nvPr/>
        </p:nvSpPr>
        <p:spPr bwMode="auto">
          <a:xfrm>
            <a:off x="5562600" y="3808412"/>
            <a:ext cx="838200" cy="15240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3" name="AutoShape 117"/>
          <p:cNvSpPr>
            <a:spLocks noChangeArrowheads="1"/>
          </p:cNvSpPr>
          <p:nvPr/>
        </p:nvSpPr>
        <p:spPr bwMode="auto">
          <a:xfrm>
            <a:off x="76200" y="2894012"/>
            <a:ext cx="1371600" cy="923925"/>
          </a:xfrm>
          <a:prstGeom prst="wedgeRoundRectCallout">
            <a:avLst>
              <a:gd name="adj1" fmla="val 76852"/>
              <a:gd name="adj2" fmla="val 7903"/>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000"/>
              <a:t>Some resources describe non-configurable characteristics of the component.</a:t>
            </a:r>
          </a:p>
        </p:txBody>
      </p:sp>
      <p:sp>
        <p:nvSpPr>
          <p:cNvPr id="4214" name="AutoShape 118"/>
          <p:cNvSpPr>
            <a:spLocks noChangeArrowheads="1"/>
          </p:cNvSpPr>
          <p:nvPr/>
        </p:nvSpPr>
        <p:spPr bwMode="auto">
          <a:xfrm>
            <a:off x="4114800" y="4418012"/>
            <a:ext cx="2743200" cy="457200"/>
          </a:xfrm>
          <a:prstGeom prst="wedgeRoundRectCallout">
            <a:avLst>
              <a:gd name="adj1" fmla="val 26505"/>
              <a:gd name="adj2" fmla="val -132292"/>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r>
              <a:rPr lang="en-US" sz="1000"/>
              <a:t>Other resources are pools which may be allocated under some constraints.</a:t>
            </a:r>
          </a:p>
        </p:txBody>
      </p:sp>
      <p:grpSp>
        <p:nvGrpSpPr>
          <p:cNvPr id="4233" name="Group 137"/>
          <p:cNvGrpSpPr>
            <a:grpSpLocks/>
          </p:cNvGrpSpPr>
          <p:nvPr/>
        </p:nvGrpSpPr>
        <p:grpSpPr bwMode="auto">
          <a:xfrm rot="-2700000">
            <a:off x="3371850" y="2055812"/>
            <a:ext cx="603250" cy="279400"/>
            <a:chOff x="1145" y="1147"/>
            <a:chExt cx="3587" cy="408"/>
          </a:xfrm>
        </p:grpSpPr>
        <p:sp>
          <p:nvSpPr>
            <p:cNvPr id="4215" name="AutoShape 119"/>
            <p:cNvSpPr>
              <a:spLocks noChangeArrowheads="1"/>
            </p:cNvSpPr>
            <p:nvPr/>
          </p:nvSpPr>
          <p:spPr bwMode="auto">
            <a:xfrm rot="16200000">
              <a:off x="2907" y="-479"/>
              <a:ext cx="54" cy="3543"/>
            </a:xfrm>
            <a:prstGeom prst="can">
              <a:avLst>
                <a:gd name="adj" fmla="val 57106"/>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6" name="AutoShape 120"/>
            <p:cNvSpPr>
              <a:spLocks noChangeArrowheads="1"/>
            </p:cNvSpPr>
            <p:nvPr/>
          </p:nvSpPr>
          <p:spPr bwMode="auto">
            <a:xfrm rot="16200000">
              <a:off x="2905" y="-418"/>
              <a:ext cx="54" cy="3543"/>
            </a:xfrm>
            <a:prstGeom prst="can">
              <a:avLst>
                <a:gd name="adj" fmla="val 57106"/>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7" name="AutoShape 121"/>
            <p:cNvSpPr>
              <a:spLocks noChangeArrowheads="1"/>
            </p:cNvSpPr>
            <p:nvPr/>
          </p:nvSpPr>
          <p:spPr bwMode="auto">
            <a:xfrm rot="16200000">
              <a:off x="2903" y="-357"/>
              <a:ext cx="54" cy="3543"/>
            </a:xfrm>
            <a:prstGeom prst="can">
              <a:avLst>
                <a:gd name="adj" fmla="val 57106"/>
              </a:avLst>
            </a:prstGeom>
            <a:solidFill>
              <a:srgbClr val="0000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4218" name="Group 122"/>
            <p:cNvGrpSpPr>
              <a:grpSpLocks/>
            </p:cNvGrpSpPr>
            <p:nvPr/>
          </p:nvGrpSpPr>
          <p:grpSpPr bwMode="auto">
            <a:xfrm>
              <a:off x="1145" y="1206"/>
              <a:ext cx="98" cy="313"/>
              <a:chOff x="1183" y="1388"/>
              <a:chExt cx="1158" cy="1154"/>
            </a:xfrm>
          </p:grpSpPr>
          <p:sp>
            <p:nvSpPr>
              <p:cNvPr id="4219" name="Arc 123"/>
              <p:cNvSpPr>
                <a:spLocks/>
              </p:cNvSpPr>
              <p:nvPr/>
            </p:nvSpPr>
            <p:spPr bwMode="auto">
              <a:xfrm rot="-5400000">
                <a:off x="1184" y="1388"/>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0" name="Arc 124"/>
              <p:cNvSpPr>
                <a:spLocks/>
              </p:cNvSpPr>
              <p:nvPr/>
            </p:nvSpPr>
            <p:spPr bwMode="auto">
              <a:xfrm rot="5400000" flipV="1">
                <a:off x="1183" y="196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1" name="Arc 125"/>
              <p:cNvSpPr>
                <a:spLocks/>
              </p:cNvSpPr>
              <p:nvPr/>
            </p:nvSpPr>
            <p:spPr bwMode="auto">
              <a:xfrm>
                <a:off x="1765" y="1388"/>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2" name="Arc 126"/>
              <p:cNvSpPr>
                <a:spLocks/>
              </p:cNvSpPr>
              <p:nvPr/>
            </p:nvSpPr>
            <p:spPr bwMode="auto">
              <a:xfrm rot="-5400000" flipH="1" flipV="1">
                <a:off x="1765" y="196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223" name="Line 127"/>
            <p:cNvSpPr>
              <a:spLocks noChangeShapeType="1"/>
            </p:cNvSpPr>
            <p:nvPr/>
          </p:nvSpPr>
          <p:spPr bwMode="auto">
            <a:xfrm>
              <a:off x="1194" y="1521"/>
              <a:ext cx="3498"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4" name="Line 128"/>
            <p:cNvSpPr>
              <a:spLocks noChangeShapeType="1"/>
            </p:cNvSpPr>
            <p:nvPr/>
          </p:nvSpPr>
          <p:spPr bwMode="auto">
            <a:xfrm>
              <a:off x="1194" y="1206"/>
              <a:ext cx="3498"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225" name="Group 129"/>
            <p:cNvGrpSpPr>
              <a:grpSpLocks/>
            </p:cNvGrpSpPr>
            <p:nvPr/>
          </p:nvGrpSpPr>
          <p:grpSpPr bwMode="auto">
            <a:xfrm>
              <a:off x="4634" y="1206"/>
              <a:ext cx="98" cy="313"/>
              <a:chOff x="1183" y="1388"/>
              <a:chExt cx="1158" cy="1154"/>
            </a:xfrm>
          </p:grpSpPr>
          <p:sp>
            <p:nvSpPr>
              <p:cNvPr id="4226" name="Arc 130"/>
              <p:cNvSpPr>
                <a:spLocks/>
              </p:cNvSpPr>
              <p:nvPr/>
            </p:nvSpPr>
            <p:spPr bwMode="auto">
              <a:xfrm rot="-5400000">
                <a:off x="1184" y="1388"/>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7" name="Arc 131"/>
              <p:cNvSpPr>
                <a:spLocks/>
              </p:cNvSpPr>
              <p:nvPr/>
            </p:nvSpPr>
            <p:spPr bwMode="auto">
              <a:xfrm rot="5400000" flipV="1">
                <a:off x="1183" y="196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8" name="Arc 132"/>
              <p:cNvSpPr>
                <a:spLocks/>
              </p:cNvSpPr>
              <p:nvPr/>
            </p:nvSpPr>
            <p:spPr bwMode="auto">
              <a:xfrm>
                <a:off x="1765" y="1388"/>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9" name="Arc 133"/>
              <p:cNvSpPr>
                <a:spLocks/>
              </p:cNvSpPr>
              <p:nvPr/>
            </p:nvSpPr>
            <p:spPr bwMode="auto">
              <a:xfrm rot="-5400000" flipH="1" flipV="1">
                <a:off x="1765" y="196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230" name="AutoShape 134"/>
            <p:cNvSpPr>
              <a:spLocks noChangeArrowheads="1"/>
            </p:cNvSpPr>
            <p:nvPr/>
          </p:nvSpPr>
          <p:spPr bwMode="auto">
            <a:xfrm rot="5400000">
              <a:off x="1740" y="1152"/>
              <a:ext cx="403" cy="402"/>
            </a:xfrm>
            <a:prstGeom prst="triangle">
              <a:avLst>
                <a:gd name="adj"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1" name="AutoShape 135"/>
            <p:cNvSpPr>
              <a:spLocks noChangeArrowheads="1"/>
            </p:cNvSpPr>
            <p:nvPr/>
          </p:nvSpPr>
          <p:spPr bwMode="auto">
            <a:xfrm rot="5400000">
              <a:off x="2796" y="1148"/>
              <a:ext cx="403" cy="402"/>
            </a:xfrm>
            <a:prstGeom prst="triangle">
              <a:avLst>
                <a:gd name="adj"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2" name="AutoShape 136"/>
            <p:cNvSpPr>
              <a:spLocks noChangeArrowheads="1"/>
            </p:cNvSpPr>
            <p:nvPr/>
          </p:nvSpPr>
          <p:spPr bwMode="auto">
            <a:xfrm rot="5400000">
              <a:off x="3870" y="1153"/>
              <a:ext cx="403" cy="402"/>
            </a:xfrm>
            <a:prstGeom prst="triangle">
              <a:avLst>
                <a:gd name="adj"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4234" name="Picture 138" descr="j04348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1903412"/>
            <a:ext cx="628650" cy="628650"/>
          </a:xfrm>
          <a:prstGeom prst="rect">
            <a:avLst/>
          </a:prstGeom>
          <a:noFill/>
          <a:extLst>
            <a:ext uri="{909E8E84-426E-40DD-AFC4-6F175D3DCCD1}">
              <a14:hiddenFill xmlns:a14="http://schemas.microsoft.com/office/drawing/2010/main">
                <a:solidFill>
                  <a:srgbClr val="FFFFFF"/>
                </a:solidFill>
              </a14:hiddenFill>
            </a:ext>
          </a:extLst>
        </p:spPr>
      </p:pic>
      <p:pic>
        <p:nvPicPr>
          <p:cNvPr id="4235" name="Picture 1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78750" y="2033587"/>
            <a:ext cx="7620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36" name="Picture 140"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05800" y="3084512"/>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51" name="Picture 155"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42325" y="3084512"/>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52" name="Picture 156"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78850" y="3082925"/>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53" name="Picture 157"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15375" y="3082925"/>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71" name="Picture 175" descr="j01158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18500" y="3459162"/>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72" name="Picture 176" descr="j01158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53438" y="3460750"/>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73" name="Picture 177" descr="j01158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88375" y="3460750"/>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74" name="Picture 178" descr="j01158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24900" y="3460750"/>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75" name="Picture 179" descr="j01158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18500" y="3844925"/>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76" name="Picture 180" descr="j01158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53438" y="3846512"/>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77" name="Picture 181" descr="j01158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88375" y="3846512"/>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278" name="Picture 182" descr="j01158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24900" y="3846512"/>
            <a:ext cx="114300" cy="114300"/>
          </a:xfrm>
          <a:prstGeom prst="rect">
            <a:avLst/>
          </a:prstGeom>
          <a:noFill/>
          <a:extLst>
            <a:ext uri="{909E8E84-426E-40DD-AFC4-6F175D3DCCD1}">
              <a14:hiddenFill xmlns:a14="http://schemas.microsoft.com/office/drawing/2010/main">
                <a:solidFill>
                  <a:srgbClr val="FFFFFF"/>
                </a:solidFill>
              </a14:hiddenFill>
            </a:ext>
          </a:extLst>
        </p:spPr>
      </p:pic>
      <p:sp>
        <p:nvSpPr>
          <p:cNvPr id="4282" name="AutoShape 186"/>
          <p:cNvSpPr>
            <a:spLocks/>
          </p:cNvSpPr>
          <p:nvPr/>
        </p:nvSpPr>
        <p:spPr bwMode="auto">
          <a:xfrm>
            <a:off x="1828800" y="2513012"/>
            <a:ext cx="76200" cy="1828800"/>
          </a:xfrm>
          <a:prstGeom prst="leftBrace">
            <a:avLst>
              <a:gd name="adj1" fmla="val 200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95" name="AutoShape 199"/>
          <p:cNvSpPr>
            <a:spLocks noChangeArrowheads="1"/>
          </p:cNvSpPr>
          <p:nvPr/>
        </p:nvSpPr>
        <p:spPr bwMode="auto">
          <a:xfrm>
            <a:off x="76200" y="4279900"/>
            <a:ext cx="1524000" cy="596900"/>
          </a:xfrm>
          <a:prstGeom prst="wedgeRoundRectCallout">
            <a:avLst>
              <a:gd name="adj1" fmla="val 73440"/>
              <a:gd name="adj2" fmla="val -26667"/>
              <a:gd name="adj3" fmla="val 16667"/>
            </a:avLst>
          </a:prstGeom>
          <a:solidFill>
            <a:schemeClr val="accent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000"/>
              <a:t>Some measurements are available as resources</a:t>
            </a:r>
          </a:p>
        </p:txBody>
      </p:sp>
      <p:graphicFrame>
        <p:nvGraphicFramePr>
          <p:cNvPr id="4333" name="Group 237"/>
          <p:cNvGraphicFramePr>
            <a:graphicFrameLocks noGrp="1"/>
          </p:cNvGraphicFramePr>
          <p:nvPr>
            <p:extLst>
              <p:ext uri="{D42A27DB-BD31-4B8C-83A1-F6EECF244321}">
                <p14:modId xmlns:p14="http://schemas.microsoft.com/office/powerpoint/2010/main" val="2679012766"/>
              </p:ext>
            </p:extLst>
          </p:nvPr>
        </p:nvGraphicFramePr>
        <p:xfrm>
          <a:off x="7086600" y="4760912"/>
          <a:ext cx="1981200" cy="1792224"/>
        </p:xfrm>
        <a:graphic>
          <a:graphicData uri="http://schemas.openxmlformats.org/drawingml/2006/table">
            <a:tbl>
              <a:tblPr/>
              <a:tblGrid>
                <a:gridCol w="1981200"/>
              </a:tblGrid>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Spectrum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Analyzer</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0CE"/>
                    </a:solid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716088" algn="r"/>
                        </a:tabLst>
                      </a:pPr>
                      <a:r>
                        <a:rPr kumimoji="0" lang="en-US" sz="1800" b="0" i="0" u="none" strike="noStrike" cap="none" normalizeH="0" baseline="0" smtClean="0">
                          <a:ln>
                            <a:noFill/>
                          </a:ln>
                          <a:solidFill>
                            <a:schemeClr val="tx1"/>
                          </a:solidFill>
                          <a:effectLst/>
                          <a:latin typeface="Arial" charset="0"/>
                        </a:rPr>
                        <a:t>Location	</a:t>
                      </a:r>
                      <a:endParaRPr kumimoji="0" lang="el-GR" sz="1000" b="0" i="0" u="none" strike="noStrike" cap="none" normalizeH="0" baseline="-2500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716088" algn="r"/>
                        </a:tabLst>
                      </a:pPr>
                      <a:r>
                        <a:rPr kumimoji="0" lang="en-US" sz="1800" b="0" i="0" u="none" strike="noStrike" cap="none" normalizeH="0" baseline="0" smtClean="0">
                          <a:ln>
                            <a:noFill/>
                          </a:ln>
                          <a:solidFill>
                            <a:schemeClr val="tx1"/>
                          </a:solidFill>
                          <a:effectLst/>
                          <a:latin typeface="Arial" charset="0"/>
                        </a:rPr>
                        <a:t>Sample period</a:t>
                      </a:r>
                      <a:endParaRPr kumimoji="0" lang="el-GR"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716088" algn="r"/>
                        </a:tabLst>
                      </a:pPr>
                      <a:r>
                        <a:rPr kumimoji="0" lang="en-US" sz="1800" b="0" i="0" u="none" strike="noStrike" cap="none" normalizeH="0" baseline="0" smtClean="0">
                          <a:ln>
                            <a:noFill/>
                          </a:ln>
                          <a:solidFill>
                            <a:schemeClr val="tx1"/>
                          </a:solidFill>
                          <a:effectLst/>
                          <a:latin typeface="Arial" charset="0"/>
                        </a:rPr>
                        <a:t>Sample BW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4329" name="Picture 233" descr="j031117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99450" y="4814887"/>
            <a:ext cx="720725" cy="606425"/>
          </a:xfrm>
          <a:prstGeom prst="rect">
            <a:avLst/>
          </a:prstGeom>
          <a:noFill/>
          <a:extLst>
            <a:ext uri="{909E8E84-426E-40DD-AFC4-6F175D3DCCD1}">
              <a14:hiddenFill xmlns:a14="http://schemas.microsoft.com/office/drawing/2010/main">
                <a:solidFill>
                  <a:srgbClr val="FFFFFF"/>
                </a:solidFill>
              </a14:hiddenFill>
            </a:ext>
          </a:extLst>
        </p:spPr>
      </p:pic>
      <p:pic>
        <p:nvPicPr>
          <p:cNvPr id="4334" name="Picture 238"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34400" y="5599112"/>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335" name="Picture 239"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70925" y="5597525"/>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4336" name="Picture 240"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07450" y="5597525"/>
            <a:ext cx="114300" cy="114300"/>
          </a:xfrm>
          <a:prstGeom prst="rect">
            <a:avLst/>
          </a:prstGeom>
          <a:noFill/>
          <a:extLst>
            <a:ext uri="{909E8E84-426E-40DD-AFC4-6F175D3DCCD1}">
              <a14:hiddenFill xmlns:a14="http://schemas.microsoft.com/office/drawing/2010/main">
                <a:solidFill>
                  <a:srgbClr val="FFFFFF"/>
                </a:solidFill>
              </a14:hiddenFill>
            </a:ext>
          </a:extLst>
        </p:spPr>
      </p:pic>
      <p:sp>
        <p:nvSpPr>
          <p:cNvPr id="4337" name="Rectangle 241"/>
          <p:cNvSpPr>
            <a:spLocks noChangeArrowheads="1"/>
          </p:cNvSpPr>
          <p:nvPr/>
        </p:nvSpPr>
        <p:spPr bwMode="auto">
          <a:xfrm>
            <a:off x="8686800" y="5942012"/>
            <a:ext cx="304800" cy="152400"/>
          </a:xfrm>
          <a:prstGeom prst="rec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38" name="Rectangle 242"/>
          <p:cNvSpPr>
            <a:spLocks noChangeArrowheads="1"/>
          </p:cNvSpPr>
          <p:nvPr/>
        </p:nvSpPr>
        <p:spPr bwMode="auto">
          <a:xfrm>
            <a:off x="8534400" y="6297612"/>
            <a:ext cx="457200" cy="15240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39" name="AutoShape 243"/>
          <p:cNvSpPr>
            <a:spLocks noChangeArrowheads="1"/>
          </p:cNvSpPr>
          <p:nvPr/>
        </p:nvSpPr>
        <p:spPr bwMode="auto">
          <a:xfrm>
            <a:off x="5257800" y="5865812"/>
            <a:ext cx="1524000" cy="762000"/>
          </a:xfrm>
          <a:prstGeom prst="wedgeRoundRectCallout">
            <a:avLst>
              <a:gd name="adj1" fmla="val 68440"/>
              <a:gd name="adj2" fmla="val -137500"/>
              <a:gd name="adj3" fmla="val 16667"/>
            </a:avLst>
          </a:prstGeom>
          <a:solidFill>
            <a:schemeClr val="accent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000"/>
              <a:t>Measurement equipment may also appear as components</a:t>
            </a:r>
          </a:p>
        </p:txBody>
      </p:sp>
    </p:spTree>
    <p:extLst>
      <p:ext uri="{BB962C8B-B14F-4D97-AF65-F5344CB8AC3E}">
        <p14:creationId xmlns:p14="http://schemas.microsoft.com/office/powerpoint/2010/main" val="16460306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Date Placeholder 26"/>
          <p:cNvSpPr>
            <a:spLocks noGrp="1"/>
          </p:cNvSpPr>
          <p:nvPr>
            <p:ph type="dt" sz="half" idx="10"/>
          </p:nvPr>
        </p:nvSpPr>
        <p:spPr/>
        <p:txBody>
          <a:bodyPr/>
          <a:lstStyle/>
          <a:p>
            <a:r>
              <a:rPr lang="en-US"/>
              <a:t>2/10/08</a:t>
            </a:r>
          </a:p>
        </p:txBody>
      </p:sp>
      <p:sp>
        <p:nvSpPr>
          <p:cNvPr id="28" name="Slide Number Placeholder 27"/>
          <p:cNvSpPr>
            <a:spLocks noGrp="1"/>
          </p:cNvSpPr>
          <p:nvPr>
            <p:ph type="sldNum" sz="quarter" idx="12"/>
          </p:nvPr>
        </p:nvSpPr>
        <p:spPr/>
        <p:txBody>
          <a:bodyPr>
            <a:normAutofit fontScale="85000" lnSpcReduction="20000"/>
          </a:bodyPr>
          <a:lstStyle/>
          <a:p>
            <a:fld id="{73835E46-35BB-4873-90BB-8C9C1E5867DE}" type="slidenum">
              <a:rPr lang="en-US"/>
              <a:pPr/>
              <a:t>12</a:t>
            </a:fld>
            <a:endParaRPr lang="en-US"/>
          </a:p>
        </p:txBody>
      </p:sp>
      <p:sp>
        <p:nvSpPr>
          <p:cNvPr id="10244" name="Rectangle 4"/>
          <p:cNvSpPr>
            <a:spLocks noGrp="1" noChangeArrowheads="1"/>
          </p:cNvSpPr>
          <p:nvPr>
            <p:ph type="title"/>
          </p:nvPr>
        </p:nvSpPr>
        <p:spPr/>
        <p:txBody>
          <a:bodyPr/>
          <a:lstStyle/>
          <a:p>
            <a:r>
              <a:rPr lang="en-US"/>
              <a:t>Component Managers</a:t>
            </a:r>
          </a:p>
        </p:txBody>
      </p:sp>
      <p:graphicFrame>
        <p:nvGraphicFramePr>
          <p:cNvPr id="10245" name="Group 5"/>
          <p:cNvGraphicFramePr>
            <a:graphicFrameLocks noGrp="1"/>
          </p:cNvGraphicFramePr>
          <p:nvPr/>
        </p:nvGraphicFramePr>
        <p:xfrm>
          <a:off x="3255963" y="1882775"/>
          <a:ext cx="2057400" cy="2157984"/>
        </p:xfrm>
        <a:graphic>
          <a:graphicData uri="http://schemas.openxmlformats.org/drawingml/2006/table">
            <a:tbl>
              <a:tblPr/>
              <a:tblGrid>
                <a:gridCol w="2057400"/>
              </a:tblGrid>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Computer</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0CE"/>
                    </a:solid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CPU</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Memory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Disk</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BW</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0259" name="Picture 19" descr="BD21433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5300" y="2667000"/>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60" name="Picture 20" descr="BD2148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9488" y="2671763"/>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61" name="Picture 21" descr="BD21433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60888" y="2671763"/>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0262" name="Picture 22" descr="BD2148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8088" y="2671763"/>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10263" name="Rectangle 23"/>
          <p:cNvSpPr>
            <a:spLocks noChangeArrowheads="1"/>
          </p:cNvSpPr>
          <p:nvPr/>
        </p:nvSpPr>
        <p:spPr bwMode="auto">
          <a:xfrm>
            <a:off x="4322763" y="3052763"/>
            <a:ext cx="838200" cy="152400"/>
          </a:xfrm>
          <a:prstGeom prst="rec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4" name="Rectangle 24"/>
          <p:cNvSpPr>
            <a:spLocks noChangeArrowheads="1"/>
          </p:cNvSpPr>
          <p:nvPr/>
        </p:nvSpPr>
        <p:spPr bwMode="auto">
          <a:xfrm>
            <a:off x="4322763" y="3433763"/>
            <a:ext cx="838200" cy="152400"/>
          </a:xfrm>
          <a:prstGeom prst="rect">
            <a:avLst/>
          </a:prstGeom>
          <a:solidFill>
            <a:srgbClr val="33CC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5" name="Rectangle 25"/>
          <p:cNvSpPr>
            <a:spLocks noChangeArrowheads="1"/>
          </p:cNvSpPr>
          <p:nvPr/>
        </p:nvSpPr>
        <p:spPr bwMode="auto">
          <a:xfrm>
            <a:off x="4322763" y="3814763"/>
            <a:ext cx="838200" cy="15240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266" name="Picture 26" descr="j04348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7563" y="1909763"/>
            <a:ext cx="628650" cy="628650"/>
          </a:xfrm>
          <a:prstGeom prst="rect">
            <a:avLst/>
          </a:prstGeom>
          <a:noFill/>
          <a:extLst>
            <a:ext uri="{909E8E84-426E-40DD-AFC4-6F175D3DCCD1}">
              <a14:hiddenFill xmlns:a14="http://schemas.microsoft.com/office/drawing/2010/main">
                <a:solidFill>
                  <a:srgbClr val="FFFFFF"/>
                </a:solidFill>
              </a14:hiddenFill>
            </a:ext>
          </a:extLst>
        </p:spPr>
      </p:pic>
      <p:pic>
        <p:nvPicPr>
          <p:cNvPr id="10270" name="Picture 30" descr="j018310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37163" y="1577975"/>
            <a:ext cx="1087437" cy="984250"/>
          </a:xfrm>
          <a:prstGeom prst="rect">
            <a:avLst/>
          </a:prstGeom>
          <a:noFill/>
          <a:extLst>
            <a:ext uri="{909E8E84-426E-40DD-AFC4-6F175D3DCCD1}">
              <a14:hiddenFill xmlns:a14="http://schemas.microsoft.com/office/drawing/2010/main">
                <a:solidFill>
                  <a:srgbClr val="FFFFFF"/>
                </a:solidFill>
              </a14:hiddenFill>
            </a:ext>
          </a:extLst>
        </p:spPr>
      </p:pic>
      <p:sp>
        <p:nvSpPr>
          <p:cNvPr id="10271" name="Text Box 31"/>
          <p:cNvSpPr txBox="1">
            <a:spLocks noChangeArrowheads="1"/>
          </p:cNvSpPr>
          <p:nvPr/>
        </p:nvSpPr>
        <p:spPr bwMode="auto">
          <a:xfrm>
            <a:off x="1143000" y="4660900"/>
            <a:ext cx="6858000" cy="1008063"/>
          </a:xfrm>
          <a:prstGeom prst="rect">
            <a:avLst/>
          </a:prstGeom>
          <a:solidFill>
            <a:srgbClr val="EFFF9F"/>
          </a:solidFill>
          <a:ln w="3175" algn="ctr">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200"/>
              <a:t>Each component is controlled via a </a:t>
            </a:r>
            <a:r>
              <a:rPr lang="en-US" sz="1200" b="1"/>
              <a:t>component manager (CM),</a:t>
            </a:r>
            <a:r>
              <a:rPr lang="en-US" sz="1200"/>
              <a:t> which exports a well-defined, remotely accessible interface. The component manager defines the operations available to user-level services to manage the allocation of component resources to different users and their experiments. A management authority (representing the wishes of the owner) establishes policies about how the component's resources are assigned to users.</a:t>
            </a:r>
          </a:p>
        </p:txBody>
      </p:sp>
    </p:spTree>
    <p:extLst>
      <p:ext uri="{BB962C8B-B14F-4D97-AF65-F5344CB8AC3E}">
        <p14:creationId xmlns:p14="http://schemas.microsoft.com/office/powerpoint/2010/main" val="18318448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lide Number Placeholder 139"/>
          <p:cNvSpPr>
            <a:spLocks noGrp="1"/>
          </p:cNvSpPr>
          <p:nvPr>
            <p:ph type="sldNum" sz="quarter" idx="12"/>
          </p:nvPr>
        </p:nvSpPr>
        <p:spPr/>
        <p:txBody>
          <a:bodyPr>
            <a:normAutofit fontScale="85000" lnSpcReduction="20000"/>
          </a:bodyPr>
          <a:lstStyle/>
          <a:p>
            <a:fld id="{56AA44AA-B689-4DC8-B323-6B539AEB04D3}" type="slidenum">
              <a:rPr lang="en-US"/>
              <a:pPr/>
              <a:t>13</a:t>
            </a:fld>
            <a:endParaRPr lang="en-US"/>
          </a:p>
        </p:txBody>
      </p:sp>
      <p:graphicFrame>
        <p:nvGraphicFramePr>
          <p:cNvPr id="14497" name="Group 161"/>
          <p:cNvGraphicFramePr>
            <a:graphicFrameLocks noGrp="1"/>
          </p:cNvGraphicFramePr>
          <p:nvPr>
            <p:extLst>
              <p:ext uri="{D42A27DB-BD31-4B8C-83A1-F6EECF244321}">
                <p14:modId xmlns:p14="http://schemas.microsoft.com/office/powerpoint/2010/main" val="1033661344"/>
              </p:ext>
            </p:extLst>
          </p:nvPr>
        </p:nvGraphicFramePr>
        <p:xfrm>
          <a:off x="838200" y="1600200"/>
          <a:ext cx="2057400" cy="2468880"/>
        </p:xfrm>
        <a:graphic>
          <a:graphicData uri="http://schemas.openxmlformats.org/drawingml/2006/table">
            <a:tbl>
              <a:tblPr/>
              <a:tblGrid>
                <a:gridCol w="2057400"/>
              </a:tblGrid>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Transmission Channel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0CE"/>
                    </a:solid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Route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r</a:t>
                      </a:r>
                      <a:endParaRPr kumimoji="0" lang="el-GR" sz="1000" b="0" i="0" u="none" strike="noStrike" cap="none" normalizeH="0" baseline="-200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Cable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c</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Fiber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f</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Spectrum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450">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Endpoint ID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338" name="Rectangle 2"/>
          <p:cNvSpPr>
            <a:spLocks noGrp="1" noChangeArrowheads="1"/>
          </p:cNvSpPr>
          <p:nvPr>
            <p:ph type="title"/>
          </p:nvPr>
        </p:nvSpPr>
        <p:spPr/>
        <p:txBody>
          <a:bodyPr/>
          <a:lstStyle/>
          <a:p>
            <a:r>
              <a:rPr lang="en-US"/>
              <a:t>Slivers &amp; Slices</a:t>
            </a:r>
          </a:p>
        </p:txBody>
      </p:sp>
      <p:graphicFrame>
        <p:nvGraphicFramePr>
          <p:cNvPr id="14513" name="Group 177"/>
          <p:cNvGraphicFramePr>
            <a:graphicFrameLocks noGrp="1"/>
          </p:cNvGraphicFramePr>
          <p:nvPr>
            <p:extLst>
              <p:ext uri="{D42A27DB-BD31-4B8C-83A1-F6EECF244321}">
                <p14:modId xmlns:p14="http://schemas.microsoft.com/office/powerpoint/2010/main" val="1863487283"/>
              </p:ext>
            </p:extLst>
          </p:nvPr>
        </p:nvGraphicFramePr>
        <p:xfrm>
          <a:off x="685800" y="1801813"/>
          <a:ext cx="2057400" cy="2468880"/>
        </p:xfrm>
        <a:graphic>
          <a:graphicData uri="http://schemas.openxmlformats.org/drawingml/2006/table">
            <a:tbl>
              <a:tblPr/>
              <a:tblGrid>
                <a:gridCol w="2057400"/>
              </a:tblGrid>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Transmission Channel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0CE"/>
                    </a:solid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Route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r</a:t>
                      </a:r>
                      <a:endParaRPr kumimoji="0" lang="el-GR" sz="1000" b="0" i="0" u="none" strike="noStrike" cap="none" normalizeH="0" baseline="-200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Cable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c</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Fiber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f</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6512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Spectrum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98450">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1544638" algn="l"/>
                        </a:tabLst>
                      </a:pPr>
                      <a:r>
                        <a:rPr kumimoji="0" lang="en-US" sz="1800" b="0" i="0" u="none" strike="noStrike" cap="none" normalizeH="0" baseline="0" smtClean="0">
                          <a:ln>
                            <a:noFill/>
                          </a:ln>
                          <a:solidFill>
                            <a:schemeClr val="tx1"/>
                          </a:solidFill>
                          <a:effectLst/>
                          <a:latin typeface="Arial" charset="0"/>
                        </a:rPr>
                        <a:t>Endpoint ID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14357" name="Group 21"/>
          <p:cNvGraphicFramePr>
            <a:graphicFrameLocks noGrp="1"/>
          </p:cNvGraphicFramePr>
          <p:nvPr>
            <p:extLst>
              <p:ext uri="{D42A27DB-BD31-4B8C-83A1-F6EECF244321}">
                <p14:modId xmlns:p14="http://schemas.microsoft.com/office/powerpoint/2010/main" val="3613569990"/>
              </p:ext>
            </p:extLst>
          </p:nvPr>
        </p:nvGraphicFramePr>
        <p:xfrm>
          <a:off x="3276600" y="1801813"/>
          <a:ext cx="2057400" cy="2157984"/>
        </p:xfrm>
        <a:graphic>
          <a:graphicData uri="http://schemas.openxmlformats.org/drawingml/2006/table">
            <a:tbl>
              <a:tblPr/>
              <a:tblGrid>
                <a:gridCol w="2057400"/>
              </a:tblGrid>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Computer</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0CE"/>
                    </a:solid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CPU</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Memory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Disk</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BW</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440" name="Group 104"/>
          <p:cNvGraphicFramePr>
            <a:graphicFrameLocks noGrp="1"/>
          </p:cNvGraphicFramePr>
          <p:nvPr>
            <p:extLst>
              <p:ext uri="{D42A27DB-BD31-4B8C-83A1-F6EECF244321}">
                <p14:modId xmlns:p14="http://schemas.microsoft.com/office/powerpoint/2010/main" val="598645376"/>
              </p:ext>
            </p:extLst>
          </p:nvPr>
        </p:nvGraphicFramePr>
        <p:xfrm>
          <a:off x="5638800" y="1835150"/>
          <a:ext cx="2362200" cy="2157984"/>
        </p:xfrm>
        <a:graphic>
          <a:graphicData uri="http://schemas.openxmlformats.org/drawingml/2006/table">
            <a:tbl>
              <a:tblPr/>
              <a:tblGrid>
                <a:gridCol w="2362200"/>
              </a:tblGrid>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Optical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Switch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0CE"/>
                    </a:solid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tab pos="2174875" algn="r"/>
                        </a:tabLst>
                      </a:pPr>
                      <a:r>
                        <a:rPr kumimoji="0" lang="en-US" sz="1800" b="0" i="0" u="none" strike="noStrike" cap="none" normalizeH="0" baseline="0" smtClean="0">
                          <a:ln>
                            <a:noFill/>
                          </a:ln>
                          <a:solidFill>
                            <a:schemeClr val="tx1"/>
                          </a:solidFill>
                          <a:effectLst/>
                          <a:latin typeface="Arial" charset="0"/>
                        </a:rPr>
                        <a:t>Fiber ID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1</a:t>
                      </a:r>
                      <a:r>
                        <a:rPr kumimoji="0" lang="en-US" sz="1800" b="0" i="0" u="none" strike="noStrike" cap="none" normalizeH="0" baseline="0" smtClean="0">
                          <a:ln>
                            <a:noFill/>
                          </a:ln>
                          <a:solidFill>
                            <a:schemeClr val="tx1"/>
                          </a:solidFill>
                          <a:effectLst/>
                          <a:latin typeface="Arial" charset="0"/>
                          <a:cs typeface="Arial" charset="0"/>
                        </a:rPr>
                        <a:t>,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2</a:t>
                      </a:r>
                      <a:r>
                        <a:rPr kumimoji="0" lang="en-US" sz="1800" b="0" i="0" u="none" strike="noStrike" cap="none" normalizeH="0" baseline="0" smtClean="0">
                          <a:ln>
                            <a:noFill/>
                          </a:ln>
                          <a:solidFill>
                            <a:schemeClr val="tx1"/>
                          </a:solidFill>
                          <a:effectLst/>
                          <a:latin typeface="Arial" charset="0"/>
                          <a:cs typeface="Arial" charset="0"/>
                        </a:rPr>
                        <a:t>,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3</a:t>
                      </a:r>
                      <a:r>
                        <a:rPr kumimoji="0" lang="en-US" sz="1800" b="0" i="0" u="none" strike="noStrike" cap="none" normalizeH="0" baseline="0" smtClean="0">
                          <a:ln>
                            <a:noFill/>
                          </a:ln>
                          <a:solidFill>
                            <a:schemeClr val="tx1"/>
                          </a:solidFill>
                          <a:effectLst/>
                          <a:latin typeface="Arial" charset="0"/>
                          <a:cs typeface="Arial" charset="0"/>
                        </a:rPr>
                        <a:t>, </a:t>
                      </a:r>
                      <a:r>
                        <a:rPr kumimoji="0" lang="el-GR" sz="1800" b="0" i="0" u="none" strike="noStrike" cap="none" normalizeH="0" baseline="0" smtClean="0">
                          <a:ln>
                            <a:noFill/>
                          </a:ln>
                          <a:solidFill>
                            <a:schemeClr val="tx1"/>
                          </a:solidFill>
                          <a:effectLst/>
                          <a:latin typeface="Arial" charset="0"/>
                          <a:cs typeface="Arial" charset="0"/>
                        </a:rPr>
                        <a:t>ρ</a:t>
                      </a:r>
                      <a:r>
                        <a:rPr kumimoji="0" lang="en-US" sz="1000" b="0" i="0" u="none" strike="noStrike" cap="none" normalizeH="0" baseline="-2000" smtClean="0">
                          <a:ln>
                            <a:noFill/>
                          </a:ln>
                          <a:solidFill>
                            <a:schemeClr val="tx1"/>
                          </a:solidFill>
                          <a:effectLst/>
                          <a:latin typeface="Arial" charset="0"/>
                          <a:cs typeface="Arial" charset="0"/>
                        </a:rPr>
                        <a:t>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Switch Port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6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Channel</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Band</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4386" name="Picture 50" descr="BD21433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9738" y="2586038"/>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4387" name="Picture 51" descr="BD2148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33925" y="2590800"/>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4388" name="Picture 52" descr="BD21433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5325" y="2590800"/>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14389" name="Picture 53" descr="BD2148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2525" y="2590800"/>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14390" name="Rectangle 54"/>
          <p:cNvSpPr>
            <a:spLocks noChangeArrowheads="1"/>
          </p:cNvSpPr>
          <p:nvPr/>
        </p:nvSpPr>
        <p:spPr bwMode="auto">
          <a:xfrm>
            <a:off x="4267200" y="2971800"/>
            <a:ext cx="838200" cy="152400"/>
          </a:xfrm>
          <a:prstGeom prst="rect">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91" name="Rectangle 55"/>
          <p:cNvSpPr>
            <a:spLocks noChangeArrowheads="1"/>
          </p:cNvSpPr>
          <p:nvPr/>
        </p:nvSpPr>
        <p:spPr bwMode="auto">
          <a:xfrm>
            <a:off x="4267200" y="3352800"/>
            <a:ext cx="838200" cy="152400"/>
          </a:xfrm>
          <a:prstGeom prst="rect">
            <a:avLst/>
          </a:prstGeom>
          <a:solidFill>
            <a:srgbClr val="33CC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92" name="Rectangle 56"/>
          <p:cNvSpPr>
            <a:spLocks noChangeArrowheads="1"/>
          </p:cNvSpPr>
          <p:nvPr/>
        </p:nvSpPr>
        <p:spPr bwMode="auto">
          <a:xfrm>
            <a:off x="4267200" y="3733800"/>
            <a:ext cx="838200" cy="15240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4395" name="Group 59"/>
          <p:cNvGrpSpPr>
            <a:grpSpLocks/>
          </p:cNvGrpSpPr>
          <p:nvPr/>
        </p:nvGrpSpPr>
        <p:grpSpPr bwMode="auto">
          <a:xfrm rot="-2700000">
            <a:off x="2076450" y="1981200"/>
            <a:ext cx="603250" cy="279400"/>
            <a:chOff x="1145" y="1147"/>
            <a:chExt cx="3587" cy="408"/>
          </a:xfrm>
        </p:grpSpPr>
        <p:sp>
          <p:nvSpPr>
            <p:cNvPr id="14396" name="AutoShape 60"/>
            <p:cNvSpPr>
              <a:spLocks noChangeArrowheads="1"/>
            </p:cNvSpPr>
            <p:nvPr/>
          </p:nvSpPr>
          <p:spPr bwMode="auto">
            <a:xfrm rot="16200000">
              <a:off x="2907" y="-479"/>
              <a:ext cx="54" cy="3543"/>
            </a:xfrm>
            <a:prstGeom prst="can">
              <a:avLst>
                <a:gd name="adj" fmla="val 57106"/>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97" name="AutoShape 61"/>
            <p:cNvSpPr>
              <a:spLocks noChangeArrowheads="1"/>
            </p:cNvSpPr>
            <p:nvPr/>
          </p:nvSpPr>
          <p:spPr bwMode="auto">
            <a:xfrm rot="16200000">
              <a:off x="2905" y="-418"/>
              <a:ext cx="54" cy="3543"/>
            </a:xfrm>
            <a:prstGeom prst="can">
              <a:avLst>
                <a:gd name="adj" fmla="val 57106"/>
              </a:avLst>
            </a:prstGeom>
            <a:solidFill>
              <a:srgbClr val="0099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98" name="AutoShape 62"/>
            <p:cNvSpPr>
              <a:spLocks noChangeArrowheads="1"/>
            </p:cNvSpPr>
            <p:nvPr/>
          </p:nvSpPr>
          <p:spPr bwMode="auto">
            <a:xfrm rot="16200000">
              <a:off x="2903" y="-357"/>
              <a:ext cx="54" cy="3543"/>
            </a:xfrm>
            <a:prstGeom prst="can">
              <a:avLst>
                <a:gd name="adj" fmla="val 57106"/>
              </a:avLst>
            </a:prstGeom>
            <a:solidFill>
              <a:srgbClr val="0000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4399" name="Group 63"/>
            <p:cNvGrpSpPr>
              <a:grpSpLocks/>
            </p:cNvGrpSpPr>
            <p:nvPr/>
          </p:nvGrpSpPr>
          <p:grpSpPr bwMode="auto">
            <a:xfrm>
              <a:off x="1145" y="1206"/>
              <a:ext cx="98" cy="313"/>
              <a:chOff x="1183" y="1388"/>
              <a:chExt cx="1158" cy="1154"/>
            </a:xfrm>
          </p:grpSpPr>
          <p:sp>
            <p:nvSpPr>
              <p:cNvPr id="14400" name="Arc 64"/>
              <p:cNvSpPr>
                <a:spLocks/>
              </p:cNvSpPr>
              <p:nvPr/>
            </p:nvSpPr>
            <p:spPr bwMode="auto">
              <a:xfrm rot="-5400000">
                <a:off x="1184" y="1388"/>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01" name="Arc 65"/>
              <p:cNvSpPr>
                <a:spLocks/>
              </p:cNvSpPr>
              <p:nvPr/>
            </p:nvSpPr>
            <p:spPr bwMode="auto">
              <a:xfrm rot="5400000" flipV="1">
                <a:off x="1183" y="196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02" name="Arc 66"/>
              <p:cNvSpPr>
                <a:spLocks/>
              </p:cNvSpPr>
              <p:nvPr/>
            </p:nvSpPr>
            <p:spPr bwMode="auto">
              <a:xfrm>
                <a:off x="1765" y="1388"/>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03" name="Arc 67"/>
              <p:cNvSpPr>
                <a:spLocks/>
              </p:cNvSpPr>
              <p:nvPr/>
            </p:nvSpPr>
            <p:spPr bwMode="auto">
              <a:xfrm rot="-5400000" flipH="1" flipV="1">
                <a:off x="1765" y="196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404" name="Line 68"/>
            <p:cNvSpPr>
              <a:spLocks noChangeShapeType="1"/>
            </p:cNvSpPr>
            <p:nvPr/>
          </p:nvSpPr>
          <p:spPr bwMode="auto">
            <a:xfrm>
              <a:off x="1194" y="1521"/>
              <a:ext cx="3498"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405" name="Line 69"/>
            <p:cNvSpPr>
              <a:spLocks noChangeShapeType="1"/>
            </p:cNvSpPr>
            <p:nvPr/>
          </p:nvSpPr>
          <p:spPr bwMode="auto">
            <a:xfrm>
              <a:off x="1194" y="1206"/>
              <a:ext cx="3498"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4406" name="Group 70"/>
            <p:cNvGrpSpPr>
              <a:grpSpLocks/>
            </p:cNvGrpSpPr>
            <p:nvPr/>
          </p:nvGrpSpPr>
          <p:grpSpPr bwMode="auto">
            <a:xfrm>
              <a:off x="4634" y="1206"/>
              <a:ext cx="98" cy="313"/>
              <a:chOff x="1183" y="1388"/>
              <a:chExt cx="1158" cy="1154"/>
            </a:xfrm>
          </p:grpSpPr>
          <p:sp>
            <p:nvSpPr>
              <p:cNvPr id="14407" name="Arc 71"/>
              <p:cNvSpPr>
                <a:spLocks/>
              </p:cNvSpPr>
              <p:nvPr/>
            </p:nvSpPr>
            <p:spPr bwMode="auto">
              <a:xfrm rot="-5400000">
                <a:off x="1184" y="1388"/>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08" name="Arc 72"/>
              <p:cNvSpPr>
                <a:spLocks/>
              </p:cNvSpPr>
              <p:nvPr/>
            </p:nvSpPr>
            <p:spPr bwMode="auto">
              <a:xfrm rot="5400000" flipV="1">
                <a:off x="1183" y="196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09" name="Arc 73"/>
              <p:cNvSpPr>
                <a:spLocks/>
              </p:cNvSpPr>
              <p:nvPr/>
            </p:nvSpPr>
            <p:spPr bwMode="auto">
              <a:xfrm>
                <a:off x="1765" y="1388"/>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10" name="Arc 74"/>
              <p:cNvSpPr>
                <a:spLocks/>
              </p:cNvSpPr>
              <p:nvPr/>
            </p:nvSpPr>
            <p:spPr bwMode="auto">
              <a:xfrm rot="-5400000" flipH="1" flipV="1">
                <a:off x="1765" y="1966"/>
                <a:ext cx="576" cy="576"/>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411" name="AutoShape 75"/>
            <p:cNvSpPr>
              <a:spLocks noChangeArrowheads="1"/>
            </p:cNvSpPr>
            <p:nvPr/>
          </p:nvSpPr>
          <p:spPr bwMode="auto">
            <a:xfrm rot="5400000">
              <a:off x="1740" y="1152"/>
              <a:ext cx="403" cy="402"/>
            </a:xfrm>
            <a:prstGeom prst="triangle">
              <a:avLst>
                <a:gd name="adj"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12" name="AutoShape 76"/>
            <p:cNvSpPr>
              <a:spLocks noChangeArrowheads="1"/>
            </p:cNvSpPr>
            <p:nvPr/>
          </p:nvSpPr>
          <p:spPr bwMode="auto">
            <a:xfrm rot="5400000">
              <a:off x="2796" y="1148"/>
              <a:ext cx="403" cy="402"/>
            </a:xfrm>
            <a:prstGeom prst="triangle">
              <a:avLst>
                <a:gd name="adj"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13" name="AutoShape 77"/>
            <p:cNvSpPr>
              <a:spLocks noChangeArrowheads="1"/>
            </p:cNvSpPr>
            <p:nvPr/>
          </p:nvSpPr>
          <p:spPr bwMode="auto">
            <a:xfrm rot="5400000">
              <a:off x="3870" y="1153"/>
              <a:ext cx="403" cy="402"/>
            </a:xfrm>
            <a:prstGeom prst="triangle">
              <a:avLst>
                <a:gd name="adj" fmla="val 50000"/>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14414" name="Picture 78" descr="j04348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828800"/>
            <a:ext cx="628650" cy="628650"/>
          </a:xfrm>
          <a:prstGeom prst="rect">
            <a:avLst/>
          </a:prstGeom>
          <a:noFill/>
          <a:extLst>
            <a:ext uri="{909E8E84-426E-40DD-AFC4-6F175D3DCCD1}">
              <a14:hiddenFill xmlns:a14="http://schemas.microsoft.com/office/drawing/2010/main">
                <a:solidFill>
                  <a:srgbClr val="FFFFFF"/>
                </a:solidFill>
              </a14:hiddenFill>
            </a:ext>
          </a:extLst>
        </p:spPr>
      </p:pic>
      <p:pic>
        <p:nvPicPr>
          <p:cNvPr id="14415" name="Picture 7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83350" y="1958975"/>
            <a:ext cx="7620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416" name="Picture 80"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15200" y="3009900"/>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17" name="Picture 81"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51725" y="3009900"/>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18" name="Picture 82"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88250" y="3008313"/>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19" name="Picture 83" descr="j011584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24775" y="3008313"/>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20" name="Picture 84" descr="j01158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27900" y="3384550"/>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21" name="Picture 85" descr="j01158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2838" y="3386138"/>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22" name="Picture 86" descr="j01158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97775" y="3386138"/>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23" name="Picture 87" descr="j01158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34300" y="3386138"/>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24" name="Picture 88" descr="j01158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27900" y="3770313"/>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25" name="Picture 89" descr="j01158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2838" y="3771900"/>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26" name="Picture 90" descr="j01158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97775" y="3771900"/>
            <a:ext cx="114300" cy="114300"/>
          </a:xfrm>
          <a:prstGeom prst="rect">
            <a:avLst/>
          </a:prstGeom>
          <a:noFill/>
          <a:extLst>
            <a:ext uri="{909E8E84-426E-40DD-AFC4-6F175D3DCCD1}">
              <a14:hiddenFill xmlns:a14="http://schemas.microsoft.com/office/drawing/2010/main">
                <a:solidFill>
                  <a:srgbClr val="FFFFFF"/>
                </a:solidFill>
              </a14:hiddenFill>
            </a:ext>
          </a:extLst>
        </p:spPr>
      </p:pic>
      <p:pic>
        <p:nvPicPr>
          <p:cNvPr id="14427" name="Picture 91" descr="j01158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34300" y="3771900"/>
            <a:ext cx="114300" cy="114300"/>
          </a:xfrm>
          <a:prstGeom prst="rect">
            <a:avLst/>
          </a:prstGeom>
          <a:noFill/>
          <a:extLst>
            <a:ext uri="{909E8E84-426E-40DD-AFC4-6F175D3DCCD1}">
              <a14:hiddenFill xmlns:a14="http://schemas.microsoft.com/office/drawing/2010/main">
                <a:solidFill>
                  <a:srgbClr val="FFFFFF"/>
                </a:solidFill>
              </a14:hiddenFill>
            </a:ext>
          </a:extLst>
        </p:spPr>
      </p:pic>
      <p:sp>
        <p:nvSpPr>
          <p:cNvPr id="14428" name="Rectangle 92"/>
          <p:cNvSpPr>
            <a:spLocks noChangeArrowheads="1"/>
          </p:cNvSpPr>
          <p:nvPr/>
        </p:nvSpPr>
        <p:spPr bwMode="auto">
          <a:xfrm>
            <a:off x="2120900" y="2470150"/>
            <a:ext cx="533400" cy="1752600"/>
          </a:xfrm>
          <a:prstGeom prst="rect">
            <a:avLst/>
          </a:prstGeom>
          <a:solidFill>
            <a:srgbClr val="FFFF00">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29" name="Rectangle 93"/>
          <p:cNvSpPr>
            <a:spLocks noChangeArrowheads="1"/>
          </p:cNvSpPr>
          <p:nvPr/>
        </p:nvSpPr>
        <p:spPr bwMode="auto">
          <a:xfrm>
            <a:off x="4476750" y="2514600"/>
            <a:ext cx="228600" cy="304800"/>
          </a:xfrm>
          <a:prstGeom prst="rect">
            <a:avLst/>
          </a:prstGeom>
          <a:solidFill>
            <a:srgbClr val="FFFF00">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30" name="Rectangle 94"/>
          <p:cNvSpPr>
            <a:spLocks noChangeArrowheads="1"/>
          </p:cNvSpPr>
          <p:nvPr/>
        </p:nvSpPr>
        <p:spPr bwMode="auto">
          <a:xfrm>
            <a:off x="4495800" y="2895600"/>
            <a:ext cx="228600" cy="304800"/>
          </a:xfrm>
          <a:prstGeom prst="rect">
            <a:avLst/>
          </a:prstGeom>
          <a:solidFill>
            <a:srgbClr val="FFFF00">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31" name="Rectangle 95"/>
          <p:cNvSpPr>
            <a:spLocks noChangeArrowheads="1"/>
          </p:cNvSpPr>
          <p:nvPr/>
        </p:nvSpPr>
        <p:spPr bwMode="auto">
          <a:xfrm flipH="1">
            <a:off x="4572000" y="3263900"/>
            <a:ext cx="76200" cy="304800"/>
          </a:xfrm>
          <a:prstGeom prst="rect">
            <a:avLst/>
          </a:prstGeom>
          <a:solidFill>
            <a:srgbClr val="FFFF00">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32" name="Rectangle 96"/>
          <p:cNvSpPr>
            <a:spLocks noChangeArrowheads="1"/>
          </p:cNvSpPr>
          <p:nvPr/>
        </p:nvSpPr>
        <p:spPr bwMode="auto">
          <a:xfrm>
            <a:off x="4419600" y="3613150"/>
            <a:ext cx="381000" cy="304800"/>
          </a:xfrm>
          <a:prstGeom prst="rect">
            <a:avLst/>
          </a:prstGeom>
          <a:solidFill>
            <a:srgbClr val="FFFF00">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33" name="Rectangle 97"/>
          <p:cNvSpPr>
            <a:spLocks noChangeArrowheads="1"/>
          </p:cNvSpPr>
          <p:nvPr/>
        </p:nvSpPr>
        <p:spPr bwMode="auto">
          <a:xfrm>
            <a:off x="7391400" y="2565400"/>
            <a:ext cx="304800" cy="304800"/>
          </a:xfrm>
          <a:prstGeom prst="rect">
            <a:avLst/>
          </a:prstGeom>
          <a:solidFill>
            <a:srgbClr val="FFFF00">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41" name="Rectangle 105"/>
          <p:cNvSpPr>
            <a:spLocks noChangeArrowheads="1"/>
          </p:cNvSpPr>
          <p:nvPr/>
        </p:nvSpPr>
        <p:spPr bwMode="auto">
          <a:xfrm>
            <a:off x="6781800" y="2565400"/>
            <a:ext cx="304800" cy="304800"/>
          </a:xfrm>
          <a:prstGeom prst="rect">
            <a:avLst/>
          </a:prstGeom>
          <a:solidFill>
            <a:srgbClr val="FFFF00">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42" name="Rectangle 106"/>
          <p:cNvSpPr>
            <a:spLocks noChangeArrowheads="1"/>
          </p:cNvSpPr>
          <p:nvPr/>
        </p:nvSpPr>
        <p:spPr bwMode="auto">
          <a:xfrm>
            <a:off x="7315200" y="2927350"/>
            <a:ext cx="304800" cy="304800"/>
          </a:xfrm>
          <a:prstGeom prst="rect">
            <a:avLst/>
          </a:prstGeom>
          <a:solidFill>
            <a:srgbClr val="FFFF00">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43" name="Rectangle 107"/>
          <p:cNvSpPr>
            <a:spLocks noChangeArrowheads="1"/>
          </p:cNvSpPr>
          <p:nvPr/>
        </p:nvSpPr>
        <p:spPr bwMode="auto">
          <a:xfrm>
            <a:off x="7600950" y="3378200"/>
            <a:ext cx="152400" cy="152400"/>
          </a:xfrm>
          <a:prstGeom prst="rect">
            <a:avLst/>
          </a:prstGeom>
          <a:solidFill>
            <a:srgbClr val="FFFF00">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47" name="AutoShape 111"/>
          <p:cNvSpPr>
            <a:spLocks/>
          </p:cNvSpPr>
          <p:nvPr/>
        </p:nvSpPr>
        <p:spPr bwMode="auto">
          <a:xfrm rot="16200000">
            <a:off x="4572000" y="3886200"/>
            <a:ext cx="152400" cy="457200"/>
          </a:xfrm>
          <a:prstGeom prst="leftBrace">
            <a:avLst>
              <a:gd name="adj1" fmla="val 25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49" name="AutoShape 113"/>
          <p:cNvSpPr>
            <a:spLocks/>
          </p:cNvSpPr>
          <p:nvPr/>
        </p:nvSpPr>
        <p:spPr bwMode="auto">
          <a:xfrm rot="16200000">
            <a:off x="7239000" y="3810000"/>
            <a:ext cx="152400" cy="762000"/>
          </a:xfrm>
          <a:prstGeom prst="leftBrace">
            <a:avLst>
              <a:gd name="adj1" fmla="val 4166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453" name="Text Box 117"/>
          <p:cNvSpPr txBox="1">
            <a:spLocks noChangeArrowheads="1"/>
          </p:cNvSpPr>
          <p:nvPr/>
        </p:nvSpPr>
        <p:spPr bwMode="auto">
          <a:xfrm>
            <a:off x="136525" y="5065713"/>
            <a:ext cx="52736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endParaRPr lang="en-US" sz="1000"/>
          </a:p>
        </p:txBody>
      </p:sp>
      <p:sp>
        <p:nvSpPr>
          <p:cNvPr id="14454" name="Text Box 118"/>
          <p:cNvSpPr txBox="1">
            <a:spLocks noChangeArrowheads="1"/>
          </p:cNvSpPr>
          <p:nvPr/>
        </p:nvSpPr>
        <p:spPr bwMode="auto">
          <a:xfrm>
            <a:off x="228600" y="5486400"/>
            <a:ext cx="8153400" cy="1373188"/>
          </a:xfrm>
          <a:prstGeom prst="rect">
            <a:avLst/>
          </a:prstGeom>
          <a:solidFill>
            <a:srgbClr val="EFFF9F"/>
          </a:solidFill>
          <a:ln w="3175" algn="ctr">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200"/>
              <a:t>From a researcher's perspective, a </a:t>
            </a:r>
            <a:r>
              <a:rPr lang="en-US" sz="1200" b="1"/>
              <a:t>slice</a:t>
            </a:r>
            <a:r>
              <a:rPr lang="en-US" sz="1200"/>
              <a:t> is a substrate-wide network of computing and communication resources capable of running an experiment or a wide-area network service. From an operator's perspective, slices are the primary abstraction for accounting and accountability—resources are acquired and consumed by slices, and external program behavior is traceable to a slice, respectively.  A slice is defined by a set of slivers spanning a set of network components, plus an associated set of users that are allowed to access those slivers for the purpose of running an experiment on the substrate. That is, a slice has a name, which is bound to a set of users associated with the slice and a (possibly empty) set of slivers.</a:t>
            </a:r>
          </a:p>
        </p:txBody>
      </p:sp>
      <p:pic>
        <p:nvPicPr>
          <p:cNvPr id="14456" name="Picture 120" descr="j028750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5800" y="4495800"/>
            <a:ext cx="465138" cy="698500"/>
          </a:xfrm>
          <a:prstGeom prst="rect">
            <a:avLst/>
          </a:prstGeom>
          <a:solidFill>
            <a:srgbClr val="0000FF"/>
          </a:solidFill>
        </p:spPr>
      </p:pic>
      <p:grpSp>
        <p:nvGrpSpPr>
          <p:cNvPr id="14549" name="Group 213"/>
          <p:cNvGrpSpPr>
            <a:grpSpLocks/>
          </p:cNvGrpSpPr>
          <p:nvPr/>
        </p:nvGrpSpPr>
        <p:grpSpPr bwMode="auto">
          <a:xfrm>
            <a:off x="495300" y="4324350"/>
            <a:ext cx="8445500" cy="927100"/>
            <a:chOff x="312" y="2532"/>
            <a:chExt cx="5320" cy="584"/>
          </a:xfrm>
        </p:grpSpPr>
        <p:sp>
          <p:nvSpPr>
            <p:cNvPr id="14450" name="Rectangle 114" descr="Large checker board"/>
            <p:cNvSpPr>
              <a:spLocks noChangeArrowheads="1"/>
            </p:cNvSpPr>
            <p:nvPr/>
          </p:nvSpPr>
          <p:spPr bwMode="auto">
            <a:xfrm>
              <a:off x="312" y="2588"/>
              <a:ext cx="5280" cy="528"/>
            </a:xfrm>
            <a:prstGeom prst="rect">
              <a:avLst/>
            </a:prstGeom>
            <a:pattFill prst="lgCheck">
              <a:fgClr>
                <a:schemeClr val="accent1"/>
              </a:fgClr>
              <a:bgClr>
                <a:srgbClr val="FFFFFF"/>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u="sng"/>
            </a:p>
          </p:txBody>
        </p:sp>
        <p:sp>
          <p:nvSpPr>
            <p:cNvPr id="14444" name="AutoShape 108" descr="Large checker board"/>
            <p:cNvSpPr>
              <a:spLocks noChangeArrowheads="1"/>
            </p:cNvSpPr>
            <p:nvPr/>
          </p:nvSpPr>
          <p:spPr bwMode="auto">
            <a:xfrm>
              <a:off x="1992" y="2732"/>
              <a:ext cx="698" cy="192"/>
            </a:xfrm>
            <a:prstGeom prst="wedgeRoundRectCallout">
              <a:avLst>
                <a:gd name="adj1" fmla="val -78079"/>
                <a:gd name="adj2" fmla="val -213023"/>
                <a:gd name="adj3" fmla="val 16667"/>
              </a:avLst>
            </a:prstGeom>
            <a:pattFill prst="lgCheck">
              <a:fgClr>
                <a:srgbClr val="EFFF9F"/>
              </a:fgClr>
              <a:bgClr>
                <a:srgbClr val="FFFFFF"/>
              </a:bgClr>
            </a:pattFill>
            <a:ln w="9525">
              <a:solidFill>
                <a:schemeClr val="tx1"/>
              </a:solidFill>
              <a:miter lim="800000"/>
              <a:headEnd/>
              <a:tailEnd/>
            </a:ln>
            <a:effectLst>
              <a:outerShdw dist="107763" dir="2700000" algn="ctr" rotWithShape="0">
                <a:schemeClr val="bg2">
                  <a:alpha val="50000"/>
                </a:schemeClr>
              </a:outerShdw>
            </a:effectLst>
          </p:spPr>
          <p:txBody>
            <a:bodyPr/>
            <a:lstStyle/>
            <a:p>
              <a:r>
                <a:rPr lang="en-US" sz="1200" u="sng"/>
                <a:t>sliver</a:t>
              </a:r>
            </a:p>
          </p:txBody>
        </p:sp>
        <p:sp>
          <p:nvSpPr>
            <p:cNvPr id="14445" name="AutoShape 109" descr="Large checker board"/>
            <p:cNvSpPr>
              <a:spLocks noChangeArrowheads="1"/>
            </p:cNvSpPr>
            <p:nvPr/>
          </p:nvSpPr>
          <p:spPr bwMode="auto">
            <a:xfrm>
              <a:off x="2856" y="2732"/>
              <a:ext cx="698" cy="192"/>
            </a:xfrm>
            <a:prstGeom prst="wedgeRoundRectCallout">
              <a:avLst>
                <a:gd name="adj1" fmla="val 1718"/>
                <a:gd name="adj2" fmla="val -195833"/>
                <a:gd name="adj3" fmla="val 16667"/>
              </a:avLst>
            </a:prstGeom>
            <a:pattFill prst="lgCheck">
              <a:fgClr>
                <a:srgbClr val="EFFF9F"/>
              </a:fgClr>
              <a:bgClr>
                <a:srgbClr val="FFFFFF"/>
              </a:bgClr>
            </a:pattFill>
            <a:ln w="9525">
              <a:solidFill>
                <a:schemeClr val="tx1"/>
              </a:solidFill>
              <a:miter lim="800000"/>
              <a:headEnd/>
              <a:tailEnd/>
            </a:ln>
            <a:effectLst>
              <a:outerShdw dist="107763" dir="2700000" algn="ctr" rotWithShape="0">
                <a:schemeClr val="bg2">
                  <a:alpha val="50000"/>
                </a:schemeClr>
              </a:outerShdw>
            </a:effectLst>
          </p:spPr>
          <p:txBody>
            <a:bodyPr/>
            <a:lstStyle/>
            <a:p>
              <a:r>
                <a:rPr lang="en-US" sz="1200" u="sng"/>
                <a:t>sliver</a:t>
              </a:r>
            </a:p>
          </p:txBody>
        </p:sp>
        <p:sp>
          <p:nvSpPr>
            <p:cNvPr id="14452" name="Text Box 116"/>
            <p:cNvSpPr txBox="1">
              <a:spLocks noChangeArrowheads="1"/>
            </p:cNvSpPr>
            <p:nvPr/>
          </p:nvSpPr>
          <p:spPr bwMode="auto">
            <a:xfrm>
              <a:off x="5228" y="2532"/>
              <a:ext cx="40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u="sng"/>
                <a:t>slice</a:t>
              </a:r>
            </a:p>
          </p:txBody>
        </p:sp>
        <p:pic>
          <p:nvPicPr>
            <p:cNvPr id="14457" name="Picture 121" descr="j028750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92" y="2636"/>
              <a:ext cx="293" cy="440"/>
            </a:xfrm>
            <a:prstGeom prst="rect">
              <a:avLst/>
            </a:prstGeom>
            <a:solidFill>
              <a:srgbClr val="FF3300"/>
            </a:solidFill>
          </p:spPr>
        </p:pic>
        <p:pic>
          <p:nvPicPr>
            <p:cNvPr id="14458" name="Picture 122" descr="j028750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71" y="2636"/>
              <a:ext cx="293" cy="440"/>
            </a:xfrm>
            <a:prstGeom prst="rect">
              <a:avLst/>
            </a:prstGeom>
            <a:solidFill>
              <a:srgbClr val="FFFF00"/>
            </a:solidFill>
          </p:spPr>
        </p:pic>
      </p:grpSp>
      <p:sp>
        <p:nvSpPr>
          <p:cNvPr id="14496" name="AutoShape 160"/>
          <p:cNvSpPr>
            <a:spLocks/>
          </p:cNvSpPr>
          <p:nvPr/>
        </p:nvSpPr>
        <p:spPr bwMode="auto">
          <a:xfrm rot="16200000">
            <a:off x="5029200" y="3886200"/>
            <a:ext cx="152400" cy="457200"/>
          </a:xfrm>
          <a:prstGeom prst="leftBrace">
            <a:avLst>
              <a:gd name="adj1" fmla="val 25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33" name="Rectangle 197" descr="Large checker board"/>
          <p:cNvSpPr>
            <a:spLocks noChangeArrowheads="1"/>
          </p:cNvSpPr>
          <p:nvPr/>
        </p:nvSpPr>
        <p:spPr bwMode="auto">
          <a:xfrm>
            <a:off x="4876800" y="3603625"/>
            <a:ext cx="152400" cy="304800"/>
          </a:xfrm>
          <a:prstGeom prst="rect">
            <a:avLst/>
          </a:prstGeom>
          <a:pattFill prst="lgCheck">
            <a:fgClr>
              <a:srgbClr val="FFFF00">
                <a:alpha val="50000"/>
              </a:srgbClr>
            </a:fgClr>
            <a:bgClr>
              <a:srgbClr val="FFFFFF">
                <a:alpha val="50000"/>
              </a:srgbClr>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34" name="Rectangle 198" descr="Large checker board"/>
          <p:cNvSpPr>
            <a:spLocks noChangeArrowheads="1"/>
          </p:cNvSpPr>
          <p:nvPr/>
        </p:nvSpPr>
        <p:spPr bwMode="auto">
          <a:xfrm flipH="1">
            <a:off x="4724400" y="3276600"/>
            <a:ext cx="228600" cy="304800"/>
          </a:xfrm>
          <a:prstGeom prst="rect">
            <a:avLst/>
          </a:prstGeom>
          <a:pattFill prst="lgCheck">
            <a:fgClr>
              <a:srgbClr val="FFFF00">
                <a:alpha val="50000"/>
              </a:srgbClr>
            </a:fgClr>
            <a:bgClr>
              <a:srgbClr val="FFFFFF">
                <a:alpha val="50000"/>
              </a:srgbClr>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35" name="Rectangle 199" descr="Large checker board"/>
          <p:cNvSpPr>
            <a:spLocks noChangeArrowheads="1"/>
          </p:cNvSpPr>
          <p:nvPr/>
        </p:nvSpPr>
        <p:spPr bwMode="auto">
          <a:xfrm>
            <a:off x="4800600" y="2895600"/>
            <a:ext cx="228600" cy="304800"/>
          </a:xfrm>
          <a:prstGeom prst="rect">
            <a:avLst/>
          </a:prstGeom>
          <a:pattFill prst="lgCheck">
            <a:fgClr>
              <a:srgbClr val="FFFF00">
                <a:alpha val="50000"/>
              </a:srgbClr>
            </a:fgClr>
            <a:bgClr>
              <a:srgbClr val="FFFFFF">
                <a:alpha val="50000"/>
              </a:srgbClr>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36" name="Rectangle 200" descr="Large checker board"/>
          <p:cNvSpPr>
            <a:spLocks noChangeArrowheads="1"/>
          </p:cNvSpPr>
          <p:nvPr/>
        </p:nvSpPr>
        <p:spPr bwMode="auto">
          <a:xfrm>
            <a:off x="4953000" y="2514600"/>
            <a:ext cx="228600" cy="304800"/>
          </a:xfrm>
          <a:prstGeom prst="rect">
            <a:avLst/>
          </a:prstGeom>
          <a:pattFill prst="lgCheck">
            <a:fgClr>
              <a:srgbClr val="FFFF00">
                <a:alpha val="50000"/>
              </a:srgbClr>
            </a:fgClr>
            <a:bgClr>
              <a:srgbClr val="FFFFFF">
                <a:alpha val="50000"/>
              </a:srgbClr>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4548" name="Group 212"/>
          <p:cNvGrpSpPr>
            <a:grpSpLocks/>
          </p:cNvGrpSpPr>
          <p:nvPr/>
        </p:nvGrpSpPr>
        <p:grpSpPr bwMode="auto">
          <a:xfrm>
            <a:off x="228600" y="4572000"/>
            <a:ext cx="8382000" cy="838200"/>
            <a:chOff x="144" y="2688"/>
            <a:chExt cx="5280" cy="528"/>
          </a:xfrm>
        </p:grpSpPr>
        <p:sp>
          <p:nvSpPr>
            <p:cNvPr id="14539" name="Rectangle 203"/>
            <p:cNvSpPr>
              <a:spLocks noChangeArrowheads="1"/>
            </p:cNvSpPr>
            <p:nvPr/>
          </p:nvSpPr>
          <p:spPr bwMode="auto">
            <a:xfrm>
              <a:off x="144" y="2688"/>
              <a:ext cx="5280" cy="52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40" name="AutoShape 204"/>
            <p:cNvSpPr>
              <a:spLocks noChangeArrowheads="1"/>
            </p:cNvSpPr>
            <p:nvPr/>
          </p:nvSpPr>
          <p:spPr bwMode="auto">
            <a:xfrm>
              <a:off x="1824" y="2832"/>
              <a:ext cx="698" cy="192"/>
            </a:xfrm>
            <a:prstGeom prst="wedgeRoundRectCallout">
              <a:avLst>
                <a:gd name="adj1" fmla="val -93838"/>
                <a:gd name="adj2" fmla="val -180208"/>
                <a:gd name="adj3" fmla="val 16667"/>
              </a:avLst>
            </a:prstGeom>
            <a:solidFill>
              <a:srgbClr val="EFFF9F"/>
            </a:solidFill>
            <a:ln w="9525">
              <a:solidFill>
                <a:schemeClr val="tx1"/>
              </a:solidFill>
              <a:miter lim="800000"/>
              <a:headEnd/>
              <a:tailEnd/>
            </a:ln>
            <a:effectLst>
              <a:outerShdw dist="107763" dir="2700000" algn="ctr" rotWithShape="0">
                <a:schemeClr val="bg2">
                  <a:alpha val="50000"/>
                </a:schemeClr>
              </a:outerShdw>
            </a:effectLst>
          </p:spPr>
          <p:txBody>
            <a:bodyPr/>
            <a:lstStyle/>
            <a:p>
              <a:r>
                <a:rPr lang="en-US" sz="1200"/>
                <a:t>sliver</a:t>
              </a:r>
            </a:p>
          </p:txBody>
        </p:sp>
        <p:sp>
          <p:nvSpPr>
            <p:cNvPr id="14541" name="AutoShape 205"/>
            <p:cNvSpPr>
              <a:spLocks noChangeArrowheads="1"/>
            </p:cNvSpPr>
            <p:nvPr/>
          </p:nvSpPr>
          <p:spPr bwMode="auto">
            <a:xfrm>
              <a:off x="2688" y="2832"/>
              <a:ext cx="698" cy="192"/>
            </a:xfrm>
            <a:prstGeom prst="wedgeRoundRectCallout">
              <a:avLst>
                <a:gd name="adj1" fmla="val -15042"/>
                <a:gd name="adj2" fmla="val -226565"/>
                <a:gd name="adj3" fmla="val 16667"/>
              </a:avLst>
            </a:prstGeom>
            <a:solidFill>
              <a:srgbClr val="EFFF9F"/>
            </a:solidFill>
            <a:ln w="9525">
              <a:solidFill>
                <a:schemeClr val="tx1"/>
              </a:solidFill>
              <a:miter lim="800000"/>
              <a:headEnd/>
              <a:tailEnd/>
            </a:ln>
            <a:effectLst>
              <a:outerShdw dist="107763" dir="2700000" algn="ctr" rotWithShape="0">
                <a:schemeClr val="bg2">
                  <a:alpha val="50000"/>
                </a:schemeClr>
              </a:outerShdw>
            </a:effectLst>
          </p:spPr>
          <p:txBody>
            <a:bodyPr/>
            <a:lstStyle/>
            <a:p>
              <a:r>
                <a:rPr lang="en-US" sz="1200"/>
                <a:t>sliver</a:t>
              </a:r>
            </a:p>
          </p:txBody>
        </p:sp>
        <p:sp>
          <p:nvSpPr>
            <p:cNvPr id="14542" name="AutoShape 206"/>
            <p:cNvSpPr>
              <a:spLocks noChangeArrowheads="1"/>
            </p:cNvSpPr>
            <p:nvPr/>
          </p:nvSpPr>
          <p:spPr bwMode="auto">
            <a:xfrm>
              <a:off x="3552" y="2832"/>
              <a:ext cx="698" cy="192"/>
            </a:xfrm>
            <a:prstGeom prst="wedgeRoundRectCallout">
              <a:avLst>
                <a:gd name="adj1" fmla="val 101005"/>
                <a:gd name="adj2" fmla="val -207815"/>
                <a:gd name="adj3" fmla="val 16667"/>
              </a:avLst>
            </a:prstGeom>
            <a:solidFill>
              <a:srgbClr val="EFFF9F"/>
            </a:solidFill>
            <a:ln w="9525">
              <a:solidFill>
                <a:schemeClr val="tx1"/>
              </a:solidFill>
              <a:miter lim="800000"/>
              <a:headEnd/>
              <a:tailEnd/>
            </a:ln>
            <a:effectLst>
              <a:outerShdw dist="107763" dir="2700000" algn="ctr" rotWithShape="0">
                <a:schemeClr val="bg2">
                  <a:alpha val="50000"/>
                </a:schemeClr>
              </a:outerShdw>
            </a:effectLst>
          </p:spPr>
          <p:txBody>
            <a:bodyPr/>
            <a:lstStyle/>
            <a:p>
              <a:r>
                <a:rPr lang="en-US" sz="1200"/>
                <a:t>sliver</a:t>
              </a:r>
            </a:p>
          </p:txBody>
        </p:sp>
        <p:sp>
          <p:nvSpPr>
            <p:cNvPr id="14543" name="Text Box 207"/>
            <p:cNvSpPr txBox="1">
              <a:spLocks noChangeArrowheads="1"/>
            </p:cNvSpPr>
            <p:nvPr/>
          </p:nvSpPr>
          <p:spPr bwMode="auto">
            <a:xfrm>
              <a:off x="5020" y="2688"/>
              <a:ext cx="40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t>slice</a:t>
              </a:r>
            </a:p>
          </p:txBody>
        </p:sp>
        <p:pic>
          <p:nvPicPr>
            <p:cNvPr id="14544" name="Picture 208" descr="j028750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0" y="2736"/>
              <a:ext cx="293" cy="440"/>
            </a:xfrm>
            <a:prstGeom prst="rect">
              <a:avLst/>
            </a:prstGeom>
            <a:solidFill>
              <a:srgbClr val="0000FF"/>
            </a:solidFill>
          </p:spPr>
        </p:pic>
        <p:pic>
          <p:nvPicPr>
            <p:cNvPr id="14545" name="Picture 209" descr="j028750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4" y="2736"/>
              <a:ext cx="293" cy="440"/>
            </a:xfrm>
            <a:prstGeom prst="rect">
              <a:avLst/>
            </a:prstGeom>
            <a:solidFill>
              <a:srgbClr val="FF3300"/>
            </a:solidFill>
          </p:spPr>
        </p:pic>
        <p:pic>
          <p:nvPicPr>
            <p:cNvPr id="14546" name="Picture 210" descr="j028750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03" y="2736"/>
              <a:ext cx="293" cy="440"/>
            </a:xfrm>
            <a:prstGeom prst="rect">
              <a:avLst/>
            </a:prstGeom>
            <a:solidFill>
              <a:srgbClr val="FFFF00"/>
            </a:solidFill>
          </p:spPr>
        </p:pic>
      </p:grpSp>
      <p:sp>
        <p:nvSpPr>
          <p:cNvPr id="14448" name="AutoShape 112"/>
          <p:cNvSpPr>
            <a:spLocks/>
          </p:cNvSpPr>
          <p:nvPr/>
        </p:nvSpPr>
        <p:spPr bwMode="auto">
          <a:xfrm rot="16200000">
            <a:off x="2324100" y="4095750"/>
            <a:ext cx="152400" cy="457200"/>
          </a:xfrm>
          <a:prstGeom prst="leftBrace">
            <a:avLst>
              <a:gd name="adj1" fmla="val 25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6742866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Date Placeholder 19"/>
          <p:cNvSpPr>
            <a:spLocks noGrp="1"/>
          </p:cNvSpPr>
          <p:nvPr>
            <p:ph type="dt" sz="half" idx="10"/>
          </p:nvPr>
        </p:nvSpPr>
        <p:spPr/>
        <p:txBody>
          <a:bodyPr/>
          <a:lstStyle/>
          <a:p>
            <a:r>
              <a:rPr lang="en-US"/>
              <a:t>2/10/08</a:t>
            </a:r>
          </a:p>
        </p:txBody>
      </p:sp>
      <p:sp>
        <p:nvSpPr>
          <p:cNvPr id="21" name="Slide Number Placeholder 20"/>
          <p:cNvSpPr>
            <a:spLocks noGrp="1"/>
          </p:cNvSpPr>
          <p:nvPr>
            <p:ph type="sldNum" sz="quarter" idx="12"/>
          </p:nvPr>
        </p:nvSpPr>
        <p:spPr/>
        <p:txBody>
          <a:bodyPr>
            <a:normAutofit fontScale="85000" lnSpcReduction="20000"/>
          </a:bodyPr>
          <a:lstStyle/>
          <a:p>
            <a:fld id="{360C6FC6-5178-4A78-8026-AD32263EE2FF}" type="slidenum">
              <a:rPr lang="en-US"/>
              <a:pPr/>
              <a:t>14</a:t>
            </a:fld>
            <a:endParaRPr lang="en-US"/>
          </a:p>
        </p:txBody>
      </p:sp>
      <p:sp>
        <p:nvSpPr>
          <p:cNvPr id="15362" name="Rectangle 2"/>
          <p:cNvSpPr>
            <a:spLocks noGrp="1" noChangeArrowheads="1"/>
          </p:cNvSpPr>
          <p:nvPr>
            <p:ph type="title"/>
          </p:nvPr>
        </p:nvSpPr>
        <p:spPr/>
        <p:txBody>
          <a:bodyPr/>
          <a:lstStyle/>
          <a:p>
            <a:r>
              <a:rPr lang="en-US"/>
              <a:t>Identifiers</a:t>
            </a:r>
          </a:p>
        </p:txBody>
      </p:sp>
      <p:sp>
        <p:nvSpPr>
          <p:cNvPr id="15366" name="Text Box 6"/>
          <p:cNvSpPr txBox="1">
            <a:spLocks noChangeArrowheads="1"/>
          </p:cNvSpPr>
          <p:nvPr/>
        </p:nvSpPr>
        <p:spPr bwMode="auto">
          <a:xfrm>
            <a:off x="762000" y="4038600"/>
            <a:ext cx="3810000" cy="1373188"/>
          </a:xfrm>
          <a:prstGeom prst="rect">
            <a:avLst/>
          </a:prstGeom>
          <a:solidFill>
            <a:srgbClr val="EFFF9F"/>
          </a:solidFill>
          <a:ln w="3175" algn="ctr">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200"/>
              <a:t>All researchers, slices, and components have a </a:t>
            </a:r>
            <a:r>
              <a:rPr lang="en-US" sz="1200" b="1"/>
              <a:t>Global Identifier (GID).</a:t>
            </a:r>
            <a:r>
              <a:rPr lang="en-US" sz="1200"/>
              <a:t>  A GID is represented as an X.509 certificate [X509, RFC-3280] that binds a </a:t>
            </a:r>
            <a:r>
              <a:rPr lang="en-US" sz="1200" b="1"/>
              <a:t>Universally Unique Identifier (UUID)</a:t>
            </a:r>
            <a:r>
              <a:rPr lang="en-US" sz="1200"/>
              <a:t> [X.667] to a public key. The object identified by the GID holds the private key, thereby forming the basis for authentication. </a:t>
            </a:r>
          </a:p>
        </p:txBody>
      </p:sp>
      <p:pic>
        <p:nvPicPr>
          <p:cNvPr id="15368" name="Picture 8" descr="j03252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9388" y="2209800"/>
            <a:ext cx="963612" cy="931863"/>
          </a:xfrm>
          <a:prstGeom prst="rect">
            <a:avLst/>
          </a:prstGeom>
          <a:noFill/>
          <a:extLst>
            <a:ext uri="{909E8E84-426E-40DD-AFC4-6F175D3DCCD1}">
              <a14:hiddenFill xmlns:a14="http://schemas.microsoft.com/office/drawing/2010/main">
                <a:solidFill>
                  <a:srgbClr val="FFFFFF"/>
                </a:solidFill>
              </a14:hiddenFill>
            </a:ext>
          </a:extLst>
        </p:spPr>
      </p:pic>
      <p:sp>
        <p:nvSpPr>
          <p:cNvPr id="15369" name="Text Box 9"/>
          <p:cNvSpPr txBox="1">
            <a:spLocks noChangeArrowheads="1"/>
          </p:cNvSpPr>
          <p:nvPr/>
        </p:nvSpPr>
        <p:spPr bwMode="auto">
          <a:xfrm>
            <a:off x="3962400" y="3059113"/>
            <a:ext cx="113982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b="1"/>
              <a:t>GID</a:t>
            </a:r>
          </a:p>
          <a:p>
            <a:r>
              <a:rPr lang="en-US" sz="1400" b="1"/>
              <a:t>(X.509 cert)</a:t>
            </a:r>
          </a:p>
        </p:txBody>
      </p:sp>
      <p:grpSp>
        <p:nvGrpSpPr>
          <p:cNvPr id="15476" name="Group 116"/>
          <p:cNvGrpSpPr>
            <a:grpSpLocks/>
          </p:cNvGrpSpPr>
          <p:nvPr/>
        </p:nvGrpSpPr>
        <p:grpSpPr bwMode="auto">
          <a:xfrm>
            <a:off x="2971800" y="2667000"/>
            <a:ext cx="990600" cy="609600"/>
            <a:chOff x="2526" y="960"/>
            <a:chExt cx="624" cy="384"/>
          </a:xfrm>
        </p:grpSpPr>
        <p:pic>
          <p:nvPicPr>
            <p:cNvPr id="15377" name="Picture 17" descr="j04127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4" y="960"/>
              <a:ext cx="276" cy="274"/>
            </a:xfrm>
            <a:prstGeom prst="rect">
              <a:avLst/>
            </a:prstGeom>
            <a:noFill/>
            <a:extLst>
              <a:ext uri="{909E8E84-426E-40DD-AFC4-6F175D3DCCD1}">
                <a14:hiddenFill xmlns:a14="http://schemas.microsoft.com/office/drawing/2010/main">
                  <a:solidFill>
                    <a:srgbClr val="FFFFFF"/>
                  </a:solidFill>
                </a14:hiddenFill>
              </a:ext>
            </a:extLst>
          </p:spPr>
        </p:pic>
        <p:sp>
          <p:nvSpPr>
            <p:cNvPr id="15379" name="Text Box 19"/>
            <p:cNvSpPr txBox="1">
              <a:spLocks noChangeArrowheads="1"/>
            </p:cNvSpPr>
            <p:nvPr/>
          </p:nvSpPr>
          <p:spPr bwMode="auto">
            <a:xfrm>
              <a:off x="2526" y="1190"/>
              <a:ext cx="624"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000" i="1"/>
                <a:t>private key</a:t>
              </a:r>
            </a:p>
          </p:txBody>
        </p:sp>
      </p:grpSp>
      <p:sp>
        <p:nvSpPr>
          <p:cNvPr id="15381" name="AutoShape 21"/>
          <p:cNvSpPr>
            <a:spLocks noChangeArrowheads="1"/>
          </p:cNvSpPr>
          <p:nvPr/>
        </p:nvSpPr>
        <p:spPr bwMode="auto">
          <a:xfrm>
            <a:off x="1295400" y="1905000"/>
            <a:ext cx="1447800" cy="609600"/>
          </a:xfrm>
          <a:prstGeom prst="wedgeRoundRectCallout">
            <a:avLst>
              <a:gd name="adj1" fmla="val 87060"/>
              <a:gd name="adj2" fmla="val 8671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000"/>
              <a:t>Held by component/slice possessing the GID</a:t>
            </a:r>
          </a:p>
        </p:txBody>
      </p:sp>
      <p:sp>
        <p:nvSpPr>
          <p:cNvPr id="15408" name="AutoShape 48"/>
          <p:cNvSpPr>
            <a:spLocks/>
          </p:cNvSpPr>
          <p:nvPr/>
        </p:nvSpPr>
        <p:spPr bwMode="auto">
          <a:xfrm>
            <a:off x="5029200" y="3048000"/>
            <a:ext cx="152400" cy="2362200"/>
          </a:xfrm>
          <a:prstGeom prst="leftBrace">
            <a:avLst>
              <a:gd name="adj1" fmla="val 129167"/>
              <a:gd name="adj2"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5409" name="Picture 49" descr="j03265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3048000"/>
            <a:ext cx="344488" cy="363538"/>
          </a:xfrm>
          <a:prstGeom prst="rect">
            <a:avLst/>
          </a:prstGeom>
          <a:noFill/>
          <a:extLst>
            <a:ext uri="{909E8E84-426E-40DD-AFC4-6F175D3DCCD1}">
              <a14:hiddenFill xmlns:a14="http://schemas.microsoft.com/office/drawing/2010/main">
                <a:solidFill>
                  <a:srgbClr val="FFFFFF"/>
                </a:solidFill>
              </a14:hiddenFill>
            </a:ext>
          </a:extLst>
        </p:spPr>
      </p:pic>
      <p:sp>
        <p:nvSpPr>
          <p:cNvPr id="15410" name="Text Box 50"/>
          <p:cNvSpPr txBox="1">
            <a:spLocks noChangeArrowheads="1"/>
          </p:cNvSpPr>
          <p:nvPr/>
        </p:nvSpPr>
        <p:spPr bwMode="auto">
          <a:xfrm>
            <a:off x="5181600" y="3352800"/>
            <a:ext cx="11430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000" i="1"/>
              <a:t>128bit UUID</a:t>
            </a:r>
          </a:p>
        </p:txBody>
      </p:sp>
      <p:sp>
        <p:nvSpPr>
          <p:cNvPr id="15411" name="Text Box 51"/>
          <p:cNvSpPr txBox="1">
            <a:spLocks noChangeArrowheads="1"/>
          </p:cNvSpPr>
          <p:nvPr/>
        </p:nvSpPr>
        <p:spPr bwMode="auto">
          <a:xfrm>
            <a:off x="5181600" y="4267200"/>
            <a:ext cx="990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000" i="1"/>
              <a:t>public key</a:t>
            </a:r>
          </a:p>
        </p:txBody>
      </p:sp>
      <p:sp>
        <p:nvSpPr>
          <p:cNvPr id="15412" name="AutoShape 52"/>
          <p:cNvSpPr>
            <a:spLocks noChangeArrowheads="1"/>
          </p:cNvSpPr>
          <p:nvPr/>
        </p:nvSpPr>
        <p:spPr bwMode="auto">
          <a:xfrm>
            <a:off x="6172200" y="2895600"/>
            <a:ext cx="2209800" cy="457200"/>
          </a:xfrm>
          <a:prstGeom prst="wedgeRoundRectCallout">
            <a:avLst>
              <a:gd name="adj1" fmla="val -57829"/>
              <a:gd name="adj2" fmla="val 7777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000"/>
              <a:t>Easy-to-use handle</a:t>
            </a:r>
          </a:p>
        </p:txBody>
      </p:sp>
      <p:pic>
        <p:nvPicPr>
          <p:cNvPr id="15413" name="Picture 53" descr="j04127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3886200"/>
            <a:ext cx="438150" cy="434975"/>
          </a:xfrm>
          <a:prstGeom prst="rect">
            <a:avLst/>
          </a:prstGeom>
          <a:noFill/>
          <a:extLst>
            <a:ext uri="{909E8E84-426E-40DD-AFC4-6F175D3DCCD1}">
              <a14:hiddenFill xmlns:a14="http://schemas.microsoft.com/office/drawing/2010/main">
                <a:solidFill>
                  <a:srgbClr val="FFFFFF"/>
                </a:solidFill>
              </a14:hiddenFill>
            </a:ext>
          </a:extLst>
        </p:spPr>
      </p:pic>
      <p:sp>
        <p:nvSpPr>
          <p:cNvPr id="15414" name="AutoShape 54"/>
          <p:cNvSpPr>
            <a:spLocks noChangeArrowheads="1"/>
          </p:cNvSpPr>
          <p:nvPr/>
        </p:nvSpPr>
        <p:spPr bwMode="auto">
          <a:xfrm>
            <a:off x="6172200" y="3733800"/>
            <a:ext cx="2209800" cy="533400"/>
          </a:xfrm>
          <a:prstGeom prst="wedgeRoundRectCallout">
            <a:avLst>
              <a:gd name="adj1" fmla="val -64801"/>
              <a:gd name="adj2" fmla="val 7500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000"/>
              <a:t>For verifying integrity &amp; authenticity of GID, UUID.</a:t>
            </a:r>
          </a:p>
        </p:txBody>
      </p:sp>
      <p:pic>
        <p:nvPicPr>
          <p:cNvPr id="15415" name="Picture 55" descr="bs00688_"/>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4632325"/>
            <a:ext cx="622300" cy="573088"/>
          </a:xfrm>
          <a:prstGeom prst="rect">
            <a:avLst/>
          </a:prstGeom>
          <a:noFill/>
          <a:extLst>
            <a:ext uri="{909E8E84-426E-40DD-AFC4-6F175D3DCCD1}">
              <a14:hiddenFill xmlns:a14="http://schemas.microsoft.com/office/drawing/2010/main">
                <a:solidFill>
                  <a:srgbClr val="FFFFFF"/>
                </a:solidFill>
              </a14:hiddenFill>
            </a:ext>
          </a:extLst>
        </p:spPr>
      </p:pic>
      <p:sp>
        <p:nvSpPr>
          <p:cNvPr id="15416" name="Text Box 56"/>
          <p:cNvSpPr txBox="1">
            <a:spLocks noChangeArrowheads="1"/>
          </p:cNvSpPr>
          <p:nvPr/>
        </p:nvSpPr>
        <p:spPr bwMode="auto">
          <a:xfrm>
            <a:off x="5181600" y="5241925"/>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000" i="1"/>
              <a:t>authority’s signature</a:t>
            </a:r>
          </a:p>
        </p:txBody>
      </p:sp>
      <p:sp>
        <p:nvSpPr>
          <p:cNvPr id="15417" name="AutoShape 57"/>
          <p:cNvSpPr>
            <a:spLocks noChangeArrowheads="1"/>
          </p:cNvSpPr>
          <p:nvPr/>
        </p:nvSpPr>
        <p:spPr bwMode="auto">
          <a:xfrm>
            <a:off x="6172200" y="4648200"/>
            <a:ext cx="2209800" cy="593725"/>
          </a:xfrm>
          <a:prstGeom prst="wedgeRoundRectCallout">
            <a:avLst>
              <a:gd name="adj1" fmla="val -45042"/>
              <a:gd name="adj2" fmla="val 7005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000"/>
              <a:t>Says who is responsible by pointing up the chain of authority. (optional).</a:t>
            </a:r>
          </a:p>
        </p:txBody>
      </p:sp>
    </p:spTree>
    <p:extLst>
      <p:ext uri="{BB962C8B-B14F-4D97-AF65-F5344CB8AC3E}">
        <p14:creationId xmlns:p14="http://schemas.microsoft.com/office/powerpoint/2010/main" val="9672213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lide Number Placeholder 47"/>
          <p:cNvSpPr>
            <a:spLocks noGrp="1"/>
          </p:cNvSpPr>
          <p:nvPr>
            <p:ph type="sldNum" sz="quarter" idx="12"/>
          </p:nvPr>
        </p:nvSpPr>
        <p:spPr/>
        <p:txBody>
          <a:bodyPr>
            <a:normAutofit fontScale="85000" lnSpcReduction="20000"/>
          </a:bodyPr>
          <a:lstStyle/>
          <a:p>
            <a:fld id="{6341DE56-3495-451A-867D-FB3B8513E340}" type="slidenum">
              <a:rPr lang="en-US"/>
              <a:pPr/>
              <a:t>15</a:t>
            </a:fld>
            <a:endParaRPr lang="en-US"/>
          </a:p>
        </p:txBody>
      </p:sp>
      <p:graphicFrame>
        <p:nvGraphicFramePr>
          <p:cNvPr id="23654" name="Group 102"/>
          <p:cNvGraphicFramePr>
            <a:graphicFrameLocks noGrp="1"/>
          </p:cNvGraphicFramePr>
          <p:nvPr>
            <p:extLst>
              <p:ext uri="{D42A27DB-BD31-4B8C-83A1-F6EECF244321}">
                <p14:modId xmlns:p14="http://schemas.microsoft.com/office/powerpoint/2010/main" val="2548905114"/>
              </p:ext>
            </p:extLst>
          </p:nvPr>
        </p:nvGraphicFramePr>
        <p:xfrm>
          <a:off x="381000" y="1539875"/>
          <a:ext cx="8128000" cy="2765552"/>
        </p:xfrm>
        <a:graphic>
          <a:graphicData uri="http://schemas.openxmlformats.org/drawingml/2006/table">
            <a:tbl>
              <a:tblPr/>
              <a:tblGrid>
                <a:gridCol w="2032000"/>
                <a:gridCol w="2032000"/>
                <a:gridCol w="2413000"/>
                <a:gridCol w="1651000"/>
              </a:tblGrid>
              <a:tr h="508000">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rPr>
                        <a:t>Top-level authority name: </a:t>
                      </a:r>
                      <a:r>
                        <a:rPr kumimoji="0" lang="en-US" sz="1200" b="0" i="0" u="none" strike="noStrike" cap="none" normalizeH="0" baseline="0" smtClean="0">
                          <a:ln>
                            <a:noFill/>
                          </a:ln>
                          <a:solidFill>
                            <a:schemeClr val="tx1"/>
                          </a:solidFill>
                          <a:effectLst/>
                          <a:latin typeface="Courier New" pitchFamily="49" charset="0"/>
                        </a:rPr>
                        <a:t>geni</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rPr>
                        <a:t>Top-level authority GID: </a:t>
                      </a:r>
                      <a:endParaRPr kumimoji="0" lang="en-US" sz="1200" b="0" i="0" u="none" strike="noStrike" cap="none" normalizeH="0" baseline="0" smtClean="0">
                        <a:ln>
                          <a:noFill/>
                        </a:ln>
                        <a:solidFill>
                          <a:schemeClr val="tx1"/>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Courier New" pitchFamily="49"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sng" strike="noStrike" cap="none" normalizeH="0" baseline="0" smtClean="0">
                          <a:ln>
                            <a:noFill/>
                          </a:ln>
                          <a:solidFill>
                            <a:schemeClr val="tx1"/>
                          </a:solidFill>
                          <a:effectLst/>
                          <a:latin typeface="Arial" charset="0"/>
                        </a:rPr>
                        <a:t>Sub-authority 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sng" strike="noStrike" cap="none" normalizeH="0" baseline="0" smtClean="0">
                          <a:ln>
                            <a:noFill/>
                          </a:ln>
                          <a:solidFill>
                            <a:schemeClr val="tx1"/>
                          </a:solidFill>
                          <a:effectLst/>
                          <a:latin typeface="Arial" charset="0"/>
                        </a:rPr>
                        <a:t>Sub-authority GID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sng" strike="noStrike" cap="none" normalizeH="0" baseline="0" smtClean="0">
                          <a:ln>
                            <a:noFill/>
                          </a:ln>
                          <a:solidFill>
                            <a:schemeClr val="tx1"/>
                          </a:solidFill>
                          <a:effectLst/>
                          <a:latin typeface="Arial" charset="0"/>
                        </a:rPr>
                        <a:t>Sub-authority contact info</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sng" strike="noStrike" cap="none" normalizeH="0" baseline="0" smtClean="0">
                          <a:ln>
                            <a:noFill/>
                          </a:ln>
                          <a:solidFill>
                            <a:schemeClr val="tx1"/>
                          </a:solidFill>
                          <a:effectLst/>
                          <a:latin typeface="Arial" charset="0"/>
                        </a:rPr>
                        <a:t>(e.g., URI, etc)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sng" strike="noStrike" cap="none" normalizeH="0" baseline="0" smtClean="0">
                          <a:ln>
                            <a:noFill/>
                          </a:ln>
                          <a:solidFill>
                            <a:schemeClr val="tx1"/>
                          </a:solidFill>
                          <a:effectLst/>
                          <a:latin typeface="Arial" charset="0"/>
                        </a:rPr>
                        <a:t>other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Courier New" pitchFamily="49" charset="0"/>
                        </a:rPr>
                        <a:t>geni.sl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Courier New" pitchFamily="49" charset="0"/>
                        </a:rPr>
                        <a:t>http://geni.net/ops/sl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Courier New" pitchFamily="49" charset="0"/>
                        </a:rPr>
                        <a:t>geni.cm</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Courier New" pitchFamily="49" charset="0"/>
                        </a:rPr>
                        <a:t>http://geni.net/ops/cmp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554" name="Rectangle 2"/>
          <p:cNvSpPr>
            <a:spLocks noGrp="1" noChangeArrowheads="1"/>
          </p:cNvSpPr>
          <p:nvPr>
            <p:ph type="title"/>
          </p:nvPr>
        </p:nvSpPr>
        <p:spPr/>
        <p:txBody>
          <a:bodyPr/>
          <a:lstStyle/>
          <a:p>
            <a:r>
              <a:rPr lang="en-US"/>
              <a:t>Registries &amp; Names</a:t>
            </a:r>
          </a:p>
        </p:txBody>
      </p:sp>
      <p:pic>
        <p:nvPicPr>
          <p:cNvPr id="23556" name="Picture 4" descr="fd01067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768475"/>
            <a:ext cx="1204913" cy="1114425"/>
          </a:xfrm>
          <a:prstGeom prst="rect">
            <a:avLst/>
          </a:prstGeom>
          <a:noFill/>
          <a:extLst>
            <a:ext uri="{909E8E84-426E-40DD-AFC4-6F175D3DCCD1}">
              <a14:hiddenFill xmlns:a14="http://schemas.microsoft.com/office/drawing/2010/main">
                <a:solidFill>
                  <a:srgbClr val="FFFFFF"/>
                </a:solidFill>
              </a14:hiddenFill>
            </a:ext>
          </a:extLst>
        </p:spPr>
      </p:pic>
      <p:sp>
        <p:nvSpPr>
          <p:cNvPr id="23557" name="Text Box 5"/>
          <p:cNvSpPr txBox="1">
            <a:spLocks noChangeArrowheads="1"/>
          </p:cNvSpPr>
          <p:nvPr/>
        </p:nvSpPr>
        <p:spPr bwMode="auto">
          <a:xfrm>
            <a:off x="152400" y="4511675"/>
            <a:ext cx="8458200" cy="642938"/>
          </a:xfrm>
          <a:prstGeom prst="rect">
            <a:avLst/>
          </a:prstGeom>
          <a:solidFill>
            <a:srgbClr val="EFFF9F"/>
          </a:solidFill>
          <a:ln w="3175" algn="ctr">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200"/>
              <a:t>A </a:t>
            </a:r>
            <a:r>
              <a:rPr lang="en-US" sz="1200" b="1"/>
              <a:t>name registry</a:t>
            </a:r>
            <a:r>
              <a:rPr lang="en-US" sz="1200"/>
              <a:t> binds strings to GIDs, as well as to other domain-specific information about the corresponding object (e.g., the URI at which the object’s manager can be reached, an IP or hardware address for the machine on which the object is implemented, the name and postal address of the organization that hosts the object, and so on).</a:t>
            </a:r>
          </a:p>
        </p:txBody>
      </p:sp>
      <p:grpSp>
        <p:nvGrpSpPr>
          <p:cNvPr id="23629" name="Group 77"/>
          <p:cNvGrpSpPr>
            <a:grpSpLocks/>
          </p:cNvGrpSpPr>
          <p:nvPr/>
        </p:nvGrpSpPr>
        <p:grpSpPr bwMode="auto">
          <a:xfrm>
            <a:off x="3048000" y="3406775"/>
            <a:ext cx="409575" cy="382588"/>
            <a:chOff x="2640" y="2159"/>
            <a:chExt cx="258" cy="241"/>
          </a:xfrm>
        </p:grpSpPr>
        <p:pic>
          <p:nvPicPr>
            <p:cNvPr id="23609" name="Picture 57" descr="j03252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0" y="2159"/>
              <a:ext cx="249" cy="241"/>
            </a:xfrm>
            <a:prstGeom prst="rect">
              <a:avLst/>
            </a:prstGeom>
            <a:noFill/>
            <a:extLst>
              <a:ext uri="{909E8E84-426E-40DD-AFC4-6F175D3DCCD1}">
                <a14:hiddenFill xmlns:a14="http://schemas.microsoft.com/office/drawing/2010/main">
                  <a:solidFill>
                    <a:srgbClr val="FFFFFF"/>
                  </a:solidFill>
                </a14:hiddenFill>
              </a:ext>
            </a:extLst>
          </p:spPr>
        </p:pic>
        <p:sp>
          <p:nvSpPr>
            <p:cNvPr id="23610" name="Text Box 58"/>
            <p:cNvSpPr txBox="1">
              <a:spLocks noChangeArrowheads="1"/>
            </p:cNvSpPr>
            <p:nvPr/>
          </p:nvSpPr>
          <p:spPr bwMode="auto">
            <a:xfrm>
              <a:off x="2640" y="2207"/>
              <a:ext cx="25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chemeClr val="tx2"/>
                  </a:solidFill>
                </a:rPr>
                <a:t>GID</a:t>
              </a:r>
            </a:p>
          </p:txBody>
        </p:sp>
      </p:grpSp>
      <p:grpSp>
        <p:nvGrpSpPr>
          <p:cNvPr id="23632" name="Group 80"/>
          <p:cNvGrpSpPr>
            <a:grpSpLocks/>
          </p:cNvGrpSpPr>
          <p:nvPr/>
        </p:nvGrpSpPr>
        <p:grpSpPr bwMode="auto">
          <a:xfrm>
            <a:off x="3048000" y="3862388"/>
            <a:ext cx="409575" cy="382587"/>
            <a:chOff x="2640" y="2159"/>
            <a:chExt cx="258" cy="241"/>
          </a:xfrm>
        </p:grpSpPr>
        <p:pic>
          <p:nvPicPr>
            <p:cNvPr id="23633" name="Picture 81" descr="j03252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0" y="2159"/>
              <a:ext cx="249" cy="241"/>
            </a:xfrm>
            <a:prstGeom prst="rect">
              <a:avLst/>
            </a:prstGeom>
            <a:noFill/>
            <a:extLst>
              <a:ext uri="{909E8E84-426E-40DD-AFC4-6F175D3DCCD1}">
                <a14:hiddenFill xmlns:a14="http://schemas.microsoft.com/office/drawing/2010/main">
                  <a:solidFill>
                    <a:srgbClr val="FFFFFF"/>
                  </a:solidFill>
                </a14:hiddenFill>
              </a:ext>
            </a:extLst>
          </p:spPr>
        </p:pic>
        <p:sp>
          <p:nvSpPr>
            <p:cNvPr id="23634" name="Text Box 82"/>
            <p:cNvSpPr txBox="1">
              <a:spLocks noChangeArrowheads="1"/>
            </p:cNvSpPr>
            <p:nvPr/>
          </p:nvSpPr>
          <p:spPr bwMode="auto">
            <a:xfrm>
              <a:off x="2640" y="2207"/>
              <a:ext cx="25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chemeClr val="tx2"/>
                  </a:solidFill>
                </a:rPr>
                <a:t>GID</a:t>
              </a:r>
            </a:p>
          </p:txBody>
        </p:sp>
      </p:grpSp>
      <p:sp>
        <p:nvSpPr>
          <p:cNvPr id="23639" name="AutoShape 87"/>
          <p:cNvSpPr>
            <a:spLocks noChangeArrowheads="1"/>
          </p:cNvSpPr>
          <p:nvPr/>
        </p:nvSpPr>
        <p:spPr bwMode="auto">
          <a:xfrm>
            <a:off x="6324600" y="1387475"/>
            <a:ext cx="1752600" cy="609600"/>
          </a:xfrm>
          <a:prstGeom prst="wedgeRoundRectCallout">
            <a:avLst>
              <a:gd name="adj1" fmla="val -95653"/>
              <a:gd name="adj2" fmla="val 7005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200"/>
              <a:t>Names are human-readable and hierarchical</a:t>
            </a:r>
          </a:p>
        </p:txBody>
      </p:sp>
      <p:grpSp>
        <p:nvGrpSpPr>
          <p:cNvPr id="23647" name="Group 95"/>
          <p:cNvGrpSpPr>
            <a:grpSpLocks/>
          </p:cNvGrpSpPr>
          <p:nvPr/>
        </p:nvGrpSpPr>
        <p:grpSpPr bwMode="auto">
          <a:xfrm>
            <a:off x="1600200" y="3444875"/>
            <a:ext cx="533400" cy="306388"/>
            <a:chOff x="1008" y="2112"/>
            <a:chExt cx="336" cy="193"/>
          </a:xfrm>
        </p:grpSpPr>
        <p:pic>
          <p:nvPicPr>
            <p:cNvPr id="23644" name="Picture 92" descr="j029727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8" y="2112"/>
              <a:ext cx="193" cy="193"/>
            </a:xfrm>
            <a:prstGeom prst="rect">
              <a:avLst/>
            </a:prstGeom>
            <a:noFill/>
            <a:extLst>
              <a:ext uri="{909E8E84-426E-40DD-AFC4-6F175D3DCCD1}">
                <a14:hiddenFill xmlns:a14="http://schemas.microsoft.com/office/drawing/2010/main">
                  <a:solidFill>
                    <a:srgbClr val="FFFFFF"/>
                  </a:solidFill>
                </a14:hiddenFill>
              </a:ext>
            </a:extLst>
          </p:spPr>
        </p:pic>
        <p:pic>
          <p:nvPicPr>
            <p:cNvPr id="23642" name="Picture 90" descr="fd01067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 y="2112"/>
              <a:ext cx="192" cy="17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650" name="Group 98"/>
          <p:cNvGrpSpPr>
            <a:grpSpLocks/>
          </p:cNvGrpSpPr>
          <p:nvPr/>
        </p:nvGrpSpPr>
        <p:grpSpPr bwMode="auto">
          <a:xfrm>
            <a:off x="5334000" y="2301875"/>
            <a:ext cx="409575" cy="382588"/>
            <a:chOff x="2640" y="2159"/>
            <a:chExt cx="258" cy="241"/>
          </a:xfrm>
        </p:grpSpPr>
        <p:pic>
          <p:nvPicPr>
            <p:cNvPr id="23651" name="Picture 99" descr="j03252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0" y="2159"/>
              <a:ext cx="249" cy="241"/>
            </a:xfrm>
            <a:prstGeom prst="rect">
              <a:avLst/>
            </a:prstGeom>
            <a:noFill/>
            <a:extLst>
              <a:ext uri="{909E8E84-426E-40DD-AFC4-6F175D3DCCD1}">
                <a14:hiddenFill xmlns:a14="http://schemas.microsoft.com/office/drawing/2010/main">
                  <a:solidFill>
                    <a:srgbClr val="FFFFFF"/>
                  </a:solidFill>
                </a14:hiddenFill>
              </a:ext>
            </a:extLst>
          </p:spPr>
        </p:pic>
        <p:sp>
          <p:nvSpPr>
            <p:cNvPr id="23652" name="Text Box 100"/>
            <p:cNvSpPr txBox="1">
              <a:spLocks noChangeArrowheads="1"/>
            </p:cNvSpPr>
            <p:nvPr/>
          </p:nvSpPr>
          <p:spPr bwMode="auto">
            <a:xfrm>
              <a:off x="2640" y="2207"/>
              <a:ext cx="25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chemeClr val="tx2"/>
                  </a:solidFill>
                </a:rPr>
                <a:t>GID</a:t>
              </a:r>
            </a:p>
          </p:txBody>
        </p:sp>
      </p:grpSp>
      <p:sp>
        <p:nvSpPr>
          <p:cNvPr id="23655" name="Text Box 103"/>
          <p:cNvSpPr txBox="1">
            <a:spLocks noChangeArrowheads="1"/>
          </p:cNvSpPr>
          <p:nvPr/>
        </p:nvSpPr>
        <p:spPr bwMode="auto">
          <a:xfrm>
            <a:off x="152400" y="5349875"/>
            <a:ext cx="4343400" cy="1466850"/>
          </a:xfrm>
          <a:prstGeom prst="rect">
            <a:avLst/>
          </a:prstGeom>
          <a:solidFill>
            <a:srgbClr val="EFFF9F"/>
          </a:solidFill>
          <a:ln w="3175" algn="ctr">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000"/>
              <a:t>The </a:t>
            </a:r>
            <a:r>
              <a:rPr lang="en-US" sz="1000" b="1"/>
              <a:t>component registry</a:t>
            </a:r>
            <a:r>
              <a:rPr lang="en-US" sz="1000"/>
              <a:t> maintains information about a hierarchy of management authorities, along with the set of components for which the MAs are responsible. This registry binds a human-readable name for components and MAs to a GID, along with a record of information that includes the URI at which the component’s manager can be accessed; other attributes and identifiers that might commonly be associated with a component (e.g., hardware addresses, IP addresses, DNS names); and in the case of an MA, contact information for the organization and operators responsible for the set of components.</a:t>
            </a:r>
          </a:p>
        </p:txBody>
      </p:sp>
      <p:sp>
        <p:nvSpPr>
          <p:cNvPr id="23656" name="Text Box 104"/>
          <p:cNvSpPr txBox="1">
            <a:spLocks noChangeArrowheads="1"/>
          </p:cNvSpPr>
          <p:nvPr/>
        </p:nvSpPr>
        <p:spPr bwMode="auto">
          <a:xfrm>
            <a:off x="4724400" y="5407025"/>
            <a:ext cx="3962400" cy="1314450"/>
          </a:xfrm>
          <a:prstGeom prst="rect">
            <a:avLst/>
          </a:prstGeom>
          <a:solidFill>
            <a:srgbClr val="EFFF9F"/>
          </a:solidFill>
          <a:ln w="3175" algn="ctr">
            <a:solidFill>
              <a:schemeClr val="tx1"/>
            </a:solidFill>
            <a:miter lim="800000"/>
            <a:headEnd/>
            <a:tailEnd/>
          </a:ln>
          <a:effectLst>
            <a:outerShdw dist="107763" dir="2700000" algn="ctr" rotWithShape="0">
              <a:schemeClr val="bg2">
                <a:alpha val="50000"/>
              </a:schemeClr>
            </a:outerShdw>
          </a:effectLst>
        </p:spPr>
        <p:txBody>
          <a:bodyPr>
            <a:spAutoFit/>
          </a:bodyPr>
          <a:lstStyle/>
          <a:p>
            <a:pPr algn="l"/>
            <a:r>
              <a:rPr lang="en-US" sz="1000"/>
              <a:t>The </a:t>
            </a:r>
            <a:r>
              <a:rPr lang="en-US" sz="1000" b="1"/>
              <a:t>slice registry</a:t>
            </a:r>
            <a:r>
              <a:rPr lang="en-US" sz="1000"/>
              <a:t> maintains information about a hierarchy of slice authorities, along with the set of slices for which the SAs have taken responsibility. This registry binds a human-readable name for slices and SAs to a GID, along with a record of information that includes email addresses, contact information, and public keys for the set of users associated with the slice; and in the case of an SA, contact information for the organization and people responsible for the set of slices.</a:t>
            </a:r>
          </a:p>
        </p:txBody>
      </p:sp>
      <p:grpSp>
        <p:nvGrpSpPr>
          <p:cNvPr id="23657" name="Group 105"/>
          <p:cNvGrpSpPr>
            <a:grpSpLocks/>
          </p:cNvGrpSpPr>
          <p:nvPr/>
        </p:nvGrpSpPr>
        <p:grpSpPr bwMode="auto">
          <a:xfrm>
            <a:off x="1524000" y="3835400"/>
            <a:ext cx="609600" cy="477838"/>
            <a:chOff x="2544" y="1296"/>
            <a:chExt cx="700" cy="548"/>
          </a:xfrm>
        </p:grpSpPr>
        <p:pic>
          <p:nvPicPr>
            <p:cNvPr id="23658" name="Picture 106" descr="j033085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4" y="1296"/>
              <a:ext cx="459" cy="513"/>
            </a:xfrm>
            <a:prstGeom prst="rect">
              <a:avLst/>
            </a:prstGeom>
            <a:noFill/>
            <a:extLst>
              <a:ext uri="{909E8E84-426E-40DD-AFC4-6F175D3DCCD1}">
                <a14:hiddenFill xmlns:a14="http://schemas.microsoft.com/office/drawing/2010/main">
                  <a:solidFill>
                    <a:srgbClr val="FFFFFF"/>
                  </a:solidFill>
                </a14:hiddenFill>
              </a:ext>
            </a:extLst>
          </p:spPr>
        </p:pic>
        <p:pic>
          <p:nvPicPr>
            <p:cNvPr id="23659" name="Picture 107" descr="fd01067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7" y="1465"/>
              <a:ext cx="457" cy="37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582487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lide Number Placeholder 56"/>
          <p:cNvSpPr>
            <a:spLocks noGrp="1"/>
          </p:cNvSpPr>
          <p:nvPr>
            <p:ph type="sldNum" sz="quarter" idx="12"/>
          </p:nvPr>
        </p:nvSpPr>
        <p:spPr/>
        <p:txBody>
          <a:bodyPr>
            <a:normAutofit fontScale="85000" lnSpcReduction="20000"/>
          </a:bodyPr>
          <a:lstStyle/>
          <a:p>
            <a:fld id="{E2D0E2AB-0B53-44A8-8549-99AC3EF2A327}" type="slidenum">
              <a:rPr lang="en-US"/>
              <a:pPr/>
              <a:t>16</a:t>
            </a:fld>
            <a:endParaRPr lang="en-US"/>
          </a:p>
        </p:txBody>
      </p:sp>
      <p:sp>
        <p:nvSpPr>
          <p:cNvPr id="31748" name="Rectangle 4"/>
          <p:cNvSpPr>
            <a:spLocks noGrp="1" noChangeArrowheads="1"/>
          </p:cNvSpPr>
          <p:nvPr>
            <p:ph type="title"/>
          </p:nvPr>
        </p:nvSpPr>
        <p:spPr/>
        <p:txBody>
          <a:bodyPr/>
          <a:lstStyle/>
          <a:p>
            <a:r>
              <a:rPr lang="en-US"/>
              <a:t>Component Registration</a:t>
            </a:r>
          </a:p>
        </p:txBody>
      </p:sp>
      <p:sp>
        <p:nvSpPr>
          <p:cNvPr id="31767" name="AutoShape 23"/>
          <p:cNvSpPr>
            <a:spLocks noChangeArrowheads="1"/>
          </p:cNvSpPr>
          <p:nvPr/>
        </p:nvSpPr>
        <p:spPr bwMode="auto">
          <a:xfrm>
            <a:off x="3733800" y="1371600"/>
            <a:ext cx="2057400" cy="5257800"/>
          </a:xfrm>
          <a:prstGeom prst="roundRect">
            <a:avLst>
              <a:gd name="adj" fmla="val 16667"/>
            </a:avLst>
          </a:prstGeom>
          <a:solidFill>
            <a:srgbClr val="FFCC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8" name="Text Box 24"/>
          <p:cNvSpPr txBox="1">
            <a:spLocks noChangeArrowheads="1"/>
          </p:cNvSpPr>
          <p:nvPr/>
        </p:nvSpPr>
        <p:spPr bwMode="auto">
          <a:xfrm>
            <a:off x="4114800" y="1323975"/>
            <a:ext cx="1287463"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t>NSF GENI</a:t>
            </a:r>
          </a:p>
          <a:p>
            <a:r>
              <a:rPr lang="en-US" sz="1400"/>
              <a:t>clearinghouse</a:t>
            </a:r>
          </a:p>
        </p:txBody>
      </p:sp>
      <p:sp>
        <p:nvSpPr>
          <p:cNvPr id="31772" name="Text Box 28"/>
          <p:cNvSpPr txBox="1">
            <a:spLocks noChangeArrowheads="1"/>
          </p:cNvSpPr>
          <p:nvPr/>
        </p:nvSpPr>
        <p:spPr bwMode="auto">
          <a:xfrm>
            <a:off x="4029075" y="2924175"/>
            <a:ext cx="13366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t>Component Registry</a:t>
            </a:r>
          </a:p>
        </p:txBody>
      </p:sp>
      <p:grpSp>
        <p:nvGrpSpPr>
          <p:cNvPr id="31782" name="Group 38"/>
          <p:cNvGrpSpPr>
            <a:grpSpLocks/>
          </p:cNvGrpSpPr>
          <p:nvPr/>
        </p:nvGrpSpPr>
        <p:grpSpPr bwMode="auto">
          <a:xfrm>
            <a:off x="1066800" y="4724400"/>
            <a:ext cx="1066800" cy="1524000"/>
            <a:chOff x="1152" y="1008"/>
            <a:chExt cx="672" cy="960"/>
          </a:xfrm>
        </p:grpSpPr>
        <p:grpSp>
          <p:nvGrpSpPr>
            <p:cNvPr id="31783" name="Group 39"/>
            <p:cNvGrpSpPr>
              <a:grpSpLocks/>
            </p:cNvGrpSpPr>
            <p:nvPr/>
          </p:nvGrpSpPr>
          <p:grpSpPr bwMode="auto">
            <a:xfrm>
              <a:off x="1152" y="1008"/>
              <a:ext cx="672" cy="960"/>
              <a:chOff x="576" y="1008"/>
              <a:chExt cx="1248" cy="1358"/>
            </a:xfrm>
          </p:grpSpPr>
          <p:sp>
            <p:nvSpPr>
              <p:cNvPr id="31784" name="Rectangle 40"/>
              <p:cNvSpPr>
                <a:spLocks noChangeArrowheads="1"/>
              </p:cNvSpPr>
              <p:nvPr/>
            </p:nvSpPr>
            <p:spPr bwMode="auto">
              <a:xfrm>
                <a:off x="576" y="1906"/>
                <a:ext cx="124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spcBef>
                    <a:spcPct val="20000"/>
                  </a:spcBef>
                </a:pPr>
                <a:r>
                  <a:rPr lang="en-US" sz="800"/>
                  <a:t>Channel</a:t>
                </a:r>
              </a:p>
            </p:txBody>
          </p:sp>
          <p:sp>
            <p:nvSpPr>
              <p:cNvPr id="31785" name="Rectangle 41"/>
              <p:cNvSpPr>
                <a:spLocks noChangeArrowheads="1"/>
              </p:cNvSpPr>
              <p:nvPr/>
            </p:nvSpPr>
            <p:spPr bwMode="auto">
              <a:xfrm>
                <a:off x="576" y="2136"/>
                <a:ext cx="124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spcBef>
                    <a:spcPct val="20000"/>
                  </a:spcBef>
                </a:pPr>
                <a:r>
                  <a:rPr lang="en-US" sz="800"/>
                  <a:t>Band</a:t>
                </a:r>
              </a:p>
            </p:txBody>
          </p:sp>
          <p:sp>
            <p:nvSpPr>
              <p:cNvPr id="31786" name="Rectangle 42"/>
              <p:cNvSpPr>
                <a:spLocks noChangeArrowheads="1"/>
              </p:cNvSpPr>
              <p:nvPr/>
            </p:nvSpPr>
            <p:spPr bwMode="auto">
              <a:xfrm>
                <a:off x="576" y="1676"/>
                <a:ext cx="124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spcBef>
                    <a:spcPct val="20000"/>
                  </a:spcBef>
                </a:pPr>
                <a:r>
                  <a:rPr lang="en-US" sz="800"/>
                  <a:t>Switch Port</a:t>
                </a:r>
              </a:p>
            </p:txBody>
          </p:sp>
          <p:sp>
            <p:nvSpPr>
              <p:cNvPr id="31787" name="Rectangle 43"/>
              <p:cNvSpPr>
                <a:spLocks noChangeArrowheads="1"/>
              </p:cNvSpPr>
              <p:nvPr/>
            </p:nvSpPr>
            <p:spPr bwMode="auto">
              <a:xfrm>
                <a:off x="576" y="1446"/>
                <a:ext cx="124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spcBef>
                    <a:spcPct val="20000"/>
                  </a:spcBef>
                  <a:tabLst>
                    <a:tab pos="1655763" algn="l"/>
                  </a:tabLst>
                </a:pPr>
                <a:r>
                  <a:rPr lang="en-US" sz="800"/>
                  <a:t>Fiber ID               </a:t>
                </a:r>
                <a:r>
                  <a:rPr lang="el-GR" sz="800">
                    <a:cs typeface="Arial" charset="0"/>
                  </a:rPr>
                  <a:t>ρ</a:t>
                </a:r>
                <a:endParaRPr lang="en-US" sz="800"/>
              </a:p>
            </p:txBody>
          </p:sp>
          <p:sp>
            <p:nvSpPr>
              <p:cNvPr id="31788" name="Rectangle 44"/>
              <p:cNvSpPr>
                <a:spLocks noChangeArrowheads="1"/>
              </p:cNvSpPr>
              <p:nvPr/>
            </p:nvSpPr>
            <p:spPr bwMode="auto">
              <a:xfrm>
                <a:off x="576" y="1008"/>
                <a:ext cx="1248" cy="438"/>
              </a:xfrm>
              <a:prstGeom prst="rect">
                <a:avLst/>
              </a:prstGeom>
              <a:solidFill>
                <a:srgbClr val="D0D0C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spcBef>
                    <a:spcPct val="20000"/>
                  </a:spcBef>
                </a:pPr>
                <a:r>
                  <a:rPr lang="en-US" sz="800"/>
                  <a:t>Optical</a:t>
                </a:r>
              </a:p>
              <a:p>
                <a:pPr algn="l">
                  <a:spcBef>
                    <a:spcPct val="20000"/>
                  </a:spcBef>
                </a:pPr>
                <a:r>
                  <a:rPr lang="en-US" sz="800"/>
                  <a:t>Switch</a:t>
                </a:r>
              </a:p>
            </p:txBody>
          </p:sp>
          <p:sp>
            <p:nvSpPr>
              <p:cNvPr id="31789" name="Line 45"/>
              <p:cNvSpPr>
                <a:spLocks noChangeShapeType="1"/>
              </p:cNvSpPr>
              <p:nvPr/>
            </p:nvSpPr>
            <p:spPr bwMode="auto">
              <a:xfrm>
                <a:off x="576" y="1008"/>
                <a:ext cx="1248"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90" name="Line 46"/>
              <p:cNvSpPr>
                <a:spLocks noChangeShapeType="1"/>
              </p:cNvSpPr>
              <p:nvPr/>
            </p:nvSpPr>
            <p:spPr bwMode="auto">
              <a:xfrm>
                <a:off x="576" y="1446"/>
                <a:ext cx="12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91" name="Line 47"/>
              <p:cNvSpPr>
                <a:spLocks noChangeShapeType="1"/>
              </p:cNvSpPr>
              <p:nvPr/>
            </p:nvSpPr>
            <p:spPr bwMode="auto">
              <a:xfrm>
                <a:off x="576" y="1676"/>
                <a:ext cx="12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92" name="Line 48"/>
              <p:cNvSpPr>
                <a:spLocks noChangeShapeType="1"/>
              </p:cNvSpPr>
              <p:nvPr/>
            </p:nvSpPr>
            <p:spPr bwMode="auto">
              <a:xfrm>
                <a:off x="576" y="1906"/>
                <a:ext cx="12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93" name="Line 49"/>
              <p:cNvSpPr>
                <a:spLocks noChangeShapeType="1"/>
              </p:cNvSpPr>
              <p:nvPr/>
            </p:nvSpPr>
            <p:spPr bwMode="auto">
              <a:xfrm>
                <a:off x="576" y="2366"/>
                <a:ext cx="1248"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94" name="Line 50"/>
              <p:cNvSpPr>
                <a:spLocks noChangeShapeType="1"/>
              </p:cNvSpPr>
              <p:nvPr/>
            </p:nvSpPr>
            <p:spPr bwMode="auto">
              <a:xfrm>
                <a:off x="576" y="1008"/>
                <a:ext cx="0" cy="1358"/>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95" name="Line 51"/>
              <p:cNvSpPr>
                <a:spLocks noChangeShapeType="1"/>
              </p:cNvSpPr>
              <p:nvPr/>
            </p:nvSpPr>
            <p:spPr bwMode="auto">
              <a:xfrm>
                <a:off x="1824" y="1008"/>
                <a:ext cx="0" cy="1358"/>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96" name="Line 52"/>
              <p:cNvSpPr>
                <a:spLocks noChangeShapeType="1"/>
              </p:cNvSpPr>
              <p:nvPr/>
            </p:nvSpPr>
            <p:spPr bwMode="auto">
              <a:xfrm>
                <a:off x="576" y="2136"/>
                <a:ext cx="12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31797" name="Picture 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8" y="1063"/>
              <a:ext cx="25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98" name="Picture 54" descr="j01158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7" y="1531"/>
              <a:ext cx="39" cy="51"/>
            </a:xfrm>
            <a:prstGeom prst="rect">
              <a:avLst/>
            </a:prstGeom>
            <a:noFill/>
            <a:extLst>
              <a:ext uri="{909E8E84-426E-40DD-AFC4-6F175D3DCCD1}">
                <a14:hiddenFill xmlns:a14="http://schemas.microsoft.com/office/drawing/2010/main">
                  <a:solidFill>
                    <a:srgbClr val="FFFFFF"/>
                  </a:solidFill>
                </a14:hiddenFill>
              </a:ext>
            </a:extLst>
          </p:spPr>
        </p:pic>
        <p:pic>
          <p:nvPicPr>
            <p:cNvPr id="31799" name="Picture 55" descr="j01158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4" y="1531"/>
              <a:ext cx="38" cy="51"/>
            </a:xfrm>
            <a:prstGeom prst="rect">
              <a:avLst/>
            </a:prstGeom>
            <a:noFill/>
            <a:extLst>
              <a:ext uri="{909E8E84-426E-40DD-AFC4-6F175D3DCCD1}">
                <a14:hiddenFill xmlns:a14="http://schemas.microsoft.com/office/drawing/2010/main">
                  <a:solidFill>
                    <a:srgbClr val="FFFFFF"/>
                  </a:solidFill>
                </a14:hiddenFill>
              </a:ext>
            </a:extLst>
          </p:spPr>
        </p:pic>
        <p:pic>
          <p:nvPicPr>
            <p:cNvPr id="31800" name="Picture 56" descr="j01158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0" y="1530"/>
              <a:ext cx="39" cy="51"/>
            </a:xfrm>
            <a:prstGeom prst="rect">
              <a:avLst/>
            </a:prstGeom>
            <a:noFill/>
            <a:extLst>
              <a:ext uri="{909E8E84-426E-40DD-AFC4-6F175D3DCCD1}">
                <a14:hiddenFill xmlns:a14="http://schemas.microsoft.com/office/drawing/2010/main">
                  <a:solidFill>
                    <a:srgbClr val="FFFFFF"/>
                  </a:solidFill>
                </a14:hiddenFill>
              </a:ext>
            </a:extLst>
          </p:spPr>
        </p:pic>
        <p:pic>
          <p:nvPicPr>
            <p:cNvPr id="31801" name="Picture 57" descr="j01158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6" y="1530"/>
              <a:ext cx="39" cy="51"/>
            </a:xfrm>
            <a:prstGeom prst="rect">
              <a:avLst/>
            </a:prstGeom>
            <a:noFill/>
            <a:extLst>
              <a:ext uri="{909E8E84-426E-40DD-AFC4-6F175D3DCCD1}">
                <a14:hiddenFill xmlns:a14="http://schemas.microsoft.com/office/drawing/2010/main">
                  <a:solidFill>
                    <a:srgbClr val="FFFFFF"/>
                  </a:solidFill>
                </a14:hiddenFill>
              </a:ext>
            </a:extLst>
          </p:spPr>
        </p:pic>
        <p:pic>
          <p:nvPicPr>
            <p:cNvPr id="31802" name="Picture 58" descr="j01158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2" y="1698"/>
              <a:ext cx="38" cy="51"/>
            </a:xfrm>
            <a:prstGeom prst="rect">
              <a:avLst/>
            </a:prstGeom>
            <a:noFill/>
            <a:extLst>
              <a:ext uri="{909E8E84-426E-40DD-AFC4-6F175D3DCCD1}">
                <a14:hiddenFill xmlns:a14="http://schemas.microsoft.com/office/drawing/2010/main">
                  <a:solidFill>
                    <a:srgbClr val="FFFFFF"/>
                  </a:solidFill>
                </a14:hiddenFill>
              </a:ext>
            </a:extLst>
          </p:spPr>
        </p:pic>
        <p:pic>
          <p:nvPicPr>
            <p:cNvPr id="31803" name="Picture 59" descr="j01158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7" y="1699"/>
              <a:ext cx="39" cy="51"/>
            </a:xfrm>
            <a:prstGeom prst="rect">
              <a:avLst/>
            </a:prstGeom>
            <a:noFill/>
            <a:extLst>
              <a:ext uri="{909E8E84-426E-40DD-AFC4-6F175D3DCCD1}">
                <a14:hiddenFill xmlns:a14="http://schemas.microsoft.com/office/drawing/2010/main">
                  <a:solidFill>
                    <a:srgbClr val="FFFFFF"/>
                  </a:solidFill>
                </a14:hiddenFill>
              </a:ext>
            </a:extLst>
          </p:spPr>
        </p:pic>
        <p:pic>
          <p:nvPicPr>
            <p:cNvPr id="31804" name="Picture 60" descr="j01158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3" y="1699"/>
              <a:ext cx="39" cy="51"/>
            </a:xfrm>
            <a:prstGeom prst="rect">
              <a:avLst/>
            </a:prstGeom>
            <a:noFill/>
            <a:extLst>
              <a:ext uri="{909E8E84-426E-40DD-AFC4-6F175D3DCCD1}">
                <a14:hiddenFill xmlns:a14="http://schemas.microsoft.com/office/drawing/2010/main">
                  <a:solidFill>
                    <a:srgbClr val="FFFFFF"/>
                  </a:solidFill>
                </a14:hiddenFill>
              </a:ext>
            </a:extLst>
          </p:spPr>
        </p:pic>
        <p:pic>
          <p:nvPicPr>
            <p:cNvPr id="31805" name="Picture 61" descr="j01158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9" y="1699"/>
              <a:ext cx="39" cy="51"/>
            </a:xfrm>
            <a:prstGeom prst="rect">
              <a:avLst/>
            </a:prstGeom>
            <a:noFill/>
            <a:extLst>
              <a:ext uri="{909E8E84-426E-40DD-AFC4-6F175D3DCCD1}">
                <a14:hiddenFill xmlns:a14="http://schemas.microsoft.com/office/drawing/2010/main">
                  <a:solidFill>
                    <a:srgbClr val="FFFFFF"/>
                  </a:solidFill>
                </a14:hiddenFill>
              </a:ext>
            </a:extLst>
          </p:spPr>
        </p:pic>
        <p:pic>
          <p:nvPicPr>
            <p:cNvPr id="31806" name="Picture 62" descr="j01158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2" y="1870"/>
              <a:ext cx="38" cy="51"/>
            </a:xfrm>
            <a:prstGeom prst="rect">
              <a:avLst/>
            </a:prstGeom>
            <a:noFill/>
            <a:extLst>
              <a:ext uri="{909E8E84-426E-40DD-AFC4-6F175D3DCCD1}">
                <a14:hiddenFill xmlns:a14="http://schemas.microsoft.com/office/drawing/2010/main">
                  <a:solidFill>
                    <a:srgbClr val="FFFFFF"/>
                  </a:solidFill>
                </a14:hiddenFill>
              </a:ext>
            </a:extLst>
          </p:spPr>
        </p:pic>
        <p:pic>
          <p:nvPicPr>
            <p:cNvPr id="31807" name="Picture 63" descr="j01158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7" y="1870"/>
              <a:ext cx="39" cy="51"/>
            </a:xfrm>
            <a:prstGeom prst="rect">
              <a:avLst/>
            </a:prstGeom>
            <a:noFill/>
            <a:extLst>
              <a:ext uri="{909E8E84-426E-40DD-AFC4-6F175D3DCCD1}">
                <a14:hiddenFill xmlns:a14="http://schemas.microsoft.com/office/drawing/2010/main">
                  <a:solidFill>
                    <a:srgbClr val="FFFFFF"/>
                  </a:solidFill>
                </a14:hiddenFill>
              </a:ext>
            </a:extLst>
          </p:spPr>
        </p:pic>
        <p:pic>
          <p:nvPicPr>
            <p:cNvPr id="31808" name="Picture 64" descr="j01158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3" y="1870"/>
              <a:ext cx="39" cy="51"/>
            </a:xfrm>
            <a:prstGeom prst="rect">
              <a:avLst/>
            </a:prstGeom>
            <a:noFill/>
            <a:extLst>
              <a:ext uri="{909E8E84-426E-40DD-AFC4-6F175D3DCCD1}">
                <a14:hiddenFill xmlns:a14="http://schemas.microsoft.com/office/drawing/2010/main">
                  <a:solidFill>
                    <a:srgbClr val="FFFFFF"/>
                  </a:solidFill>
                </a14:hiddenFill>
              </a:ext>
            </a:extLst>
          </p:spPr>
        </p:pic>
        <p:pic>
          <p:nvPicPr>
            <p:cNvPr id="31809" name="Picture 65" descr="j01158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9" y="1870"/>
              <a:ext cx="39" cy="51"/>
            </a:xfrm>
            <a:prstGeom prst="rect">
              <a:avLst/>
            </a:prstGeom>
            <a:noFill/>
            <a:extLst>
              <a:ext uri="{909E8E84-426E-40DD-AFC4-6F175D3DCCD1}">
                <a14:hiddenFill xmlns:a14="http://schemas.microsoft.com/office/drawing/2010/main">
                  <a:solidFill>
                    <a:srgbClr val="FFFFFF"/>
                  </a:solidFill>
                </a14:hiddenFill>
              </a:ext>
            </a:extLst>
          </p:spPr>
        </p:pic>
      </p:grpSp>
      <p:pic>
        <p:nvPicPr>
          <p:cNvPr id="31810" name="Picture 66" descr="j018310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4343400"/>
            <a:ext cx="554038" cy="501650"/>
          </a:xfrm>
          <a:prstGeom prst="rect">
            <a:avLst/>
          </a:prstGeom>
          <a:noFill/>
          <a:extLst>
            <a:ext uri="{909E8E84-426E-40DD-AFC4-6F175D3DCCD1}">
              <a14:hiddenFill xmlns:a14="http://schemas.microsoft.com/office/drawing/2010/main">
                <a:solidFill>
                  <a:srgbClr val="FFFFFF"/>
                </a:solidFill>
              </a14:hiddenFill>
            </a:ext>
          </a:extLst>
        </p:spPr>
      </p:pic>
      <p:cxnSp>
        <p:nvCxnSpPr>
          <p:cNvPr id="31811" name="AutoShape 67"/>
          <p:cNvCxnSpPr>
            <a:cxnSpLocks noChangeShapeType="1"/>
            <a:stCxn id="31810" idx="0"/>
            <a:endCxn id="31816" idx="2"/>
          </p:cNvCxnSpPr>
          <p:nvPr/>
        </p:nvCxnSpPr>
        <p:spPr bwMode="auto">
          <a:xfrm rot="5400000" flipH="1">
            <a:off x="884238" y="3044825"/>
            <a:ext cx="1458912" cy="1138238"/>
          </a:xfrm>
          <a:prstGeom prst="curvedConnector3">
            <a:avLst>
              <a:gd name="adj1" fmla="val 49944"/>
            </a:avLst>
          </a:prstGeom>
          <a:noFill/>
          <a:ln w="25400">
            <a:solidFill>
              <a:srgbClr val="3366FF"/>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819" name="Text Box 75"/>
          <p:cNvSpPr txBox="1">
            <a:spLocks noChangeArrowheads="1"/>
          </p:cNvSpPr>
          <p:nvPr/>
        </p:nvSpPr>
        <p:spPr bwMode="auto">
          <a:xfrm>
            <a:off x="1512888" y="2495550"/>
            <a:ext cx="4095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chemeClr val="tx2"/>
                </a:solidFill>
              </a:rPr>
              <a:t>GID</a:t>
            </a:r>
          </a:p>
        </p:txBody>
      </p:sp>
      <p:sp>
        <p:nvSpPr>
          <p:cNvPr id="31821" name="AutoShape 77"/>
          <p:cNvSpPr>
            <a:spLocks noChangeArrowheads="1"/>
          </p:cNvSpPr>
          <p:nvPr/>
        </p:nvSpPr>
        <p:spPr bwMode="auto">
          <a:xfrm>
            <a:off x="2362200" y="5181600"/>
            <a:ext cx="1219200" cy="468313"/>
          </a:xfrm>
          <a:prstGeom prst="wedgeRectCallout">
            <a:avLst>
              <a:gd name="adj1" fmla="val -53125"/>
              <a:gd name="adj2" fmla="val -1147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1. CM self-generates GID: public and private keys</a:t>
            </a:r>
          </a:p>
        </p:txBody>
      </p:sp>
      <p:sp>
        <p:nvSpPr>
          <p:cNvPr id="31822" name="AutoShape 78"/>
          <p:cNvSpPr>
            <a:spLocks noChangeArrowheads="1"/>
          </p:cNvSpPr>
          <p:nvPr/>
        </p:nvSpPr>
        <p:spPr bwMode="auto">
          <a:xfrm>
            <a:off x="152400" y="3733800"/>
            <a:ext cx="1524000" cy="835025"/>
          </a:xfrm>
          <a:prstGeom prst="wedgeRectCallout">
            <a:avLst>
              <a:gd name="adj1" fmla="val 22917"/>
              <a:gd name="adj2" fmla="val -8558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2. CM sends GID to MA; out of band methods are used to validate MA is willing to vouch for component.    CM delegates MA the ability to create slices.</a:t>
            </a:r>
          </a:p>
        </p:txBody>
      </p:sp>
      <p:cxnSp>
        <p:nvCxnSpPr>
          <p:cNvPr id="31823" name="AutoShape 79"/>
          <p:cNvCxnSpPr>
            <a:cxnSpLocks noChangeShapeType="1"/>
            <a:stCxn id="31814" idx="3"/>
          </p:cNvCxnSpPr>
          <p:nvPr/>
        </p:nvCxnSpPr>
        <p:spPr bwMode="auto">
          <a:xfrm>
            <a:off x="1571625" y="2324100"/>
            <a:ext cx="2489200" cy="203200"/>
          </a:xfrm>
          <a:prstGeom prst="curvedConnector3">
            <a:avLst>
              <a:gd name="adj1" fmla="val 50000"/>
            </a:avLst>
          </a:prstGeom>
          <a:noFill/>
          <a:ln w="25400">
            <a:solidFill>
              <a:srgbClr val="3366FF"/>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824" name="AutoShape 80"/>
          <p:cNvSpPr>
            <a:spLocks noChangeArrowheads="1"/>
          </p:cNvSpPr>
          <p:nvPr/>
        </p:nvSpPr>
        <p:spPr bwMode="auto">
          <a:xfrm>
            <a:off x="1981200" y="1447800"/>
            <a:ext cx="1447800" cy="590550"/>
          </a:xfrm>
          <a:prstGeom prst="wedgeRectCallout">
            <a:avLst>
              <a:gd name="adj1" fmla="val -34319"/>
              <a:gd name="adj2" fmla="val 10215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3. MA (because it has sufficient credentials) registers name, GID, URIs and some descriptive info.</a:t>
            </a:r>
          </a:p>
        </p:txBody>
      </p:sp>
      <p:sp>
        <p:nvSpPr>
          <p:cNvPr id="31825" name="Text Box 81"/>
          <p:cNvSpPr txBox="1">
            <a:spLocks noChangeArrowheads="1"/>
          </p:cNvSpPr>
          <p:nvPr/>
        </p:nvSpPr>
        <p:spPr bwMode="auto">
          <a:xfrm>
            <a:off x="6248400" y="3429000"/>
            <a:ext cx="2286000" cy="208280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12713" indent="-112713" algn="l">
              <a:defRPr>
                <a:solidFill>
                  <a:schemeClr val="tx1"/>
                </a:solidFill>
                <a:latin typeface="Arial" charset="0"/>
              </a:defRPr>
            </a:lvl1pPr>
            <a:lvl2pPr algn="l">
              <a:defRPr>
                <a:solidFill>
                  <a:schemeClr val="tx1"/>
                </a:solidFill>
                <a:latin typeface="Arial" charset="0"/>
              </a:defRPr>
            </a:lvl2pPr>
            <a:lvl3pPr algn="l">
              <a:defRPr>
                <a:solidFill>
                  <a:schemeClr val="tx1"/>
                </a:solidFill>
                <a:latin typeface="Arial" charset="0"/>
              </a:defRPr>
            </a:lvl3pPr>
            <a:lvl4pPr algn="l">
              <a:defRPr>
                <a:solidFill>
                  <a:schemeClr val="tx1"/>
                </a:solidFill>
                <a:latin typeface="Arial" charset="0"/>
              </a:defRPr>
            </a:lvl4pPr>
            <a:lvl5pPr algn="l">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50000"/>
              </a:spcBef>
            </a:pPr>
            <a:r>
              <a:rPr lang="en-US" sz="1000" i="1"/>
              <a:t>Notes:</a:t>
            </a:r>
            <a:r>
              <a:rPr lang="en-US" sz="1000"/>
              <a:t> </a:t>
            </a:r>
          </a:p>
          <a:p>
            <a:pPr>
              <a:spcBef>
                <a:spcPct val="50000"/>
              </a:spcBef>
              <a:buFontTx/>
              <a:buChar char="•"/>
            </a:pPr>
            <a:r>
              <a:rPr lang="en-US" sz="1000"/>
              <a:t>Identity and authorization are decoupled in this architecture.  GIDs are used for identification only.  Credentials are used for authorization.  I.e., the GID says only </a:t>
            </a:r>
            <a:r>
              <a:rPr lang="en-US" sz="1000" i="1"/>
              <a:t>who</a:t>
            </a:r>
            <a:r>
              <a:rPr lang="en-US" sz="1000"/>
              <a:t> the component is and nothing about </a:t>
            </a:r>
            <a:r>
              <a:rPr lang="en-US" sz="1000" i="1"/>
              <a:t>what it can do</a:t>
            </a:r>
            <a:r>
              <a:rPr lang="en-US" sz="1000"/>
              <a:t> or </a:t>
            </a:r>
            <a:r>
              <a:rPr lang="en-US" sz="1000" i="1"/>
              <a:t>who can access it.</a:t>
            </a:r>
            <a:endParaRPr lang="en-US" sz="1000"/>
          </a:p>
          <a:p>
            <a:pPr>
              <a:spcBef>
                <a:spcPct val="50000"/>
              </a:spcBef>
              <a:buFontTx/>
              <a:buChar char="•"/>
            </a:pPr>
            <a:r>
              <a:rPr lang="en-US" sz="1000"/>
              <a:t>Assuming aggregate MA already has credentials permitting access to component registry</a:t>
            </a:r>
          </a:p>
        </p:txBody>
      </p:sp>
      <p:sp>
        <p:nvSpPr>
          <p:cNvPr id="31826" name="Rectangle 82"/>
          <p:cNvSpPr>
            <a:spLocks noChangeArrowheads="1"/>
          </p:cNvSpPr>
          <p:nvPr/>
        </p:nvSpPr>
        <p:spPr bwMode="auto">
          <a:xfrm>
            <a:off x="4114800" y="4970463"/>
            <a:ext cx="1371600" cy="4572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200"/>
              <a:t>Usage Policy</a:t>
            </a:r>
          </a:p>
          <a:p>
            <a:r>
              <a:rPr lang="en-US" sz="1200"/>
              <a:t>Engine</a:t>
            </a:r>
          </a:p>
        </p:txBody>
      </p:sp>
      <p:cxnSp>
        <p:nvCxnSpPr>
          <p:cNvPr id="31827" name="AutoShape 83"/>
          <p:cNvCxnSpPr>
            <a:cxnSpLocks noChangeShapeType="1"/>
            <a:stCxn id="31818" idx="3"/>
            <a:endCxn id="31826" idx="1"/>
          </p:cNvCxnSpPr>
          <p:nvPr/>
        </p:nvCxnSpPr>
        <p:spPr bwMode="auto">
          <a:xfrm>
            <a:off x="1631950" y="2381250"/>
            <a:ext cx="2482850" cy="2817813"/>
          </a:xfrm>
          <a:prstGeom prst="curvedConnector3">
            <a:avLst>
              <a:gd name="adj1" fmla="val 50000"/>
            </a:avLst>
          </a:prstGeom>
          <a:noFill/>
          <a:ln w="25400">
            <a:solidFill>
              <a:srgbClr val="3366FF"/>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828" name="AutoShape 84"/>
          <p:cNvSpPr>
            <a:spLocks noChangeArrowheads="1"/>
          </p:cNvSpPr>
          <p:nvPr/>
        </p:nvSpPr>
        <p:spPr bwMode="auto">
          <a:xfrm>
            <a:off x="3124200" y="3352800"/>
            <a:ext cx="1447800" cy="590550"/>
          </a:xfrm>
          <a:prstGeom prst="wedgeRectCallout">
            <a:avLst>
              <a:gd name="adj1" fmla="val -92213"/>
              <a:gd name="adj2" fmla="val -13494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4. MA delegates rights to NSF GENI so that NSF GENI users can create slices.</a:t>
            </a:r>
          </a:p>
        </p:txBody>
      </p:sp>
      <p:pic>
        <p:nvPicPr>
          <p:cNvPr id="31829" name="Picture 85" descr="j032657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4267200"/>
            <a:ext cx="282575" cy="298450"/>
          </a:xfrm>
          <a:prstGeom prst="rect">
            <a:avLst/>
          </a:prstGeom>
          <a:noFill/>
          <a:extLst>
            <a:ext uri="{909E8E84-426E-40DD-AFC4-6F175D3DCCD1}">
              <a14:hiddenFill xmlns:a14="http://schemas.microsoft.com/office/drawing/2010/main">
                <a:solidFill>
                  <a:srgbClr val="FFFFFF"/>
                </a:solidFill>
              </a14:hiddenFill>
            </a:ext>
          </a:extLst>
        </p:spPr>
      </p:pic>
      <p:pic>
        <p:nvPicPr>
          <p:cNvPr id="31830" name="Picture 86" descr="j032657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3581400"/>
            <a:ext cx="282575" cy="298450"/>
          </a:xfrm>
          <a:prstGeom prst="rect">
            <a:avLst/>
          </a:prstGeom>
          <a:noFill/>
          <a:extLst>
            <a:ext uri="{909E8E84-426E-40DD-AFC4-6F175D3DCCD1}">
              <a14:hiddenFill xmlns:a14="http://schemas.microsoft.com/office/drawing/2010/main">
                <a:solidFill>
                  <a:srgbClr val="FFFFFF"/>
                </a:solidFill>
              </a14:hiddenFill>
            </a:ext>
          </a:extLst>
        </p:spPr>
      </p:pic>
      <p:grpSp>
        <p:nvGrpSpPr>
          <p:cNvPr id="31833" name="Group 89"/>
          <p:cNvGrpSpPr>
            <a:grpSpLocks/>
          </p:cNvGrpSpPr>
          <p:nvPr/>
        </p:nvGrpSpPr>
        <p:grpSpPr bwMode="auto">
          <a:xfrm>
            <a:off x="457200" y="1752600"/>
            <a:ext cx="1360488" cy="1143000"/>
            <a:chOff x="288" y="1104"/>
            <a:chExt cx="857" cy="720"/>
          </a:xfrm>
        </p:grpSpPr>
        <p:sp>
          <p:nvSpPr>
            <p:cNvPr id="31814" name="Rectangle 70"/>
            <p:cNvSpPr>
              <a:spLocks noChangeArrowheads="1"/>
            </p:cNvSpPr>
            <p:nvPr/>
          </p:nvSpPr>
          <p:spPr bwMode="auto">
            <a:xfrm>
              <a:off x="288" y="1104"/>
              <a:ext cx="702" cy="72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900"/>
            </a:p>
          </p:txBody>
        </p:sp>
        <p:sp>
          <p:nvSpPr>
            <p:cNvPr id="31816" name="Rectangle 72"/>
            <p:cNvSpPr>
              <a:spLocks noChangeArrowheads="1"/>
            </p:cNvSpPr>
            <p:nvPr/>
          </p:nvSpPr>
          <p:spPr bwMode="auto">
            <a:xfrm>
              <a:off x="306" y="1566"/>
              <a:ext cx="704" cy="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000">
                  <a:solidFill>
                    <a:srgbClr val="FF3300"/>
                  </a:solidFill>
                </a:rPr>
                <a:t>Aggregate</a:t>
              </a:r>
              <a:r>
                <a:rPr lang="en-US" sz="1000"/>
                <a:t> Mgmt</a:t>
              </a:r>
            </a:p>
            <a:p>
              <a:r>
                <a:rPr lang="en-US" sz="1000"/>
                <a:t>Authority</a:t>
              </a:r>
            </a:p>
          </p:txBody>
        </p:sp>
        <p:pic>
          <p:nvPicPr>
            <p:cNvPr id="31817" name="Picture 73" descr="j032525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3" y="1536"/>
              <a:ext cx="192" cy="181"/>
            </a:xfrm>
            <a:prstGeom prst="rect">
              <a:avLst/>
            </a:prstGeom>
            <a:noFill/>
            <a:extLst>
              <a:ext uri="{909E8E84-426E-40DD-AFC4-6F175D3DCCD1}">
                <a14:hiddenFill xmlns:a14="http://schemas.microsoft.com/office/drawing/2010/main">
                  <a:solidFill>
                    <a:srgbClr val="FFFFFF"/>
                  </a:solidFill>
                </a14:hiddenFill>
              </a:ext>
            </a:extLst>
          </p:spPr>
        </p:pic>
        <p:pic>
          <p:nvPicPr>
            <p:cNvPr id="31818" name="Picture 74" descr="j041276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9" y="1428"/>
              <a:ext cx="149" cy="144"/>
            </a:xfrm>
            <a:prstGeom prst="rect">
              <a:avLst/>
            </a:prstGeom>
            <a:noFill/>
            <a:extLst>
              <a:ext uri="{909E8E84-426E-40DD-AFC4-6F175D3DCCD1}">
                <a14:hiddenFill xmlns:a14="http://schemas.microsoft.com/office/drawing/2010/main">
                  <a:solidFill>
                    <a:srgbClr val="FFFFFF"/>
                  </a:solidFill>
                </a14:hiddenFill>
              </a:ext>
            </a:extLst>
          </p:spPr>
        </p:pic>
        <p:pic>
          <p:nvPicPr>
            <p:cNvPr id="31831" name="Picture 87" descr="j033085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 y="1152"/>
              <a:ext cx="386" cy="43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1835" name="Group 91"/>
          <p:cNvGrpSpPr>
            <a:grpSpLocks/>
          </p:cNvGrpSpPr>
          <p:nvPr/>
        </p:nvGrpSpPr>
        <p:grpSpPr bwMode="auto">
          <a:xfrm>
            <a:off x="4070350" y="2057400"/>
            <a:ext cx="1111250" cy="869950"/>
            <a:chOff x="2544" y="1296"/>
            <a:chExt cx="700" cy="548"/>
          </a:xfrm>
        </p:grpSpPr>
        <p:pic>
          <p:nvPicPr>
            <p:cNvPr id="31834" name="Picture 90" descr="j033085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44" y="1296"/>
              <a:ext cx="459" cy="513"/>
            </a:xfrm>
            <a:prstGeom prst="rect">
              <a:avLst/>
            </a:prstGeom>
            <a:noFill/>
            <a:extLst>
              <a:ext uri="{909E8E84-426E-40DD-AFC4-6F175D3DCCD1}">
                <a14:hiddenFill xmlns:a14="http://schemas.microsoft.com/office/drawing/2010/main">
                  <a:solidFill>
                    <a:srgbClr val="FFFFFF"/>
                  </a:solidFill>
                </a14:hiddenFill>
              </a:ext>
            </a:extLst>
          </p:spPr>
        </p:pic>
        <p:pic>
          <p:nvPicPr>
            <p:cNvPr id="31771" name="Picture 27" descr="fd01067_"/>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87" y="1465"/>
              <a:ext cx="457" cy="37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5638097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82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31811"/>
                                        </p:tgtEl>
                                        <p:attrNameLst>
                                          <p:attrName>style.visibility</p:attrName>
                                        </p:attrNameLst>
                                      </p:cBhvr>
                                      <p:to>
                                        <p:strVal val="visible"/>
                                      </p:to>
                                    </p:set>
                                    <p:animEffect transition="in" filter="wipe(down)">
                                      <p:cBhvr>
                                        <p:cTn id="11" dur="500"/>
                                        <p:tgtEl>
                                          <p:spTgt spid="31811"/>
                                        </p:tgtEl>
                                      </p:cBhvr>
                                    </p:animEffect>
                                  </p:childTnLst>
                                </p:cTn>
                              </p:par>
                              <p:par>
                                <p:cTn id="12" presetID="22" presetClass="entr" presetSubtype="4" fill="hold" nodeType="withEffect">
                                  <p:stCondLst>
                                    <p:cond delay="0"/>
                                  </p:stCondLst>
                                  <p:childTnLst>
                                    <p:set>
                                      <p:cBhvr>
                                        <p:cTn id="13" dur="1" fill="hold">
                                          <p:stCondLst>
                                            <p:cond delay="0"/>
                                          </p:stCondLst>
                                        </p:cTn>
                                        <p:tgtEl>
                                          <p:spTgt spid="31830"/>
                                        </p:tgtEl>
                                        <p:attrNameLst>
                                          <p:attrName>style.visibility</p:attrName>
                                        </p:attrNameLst>
                                      </p:cBhvr>
                                      <p:to>
                                        <p:strVal val="visible"/>
                                      </p:to>
                                    </p:set>
                                    <p:animEffect transition="in" filter="wipe(down)">
                                      <p:cBhvr>
                                        <p:cTn id="14" dur="500"/>
                                        <p:tgtEl>
                                          <p:spTgt spid="31830"/>
                                        </p:tgtEl>
                                      </p:cBhvr>
                                    </p:animEffect>
                                  </p:childTnLst>
                                </p:cTn>
                              </p:par>
                              <p:par>
                                <p:cTn id="15" presetID="1" presetClass="entr" presetSubtype="0" fill="hold" grpId="0" nodeType="withEffect">
                                  <p:stCondLst>
                                    <p:cond delay="0"/>
                                  </p:stCondLst>
                                  <p:childTnLst>
                                    <p:set>
                                      <p:cBhvr>
                                        <p:cTn id="16" dur="1" fill="hold">
                                          <p:stCondLst>
                                            <p:cond delay="0"/>
                                          </p:stCondLst>
                                        </p:cTn>
                                        <p:tgtEl>
                                          <p:spTgt spid="3182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31823"/>
                                        </p:tgtEl>
                                        <p:attrNameLst>
                                          <p:attrName>style.visibility</p:attrName>
                                        </p:attrNameLst>
                                      </p:cBhvr>
                                      <p:to>
                                        <p:strVal val="visible"/>
                                      </p:to>
                                    </p:set>
                                    <p:animEffect transition="in" filter="wipe(left)">
                                      <p:cBhvr>
                                        <p:cTn id="21" dur="500"/>
                                        <p:tgtEl>
                                          <p:spTgt spid="31823"/>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31824"/>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1" fill="hold" nodeType="clickEffect">
                                  <p:stCondLst>
                                    <p:cond delay="0"/>
                                  </p:stCondLst>
                                  <p:childTnLst>
                                    <p:set>
                                      <p:cBhvr>
                                        <p:cTn id="27" dur="1" fill="hold">
                                          <p:stCondLst>
                                            <p:cond delay="0"/>
                                          </p:stCondLst>
                                        </p:cTn>
                                        <p:tgtEl>
                                          <p:spTgt spid="31827"/>
                                        </p:tgtEl>
                                        <p:attrNameLst>
                                          <p:attrName>style.visibility</p:attrName>
                                        </p:attrNameLst>
                                      </p:cBhvr>
                                      <p:to>
                                        <p:strVal val="visible"/>
                                      </p:to>
                                    </p:set>
                                    <p:animEffect transition="in" filter="wipe(up)">
                                      <p:cBhvr>
                                        <p:cTn id="28" dur="500"/>
                                        <p:tgtEl>
                                          <p:spTgt spid="31827"/>
                                        </p:tgtEl>
                                      </p:cBhvr>
                                    </p:animEffect>
                                  </p:childTnLst>
                                </p:cTn>
                              </p:par>
                              <p:par>
                                <p:cTn id="29" presetID="1" presetClass="entr" presetSubtype="0" fill="hold" nodeType="withEffect">
                                  <p:stCondLst>
                                    <p:cond delay="0"/>
                                  </p:stCondLst>
                                  <p:childTnLst>
                                    <p:set>
                                      <p:cBhvr>
                                        <p:cTn id="30" dur="1" fill="hold">
                                          <p:stCondLst>
                                            <p:cond delay="0"/>
                                          </p:stCondLst>
                                        </p:cTn>
                                        <p:tgtEl>
                                          <p:spTgt spid="3182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828"/>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1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21" grpId="0" animBg="1"/>
      <p:bldP spid="31822" grpId="0" animBg="1"/>
      <p:bldP spid="31824" grpId="0" animBg="1"/>
      <p:bldP spid="31825" grpId="0" animBg="1"/>
      <p:bldP spid="3182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Date Placeholder 34"/>
          <p:cNvSpPr>
            <a:spLocks noGrp="1"/>
          </p:cNvSpPr>
          <p:nvPr>
            <p:ph type="dt" sz="half" idx="10"/>
          </p:nvPr>
        </p:nvSpPr>
        <p:spPr/>
        <p:txBody>
          <a:bodyPr/>
          <a:lstStyle/>
          <a:p>
            <a:r>
              <a:rPr lang="en-US"/>
              <a:t>2/10/08</a:t>
            </a:r>
          </a:p>
        </p:txBody>
      </p:sp>
      <p:sp>
        <p:nvSpPr>
          <p:cNvPr id="36" name="Slide Number Placeholder 35"/>
          <p:cNvSpPr>
            <a:spLocks noGrp="1"/>
          </p:cNvSpPr>
          <p:nvPr>
            <p:ph type="sldNum" sz="quarter" idx="12"/>
          </p:nvPr>
        </p:nvSpPr>
        <p:spPr/>
        <p:txBody>
          <a:bodyPr>
            <a:normAutofit fontScale="85000" lnSpcReduction="20000"/>
          </a:bodyPr>
          <a:lstStyle/>
          <a:p>
            <a:fld id="{4C091FC0-FD70-4928-AF42-5B5C7930D7CE}" type="slidenum">
              <a:rPr lang="en-US"/>
              <a:pPr/>
              <a:t>17</a:t>
            </a:fld>
            <a:endParaRPr lang="en-US"/>
          </a:p>
        </p:txBody>
      </p:sp>
      <p:grpSp>
        <p:nvGrpSpPr>
          <p:cNvPr id="40012" name="Group 76"/>
          <p:cNvGrpSpPr>
            <a:grpSpLocks/>
          </p:cNvGrpSpPr>
          <p:nvPr/>
        </p:nvGrpSpPr>
        <p:grpSpPr bwMode="auto">
          <a:xfrm>
            <a:off x="7162800" y="1905000"/>
            <a:ext cx="1069975" cy="1108075"/>
            <a:chOff x="222" y="2160"/>
            <a:chExt cx="674" cy="698"/>
          </a:xfrm>
        </p:grpSpPr>
        <p:pic>
          <p:nvPicPr>
            <p:cNvPr id="40013" name="Picture 77" descr="j02875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 y="2160"/>
              <a:ext cx="464" cy="698"/>
            </a:xfrm>
            <a:prstGeom prst="rect">
              <a:avLst/>
            </a:prstGeom>
            <a:noFill/>
            <a:extLst>
              <a:ext uri="{909E8E84-426E-40DD-AFC4-6F175D3DCCD1}">
                <a14:hiddenFill xmlns:a14="http://schemas.microsoft.com/office/drawing/2010/main">
                  <a:solidFill>
                    <a:srgbClr val="FFFFFF"/>
                  </a:solidFill>
                </a14:hiddenFill>
              </a:ext>
            </a:extLst>
          </p:spPr>
        </p:pic>
        <p:pic>
          <p:nvPicPr>
            <p:cNvPr id="40014" name="Picture 78" descr="j03252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8" y="2400"/>
              <a:ext cx="249" cy="241"/>
            </a:xfrm>
            <a:prstGeom prst="rect">
              <a:avLst/>
            </a:prstGeom>
            <a:noFill/>
            <a:extLst>
              <a:ext uri="{909E8E84-426E-40DD-AFC4-6F175D3DCCD1}">
                <a14:hiddenFill xmlns:a14="http://schemas.microsoft.com/office/drawing/2010/main">
                  <a:solidFill>
                    <a:srgbClr val="FFFFFF"/>
                  </a:solidFill>
                </a14:hiddenFill>
              </a:ext>
            </a:extLst>
          </p:spPr>
        </p:pic>
        <p:pic>
          <p:nvPicPr>
            <p:cNvPr id="40015" name="Picture 79" descr="j04127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 y="2256"/>
              <a:ext cx="193" cy="192"/>
            </a:xfrm>
            <a:prstGeom prst="rect">
              <a:avLst/>
            </a:prstGeom>
            <a:noFill/>
            <a:extLst>
              <a:ext uri="{909E8E84-426E-40DD-AFC4-6F175D3DCCD1}">
                <a14:hiddenFill xmlns:a14="http://schemas.microsoft.com/office/drawing/2010/main">
                  <a:solidFill>
                    <a:srgbClr val="FFFFFF"/>
                  </a:solidFill>
                </a14:hiddenFill>
              </a:ext>
            </a:extLst>
          </p:spPr>
        </p:pic>
        <p:sp>
          <p:nvSpPr>
            <p:cNvPr id="40016" name="Text Box 80"/>
            <p:cNvSpPr txBox="1">
              <a:spLocks noChangeArrowheads="1"/>
            </p:cNvSpPr>
            <p:nvPr/>
          </p:nvSpPr>
          <p:spPr bwMode="auto">
            <a:xfrm>
              <a:off x="318" y="2448"/>
              <a:ext cx="25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chemeClr val="tx2"/>
                  </a:solidFill>
                </a:rPr>
                <a:t>GID</a:t>
              </a:r>
            </a:p>
          </p:txBody>
        </p:sp>
      </p:grpSp>
      <p:sp>
        <p:nvSpPr>
          <p:cNvPr id="39938" name="Rectangle 2"/>
          <p:cNvSpPr>
            <a:spLocks noGrp="1" noChangeArrowheads="1"/>
          </p:cNvSpPr>
          <p:nvPr>
            <p:ph type="title"/>
          </p:nvPr>
        </p:nvSpPr>
        <p:spPr/>
        <p:txBody>
          <a:bodyPr/>
          <a:lstStyle/>
          <a:p>
            <a:r>
              <a:rPr lang="en-US"/>
              <a:t>User Registration</a:t>
            </a:r>
          </a:p>
        </p:txBody>
      </p:sp>
      <p:sp>
        <p:nvSpPr>
          <p:cNvPr id="39939" name="AutoShape 3"/>
          <p:cNvSpPr>
            <a:spLocks noChangeArrowheads="1"/>
          </p:cNvSpPr>
          <p:nvPr/>
        </p:nvSpPr>
        <p:spPr bwMode="auto">
          <a:xfrm>
            <a:off x="3733800" y="1371600"/>
            <a:ext cx="2057400" cy="5257800"/>
          </a:xfrm>
          <a:prstGeom prst="roundRect">
            <a:avLst>
              <a:gd name="adj" fmla="val 16667"/>
            </a:avLst>
          </a:prstGeom>
          <a:solidFill>
            <a:srgbClr val="FFCC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0" name="Text Box 4"/>
          <p:cNvSpPr txBox="1">
            <a:spLocks noChangeArrowheads="1"/>
          </p:cNvSpPr>
          <p:nvPr/>
        </p:nvSpPr>
        <p:spPr bwMode="auto">
          <a:xfrm>
            <a:off x="4114800" y="1323975"/>
            <a:ext cx="1287463"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t>NSF GENI</a:t>
            </a:r>
          </a:p>
          <a:p>
            <a:r>
              <a:rPr lang="en-US" sz="1400"/>
              <a:t>clearinghouse</a:t>
            </a:r>
          </a:p>
        </p:txBody>
      </p:sp>
      <p:grpSp>
        <p:nvGrpSpPr>
          <p:cNvPr id="39945" name="Group 9"/>
          <p:cNvGrpSpPr>
            <a:grpSpLocks/>
          </p:cNvGrpSpPr>
          <p:nvPr/>
        </p:nvGrpSpPr>
        <p:grpSpPr bwMode="auto">
          <a:xfrm>
            <a:off x="4114800" y="5656263"/>
            <a:ext cx="1409700" cy="896937"/>
            <a:chOff x="3024" y="2304"/>
            <a:chExt cx="1306" cy="832"/>
          </a:xfrm>
        </p:grpSpPr>
        <p:grpSp>
          <p:nvGrpSpPr>
            <p:cNvPr id="39946" name="Group 10"/>
            <p:cNvGrpSpPr>
              <a:grpSpLocks/>
            </p:cNvGrpSpPr>
            <p:nvPr/>
          </p:nvGrpSpPr>
          <p:grpSpPr bwMode="auto">
            <a:xfrm>
              <a:off x="3024" y="2304"/>
              <a:ext cx="1176" cy="605"/>
              <a:chOff x="1008" y="2112"/>
              <a:chExt cx="336" cy="193"/>
            </a:xfrm>
          </p:grpSpPr>
          <p:pic>
            <p:nvPicPr>
              <p:cNvPr id="39947" name="Picture 11" descr="j029727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 y="2112"/>
                <a:ext cx="193" cy="193"/>
              </a:xfrm>
              <a:prstGeom prst="rect">
                <a:avLst/>
              </a:prstGeom>
              <a:noFill/>
              <a:extLst>
                <a:ext uri="{909E8E84-426E-40DD-AFC4-6F175D3DCCD1}">
                  <a14:hiddenFill xmlns:a14="http://schemas.microsoft.com/office/drawing/2010/main">
                    <a:solidFill>
                      <a:srgbClr val="FFFFFF"/>
                    </a:solidFill>
                  </a14:hiddenFill>
                </a:ext>
              </a:extLst>
            </p:spPr>
          </p:pic>
          <p:pic>
            <p:nvPicPr>
              <p:cNvPr id="39948" name="Picture 12" descr="fd01067_"/>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2" y="2112"/>
                <a:ext cx="192" cy="178"/>
              </a:xfrm>
              <a:prstGeom prst="rect">
                <a:avLst/>
              </a:prstGeom>
              <a:noFill/>
              <a:extLst>
                <a:ext uri="{909E8E84-426E-40DD-AFC4-6F175D3DCCD1}">
                  <a14:hiddenFill xmlns:a14="http://schemas.microsoft.com/office/drawing/2010/main">
                    <a:solidFill>
                      <a:srgbClr val="FFFFFF"/>
                    </a:solidFill>
                  </a14:hiddenFill>
                </a:ext>
              </a:extLst>
            </p:spPr>
          </p:pic>
        </p:grpSp>
        <p:sp>
          <p:nvSpPr>
            <p:cNvPr id="39949" name="Rectangle 13"/>
            <p:cNvSpPr>
              <a:spLocks noChangeArrowheads="1"/>
            </p:cNvSpPr>
            <p:nvPr/>
          </p:nvSpPr>
          <p:spPr bwMode="auto">
            <a:xfrm>
              <a:off x="3050" y="2909"/>
              <a:ext cx="1280" cy="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t>Slice &amp; User Registry</a:t>
              </a:r>
            </a:p>
          </p:txBody>
        </p:sp>
      </p:grpSp>
      <p:sp>
        <p:nvSpPr>
          <p:cNvPr id="39992" name="AutoShape 56"/>
          <p:cNvSpPr>
            <a:spLocks noChangeArrowheads="1"/>
          </p:cNvSpPr>
          <p:nvPr/>
        </p:nvSpPr>
        <p:spPr bwMode="auto">
          <a:xfrm>
            <a:off x="6096000" y="1295400"/>
            <a:ext cx="1371600" cy="468313"/>
          </a:xfrm>
          <a:prstGeom prst="wedgeRectCallout">
            <a:avLst>
              <a:gd name="adj1" fmla="val 40741"/>
              <a:gd name="adj2" fmla="val 12932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1. User self-generates GID: public and private keys.</a:t>
            </a:r>
          </a:p>
        </p:txBody>
      </p:sp>
      <p:grpSp>
        <p:nvGrpSpPr>
          <p:cNvPr id="39996" name="Group 60"/>
          <p:cNvGrpSpPr>
            <a:grpSpLocks/>
          </p:cNvGrpSpPr>
          <p:nvPr/>
        </p:nvGrpSpPr>
        <p:grpSpPr bwMode="auto">
          <a:xfrm>
            <a:off x="6985000" y="4724400"/>
            <a:ext cx="1628775" cy="1524000"/>
            <a:chOff x="1278" y="1440"/>
            <a:chExt cx="1026" cy="960"/>
          </a:xfrm>
        </p:grpSpPr>
        <p:sp>
          <p:nvSpPr>
            <p:cNvPr id="39997" name="Rectangle 61"/>
            <p:cNvSpPr>
              <a:spLocks noChangeArrowheads="1"/>
            </p:cNvSpPr>
            <p:nvPr/>
          </p:nvSpPr>
          <p:spPr bwMode="auto">
            <a:xfrm>
              <a:off x="1278" y="1440"/>
              <a:ext cx="912" cy="96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9998" name="Picture 62" descr="j029727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4" y="1488"/>
              <a:ext cx="576" cy="577"/>
            </a:xfrm>
            <a:prstGeom prst="rect">
              <a:avLst/>
            </a:prstGeom>
            <a:noFill/>
            <a:extLst>
              <a:ext uri="{909E8E84-426E-40DD-AFC4-6F175D3DCCD1}">
                <a14:hiddenFill xmlns:a14="http://schemas.microsoft.com/office/drawing/2010/main">
                  <a:solidFill>
                    <a:srgbClr val="FFFFFF"/>
                  </a:solidFill>
                </a14:hiddenFill>
              </a:ext>
            </a:extLst>
          </p:spPr>
        </p:pic>
        <p:pic>
          <p:nvPicPr>
            <p:cNvPr id="39999" name="Picture 63" descr="j03252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6" y="2016"/>
              <a:ext cx="249" cy="241"/>
            </a:xfrm>
            <a:prstGeom prst="rect">
              <a:avLst/>
            </a:prstGeom>
            <a:noFill/>
            <a:extLst>
              <a:ext uri="{909E8E84-426E-40DD-AFC4-6F175D3DCCD1}">
                <a14:hiddenFill xmlns:a14="http://schemas.microsoft.com/office/drawing/2010/main">
                  <a:solidFill>
                    <a:srgbClr val="FFFFFF"/>
                  </a:solidFill>
                </a14:hiddenFill>
              </a:ext>
            </a:extLst>
          </p:spPr>
        </p:pic>
        <p:pic>
          <p:nvPicPr>
            <p:cNvPr id="40000" name="Picture 64" descr="j041276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0" y="1872"/>
              <a:ext cx="193" cy="192"/>
            </a:xfrm>
            <a:prstGeom prst="rect">
              <a:avLst/>
            </a:prstGeom>
            <a:noFill/>
            <a:extLst>
              <a:ext uri="{909E8E84-426E-40DD-AFC4-6F175D3DCCD1}">
                <a14:hiddenFill xmlns:a14="http://schemas.microsoft.com/office/drawing/2010/main">
                  <a:solidFill>
                    <a:srgbClr val="FFFFFF"/>
                  </a:solidFill>
                </a14:hiddenFill>
              </a:ext>
            </a:extLst>
          </p:spPr>
        </p:pic>
        <p:sp>
          <p:nvSpPr>
            <p:cNvPr id="40001" name="Rectangle 65"/>
            <p:cNvSpPr>
              <a:spLocks noChangeArrowheads="1"/>
            </p:cNvSpPr>
            <p:nvPr/>
          </p:nvSpPr>
          <p:spPr bwMode="auto">
            <a:xfrm>
              <a:off x="1353" y="2048"/>
              <a:ext cx="557"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t>Slice</a:t>
              </a:r>
            </a:p>
            <a:p>
              <a:r>
                <a:rPr lang="en-US" sz="1400"/>
                <a:t>Authority</a:t>
              </a:r>
            </a:p>
          </p:txBody>
        </p:sp>
        <p:sp>
          <p:nvSpPr>
            <p:cNvPr id="40002" name="Text Box 66"/>
            <p:cNvSpPr txBox="1">
              <a:spLocks noChangeArrowheads="1"/>
            </p:cNvSpPr>
            <p:nvPr/>
          </p:nvSpPr>
          <p:spPr bwMode="auto">
            <a:xfrm>
              <a:off x="2046" y="2064"/>
              <a:ext cx="25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chemeClr val="tx2"/>
                  </a:solidFill>
                </a:rPr>
                <a:t>GID</a:t>
              </a:r>
            </a:p>
          </p:txBody>
        </p:sp>
      </p:grpSp>
      <p:sp>
        <p:nvSpPr>
          <p:cNvPr id="40003" name="Text Box 67"/>
          <p:cNvSpPr txBox="1">
            <a:spLocks noChangeArrowheads="1"/>
          </p:cNvSpPr>
          <p:nvPr/>
        </p:nvSpPr>
        <p:spPr bwMode="auto">
          <a:xfrm>
            <a:off x="685800" y="2209800"/>
            <a:ext cx="2286000" cy="116840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12713" indent="-112713" algn="l">
              <a:defRPr>
                <a:solidFill>
                  <a:schemeClr val="tx1"/>
                </a:solidFill>
                <a:latin typeface="Arial" charset="0"/>
              </a:defRPr>
            </a:lvl1pPr>
            <a:lvl2pPr algn="l">
              <a:defRPr>
                <a:solidFill>
                  <a:schemeClr val="tx1"/>
                </a:solidFill>
                <a:latin typeface="Arial" charset="0"/>
              </a:defRPr>
            </a:lvl2pPr>
            <a:lvl3pPr algn="l">
              <a:defRPr>
                <a:solidFill>
                  <a:schemeClr val="tx1"/>
                </a:solidFill>
                <a:latin typeface="Arial" charset="0"/>
              </a:defRPr>
            </a:lvl3pPr>
            <a:lvl4pPr algn="l">
              <a:defRPr>
                <a:solidFill>
                  <a:schemeClr val="tx1"/>
                </a:solidFill>
                <a:latin typeface="Arial" charset="0"/>
              </a:defRPr>
            </a:lvl4pPr>
            <a:lvl5pPr algn="l">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50000"/>
              </a:spcBef>
            </a:pPr>
            <a:r>
              <a:rPr lang="en-US" sz="1000" i="1"/>
              <a:t>Notes:</a:t>
            </a:r>
            <a:r>
              <a:rPr lang="en-US" sz="1000"/>
              <a:t> </a:t>
            </a:r>
          </a:p>
          <a:p>
            <a:pPr>
              <a:spcBef>
                <a:spcPct val="50000"/>
              </a:spcBef>
              <a:buFontTx/>
              <a:buChar char="•"/>
            </a:pPr>
            <a:r>
              <a:rPr lang="en-US" sz="1000"/>
              <a:t>Assuming SA is registered at GENI Slice &amp; User registry</a:t>
            </a:r>
          </a:p>
          <a:p>
            <a:pPr>
              <a:spcBef>
                <a:spcPct val="50000"/>
              </a:spcBef>
              <a:buFontTx/>
              <a:buChar char="•"/>
            </a:pPr>
            <a:r>
              <a:rPr lang="en-US" sz="1000"/>
              <a:t>Assuming SA is outside of the clearinghouse, associated with a research institution.</a:t>
            </a:r>
          </a:p>
        </p:txBody>
      </p:sp>
      <p:cxnSp>
        <p:nvCxnSpPr>
          <p:cNvPr id="40005" name="AutoShape 69"/>
          <p:cNvCxnSpPr>
            <a:cxnSpLocks noChangeShapeType="1"/>
            <a:endCxn id="39997" idx="3"/>
          </p:cNvCxnSpPr>
          <p:nvPr/>
        </p:nvCxnSpPr>
        <p:spPr bwMode="auto">
          <a:xfrm>
            <a:off x="8132763" y="2462213"/>
            <a:ext cx="300037" cy="3024187"/>
          </a:xfrm>
          <a:prstGeom prst="curvedConnector3">
            <a:avLst>
              <a:gd name="adj1" fmla="val 283597"/>
            </a:avLst>
          </a:prstGeom>
          <a:noFill/>
          <a:ln w="25400">
            <a:solidFill>
              <a:srgbClr val="3366FF"/>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006" name="AutoShape 70"/>
          <p:cNvCxnSpPr>
            <a:cxnSpLocks noChangeShapeType="1"/>
            <a:stCxn id="39997" idx="1"/>
          </p:cNvCxnSpPr>
          <p:nvPr/>
        </p:nvCxnSpPr>
        <p:spPr bwMode="auto">
          <a:xfrm rot="10800000" flipH="1">
            <a:off x="6985000" y="3019425"/>
            <a:ext cx="777875" cy="2466975"/>
          </a:xfrm>
          <a:prstGeom prst="curvedConnector4">
            <a:avLst>
              <a:gd name="adj1" fmla="val -13676"/>
              <a:gd name="adj2" fmla="val 50060"/>
            </a:avLst>
          </a:prstGeom>
          <a:noFill/>
          <a:ln w="25400">
            <a:solidFill>
              <a:srgbClr val="3366FF"/>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0007" name="AutoShape 71"/>
          <p:cNvSpPr>
            <a:spLocks noChangeArrowheads="1"/>
          </p:cNvSpPr>
          <p:nvPr/>
        </p:nvSpPr>
        <p:spPr bwMode="auto">
          <a:xfrm>
            <a:off x="7772400" y="3667125"/>
            <a:ext cx="990600" cy="590550"/>
          </a:xfrm>
          <a:prstGeom prst="wedgeRectCallout">
            <a:avLst>
              <a:gd name="adj1" fmla="val -73556"/>
              <a:gd name="adj2" fmla="val 752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3. SA provides user credentials (</a:t>
            </a:r>
            <a:r>
              <a:rPr lang="en-US" sz="800" i="1"/>
              <a:t>“this is a Duke researcher</a:t>
            </a:r>
            <a:r>
              <a:rPr lang="en-US" sz="800"/>
              <a:t>”)</a:t>
            </a:r>
          </a:p>
        </p:txBody>
      </p:sp>
      <p:cxnSp>
        <p:nvCxnSpPr>
          <p:cNvPr id="40010" name="AutoShape 74"/>
          <p:cNvCxnSpPr>
            <a:cxnSpLocks noChangeShapeType="1"/>
            <a:stCxn id="40016" idx="1"/>
            <a:endCxn id="39947" idx="1"/>
          </p:cNvCxnSpPr>
          <p:nvPr/>
        </p:nvCxnSpPr>
        <p:spPr bwMode="auto">
          <a:xfrm rot="10800000" flipV="1">
            <a:off x="4114800" y="2484438"/>
            <a:ext cx="3200400" cy="3498850"/>
          </a:xfrm>
          <a:prstGeom prst="curvedConnector3">
            <a:avLst>
              <a:gd name="adj1" fmla="val 107833"/>
            </a:avLst>
          </a:prstGeom>
          <a:noFill/>
          <a:ln w="25400">
            <a:solidFill>
              <a:srgbClr val="3366FF"/>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0018" name="AutoShape 82"/>
          <p:cNvSpPr>
            <a:spLocks noChangeArrowheads="1"/>
          </p:cNvSpPr>
          <p:nvPr/>
        </p:nvSpPr>
        <p:spPr bwMode="auto">
          <a:xfrm>
            <a:off x="7696200" y="838200"/>
            <a:ext cx="1219200" cy="712788"/>
          </a:xfrm>
          <a:prstGeom prst="wedgeRectCallout">
            <a:avLst>
              <a:gd name="adj1" fmla="val 8333"/>
              <a:gd name="adj2" fmla="val 19209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2. User presents his GID and other identifying information to a SA that is willing to vouch for him</a:t>
            </a:r>
          </a:p>
        </p:txBody>
      </p:sp>
      <p:sp>
        <p:nvSpPr>
          <p:cNvPr id="40020" name="AutoShape 84"/>
          <p:cNvSpPr>
            <a:spLocks noChangeArrowheads="1"/>
          </p:cNvSpPr>
          <p:nvPr/>
        </p:nvSpPr>
        <p:spPr bwMode="auto">
          <a:xfrm>
            <a:off x="2057400" y="4724400"/>
            <a:ext cx="1219200" cy="590550"/>
          </a:xfrm>
          <a:prstGeom prst="wedgeRectCallout">
            <a:avLst>
              <a:gd name="adj1" fmla="val 101301"/>
              <a:gd name="adj2" fmla="val 645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4. The user’s identity and permissions are registered at the clearinghouse.</a:t>
            </a:r>
          </a:p>
        </p:txBody>
      </p:sp>
      <p:pic>
        <p:nvPicPr>
          <p:cNvPr id="40021" name="Picture 85" descr="j032657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62800" y="4114800"/>
            <a:ext cx="282575" cy="298450"/>
          </a:xfrm>
          <a:prstGeom prst="rect">
            <a:avLst/>
          </a:prstGeom>
          <a:noFill/>
          <a:extLst>
            <a:ext uri="{909E8E84-426E-40DD-AFC4-6F175D3DCCD1}">
              <a14:hiddenFill xmlns:a14="http://schemas.microsoft.com/office/drawing/2010/main">
                <a:solidFill>
                  <a:srgbClr val="FFFFFF"/>
                </a:solidFill>
              </a14:hiddenFill>
            </a:ext>
          </a:extLst>
        </p:spPr>
      </p:pic>
      <p:pic>
        <p:nvPicPr>
          <p:cNvPr id="40022" name="Picture 86" descr="j032657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72200" y="5715000"/>
            <a:ext cx="282575" cy="298450"/>
          </a:xfrm>
          <a:prstGeom prst="rect">
            <a:avLst/>
          </a:prstGeom>
          <a:noFill/>
          <a:extLst>
            <a:ext uri="{909E8E84-426E-40DD-AFC4-6F175D3DCCD1}">
              <a14:hiddenFill xmlns:a14="http://schemas.microsoft.com/office/drawing/2010/main">
                <a:solidFill>
                  <a:srgbClr val="FFFFFF"/>
                </a:solidFill>
              </a14:hiddenFill>
            </a:ext>
          </a:extLst>
        </p:spPr>
      </p:pic>
      <p:sp>
        <p:nvSpPr>
          <p:cNvPr id="40023" name="Rectangle 87"/>
          <p:cNvSpPr>
            <a:spLocks noChangeArrowheads="1"/>
          </p:cNvSpPr>
          <p:nvPr/>
        </p:nvSpPr>
        <p:spPr bwMode="auto">
          <a:xfrm>
            <a:off x="4114800" y="4970463"/>
            <a:ext cx="1371600" cy="4572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200"/>
              <a:t>Usage Policy</a:t>
            </a:r>
          </a:p>
          <a:p>
            <a:r>
              <a:rPr lang="en-US" sz="1200"/>
              <a:t>Engine</a:t>
            </a:r>
          </a:p>
        </p:txBody>
      </p:sp>
      <p:cxnSp>
        <p:nvCxnSpPr>
          <p:cNvPr id="40024" name="AutoShape 88"/>
          <p:cNvCxnSpPr>
            <a:cxnSpLocks noChangeShapeType="1"/>
            <a:stCxn id="40001" idx="2"/>
            <a:endCxn id="40023" idx="3"/>
          </p:cNvCxnSpPr>
          <p:nvPr/>
        </p:nvCxnSpPr>
        <p:spPr bwMode="auto">
          <a:xfrm rot="16200000" flipV="1">
            <a:off x="6012657" y="4672806"/>
            <a:ext cx="1008062" cy="2060575"/>
          </a:xfrm>
          <a:prstGeom prst="curvedConnector4">
            <a:avLst>
              <a:gd name="adj1" fmla="val -22676"/>
              <a:gd name="adj2" fmla="val 60708"/>
            </a:avLst>
          </a:prstGeom>
          <a:noFill/>
          <a:ln w="25400">
            <a:solidFill>
              <a:srgbClr val="3366FF"/>
            </a:solidFill>
            <a:round/>
            <a:headEnd type="triangle" w="med" len="med"/>
            <a:tailEnd type="non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0025" name="AutoShape 89"/>
          <p:cNvSpPr>
            <a:spLocks noChangeArrowheads="1"/>
          </p:cNvSpPr>
          <p:nvPr/>
        </p:nvSpPr>
        <p:spPr bwMode="auto">
          <a:xfrm>
            <a:off x="5867400" y="4114800"/>
            <a:ext cx="914400" cy="590550"/>
          </a:xfrm>
          <a:prstGeom prst="wedgeRectCallout">
            <a:avLst>
              <a:gd name="adj1" fmla="val -53301"/>
              <a:gd name="adj2" fmla="val 14973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0. SA obtains credentials from GENI clearinghouse</a:t>
            </a:r>
          </a:p>
        </p:txBody>
      </p:sp>
    </p:spTree>
    <p:extLst>
      <p:ext uri="{BB962C8B-B14F-4D97-AF65-F5344CB8AC3E}">
        <p14:creationId xmlns:p14="http://schemas.microsoft.com/office/powerpoint/2010/main" val="13871991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0024"/>
                                        </p:tgtEl>
                                        <p:attrNameLst>
                                          <p:attrName>style.visibility</p:attrName>
                                        </p:attrNameLst>
                                      </p:cBhvr>
                                      <p:to>
                                        <p:strVal val="visible"/>
                                      </p:to>
                                    </p:set>
                                    <p:animEffect transition="in" filter="wipe(left)">
                                      <p:cBhvr>
                                        <p:cTn id="7" dur="500"/>
                                        <p:tgtEl>
                                          <p:spTgt spid="40024"/>
                                        </p:tgtEl>
                                      </p:cBhvr>
                                    </p:animEffect>
                                  </p:childTnLst>
                                </p:cTn>
                              </p:par>
                              <p:par>
                                <p:cTn id="8" presetID="22" presetClass="entr" presetSubtype="8" fill="hold" nodeType="withEffect">
                                  <p:stCondLst>
                                    <p:cond delay="0"/>
                                  </p:stCondLst>
                                  <p:childTnLst>
                                    <p:set>
                                      <p:cBhvr>
                                        <p:cTn id="9" dur="1" fill="hold">
                                          <p:stCondLst>
                                            <p:cond delay="0"/>
                                          </p:stCondLst>
                                        </p:cTn>
                                        <p:tgtEl>
                                          <p:spTgt spid="40022"/>
                                        </p:tgtEl>
                                        <p:attrNameLst>
                                          <p:attrName>style.visibility</p:attrName>
                                        </p:attrNameLst>
                                      </p:cBhvr>
                                      <p:to>
                                        <p:strVal val="visible"/>
                                      </p:to>
                                    </p:set>
                                    <p:animEffect transition="in" filter="wipe(left)">
                                      <p:cBhvr>
                                        <p:cTn id="10" dur="500"/>
                                        <p:tgtEl>
                                          <p:spTgt spid="40022"/>
                                        </p:tgtEl>
                                      </p:cBhvr>
                                    </p:animEffect>
                                  </p:childTnLst>
                                </p:cTn>
                              </p:par>
                              <p:par>
                                <p:cTn id="11" presetID="1" presetClass="entr" presetSubtype="0" fill="hold" grpId="0" nodeType="withEffect">
                                  <p:stCondLst>
                                    <p:cond delay="0"/>
                                  </p:stCondLst>
                                  <p:childTnLst>
                                    <p:set>
                                      <p:cBhvr>
                                        <p:cTn id="12" dur="1" fill="hold">
                                          <p:stCondLst>
                                            <p:cond delay="0"/>
                                          </p:stCondLst>
                                        </p:cTn>
                                        <p:tgtEl>
                                          <p:spTgt spid="4002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999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1" fill="hold" nodeType="clickEffect">
                                  <p:stCondLst>
                                    <p:cond delay="0"/>
                                  </p:stCondLst>
                                  <p:childTnLst>
                                    <p:set>
                                      <p:cBhvr>
                                        <p:cTn id="20" dur="1" fill="hold">
                                          <p:stCondLst>
                                            <p:cond delay="0"/>
                                          </p:stCondLst>
                                        </p:cTn>
                                        <p:tgtEl>
                                          <p:spTgt spid="40005"/>
                                        </p:tgtEl>
                                        <p:attrNameLst>
                                          <p:attrName>style.visibility</p:attrName>
                                        </p:attrNameLst>
                                      </p:cBhvr>
                                      <p:to>
                                        <p:strVal val="visible"/>
                                      </p:to>
                                    </p:set>
                                    <p:animEffect transition="in" filter="wipe(up)">
                                      <p:cBhvr>
                                        <p:cTn id="21" dur="500"/>
                                        <p:tgtEl>
                                          <p:spTgt spid="40005"/>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40018"/>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nodeType="clickEffect">
                                  <p:stCondLst>
                                    <p:cond delay="0"/>
                                  </p:stCondLst>
                                  <p:childTnLst>
                                    <p:set>
                                      <p:cBhvr>
                                        <p:cTn id="27" dur="1" fill="hold">
                                          <p:stCondLst>
                                            <p:cond delay="0"/>
                                          </p:stCondLst>
                                        </p:cTn>
                                        <p:tgtEl>
                                          <p:spTgt spid="40021"/>
                                        </p:tgtEl>
                                        <p:attrNameLst>
                                          <p:attrName>style.visibility</p:attrName>
                                        </p:attrNameLst>
                                      </p:cBhvr>
                                      <p:to>
                                        <p:strVal val="visible"/>
                                      </p:to>
                                    </p:set>
                                    <p:animEffect transition="in" filter="wipe(down)">
                                      <p:cBhvr>
                                        <p:cTn id="28" dur="500"/>
                                        <p:tgtEl>
                                          <p:spTgt spid="40021"/>
                                        </p:tgtEl>
                                      </p:cBhvr>
                                    </p:animEffect>
                                  </p:childTnLst>
                                </p:cTn>
                              </p:par>
                              <p:par>
                                <p:cTn id="29" presetID="22" presetClass="entr" presetSubtype="4" fill="hold" nodeType="withEffect">
                                  <p:stCondLst>
                                    <p:cond delay="0"/>
                                  </p:stCondLst>
                                  <p:childTnLst>
                                    <p:set>
                                      <p:cBhvr>
                                        <p:cTn id="30" dur="1" fill="hold">
                                          <p:stCondLst>
                                            <p:cond delay="0"/>
                                          </p:stCondLst>
                                        </p:cTn>
                                        <p:tgtEl>
                                          <p:spTgt spid="40006"/>
                                        </p:tgtEl>
                                        <p:attrNameLst>
                                          <p:attrName>style.visibility</p:attrName>
                                        </p:attrNameLst>
                                      </p:cBhvr>
                                      <p:to>
                                        <p:strVal val="visible"/>
                                      </p:to>
                                    </p:set>
                                    <p:animEffect transition="in" filter="wipe(down)">
                                      <p:cBhvr>
                                        <p:cTn id="31" dur="500"/>
                                        <p:tgtEl>
                                          <p:spTgt spid="40006"/>
                                        </p:tgtEl>
                                      </p:cBhvr>
                                    </p:animEffect>
                                  </p:childTnLst>
                                </p:cTn>
                              </p:par>
                              <p:par>
                                <p:cTn id="32" presetID="1" presetClass="entr" presetSubtype="0" fill="hold" grpId="0" nodeType="withEffect">
                                  <p:stCondLst>
                                    <p:cond delay="0"/>
                                  </p:stCondLst>
                                  <p:childTnLst>
                                    <p:set>
                                      <p:cBhvr>
                                        <p:cTn id="33" dur="1" fill="hold">
                                          <p:stCondLst>
                                            <p:cond delay="0"/>
                                          </p:stCondLst>
                                        </p:cTn>
                                        <p:tgtEl>
                                          <p:spTgt spid="40007"/>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2" fill="hold" nodeType="clickEffect">
                                  <p:stCondLst>
                                    <p:cond delay="0"/>
                                  </p:stCondLst>
                                  <p:childTnLst>
                                    <p:set>
                                      <p:cBhvr>
                                        <p:cTn id="37" dur="1" fill="hold">
                                          <p:stCondLst>
                                            <p:cond delay="0"/>
                                          </p:stCondLst>
                                        </p:cTn>
                                        <p:tgtEl>
                                          <p:spTgt spid="40010"/>
                                        </p:tgtEl>
                                        <p:attrNameLst>
                                          <p:attrName>style.visibility</p:attrName>
                                        </p:attrNameLst>
                                      </p:cBhvr>
                                      <p:to>
                                        <p:strVal val="visible"/>
                                      </p:to>
                                    </p:set>
                                    <p:animEffect transition="in" filter="wipe(right)">
                                      <p:cBhvr>
                                        <p:cTn id="38" dur="500"/>
                                        <p:tgtEl>
                                          <p:spTgt spid="40010"/>
                                        </p:tgtEl>
                                      </p:cBhvr>
                                    </p:animEffect>
                                  </p:childTnLst>
                                </p:cTn>
                              </p:par>
                              <p:par>
                                <p:cTn id="39" presetID="1" presetClass="entr" presetSubtype="0" fill="hold" grpId="0" nodeType="withEffect">
                                  <p:stCondLst>
                                    <p:cond delay="0"/>
                                  </p:stCondLst>
                                  <p:childTnLst>
                                    <p:set>
                                      <p:cBhvr>
                                        <p:cTn id="40" dur="1" fill="hold">
                                          <p:stCondLst>
                                            <p:cond delay="0"/>
                                          </p:stCondLst>
                                        </p:cTn>
                                        <p:tgtEl>
                                          <p:spTgt spid="40020"/>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00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92" grpId="0" animBg="1"/>
      <p:bldP spid="40003" grpId="0" animBg="1"/>
      <p:bldP spid="40007" grpId="0" animBg="1"/>
      <p:bldP spid="40018" grpId="0" animBg="1"/>
      <p:bldP spid="40020" grpId="0" animBg="1"/>
      <p:bldP spid="4002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30"/>
          <p:cNvSpPr>
            <a:spLocks noGrp="1"/>
          </p:cNvSpPr>
          <p:nvPr>
            <p:ph type="sldNum" sz="quarter" idx="12"/>
          </p:nvPr>
        </p:nvSpPr>
        <p:spPr/>
        <p:txBody>
          <a:bodyPr>
            <a:normAutofit fontScale="85000" lnSpcReduction="20000"/>
          </a:bodyPr>
          <a:lstStyle/>
          <a:p>
            <a:fld id="{9FA73086-D8FE-4528-8396-214EA2FE2B56}" type="slidenum">
              <a:rPr lang="en-US"/>
              <a:pPr/>
              <a:t>18</a:t>
            </a:fld>
            <a:endParaRPr lang="en-US"/>
          </a:p>
        </p:txBody>
      </p:sp>
      <p:sp>
        <p:nvSpPr>
          <p:cNvPr id="43010" name="Rectangle 2"/>
          <p:cNvSpPr>
            <a:spLocks noGrp="1" noChangeArrowheads="1"/>
          </p:cNvSpPr>
          <p:nvPr>
            <p:ph type="title"/>
          </p:nvPr>
        </p:nvSpPr>
        <p:spPr/>
        <p:txBody>
          <a:bodyPr/>
          <a:lstStyle/>
          <a:p>
            <a:r>
              <a:rPr lang="en-US"/>
              <a:t>Slice Creation</a:t>
            </a:r>
          </a:p>
        </p:txBody>
      </p:sp>
      <p:sp>
        <p:nvSpPr>
          <p:cNvPr id="43011" name="AutoShape 3"/>
          <p:cNvSpPr>
            <a:spLocks noChangeArrowheads="1"/>
          </p:cNvSpPr>
          <p:nvPr/>
        </p:nvSpPr>
        <p:spPr bwMode="auto">
          <a:xfrm>
            <a:off x="3733800" y="1371600"/>
            <a:ext cx="2057400" cy="5257800"/>
          </a:xfrm>
          <a:prstGeom prst="roundRect">
            <a:avLst>
              <a:gd name="adj" fmla="val 16667"/>
            </a:avLst>
          </a:prstGeom>
          <a:solidFill>
            <a:srgbClr val="FFCC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2" name="Text Box 4"/>
          <p:cNvSpPr txBox="1">
            <a:spLocks noChangeArrowheads="1"/>
          </p:cNvSpPr>
          <p:nvPr/>
        </p:nvSpPr>
        <p:spPr bwMode="auto">
          <a:xfrm>
            <a:off x="4114800" y="1323975"/>
            <a:ext cx="1287463"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t>NSF GENI</a:t>
            </a:r>
          </a:p>
          <a:p>
            <a:r>
              <a:rPr lang="en-US" sz="1400"/>
              <a:t>clearinghouse</a:t>
            </a:r>
          </a:p>
        </p:txBody>
      </p:sp>
      <p:grpSp>
        <p:nvGrpSpPr>
          <p:cNvPr id="43017" name="Group 9"/>
          <p:cNvGrpSpPr>
            <a:grpSpLocks/>
          </p:cNvGrpSpPr>
          <p:nvPr/>
        </p:nvGrpSpPr>
        <p:grpSpPr bwMode="auto">
          <a:xfrm>
            <a:off x="4114800" y="5656263"/>
            <a:ext cx="1270000" cy="896937"/>
            <a:chOff x="3024" y="2304"/>
            <a:chExt cx="1176" cy="832"/>
          </a:xfrm>
        </p:grpSpPr>
        <p:grpSp>
          <p:nvGrpSpPr>
            <p:cNvPr id="43018" name="Group 10"/>
            <p:cNvGrpSpPr>
              <a:grpSpLocks/>
            </p:cNvGrpSpPr>
            <p:nvPr/>
          </p:nvGrpSpPr>
          <p:grpSpPr bwMode="auto">
            <a:xfrm>
              <a:off x="3024" y="2304"/>
              <a:ext cx="1176" cy="605"/>
              <a:chOff x="1008" y="2112"/>
              <a:chExt cx="336" cy="193"/>
            </a:xfrm>
          </p:grpSpPr>
          <p:pic>
            <p:nvPicPr>
              <p:cNvPr id="43019" name="Picture 11" descr="j02972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 y="2112"/>
                <a:ext cx="193" cy="193"/>
              </a:xfrm>
              <a:prstGeom prst="rect">
                <a:avLst/>
              </a:prstGeom>
              <a:noFill/>
              <a:extLst>
                <a:ext uri="{909E8E84-426E-40DD-AFC4-6F175D3DCCD1}">
                  <a14:hiddenFill xmlns:a14="http://schemas.microsoft.com/office/drawing/2010/main">
                    <a:solidFill>
                      <a:srgbClr val="FFFFFF"/>
                    </a:solidFill>
                  </a14:hiddenFill>
                </a:ext>
              </a:extLst>
            </p:spPr>
          </p:pic>
          <p:pic>
            <p:nvPicPr>
              <p:cNvPr id="43020" name="Picture 12" descr="fd01067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2" y="2112"/>
                <a:ext cx="192" cy="178"/>
              </a:xfrm>
              <a:prstGeom prst="rect">
                <a:avLst/>
              </a:prstGeom>
              <a:noFill/>
              <a:extLst>
                <a:ext uri="{909E8E84-426E-40DD-AFC4-6F175D3DCCD1}">
                  <a14:hiddenFill xmlns:a14="http://schemas.microsoft.com/office/drawing/2010/main">
                    <a:solidFill>
                      <a:srgbClr val="FFFFFF"/>
                    </a:solidFill>
                  </a14:hiddenFill>
                </a:ext>
              </a:extLst>
            </p:spPr>
          </p:pic>
        </p:grpSp>
        <p:sp>
          <p:nvSpPr>
            <p:cNvPr id="43021" name="Rectangle 13"/>
            <p:cNvSpPr>
              <a:spLocks noChangeArrowheads="1"/>
            </p:cNvSpPr>
            <p:nvPr/>
          </p:nvSpPr>
          <p:spPr bwMode="auto">
            <a:xfrm>
              <a:off x="3050" y="2909"/>
              <a:ext cx="888" cy="2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t>Slice Registry</a:t>
              </a:r>
            </a:p>
          </p:txBody>
        </p:sp>
      </p:grpSp>
      <p:sp>
        <p:nvSpPr>
          <p:cNvPr id="43026" name="AutoShape 18"/>
          <p:cNvSpPr>
            <a:spLocks noChangeArrowheads="1"/>
          </p:cNvSpPr>
          <p:nvPr/>
        </p:nvSpPr>
        <p:spPr bwMode="auto">
          <a:xfrm>
            <a:off x="8229600" y="1295400"/>
            <a:ext cx="762000" cy="835025"/>
          </a:xfrm>
          <a:prstGeom prst="wedgeRectCallout">
            <a:avLst>
              <a:gd name="adj1" fmla="val -29167"/>
              <a:gd name="adj2" fmla="val 12186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1. User sends  his credentials to the SA requesting a slice.</a:t>
            </a:r>
          </a:p>
        </p:txBody>
      </p:sp>
      <p:grpSp>
        <p:nvGrpSpPr>
          <p:cNvPr id="43027" name="Group 19"/>
          <p:cNvGrpSpPr>
            <a:grpSpLocks/>
          </p:cNvGrpSpPr>
          <p:nvPr/>
        </p:nvGrpSpPr>
        <p:grpSpPr bwMode="auto">
          <a:xfrm>
            <a:off x="6985000" y="4724400"/>
            <a:ext cx="1628775" cy="1524000"/>
            <a:chOff x="1278" y="1440"/>
            <a:chExt cx="1026" cy="960"/>
          </a:xfrm>
        </p:grpSpPr>
        <p:sp>
          <p:nvSpPr>
            <p:cNvPr id="43028" name="Rectangle 20"/>
            <p:cNvSpPr>
              <a:spLocks noChangeArrowheads="1"/>
            </p:cNvSpPr>
            <p:nvPr/>
          </p:nvSpPr>
          <p:spPr bwMode="auto">
            <a:xfrm>
              <a:off x="1278" y="1440"/>
              <a:ext cx="912" cy="96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3029" name="Picture 21" descr="j02972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4" y="1488"/>
              <a:ext cx="576" cy="577"/>
            </a:xfrm>
            <a:prstGeom prst="rect">
              <a:avLst/>
            </a:prstGeom>
            <a:noFill/>
            <a:extLst>
              <a:ext uri="{909E8E84-426E-40DD-AFC4-6F175D3DCCD1}">
                <a14:hiddenFill xmlns:a14="http://schemas.microsoft.com/office/drawing/2010/main">
                  <a:solidFill>
                    <a:srgbClr val="FFFFFF"/>
                  </a:solidFill>
                </a14:hiddenFill>
              </a:ext>
            </a:extLst>
          </p:spPr>
        </p:pic>
        <p:pic>
          <p:nvPicPr>
            <p:cNvPr id="43030" name="Picture 22" descr="j03252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6" y="2016"/>
              <a:ext cx="249" cy="241"/>
            </a:xfrm>
            <a:prstGeom prst="rect">
              <a:avLst/>
            </a:prstGeom>
            <a:noFill/>
            <a:extLst>
              <a:ext uri="{909E8E84-426E-40DD-AFC4-6F175D3DCCD1}">
                <a14:hiddenFill xmlns:a14="http://schemas.microsoft.com/office/drawing/2010/main">
                  <a:solidFill>
                    <a:srgbClr val="FFFFFF"/>
                  </a:solidFill>
                </a14:hiddenFill>
              </a:ext>
            </a:extLst>
          </p:spPr>
        </p:pic>
        <p:pic>
          <p:nvPicPr>
            <p:cNvPr id="43031" name="Picture 23" descr="j04127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0" y="1872"/>
              <a:ext cx="193" cy="192"/>
            </a:xfrm>
            <a:prstGeom prst="rect">
              <a:avLst/>
            </a:prstGeom>
            <a:noFill/>
            <a:extLst>
              <a:ext uri="{909E8E84-426E-40DD-AFC4-6F175D3DCCD1}">
                <a14:hiddenFill xmlns:a14="http://schemas.microsoft.com/office/drawing/2010/main">
                  <a:solidFill>
                    <a:srgbClr val="FFFFFF"/>
                  </a:solidFill>
                </a14:hiddenFill>
              </a:ext>
            </a:extLst>
          </p:spPr>
        </p:pic>
        <p:sp>
          <p:nvSpPr>
            <p:cNvPr id="43032" name="Rectangle 24"/>
            <p:cNvSpPr>
              <a:spLocks noChangeArrowheads="1"/>
            </p:cNvSpPr>
            <p:nvPr/>
          </p:nvSpPr>
          <p:spPr bwMode="auto">
            <a:xfrm>
              <a:off x="1353" y="2048"/>
              <a:ext cx="557"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t>Slice</a:t>
              </a:r>
            </a:p>
            <a:p>
              <a:r>
                <a:rPr lang="en-US" sz="1400"/>
                <a:t>Authority</a:t>
              </a:r>
            </a:p>
          </p:txBody>
        </p:sp>
        <p:sp>
          <p:nvSpPr>
            <p:cNvPr id="43033" name="Text Box 25"/>
            <p:cNvSpPr txBox="1">
              <a:spLocks noChangeArrowheads="1"/>
            </p:cNvSpPr>
            <p:nvPr/>
          </p:nvSpPr>
          <p:spPr bwMode="auto">
            <a:xfrm>
              <a:off x="2046" y="2064"/>
              <a:ext cx="25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chemeClr val="tx2"/>
                  </a:solidFill>
                </a:rPr>
                <a:t>GID</a:t>
              </a:r>
            </a:p>
          </p:txBody>
        </p:sp>
      </p:grpSp>
      <p:sp>
        <p:nvSpPr>
          <p:cNvPr id="43034" name="Text Box 26"/>
          <p:cNvSpPr txBox="1">
            <a:spLocks noChangeArrowheads="1"/>
          </p:cNvSpPr>
          <p:nvPr/>
        </p:nvSpPr>
        <p:spPr bwMode="auto">
          <a:xfrm>
            <a:off x="685800" y="3276600"/>
            <a:ext cx="2286000" cy="93980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12713" indent="-112713" algn="l">
              <a:defRPr>
                <a:solidFill>
                  <a:schemeClr val="tx1"/>
                </a:solidFill>
                <a:latin typeface="Arial" charset="0"/>
              </a:defRPr>
            </a:lvl1pPr>
            <a:lvl2pPr algn="l">
              <a:defRPr>
                <a:solidFill>
                  <a:schemeClr val="tx1"/>
                </a:solidFill>
                <a:latin typeface="Arial" charset="0"/>
              </a:defRPr>
            </a:lvl2pPr>
            <a:lvl3pPr algn="l">
              <a:defRPr>
                <a:solidFill>
                  <a:schemeClr val="tx1"/>
                </a:solidFill>
                <a:latin typeface="Arial" charset="0"/>
              </a:defRPr>
            </a:lvl3pPr>
            <a:lvl4pPr algn="l">
              <a:defRPr>
                <a:solidFill>
                  <a:schemeClr val="tx1"/>
                </a:solidFill>
                <a:latin typeface="Arial" charset="0"/>
              </a:defRPr>
            </a:lvl4pPr>
            <a:lvl5pPr algn="l">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Bef>
                <a:spcPct val="50000"/>
              </a:spcBef>
            </a:pPr>
            <a:r>
              <a:rPr lang="en-US" sz="1000" i="1"/>
              <a:t>Notes:</a:t>
            </a:r>
            <a:r>
              <a:rPr lang="en-US" sz="1000"/>
              <a:t> </a:t>
            </a:r>
          </a:p>
          <a:p>
            <a:pPr>
              <a:spcBef>
                <a:spcPct val="50000"/>
              </a:spcBef>
              <a:buFontTx/>
              <a:buChar char="•"/>
            </a:pPr>
            <a:r>
              <a:rPr lang="en-US" sz="1000"/>
              <a:t>A slice can exist with no components in it.  So, the minimal slice consists of a slice ID bound to a user.</a:t>
            </a:r>
          </a:p>
        </p:txBody>
      </p:sp>
      <p:cxnSp>
        <p:nvCxnSpPr>
          <p:cNvPr id="43035" name="AutoShape 27"/>
          <p:cNvCxnSpPr>
            <a:cxnSpLocks noChangeShapeType="1"/>
            <a:endCxn id="43028" idx="3"/>
          </p:cNvCxnSpPr>
          <p:nvPr/>
        </p:nvCxnSpPr>
        <p:spPr bwMode="auto">
          <a:xfrm>
            <a:off x="8132763" y="2462213"/>
            <a:ext cx="300037" cy="3024187"/>
          </a:xfrm>
          <a:prstGeom prst="curvedConnector3">
            <a:avLst>
              <a:gd name="adj1" fmla="val 176190"/>
            </a:avLst>
          </a:prstGeom>
          <a:noFill/>
          <a:ln w="25400">
            <a:solidFill>
              <a:srgbClr val="3366FF"/>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3036" name="AutoShape 28"/>
          <p:cNvCxnSpPr>
            <a:cxnSpLocks noChangeShapeType="1"/>
            <a:stCxn id="43028" idx="0"/>
          </p:cNvCxnSpPr>
          <p:nvPr/>
        </p:nvCxnSpPr>
        <p:spPr bwMode="auto">
          <a:xfrm rot="16200000">
            <a:off x="6883400" y="3844925"/>
            <a:ext cx="1704975" cy="53975"/>
          </a:xfrm>
          <a:prstGeom prst="curvedConnector3">
            <a:avLst>
              <a:gd name="adj1" fmla="val 50000"/>
            </a:avLst>
          </a:prstGeom>
          <a:noFill/>
          <a:ln w="25400">
            <a:solidFill>
              <a:srgbClr val="3366FF"/>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3037" name="AutoShape 29"/>
          <p:cNvSpPr>
            <a:spLocks noChangeArrowheads="1"/>
          </p:cNvSpPr>
          <p:nvPr/>
        </p:nvSpPr>
        <p:spPr bwMode="auto">
          <a:xfrm>
            <a:off x="5943600" y="1600200"/>
            <a:ext cx="1143000" cy="590550"/>
          </a:xfrm>
          <a:prstGeom prst="wedgeRectCallout">
            <a:avLst>
              <a:gd name="adj1" fmla="val 102639"/>
              <a:gd name="adj2" fmla="val 31542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2. SA validates users identity and credentials, grants a slice ID to the user.</a:t>
            </a:r>
          </a:p>
        </p:txBody>
      </p:sp>
      <p:sp>
        <p:nvSpPr>
          <p:cNvPr id="43039" name="AutoShape 31"/>
          <p:cNvSpPr>
            <a:spLocks noChangeArrowheads="1"/>
          </p:cNvSpPr>
          <p:nvPr/>
        </p:nvSpPr>
        <p:spPr bwMode="auto">
          <a:xfrm>
            <a:off x="5867400" y="4800600"/>
            <a:ext cx="1066800" cy="835025"/>
          </a:xfrm>
          <a:prstGeom prst="wedgeRectCallout">
            <a:avLst>
              <a:gd name="adj1" fmla="val -5356"/>
              <a:gd name="adj2" fmla="val 13669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800"/>
              <a:t>3. SA registers the slice ID and the binding between the user id and slice ID at Clearinghouse.</a:t>
            </a:r>
          </a:p>
        </p:txBody>
      </p:sp>
      <p:cxnSp>
        <p:nvCxnSpPr>
          <p:cNvPr id="43038" name="AutoShape 30"/>
          <p:cNvCxnSpPr>
            <a:cxnSpLocks noChangeShapeType="1"/>
            <a:stCxn id="43028" idx="2"/>
            <a:endCxn id="43020" idx="3"/>
          </p:cNvCxnSpPr>
          <p:nvPr/>
        </p:nvCxnSpPr>
        <p:spPr bwMode="auto">
          <a:xfrm rot="16200000" flipV="1">
            <a:off x="6401594" y="4941094"/>
            <a:ext cx="290512" cy="2324100"/>
          </a:xfrm>
          <a:prstGeom prst="curvedConnector4">
            <a:avLst>
              <a:gd name="adj1" fmla="val -78690"/>
              <a:gd name="adj2" fmla="val 65574"/>
            </a:avLst>
          </a:prstGeom>
          <a:noFill/>
          <a:ln w="25400">
            <a:solidFill>
              <a:srgbClr val="3366FF"/>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43044" name="Group 36"/>
          <p:cNvGrpSpPr>
            <a:grpSpLocks/>
          </p:cNvGrpSpPr>
          <p:nvPr/>
        </p:nvGrpSpPr>
        <p:grpSpPr bwMode="auto">
          <a:xfrm>
            <a:off x="7159625" y="1939925"/>
            <a:ext cx="1069975" cy="1108075"/>
            <a:chOff x="222" y="2160"/>
            <a:chExt cx="674" cy="698"/>
          </a:xfrm>
        </p:grpSpPr>
        <p:pic>
          <p:nvPicPr>
            <p:cNvPr id="43045" name="Picture 37" descr="j02875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2" y="2160"/>
              <a:ext cx="464" cy="698"/>
            </a:xfrm>
            <a:prstGeom prst="rect">
              <a:avLst/>
            </a:prstGeom>
            <a:noFill/>
            <a:extLst>
              <a:ext uri="{909E8E84-426E-40DD-AFC4-6F175D3DCCD1}">
                <a14:hiddenFill xmlns:a14="http://schemas.microsoft.com/office/drawing/2010/main">
                  <a:solidFill>
                    <a:srgbClr val="FFFFFF"/>
                  </a:solidFill>
                </a14:hiddenFill>
              </a:ext>
            </a:extLst>
          </p:spPr>
        </p:pic>
        <p:pic>
          <p:nvPicPr>
            <p:cNvPr id="43046" name="Picture 38" descr="j03252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8" y="2400"/>
              <a:ext cx="249" cy="241"/>
            </a:xfrm>
            <a:prstGeom prst="rect">
              <a:avLst/>
            </a:prstGeom>
            <a:noFill/>
            <a:extLst>
              <a:ext uri="{909E8E84-426E-40DD-AFC4-6F175D3DCCD1}">
                <a14:hiddenFill xmlns:a14="http://schemas.microsoft.com/office/drawing/2010/main">
                  <a:solidFill>
                    <a:srgbClr val="FFFFFF"/>
                  </a:solidFill>
                </a14:hiddenFill>
              </a:ext>
            </a:extLst>
          </p:spPr>
        </p:pic>
        <p:pic>
          <p:nvPicPr>
            <p:cNvPr id="43047" name="Picture 39" descr="j041276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2" y="2256"/>
              <a:ext cx="193" cy="192"/>
            </a:xfrm>
            <a:prstGeom prst="rect">
              <a:avLst/>
            </a:prstGeom>
            <a:noFill/>
            <a:extLst>
              <a:ext uri="{909E8E84-426E-40DD-AFC4-6F175D3DCCD1}">
                <a14:hiddenFill xmlns:a14="http://schemas.microsoft.com/office/drawing/2010/main">
                  <a:solidFill>
                    <a:srgbClr val="FFFFFF"/>
                  </a:solidFill>
                </a14:hiddenFill>
              </a:ext>
            </a:extLst>
          </p:spPr>
        </p:pic>
        <p:sp>
          <p:nvSpPr>
            <p:cNvPr id="43048" name="Text Box 40"/>
            <p:cNvSpPr txBox="1">
              <a:spLocks noChangeArrowheads="1"/>
            </p:cNvSpPr>
            <p:nvPr/>
          </p:nvSpPr>
          <p:spPr bwMode="auto">
            <a:xfrm>
              <a:off x="318" y="2448"/>
              <a:ext cx="258"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000">
                  <a:solidFill>
                    <a:schemeClr val="tx2"/>
                  </a:solidFill>
                </a:rPr>
                <a:t>GID</a:t>
              </a:r>
            </a:p>
          </p:txBody>
        </p:sp>
      </p:grpSp>
      <p:pic>
        <p:nvPicPr>
          <p:cNvPr id="43049" name="Picture 41" descr="j032657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0" y="2819400"/>
            <a:ext cx="282575" cy="298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11506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43035"/>
                                        </p:tgtEl>
                                        <p:attrNameLst>
                                          <p:attrName>style.visibility</p:attrName>
                                        </p:attrNameLst>
                                      </p:cBhvr>
                                      <p:to>
                                        <p:strVal val="visible"/>
                                      </p:to>
                                    </p:set>
                                    <p:animEffect transition="in" filter="wipe(up)">
                                      <p:cBhvr>
                                        <p:cTn id="7" dur="500"/>
                                        <p:tgtEl>
                                          <p:spTgt spid="43035"/>
                                        </p:tgtEl>
                                      </p:cBhvr>
                                    </p:animEffect>
                                  </p:childTnLst>
                                </p:cTn>
                              </p:par>
                              <p:par>
                                <p:cTn id="8" presetID="22" presetClass="entr" presetSubtype="1" fill="hold" nodeType="withEffect">
                                  <p:stCondLst>
                                    <p:cond delay="0"/>
                                  </p:stCondLst>
                                  <p:childTnLst>
                                    <p:set>
                                      <p:cBhvr>
                                        <p:cTn id="9" dur="1" fill="hold">
                                          <p:stCondLst>
                                            <p:cond delay="0"/>
                                          </p:stCondLst>
                                        </p:cTn>
                                        <p:tgtEl>
                                          <p:spTgt spid="43049"/>
                                        </p:tgtEl>
                                        <p:attrNameLst>
                                          <p:attrName>style.visibility</p:attrName>
                                        </p:attrNameLst>
                                      </p:cBhvr>
                                      <p:to>
                                        <p:strVal val="visible"/>
                                      </p:to>
                                    </p:set>
                                    <p:animEffect transition="in" filter="wipe(up)">
                                      <p:cBhvr>
                                        <p:cTn id="10" dur="500"/>
                                        <p:tgtEl>
                                          <p:spTgt spid="43049"/>
                                        </p:tgtEl>
                                      </p:cBhvr>
                                    </p:animEffect>
                                  </p:childTnLst>
                                </p:cTn>
                              </p:par>
                              <p:par>
                                <p:cTn id="11" presetID="1" presetClass="entr" presetSubtype="0" fill="hold" grpId="0" nodeType="withEffect">
                                  <p:stCondLst>
                                    <p:cond delay="0"/>
                                  </p:stCondLst>
                                  <p:childTnLst>
                                    <p:set>
                                      <p:cBhvr>
                                        <p:cTn id="12" dur="1" fill="hold">
                                          <p:stCondLst>
                                            <p:cond delay="0"/>
                                          </p:stCondLst>
                                        </p:cTn>
                                        <p:tgtEl>
                                          <p:spTgt spid="43026"/>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43036"/>
                                        </p:tgtEl>
                                        <p:attrNameLst>
                                          <p:attrName>style.visibility</p:attrName>
                                        </p:attrNameLst>
                                      </p:cBhvr>
                                      <p:to>
                                        <p:strVal val="visible"/>
                                      </p:to>
                                    </p:set>
                                    <p:animEffect transition="in" filter="wipe(down)">
                                      <p:cBhvr>
                                        <p:cTn id="17" dur="500"/>
                                        <p:tgtEl>
                                          <p:spTgt spid="43036"/>
                                        </p:tgtEl>
                                      </p:cBhvr>
                                    </p:animEffect>
                                  </p:childTnLst>
                                </p:cTn>
                              </p:par>
                              <p:par>
                                <p:cTn id="18" presetID="1" presetClass="entr" presetSubtype="0" fill="hold" grpId="0" nodeType="withEffect">
                                  <p:stCondLst>
                                    <p:cond delay="0"/>
                                  </p:stCondLst>
                                  <p:childTnLst>
                                    <p:set>
                                      <p:cBhvr>
                                        <p:cTn id="19" dur="1" fill="hold">
                                          <p:stCondLst>
                                            <p:cond delay="0"/>
                                          </p:stCondLst>
                                        </p:cTn>
                                        <p:tgtEl>
                                          <p:spTgt spid="43037"/>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2" fill="hold" nodeType="clickEffect">
                                  <p:stCondLst>
                                    <p:cond delay="0"/>
                                  </p:stCondLst>
                                  <p:childTnLst>
                                    <p:set>
                                      <p:cBhvr>
                                        <p:cTn id="23" dur="1" fill="hold">
                                          <p:stCondLst>
                                            <p:cond delay="0"/>
                                          </p:stCondLst>
                                        </p:cTn>
                                        <p:tgtEl>
                                          <p:spTgt spid="43038"/>
                                        </p:tgtEl>
                                        <p:attrNameLst>
                                          <p:attrName>style.visibility</p:attrName>
                                        </p:attrNameLst>
                                      </p:cBhvr>
                                      <p:to>
                                        <p:strVal val="visible"/>
                                      </p:to>
                                    </p:set>
                                    <p:animEffect transition="in" filter="wipe(right)">
                                      <p:cBhvr>
                                        <p:cTn id="24" dur="500"/>
                                        <p:tgtEl>
                                          <p:spTgt spid="43038"/>
                                        </p:tgtEl>
                                      </p:cBhvr>
                                    </p:animEffect>
                                  </p:childTnLst>
                                </p:cTn>
                              </p:par>
                              <p:par>
                                <p:cTn id="25" presetID="1" presetClass="entr" presetSubtype="0" fill="hold" grpId="0" nodeType="withEffect">
                                  <p:stCondLst>
                                    <p:cond delay="0"/>
                                  </p:stCondLst>
                                  <p:childTnLst>
                                    <p:set>
                                      <p:cBhvr>
                                        <p:cTn id="26" dur="1" fill="hold">
                                          <p:stCondLst>
                                            <p:cond delay="0"/>
                                          </p:stCondLst>
                                        </p:cTn>
                                        <p:tgtEl>
                                          <p:spTgt spid="430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26" grpId="0" animBg="1"/>
      <p:bldP spid="43037" grpId="0" animBg="1"/>
      <p:bldP spid="4303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Today’s papers</a:t>
            </a:r>
            <a:endParaRPr lang="en-US"/>
          </a:p>
        </p:txBody>
      </p:sp>
      <p:sp>
        <p:nvSpPr>
          <p:cNvPr id="3" name="Content Placeholder 2"/>
          <p:cNvSpPr>
            <a:spLocks noGrp="1"/>
          </p:cNvSpPr>
          <p:nvPr>
            <p:ph sz="quarter" idx="1"/>
          </p:nvPr>
        </p:nvSpPr>
        <p:spPr/>
        <p:txBody>
          <a:bodyPr/>
          <a:lstStyle/>
          <a:p>
            <a:r>
              <a:rPr lang="en-US" smtClean="0"/>
              <a:t>First paper focuses on the resource scheduling and management challenges they face in GENI</a:t>
            </a:r>
          </a:p>
          <a:p>
            <a:endParaRPr lang="en-US"/>
          </a:p>
          <a:p>
            <a:r>
              <a:rPr lang="en-US" smtClean="0"/>
              <a:t>Second paper is about the proposed security infrastructure, which is based on identity and trust</a:t>
            </a:r>
          </a:p>
          <a:p>
            <a:endParaRPr lang="en-US"/>
          </a:p>
          <a:p>
            <a:r>
              <a:rPr lang="en-US" smtClean="0"/>
              <a:t>Third (optional) paper shows how the trust mechanisms map to logic formalism</a:t>
            </a:r>
            <a:endParaRPr lang="en-US"/>
          </a:p>
        </p:txBody>
      </p:sp>
    </p:spTree>
    <p:extLst>
      <p:ext uri="{BB962C8B-B14F-4D97-AF65-F5344CB8AC3E}">
        <p14:creationId xmlns:p14="http://schemas.microsoft.com/office/powerpoint/2010/main" val="3677399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Context</a:t>
            </a:r>
            <a:endParaRPr lang="en-US"/>
          </a:p>
        </p:txBody>
      </p:sp>
      <p:sp>
        <p:nvSpPr>
          <p:cNvPr id="3" name="Content Placeholder 2"/>
          <p:cNvSpPr>
            <a:spLocks noGrp="1"/>
          </p:cNvSpPr>
          <p:nvPr>
            <p:ph sz="quarter" idx="1"/>
          </p:nvPr>
        </p:nvSpPr>
        <p:spPr/>
        <p:txBody>
          <a:bodyPr>
            <a:normAutofit lnSpcReduction="10000"/>
          </a:bodyPr>
          <a:lstStyle/>
          <a:p>
            <a:r>
              <a:rPr lang="en-US" smtClean="0"/>
              <a:t>As we roll out increasingly ambitious distributed platforms, and share them among demanding users who have “it’s all mine” mentalities, we get really challenging resource sharing scenarios</a:t>
            </a:r>
          </a:p>
          <a:p>
            <a:r>
              <a:rPr lang="en-US" smtClean="0"/>
              <a:t>Today’s PlanetLab illustrates the risks</a:t>
            </a:r>
          </a:p>
          <a:p>
            <a:pPr lvl="1"/>
            <a:r>
              <a:rPr lang="en-US" smtClean="0"/>
              <a:t>Internet-scale experimental resource (created by Larry Peterson and team members)</a:t>
            </a:r>
          </a:p>
          <a:p>
            <a:pPr lvl="1"/>
            <a:r>
              <a:rPr lang="en-US" smtClean="0"/>
              <a:t>More than 400 small clusters that comprise a global platform for experiments</a:t>
            </a:r>
          </a:p>
          <a:p>
            <a:pPr lvl="1"/>
            <a:r>
              <a:rPr lang="en-US" smtClean="0"/>
              <a:t>Used by researchers worldwide</a:t>
            </a:r>
          </a:p>
        </p:txBody>
      </p:sp>
    </p:spTree>
    <p:extLst>
      <p:ext uri="{BB962C8B-B14F-4D97-AF65-F5344CB8AC3E}">
        <p14:creationId xmlns:p14="http://schemas.microsoft.com/office/powerpoint/2010/main" val="32952013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Paper 1: Controlling dynamic guests</a:t>
            </a:r>
            <a:endParaRPr lang="en-US"/>
          </a:p>
        </p:txBody>
      </p:sp>
      <p:sp>
        <p:nvSpPr>
          <p:cNvPr id="3" name="Content Placeholder 2"/>
          <p:cNvSpPr>
            <a:spLocks noGrp="1"/>
          </p:cNvSpPr>
          <p:nvPr>
            <p:ph sz="quarter" idx="1"/>
          </p:nvPr>
        </p:nvSpPr>
        <p:spPr/>
        <p:txBody>
          <a:bodyPr>
            <a:normAutofit fontScale="85000" lnSpcReduction="20000"/>
          </a:bodyPr>
          <a:lstStyle/>
          <a:p>
            <a:r>
              <a:rPr lang="en-US" smtClean="0"/>
              <a:t>Presents the GENI slice model</a:t>
            </a:r>
          </a:p>
          <a:p>
            <a:pPr lvl="1"/>
            <a:r>
              <a:rPr lang="en-US" smtClean="0"/>
              <a:t>Slice hosts user “appliances”</a:t>
            </a:r>
          </a:p>
          <a:p>
            <a:pPr lvl="1"/>
            <a:r>
              <a:rPr lang="en-US" smtClean="0"/>
              <a:t>Each appliance visible at one or more GENI hosting sites</a:t>
            </a:r>
          </a:p>
          <a:p>
            <a:endParaRPr lang="en-US"/>
          </a:p>
          <a:p>
            <a:r>
              <a:rPr lang="en-US" smtClean="0"/>
              <a:t>Each appliance communicates its needs via what they call a “guest controller”</a:t>
            </a:r>
          </a:p>
          <a:p>
            <a:pPr lvl="1"/>
            <a:r>
              <a:rPr lang="en-US" smtClean="0"/>
              <a:t>Allows appliance to dynamically vary its needs, e.g. add or remove VMs from the deployment, or other resources</a:t>
            </a:r>
          </a:p>
          <a:p>
            <a:pPr lvl="1"/>
            <a:r>
              <a:rPr lang="en-US" smtClean="0"/>
              <a:t>Schedules resource use within the appliance deployment</a:t>
            </a:r>
          </a:p>
          <a:p>
            <a:endParaRPr lang="en-US"/>
          </a:p>
          <a:p>
            <a:r>
              <a:rPr lang="en-US" smtClean="0"/>
              <a:t>A set of applicances, managed by ORCA, can then be deployed onto a collection of GENI nodes</a:t>
            </a:r>
            <a:endParaRPr lang="en-US"/>
          </a:p>
        </p:txBody>
      </p:sp>
    </p:spTree>
    <p:extLst>
      <p:ext uri="{BB962C8B-B14F-4D97-AF65-F5344CB8AC3E}">
        <p14:creationId xmlns:p14="http://schemas.microsoft.com/office/powerpoint/2010/main" val="22720468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Secure instantiation of an appliance on an ORCA-managed node</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3805" y="2096429"/>
            <a:ext cx="6924675"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87446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Each guest lives in a form of VLAN</a:t>
            </a:r>
            <a:endParaRPr lang="en-US"/>
          </a:p>
        </p:txBody>
      </p:sp>
      <p:sp>
        <p:nvSpPr>
          <p:cNvPr id="3" name="Content Placeholder 2"/>
          <p:cNvSpPr>
            <a:spLocks noGrp="1"/>
          </p:cNvSpPr>
          <p:nvPr>
            <p:ph sz="quarter" idx="1"/>
          </p:nvPr>
        </p:nvSpPr>
        <p:spPr/>
        <p:txBody>
          <a:bodyPr/>
          <a:lstStyle/>
          <a:p>
            <a:r>
              <a:rPr lang="en-US" smtClean="0"/>
              <a:t>A virtual LAN is a kind of subnet architecture</a:t>
            </a:r>
          </a:p>
          <a:p>
            <a:pPr lvl="1"/>
            <a:r>
              <a:rPr lang="en-US" smtClean="0"/>
              <a:t>Mimics a dedicated ethernet</a:t>
            </a:r>
          </a:p>
          <a:p>
            <a:pPr lvl="1"/>
            <a:r>
              <a:rPr lang="en-US" smtClean="0"/>
              <a:t>Widely used in enterprise data centers</a:t>
            </a:r>
          </a:p>
          <a:p>
            <a:pPr lvl="1"/>
            <a:endParaRPr lang="en-US"/>
          </a:p>
          <a:p>
            <a:r>
              <a:rPr lang="en-US" smtClean="0"/>
              <a:t>GENI deployment on a set of nodes is “like” a VLAN in that the appliances are isolated from one-another and see a virtual, private, infrastructure</a:t>
            </a:r>
          </a:p>
          <a:p>
            <a:pPr lvl="1"/>
            <a:r>
              <a:rPr lang="en-US" smtClean="0"/>
              <a:t>But resources are “leased”</a:t>
            </a:r>
          </a:p>
          <a:p>
            <a:pPr lvl="1"/>
            <a:r>
              <a:rPr lang="en-US" smtClean="0"/>
              <a:t>When lease expires, GENI will reclaim them</a:t>
            </a:r>
            <a:endParaRPr lang="en-US"/>
          </a:p>
        </p:txBody>
      </p:sp>
    </p:spTree>
    <p:extLst>
      <p:ext uri="{BB962C8B-B14F-4D97-AF65-F5344CB8AC3E}">
        <p14:creationId xmlns:p14="http://schemas.microsoft.com/office/powerpoint/2010/main" val="37400192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743200"/>
            <a:ext cx="6905625" cy="3629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smtClean="0"/>
              <a:t>Security keys play a central role</a:t>
            </a:r>
            <a:endParaRPr lang="en-US"/>
          </a:p>
        </p:txBody>
      </p:sp>
      <p:sp>
        <p:nvSpPr>
          <p:cNvPr id="3" name="Content Placeholder 2"/>
          <p:cNvSpPr>
            <a:spLocks noGrp="1"/>
          </p:cNvSpPr>
          <p:nvPr>
            <p:ph sz="quarter" idx="1"/>
          </p:nvPr>
        </p:nvSpPr>
        <p:spPr/>
        <p:txBody>
          <a:bodyPr/>
          <a:lstStyle/>
          <a:p>
            <a:r>
              <a:rPr lang="en-US" smtClean="0"/>
              <a:t>GENI has an efficient security key exchange scheme</a:t>
            </a:r>
          </a:p>
          <a:p>
            <a:r>
              <a:rPr lang="en-US" smtClean="0"/>
              <a:t>Uses public keys to efficiently create SSL or TLS session keys</a:t>
            </a:r>
            <a:endParaRPr lang="en-US"/>
          </a:p>
        </p:txBody>
      </p:sp>
    </p:spTree>
    <p:extLst>
      <p:ext uri="{BB962C8B-B14F-4D97-AF65-F5344CB8AC3E}">
        <p14:creationId xmlns:p14="http://schemas.microsoft.com/office/powerpoint/2010/main" val="25763209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Fair resource sharing</a:t>
            </a:r>
            <a:endParaRPr lang="en-US"/>
          </a:p>
        </p:txBody>
      </p:sp>
      <p:sp>
        <p:nvSpPr>
          <p:cNvPr id="3" name="Content Placeholder 2"/>
          <p:cNvSpPr>
            <a:spLocks noGrp="1"/>
          </p:cNvSpPr>
          <p:nvPr>
            <p:ph sz="quarter" idx="1"/>
          </p:nvPr>
        </p:nvSpPr>
        <p:spPr/>
        <p:txBody>
          <a:bodyPr/>
          <a:lstStyle/>
          <a:p>
            <a:r>
              <a:rPr lang="en-US" smtClean="0"/>
              <a:t>Based on a modified “weighted fair queuing” algorithm (originally invented by Alan Demers!)</a:t>
            </a:r>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971800"/>
            <a:ext cx="6486525" cy="280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43791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Guest controller API</a:t>
            </a:r>
            <a:endParaRPr lang="en-US"/>
          </a:p>
        </p:txBody>
      </p:sp>
      <p:sp>
        <p:nvSpPr>
          <p:cNvPr id="3" name="Content Placeholder 2"/>
          <p:cNvSpPr>
            <a:spLocks noGrp="1"/>
          </p:cNvSpPr>
          <p:nvPr>
            <p:ph sz="quarter" idx="1"/>
          </p:nvPr>
        </p:nvSpPr>
        <p:spPr/>
        <p:txBody>
          <a:bodyPr/>
          <a:lstStyle/>
          <a:p>
            <a:r>
              <a:rPr lang="en-US" smtClean="0"/>
              <a:t>Guest controller has options to:</a:t>
            </a:r>
          </a:p>
          <a:p>
            <a:pPr lvl="1"/>
            <a:r>
              <a:rPr lang="en-US" smtClean="0"/>
              <a:t>Issue requests that span multiple hosts (“wide” requests)</a:t>
            </a:r>
          </a:p>
          <a:p>
            <a:pPr lvl="1"/>
            <a:r>
              <a:rPr lang="en-US" smtClean="0"/>
              <a:t>Maintain flow ordering even during resource allocation</a:t>
            </a:r>
          </a:p>
          <a:p>
            <a:pPr lvl="1"/>
            <a:r>
              <a:rPr lang="en-US" smtClean="0"/>
              <a:t>Perform “calendar” scheduling (advance reservations)</a:t>
            </a:r>
          </a:p>
          <a:p>
            <a:pPr lvl="1"/>
            <a:r>
              <a:rPr lang="en-US" smtClean="0"/>
              <a:t>Backfill scheduling: First schedules wide requests, then “backfills” with smaller tasks</a:t>
            </a:r>
          </a:p>
          <a:p>
            <a:pPr lvl="1"/>
            <a:r>
              <a:rPr lang="en-US" smtClean="0"/>
              <a:t>Dynamic resizing (to the extent feasible)</a:t>
            </a:r>
            <a:endParaRPr lang="en-US"/>
          </a:p>
        </p:txBody>
      </p:sp>
    </p:spTree>
    <p:extLst>
      <p:ext uri="{BB962C8B-B14F-4D97-AF65-F5344CB8AC3E}">
        <p14:creationId xmlns:p14="http://schemas.microsoft.com/office/powerpoint/2010/main" val="8042243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Identity and authorization</a:t>
            </a:r>
            <a:endParaRPr lang="en-US"/>
          </a:p>
        </p:txBody>
      </p:sp>
      <p:sp>
        <p:nvSpPr>
          <p:cNvPr id="3" name="Content Placeholder 2"/>
          <p:cNvSpPr>
            <a:spLocks noGrp="1"/>
          </p:cNvSpPr>
          <p:nvPr>
            <p:ph sz="quarter" idx="1"/>
          </p:nvPr>
        </p:nvSpPr>
        <p:spPr/>
        <p:txBody>
          <a:bodyPr/>
          <a:lstStyle/>
          <a:p>
            <a:r>
              <a:rPr lang="en-US" smtClean="0"/>
              <a:t>For these purposes GENI uses a Stanford-based logic (RT/ABAC) for trust-based role management</a:t>
            </a:r>
          </a:p>
          <a:p>
            <a:pPr lvl="1"/>
            <a:r>
              <a:rPr lang="en-US" smtClean="0"/>
              <a:t>The logic is a </a:t>
            </a:r>
            <a:r>
              <a:rPr lang="en-US" i="1" smtClean="0"/>
              <a:t>mathematical framework </a:t>
            </a:r>
            <a:r>
              <a:rPr lang="en-US" smtClean="0"/>
              <a:t>for expressing:</a:t>
            </a:r>
          </a:p>
          <a:p>
            <a:pPr lvl="2"/>
            <a:r>
              <a:rPr lang="en-US"/>
              <a:t>I</a:t>
            </a:r>
            <a:r>
              <a:rPr lang="en-US" smtClean="0"/>
              <a:t>dentity (individual and group entities), </a:t>
            </a:r>
          </a:p>
          <a:p>
            <a:pPr lvl="2"/>
            <a:r>
              <a:rPr lang="en-US"/>
              <a:t>R</a:t>
            </a:r>
            <a:r>
              <a:rPr lang="en-US" smtClean="0"/>
              <a:t>elationships (as in “John is a </a:t>
            </a:r>
            <a:r>
              <a:rPr lang="en-US" u="sng" smtClean="0"/>
              <a:t>Cornell student </a:t>
            </a:r>
            <a:r>
              <a:rPr lang="en-US" smtClean="0"/>
              <a:t>and is taking </a:t>
            </a:r>
            <a:r>
              <a:rPr lang="en-US" u="sng" smtClean="0"/>
              <a:t>CS6410</a:t>
            </a:r>
            <a:r>
              <a:rPr lang="en-US" smtClean="0"/>
              <a:t>”), or “Ken is a consultant to Z’s </a:t>
            </a:r>
            <a:r>
              <a:rPr lang="en-US" u="sng" smtClean="0"/>
              <a:t>Red Sky Corp</a:t>
            </a:r>
            <a:r>
              <a:rPr lang="en-US" smtClean="0"/>
              <a:t>.”</a:t>
            </a:r>
          </a:p>
          <a:p>
            <a:pPr lvl="2"/>
            <a:r>
              <a:rPr lang="en-US" smtClean="0"/>
              <a:t>Policies written using these base elements, such as “Cornell CS6410 students are entitled to a 20% discount on Ken’s book if they buy it directly from Springer Verlag”</a:t>
            </a:r>
          </a:p>
          <a:p>
            <a:pPr lvl="1"/>
            <a:r>
              <a:rPr lang="en-US" smtClean="0"/>
              <a:t>Previous logics were much less expressive</a:t>
            </a:r>
          </a:p>
          <a:p>
            <a:pPr lvl="1"/>
            <a:endParaRPr lang="en-US"/>
          </a:p>
        </p:txBody>
      </p:sp>
    </p:spTree>
    <p:extLst>
      <p:ext uri="{BB962C8B-B14F-4D97-AF65-F5344CB8AC3E}">
        <p14:creationId xmlns:p14="http://schemas.microsoft.com/office/powerpoint/2010/main" val="10033559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Features of RT/ABAC</a:t>
            </a:r>
            <a:endParaRPr lang="en-US"/>
          </a:p>
        </p:txBody>
      </p:sp>
      <p:sp>
        <p:nvSpPr>
          <p:cNvPr id="3" name="Content Placeholder 2"/>
          <p:cNvSpPr>
            <a:spLocks noGrp="1"/>
          </p:cNvSpPr>
          <p:nvPr>
            <p:ph sz="quarter" idx="1"/>
          </p:nvPr>
        </p:nvSpPr>
        <p:spPr/>
        <p:txBody>
          <a:bodyPr>
            <a:normAutofit fontScale="92500" lnSpcReduction="10000"/>
          </a:bodyPr>
          <a:lstStyle/>
          <a:p>
            <a:r>
              <a:rPr lang="en-US" smtClean="0"/>
              <a:t>Authorization based on user identity, group affiliations, nature of the specific activity (slice)</a:t>
            </a:r>
          </a:p>
          <a:p>
            <a:r>
              <a:rPr lang="en-US" smtClean="0"/>
              <a:t>Flexible support for delegation of rights, including “capability”-based access control</a:t>
            </a:r>
          </a:p>
          <a:p>
            <a:pPr lvl="1"/>
            <a:r>
              <a:rPr lang="en-US" smtClean="0"/>
              <a:t>In this model, if you present a valid ticket for a resource that ticket (capability) will ensure access</a:t>
            </a:r>
          </a:p>
          <a:p>
            <a:pPr lvl="1"/>
            <a:r>
              <a:rPr lang="en-US" smtClean="0"/>
              <a:t>Flexible authorization policies and delegated policy evaluation that allows policies from multiple agents to be combined</a:t>
            </a:r>
          </a:p>
          <a:p>
            <a:pPr lvl="1"/>
            <a:r>
              <a:rPr lang="en-US" smtClean="0"/>
              <a:t>Captures trust policies in a declarative way with a rigorous formalism that reduces to an inductive logic</a:t>
            </a:r>
            <a:endParaRPr lang="en-US"/>
          </a:p>
        </p:txBody>
      </p:sp>
    </p:spTree>
    <p:extLst>
      <p:ext uri="{BB962C8B-B14F-4D97-AF65-F5344CB8AC3E}">
        <p14:creationId xmlns:p14="http://schemas.microsoft.com/office/powerpoint/2010/main" val="19785333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Applying RT/ABAC to GENI</a:t>
            </a:r>
            <a:endParaRPr lang="en-US"/>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981199"/>
            <a:ext cx="8134350" cy="408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6771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Implementation approach</a:t>
            </a:r>
            <a:endParaRPr lang="en-US"/>
          </a:p>
        </p:txBody>
      </p:sp>
      <p:sp>
        <p:nvSpPr>
          <p:cNvPr id="4" name="Content Placeholder 3"/>
          <p:cNvSpPr>
            <a:spLocks noGrp="1"/>
          </p:cNvSpPr>
          <p:nvPr>
            <p:ph sz="quarter" idx="1"/>
          </p:nvPr>
        </p:nvSpPr>
        <p:spPr/>
        <p:txBody>
          <a:bodyPr/>
          <a:lstStyle/>
          <a:p>
            <a:r>
              <a:rPr lang="en-US" smtClean="0"/>
              <a:t>Public keys used for communication internal to and between elements of the system</a:t>
            </a:r>
          </a:p>
          <a:p>
            <a:pPr lvl="1"/>
            <a:r>
              <a:rPr lang="en-US" smtClean="0"/>
              <a:t>An entity is a component that can send and receive messages using a secured channel (e.g. SSL/TLS)</a:t>
            </a:r>
          </a:p>
          <a:p>
            <a:pPr lvl="1"/>
            <a:r>
              <a:rPr lang="en-US" smtClean="0"/>
              <a:t>ORCA security architecture employs only signed messages, allows each entity to know what entities it is interacting with in an unbreakable way</a:t>
            </a:r>
          </a:p>
          <a:p>
            <a:r>
              <a:rPr lang="en-US" smtClean="0"/>
              <a:t>All notions of identity are implemented using “roles”</a:t>
            </a:r>
          </a:p>
        </p:txBody>
      </p:sp>
    </p:spTree>
    <p:extLst>
      <p:ext uri="{BB962C8B-B14F-4D97-AF65-F5344CB8AC3E}">
        <p14:creationId xmlns:p14="http://schemas.microsoft.com/office/powerpoint/2010/main" val="6151399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How does Planetlab fit the “cloud”?</a:t>
            </a:r>
            <a:endParaRPr lang="en-US"/>
          </a:p>
        </p:txBody>
      </p:sp>
      <p:sp>
        <p:nvSpPr>
          <p:cNvPr id="3" name="Content Placeholder 2"/>
          <p:cNvSpPr>
            <a:spLocks noGrp="1"/>
          </p:cNvSpPr>
          <p:nvPr>
            <p:ph sz="quarter" idx="1"/>
          </p:nvPr>
        </p:nvSpPr>
        <p:spPr/>
        <p:txBody>
          <a:bodyPr>
            <a:normAutofit fontScale="92500"/>
          </a:bodyPr>
          <a:lstStyle/>
          <a:p>
            <a:r>
              <a:rPr lang="en-US" smtClean="0"/>
              <a:t>Cloud platforms are supported by data centers: large clusters (very large), but the similarity is real</a:t>
            </a:r>
          </a:p>
          <a:p>
            <a:r>
              <a:rPr lang="en-US" smtClean="0"/>
              <a:t>And at multiple locations worldwide</a:t>
            </a:r>
          </a:p>
          <a:p>
            <a:r>
              <a:rPr lang="en-US" smtClean="0"/>
              <a:t>They try to keep their systems running near full load</a:t>
            </a:r>
          </a:p>
          <a:p>
            <a:endParaRPr lang="en-US"/>
          </a:p>
          <a:p>
            <a:r>
              <a:rPr lang="en-US" smtClean="0"/>
              <a:t>But PlanetLab has no way to limit users from overloading their machines</a:t>
            </a:r>
          </a:p>
          <a:p>
            <a:r>
              <a:rPr lang="en-US" smtClean="0"/>
              <a:t>So in the cloud, we often see “full” but not “massive overload”; PlanetLab can easily be totally swamped</a:t>
            </a:r>
          </a:p>
        </p:txBody>
      </p:sp>
    </p:spTree>
    <p:extLst>
      <p:ext uri="{BB962C8B-B14F-4D97-AF65-F5344CB8AC3E}">
        <p14:creationId xmlns:p14="http://schemas.microsoft.com/office/powerpoint/2010/main" val="31773134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Role</a:t>
            </a:r>
            <a:endParaRPr lang="en-US"/>
          </a:p>
        </p:txBody>
      </p:sp>
      <p:sp>
        <p:nvSpPr>
          <p:cNvPr id="3" name="Content Placeholder 2"/>
          <p:cNvSpPr>
            <a:spLocks noGrp="1"/>
          </p:cNvSpPr>
          <p:nvPr>
            <p:ph sz="quarter" idx="1"/>
          </p:nvPr>
        </p:nvSpPr>
        <p:spPr/>
        <p:txBody>
          <a:bodyPr>
            <a:normAutofit lnSpcReduction="10000"/>
          </a:bodyPr>
          <a:lstStyle/>
          <a:p>
            <a:r>
              <a:rPr lang="en-US" smtClean="0"/>
              <a:t>In ORCA, the decision of an entity to trust another entity is determined by roles bound to it</a:t>
            </a:r>
          </a:p>
          <a:p>
            <a:pPr lvl="1"/>
            <a:r>
              <a:rPr lang="en-US" smtClean="0"/>
              <a:t>A role is like an </a:t>
            </a:r>
            <a:r>
              <a:rPr lang="en-US" i="1" smtClean="0"/>
              <a:t>attribute: </a:t>
            </a:r>
            <a:r>
              <a:rPr lang="en-US" smtClean="0"/>
              <a:t>a form of named property</a:t>
            </a:r>
          </a:p>
          <a:p>
            <a:pPr lvl="1"/>
            <a:r>
              <a:rPr lang="en-US" smtClean="0"/>
              <a:t>A single entity can have arbitrarily many roles and new roles can be defined dynamically</a:t>
            </a:r>
          </a:p>
          <a:p>
            <a:pPr lvl="1"/>
            <a:r>
              <a:rPr lang="en-US" smtClean="0"/>
              <a:t>Roles can be extended and also can be retracted</a:t>
            </a:r>
          </a:p>
          <a:p>
            <a:r>
              <a:rPr lang="en-US" smtClean="0"/>
              <a:t>An “entity domain” is a set of users for some institution, like “Cornell University” or “Microsoft”</a:t>
            </a:r>
          </a:p>
          <a:p>
            <a:r>
              <a:rPr lang="en-US" smtClean="0"/>
              <a:t>ORCA also allows creation of groups, like “CS6410 students”</a:t>
            </a:r>
            <a:endParaRPr lang="en-US"/>
          </a:p>
        </p:txBody>
      </p:sp>
    </p:spTree>
    <p:extLst>
      <p:ext uri="{BB962C8B-B14F-4D97-AF65-F5344CB8AC3E}">
        <p14:creationId xmlns:p14="http://schemas.microsoft.com/office/powerpoint/2010/main" val="37017566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Federating identities</a:t>
            </a:r>
            <a:endParaRPr lang="en-US"/>
          </a:p>
        </p:txBody>
      </p:sp>
      <p:sp>
        <p:nvSpPr>
          <p:cNvPr id="3" name="Content Placeholder 2"/>
          <p:cNvSpPr>
            <a:spLocks noGrp="1"/>
          </p:cNvSpPr>
          <p:nvPr>
            <p:ph sz="quarter" idx="1"/>
          </p:nvPr>
        </p:nvSpPr>
        <p:spPr/>
        <p:txBody>
          <a:bodyPr/>
          <a:lstStyle/>
          <a:p>
            <a:r>
              <a:rPr lang="en-US" smtClean="0"/>
              <a:t>ORCA is designed to federate collections of identies managed via ORCA but by different organizations</a:t>
            </a:r>
          </a:p>
          <a:p>
            <a:pPr lvl="1"/>
            <a:r>
              <a:rPr lang="en-US" smtClean="0"/>
              <a:t>E.g. Cornell manages Cornell entities</a:t>
            </a:r>
          </a:p>
          <a:p>
            <a:pPr lvl="1"/>
            <a:r>
              <a:rPr lang="en-US" smtClean="0"/>
              <a:t>Z’s Red Sky company manages its own entities</a:t>
            </a:r>
          </a:p>
          <a:p>
            <a:pPr lvl="1"/>
            <a:r>
              <a:rPr lang="en-US" smtClean="0"/>
              <a:t>ORCA is still able to carry out a policy in which Red Sky permits Cornell CS6410 students to experiment with Z’s new network sensor devices</a:t>
            </a:r>
            <a:endParaRPr lang="en-US"/>
          </a:p>
        </p:txBody>
      </p:sp>
    </p:spTree>
    <p:extLst>
      <p:ext uri="{BB962C8B-B14F-4D97-AF65-F5344CB8AC3E}">
        <p14:creationId xmlns:p14="http://schemas.microsoft.com/office/powerpoint/2010/main" val="21473512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elements of the trust logic</a:t>
            </a:r>
            <a:endParaRPr lang="en-US"/>
          </a:p>
        </p:txBody>
      </p:sp>
      <p:sp>
        <p:nvSpPr>
          <p:cNvPr id="3" name="Content Placeholder 2"/>
          <p:cNvSpPr>
            <a:spLocks noGrp="1"/>
          </p:cNvSpPr>
          <p:nvPr>
            <p:ph sz="quarter" idx="1"/>
          </p:nvPr>
        </p:nvSpPr>
        <p:spPr/>
        <p:txBody>
          <a:bodyPr>
            <a:normAutofit/>
          </a:bodyPr>
          <a:lstStyle/>
          <a:p>
            <a:r>
              <a:rPr lang="en-US" smtClean="0"/>
              <a:t>The logic is normally written using a simple high-level notation standard for deductive frameworks</a:t>
            </a:r>
          </a:p>
          <a:p>
            <a:r>
              <a:rPr lang="en-US" smtClean="0"/>
              <a:t>“Compiles” into datalog: a kind of database for storing logic tuples and performing computation on them</a:t>
            </a:r>
          </a:p>
          <a:p>
            <a:r>
              <a:rPr lang="en-US" smtClean="0"/>
              <a:t>Deciding if an action should be authorized becomes a datalog computation of this kind, e.g. by asking “does Ken belong to { entities allowed to edit X }”?</a:t>
            </a:r>
            <a:endParaRPr lang="en-US"/>
          </a:p>
        </p:txBody>
      </p:sp>
    </p:spTree>
    <p:extLst>
      <p:ext uri="{BB962C8B-B14F-4D97-AF65-F5344CB8AC3E}">
        <p14:creationId xmlns:p14="http://schemas.microsoft.com/office/powerpoint/2010/main" val="41513270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Trust logic syntax</a:t>
            </a:r>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639" y="1676400"/>
            <a:ext cx="8039100" cy="351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914400" y="5410200"/>
            <a:ext cx="7710139" cy="646331"/>
          </a:xfrm>
          <a:prstGeom prst="rect">
            <a:avLst/>
          </a:prstGeom>
          <a:noFill/>
        </p:spPr>
        <p:txBody>
          <a:bodyPr wrap="square" rtlCol="0">
            <a:spAutoFit/>
          </a:bodyPr>
          <a:lstStyle/>
          <a:p>
            <a:r>
              <a:rPr lang="en-US" smtClean="0"/>
              <a:t>Notation: A.pred(X,y) means “A says that pred holds for entity X, object y.  A.pred*(X,y) means A can delegate whatever “pred” represents</a:t>
            </a:r>
            <a:endParaRPr lang="en-US"/>
          </a:p>
        </p:txBody>
      </p:sp>
    </p:spTree>
    <p:extLst>
      <p:ext uri="{BB962C8B-B14F-4D97-AF65-F5344CB8AC3E}">
        <p14:creationId xmlns:p14="http://schemas.microsoft.com/office/powerpoint/2010/main" val="23597811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Creation and use of a global object</a:t>
            </a:r>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2794" y="1524000"/>
            <a:ext cx="5652611" cy="210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6194" y="3832767"/>
            <a:ext cx="5231606" cy="1993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sz="quarter" idx="1"/>
          </p:nvPr>
        </p:nvSpPr>
        <p:spPr/>
        <p:txBody>
          <a:bodyPr/>
          <a:lstStyle/>
          <a:p>
            <a:r>
              <a:rPr lang="en-US" smtClean="0"/>
              <a:t>Creating an</a:t>
            </a:r>
            <a:br>
              <a:rPr lang="en-US" smtClean="0"/>
            </a:br>
            <a:r>
              <a:rPr lang="en-US" smtClean="0"/>
              <a:t>object and</a:t>
            </a:r>
            <a:br>
              <a:rPr lang="en-US" smtClean="0"/>
            </a:br>
            <a:r>
              <a:rPr lang="en-US" smtClean="0"/>
              <a:t>using it</a:t>
            </a:r>
          </a:p>
          <a:p>
            <a:endParaRPr lang="en-US"/>
          </a:p>
          <a:p>
            <a:endParaRPr lang="en-US" smtClean="0"/>
          </a:p>
          <a:p>
            <a:r>
              <a:rPr lang="en-US" smtClean="0"/>
              <a:t>Delegating a</a:t>
            </a:r>
            <a:br>
              <a:rPr lang="en-US" smtClean="0"/>
            </a:br>
            <a:r>
              <a:rPr lang="en-US" smtClean="0"/>
              <a:t>capability</a:t>
            </a:r>
            <a:br>
              <a:rPr lang="en-US" smtClean="0"/>
            </a:br>
            <a:r>
              <a:rPr lang="en-US" smtClean="0"/>
              <a:t>to perform some</a:t>
            </a:r>
            <a:br>
              <a:rPr lang="en-US" smtClean="0"/>
            </a:br>
            <a:r>
              <a:rPr lang="en-US" smtClean="0"/>
              <a:t>action on an object</a:t>
            </a:r>
            <a:endParaRPr lang="en-US"/>
          </a:p>
        </p:txBody>
      </p:sp>
    </p:spTree>
    <p:extLst>
      <p:ext uri="{BB962C8B-B14F-4D97-AF65-F5344CB8AC3E}">
        <p14:creationId xmlns:p14="http://schemas.microsoft.com/office/powerpoint/2010/main" val="20055163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Example: Coordinator entities and credential flow for GENI resource use</a:t>
            </a:r>
          </a:p>
        </p:txBody>
      </p:sp>
      <p:sp>
        <p:nvSpPr>
          <p:cNvPr id="3" name="Content Placeholder 2"/>
          <p:cNvSpPr>
            <a:spLocks noGrp="1"/>
          </p:cNvSpPr>
          <p:nvPr>
            <p:ph sz="quarter" idx="1"/>
          </p:nvPr>
        </p:nvSpPr>
        <p:spPr/>
        <p:txBody>
          <a:bodyPr>
            <a:normAutofit fontScale="70000" lnSpcReduction="20000"/>
          </a:bodyPr>
          <a:lstStyle/>
          <a:p>
            <a:r>
              <a:rPr lang="en-US" b="1" smtClean="0"/>
              <a:t>Identity </a:t>
            </a:r>
            <a:r>
              <a:rPr lang="en-US" b="1"/>
              <a:t>Provider (IdP) </a:t>
            </a:r>
            <a:r>
              <a:rPr lang="en-US"/>
              <a:t>is any entity that is trusted to assert attributes of a </a:t>
            </a:r>
            <a:r>
              <a:rPr lang="en-US"/>
              <a:t>real-world </a:t>
            </a:r>
            <a:r>
              <a:rPr lang="en-US" smtClean="0"/>
              <a:t>identity without </a:t>
            </a:r>
            <a:r>
              <a:rPr lang="en-US"/>
              <a:t>proof. Every GENI user must possess a keypair that is endorsed by a GENI-approved IdP.</a:t>
            </a:r>
          </a:p>
          <a:p>
            <a:r>
              <a:rPr lang="en-US" b="1" smtClean="0"/>
              <a:t>Project </a:t>
            </a:r>
            <a:r>
              <a:rPr lang="en-US" b="1"/>
              <a:t>Authority (PA) </a:t>
            </a:r>
            <a:r>
              <a:rPr lang="en-US"/>
              <a:t>approves the creation of projects. A decision to approve a project </a:t>
            </a:r>
            <a:r>
              <a:rPr lang="en-US"/>
              <a:t>is </a:t>
            </a:r>
            <a:r>
              <a:rPr lang="en-US" smtClean="0"/>
              <a:t>based at </a:t>
            </a:r>
            <a:r>
              <a:rPr lang="en-US"/>
              <a:t>least in part on validated attributes of the requester. A PA acts as the root entity for </a:t>
            </a:r>
            <a:r>
              <a:rPr lang="en-US"/>
              <a:t>projects </a:t>
            </a:r>
            <a:r>
              <a:rPr lang="en-US" smtClean="0"/>
              <a:t>that it </a:t>
            </a:r>
            <a:r>
              <a:rPr lang="en-US"/>
              <a:t>approves: it issues a credential declaring the project and binding it to a name and </a:t>
            </a:r>
            <a:r>
              <a:rPr lang="en-US"/>
              <a:t>other </a:t>
            </a:r>
            <a:r>
              <a:rPr lang="en-US" smtClean="0"/>
              <a:t>attributes. The </a:t>
            </a:r>
            <a:r>
              <a:rPr lang="en-US"/>
              <a:t>PA also issues a credential designating the requester as the leader of the new project.</a:t>
            </a:r>
          </a:p>
          <a:p>
            <a:r>
              <a:rPr lang="en-US" b="1" smtClean="0"/>
              <a:t>Slice </a:t>
            </a:r>
            <a:r>
              <a:rPr lang="en-US" b="1"/>
              <a:t>Authority (SA) </a:t>
            </a:r>
            <a:r>
              <a:rPr lang="en-US"/>
              <a:t>approves the creation of slices. A decision to approve a slice is based at </a:t>
            </a:r>
            <a:r>
              <a:rPr lang="en-US"/>
              <a:t>least </a:t>
            </a:r>
            <a:r>
              <a:rPr lang="en-US" smtClean="0"/>
              <a:t>in part </a:t>
            </a:r>
            <a:r>
              <a:rPr lang="en-US"/>
              <a:t>on validated attributes of the requesting user and the user's association with a project. </a:t>
            </a:r>
            <a:r>
              <a:rPr lang="en-US"/>
              <a:t>An </a:t>
            </a:r>
            <a:r>
              <a:rPr lang="en-US" smtClean="0"/>
              <a:t>SA acts </a:t>
            </a:r>
            <a:r>
              <a:rPr lang="en-US"/>
              <a:t>as the root entity for slices that it approves: it issues a credential declaring the slice and </a:t>
            </a:r>
            <a:r>
              <a:rPr lang="en-US"/>
              <a:t>binding </a:t>
            </a:r>
            <a:r>
              <a:rPr lang="en-US" smtClean="0"/>
              <a:t>it to </a:t>
            </a:r>
            <a:r>
              <a:rPr lang="en-US"/>
              <a:t>a project, a name, and other attributes. The SA also issues a credential designating the </a:t>
            </a:r>
            <a:r>
              <a:rPr lang="en-US"/>
              <a:t>requester </a:t>
            </a:r>
            <a:r>
              <a:rPr lang="en-US" smtClean="0"/>
              <a:t>as the </a:t>
            </a:r>
            <a:r>
              <a:rPr lang="en-US"/>
              <a:t>owner of the slice, conferring a privilege to control the slice.</a:t>
            </a:r>
          </a:p>
        </p:txBody>
      </p:sp>
    </p:spTree>
    <p:extLst>
      <p:ext uri="{BB962C8B-B14F-4D97-AF65-F5344CB8AC3E}">
        <p14:creationId xmlns:p14="http://schemas.microsoft.com/office/powerpoint/2010/main" val="23498000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697" y="2819400"/>
            <a:ext cx="8734425" cy="395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nvPr>
        </p:nvSpPr>
        <p:spPr/>
        <p:txBody>
          <a:bodyPr>
            <a:normAutofit fontScale="90000"/>
          </a:bodyPr>
          <a:lstStyle/>
          <a:p>
            <a:r>
              <a:rPr lang="en-US" smtClean="0"/>
              <a:t>Example: Coordinator entities and credential flow for GENI resource use</a:t>
            </a:r>
            <a:endParaRPr lang="en-US"/>
          </a:p>
        </p:txBody>
      </p:sp>
      <p:sp>
        <p:nvSpPr>
          <p:cNvPr id="6" name="Content Placeholder 5"/>
          <p:cNvSpPr>
            <a:spLocks noGrp="1"/>
          </p:cNvSpPr>
          <p:nvPr>
            <p:ph sz="quarter" idx="1"/>
          </p:nvPr>
        </p:nvSpPr>
        <p:spPr/>
        <p:txBody>
          <a:bodyPr>
            <a:normAutofit/>
          </a:bodyPr>
          <a:lstStyle/>
          <a:p>
            <a:r>
              <a:rPr lang="en-US" sz="1800"/>
              <a:t>Each </a:t>
            </a:r>
            <a:r>
              <a:rPr lang="en-US" sz="1800" smtClean="0"/>
              <a:t>virtual resource </a:t>
            </a:r>
            <a:r>
              <a:rPr lang="en-US" sz="1800"/>
              <a:t>instance </a:t>
            </a:r>
            <a:r>
              <a:rPr lang="en-US" sz="1800" smtClean="0"/>
              <a:t>(“sliver</a:t>
            </a:r>
            <a:r>
              <a:rPr lang="en-US" sz="1800"/>
              <a:t>") is obtained from a single resource </a:t>
            </a:r>
            <a:r>
              <a:rPr lang="en-US" sz="1800"/>
              <a:t>provider </a:t>
            </a:r>
            <a:r>
              <a:rPr lang="en-US" sz="1800" smtClean="0"/>
              <a:t>(“aggregate</a:t>
            </a:r>
            <a:r>
              <a:rPr lang="en-US" sz="1800"/>
              <a:t>"), and is bound </a:t>
            </a:r>
            <a:r>
              <a:rPr lang="en-US" sz="1800"/>
              <a:t>to </a:t>
            </a:r>
            <a:r>
              <a:rPr lang="en-US" sz="1800" smtClean="0"/>
              <a:t>a project </a:t>
            </a:r>
            <a:r>
              <a:rPr lang="en-US" sz="1800"/>
              <a:t>and slice that have been approved by authorities trusted by that aggregate according to its policy.</a:t>
            </a:r>
          </a:p>
          <a:p>
            <a:r>
              <a:rPr lang="en-US" sz="1800" smtClean="0"/>
              <a:t>Access </a:t>
            </a:r>
            <a:r>
              <a:rPr lang="en-US" sz="1800"/>
              <a:t>is </a:t>
            </a:r>
            <a:r>
              <a:rPr lang="en-US" sz="1800"/>
              <a:t>fast </a:t>
            </a:r>
            <a:r>
              <a:rPr lang="en-US" sz="1800" smtClean="0"/>
              <a:t>because projects </a:t>
            </a:r>
            <a:r>
              <a:rPr lang="en-US" sz="1800"/>
              <a:t>and slices are coarse-grained objects, and credentials for them are cached at the aggregates.</a:t>
            </a:r>
            <a:endParaRPr lang="en-US" sz="1800"/>
          </a:p>
        </p:txBody>
      </p:sp>
    </p:spTree>
    <p:extLst>
      <p:ext uri="{BB962C8B-B14F-4D97-AF65-F5344CB8AC3E}">
        <p14:creationId xmlns:p14="http://schemas.microsoft.com/office/powerpoint/2010/main" val="24589586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Trust structure that arises</a:t>
            </a:r>
            <a:endParaRPr lang="en-US"/>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684" y="1905000"/>
            <a:ext cx="8134350" cy="393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64872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 of policies</a:t>
            </a:r>
            <a:endParaRPr lang="en-US"/>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063" y="1905000"/>
            <a:ext cx="8810625" cy="421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25024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Li/Mitchell/Winsborough</a:t>
            </a:r>
            <a:endParaRPr lang="en-US"/>
          </a:p>
        </p:txBody>
      </p:sp>
      <p:sp>
        <p:nvSpPr>
          <p:cNvPr id="4" name="Content Placeholder 3"/>
          <p:cNvSpPr>
            <a:spLocks noGrp="1"/>
          </p:cNvSpPr>
          <p:nvPr>
            <p:ph sz="quarter" idx="1"/>
          </p:nvPr>
        </p:nvSpPr>
        <p:spPr/>
        <p:txBody>
          <a:bodyPr>
            <a:normAutofit fontScale="92500" lnSpcReduction="20000"/>
          </a:bodyPr>
          <a:lstStyle/>
          <a:p>
            <a:r>
              <a:rPr lang="en-US" smtClean="0"/>
              <a:t>This paper provides the mathematic framework on which ORCA was implemented</a:t>
            </a:r>
          </a:p>
          <a:p>
            <a:endParaRPr lang="en-US"/>
          </a:p>
          <a:p>
            <a:r>
              <a:rPr lang="en-US" smtClean="0"/>
              <a:t>Defines the full identity, role and trust framework</a:t>
            </a:r>
          </a:p>
          <a:p>
            <a:pPr lvl="1"/>
            <a:r>
              <a:rPr lang="en-US" smtClean="0"/>
              <a:t>Offers a careful logic semantics for each action</a:t>
            </a:r>
          </a:p>
          <a:p>
            <a:pPr lvl="2"/>
            <a:r>
              <a:rPr lang="en-US" smtClean="0"/>
              <a:t>Expressed as a base logic, RT</a:t>
            </a:r>
            <a:r>
              <a:rPr lang="en-US" baseline="-25000" smtClean="0"/>
              <a:t>0</a:t>
            </a:r>
            <a:r>
              <a:rPr lang="en-US" smtClean="0"/>
              <a:t>, RT</a:t>
            </a:r>
            <a:r>
              <a:rPr lang="en-US" baseline="-25000" smtClean="0"/>
              <a:t>1</a:t>
            </a:r>
            <a:r>
              <a:rPr lang="en-US" smtClean="0"/>
              <a:t>, RT</a:t>
            </a:r>
            <a:r>
              <a:rPr lang="en-US" baseline="-25000" smtClean="0"/>
              <a:t>2</a:t>
            </a:r>
            <a:r>
              <a:rPr lang="en-US" smtClean="0"/>
              <a:t>, RT</a:t>
            </a:r>
            <a:r>
              <a:rPr lang="en-US" baseline="30000" smtClean="0"/>
              <a:t>D</a:t>
            </a:r>
            <a:r>
              <a:rPr lang="en-US" smtClean="0"/>
              <a:t> and RT</a:t>
            </a:r>
            <a:r>
              <a:rPr lang="en-US" baseline="30000" smtClean="0"/>
              <a:t>T</a:t>
            </a:r>
            <a:endParaRPr lang="en-US" smtClean="0"/>
          </a:p>
          <a:p>
            <a:pPr lvl="3"/>
            <a:r>
              <a:rPr lang="en-US" smtClean="0"/>
              <a:t>Each builds on the prior one (without breaking it), typically by showing how a construct can “map” to the more basic construct</a:t>
            </a:r>
          </a:p>
          <a:p>
            <a:pPr lvl="3"/>
            <a:r>
              <a:rPr lang="en-US" smtClean="0"/>
              <a:t>For example, RT</a:t>
            </a:r>
            <a:r>
              <a:rPr lang="en-US" baseline="-25000" smtClean="0"/>
              <a:t>1</a:t>
            </a:r>
            <a:r>
              <a:rPr lang="en-US" smtClean="0"/>
              <a:t> adds parametized roles to RT</a:t>
            </a:r>
            <a:r>
              <a:rPr lang="en-US" baseline="-25000" smtClean="0"/>
              <a:t>0</a:t>
            </a:r>
            <a:r>
              <a:rPr lang="en-US" smtClean="0"/>
              <a:t> using a scheme a bit like macro expansion in a language like C</a:t>
            </a:r>
          </a:p>
          <a:p>
            <a:pPr lvl="1"/>
            <a:r>
              <a:rPr lang="en-US" smtClean="0"/>
              <a:t>Shows that the resulting scheme is highly expressive and decidable: any expressed policy can be decided using a fast procedure that encodes nicely into Datalog</a:t>
            </a:r>
            <a:endParaRPr lang="en-US"/>
          </a:p>
        </p:txBody>
      </p:sp>
    </p:spTree>
    <p:extLst>
      <p:ext uri="{BB962C8B-B14F-4D97-AF65-F5344CB8AC3E}">
        <p14:creationId xmlns:p14="http://schemas.microsoft.com/office/powerpoint/2010/main" val="11630219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GENI</a:t>
            </a:r>
            <a:endParaRPr lang="en-US"/>
          </a:p>
        </p:txBody>
      </p:sp>
      <p:sp>
        <p:nvSpPr>
          <p:cNvPr id="3" name="Content Placeholder 2"/>
          <p:cNvSpPr>
            <a:spLocks noGrp="1"/>
          </p:cNvSpPr>
          <p:nvPr>
            <p:ph sz="quarter" idx="1"/>
          </p:nvPr>
        </p:nvSpPr>
        <p:spPr/>
        <p:txBody>
          <a:bodyPr>
            <a:normAutofit lnSpcReduction="10000"/>
          </a:bodyPr>
          <a:lstStyle/>
          <a:p>
            <a:r>
              <a:rPr lang="en-US" smtClean="0"/>
              <a:t>Goal is to replace PlanetLab the GENI testbed</a:t>
            </a:r>
          </a:p>
          <a:p>
            <a:pPr lvl="1"/>
            <a:r>
              <a:rPr lang="en-US" smtClean="0"/>
              <a:t>Eventually, a world-wide infrastructure</a:t>
            </a:r>
          </a:p>
          <a:p>
            <a:pPr lvl="1"/>
            <a:r>
              <a:rPr lang="en-US" smtClean="0"/>
              <a:t>Whereas PlanetLab offers a standard Unix VM environment, GENI permits “raw” access to layer-2 of the network.  So one can define new kinds of routing services and “tunnel” traffic through GENI applications</a:t>
            </a:r>
          </a:p>
          <a:p>
            <a:r>
              <a:rPr lang="en-US" smtClean="0"/>
              <a:t>GENI vision: developers create services or even entire overlay networks that could even control dedicated network links, if those are available</a:t>
            </a:r>
          </a:p>
          <a:p>
            <a:pPr lvl="1"/>
            <a:r>
              <a:rPr lang="en-US" smtClean="0"/>
              <a:t>Notice that this is actually like a VLAN in a datacenter...</a:t>
            </a:r>
            <a:endParaRPr lang="en-US"/>
          </a:p>
        </p:txBody>
      </p:sp>
    </p:spTree>
    <p:extLst>
      <p:ext uri="{BB962C8B-B14F-4D97-AF65-F5344CB8AC3E}">
        <p14:creationId xmlns:p14="http://schemas.microsoft.com/office/powerpoint/2010/main" val="305824381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 and conclusions</a:t>
            </a:r>
            <a:endParaRPr lang="en-US"/>
          </a:p>
        </p:txBody>
      </p:sp>
      <p:sp>
        <p:nvSpPr>
          <p:cNvPr id="3" name="Content Placeholder 2"/>
          <p:cNvSpPr>
            <a:spLocks noGrp="1"/>
          </p:cNvSpPr>
          <p:nvPr>
            <p:ph sz="quarter" idx="1"/>
          </p:nvPr>
        </p:nvSpPr>
        <p:spPr/>
        <p:txBody>
          <a:bodyPr/>
          <a:lstStyle/>
          <a:p>
            <a:r>
              <a:rPr lang="en-US" smtClean="0"/>
              <a:t>GENI/ORCA exemplify a trend</a:t>
            </a:r>
          </a:p>
          <a:p>
            <a:pPr lvl="1"/>
            <a:r>
              <a:rPr lang="en-US" smtClean="0"/>
              <a:t>A general move to offer more powerful security languages in systems</a:t>
            </a:r>
          </a:p>
          <a:p>
            <a:pPr lvl="1"/>
            <a:r>
              <a:rPr lang="en-US" smtClean="0"/>
              <a:t>These permit extremely flexible, expressive policies but they also bring complexity</a:t>
            </a:r>
          </a:p>
          <a:p>
            <a:pPr lvl="1"/>
            <a:r>
              <a:rPr lang="en-US" smtClean="0"/>
              <a:t>Implementation centers on cryptographic “identity” combined with proofs</a:t>
            </a:r>
          </a:p>
          <a:p>
            <a:pPr lvl="2"/>
            <a:r>
              <a:rPr lang="en-US" smtClean="0"/>
              <a:t>But deduction is slow, hence use capabilities as a kind of pre-certified proof</a:t>
            </a:r>
          </a:p>
          <a:p>
            <a:pPr lvl="2"/>
            <a:r>
              <a:rPr lang="en-US" smtClean="0"/>
              <a:t>Even so, speed of ORCA is not discussed in Chase’s paper</a:t>
            </a:r>
            <a:endParaRPr lang="en-US"/>
          </a:p>
        </p:txBody>
      </p:sp>
    </p:spTree>
    <p:extLst>
      <p:ext uri="{BB962C8B-B14F-4D97-AF65-F5344CB8AC3E}">
        <p14:creationId xmlns:p14="http://schemas.microsoft.com/office/powerpoint/2010/main" val="7185626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might these services do?</a:t>
            </a:r>
            <a:endParaRPr lang="en-US"/>
          </a:p>
        </p:txBody>
      </p:sp>
      <p:sp>
        <p:nvSpPr>
          <p:cNvPr id="3" name="Content Placeholder 2"/>
          <p:cNvSpPr>
            <a:spLocks noGrp="1"/>
          </p:cNvSpPr>
          <p:nvPr>
            <p:ph sz="quarter" idx="1"/>
          </p:nvPr>
        </p:nvSpPr>
        <p:spPr/>
        <p:txBody>
          <a:bodyPr>
            <a:normAutofit fontScale="92500" lnSpcReduction="20000"/>
          </a:bodyPr>
          <a:lstStyle/>
          <a:p>
            <a:r>
              <a:rPr lang="en-US" smtClean="0"/>
              <a:t>One could imagine a wide range</a:t>
            </a:r>
          </a:p>
          <a:p>
            <a:pPr lvl="1"/>
            <a:r>
              <a:rPr lang="en-US" smtClean="0"/>
              <a:t>A system for monitoring the Internet and continuously tracking loads: a form of continuous tomography</a:t>
            </a:r>
          </a:p>
          <a:p>
            <a:pPr lvl="1"/>
            <a:r>
              <a:rPr lang="en-US" smtClean="0"/>
              <a:t>A new kind of service for building secure end-to-end network paths</a:t>
            </a:r>
          </a:p>
          <a:p>
            <a:pPr lvl="1"/>
            <a:r>
              <a:rPr lang="en-US" smtClean="0"/>
              <a:t>A next generation of cloud-hosted technologies for “monitoring” the real world (the “Internet of Things”)</a:t>
            </a:r>
          </a:p>
          <a:p>
            <a:pPr lvl="1"/>
            <a:r>
              <a:rPr lang="en-US" smtClean="0"/>
              <a:t>A completely new “overlay” Internet with great realtime (or security, or “streaming”...) properties</a:t>
            </a:r>
          </a:p>
          <a:p>
            <a:pPr lvl="1"/>
            <a:r>
              <a:rPr lang="en-US" smtClean="0"/>
              <a:t>A platform that caches objects on behalf of mobile users so that their connectivity experience is improved</a:t>
            </a:r>
          </a:p>
          <a:p>
            <a:pPr lvl="1"/>
            <a:r>
              <a:rPr lang="en-US" smtClean="0"/>
              <a:t>New kinds of discovery services, fancier than DNS...</a:t>
            </a:r>
            <a:endParaRPr lang="en-US"/>
          </a:p>
        </p:txBody>
      </p:sp>
    </p:spTree>
    <p:extLst>
      <p:ext uri="{BB962C8B-B14F-4D97-AF65-F5344CB8AC3E}">
        <p14:creationId xmlns:p14="http://schemas.microsoft.com/office/powerpoint/2010/main" val="801810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So... GENI’s job is to...</a:t>
            </a:r>
            <a:endParaRPr lang="en-US"/>
          </a:p>
        </p:txBody>
      </p:sp>
      <p:sp>
        <p:nvSpPr>
          <p:cNvPr id="3" name="Content Placeholder 2"/>
          <p:cNvSpPr>
            <a:spLocks noGrp="1"/>
          </p:cNvSpPr>
          <p:nvPr>
            <p:ph sz="quarter" idx="1"/>
          </p:nvPr>
        </p:nvSpPr>
        <p:spPr/>
        <p:txBody>
          <a:bodyPr>
            <a:normAutofit lnSpcReduction="10000"/>
          </a:bodyPr>
          <a:lstStyle/>
          <a:p>
            <a:r>
              <a:rPr lang="en-US" smtClean="0"/>
              <a:t>... host the experimental prototypes of these kinds of next-generation Internet applications and services</a:t>
            </a:r>
          </a:p>
          <a:p>
            <a:endParaRPr lang="en-US"/>
          </a:p>
          <a:p>
            <a:r>
              <a:rPr lang="en-US" smtClean="0"/>
              <a:t>Our hope would be that many result in fantastic research papers in the networks community (SIGCOMM, NSDI, SOSP, SIGCOMM-IMC) and that some transition and become exciting new products</a:t>
            </a:r>
          </a:p>
          <a:p>
            <a:endParaRPr lang="en-US"/>
          </a:p>
          <a:p>
            <a:r>
              <a:rPr lang="en-US" smtClean="0"/>
              <a:t>GENI could be an incredible enabler... if successful</a:t>
            </a:r>
            <a:endParaRPr lang="en-US"/>
          </a:p>
        </p:txBody>
      </p:sp>
    </p:spTree>
    <p:extLst>
      <p:ext uri="{BB962C8B-B14F-4D97-AF65-F5344CB8AC3E}">
        <p14:creationId xmlns:p14="http://schemas.microsoft.com/office/powerpoint/2010/main" val="13310152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What’s the big risk?</a:t>
            </a:r>
            <a:endParaRPr lang="en-US"/>
          </a:p>
        </p:txBody>
      </p:sp>
      <p:sp>
        <p:nvSpPr>
          <p:cNvPr id="3" name="Content Placeholder 2"/>
          <p:cNvSpPr>
            <a:spLocks noGrp="1"/>
          </p:cNvSpPr>
          <p:nvPr>
            <p:ph sz="quarter" idx="1"/>
          </p:nvPr>
        </p:nvSpPr>
        <p:spPr/>
        <p:txBody>
          <a:bodyPr>
            <a:normAutofit fontScale="92500"/>
          </a:bodyPr>
          <a:lstStyle/>
          <a:p>
            <a:r>
              <a:rPr lang="en-US" smtClean="0"/>
              <a:t>Even in the cloud, sharing machines is a really hard thing to pull off successfully</a:t>
            </a:r>
          </a:p>
          <a:p>
            <a:pPr lvl="1"/>
            <a:r>
              <a:rPr lang="en-US" smtClean="0"/>
              <a:t>Not every style of computing works well in the cloud</a:t>
            </a:r>
          </a:p>
          <a:p>
            <a:pPr lvl="1"/>
            <a:r>
              <a:rPr lang="en-US" smtClean="0"/>
              <a:t>Some applications experience too many delays and break: various scheduling requirements are violated</a:t>
            </a:r>
          </a:p>
          <a:p>
            <a:r>
              <a:rPr lang="en-US" smtClean="0"/>
              <a:t>Hakim: In Planetlab, as much as 60% of the resources in your slice tend to be unavailable or flakey!</a:t>
            </a:r>
            <a:endParaRPr lang="en-US"/>
          </a:p>
          <a:p>
            <a:r>
              <a:rPr lang="en-US" smtClean="0"/>
              <a:t>In GENI, where many services will have realtime needs, special resource ownership requirements or other kinds of “rules”, overload could be a disaster</a:t>
            </a:r>
            <a:endParaRPr lang="en-US"/>
          </a:p>
        </p:txBody>
      </p:sp>
    </p:spTree>
    <p:extLst>
      <p:ext uri="{BB962C8B-B14F-4D97-AF65-F5344CB8AC3E}">
        <p14:creationId xmlns:p14="http://schemas.microsoft.com/office/powerpoint/2010/main" val="2344388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How to deal with contention?</a:t>
            </a:r>
            <a:endParaRPr lang="en-US"/>
          </a:p>
        </p:txBody>
      </p:sp>
      <p:sp>
        <p:nvSpPr>
          <p:cNvPr id="3" name="Content Placeholder 2"/>
          <p:cNvSpPr>
            <a:spLocks noGrp="1"/>
          </p:cNvSpPr>
          <p:nvPr>
            <p:ph sz="quarter" idx="1"/>
          </p:nvPr>
        </p:nvSpPr>
        <p:spPr/>
        <p:txBody>
          <a:bodyPr>
            <a:normAutofit lnSpcReduction="10000"/>
          </a:bodyPr>
          <a:lstStyle/>
          <a:p>
            <a:r>
              <a:rPr lang="en-US" smtClean="0"/>
              <a:t>On today’s cloud platforms, the approach is fairly ad-hoc</a:t>
            </a:r>
          </a:p>
          <a:p>
            <a:pPr lvl="1"/>
            <a:r>
              <a:rPr lang="en-US" smtClean="0"/>
              <a:t>Scheduler tries to “pack” each physical machine with enough work to keep it fairly busy</a:t>
            </a:r>
          </a:p>
          <a:p>
            <a:pPr lvl="1"/>
            <a:r>
              <a:rPr lang="en-US" smtClean="0"/>
              <a:t>Because of variable loads, the usual approach is to “learn” a load model for each application and use the learned behavior in the scheduler packing algorithm</a:t>
            </a:r>
          </a:p>
          <a:p>
            <a:r>
              <a:rPr lang="en-US" smtClean="0"/>
              <a:t>This works, but can leave nodes overcommitted</a:t>
            </a:r>
          </a:p>
          <a:p>
            <a:pPr lvl="1"/>
            <a:r>
              <a:rPr lang="en-US" smtClean="0"/>
              <a:t>If that happens, many cloud systems just kill some of the excess load and restart those tasks elsewhere</a:t>
            </a:r>
          </a:p>
        </p:txBody>
      </p:sp>
    </p:spTree>
    <p:extLst>
      <p:ext uri="{BB962C8B-B14F-4D97-AF65-F5344CB8AC3E}">
        <p14:creationId xmlns:p14="http://schemas.microsoft.com/office/powerpoint/2010/main" val="1256348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GENI goals</a:t>
            </a:r>
            <a:endParaRPr lang="en-US"/>
          </a:p>
        </p:txBody>
      </p:sp>
      <p:sp>
        <p:nvSpPr>
          <p:cNvPr id="3" name="Content Placeholder 2"/>
          <p:cNvSpPr>
            <a:spLocks noGrp="1"/>
          </p:cNvSpPr>
          <p:nvPr>
            <p:ph sz="quarter" idx="1"/>
          </p:nvPr>
        </p:nvSpPr>
        <p:spPr/>
        <p:txBody>
          <a:bodyPr/>
          <a:lstStyle/>
          <a:p>
            <a:r>
              <a:rPr lang="en-US" smtClean="0"/>
              <a:t>Each user has an associated “slice” of GENI</a:t>
            </a:r>
          </a:p>
          <a:p>
            <a:pPr lvl="1"/>
            <a:r>
              <a:rPr lang="en-US" smtClean="0"/>
              <a:t>Slices has a predicted resource use profile</a:t>
            </a:r>
          </a:p>
          <a:p>
            <a:pPr lvl="1"/>
            <a:r>
              <a:rPr lang="en-US" smtClean="0"/>
              <a:t>GENI wants to guarantee that these profiles will be respected</a:t>
            </a:r>
          </a:p>
          <a:p>
            <a:pPr lvl="1"/>
            <a:r>
              <a:rPr lang="en-US" smtClean="0"/>
              <a:t>Better to refuse a requested allocation than to grant it but then be overloaded and unable to meet demand</a:t>
            </a:r>
          </a:p>
          <a:p>
            <a:pPr lvl="1"/>
            <a:endParaRPr lang="en-US"/>
          </a:p>
          <a:p>
            <a:r>
              <a:rPr lang="en-US" smtClean="0"/>
              <a:t>Leads to a requirement: a way for GENI users to specify their needs</a:t>
            </a:r>
            <a:endParaRPr lang="en-US"/>
          </a:p>
        </p:txBody>
      </p:sp>
    </p:spTree>
    <p:extLst>
      <p:ext uri="{BB962C8B-B14F-4D97-AF65-F5344CB8AC3E}">
        <p14:creationId xmlns:p14="http://schemas.microsoft.com/office/powerpoint/2010/main" val="18332793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12211</TotalTime>
  <Words>3239</Words>
  <Application>Microsoft Office PowerPoint</Application>
  <PresentationFormat>On-screen Show (4:3)</PresentationFormat>
  <Paragraphs>334</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Median</vt:lpstr>
      <vt:lpstr>Specifying Security Policy: ORCA</vt:lpstr>
      <vt:lpstr>Context</vt:lpstr>
      <vt:lpstr>How does Planetlab fit the “cloud”?</vt:lpstr>
      <vt:lpstr>GENI</vt:lpstr>
      <vt:lpstr>What might these services do?</vt:lpstr>
      <vt:lpstr>So... GENI’s job is to...</vt:lpstr>
      <vt:lpstr>What’s the big risk?</vt:lpstr>
      <vt:lpstr>How to deal with contention?</vt:lpstr>
      <vt:lpstr>GENI goals</vt:lpstr>
      <vt:lpstr>Principals</vt:lpstr>
      <vt:lpstr>Components &amp; Resources</vt:lpstr>
      <vt:lpstr>Component Managers</vt:lpstr>
      <vt:lpstr>Slivers &amp; Slices</vt:lpstr>
      <vt:lpstr>Identifiers</vt:lpstr>
      <vt:lpstr>Registries &amp; Names</vt:lpstr>
      <vt:lpstr>Component Registration</vt:lpstr>
      <vt:lpstr>User Registration</vt:lpstr>
      <vt:lpstr>Slice Creation</vt:lpstr>
      <vt:lpstr>Today’s papers</vt:lpstr>
      <vt:lpstr>Paper 1: Controlling dynamic guests</vt:lpstr>
      <vt:lpstr>Secure instantiation of an appliance on an ORCA-managed node</vt:lpstr>
      <vt:lpstr>Each guest lives in a form of VLAN</vt:lpstr>
      <vt:lpstr>Security keys play a central role</vt:lpstr>
      <vt:lpstr>Fair resource sharing</vt:lpstr>
      <vt:lpstr>Guest controller API</vt:lpstr>
      <vt:lpstr>Identity and authorization</vt:lpstr>
      <vt:lpstr>Features of RT/ABAC</vt:lpstr>
      <vt:lpstr>Applying RT/ABAC to GENI</vt:lpstr>
      <vt:lpstr>Implementation approach</vt:lpstr>
      <vt:lpstr>Role</vt:lpstr>
      <vt:lpstr>Federating identities</vt:lpstr>
      <vt:lpstr>Key elements of the trust logic</vt:lpstr>
      <vt:lpstr>Trust logic syntax</vt:lpstr>
      <vt:lpstr>Creation and use of a global object</vt:lpstr>
      <vt:lpstr>Example: Coordinator entities and credential flow for GENI resource use</vt:lpstr>
      <vt:lpstr>Example: Coordinator entities and credential flow for GENI resource use</vt:lpstr>
      <vt:lpstr>Trust structure that arises</vt:lpstr>
      <vt:lpstr>Summary of policies</vt:lpstr>
      <vt:lpstr>Li/Mitchell/Winsborough</vt:lpstr>
      <vt:lpstr>Summary and conclusions</vt:lpstr>
    </vt:vector>
  </TitlesOfParts>
  <Company>Cornell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414/415 Systems Programming  and  Operating Systems</dc:title>
  <dc:creator>Hakim Weatherspoon</dc:creator>
  <cp:lastModifiedBy>ken</cp:lastModifiedBy>
  <cp:revision>126</cp:revision>
  <dcterms:created xsi:type="dcterms:W3CDTF">2010-09-02T12:47:54Z</dcterms:created>
  <dcterms:modified xsi:type="dcterms:W3CDTF">2012-09-17T18:37:06Z</dcterms:modified>
</cp:coreProperties>
</file>