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4"/>
  </p:notesMasterIdLst>
  <p:sldIdLst>
    <p:sldId id="382" r:id="rId2"/>
    <p:sldId id="383" r:id="rId3"/>
    <p:sldId id="384" r:id="rId4"/>
    <p:sldId id="385" r:id="rId5"/>
    <p:sldId id="416" r:id="rId6"/>
    <p:sldId id="386" r:id="rId7"/>
    <p:sldId id="387" r:id="rId8"/>
    <p:sldId id="41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422" r:id="rId21"/>
    <p:sldId id="399" r:id="rId22"/>
    <p:sldId id="400" r:id="rId23"/>
    <p:sldId id="405" r:id="rId24"/>
    <p:sldId id="401" r:id="rId25"/>
    <p:sldId id="421" r:id="rId26"/>
    <p:sldId id="402" r:id="rId27"/>
    <p:sldId id="408" r:id="rId28"/>
    <p:sldId id="403" r:id="rId29"/>
    <p:sldId id="418" r:id="rId30"/>
    <p:sldId id="419" r:id="rId31"/>
    <p:sldId id="420" r:id="rId32"/>
    <p:sldId id="423" r:id="rId33"/>
    <p:sldId id="404" r:id="rId34"/>
    <p:sldId id="406" r:id="rId35"/>
    <p:sldId id="409" r:id="rId36"/>
    <p:sldId id="407" r:id="rId37"/>
    <p:sldId id="410" r:id="rId38"/>
    <p:sldId id="411" r:id="rId39"/>
    <p:sldId id="412" r:id="rId40"/>
    <p:sldId id="413" r:id="rId41"/>
    <p:sldId id="414" r:id="rId42"/>
    <p:sldId id="415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FF5C47CA-D254-453E-8F53-E6AA4992D8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9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Virtualizing Time</a:t>
            </a:r>
            <a:br>
              <a:rPr lang="en-US" smtClean="0"/>
            </a:b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0960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CS6410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of any event-based simulator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Create a single big task queue, ordered by time, call it “the worldline of the simulator”</a:t>
            </a:r>
          </a:p>
          <a:p>
            <a:pPr lvl="1"/>
            <a:r>
              <a:rPr lang="en-US" smtClean="0"/>
              <a:t>Implemented in a distributed way, but if we merge the many event queues, we would have the worldline</a:t>
            </a:r>
            <a:endParaRPr lang="en-US"/>
          </a:p>
          <a:p>
            <a:r>
              <a:rPr lang="en-US" smtClean="0"/>
              <a:t>Simulation steps are triggered by events: the first event, at time T</a:t>
            </a:r>
            <a:r>
              <a:rPr lang="en-US" baseline="-25000" smtClean="0"/>
              <a:t>0</a:t>
            </a:r>
            <a:r>
              <a:rPr lang="en-US" smtClean="0"/>
              <a:t> is simply “start”</a:t>
            </a:r>
          </a:p>
          <a:p>
            <a:pPr lvl="1"/>
            <a:r>
              <a:rPr lang="en-US" smtClean="0"/>
              <a:t>Think of events as asynchronously dispatched procedure calls: “compute F(x), then tell me the answer”</a:t>
            </a:r>
          </a:p>
          <a:p>
            <a:pPr lvl="1"/>
            <a:r>
              <a:rPr lang="en-US" smtClean="0"/>
              <a:t>Reply is an event too</a:t>
            </a:r>
          </a:p>
          <a:p>
            <a:pPr lvl="1"/>
            <a:r>
              <a:rPr lang="en-US" smtClean="0"/>
              <a:t>Event occurs at a time that would reflect things like network latency, time to operate a camera, etc.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4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 problem in time warp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Suppose that some simulator thread is on a lightly loaded CPU core and basically idle</a:t>
            </a:r>
          </a:p>
          <a:p>
            <a:endParaRPr lang="en-US"/>
          </a:p>
          <a:p>
            <a:r>
              <a:rPr lang="en-US" smtClean="0"/>
              <a:t>The thread knows the current state of simulator component </a:t>
            </a:r>
            <a:r>
              <a:rPr lang="en-US" smtClean="0">
                <a:sym typeface="Symbol"/>
              </a:rPr>
              <a:t></a:t>
            </a:r>
            <a:r>
              <a:rPr lang="en-US" smtClean="0"/>
              <a:t>, at time T, and knows of an event that </a:t>
            </a:r>
            <a:r>
              <a:rPr lang="en-US">
                <a:sym typeface="Symbol"/>
              </a:rPr>
              <a:t></a:t>
            </a:r>
            <a:r>
              <a:rPr lang="en-US" smtClean="0"/>
              <a:t> should process (e.g. we should run </a:t>
            </a:r>
            <a:r>
              <a:rPr lang="en-US" smtClean="0">
                <a:sym typeface="Symbol"/>
              </a:rPr>
              <a:t>.F(X)) at time T+.  When can we safely perform this task?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36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answers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We should wait until every simulator component has reached time T+</a:t>
            </a:r>
            <a:r>
              <a:rPr lang="en-US" smtClean="0">
                <a:sym typeface="Symbol"/>
              </a:rPr>
              <a:t>: </a:t>
            </a:r>
          </a:p>
          <a:p>
            <a:pPr lvl="1"/>
            <a:r>
              <a:rPr lang="en-US">
                <a:sym typeface="Symbol"/>
              </a:rPr>
              <a:t>E</a:t>
            </a:r>
            <a:r>
              <a:rPr lang="en-US" smtClean="0">
                <a:sym typeface="Symbol"/>
              </a:rPr>
              <a:t>vents are always placed on the worldline “now” or “in the future”, at time now+ for some </a:t>
            </a:r>
            <a:r>
              <a:rPr lang="en-US">
                <a:sym typeface="Symbol"/>
              </a:rPr>
              <a:t></a:t>
            </a:r>
            <a:endParaRPr lang="en-US" smtClean="0">
              <a:sym typeface="Symbol"/>
            </a:endParaRPr>
          </a:p>
          <a:p>
            <a:pPr lvl="1"/>
            <a:r>
              <a:rPr lang="en-US">
                <a:sym typeface="Symbol"/>
              </a:rPr>
              <a:t>O</a:t>
            </a:r>
            <a:r>
              <a:rPr lang="en-US" smtClean="0">
                <a:sym typeface="Symbol"/>
              </a:rPr>
              <a:t>nce every component reaches some point in time, we definitely know the correct inputs to every action that should occur at time T+.</a:t>
            </a:r>
          </a:p>
          <a:p>
            <a:pPr lvl="1"/>
            <a:endParaRPr lang="en-US" smtClean="0"/>
          </a:p>
          <a:p>
            <a:r>
              <a:rPr lang="en-US" smtClean="0"/>
              <a:t>But this is very conservative and may leave our system mostly idle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88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“mostly idle”?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Recall that this is a </a:t>
            </a:r>
            <a:r>
              <a:rPr lang="en-US" i="1" smtClean="0"/>
              <a:t>simulator</a:t>
            </a:r>
            <a:r>
              <a:rPr lang="en-US" smtClean="0"/>
              <a:t>, not a real system</a:t>
            </a:r>
          </a:p>
          <a:p>
            <a:endParaRPr lang="en-US"/>
          </a:p>
          <a:p>
            <a:r>
              <a:rPr lang="en-US" smtClean="0"/>
              <a:t>Suppose that simulation of some physical thing is just very costly to do</a:t>
            </a:r>
          </a:p>
          <a:p>
            <a:pPr lvl="1"/>
            <a:r>
              <a:rPr lang="en-US" smtClean="0"/>
              <a:t>Perhaps, it is very costly to accurately simulate deployment of the Mars rover parachute at ballistic speeds in the upper atmosphere</a:t>
            </a:r>
          </a:p>
          <a:p>
            <a:pPr lvl="1"/>
            <a:r>
              <a:rPr lang="en-US" smtClean="0"/>
              <a:t>A computation that takes hours to compute seconds of physical events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85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Impact of that slow task?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All the other threads in our simulator pause waiting</a:t>
            </a:r>
          </a:p>
          <a:p>
            <a:endParaRPr lang="en-US"/>
          </a:p>
          <a:p>
            <a:r>
              <a:rPr lang="en-US" smtClean="0"/>
              <a:t>This is true even if it is unlikely that the parchute simulation task would cause events relevant to them</a:t>
            </a:r>
          </a:p>
          <a:p>
            <a:endParaRPr lang="en-US"/>
          </a:p>
          <a:p>
            <a:r>
              <a:rPr lang="en-US" smtClean="0"/>
              <a:t>E.g. is the “warmup the hover engine fuel unit” task likely to be impacted by the parachute task?</a:t>
            </a:r>
          </a:p>
          <a:p>
            <a:pPr lvl="1"/>
            <a:r>
              <a:rPr lang="en-US" smtClean="0"/>
              <a:t>Perhaps, if there is a violent turbulence event</a:t>
            </a:r>
          </a:p>
          <a:p>
            <a:pPr lvl="1"/>
            <a:r>
              <a:rPr lang="en-US" smtClean="0"/>
              <a:t>But probably not “often” or “usually”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 our vision is of...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... a massively parallel simulation, with thousands of hard computational tasks ready to run</a:t>
            </a:r>
          </a:p>
          <a:p>
            <a:endParaRPr lang="en-US"/>
          </a:p>
          <a:p>
            <a:r>
              <a:rPr lang="en-US" smtClean="0"/>
              <a:t>... all waiting for the right time at which to run</a:t>
            </a:r>
          </a:p>
          <a:p>
            <a:endParaRPr lang="en-US"/>
          </a:p>
          <a:p>
            <a:r>
              <a:rPr lang="en-US" smtClean="0"/>
              <a:t>... and yet one might be able to demonstrate that in general, they waited for hours of real-time only to run in the same state they were in hours earlier!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72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(back to) Possible answers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This leads to option 2</a:t>
            </a:r>
          </a:p>
          <a:p>
            <a:endParaRPr lang="en-US"/>
          </a:p>
          <a:p>
            <a:r>
              <a:rPr lang="en-US" smtClean="0"/>
              <a:t>Suppose we simply run a task as soon as we can</a:t>
            </a:r>
          </a:p>
          <a:p>
            <a:pPr lvl="1"/>
            <a:r>
              <a:rPr lang="en-US" smtClean="0"/>
              <a:t>Every component eagerly runs, acting as if the events </a:t>
            </a:r>
            <a:r>
              <a:rPr lang="en-US" i="1" smtClean="0"/>
              <a:t>currently </a:t>
            </a:r>
            <a:r>
              <a:rPr lang="en-US" smtClean="0"/>
              <a:t>on the worldline are the full event set</a:t>
            </a:r>
          </a:p>
          <a:p>
            <a:pPr lvl="1"/>
            <a:r>
              <a:rPr lang="en-US" smtClean="0"/>
              <a:t>Thus we could aggressively run the engine warmup simulation for time T+</a:t>
            </a:r>
            <a:r>
              <a:rPr lang="en-US" smtClean="0">
                <a:sym typeface="Symbol"/>
              </a:rPr>
              <a:t> </a:t>
            </a:r>
            <a:r>
              <a:rPr lang="en-US" i="1" smtClean="0">
                <a:sym typeface="Symbol"/>
              </a:rPr>
              <a:t>right now</a:t>
            </a:r>
            <a:r>
              <a:rPr lang="en-US" smtClean="0">
                <a:sym typeface="Symbol"/>
              </a:rPr>
              <a:t> if we think we know the state prior to T+.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17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 with option 2?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It definitely keeps our HPC system humming!</a:t>
            </a:r>
            <a:endParaRPr lang="en-US"/>
          </a:p>
          <a:p>
            <a:r>
              <a:rPr lang="en-US" smtClean="0"/>
              <a:t>But our speculation may have been wrong, perhaps an event relevant to the engine warmup simulation task does occur</a:t>
            </a:r>
          </a:p>
          <a:p>
            <a:pPr lvl="1"/>
            <a:r>
              <a:rPr lang="en-US" smtClean="0"/>
              <a:t>Perhaps, the “heat shield detach” task simulates breakup of a portion of the shield</a:t>
            </a:r>
          </a:p>
          <a:p>
            <a:pPr lvl="1"/>
            <a:r>
              <a:rPr lang="en-US" smtClean="0"/>
              <a:t>A fragment-trajectory task runs and decides that this fragment hits an engine fuel-line component</a:t>
            </a:r>
          </a:p>
          <a:p>
            <a:pPr lvl="1"/>
            <a:r>
              <a:rPr lang="en-US" smtClean="0"/>
              <a:t>That fuel-line simulation task decides that the fuel-line is now dented and has reduced flow capacity</a:t>
            </a:r>
          </a:p>
          <a:p>
            <a:pPr lvl="1"/>
            <a:r>
              <a:rPr lang="en-US" smtClean="0"/>
              <a:t>This would matter to the engine warmup task so an event is sent to it at time T+</a:t>
            </a:r>
            <a:r>
              <a:rPr lang="en-US" smtClean="0">
                <a:sym typeface="Symbol"/>
              </a:rPr>
              <a:t>, for some </a:t>
            </a:r>
          </a:p>
          <a:p>
            <a:r>
              <a:rPr lang="en-US" smtClean="0">
                <a:sym typeface="Symbol"/>
              </a:rPr>
              <a:t>Our simulation of the engine warmup state was incorrect!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01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solution?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We can just roll back the warmup simulation</a:t>
            </a:r>
          </a:p>
          <a:p>
            <a:pPr lvl="1"/>
            <a:r>
              <a:rPr lang="en-US" smtClean="0"/>
              <a:t>Discard any state it created when speculatively running</a:t>
            </a:r>
          </a:p>
          <a:p>
            <a:pPr lvl="1"/>
            <a:r>
              <a:rPr lang="en-US" smtClean="0"/>
              <a:t>Restart it in the prior state, but now run the event at time T+</a:t>
            </a:r>
            <a:r>
              <a:rPr lang="en-US" smtClean="0">
                <a:sym typeface="Symbol"/>
              </a:rPr>
              <a:t></a:t>
            </a:r>
          </a:p>
          <a:p>
            <a:pPr lvl="1"/>
            <a:r>
              <a:rPr lang="en-US" smtClean="0">
                <a:sym typeface="Symbol"/>
              </a:rPr>
              <a:t>Unsend any messages it sent to other simulation components: send “anti-messages” on the worldline</a:t>
            </a:r>
          </a:p>
          <a:p>
            <a:pPr lvl="1"/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How do these work?</a:t>
            </a:r>
          </a:p>
          <a:p>
            <a:pPr lvl="1"/>
            <a:r>
              <a:rPr lang="en-US" smtClean="0">
                <a:sym typeface="Symbol"/>
              </a:rPr>
              <a:t>If the worldline has a message m and an anti-message </a:t>
            </a:r>
            <a:r>
              <a:rPr lang="en-US" strike="sngStrike" smtClean="0">
                <a:sym typeface="Symbol"/>
              </a:rPr>
              <a:t>m</a:t>
            </a:r>
            <a:r>
              <a:rPr lang="en-US" smtClean="0">
                <a:sym typeface="Symbol"/>
              </a:rPr>
              <a:t> shows up, m and </a:t>
            </a:r>
            <a:r>
              <a:rPr lang="en-US" strike="sngStrike" smtClean="0">
                <a:sym typeface="Symbol"/>
              </a:rPr>
              <a:t>m</a:t>
            </a:r>
            <a:r>
              <a:rPr lang="en-US" smtClean="0">
                <a:sym typeface="Symbol"/>
              </a:rPr>
              <a:t> cancel each other</a:t>
            </a:r>
          </a:p>
          <a:p>
            <a:pPr lvl="1"/>
            <a:r>
              <a:rPr lang="en-US" smtClean="0">
                <a:sym typeface="Symbol"/>
              </a:rPr>
              <a:t>If m was already consumed, </a:t>
            </a:r>
            <a:r>
              <a:rPr lang="en-US" strike="sngStrike" smtClean="0">
                <a:sym typeface="Symbol"/>
              </a:rPr>
              <a:t>m</a:t>
            </a:r>
            <a:r>
              <a:rPr lang="en-US" smtClean="0">
                <a:sym typeface="Symbol"/>
              </a:rPr>
              <a:t> triggers a rollback by the consumer task, and so forth</a:t>
            </a:r>
            <a:endParaRPr lang="en-US" strike="sngStrike" smtClean="0">
              <a:sym typeface="Symbol"/>
            </a:endParaRPr>
          </a:p>
          <a:p>
            <a:pPr lvl="1"/>
            <a:r>
              <a:rPr lang="en-US" smtClean="0">
                <a:sym typeface="Symbol"/>
              </a:rPr>
              <a:t>Clearly, need a way to “name” events that will be unique and unambiguous, and to track the history of events</a:t>
            </a:r>
          </a:p>
          <a:p>
            <a:pPr lvl="1"/>
            <a:r>
              <a:rPr lang="en-US" smtClean="0">
                <a:sym typeface="Symbol"/>
              </a:rPr>
              <a:t>Time Warp O/S has an event-naming scheme that solves this</a:t>
            </a:r>
          </a:p>
        </p:txBody>
      </p:sp>
    </p:spTree>
    <p:extLst>
      <p:ext uri="{BB962C8B-B14F-4D97-AF65-F5344CB8AC3E}">
        <p14:creationId xmlns:p14="http://schemas.microsoft.com/office/powerpoint/2010/main" val="1784834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Visualizing a time-warp execution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Waves of speculative execution overlap with waves of rollback</a:t>
            </a:r>
          </a:p>
          <a:p>
            <a:pPr lvl="1"/>
            <a:r>
              <a:rPr lang="en-US" smtClean="0"/>
              <a:t>A speculative task runs, sending events to other tasks</a:t>
            </a:r>
          </a:p>
          <a:p>
            <a:pPr lvl="1"/>
            <a:r>
              <a:rPr lang="en-US" smtClean="0"/>
              <a:t>These events trigger more speculative work</a:t>
            </a:r>
          </a:p>
          <a:p>
            <a:r>
              <a:rPr lang="en-US" smtClean="0"/>
              <a:t>Meanwhile, as slow tasks (“laggards”) send events, rollbacks can be triggered, spawning waves of antimessages that in turn trigger further rollbacks</a:t>
            </a:r>
          </a:p>
          <a:p>
            <a:r>
              <a:rPr lang="en-US" smtClean="0"/>
              <a:t>Does progress occur at all?  Or can this degenerate into a chaotic state?</a:t>
            </a:r>
          </a:p>
          <a:p>
            <a:pPr lvl="1"/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4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 Time Travel Feasible?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Yes!  But only if you happen to be a distributed computing system with the right properties</a:t>
            </a:r>
          </a:p>
          <a:p>
            <a:endParaRPr lang="en-US"/>
          </a:p>
          <a:p>
            <a:r>
              <a:rPr lang="en-US" smtClean="0"/>
              <a:t>Today’s two papers both consider options for moving faster than the speed of light in distributed computing settings, without loss of consistency</a:t>
            </a:r>
          </a:p>
          <a:p>
            <a:endParaRPr lang="en-US"/>
          </a:p>
          <a:p>
            <a:r>
              <a:rPr lang="en-US" smtClean="0"/>
              <a:t>They look at a practical issue that also has a nice theory side; we’ll focus on these “engineered artifacts” now, then revisit the theory later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05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Implication?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Speculation may pay off if we don’t depend on too many “risky assumptions” (namely, too many other speculative threads)</a:t>
            </a:r>
          </a:p>
          <a:p>
            <a:r>
              <a:rPr lang="en-US" smtClean="0"/>
              <a:t>Time-Warp O/S seems to not notice this issue!</a:t>
            </a:r>
          </a:p>
          <a:p>
            <a:endParaRPr lang="en-US"/>
          </a:p>
          <a:p>
            <a:r>
              <a:rPr lang="en-US" smtClean="0"/>
              <a:t>But the payoff diminishes exponentially quickly</a:t>
            </a:r>
          </a:p>
          <a:p>
            <a:endParaRPr lang="en-US"/>
          </a:p>
          <a:p>
            <a:r>
              <a:rPr lang="en-US" smtClean="0"/>
              <a:t>Until their cluster saturates (overload) we should see some evidence of this: exponentially growing rate of rollback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Theory of Time Warp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Jefferson argues that in fact, his system state can always be topologically sorted: a kind of forest of rooted trees (some inner nodes may have multiple roots, of course)</a:t>
            </a:r>
          </a:p>
          <a:p>
            <a:r>
              <a:rPr lang="en-US" smtClean="0"/>
              <a:t>Focus on those roots: tasks that cannot be forced to roll back because they are at the earliest clock time known in the system</a:t>
            </a:r>
          </a:p>
          <a:p>
            <a:pPr lvl="1"/>
            <a:r>
              <a:rPr lang="en-US" smtClean="0"/>
              <a:t>To make these roll back, an event from the past would need to arrive.  But no active task could generate such an event</a:t>
            </a:r>
          </a:p>
          <a:p>
            <a:pPr lvl="1"/>
            <a:r>
              <a:rPr lang="en-US" smtClean="0"/>
              <a:t>Analysis can be extended to deal with events still in the communication channels of Time Warp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Downside to speculation?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When we run a task in a speculative mode, we consume many kinds of resources</a:t>
            </a:r>
          </a:p>
          <a:p>
            <a:pPr lvl="1"/>
            <a:r>
              <a:rPr lang="en-US" smtClean="0"/>
              <a:t>Network traffic is created, hence network is slower</a:t>
            </a:r>
          </a:p>
          <a:p>
            <a:pPr lvl="1"/>
            <a:r>
              <a:rPr lang="en-US" smtClean="0"/>
              <a:t>Disk I/O occurs, hence disk will be less responsive for other uses</a:t>
            </a:r>
          </a:p>
          <a:p>
            <a:pPr lvl="1"/>
            <a:r>
              <a:rPr lang="en-US" smtClean="0"/>
              <a:t>We create intermediary state checkpoints, which can be large and slow to store</a:t>
            </a:r>
          </a:p>
          <a:p>
            <a:pPr lvl="1"/>
            <a:r>
              <a:rPr lang="en-US" smtClean="0"/>
              <a:t>We need lists of events that were consumed, and shadow copies in order to “unconsume” them if a rollback occurs</a:t>
            </a:r>
          </a:p>
          <a:p>
            <a:r>
              <a:rPr lang="en-US" smtClean="0"/>
              <a:t>Moreover, if a rollback occurs, this has costs too</a:t>
            </a:r>
          </a:p>
        </p:txBody>
      </p:sp>
    </p:spTree>
    <p:extLst>
      <p:ext uri="{BB962C8B-B14F-4D97-AF65-F5344CB8AC3E}">
        <p14:creationId xmlns:p14="http://schemas.microsoft.com/office/powerpoint/2010/main" val="20057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I/O?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One practical challenge involves files and other I/O occuring during the simulation run</a:t>
            </a:r>
          </a:p>
          <a:p>
            <a:pPr lvl="1"/>
            <a:r>
              <a:rPr lang="en-US" smtClean="0"/>
              <a:t>Time Warp treats the file system itself as a kind of event-driven simulation task</a:t>
            </a:r>
          </a:p>
          <a:p>
            <a:pPr lvl="1"/>
            <a:r>
              <a:rPr lang="en-US" smtClean="0"/>
              <a:t>Events create files, modify, delete them</a:t>
            </a:r>
          </a:p>
          <a:p>
            <a:pPr lvl="1"/>
            <a:r>
              <a:rPr lang="en-US" smtClean="0"/>
              <a:t>Permits the same model to deal with elimination of files created speculatively, or modified speculatively</a:t>
            </a:r>
          </a:p>
          <a:p>
            <a:pPr lvl="1"/>
            <a:r>
              <a:rPr lang="en-US" smtClean="0"/>
              <a:t>But does require that Time Warp keep logs of old versions or deltas, for use in rolling back, and these can easily get very large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Worst case?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It is easy to see how Time Warp can spawn a kind of exponentially branching world of speculative activities that all will need to roll back</a:t>
            </a:r>
          </a:p>
          <a:p>
            <a:endParaRPr lang="en-US"/>
          </a:p>
          <a:p>
            <a:r>
              <a:rPr lang="en-US" smtClean="0"/>
              <a:t>Should this occur, we’ll spend all our time speculating and rolling back, none of our time doing useful simulation!</a:t>
            </a:r>
          </a:p>
          <a:p>
            <a:endParaRPr lang="en-US"/>
          </a:p>
          <a:p>
            <a:r>
              <a:rPr lang="en-US" smtClean="0"/>
              <a:t>Moreover, tasks will run slower because of cold caches: speculation/rollback will often flush caches simply by overwriting contents with other stuff used speculatively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speedup-limiting issue?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Suppose thread</a:t>
            </a:r>
            <a:br>
              <a:rPr lang="en-US" smtClean="0"/>
            </a:br>
            <a:r>
              <a:rPr lang="en-US" smtClean="0"/>
              <a:t>C depends on </a:t>
            </a:r>
            <a:r>
              <a:rPr lang="en-US" i="1" smtClean="0"/>
              <a:t>k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speculative threads</a:t>
            </a:r>
            <a:br>
              <a:rPr lang="en-US" smtClean="0"/>
            </a:br>
            <a:r>
              <a:rPr lang="en-US" smtClean="0"/>
              <a:t>(A and B in this example)</a:t>
            </a:r>
          </a:p>
          <a:p>
            <a:r>
              <a:rPr lang="en-US" smtClean="0"/>
              <a:t>Now suppose those threads</a:t>
            </a:r>
            <a:br>
              <a:rPr lang="en-US" smtClean="0"/>
            </a:br>
            <a:r>
              <a:rPr lang="en-US" smtClean="0"/>
              <a:t>roll back with iid probability </a:t>
            </a:r>
            <a:r>
              <a:rPr lang="en-US" i="1" smtClean="0"/>
              <a:t>p</a:t>
            </a:r>
            <a:endParaRPr lang="en-US" smtClean="0"/>
          </a:p>
          <a:p>
            <a:r>
              <a:rPr lang="en-US" smtClean="0"/>
              <a:t>How likely is it that C </a:t>
            </a:r>
            <a:r>
              <a:rPr lang="en-US" u="sng" smtClean="0"/>
              <a:t>won’t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roll back</a:t>
            </a:r>
          </a:p>
          <a:p>
            <a:r>
              <a:rPr lang="en-US" smtClean="0"/>
              <a:t>... (1-p)</a:t>
            </a:r>
            <a:r>
              <a:rPr lang="en-US" baseline="30000" smtClean="0"/>
              <a:t>k</a:t>
            </a:r>
            <a:endParaRPr lang="en-US" smtClean="0"/>
          </a:p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448276" y="2219131"/>
            <a:ext cx="4114800" cy="1676400"/>
            <a:chOff x="500872" y="2219131"/>
            <a:chExt cx="4114800" cy="1676400"/>
          </a:xfrm>
        </p:grpSpPr>
        <p:grpSp>
          <p:nvGrpSpPr>
            <p:cNvPr id="8" name="Group 7"/>
            <p:cNvGrpSpPr/>
            <p:nvPr/>
          </p:nvGrpSpPr>
          <p:grpSpPr>
            <a:xfrm rot="2094744">
              <a:off x="500872" y="2724149"/>
              <a:ext cx="4114800" cy="647700"/>
              <a:chOff x="2590800" y="2209800"/>
              <a:chExt cx="4114800" cy="6477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590800" y="2209800"/>
                <a:ext cx="4114800" cy="6477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590800" y="2209800"/>
                <a:ext cx="2057400" cy="6477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Straight Arrow Connector 4"/>
            <p:cNvCxnSpPr/>
            <p:nvPr/>
          </p:nvCxnSpPr>
          <p:spPr>
            <a:xfrm>
              <a:off x="1355336" y="2219131"/>
              <a:ext cx="2405872" cy="1676400"/>
            </a:xfrm>
            <a:prstGeom prst="straightConnector1">
              <a:avLst/>
            </a:prstGeom>
            <a:ln w="38100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7" idx="3"/>
            </p:cNvCxnSpPr>
            <p:nvPr/>
          </p:nvCxnSpPr>
          <p:spPr>
            <a:xfrm>
              <a:off x="1355336" y="2219131"/>
              <a:ext cx="1202936" cy="8288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5-Point Star 11"/>
            <p:cNvSpPr/>
            <p:nvPr/>
          </p:nvSpPr>
          <p:spPr>
            <a:xfrm>
              <a:off x="2410666" y="2933699"/>
              <a:ext cx="261128" cy="228599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7402737">
            <a:off x="3365991" y="4442679"/>
            <a:ext cx="4114800" cy="1676400"/>
            <a:chOff x="500872" y="2219131"/>
            <a:chExt cx="4114800" cy="1676400"/>
          </a:xfrm>
        </p:grpSpPr>
        <p:grpSp>
          <p:nvGrpSpPr>
            <p:cNvPr id="15" name="Group 14"/>
            <p:cNvGrpSpPr/>
            <p:nvPr/>
          </p:nvGrpSpPr>
          <p:grpSpPr>
            <a:xfrm rot="2094744">
              <a:off x="500872" y="2724149"/>
              <a:ext cx="4114800" cy="647700"/>
              <a:chOff x="2590800" y="2209800"/>
              <a:chExt cx="4114800" cy="6477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590800" y="2209800"/>
                <a:ext cx="4114800" cy="6477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590800" y="2209800"/>
                <a:ext cx="2057400" cy="6477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>
              <a:off x="1355336" y="2219131"/>
              <a:ext cx="2405872" cy="1676400"/>
            </a:xfrm>
            <a:prstGeom prst="straightConnector1">
              <a:avLst/>
            </a:prstGeom>
            <a:ln w="38100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20" idx="3"/>
            </p:cNvCxnSpPr>
            <p:nvPr/>
          </p:nvCxnSpPr>
          <p:spPr>
            <a:xfrm>
              <a:off x="1355336" y="2219131"/>
              <a:ext cx="1202936" cy="8288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5-Point Star 17"/>
            <p:cNvSpPr/>
            <p:nvPr/>
          </p:nvSpPr>
          <p:spPr>
            <a:xfrm>
              <a:off x="2410666" y="2933699"/>
              <a:ext cx="261128" cy="228599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7052873" y="4002824"/>
            <a:ext cx="783772" cy="205282"/>
          </a:xfrm>
          <a:custGeom>
            <a:avLst/>
            <a:gdLst>
              <a:gd name="connsiteX0" fmla="*/ 0 w 783772"/>
              <a:gd name="connsiteY0" fmla="*/ 149298 h 205282"/>
              <a:gd name="connsiteX1" fmla="*/ 139960 w 783772"/>
              <a:gd name="connsiteY1" fmla="*/ 9339 h 205282"/>
              <a:gd name="connsiteX2" fmla="*/ 279919 w 783772"/>
              <a:gd name="connsiteY2" fmla="*/ 205282 h 205282"/>
              <a:gd name="connsiteX3" fmla="*/ 419878 w 783772"/>
              <a:gd name="connsiteY3" fmla="*/ 9339 h 205282"/>
              <a:gd name="connsiteX4" fmla="*/ 559837 w 783772"/>
              <a:gd name="connsiteY4" fmla="*/ 195952 h 205282"/>
              <a:gd name="connsiteX5" fmla="*/ 653143 w 783772"/>
              <a:gd name="connsiteY5" fmla="*/ 9 h 205282"/>
              <a:gd name="connsiteX6" fmla="*/ 783772 w 783772"/>
              <a:gd name="connsiteY6" fmla="*/ 205282 h 20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3772" h="205282">
                <a:moveTo>
                  <a:pt x="0" y="149298"/>
                </a:moveTo>
                <a:cubicBezTo>
                  <a:pt x="46653" y="74653"/>
                  <a:pt x="93307" y="8"/>
                  <a:pt x="139960" y="9339"/>
                </a:cubicBezTo>
                <a:cubicBezTo>
                  <a:pt x="186613" y="18670"/>
                  <a:pt x="233266" y="205282"/>
                  <a:pt x="279919" y="205282"/>
                </a:cubicBezTo>
                <a:cubicBezTo>
                  <a:pt x="326572" y="205282"/>
                  <a:pt x="373225" y="10894"/>
                  <a:pt x="419878" y="9339"/>
                </a:cubicBezTo>
                <a:cubicBezTo>
                  <a:pt x="466531" y="7784"/>
                  <a:pt x="520960" y="197507"/>
                  <a:pt x="559837" y="195952"/>
                </a:cubicBezTo>
                <a:cubicBezTo>
                  <a:pt x="598714" y="194397"/>
                  <a:pt x="615821" y="-1546"/>
                  <a:pt x="653143" y="9"/>
                </a:cubicBezTo>
                <a:cubicBezTo>
                  <a:pt x="690465" y="1564"/>
                  <a:pt x="737118" y="103423"/>
                  <a:pt x="783772" y="205282"/>
                </a:cubicBezTo>
              </a:path>
            </a:pathLst>
          </a:custGeom>
          <a:noFill/>
          <a:ln w="38100">
            <a:solidFill>
              <a:srgbClr val="7030A0"/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300204" y="2872665"/>
            <a:ext cx="269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Speculative “thread” A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10539" y="5311517"/>
            <a:ext cx="2843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Speculative “thread” B</a:t>
            </a:r>
            <a:endParaRPr lang="en-US" b="1"/>
          </a:p>
        </p:txBody>
      </p:sp>
      <p:sp>
        <p:nvSpPr>
          <p:cNvPr id="24" name="TextBox 23"/>
          <p:cNvSpPr txBox="1"/>
          <p:nvPr/>
        </p:nvSpPr>
        <p:spPr>
          <a:xfrm>
            <a:off x="3785604" y="1828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/>
              <a:t>committed </a:t>
            </a:r>
            <a:r>
              <a:rPr lang="en-US" smtClean="0"/>
              <a:t>work</a:t>
            </a:r>
            <a:endParaRPr lang="en-US" i="1"/>
          </a:p>
        </p:txBody>
      </p:sp>
      <p:sp>
        <p:nvSpPr>
          <p:cNvPr id="25" name="TextBox 24"/>
          <p:cNvSpPr txBox="1"/>
          <p:nvPr/>
        </p:nvSpPr>
        <p:spPr>
          <a:xfrm>
            <a:off x="5843004" y="227458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/>
              <a:t>Speculation </a:t>
            </a:r>
            <a:r>
              <a:rPr lang="en-US" smtClean="0"/>
              <a:t>event</a:t>
            </a:r>
            <a:endParaRPr lang="en-US" i="1"/>
          </a:p>
        </p:txBody>
      </p:sp>
      <p:sp>
        <p:nvSpPr>
          <p:cNvPr id="26" name="TextBox 25"/>
          <p:cNvSpPr txBox="1"/>
          <p:nvPr/>
        </p:nvSpPr>
        <p:spPr>
          <a:xfrm>
            <a:off x="7466094" y="3999165"/>
            <a:ext cx="1677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 Doubly dependent thread 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4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Warp practical challenges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Trick is to speculate </a:t>
            </a:r>
            <a:r>
              <a:rPr lang="en-US" smtClean="0"/>
              <a:t>wisely, depends on estimating risk of rollback (in our calculation we pretended it was fixed)</a:t>
            </a:r>
            <a:endParaRPr lang="en-US" smtClean="0"/>
          </a:p>
          <a:p>
            <a:endParaRPr lang="en-US"/>
          </a:p>
          <a:p>
            <a:r>
              <a:rPr lang="en-US" smtClean="0"/>
              <a:t>Today we would see this as a machine-learning problem: </a:t>
            </a:r>
          </a:p>
          <a:p>
            <a:pPr lvl="1"/>
            <a:r>
              <a:rPr lang="en-US" smtClean="0"/>
              <a:t>Training data: For a given simulator, learn to categorize the tasks and, for each category, learn the probability of rollback for that category</a:t>
            </a:r>
          </a:p>
          <a:p>
            <a:pPr lvl="1"/>
            <a:r>
              <a:rPr lang="en-US" smtClean="0"/>
              <a:t>Use of the training set: At runtime, only speculate if the predicted value greatly outweighs the predicted risk</a:t>
            </a:r>
          </a:p>
          <a:p>
            <a:pPr lvl="1"/>
            <a:endParaRPr lang="en-US"/>
          </a:p>
          <a:p>
            <a:r>
              <a:rPr lang="en-US" smtClean="0"/>
              <a:t>At the time, Jefferson used heuristics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Warp practical challenges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Garbage collection is a big issue</a:t>
            </a:r>
          </a:p>
          <a:p>
            <a:endParaRPr lang="en-US"/>
          </a:p>
          <a:p>
            <a:r>
              <a:rPr lang="en-US" smtClean="0"/>
              <a:t>Time Warp accumulates a LOT of speculative state and rollback state</a:t>
            </a:r>
          </a:p>
          <a:p>
            <a:pPr lvl="1"/>
            <a:r>
              <a:rPr lang="en-US" smtClean="0"/>
              <a:t>Task states, file system deltas, shadow copies of messages that have been consumed but might still be unconsumed, etc</a:t>
            </a:r>
          </a:p>
          <a:p>
            <a:pPr lvl="1"/>
            <a:r>
              <a:rPr lang="en-US" smtClean="0"/>
              <a:t>Clearly a garbage collector is required</a:t>
            </a:r>
          </a:p>
          <a:p>
            <a:pPr lvl="1"/>
            <a:endParaRPr lang="en-US"/>
          </a:p>
          <a:p>
            <a:r>
              <a:rPr lang="en-US" smtClean="0"/>
              <a:t>Solution: periodically compute the “oldest time active in the system”.  Safe to garbage-collect rollback data </a:t>
            </a:r>
            <a:r>
              <a:rPr lang="en-US" i="1" smtClean="0"/>
              <a:t>older than this computed time</a:t>
            </a:r>
            <a:r>
              <a:rPr lang="en-US" smtClean="0"/>
              <a:t>: they won’t be needed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obtained?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300913" cy="4720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38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obtained?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39" y="2133599"/>
            <a:ext cx="7800975" cy="4553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 shared theme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Time is a kind of performance barrier in many kinds of applications and systems</a:t>
            </a:r>
          </a:p>
          <a:p>
            <a:endParaRPr lang="en-US"/>
          </a:p>
          <a:p>
            <a:r>
              <a:rPr lang="en-US" smtClean="0"/>
              <a:t>Assume a system of many processes or threads that interact via messages or events</a:t>
            </a:r>
          </a:p>
          <a:p>
            <a:pPr lvl="1"/>
            <a:r>
              <a:rPr lang="en-US" smtClean="0"/>
              <a:t>Any complex distributed application</a:t>
            </a:r>
          </a:p>
          <a:p>
            <a:pPr lvl="1"/>
            <a:r>
              <a:rPr lang="en-US" smtClean="0"/>
              <a:t>Event driven simulation code</a:t>
            </a:r>
          </a:p>
          <a:p>
            <a:pPr lvl="1"/>
            <a:endParaRPr lang="en-US"/>
          </a:p>
          <a:p>
            <a:r>
              <a:rPr lang="en-US" smtClean="0"/>
              <a:t>Both papers ask whether some form of “optimistic” or “speculative” execution can be beneficial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47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obtained?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7767637" cy="446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9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obtained?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7994332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5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well did TW heuristics work?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Rate of rollback isn’t increasing exponentially quickly, which suggests that they are somewhat smart about when to speculate and when to wait</a:t>
            </a:r>
          </a:p>
          <a:p>
            <a:endParaRPr lang="en-US"/>
          </a:p>
          <a:p>
            <a:r>
              <a:rPr lang="en-US" smtClean="0"/>
              <a:t>But this could also simply be evidence that their cluster is running flat out</a:t>
            </a:r>
          </a:p>
          <a:p>
            <a:endParaRPr lang="en-US"/>
          </a:p>
          <a:p>
            <a:r>
              <a:rPr lang="en-US" smtClean="0"/>
              <a:t>They didn’t really measure the frequency of rollback as a function of how many speculative events a thread depends upon (and it isn’t an easy thing to instrument)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Applying similar ideas in real systems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Time Warp was all about simulation</a:t>
            </a:r>
          </a:p>
          <a:p>
            <a:endParaRPr lang="en-US"/>
          </a:p>
          <a:p>
            <a:r>
              <a:rPr lang="en-US" smtClean="0"/>
              <a:t>But many real systems have lots of moving parts</a:t>
            </a:r>
          </a:p>
          <a:p>
            <a:pPr lvl="1"/>
            <a:r>
              <a:rPr lang="en-US" smtClean="0"/>
              <a:t>Today’s cloud computing systems are built by scripts that assemble complex components from smaller building blocks: objects that interact via events</a:t>
            </a:r>
          </a:p>
          <a:p>
            <a:pPr lvl="1"/>
            <a:r>
              <a:rPr lang="en-US" smtClean="0"/>
              <a:t>Situation is this very much like Time Warp</a:t>
            </a:r>
          </a:p>
          <a:p>
            <a:pPr lvl="1"/>
            <a:endParaRPr lang="en-US"/>
          </a:p>
          <a:p>
            <a:r>
              <a:rPr lang="en-US" smtClean="0"/>
              <a:t>Do real systems present speculation opportunities?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Logging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Main issue in Alvisi’s paper centers on failures</a:t>
            </a:r>
          </a:p>
          <a:p>
            <a:pPr lvl="1"/>
            <a:r>
              <a:rPr lang="en-US" smtClean="0"/>
              <a:t>Suppose a componentized system only makes checkpoints rarely, and components run by event-passing</a:t>
            </a:r>
          </a:p>
          <a:p>
            <a:pPr lvl="1"/>
            <a:r>
              <a:rPr lang="en-US" smtClean="0"/>
              <a:t>How should we track “speculative states” that components enter, and how can they roll back when needed?</a:t>
            </a:r>
          </a:p>
          <a:p>
            <a:r>
              <a:rPr lang="en-US" smtClean="0"/>
              <a:t>He points out that there are three choices</a:t>
            </a:r>
          </a:p>
          <a:p>
            <a:pPr lvl="1"/>
            <a:r>
              <a:rPr lang="en-US" smtClean="0"/>
              <a:t>Checkpoints</a:t>
            </a:r>
          </a:p>
          <a:p>
            <a:pPr lvl="1"/>
            <a:r>
              <a:rPr lang="en-US" smtClean="0"/>
              <a:t>Sender-maintained event (message) logs</a:t>
            </a:r>
          </a:p>
          <a:p>
            <a:pPr lvl="1"/>
            <a:r>
              <a:rPr lang="en-US" smtClean="0"/>
              <a:t>Receiver-maintained event logs</a:t>
            </a:r>
          </a:p>
          <a:p>
            <a:r>
              <a:rPr lang="en-US" smtClean="0"/>
              <a:t>Proposes a universal speculation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triggers rollback?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For Alvisi, main concern is failure</a:t>
            </a:r>
          </a:p>
          <a:p>
            <a:pPr lvl="1"/>
            <a:r>
              <a:rPr lang="en-US" smtClean="0"/>
              <a:t>If some component crashes and we want to restart it, perhaps in a slightly “fixed” state, we need to roll back to a prior checkpoint state</a:t>
            </a:r>
          </a:p>
          <a:p>
            <a:pPr lvl="1"/>
            <a:r>
              <a:rPr lang="en-US" smtClean="0"/>
              <a:t>His goal is to ensure system-wide consistency by a mechanism similar to the one in Time Warp</a:t>
            </a:r>
          </a:p>
          <a:p>
            <a:pPr lvl="2"/>
            <a:r>
              <a:rPr lang="en-US" smtClean="0"/>
              <a:t>Anti-messages that anihilate the prior message if it is still in the queue of the receiver, else trigger a new rollback</a:t>
            </a:r>
          </a:p>
          <a:p>
            <a:pPr lvl="2"/>
            <a:r>
              <a:rPr lang="en-US" smtClean="0"/>
              <a:t>In general, we have several rollback options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Alvisi observations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</a:t>
            </a:r>
            <a:r>
              <a:rPr lang="en-US" smtClean="0"/>
              <a:t>reat interaction with the outside world as a special situation in which we need to be in a safe (non-speculative) state</a:t>
            </a:r>
          </a:p>
          <a:p>
            <a:pPr lvl="1"/>
            <a:r>
              <a:rPr lang="en-US" smtClean="0"/>
              <a:t>External-interaction “barrier” </a:t>
            </a:r>
          </a:p>
          <a:p>
            <a:pPr lvl="1"/>
            <a:r>
              <a:rPr lang="en-US" smtClean="0"/>
              <a:t>Must also treat interactions with many O/S features (clock, fork(), pipe I/O, ...) as managed events</a:t>
            </a:r>
          </a:p>
          <a:p>
            <a:r>
              <a:rPr lang="en-US" smtClean="0"/>
              <a:t>Employ aggressive task scheduling when risk of rollback seems sufficiently low.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Alvisi approach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Seeks to offer a flexible framework in which we</a:t>
            </a:r>
          </a:p>
          <a:p>
            <a:pPr lvl="1"/>
            <a:r>
              <a:rPr lang="en-US" smtClean="0"/>
              <a:t>Use rollback to a checkpoint if doing so is likely to have the least cost</a:t>
            </a:r>
          </a:p>
          <a:p>
            <a:pPr lvl="1"/>
            <a:r>
              <a:rPr lang="en-US" smtClean="0"/>
              <a:t>Send anti-messages to trigger a more selective rollback if logs are available and the corresponding messages have not yet been consumed</a:t>
            </a:r>
          </a:p>
          <a:p>
            <a:pPr lvl="1"/>
            <a:endParaRPr lang="en-US"/>
          </a:p>
          <a:p>
            <a:r>
              <a:rPr lang="en-US" smtClean="0"/>
              <a:t>This unified model is elegant, but it does assume that messages linger on input queues for a long enough period of time to offer a benefit</a:t>
            </a:r>
          </a:p>
        </p:txBody>
      </p:sp>
    </p:spTree>
    <p:extLst>
      <p:ext uri="{BB962C8B-B14F-4D97-AF65-F5344CB8AC3E}">
        <p14:creationId xmlns:p14="http://schemas.microsoft.com/office/powerpoint/2010/main" val="370637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obtained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Theory of message logging</a:t>
            </a:r>
          </a:p>
          <a:p>
            <a:endParaRPr lang="en-US"/>
          </a:p>
          <a:p>
            <a:r>
              <a:rPr lang="en-US" smtClean="0"/>
              <a:t>Coverage of a wide range of possible behaviors including sender logging, receiver logging, checkpoints</a:t>
            </a:r>
          </a:p>
          <a:p>
            <a:endParaRPr lang="en-US"/>
          </a:p>
          <a:p>
            <a:r>
              <a:rPr lang="en-US" smtClean="0"/>
              <a:t>Careful proofs showing precisely when it is safe to garbage collect data, and precisely when a computation must roll back (and to what point)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Speculation buys us a great deal within model CPU architectures</a:t>
            </a:r>
          </a:p>
          <a:p>
            <a:pPr lvl="1"/>
            <a:r>
              <a:rPr lang="en-US" smtClean="0"/>
              <a:t>Branch-prediction</a:t>
            </a:r>
          </a:p>
          <a:p>
            <a:pPr lvl="1"/>
            <a:r>
              <a:rPr lang="en-US" smtClean="0"/>
              <a:t>Speculative cache prefetching</a:t>
            </a:r>
          </a:p>
          <a:p>
            <a:pPr lvl="1"/>
            <a:endParaRPr lang="en-US"/>
          </a:p>
          <a:p>
            <a:r>
              <a:rPr lang="en-US" smtClean="0"/>
              <a:t>Permits the chip designer to exploit parallelism at the lowest levels, but does require barriers to prevent speculative states from leaking into main memory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 behind speculation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Suppose we have some task and “think” we have the needed inputs to perform it</a:t>
            </a:r>
          </a:p>
          <a:p>
            <a:pPr lvl="1"/>
            <a:r>
              <a:rPr lang="en-US" smtClean="0"/>
              <a:t>For example, we have a guess as to the inputs for some computational step in a simulation.  We could already start to run that step</a:t>
            </a:r>
          </a:p>
          <a:p>
            <a:pPr lvl="1"/>
            <a:r>
              <a:rPr lang="en-US" smtClean="0"/>
              <a:t>Or we want to run an application in a risky, not-backed-up mode.  If something crashes, we would need to role it back.  But checkpoints are costly and the cost of frequent checkpoints would be prohibitive.</a:t>
            </a:r>
          </a:p>
          <a:p>
            <a:r>
              <a:rPr lang="en-US" smtClean="0"/>
              <a:t>Speculation can let us leverage “spare” CPU power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54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Speculation in protocols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When we looked briefly at Van Renesse’s Horus architecture, we saw another use of speculation</a:t>
            </a:r>
          </a:p>
          <a:p>
            <a:pPr lvl="1"/>
            <a:r>
              <a:rPr lang="en-US" smtClean="0"/>
              <a:t>Pre-execute the non-data-touching code for the next message, under assumption that next event will be a message</a:t>
            </a:r>
          </a:p>
          <a:p>
            <a:pPr lvl="1"/>
            <a:r>
              <a:rPr lang="en-US" smtClean="0"/>
              <a:t>If the Horus protocol stack sees some other event, Van Renesse had to roll back to a pre-speculation state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Speculation in systems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Time Warp and Alvisi’s unified logging scheme are just two of many examples</a:t>
            </a:r>
          </a:p>
          <a:p>
            <a:pPr lvl="1"/>
            <a:r>
              <a:rPr lang="en-US" smtClean="0"/>
              <a:t>Speculation can be used in a file system, by guessing that if file A was touched, file B will be needed, and prefetching file B</a:t>
            </a:r>
          </a:p>
          <a:p>
            <a:pPr lvl="1"/>
            <a:r>
              <a:rPr lang="en-US" smtClean="0"/>
              <a:t>Some modern systems use extra cycles to make a spare copy of B next to A, for quicker access if needed: a speculative form on on-disk replication</a:t>
            </a:r>
          </a:p>
          <a:p>
            <a:pPr lvl="1"/>
            <a:r>
              <a:rPr lang="en-US" smtClean="0"/>
              <a:t>Speculation to consume a risky incoming message, roll back if it turns out to cause a crash or contain a virus</a:t>
            </a:r>
          </a:p>
        </p:txBody>
      </p:sp>
    </p:spTree>
    <p:extLst>
      <p:ext uri="{BB962C8B-B14F-4D97-AF65-F5344CB8AC3E}">
        <p14:creationId xmlns:p14="http://schemas.microsoft.com/office/powerpoint/2010/main" val="26820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Broad tradeoff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When we look at modern systems we often see large portions sitting idle waiting for permission to take some action</a:t>
            </a:r>
          </a:p>
          <a:p>
            <a:endParaRPr lang="en-US"/>
          </a:p>
          <a:p>
            <a:r>
              <a:rPr lang="en-US" smtClean="0"/>
              <a:t>Broadly speaking, speculation is about machine learning: if we can accurately predict what will happen next, we can sometimes jump the gun</a:t>
            </a:r>
          </a:p>
          <a:p>
            <a:endParaRPr lang="en-US"/>
          </a:p>
          <a:p>
            <a:r>
              <a:rPr lang="en-US" smtClean="0"/>
              <a:t>Cost is the overhead of rollback when needed</a:t>
            </a:r>
          </a:p>
        </p:txBody>
      </p:sp>
    </p:spTree>
    <p:extLst>
      <p:ext uri="{BB962C8B-B14F-4D97-AF65-F5344CB8AC3E}">
        <p14:creationId xmlns:p14="http://schemas.microsoft.com/office/powerpoint/2010/main" val="150316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Computing faster than the speed of light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Normally, wait for the data before computing</a:t>
            </a:r>
          </a:p>
          <a:p>
            <a:pPr lvl="1"/>
            <a:r>
              <a:rPr lang="en-US" smtClean="0"/>
              <a:t>Speed of light = fastest that computation can be done with the full data</a:t>
            </a:r>
          </a:p>
          <a:p>
            <a:pPr lvl="1"/>
            <a:endParaRPr lang="en-US"/>
          </a:p>
          <a:p>
            <a:r>
              <a:rPr lang="en-US" smtClean="0"/>
              <a:t>But if we can somehow guess the data we can precompute the result</a:t>
            </a:r>
          </a:p>
          <a:p>
            <a:pPr lvl="1"/>
            <a:r>
              <a:rPr lang="en-US" smtClean="0"/>
              <a:t>If we got things right, we win and break light-speed</a:t>
            </a:r>
          </a:p>
          <a:p>
            <a:pPr lvl="1"/>
            <a:r>
              <a:rPr lang="en-US" smtClean="0"/>
              <a:t>If wrong... we paid an overhead.  But if we had idle CPUs lying around, that cost may be trivial!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7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Speculation is a broad tool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Work has been on using speculation to roll back applications that crash on certain inputs</a:t>
            </a:r>
          </a:p>
          <a:p>
            <a:pPr lvl="1"/>
            <a:r>
              <a:rPr lang="en-US" smtClean="0"/>
              <a:t>Let the application eat the input and run (“optimism”)</a:t>
            </a:r>
          </a:p>
          <a:p>
            <a:pPr lvl="1"/>
            <a:r>
              <a:rPr lang="en-US" smtClean="0"/>
              <a:t>If it succeeds, great...</a:t>
            </a:r>
          </a:p>
          <a:p>
            <a:pPr lvl="1"/>
            <a:r>
              <a:rPr lang="en-US" smtClean="0"/>
              <a:t>... but if it crashes, then role it back to the state prior to seeing that input and rerun either</a:t>
            </a:r>
          </a:p>
          <a:p>
            <a:pPr lvl="2"/>
            <a:r>
              <a:rPr lang="en-US" smtClean="0"/>
              <a:t>Without the input (e.g. sever the connection)</a:t>
            </a:r>
          </a:p>
          <a:p>
            <a:pPr lvl="2"/>
            <a:r>
              <a:rPr lang="en-US" smtClean="0"/>
              <a:t>Or with the input but in a “careful” mode (i.e. watching for buffer overruns or other kinds of faults)</a:t>
            </a:r>
          </a:p>
          <a:p>
            <a:r>
              <a:rPr lang="en-US" smtClean="0"/>
              <a:t>Database transactions are a powerful speculation tool, very widely used in large systems</a:t>
            </a:r>
          </a:p>
          <a:p>
            <a:r>
              <a:rPr lang="en-US" smtClean="0"/>
              <a:t>Speculation is key to speed in modern chips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6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limits the potential for speculation?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 systems that interact with external resources, a speculative action could leave visible traces</a:t>
            </a:r>
          </a:p>
          <a:p>
            <a:pPr lvl="1"/>
            <a:r>
              <a:rPr lang="en-US" smtClean="0"/>
              <a:t>Consume inputs on I/O channels</a:t>
            </a:r>
          </a:p>
          <a:p>
            <a:pPr lvl="1"/>
            <a:r>
              <a:rPr lang="en-US" smtClean="0"/>
              <a:t>Display information visible to users</a:t>
            </a:r>
          </a:p>
          <a:p>
            <a:pPr lvl="1"/>
            <a:r>
              <a:rPr lang="en-US" smtClean="0"/>
              <a:t>Modify files</a:t>
            </a:r>
          </a:p>
          <a:p>
            <a:pPr lvl="1"/>
            <a:r>
              <a:rPr lang="en-US" smtClean="0"/>
              <a:t>Launch other actions, send messages to other programs, launch the rocket, dispense the cash, etc</a:t>
            </a:r>
          </a:p>
          <a:p>
            <a:r>
              <a:rPr lang="en-US" smtClean="0"/>
              <a:t>Clearly, when a task is running speculatively we need to prevent these kinds of 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5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Speculation: Broad pattern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Reach a point at which it becomes feasible to start a costly computation a bit early</a:t>
            </a:r>
          </a:p>
          <a:p>
            <a:endParaRPr lang="en-US"/>
          </a:p>
          <a:p>
            <a:r>
              <a:rPr lang="en-US" smtClean="0"/>
              <a:t>Inhibit any outside impacts (ideally including slowdown for the base system)</a:t>
            </a:r>
          </a:p>
          <a:p>
            <a:endParaRPr lang="en-US"/>
          </a:p>
          <a:p>
            <a:r>
              <a:rPr lang="en-US" smtClean="0"/>
              <a:t>Once knowledge is complete, either permit it to make progress, or “erase” the speculated state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Warp O/S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real system built to support event-oriented simulations of complex systems</a:t>
            </a:r>
          </a:p>
          <a:p>
            <a:endParaRPr lang="en-US"/>
          </a:p>
          <a:p>
            <a:r>
              <a:rPr lang="en-US" smtClean="0"/>
              <a:t>Developed at the NASA research center in California where they do extensive simulations of spacecrafts and other mission-related applications</a:t>
            </a:r>
          </a:p>
          <a:p>
            <a:endParaRPr lang="en-US"/>
          </a:p>
          <a:p>
            <a:r>
              <a:rPr lang="en-US" smtClean="0"/>
              <a:t>Often these have multiple stages that interact via events, so event-based simulation is natural</a:t>
            </a:r>
          </a:p>
        </p:txBody>
      </p:sp>
    </p:spTree>
    <p:extLst>
      <p:ext uri="{BB962C8B-B14F-4D97-AF65-F5344CB8AC3E}">
        <p14:creationId xmlns:p14="http://schemas.microsoft.com/office/powerpoint/2010/main" val="2869285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12043</TotalTime>
  <Words>2767</Words>
  <Application>Microsoft Office PowerPoint</Application>
  <PresentationFormat>On-screen Show (4:3)</PresentationFormat>
  <Paragraphs>254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Median</vt:lpstr>
      <vt:lpstr>Virtualizing Time </vt:lpstr>
      <vt:lpstr>Is Time Travel Feasible?</vt:lpstr>
      <vt:lpstr>Central shared theme</vt:lpstr>
      <vt:lpstr>Idea behind speculation</vt:lpstr>
      <vt:lpstr>Computing faster than the speed of light</vt:lpstr>
      <vt:lpstr>Speculation is a broad tool</vt:lpstr>
      <vt:lpstr>What limits the potential for speculation?</vt:lpstr>
      <vt:lpstr>Speculation: Broad pattern</vt:lpstr>
      <vt:lpstr>Time Warp O/S</vt:lpstr>
      <vt:lpstr>Core of any event-based simulator</vt:lpstr>
      <vt:lpstr>Central problem in time warp</vt:lpstr>
      <vt:lpstr>Possible answers</vt:lpstr>
      <vt:lpstr>Why “mostly idle”?</vt:lpstr>
      <vt:lpstr>Impact of that slow task?</vt:lpstr>
      <vt:lpstr>So our vision is of...</vt:lpstr>
      <vt:lpstr>(back to) Possible answers</vt:lpstr>
      <vt:lpstr>Issues with option 2?</vt:lpstr>
      <vt:lpstr>Proposed solution?</vt:lpstr>
      <vt:lpstr>Visualizing a time-warp execution</vt:lpstr>
      <vt:lpstr>Implication?</vt:lpstr>
      <vt:lpstr>Theory of Time Warp</vt:lpstr>
      <vt:lpstr>Downside to speculation?</vt:lpstr>
      <vt:lpstr>I/O?</vt:lpstr>
      <vt:lpstr>Worst case?</vt:lpstr>
      <vt:lpstr>Core speedup-limiting issue?</vt:lpstr>
      <vt:lpstr>Time Warp practical challenges</vt:lpstr>
      <vt:lpstr>Time Warp practical challenges</vt:lpstr>
      <vt:lpstr>Results obtained?</vt:lpstr>
      <vt:lpstr>Results obtained?</vt:lpstr>
      <vt:lpstr>Results obtained?</vt:lpstr>
      <vt:lpstr>Results obtained?</vt:lpstr>
      <vt:lpstr>How well did TW heuristics work?</vt:lpstr>
      <vt:lpstr>Applying similar ideas in real systems</vt:lpstr>
      <vt:lpstr>Logging</vt:lpstr>
      <vt:lpstr>What triggers rollback?</vt:lpstr>
      <vt:lpstr>Alvisi observations</vt:lpstr>
      <vt:lpstr>Alvisi approach</vt:lpstr>
      <vt:lpstr>Results obtained</vt:lpstr>
      <vt:lpstr>Discussion</vt:lpstr>
      <vt:lpstr>Speculation in protocols</vt:lpstr>
      <vt:lpstr>Speculation in systems</vt:lpstr>
      <vt:lpstr>Broad tradeoff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ken</cp:lastModifiedBy>
  <cp:revision>124</cp:revision>
  <dcterms:created xsi:type="dcterms:W3CDTF">2010-09-02T12:47:54Z</dcterms:created>
  <dcterms:modified xsi:type="dcterms:W3CDTF">2012-09-13T11:08:53Z</dcterms:modified>
</cp:coreProperties>
</file>