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5"/>
  </p:notesMasterIdLst>
  <p:sldIdLst>
    <p:sldId id="256" r:id="rId2"/>
    <p:sldId id="257" r:id="rId3"/>
    <p:sldId id="260" r:id="rId4"/>
    <p:sldId id="258" r:id="rId5"/>
    <p:sldId id="306" r:id="rId6"/>
    <p:sldId id="261" r:id="rId7"/>
    <p:sldId id="300" r:id="rId8"/>
    <p:sldId id="297" r:id="rId9"/>
    <p:sldId id="301" r:id="rId10"/>
    <p:sldId id="303" r:id="rId11"/>
    <p:sldId id="302" r:id="rId12"/>
    <p:sldId id="291" r:id="rId13"/>
    <p:sldId id="292" r:id="rId14"/>
    <p:sldId id="293" r:id="rId15"/>
    <p:sldId id="294" r:id="rId16"/>
    <p:sldId id="295" r:id="rId17"/>
    <p:sldId id="304" r:id="rId18"/>
    <p:sldId id="305" r:id="rId19"/>
    <p:sldId id="265" r:id="rId20"/>
    <p:sldId id="266" r:id="rId21"/>
    <p:sldId id="267" r:id="rId22"/>
    <p:sldId id="269" r:id="rId23"/>
    <p:sldId id="289" r:id="rId24"/>
    <p:sldId id="272" r:id="rId25"/>
    <p:sldId id="274" r:id="rId26"/>
    <p:sldId id="273" r:id="rId27"/>
    <p:sldId id="307" r:id="rId28"/>
    <p:sldId id="309" r:id="rId29"/>
    <p:sldId id="276" r:id="rId30"/>
    <p:sldId id="278" r:id="rId31"/>
    <p:sldId id="279" r:id="rId32"/>
    <p:sldId id="311" r:id="rId33"/>
    <p:sldId id="280" r:id="rId34"/>
    <p:sldId id="288" r:id="rId35"/>
    <p:sldId id="281" r:id="rId36"/>
    <p:sldId id="282" r:id="rId37"/>
    <p:sldId id="283" r:id="rId38"/>
    <p:sldId id="284" r:id="rId39"/>
    <p:sldId id="310" r:id="rId40"/>
    <p:sldId id="285" r:id="rId41"/>
    <p:sldId id="286" r:id="rId42"/>
    <p:sldId id="299" r:id="rId43"/>
    <p:sldId id="30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82771" autoAdjust="0"/>
  </p:normalViewPr>
  <p:slideViewPr>
    <p:cSldViewPr>
      <p:cViewPr>
        <p:scale>
          <a:sx n="80" d="100"/>
          <a:sy n="80" d="100"/>
        </p:scale>
        <p:origin x="-2502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17963-B57E-4B01-846F-ABFF2FF9479C}" type="doc">
      <dgm:prSet loTypeId="urn:microsoft.com/office/officeart/2005/8/layout/cycle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487411-4EF6-4628-86F3-A1214E4B8C39}">
      <dgm:prSet phldrT="[Text]"/>
      <dgm:spPr/>
      <dgm:t>
        <a:bodyPr/>
        <a:lstStyle/>
        <a:p>
          <a:r>
            <a:rPr lang="en-US" dirty="0" smtClean="0"/>
            <a:t>Group Communication</a:t>
          </a:r>
          <a:endParaRPr lang="en-US" dirty="0"/>
        </a:p>
      </dgm:t>
    </dgm:pt>
    <dgm:pt modelId="{B7FE4EA6-A52A-4B98-8CDF-50DE5689BA2D}" type="parTrans" cxnId="{708062DC-14FF-45D6-9ED1-0E81A47EBBDD}">
      <dgm:prSet/>
      <dgm:spPr/>
      <dgm:t>
        <a:bodyPr/>
        <a:lstStyle/>
        <a:p>
          <a:endParaRPr lang="en-US"/>
        </a:p>
      </dgm:t>
    </dgm:pt>
    <dgm:pt modelId="{5D27999D-C286-48DF-9914-59BA82232378}" type="sibTrans" cxnId="{708062DC-14FF-45D6-9ED1-0E81A47EBBDD}">
      <dgm:prSet/>
      <dgm:spPr/>
      <dgm:t>
        <a:bodyPr/>
        <a:lstStyle/>
        <a:p>
          <a:endParaRPr lang="en-US"/>
        </a:p>
      </dgm:t>
    </dgm:pt>
    <dgm:pt modelId="{F1DE4805-94BA-4998-AD38-27DAFFEFE1D9}">
      <dgm:prSet phldrT="[Text]"/>
      <dgm:spPr/>
      <dgm:t>
        <a:bodyPr/>
        <a:lstStyle/>
        <a:p>
          <a:r>
            <a:rPr lang="en-US" dirty="0" smtClean="0"/>
            <a:t>Group Membership</a:t>
          </a:r>
          <a:endParaRPr lang="en-US" dirty="0"/>
        </a:p>
      </dgm:t>
    </dgm:pt>
    <dgm:pt modelId="{F2819D26-A6A8-493E-9381-FCC22578793D}" type="parTrans" cxnId="{C819C5D6-C712-46BE-9DCD-3983E520FEF9}">
      <dgm:prSet/>
      <dgm:spPr/>
      <dgm:t>
        <a:bodyPr/>
        <a:lstStyle/>
        <a:p>
          <a:endParaRPr lang="en-US"/>
        </a:p>
      </dgm:t>
    </dgm:pt>
    <dgm:pt modelId="{BC88F7EB-051B-4290-B060-3C03D4BBAF88}" type="sibTrans" cxnId="{C819C5D6-C712-46BE-9DCD-3983E520FEF9}">
      <dgm:prSet/>
      <dgm:spPr/>
      <dgm:t>
        <a:bodyPr/>
        <a:lstStyle/>
        <a:p>
          <a:endParaRPr lang="en-US"/>
        </a:p>
      </dgm:t>
    </dgm:pt>
    <dgm:pt modelId="{595C7F98-A9F3-492D-9C39-887BD1CBEA9B}">
      <dgm:prSet phldrT="[Text]"/>
      <dgm:spPr/>
      <dgm:t>
        <a:bodyPr/>
        <a:lstStyle/>
        <a:p>
          <a:r>
            <a:rPr lang="en-US" dirty="0" smtClean="0"/>
            <a:t>Synchronization</a:t>
          </a:r>
          <a:endParaRPr lang="en-US" dirty="0"/>
        </a:p>
      </dgm:t>
    </dgm:pt>
    <dgm:pt modelId="{819145FE-EF17-42A9-AB77-7E809023D773}" type="parTrans" cxnId="{04452C6C-782C-4CF1-88FF-EC45A68FD30E}">
      <dgm:prSet/>
      <dgm:spPr/>
      <dgm:t>
        <a:bodyPr/>
        <a:lstStyle/>
        <a:p>
          <a:endParaRPr lang="en-US"/>
        </a:p>
      </dgm:t>
    </dgm:pt>
    <dgm:pt modelId="{AA248219-9094-4F15-8ADE-DAB46577E659}" type="sibTrans" cxnId="{04452C6C-782C-4CF1-88FF-EC45A68FD30E}">
      <dgm:prSet/>
      <dgm:spPr/>
      <dgm:t>
        <a:bodyPr/>
        <a:lstStyle/>
        <a:p>
          <a:endParaRPr lang="en-US"/>
        </a:p>
      </dgm:t>
    </dgm:pt>
    <dgm:pt modelId="{D2981F20-5435-4BB4-9339-1E6AD56FE7A5}" type="pres">
      <dgm:prSet presAssocID="{B1E17963-B57E-4B01-846F-ABFF2FF9479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D34354-EB69-4D96-9910-C4D2337C3EB0}" type="pres">
      <dgm:prSet presAssocID="{EB487411-4EF6-4628-86F3-A1214E4B8C39}" presName="node" presStyleLbl="node1" presStyleIdx="0" presStyleCnt="3" custRadScaleRad="82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6D3E4-76DB-4777-86E9-4002DE575B2F}" type="pres">
      <dgm:prSet presAssocID="{EB487411-4EF6-4628-86F3-A1214E4B8C39}" presName="spNode" presStyleCnt="0"/>
      <dgm:spPr/>
    </dgm:pt>
    <dgm:pt modelId="{F54D993D-621F-45B8-8D72-3EDCCC7045A9}" type="pres">
      <dgm:prSet presAssocID="{5D27999D-C286-48DF-9914-59BA82232378}" presName="sibTrans" presStyleLbl="sibTrans1D1" presStyleIdx="0" presStyleCnt="3"/>
      <dgm:spPr/>
      <dgm:t>
        <a:bodyPr/>
        <a:lstStyle/>
        <a:p>
          <a:endParaRPr lang="en-US"/>
        </a:p>
      </dgm:t>
    </dgm:pt>
    <dgm:pt modelId="{052A56D4-B13D-474E-B5A7-9709DC2777AA}" type="pres">
      <dgm:prSet presAssocID="{F1DE4805-94BA-4998-AD38-27DAFFEFE1D9}" presName="node" presStyleLbl="node1" presStyleIdx="1" presStyleCnt="3" custRadScaleRad="103554" custRadScaleInc="-347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ACA221-9A25-4D65-9F40-7C8AA7F73988}" type="pres">
      <dgm:prSet presAssocID="{F1DE4805-94BA-4998-AD38-27DAFFEFE1D9}" presName="spNode" presStyleCnt="0"/>
      <dgm:spPr/>
    </dgm:pt>
    <dgm:pt modelId="{87792F39-382D-472E-AC3F-5B39C9AFE1C3}" type="pres">
      <dgm:prSet presAssocID="{BC88F7EB-051B-4290-B060-3C03D4BBAF88}" presName="sibTrans" presStyleLbl="sibTrans1D1" presStyleIdx="1" presStyleCnt="3"/>
      <dgm:spPr/>
      <dgm:t>
        <a:bodyPr/>
        <a:lstStyle/>
        <a:p>
          <a:endParaRPr lang="en-US"/>
        </a:p>
      </dgm:t>
    </dgm:pt>
    <dgm:pt modelId="{5A5CB40F-D26E-46A2-B0F6-611B49E868DD}" type="pres">
      <dgm:prSet presAssocID="{595C7F98-A9F3-492D-9C39-887BD1CBEA9B}" presName="node" presStyleLbl="node1" presStyleIdx="2" presStyleCnt="3" custRadScaleRad="99601" custRadScaleInc="331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B86D1-5C85-4329-A627-1D06AAA99E48}" type="pres">
      <dgm:prSet presAssocID="{595C7F98-A9F3-492D-9C39-887BD1CBEA9B}" presName="spNode" presStyleCnt="0"/>
      <dgm:spPr/>
    </dgm:pt>
    <dgm:pt modelId="{490F83E5-E351-4F2C-BAFD-D340070F55C3}" type="pres">
      <dgm:prSet presAssocID="{AA248219-9094-4F15-8ADE-DAB46577E659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04452C6C-782C-4CF1-88FF-EC45A68FD30E}" srcId="{B1E17963-B57E-4B01-846F-ABFF2FF9479C}" destId="{595C7F98-A9F3-492D-9C39-887BD1CBEA9B}" srcOrd="2" destOrd="0" parTransId="{819145FE-EF17-42A9-AB77-7E809023D773}" sibTransId="{AA248219-9094-4F15-8ADE-DAB46577E659}"/>
    <dgm:cxn modelId="{DFCEA389-BF41-4C0C-8520-E985FDCCD2DF}" type="presOf" srcId="{EB487411-4EF6-4628-86F3-A1214E4B8C39}" destId="{1AD34354-EB69-4D96-9910-C4D2337C3EB0}" srcOrd="0" destOrd="0" presId="urn:microsoft.com/office/officeart/2005/8/layout/cycle6"/>
    <dgm:cxn modelId="{82C14800-0BE0-4724-BB10-1ECCB898617A}" type="presOf" srcId="{B1E17963-B57E-4B01-846F-ABFF2FF9479C}" destId="{D2981F20-5435-4BB4-9339-1E6AD56FE7A5}" srcOrd="0" destOrd="0" presId="urn:microsoft.com/office/officeart/2005/8/layout/cycle6"/>
    <dgm:cxn modelId="{CC854E48-963F-412A-A7F6-20679FC2DE9E}" type="presOf" srcId="{BC88F7EB-051B-4290-B060-3C03D4BBAF88}" destId="{87792F39-382D-472E-AC3F-5B39C9AFE1C3}" srcOrd="0" destOrd="0" presId="urn:microsoft.com/office/officeart/2005/8/layout/cycle6"/>
    <dgm:cxn modelId="{5BAAF3D6-DF79-4BF8-BE02-EA6803AFF49A}" type="presOf" srcId="{595C7F98-A9F3-492D-9C39-887BD1CBEA9B}" destId="{5A5CB40F-D26E-46A2-B0F6-611B49E868DD}" srcOrd="0" destOrd="0" presId="urn:microsoft.com/office/officeart/2005/8/layout/cycle6"/>
    <dgm:cxn modelId="{708062DC-14FF-45D6-9ED1-0E81A47EBBDD}" srcId="{B1E17963-B57E-4B01-846F-ABFF2FF9479C}" destId="{EB487411-4EF6-4628-86F3-A1214E4B8C39}" srcOrd="0" destOrd="0" parTransId="{B7FE4EA6-A52A-4B98-8CDF-50DE5689BA2D}" sibTransId="{5D27999D-C286-48DF-9914-59BA82232378}"/>
    <dgm:cxn modelId="{6572BBA1-3C1E-4D65-A1DA-3653BF91D489}" type="presOf" srcId="{5D27999D-C286-48DF-9914-59BA82232378}" destId="{F54D993D-621F-45B8-8D72-3EDCCC7045A9}" srcOrd="0" destOrd="0" presId="urn:microsoft.com/office/officeart/2005/8/layout/cycle6"/>
    <dgm:cxn modelId="{C819C5D6-C712-46BE-9DCD-3983E520FEF9}" srcId="{B1E17963-B57E-4B01-846F-ABFF2FF9479C}" destId="{F1DE4805-94BA-4998-AD38-27DAFFEFE1D9}" srcOrd="1" destOrd="0" parTransId="{F2819D26-A6A8-493E-9381-FCC22578793D}" sibTransId="{BC88F7EB-051B-4290-B060-3C03D4BBAF88}"/>
    <dgm:cxn modelId="{E37B2845-D0A2-4DEE-A2FB-A690CB4B6A27}" type="presOf" srcId="{AA248219-9094-4F15-8ADE-DAB46577E659}" destId="{490F83E5-E351-4F2C-BAFD-D340070F55C3}" srcOrd="0" destOrd="0" presId="urn:microsoft.com/office/officeart/2005/8/layout/cycle6"/>
    <dgm:cxn modelId="{84D01E6E-17D2-42F7-8A8C-26CAB568BDC9}" type="presOf" srcId="{F1DE4805-94BA-4998-AD38-27DAFFEFE1D9}" destId="{052A56D4-B13D-474E-B5A7-9709DC2777AA}" srcOrd="0" destOrd="0" presId="urn:microsoft.com/office/officeart/2005/8/layout/cycle6"/>
    <dgm:cxn modelId="{85B1FEC0-74BA-43B4-85FD-5E2C79596B09}" type="presParOf" srcId="{D2981F20-5435-4BB4-9339-1E6AD56FE7A5}" destId="{1AD34354-EB69-4D96-9910-C4D2337C3EB0}" srcOrd="0" destOrd="0" presId="urn:microsoft.com/office/officeart/2005/8/layout/cycle6"/>
    <dgm:cxn modelId="{90873E45-53F8-4FE1-AD96-D775260C9287}" type="presParOf" srcId="{D2981F20-5435-4BB4-9339-1E6AD56FE7A5}" destId="{F866D3E4-76DB-4777-86E9-4002DE575B2F}" srcOrd="1" destOrd="0" presId="urn:microsoft.com/office/officeart/2005/8/layout/cycle6"/>
    <dgm:cxn modelId="{3CEA503C-CB97-491F-B7A2-2BEECD6F6657}" type="presParOf" srcId="{D2981F20-5435-4BB4-9339-1E6AD56FE7A5}" destId="{F54D993D-621F-45B8-8D72-3EDCCC7045A9}" srcOrd="2" destOrd="0" presId="urn:microsoft.com/office/officeart/2005/8/layout/cycle6"/>
    <dgm:cxn modelId="{E2E157C1-1E72-4FAD-9002-AE5F7222EB78}" type="presParOf" srcId="{D2981F20-5435-4BB4-9339-1E6AD56FE7A5}" destId="{052A56D4-B13D-474E-B5A7-9709DC2777AA}" srcOrd="3" destOrd="0" presId="urn:microsoft.com/office/officeart/2005/8/layout/cycle6"/>
    <dgm:cxn modelId="{C09BA58F-9A6E-40BA-AE4F-D11F9106210A}" type="presParOf" srcId="{D2981F20-5435-4BB4-9339-1E6AD56FE7A5}" destId="{CAACA221-9A25-4D65-9F40-7C8AA7F73988}" srcOrd="4" destOrd="0" presId="urn:microsoft.com/office/officeart/2005/8/layout/cycle6"/>
    <dgm:cxn modelId="{19819A74-39DD-4AF8-9AB7-871E897966D9}" type="presParOf" srcId="{D2981F20-5435-4BB4-9339-1E6AD56FE7A5}" destId="{87792F39-382D-472E-AC3F-5B39C9AFE1C3}" srcOrd="5" destOrd="0" presId="urn:microsoft.com/office/officeart/2005/8/layout/cycle6"/>
    <dgm:cxn modelId="{8549BCCF-7D7C-4E98-9F00-E2A77CEEF97E}" type="presParOf" srcId="{D2981F20-5435-4BB4-9339-1E6AD56FE7A5}" destId="{5A5CB40F-D26E-46A2-B0F6-611B49E868DD}" srcOrd="6" destOrd="0" presId="urn:microsoft.com/office/officeart/2005/8/layout/cycle6"/>
    <dgm:cxn modelId="{DFE9F4C4-C480-4784-AEEB-B5E6EFBF49C3}" type="presParOf" srcId="{D2981F20-5435-4BB4-9339-1E6AD56FE7A5}" destId="{F9AB86D1-5C85-4329-A627-1D06AAA99E48}" srcOrd="7" destOrd="0" presId="urn:microsoft.com/office/officeart/2005/8/layout/cycle6"/>
    <dgm:cxn modelId="{5C47E350-485B-41C1-93DA-72C177AB005B}" type="presParOf" srcId="{D2981F20-5435-4BB4-9339-1E6AD56FE7A5}" destId="{490F83E5-E351-4F2C-BAFD-D340070F55C3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34354-EB69-4D96-9910-C4D2337C3EB0}">
      <dsp:nvSpPr>
        <dsp:cNvPr id="0" name=""/>
        <dsp:cNvSpPr/>
      </dsp:nvSpPr>
      <dsp:spPr>
        <a:xfrm>
          <a:off x="1388906" y="187711"/>
          <a:ext cx="1217243" cy="7912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Group Communication</a:t>
          </a:r>
          <a:endParaRPr lang="en-US" sz="1200" kern="1200" dirty="0"/>
        </a:p>
      </dsp:txBody>
      <dsp:txXfrm>
        <a:off x="1427530" y="226335"/>
        <a:ext cx="1139995" cy="713960"/>
      </dsp:txXfrm>
    </dsp:sp>
    <dsp:sp modelId="{F54D993D-621F-45B8-8D72-3EDCCC7045A9}">
      <dsp:nvSpPr>
        <dsp:cNvPr id="0" name=""/>
        <dsp:cNvSpPr/>
      </dsp:nvSpPr>
      <dsp:spPr>
        <a:xfrm>
          <a:off x="1055707" y="709558"/>
          <a:ext cx="2113424" cy="2113424"/>
        </a:xfrm>
        <a:custGeom>
          <a:avLst/>
          <a:gdLst/>
          <a:ahLst/>
          <a:cxnLst/>
          <a:rect l="0" t="0" r="0" b="0"/>
          <a:pathLst>
            <a:path>
              <a:moveTo>
                <a:pt x="1556750" y="125797"/>
              </a:moveTo>
              <a:arcTo wR="1056712" hR="1056712" stAng="17894541" swAng="232529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2A56D4-B13D-474E-B5A7-9709DC2777AA}">
      <dsp:nvSpPr>
        <dsp:cNvPr id="0" name=""/>
        <dsp:cNvSpPr/>
      </dsp:nvSpPr>
      <dsp:spPr>
        <a:xfrm>
          <a:off x="2440360" y="1359922"/>
          <a:ext cx="1217243" cy="7912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Group Membership</a:t>
          </a:r>
          <a:endParaRPr lang="en-US" sz="1200" kern="1200" dirty="0"/>
        </a:p>
      </dsp:txBody>
      <dsp:txXfrm>
        <a:off x="2478984" y="1398546"/>
        <a:ext cx="1139995" cy="713960"/>
      </dsp:txXfrm>
    </dsp:sp>
    <dsp:sp modelId="{87792F39-382D-472E-AC3F-5B39C9AFE1C3}">
      <dsp:nvSpPr>
        <dsp:cNvPr id="0" name=""/>
        <dsp:cNvSpPr/>
      </dsp:nvSpPr>
      <dsp:spPr>
        <a:xfrm>
          <a:off x="968335" y="421368"/>
          <a:ext cx="2113424" cy="2113424"/>
        </a:xfrm>
        <a:custGeom>
          <a:avLst/>
          <a:gdLst/>
          <a:ahLst/>
          <a:cxnLst/>
          <a:rect l="0" t="0" r="0" b="0"/>
          <a:pathLst>
            <a:path>
              <a:moveTo>
                <a:pt x="1860882" y="1742242"/>
              </a:moveTo>
              <a:arcTo wR="1056712" hR="1056712" stAng="2426795" swAng="594639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5CB40F-D26E-46A2-B0F6-611B49E868DD}">
      <dsp:nvSpPr>
        <dsp:cNvPr id="0" name=""/>
        <dsp:cNvSpPr/>
      </dsp:nvSpPr>
      <dsp:spPr>
        <a:xfrm>
          <a:off x="380998" y="1359925"/>
          <a:ext cx="1217243" cy="7912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Synchronization</a:t>
          </a:r>
          <a:endParaRPr lang="en-US" sz="1200" kern="1200" dirty="0"/>
        </a:p>
      </dsp:txBody>
      <dsp:txXfrm>
        <a:off x="419622" y="1398549"/>
        <a:ext cx="1139995" cy="713960"/>
      </dsp:txXfrm>
    </dsp:sp>
    <dsp:sp modelId="{490F83E5-E351-4F2C-BAFD-D340070F55C3}">
      <dsp:nvSpPr>
        <dsp:cNvPr id="0" name=""/>
        <dsp:cNvSpPr/>
      </dsp:nvSpPr>
      <dsp:spPr>
        <a:xfrm>
          <a:off x="880080" y="678865"/>
          <a:ext cx="2113424" cy="2113424"/>
        </a:xfrm>
        <a:custGeom>
          <a:avLst/>
          <a:gdLst/>
          <a:ahLst/>
          <a:cxnLst/>
          <a:rect l="0" t="0" r="0" b="0"/>
          <a:pathLst>
            <a:path>
              <a:moveTo>
                <a:pt x="71488" y="674645"/>
              </a:moveTo>
              <a:arcTo wR="1056712" hR="1056712" stAng="12071768" swAng="223204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0932-161E-43BD-AE20-311E122748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43C29-78C1-4F03-A7D7-66AF05AC9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ARPANET</a:t>
            </a:r>
            <a:r>
              <a:rPr lang="en-US" baseline="0" dirty="0" smtClean="0"/>
              <a:t> </a:t>
            </a:r>
            <a:r>
              <a:rPr lang="en-US" baseline="0" dirty="0" smtClean="0"/>
              <a:t>– predecessor to internet, first distributed system that </a:t>
            </a:r>
            <a:r>
              <a:rPr lang="en-US" baseline="0" dirty="0" smtClean="0"/>
              <a:t>came out of a need to give researchers </a:t>
            </a:r>
            <a:r>
              <a:rPr lang="en-US" baseline="0" dirty="0" smtClean="0"/>
              <a:t>across the USA access to </a:t>
            </a:r>
            <a:r>
              <a:rPr lang="en-US" baseline="0" dirty="0" smtClean="0"/>
              <a:t>a </a:t>
            </a:r>
            <a:r>
              <a:rPr lang="en-US" baseline="0" dirty="0" smtClean="0"/>
              <a:t>limited number of large</a:t>
            </a:r>
            <a:r>
              <a:rPr lang="en-US" baseline="0" dirty="0" smtClean="0"/>
              <a:t>, powerful research </a:t>
            </a:r>
            <a:r>
              <a:rPr lang="en-US" baseline="0" dirty="0" smtClean="0"/>
              <a:t>computers.</a:t>
            </a:r>
            <a:endParaRPr lang="en-US" baseline="0" dirty="0" smtClean="0"/>
          </a:p>
          <a:p>
            <a:r>
              <a:rPr lang="en-US" dirty="0" smtClean="0"/>
              <a:t>First message delivered in 1969</a:t>
            </a:r>
            <a:r>
              <a:rPr lang="en-US" baseline="0" dirty="0" smtClean="0"/>
              <a:t> </a:t>
            </a:r>
            <a:r>
              <a:rPr lang="en-US" dirty="0" smtClean="0"/>
              <a:t>was “lo” (“logon” but crashed)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43C29-78C1-4F03-A7D7-66AF05AC99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11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Pipelined Execution</a:t>
            </a:r>
          </a:p>
          <a:p>
            <a:r>
              <a:rPr lang="en-US" dirty="0" smtClean="0"/>
              <a:t>Does not wait for reply</a:t>
            </a:r>
            <a:r>
              <a:rPr lang="en-US" baseline="0" dirty="0" smtClean="0"/>
              <a:t> from destination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43C29-78C1-4F03-A7D7-66AF05AC990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17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Devise Asynchronous execution protocols to provide Close Synchrony semantics</a:t>
            </a:r>
          </a:p>
          <a:p>
            <a:r>
              <a:rPr lang="en-US" dirty="0" smtClean="0"/>
              <a:t>Group Communication</a:t>
            </a:r>
          </a:p>
          <a:p>
            <a:r>
              <a:rPr lang="en-US" dirty="0" smtClean="0"/>
              <a:t>-Notion of time: Use </a:t>
            </a:r>
            <a:r>
              <a:rPr lang="en-US" dirty="0" err="1" smtClean="0"/>
              <a:t>Lamport’s</a:t>
            </a:r>
            <a:r>
              <a:rPr lang="en-US" dirty="0" smtClean="0"/>
              <a:t> happen-before relationship</a:t>
            </a:r>
          </a:p>
          <a:p>
            <a:r>
              <a:rPr lang="en-US" dirty="0" smtClean="0"/>
              <a:t>CBCAST, ABCAST for causal and total order</a:t>
            </a:r>
            <a:r>
              <a:rPr lang="en-US" baseline="0" dirty="0" smtClean="0"/>
              <a:t> message delivery</a:t>
            </a:r>
            <a:endParaRPr lang="en-US" dirty="0" smtClean="0"/>
          </a:p>
          <a:p>
            <a:r>
              <a:rPr lang="en-US" dirty="0" smtClean="0"/>
              <a:t>GMS for Membership Views</a:t>
            </a:r>
          </a:p>
          <a:p>
            <a:r>
              <a:rPr lang="en-US" dirty="0" smtClean="0"/>
              <a:t>-Voting / Quorum on membership</a:t>
            </a:r>
            <a:r>
              <a:rPr lang="en-US" baseline="0" dirty="0" smtClean="0"/>
              <a:t> failures (and joins?)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43C29-78C1-4F03-A7D7-66AF05AC990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87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a picture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43C29-78C1-4F03-A7D7-66AF05AC990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23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Soln</a:t>
            </a:r>
            <a:r>
              <a:rPr lang="en-US" dirty="0" smtClean="0"/>
              <a:t>: Version numbers (application state)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Soln</a:t>
            </a:r>
            <a:r>
              <a:rPr lang="en-US" dirty="0" smtClean="0"/>
              <a:t>:</a:t>
            </a:r>
            <a:r>
              <a:rPr lang="en-US" baseline="0" dirty="0" smtClean="0"/>
              <a:t> Locks to handle a group of messages atomically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38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743C29-78C1-4F03-A7D7-66AF05AC990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86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 the different protocols and their</a:t>
            </a:r>
            <a:r>
              <a:rPr lang="en-US" baseline="0" dirty="0" smtClean="0"/>
              <a:t> weaknesses</a:t>
            </a:r>
          </a:p>
          <a:p>
            <a:r>
              <a:rPr lang="en-US" baseline="0" dirty="0" smtClean="0"/>
              <a:t>  - UDP, TCP, Multicast</a:t>
            </a:r>
          </a:p>
          <a:p>
            <a:r>
              <a:rPr lang="en-US" baseline="0" dirty="0" smtClean="0"/>
              <a:t>Multicast is useful for replication, but we want it to be reliable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Making it reliable results in acknowledgement explosion</a:t>
            </a:r>
          </a:p>
          <a:p>
            <a:r>
              <a:rPr lang="en-US" baseline="0" dirty="0" smtClean="0"/>
              <a:t>Even if app implemented this, it’s not clear how to correct for failures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TCP is reliable point-to-point</a:t>
            </a:r>
          </a:p>
          <a:p>
            <a:r>
              <a:rPr lang="en-US" dirty="0" smtClean="0"/>
              <a:t>Impossible to know if multicast</a:t>
            </a:r>
            <a:r>
              <a:rPr lang="en-US" baseline="0" dirty="0" smtClean="0"/>
              <a:t> reaches all receivers without additional logic</a:t>
            </a:r>
            <a:endParaRPr lang="en-US" dirty="0" smtClean="0"/>
          </a:p>
          <a:p>
            <a:r>
              <a:rPr lang="en-US" dirty="0" smtClean="0"/>
              <a:t>Reliable multicast is application’s responsibility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Send messages to an up-to-date membership?</a:t>
            </a:r>
          </a:p>
          <a:p>
            <a:r>
              <a:rPr lang="en-US" dirty="0" smtClean="0"/>
              <a:t>1. Membership RPC service -&gt; single point of failure, slow</a:t>
            </a:r>
          </a:p>
          <a:p>
            <a:r>
              <a:rPr lang="en-US" dirty="0" smtClean="0"/>
              <a:t>2. Request and cache -&gt; </a:t>
            </a:r>
            <a:r>
              <a:rPr lang="en-US" dirty="0" smtClean="0"/>
              <a:t>fast but stale memberships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Solution: locks</a:t>
            </a:r>
          </a:p>
          <a:p>
            <a:pPr lvl="1"/>
            <a:r>
              <a:rPr lang="en-US" dirty="0" smtClean="0"/>
              <a:t>Multicast </a:t>
            </a:r>
            <a:r>
              <a:rPr lang="en-US" dirty="0" smtClean="0">
                <a:sym typeface="Wingdings" pitchFamily="2" charset="2"/>
              </a:rPr>
              <a:t>read-lock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Membership change write-lock</a:t>
            </a:r>
          </a:p>
          <a:p>
            <a:r>
              <a:rPr lang="en-US" dirty="0" smtClean="0">
                <a:sym typeface="Wingdings" pitchFamily="2" charset="2"/>
              </a:rPr>
              <a:t>ISIS uses this idea</a:t>
            </a:r>
            <a:r>
              <a:rPr lang="en-US" baseline="0" dirty="0" smtClean="0">
                <a:sym typeface="Wingdings" pitchFamily="2" charset="2"/>
              </a:rPr>
              <a:t> but replicates knowledge of membership among members (Group Membership service)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No causality</a:t>
            </a:r>
          </a:p>
          <a:p>
            <a:pPr marL="228600" indent="-228600">
              <a:buAutoNum type="arabicPeriod"/>
            </a:pPr>
            <a:r>
              <a:rPr lang="en-US" dirty="0" smtClean="0"/>
              <a:t>Causality</a:t>
            </a:r>
          </a:p>
          <a:p>
            <a:pPr marL="228600" indent="-22860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Receive messages concurrently?</a:t>
            </a:r>
          </a:p>
          <a:p>
            <a:pPr lvl="1"/>
            <a:r>
              <a:rPr lang="en-US" dirty="0" smtClean="0"/>
              <a:t>Concurrent and totally ordered </a:t>
            </a:r>
            <a:r>
              <a:rPr lang="en-US" dirty="0" err="1" smtClean="0"/>
              <a:t>wrt</a:t>
            </a:r>
            <a:r>
              <a:rPr lang="en-US" dirty="0" smtClean="0"/>
              <a:t>. membership changes</a:t>
            </a:r>
          </a:p>
          <a:p>
            <a:r>
              <a:rPr lang="en-US" dirty="0" smtClean="0"/>
              <a:t>Related Messages</a:t>
            </a:r>
          </a:p>
          <a:p>
            <a:pPr lvl="1"/>
            <a:r>
              <a:rPr lang="en-US" dirty="0" smtClean="0"/>
              <a:t>Will they come in order?</a:t>
            </a:r>
          </a:p>
          <a:p>
            <a:r>
              <a:rPr lang="en-US" dirty="0" smtClean="0"/>
              <a:t>The problem</a:t>
            </a:r>
          </a:p>
          <a:p>
            <a:pPr lvl="1"/>
            <a:r>
              <a:rPr lang="en-US" dirty="0" smtClean="0"/>
              <a:t>Will programmers anticipate it?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Concurrent messages: 2  choices: 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a) handle it or</a:t>
            </a:r>
          </a:p>
          <a:p>
            <a:pPr lvl="1"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b) delay messages so that they’re in order.  </a:t>
            </a:r>
          </a:p>
          <a:p>
            <a:pPr>
              <a:buFontTx/>
              <a:buChar char="-"/>
            </a:pPr>
            <a:endParaRPr lang="en-US" baseline="0" dirty="0" smtClean="0"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baseline="0" dirty="0" smtClean="0">
                <a:sym typeface="Wingdings" pitchFamily="2" charset="2"/>
              </a:rPr>
              <a:t>Real problem = this is overlooked!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state to new </a:t>
            </a:r>
            <a:r>
              <a:rPr lang="en-US" dirty="0" smtClean="0"/>
              <a:t>node which can take a long time</a:t>
            </a:r>
            <a:endParaRPr lang="en-US" dirty="0" smtClean="0"/>
          </a:p>
          <a:p>
            <a:r>
              <a:rPr lang="en-US" dirty="0" smtClean="0"/>
              <a:t>Membership churn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inconsistent</a:t>
            </a:r>
          </a:p>
          <a:p>
            <a:r>
              <a:rPr lang="en-US" dirty="0" smtClean="0"/>
              <a:t>Solution is too complex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if sender fails mid-broadcast?</a:t>
            </a:r>
          </a:p>
          <a:p>
            <a:r>
              <a:rPr lang="en-US" dirty="0" smtClean="0"/>
              <a:t>Inconsistent state would result</a:t>
            </a:r>
          </a:p>
          <a:p>
            <a:r>
              <a:rPr lang="en-US" dirty="0" smtClean="0"/>
              <a:t>Simple solutions exist</a:t>
            </a:r>
          </a:p>
          <a:p>
            <a:endParaRPr lang="en-US" dirty="0" smtClean="0"/>
          </a:p>
          <a:p>
            <a:r>
              <a:rPr lang="en-US" dirty="0" smtClean="0"/>
              <a:t>solution:</a:t>
            </a:r>
            <a:r>
              <a:rPr lang="en-US" baseline="0" dirty="0" smtClean="0"/>
              <a:t> 3-phase reliable </a:t>
            </a:r>
            <a:r>
              <a:rPr lang="en-US" baseline="0" dirty="0" smtClean="0"/>
              <a:t>broadcast, with recipients covering for sender if it crashes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72A35-624F-4B3A-A729-0AD534459F3E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464B3-21F2-0649-AD4F-C9BED9BBC512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9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4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9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4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5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4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9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2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3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0BB09-5419-4477-90BA-35E2EE24674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A3FC1-559C-4EDD-8C95-5F892E417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Scott </a:t>
            </a:r>
            <a:r>
              <a:rPr lang="en-US" dirty="0" err="1" smtClean="0"/>
              <a:t>Phung</a:t>
            </a:r>
            <a:endParaRPr lang="en-US" dirty="0" smtClean="0"/>
          </a:p>
          <a:p>
            <a:r>
              <a:rPr lang="en-US" dirty="0" smtClean="0"/>
              <a:t>Nov 15, 2011</a:t>
            </a:r>
          </a:p>
          <a:p>
            <a:endParaRPr lang="en-US" dirty="0"/>
          </a:p>
          <a:p>
            <a:r>
              <a:rPr lang="en-US" sz="3000" dirty="0" smtClean="0"/>
              <a:t>Some slides borrowed from Jared (‘09)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7006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Process Groups provides: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9" name="Oval 8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/>
            <p:cNvCxnSpPr>
              <a:stCxn id="6" idx="4"/>
              <a:endCxn id="4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4" idx="3"/>
              <a:endCxn id="7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4"/>
              <a:endCxn id="13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4" idx="5"/>
              <a:endCxn id="5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53192" y="2708970"/>
            <a:ext cx="60197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Fault Tolerance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State Machine Replication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Consistency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Membership changes, Message Delivery Order</a:t>
            </a:r>
          </a:p>
        </p:txBody>
      </p:sp>
    </p:spTree>
    <p:extLst>
      <p:ext uri="{BB962C8B-B14F-4D97-AF65-F5344CB8AC3E}">
        <p14:creationId xmlns:p14="http://schemas.microsoft.com/office/powerpoint/2010/main" val="56366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Problems building using Conventional Technologies (UDP, RPC, TCP</a:t>
            </a:r>
            <a:r>
              <a:rPr lang="en-US" dirty="0" smtClean="0"/>
              <a:t>):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9" name="Oval 8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/>
            <p:cNvCxnSpPr>
              <a:stCxn id="6" idx="4"/>
              <a:endCxn id="4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4" idx="3"/>
              <a:endCxn id="7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4"/>
              <a:endCxn id="13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4" idx="5"/>
              <a:endCxn id="5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53192" y="2682657"/>
            <a:ext cx="60197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No reliable multicast (Group Communication)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Membership churn (Group Membership)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Message ordering (Synchronization)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State transfers (Group Membership)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Failure atomicity (Group Membership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035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Reliable Multicast</a:t>
            </a:r>
            <a:endParaRPr lang="en-US" dirty="0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UDP, TCP, Multicast not good enough</a:t>
            </a:r>
          </a:p>
          <a:p>
            <a:r>
              <a:rPr lang="en-US" i="1" dirty="0" smtClean="0"/>
              <a:t>What is the correct way to recover?</a:t>
            </a: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5908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3047999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505198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833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276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5908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3622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62200" y="182880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Ideal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75054" y="1828800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Reality</a:t>
            </a:r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5908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105400" y="2590800"/>
            <a:ext cx="3048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590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Line 27"/>
          <p:cNvSpPr>
            <a:spLocks noChangeShapeType="1"/>
          </p:cNvSpPr>
          <p:nvPr/>
        </p:nvSpPr>
        <p:spPr bwMode="auto">
          <a:xfrm>
            <a:off x="6248400" y="3048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V="1">
            <a:off x="6248400" y="2743200"/>
            <a:ext cx="457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Explosion 1 22"/>
          <p:cNvSpPr/>
          <p:nvPr/>
        </p:nvSpPr>
        <p:spPr>
          <a:xfrm>
            <a:off x="52578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Explosion 1 23"/>
          <p:cNvSpPr/>
          <p:nvPr/>
        </p:nvSpPr>
        <p:spPr>
          <a:xfrm>
            <a:off x="6629400" y="25908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6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Churn</a:t>
            </a:r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4541837"/>
            <a:ext cx="8229600" cy="2087563"/>
          </a:xfrm>
        </p:spPr>
        <p:txBody>
          <a:bodyPr>
            <a:normAutofit/>
          </a:bodyPr>
          <a:lstStyle/>
          <a:p>
            <a:r>
              <a:rPr lang="en-US" dirty="0" smtClean="0"/>
              <a:t>Membership changes are not instant</a:t>
            </a:r>
          </a:p>
          <a:p>
            <a:r>
              <a:rPr lang="en-US" dirty="0" smtClean="0"/>
              <a:t>How to handle failure cases?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1524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4267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42672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71800" y="1447800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Receives new membership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3619500" y="2095500"/>
            <a:ext cx="685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ine 30"/>
          <p:cNvSpPr>
            <a:spLocks noChangeShapeType="1"/>
          </p:cNvSpPr>
          <p:nvPr/>
        </p:nvSpPr>
        <p:spPr bwMode="auto">
          <a:xfrm>
            <a:off x="35814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71800" y="3810000"/>
            <a:ext cx="120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Never sent</a:t>
            </a:r>
          </a:p>
        </p:txBody>
      </p:sp>
      <p:cxnSp>
        <p:nvCxnSpPr>
          <p:cNvPr id="48" name="Straight Arrow Connector 47"/>
          <p:cNvCxnSpPr>
            <a:stCxn id="46" idx="0"/>
          </p:cNvCxnSpPr>
          <p:nvPr/>
        </p:nvCxnSpPr>
        <p:spPr>
          <a:xfrm rot="5400000" flipH="1" flipV="1">
            <a:off x="3500468" y="3348067"/>
            <a:ext cx="533398" cy="39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46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Ordering</a:t>
            </a:r>
            <a:endParaRPr lang="en-US" dirty="0"/>
          </a:p>
        </p:txBody>
      </p: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362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err="1" smtClean="0"/>
              <a:t>Lamport’s</a:t>
            </a:r>
            <a:r>
              <a:rPr lang="en-US" dirty="0" smtClean="0"/>
              <a:t> Notion of Time: Causality</a:t>
            </a:r>
          </a:p>
          <a:p>
            <a:pPr marL="514350" indent="-514350"/>
            <a:r>
              <a:rPr lang="en-US" dirty="0" smtClean="0"/>
              <a:t>How to prevent causal messages delivered out of order (Ex 2)?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2971799"/>
            <a:ext cx="708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3581400" y="25146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3581400" y="2514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40386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4038600" y="25146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Line 29"/>
          <p:cNvSpPr>
            <a:spLocks noChangeShapeType="1"/>
          </p:cNvSpPr>
          <p:nvPr/>
        </p:nvSpPr>
        <p:spPr bwMode="auto">
          <a:xfrm flipV="1">
            <a:off x="55626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Line 29"/>
          <p:cNvSpPr>
            <a:spLocks noChangeShapeType="1"/>
          </p:cNvSpPr>
          <p:nvPr/>
        </p:nvSpPr>
        <p:spPr bwMode="auto">
          <a:xfrm>
            <a:off x="5562600" y="29718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Line 29"/>
          <p:cNvSpPr>
            <a:spLocks noChangeShapeType="1"/>
          </p:cNvSpPr>
          <p:nvPr/>
        </p:nvSpPr>
        <p:spPr bwMode="auto">
          <a:xfrm>
            <a:off x="5867400" y="25146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038600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18114" y="2057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7" name="Line 29"/>
          <p:cNvSpPr>
            <a:spLocks noChangeShapeType="1"/>
          </p:cNvSpPr>
          <p:nvPr/>
        </p:nvSpPr>
        <p:spPr bwMode="auto">
          <a:xfrm>
            <a:off x="5867400" y="25146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04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124200" y="2362200"/>
            <a:ext cx="34290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New nodes must get current state</a:t>
            </a:r>
          </a:p>
          <a:p>
            <a:r>
              <a:rPr lang="en-US" dirty="0" smtClean="0"/>
              <a:t>Does not happen </a:t>
            </a:r>
            <a:r>
              <a:rPr lang="en-US" i="1" dirty="0" smtClean="0"/>
              <a:t>instantly</a:t>
            </a:r>
          </a:p>
          <a:p>
            <a:r>
              <a:rPr lang="en-US" dirty="0" smtClean="0"/>
              <a:t>How do you handle nodes failing/joining?</a:t>
            </a: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4191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3467100" y="2628900"/>
            <a:ext cx="9144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95800" y="2971800"/>
            <a:ext cx="6096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01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Atomicity</a:t>
            </a:r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/>
          </a:bodyPr>
          <a:lstStyle/>
          <a:p>
            <a:r>
              <a:rPr lang="en-US" dirty="0" smtClean="0"/>
              <a:t>Nodes can fail mid-transmit</a:t>
            </a:r>
          </a:p>
          <a:p>
            <a:r>
              <a:rPr lang="en-US" dirty="0" smtClean="0"/>
              <a:t>Some nodes receive message, others do not</a:t>
            </a:r>
          </a:p>
          <a:p>
            <a:r>
              <a:rPr lang="en-US" dirty="0" smtClean="0"/>
              <a:t>Inconsistencies arise!</a:t>
            </a: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066800" y="2450067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066800" y="290726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143000" y="3364466"/>
            <a:ext cx="670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2000" y="22214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2000" y="2692956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2000" y="3135868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9906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13716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1371600" y="2450068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72000" y="2221468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62200" y="168806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Ideal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75054" y="1688068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Reality</a:t>
            </a:r>
          </a:p>
        </p:txBody>
      </p:sp>
      <p:sp>
        <p:nvSpPr>
          <p:cNvPr id="44" name="Line 27"/>
          <p:cNvSpPr>
            <a:spLocks noChangeShapeType="1"/>
          </p:cNvSpPr>
          <p:nvPr/>
        </p:nvSpPr>
        <p:spPr bwMode="auto">
          <a:xfrm>
            <a:off x="5105400" y="24500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562600" y="2450068"/>
            <a:ext cx="304800" cy="75033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Line 27"/>
          <p:cNvSpPr>
            <a:spLocks noChangeShapeType="1"/>
          </p:cNvSpPr>
          <p:nvPr/>
        </p:nvSpPr>
        <p:spPr bwMode="auto">
          <a:xfrm>
            <a:off x="2362200" y="290726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2362200" y="2450068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81600" y="229766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410200" y="2907268"/>
            <a:ext cx="228600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6248400" y="2907268"/>
            <a:ext cx="762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48400" y="336446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6" name="Explosion 1 25"/>
          <p:cNvSpPr/>
          <p:nvPr/>
        </p:nvSpPr>
        <p:spPr>
          <a:xfrm>
            <a:off x="5791200" y="3200400"/>
            <a:ext cx="304800" cy="22860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28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 Issues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Problems building using Conventional Technologies (UDP, RPC, TCP</a:t>
            </a:r>
            <a:r>
              <a:rPr lang="en-US" dirty="0" smtClean="0"/>
              <a:t>):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9" name="Oval 8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6" idx="4"/>
              <a:endCxn id="4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4" idx="3"/>
              <a:endCxn id="7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4"/>
              <a:endCxn id="13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4" idx="5"/>
              <a:endCxn id="5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53192" y="2682657"/>
            <a:ext cx="601979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No reliable multicast (Group Communication)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Membership churn (Group Membership)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Message ordering (Synchronization)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State transfers (Group Membership)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Failure atomicity (Group Membership)</a:t>
            </a:r>
          </a:p>
          <a:p>
            <a:endParaRPr lang="en-US" dirty="0" smtClean="0"/>
          </a:p>
          <a:p>
            <a:r>
              <a:rPr lang="en-US" sz="2400" dirty="0" smtClean="0"/>
              <a:t>Can we build a system that solves these?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41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Problem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Process Groups (Implementation)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Close Synchrony</a:t>
            </a:r>
          </a:p>
          <a:p>
            <a:pPr lvl="1"/>
            <a:r>
              <a:rPr lang="en-US" dirty="0" smtClean="0"/>
              <a:t>Virtual Synchrony</a:t>
            </a:r>
          </a:p>
          <a:p>
            <a:pPr lvl="1"/>
            <a:r>
              <a:rPr lang="en-US" dirty="0" smtClean="0"/>
              <a:t>Isis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1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Synchronous Execution Model</a:t>
            </a:r>
          </a:p>
          <a:p>
            <a:r>
              <a:rPr lang="en-US" dirty="0" smtClean="0"/>
              <a:t>Multicast delivered </a:t>
            </a:r>
            <a:r>
              <a:rPr lang="en-US" dirty="0"/>
              <a:t>to </a:t>
            </a:r>
            <a:r>
              <a:rPr lang="en-US" dirty="0" smtClean="0"/>
              <a:t>all group members as </a:t>
            </a:r>
            <a:r>
              <a:rPr lang="en-US" dirty="0"/>
              <a:t>a single</a:t>
            </a:r>
            <a:r>
              <a:rPr lang="en-US" dirty="0" smtClean="0"/>
              <a:t>, reliable </a:t>
            </a:r>
            <a:r>
              <a:rPr lang="en-US" b="1" i="1" dirty="0" smtClean="0">
                <a:solidFill>
                  <a:srgbClr val="FF0000"/>
                </a:solidFill>
              </a:rPr>
              <a:t>instantaneous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event.</a:t>
            </a:r>
          </a:p>
          <a:p>
            <a:pPr lvl="1"/>
            <a:r>
              <a:rPr lang="en-US" dirty="0" smtClean="0"/>
              <a:t>Solves </a:t>
            </a:r>
            <a:r>
              <a:rPr lang="en-US" dirty="0"/>
              <a:t>a</a:t>
            </a:r>
            <a:r>
              <a:rPr lang="en-US" dirty="0" smtClean="0"/>
              <a:t>ll Process Group problems!</a:t>
            </a:r>
          </a:p>
        </p:txBody>
      </p:sp>
    </p:spTree>
    <p:extLst>
      <p:ext uri="{BB962C8B-B14F-4D97-AF65-F5344CB8AC3E}">
        <p14:creationId xmlns:p14="http://schemas.microsoft.com/office/powerpoint/2010/main" val="162259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Distributed Systems with:</a:t>
            </a:r>
          </a:p>
          <a:p>
            <a:pPr lvl="1"/>
            <a:r>
              <a:rPr lang="en-US" dirty="0" smtClean="0"/>
              <a:t>Fault-Tolerance</a:t>
            </a:r>
          </a:p>
          <a:p>
            <a:pPr lvl="1"/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Concurrency</a:t>
            </a:r>
          </a:p>
          <a:p>
            <a:pPr lvl="1"/>
            <a:r>
              <a:rPr lang="en-US" dirty="0" smtClean="0"/>
              <a:t>Easy programmability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6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i="1" dirty="0" smtClean="0"/>
              <a:t>Synchronous</a:t>
            </a:r>
            <a:r>
              <a:rPr lang="en-US" dirty="0" smtClean="0"/>
              <a:t> execution</a:t>
            </a:r>
          </a:p>
          <a:p>
            <a:pPr lvl="1"/>
            <a:r>
              <a:rPr lang="en-US" dirty="0" smtClean="0"/>
              <a:t>Execution moves in lock-step</a:t>
            </a: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s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80"/>
                </a:solidFill>
              </a:rPr>
              <a:t>t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80"/>
                </a:solidFill>
              </a:rPr>
              <a:t>u</a:t>
            </a:r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2514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27432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flipV="1">
            <a:off x="2895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581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35814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 flipV="1">
            <a:off x="42672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42672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5638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6019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315200" y="3429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Line 35"/>
          <p:cNvSpPr>
            <a:spLocks noChangeShapeType="1"/>
          </p:cNvSpPr>
          <p:nvPr/>
        </p:nvSpPr>
        <p:spPr bwMode="auto">
          <a:xfrm flipV="1">
            <a:off x="7315200" y="2514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Line 36"/>
          <p:cNvSpPr>
            <a:spLocks noChangeShapeType="1"/>
          </p:cNvSpPr>
          <p:nvPr/>
        </p:nvSpPr>
        <p:spPr bwMode="auto">
          <a:xfrm flipV="1">
            <a:off x="23622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>
            <a:off x="24384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Line 38"/>
          <p:cNvSpPr>
            <a:spLocks noChangeShapeType="1"/>
          </p:cNvSpPr>
          <p:nvPr/>
        </p:nvSpPr>
        <p:spPr bwMode="auto">
          <a:xfrm flipV="1">
            <a:off x="6248400" y="3505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 flipV="1">
            <a:off x="6248400" y="2514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160547" y="6400800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Ken’s Slides - 2006</a:t>
            </a:r>
          </a:p>
        </p:txBody>
      </p:sp>
    </p:spTree>
    <p:extLst>
      <p:ext uri="{BB962C8B-B14F-4D97-AF65-F5344CB8AC3E}">
        <p14:creationId xmlns:p14="http://schemas.microsoft.com/office/powerpoint/2010/main" val="33898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Process Group problems solved:</a:t>
            </a:r>
          </a:p>
          <a:p>
            <a:r>
              <a:rPr lang="en-US" dirty="0" smtClean="0"/>
              <a:t>No Reliable Multicast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Multicast is always </a:t>
            </a:r>
            <a:r>
              <a:rPr lang="en-US" dirty="0" smtClean="0"/>
              <a:t>reliable</a:t>
            </a:r>
          </a:p>
          <a:p>
            <a:r>
              <a:rPr lang="en-US" dirty="0" smtClean="0"/>
              <a:t>Membership Churn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Membership is always </a:t>
            </a:r>
            <a:r>
              <a:rPr lang="en-US" dirty="0" smtClean="0"/>
              <a:t>consistent</a:t>
            </a:r>
          </a:p>
          <a:p>
            <a:r>
              <a:rPr lang="en-US" dirty="0" smtClean="0"/>
              <a:t>Message Ordering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Totally ordered message </a:t>
            </a:r>
            <a:r>
              <a:rPr lang="en-US" dirty="0" smtClean="0"/>
              <a:t>delivery</a:t>
            </a:r>
          </a:p>
          <a:p>
            <a:r>
              <a:rPr lang="en-US" dirty="0"/>
              <a:t>State Transfers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State-transfer happens </a:t>
            </a:r>
            <a:r>
              <a:rPr lang="en-US" i="1" dirty="0"/>
              <a:t>instantaneously</a:t>
            </a:r>
            <a:endParaRPr lang="en-US" dirty="0"/>
          </a:p>
          <a:p>
            <a:r>
              <a:rPr lang="en-US" dirty="0"/>
              <a:t>Failure Atomicity</a:t>
            </a:r>
          </a:p>
          <a:p>
            <a:pPr lvl="1"/>
            <a:r>
              <a:rPr lang="en-US" dirty="0"/>
              <a:t>Multicast is a </a:t>
            </a:r>
            <a:r>
              <a:rPr lang="en-US" i="1" dirty="0"/>
              <a:t>single event</a:t>
            </a:r>
            <a:endParaRPr lang="en-US" dirty="0"/>
          </a:p>
          <a:p>
            <a:pPr lvl="1">
              <a:spcAft>
                <a:spcPts val="300"/>
              </a:spcAft>
            </a:pP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35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Problem</a:t>
            </a:r>
          </a:p>
          <a:p>
            <a:pPr marL="857250" lvl="1" indent="-457200"/>
            <a:r>
              <a:rPr lang="en-US" dirty="0"/>
              <a:t>We don’t have instantaneous events</a:t>
            </a:r>
          </a:p>
          <a:p>
            <a:pPr marL="857250" lvl="1" indent="-457200"/>
            <a:r>
              <a:rPr lang="en-US" dirty="0" smtClean="0"/>
              <a:t>It is impossible </a:t>
            </a:r>
            <a:r>
              <a:rPr lang="en-US" dirty="0"/>
              <a:t>in the presence of </a:t>
            </a:r>
            <a:r>
              <a:rPr lang="en-US" dirty="0" smtClean="0"/>
              <a:t>failures</a:t>
            </a:r>
          </a:p>
          <a:p>
            <a:pPr marL="857250" lvl="1" indent="-457200"/>
            <a:r>
              <a:rPr lang="en-US" dirty="0" smtClean="0"/>
              <a:t>Expensive (waits for slowest member)</a:t>
            </a: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can we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64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Execution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q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r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</a:rPr>
              <a:t>s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80"/>
                </a:solidFill>
              </a:rPr>
              <a:t>t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80"/>
                </a:solidFill>
              </a:rPr>
              <a:t>u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35814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60198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6096000" y="3429000"/>
            <a:ext cx="609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V="1">
            <a:off x="6096000" y="2514600"/>
            <a:ext cx="76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160547" y="6400800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Ken’s Slides - 2006</a:t>
            </a:r>
          </a:p>
        </p:txBody>
      </p:sp>
    </p:spTree>
    <p:extLst>
      <p:ext uri="{BB962C8B-B14F-4D97-AF65-F5344CB8AC3E}">
        <p14:creationId xmlns:p14="http://schemas.microsoft.com/office/powerpoint/2010/main" val="414093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Close Synchrony using Asynchronous protocols</a:t>
            </a:r>
          </a:p>
          <a:p>
            <a:pPr marL="400050" lvl="1" indent="0">
              <a:buNone/>
            </a:pPr>
            <a:r>
              <a:rPr lang="en-US" dirty="0" smtClean="0"/>
              <a:t>Group Communication</a:t>
            </a:r>
          </a:p>
          <a:p>
            <a:pPr lvl="2"/>
            <a:r>
              <a:rPr lang="en-US" dirty="0" smtClean="0"/>
              <a:t>Notion of time: Use </a:t>
            </a:r>
            <a:r>
              <a:rPr lang="en-US" dirty="0" err="1" smtClean="0"/>
              <a:t>Lamport’s</a:t>
            </a:r>
            <a:r>
              <a:rPr lang="en-US" dirty="0" smtClean="0"/>
              <a:t> Happens-Before relationship</a:t>
            </a:r>
          </a:p>
          <a:p>
            <a:pPr lvl="2"/>
            <a:r>
              <a:rPr lang="en-US" dirty="0" smtClean="0"/>
              <a:t>Causal &amp; Concurrent Ordered Message Delivery (CBCAST)</a:t>
            </a:r>
          </a:p>
          <a:p>
            <a:pPr lvl="2"/>
            <a:r>
              <a:rPr lang="en-US" dirty="0" smtClean="0"/>
              <a:t>This causal order matches some equivalent Close Synchronous execution (total order).</a:t>
            </a:r>
          </a:p>
          <a:p>
            <a:pPr marL="400050" lvl="1" indent="0">
              <a:buNone/>
            </a:pPr>
            <a:r>
              <a:rPr lang="en-US" dirty="0" smtClean="0"/>
              <a:t>Group Membership</a:t>
            </a:r>
          </a:p>
          <a:p>
            <a:pPr lvl="2"/>
            <a:r>
              <a:rPr lang="en-US" dirty="0" smtClean="0"/>
              <a:t>Synchronized Membership View Changes</a:t>
            </a:r>
          </a:p>
          <a:p>
            <a:pPr lvl="2"/>
            <a:r>
              <a:rPr lang="en-US" dirty="0" smtClean="0"/>
              <a:t>Replicated Group Membership Service sends final word on failures &amp; joins to all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92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Message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CBCAST (Casual Atomic Broadcast Primitive)</a:t>
            </a:r>
            <a:endParaRPr lang="en-US" dirty="0"/>
          </a:p>
          <a:p>
            <a:r>
              <a:rPr lang="en-US" dirty="0" smtClean="0"/>
              <a:t>Asynchronous</a:t>
            </a:r>
            <a:r>
              <a:rPr lang="en-US" dirty="0"/>
              <a:t>, </a:t>
            </a:r>
            <a:r>
              <a:rPr lang="en-US" b="1" dirty="0" smtClean="0"/>
              <a:t>fast</a:t>
            </a:r>
          </a:p>
          <a:p>
            <a:r>
              <a:rPr lang="en-US" dirty="0" smtClean="0"/>
              <a:t>Causal Order Delivery (within group)</a:t>
            </a:r>
          </a:p>
          <a:p>
            <a:pPr lvl="1"/>
            <a:r>
              <a:rPr lang="en-US" dirty="0" smtClean="0"/>
              <a:t>Vector clock, delay of messages</a:t>
            </a:r>
          </a:p>
          <a:p>
            <a:r>
              <a:rPr lang="en-US" dirty="0" smtClean="0"/>
              <a:t>Concurrent </a:t>
            </a:r>
            <a:r>
              <a:rPr lang="en-US" dirty="0"/>
              <a:t>messages can be delivered OOO</a:t>
            </a:r>
          </a:p>
          <a:p>
            <a:r>
              <a:rPr lang="en-US" dirty="0" smtClean="0"/>
              <a:t>Batch </a:t>
            </a:r>
            <a:r>
              <a:rPr lang="en-US" dirty="0"/>
              <a:t>multiple messages</a:t>
            </a:r>
          </a:p>
          <a:p>
            <a:r>
              <a:rPr lang="en-US" dirty="0" smtClean="0"/>
              <a:t>Most-used primitive in Virtual Synchrony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Message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ABCAST (Atomic Broadcast Primitive)</a:t>
            </a:r>
            <a:endParaRPr lang="en-US" dirty="0"/>
          </a:p>
          <a:p>
            <a:r>
              <a:rPr lang="en-US" dirty="0" smtClean="0"/>
              <a:t>Synchronous, slow</a:t>
            </a:r>
          </a:p>
          <a:p>
            <a:r>
              <a:rPr lang="en-US" dirty="0" smtClean="0"/>
              <a:t>Total Order Delivery (within a group)</a:t>
            </a:r>
          </a:p>
          <a:p>
            <a:r>
              <a:rPr lang="en-US" dirty="0" smtClean="0"/>
              <a:t>No </a:t>
            </a:r>
            <a:r>
              <a:rPr lang="en-US" dirty="0"/>
              <a:t>message can be delivered to any user until all previous ABCAST messages have been </a:t>
            </a:r>
            <a:r>
              <a:rPr lang="en-US" dirty="0" smtClean="0"/>
              <a:t>delivered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26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Process Groups solve Consensus?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From Ken’s Slides - 2006</a:t>
            </a:r>
            <a:endParaRPr 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6" name="Oval 5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9" idx="4"/>
              <a:endCxn id="7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3" name="Straight Arrow Connector 12"/>
            <p:cNvCxnSpPr>
              <a:stCxn id="7" idx="3"/>
              <a:endCxn id="10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4"/>
              <a:endCxn id="12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7" idx="5"/>
              <a:endCxn id="8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646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Process Groups perform Distributed Snapshots?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From Ken’s Slides - 2006</a:t>
            </a:r>
            <a:endParaRPr 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6" name="Oval 5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9" idx="4"/>
              <a:endCxn id="7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3" name="Straight Arrow Connector 12"/>
            <p:cNvCxnSpPr>
              <a:stCxn id="7" idx="3"/>
              <a:endCxn id="10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4"/>
              <a:endCxn id="12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7" idx="5"/>
              <a:endCxn id="8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560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Framework that offers Group communication with Virtual Synchrony</a:t>
            </a:r>
          </a:p>
          <a:p>
            <a:r>
              <a:rPr lang="en-US" dirty="0" smtClean="0"/>
              <a:t>Takes care of group communication, membership changes and failures through a single, event oriented execution model (Virtual Synchrony).</a:t>
            </a:r>
          </a:p>
          <a:p>
            <a:r>
              <a:rPr lang="en-US" dirty="0" smtClean="0"/>
              <a:t>You just concentrate on the member code!</a:t>
            </a:r>
          </a:p>
        </p:txBody>
      </p:sp>
    </p:spTree>
    <p:extLst>
      <p:ext uri="{BB962C8B-B14F-4D97-AF65-F5344CB8AC3E}">
        <p14:creationId xmlns:p14="http://schemas.microsoft.com/office/powerpoint/2010/main" val="333243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257800" cy="365125"/>
          </a:xfrm>
        </p:spPr>
        <p:txBody>
          <a:bodyPr/>
          <a:lstStyle/>
          <a:p>
            <a:r>
              <a:rPr lang="en-US" sz="1400" dirty="0" smtClean="0">
                <a:solidFill>
                  <a:prstClr val="black">
                    <a:tint val="75000"/>
                  </a:prstClr>
                </a:solidFill>
              </a:rPr>
              <a:t>Source: A History of the Virtual Synchrony Replication Model (‘93)</a:t>
            </a:r>
            <a:endParaRPr lang="en-US" sz="1400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901083"/>
              </p:ext>
            </p:extLst>
          </p:nvPr>
        </p:nvGraphicFramePr>
        <p:xfrm>
          <a:off x="685801" y="1397000"/>
          <a:ext cx="7848599" cy="4541520"/>
        </p:xfrm>
        <a:graphic>
          <a:graphicData uri="http://schemas.openxmlformats.org/drawingml/2006/table">
            <a:tbl>
              <a:tblPr firstRow="1" bandRow="1"/>
              <a:tblGrid>
                <a:gridCol w="1371599"/>
                <a:gridCol w="3810000"/>
                <a:gridCol w="2667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Year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Event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Author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1975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ARPANET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ARPANET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1978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Time, Clocks, and the </a:t>
                      </a:r>
                      <a:r>
                        <a:rPr lang="en-US" sz="1800" b="1" dirty="0" smtClean="0"/>
                        <a:t>Ordering of Events </a:t>
                      </a:r>
                      <a:r>
                        <a:rPr lang="en-US" sz="1800" dirty="0" smtClean="0"/>
                        <a:t>in a Distributed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Lamport</a:t>
                      </a:r>
                      <a:endParaRPr lang="en-US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1978, 84, 90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State Machine Replication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Lamport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Schneider</a:t>
                      </a:r>
                      <a:endParaRPr lang="en-US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1981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Database </a:t>
                      </a:r>
                      <a:r>
                        <a:rPr lang="en-US" sz="1800" dirty="0" err="1" smtClean="0"/>
                        <a:t>serializability</a:t>
                      </a:r>
                      <a:r>
                        <a:rPr lang="en-US" sz="1800" dirty="0" smtClean="0"/>
                        <a:t>, 2PC, 3PC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Berstein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Goodman, </a:t>
                      </a:r>
                      <a:r>
                        <a:rPr lang="en-US" sz="1800" dirty="0" smtClean="0"/>
                        <a:t>Skeen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1982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Byzantine General’s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Lamport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Shostak</a:t>
                      </a:r>
                      <a:r>
                        <a:rPr lang="en-US" sz="1800" dirty="0" smtClean="0"/>
                        <a:t>, Pease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1983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Impossibility of Distributed Consensus with One Faulty Process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Fischer, Lynch, Paterson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1983+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Virtual Synchrony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Birman</a:t>
                      </a:r>
                      <a:r>
                        <a:rPr lang="en-US" sz="1800" dirty="0" smtClean="0"/>
                        <a:t> et al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1985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Group Communication primitives, </a:t>
                      </a:r>
                      <a:r>
                        <a:rPr lang="en-US" sz="1800" b="1" dirty="0" smtClean="0"/>
                        <a:t>“process group”</a:t>
                      </a:r>
                      <a:r>
                        <a:rPr lang="en-US" sz="1800" dirty="0" smtClean="0"/>
                        <a:t> OS construct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Cheriton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Deering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dirty="0" err="1" smtClean="0"/>
                        <a:t>Zwaenepoel</a:t>
                      </a:r>
                      <a:endParaRPr lang="en-US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1990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Paxos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Lamport</a:t>
                      </a:r>
                      <a:r>
                        <a:rPr lang="en-US" sz="1800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92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In:</a:t>
            </a:r>
          </a:p>
          <a:p>
            <a:pPr lvl="1"/>
            <a:r>
              <a:rPr lang="en-US" dirty="0" smtClean="0"/>
              <a:t>NYSE, Swiss Stock Exchange</a:t>
            </a:r>
          </a:p>
          <a:p>
            <a:pPr lvl="1"/>
            <a:r>
              <a:rPr lang="en-US" dirty="0" smtClean="0"/>
              <a:t>French Air Traffic Control System</a:t>
            </a:r>
          </a:p>
          <a:p>
            <a:pPr lvl="1"/>
            <a:r>
              <a:rPr lang="en-US" dirty="0" smtClean="0"/>
              <a:t>US Navy AEGIS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95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 - Weakness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Groups - Multicast reply explosion</a:t>
            </a:r>
          </a:p>
          <a:p>
            <a:pPr lvl="1"/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Group Aggregation, Dr. Multicast</a:t>
            </a:r>
          </a:p>
          <a:p>
            <a:r>
              <a:rPr lang="en-US" dirty="0" smtClean="0"/>
              <a:t>No reduction ability within Groups</a:t>
            </a:r>
          </a:p>
          <a:p>
            <a:pPr lvl="1"/>
            <a:r>
              <a:rPr lang="en-US" dirty="0"/>
              <a:t>Isis</a:t>
            </a:r>
            <a:r>
              <a:rPr lang="en-US" baseline="30000" dirty="0"/>
              <a:t>2</a:t>
            </a:r>
            <a:r>
              <a:rPr lang="en-US" dirty="0"/>
              <a:t> Group </a:t>
            </a:r>
            <a:r>
              <a:rPr lang="en-US" dirty="0" smtClean="0"/>
              <a:t>Aggregation</a:t>
            </a:r>
          </a:p>
          <a:p>
            <a:r>
              <a:rPr lang="en-US" dirty="0" smtClean="0"/>
              <a:t>Messages sent are not durable</a:t>
            </a:r>
          </a:p>
          <a:p>
            <a:pPr lvl="1"/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SafeSend</a:t>
            </a:r>
            <a:r>
              <a:rPr lang="en-US" dirty="0" smtClean="0"/>
              <a:t> (</a:t>
            </a:r>
            <a:r>
              <a:rPr lang="en-US" dirty="0" err="1" smtClean="0"/>
              <a:t>Paxos</a:t>
            </a:r>
            <a:r>
              <a:rPr lang="en-US" dirty="0" smtClean="0"/>
              <a:t> Mode)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116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Group Aggregation</a:t>
            </a:r>
            <a:endParaRPr lang="en-US" dirty="0"/>
          </a:p>
        </p:txBody>
      </p:sp>
      <p:sp>
        <p:nvSpPr>
          <p:cNvPr id="41" name="Content Placeholder 2"/>
          <p:cNvSpPr>
            <a:spLocks noGrp="1"/>
          </p:cNvSpPr>
          <p:nvPr/>
        </p:nvSpPr>
        <p:spPr>
          <a:xfrm>
            <a:off x="457200" y="134847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Used if group is </a:t>
            </a:r>
            <a:r>
              <a:rPr lang="en-US" i="1" dirty="0" smtClean="0"/>
              <a:t>really big</a:t>
            </a:r>
          </a:p>
          <a:p>
            <a:r>
              <a:rPr lang="en-US" smtClean="0"/>
              <a:t>Request, </a:t>
            </a:r>
            <a:r>
              <a:rPr lang="en-US" dirty="0" smtClean="0"/>
              <a:t>updates: still via multicast</a:t>
            </a:r>
          </a:p>
          <a:p>
            <a:r>
              <a:rPr lang="en-US" i="1" dirty="0" smtClean="0"/>
              <a:t>Response</a:t>
            </a:r>
            <a:r>
              <a:rPr lang="en-US" dirty="0" smtClean="0"/>
              <a:t> is aggregated within a tree</a:t>
            </a:r>
            <a:endParaRPr lang="en-US" dirty="0"/>
          </a:p>
        </p:txBody>
      </p:sp>
      <p:sp>
        <p:nvSpPr>
          <p:cNvPr id="42" name="Footer Placeholder 65"/>
          <p:cNvSpPr>
            <a:spLocks noGrp="1"/>
          </p:cNvSpPr>
          <p:nvPr/>
        </p:nvSpPr>
        <p:spPr>
          <a:xfrm>
            <a:off x="2640596" y="6050280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1">
                    <a:tint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Birman: DARPA MRC Kickoff, Washington, Nov 3-4 2011</a:t>
            </a:r>
            <a:endParaRPr lang="en-US"/>
          </a:p>
        </p:txBody>
      </p:sp>
      <p:sp>
        <p:nvSpPr>
          <p:cNvPr id="43" name="TextBox 32"/>
          <p:cNvSpPr txBox="1"/>
          <p:nvPr/>
        </p:nvSpPr>
        <p:spPr>
          <a:xfrm>
            <a:off x="1600200" y="338328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Level 0</a:t>
            </a:r>
            <a:endParaRPr lang="fr-BE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1676400" y="3153093"/>
            <a:ext cx="609600" cy="1588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62"/>
          <p:cNvSpPr txBox="1"/>
          <p:nvPr/>
        </p:nvSpPr>
        <p:spPr>
          <a:xfrm>
            <a:off x="685800" y="3002281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i="1" dirty="0" smtClean="0">
                <a:solidFill>
                  <a:srgbClr val="C00000"/>
                </a:solidFill>
              </a:rPr>
              <a:t>query</a:t>
            </a:r>
            <a:endParaRPr lang="en-US" b="1" i="1" dirty="0">
              <a:solidFill>
                <a:srgbClr val="C0000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2819400" y="3002281"/>
            <a:ext cx="4648200" cy="2819400"/>
            <a:chOff x="2819400" y="3429000"/>
            <a:chExt cx="4648200" cy="2819400"/>
          </a:xfrm>
        </p:grpSpPr>
        <p:sp>
          <p:nvSpPr>
            <p:cNvPr id="49" name="Oval 48"/>
            <p:cNvSpPr/>
            <p:nvPr/>
          </p:nvSpPr>
          <p:spPr>
            <a:xfrm>
              <a:off x="5029200" y="60081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flipV="1">
              <a:off x="5257800" y="5093732"/>
              <a:ext cx="914400" cy="9144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 flipV="1">
              <a:off x="6096000" y="48651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BE"/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114800" y="5093732"/>
              <a:ext cx="914400" cy="91440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 flipH="1" flipV="1">
              <a:off x="3962400" y="48651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BE"/>
            </a:p>
          </p:txBody>
        </p:sp>
        <p:sp>
          <p:nvSpPr>
            <p:cNvPr id="54" name="Oval 53"/>
            <p:cNvSpPr/>
            <p:nvPr/>
          </p:nvSpPr>
          <p:spPr>
            <a:xfrm>
              <a:off x="3962400" y="48651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 rot="5400000" flipH="1" flipV="1">
              <a:off x="4191001" y="4255532"/>
              <a:ext cx="609600" cy="6096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5257800" y="40269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sp>
          <p:nvSpPr>
            <p:cNvPr id="57" name="Oval 56"/>
            <p:cNvSpPr/>
            <p:nvPr/>
          </p:nvSpPr>
          <p:spPr>
            <a:xfrm flipH="1">
              <a:off x="3124200" y="40269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6096000" y="48651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934200" y="40269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rot="16200000" flipV="1">
              <a:off x="5486400" y="4255532"/>
              <a:ext cx="609600" cy="60960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 flipH="1">
              <a:off x="4724400" y="4026932"/>
              <a:ext cx="228600" cy="228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fr-BE" dirty="0">
                <a:solidFill>
                  <a:schemeClr val="tx1"/>
                </a:solidFill>
              </a:endParaRP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rot="16200000" flipV="1">
              <a:off x="3352800" y="4255532"/>
              <a:ext cx="609600" cy="60960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6324600" y="4255532"/>
              <a:ext cx="609600" cy="60960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reeform 63"/>
            <p:cNvSpPr/>
            <p:nvPr/>
          </p:nvSpPr>
          <p:spPr>
            <a:xfrm flipV="1">
              <a:off x="3364043" y="3844552"/>
              <a:ext cx="1371600" cy="211111"/>
            </a:xfrm>
            <a:custGeom>
              <a:avLst/>
              <a:gdLst>
                <a:gd name="connsiteX0" fmla="*/ 0 w 1371600"/>
                <a:gd name="connsiteY0" fmla="*/ 0 h 211111"/>
                <a:gd name="connsiteX1" fmla="*/ 712032 w 1371600"/>
                <a:gd name="connsiteY1" fmla="*/ 209862 h 211111"/>
                <a:gd name="connsiteX2" fmla="*/ 1371600 w 1371600"/>
                <a:gd name="connsiteY2" fmla="*/ 7495 h 21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211111">
                  <a:moveTo>
                    <a:pt x="0" y="0"/>
                  </a:moveTo>
                  <a:cubicBezTo>
                    <a:pt x="241716" y="104306"/>
                    <a:pt x="483432" y="208613"/>
                    <a:pt x="712032" y="209862"/>
                  </a:cubicBezTo>
                  <a:cubicBezTo>
                    <a:pt x="940632" y="211111"/>
                    <a:pt x="1156116" y="109303"/>
                    <a:pt x="1371600" y="7495"/>
                  </a:cubicBezTo>
                </a:path>
              </a:pathLst>
            </a:custGeom>
            <a:ln w="28575">
              <a:solidFill>
                <a:srgbClr val="C0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BE"/>
            </a:p>
          </p:txBody>
        </p:sp>
        <p:sp>
          <p:nvSpPr>
            <p:cNvPr id="65" name="Freeform 64"/>
            <p:cNvSpPr/>
            <p:nvPr/>
          </p:nvSpPr>
          <p:spPr>
            <a:xfrm flipV="1">
              <a:off x="5486400" y="3874532"/>
              <a:ext cx="1371600" cy="211111"/>
            </a:xfrm>
            <a:custGeom>
              <a:avLst/>
              <a:gdLst>
                <a:gd name="connsiteX0" fmla="*/ 0 w 1371600"/>
                <a:gd name="connsiteY0" fmla="*/ 0 h 211111"/>
                <a:gd name="connsiteX1" fmla="*/ 712032 w 1371600"/>
                <a:gd name="connsiteY1" fmla="*/ 209862 h 211111"/>
                <a:gd name="connsiteX2" fmla="*/ 1371600 w 1371600"/>
                <a:gd name="connsiteY2" fmla="*/ 7495 h 21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211111">
                  <a:moveTo>
                    <a:pt x="0" y="0"/>
                  </a:moveTo>
                  <a:cubicBezTo>
                    <a:pt x="241716" y="104306"/>
                    <a:pt x="483432" y="208613"/>
                    <a:pt x="712032" y="209862"/>
                  </a:cubicBezTo>
                  <a:cubicBezTo>
                    <a:pt x="940632" y="211111"/>
                    <a:pt x="1156116" y="109303"/>
                    <a:pt x="1371600" y="7495"/>
                  </a:cubicBezTo>
                </a:path>
              </a:pathLst>
            </a:custGeom>
            <a:ln w="28575">
              <a:solidFill>
                <a:srgbClr val="C0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BE"/>
            </a:p>
          </p:txBody>
        </p:sp>
        <p:sp>
          <p:nvSpPr>
            <p:cNvPr id="66" name="Freeform 65"/>
            <p:cNvSpPr/>
            <p:nvPr/>
          </p:nvSpPr>
          <p:spPr>
            <a:xfrm flipV="1">
              <a:off x="4191000" y="4636531"/>
              <a:ext cx="1905000" cy="304800"/>
            </a:xfrm>
            <a:custGeom>
              <a:avLst/>
              <a:gdLst>
                <a:gd name="connsiteX0" fmla="*/ 0 w 1371600"/>
                <a:gd name="connsiteY0" fmla="*/ 0 h 211111"/>
                <a:gd name="connsiteX1" fmla="*/ 712032 w 1371600"/>
                <a:gd name="connsiteY1" fmla="*/ 209862 h 211111"/>
                <a:gd name="connsiteX2" fmla="*/ 1371600 w 1371600"/>
                <a:gd name="connsiteY2" fmla="*/ 7495 h 21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211111">
                  <a:moveTo>
                    <a:pt x="0" y="0"/>
                  </a:moveTo>
                  <a:cubicBezTo>
                    <a:pt x="241716" y="104306"/>
                    <a:pt x="483432" y="208613"/>
                    <a:pt x="712032" y="209862"/>
                  </a:cubicBezTo>
                  <a:cubicBezTo>
                    <a:pt x="940632" y="211111"/>
                    <a:pt x="1156116" y="109303"/>
                    <a:pt x="1371600" y="7495"/>
                  </a:cubicBezTo>
                </a:path>
              </a:pathLst>
            </a:custGeom>
            <a:ln w="28575">
              <a:solidFill>
                <a:srgbClr val="C0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BE"/>
            </a:p>
          </p:txBody>
        </p:sp>
        <p:sp>
          <p:nvSpPr>
            <p:cNvPr id="67" name="TextBox 26"/>
            <p:cNvSpPr txBox="1"/>
            <p:nvPr/>
          </p:nvSpPr>
          <p:spPr>
            <a:xfrm>
              <a:off x="2819400" y="3429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 err="1" smtClean="0"/>
                <a:t>v</a:t>
              </a:r>
              <a:r>
                <a:rPr lang="en-US" i="1" baseline="-25000" dirty="0" err="1" smtClean="0"/>
                <a:t>a</a:t>
              </a:r>
              <a:endParaRPr lang="fr-BE" i="1" dirty="0"/>
            </a:p>
          </p:txBody>
        </p:sp>
        <p:cxnSp>
          <p:nvCxnSpPr>
            <p:cNvPr id="68" name="Straight Arrow Connector 67"/>
            <p:cNvCxnSpPr>
              <a:endCxn id="57" idx="7"/>
            </p:cNvCxnSpPr>
            <p:nvPr/>
          </p:nvCxnSpPr>
          <p:spPr>
            <a:xfrm rot="16200000" flipH="1">
              <a:off x="2971800" y="3874532"/>
              <a:ext cx="262078" cy="109678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36"/>
            <p:cNvSpPr txBox="1"/>
            <p:nvPr/>
          </p:nvSpPr>
          <p:spPr>
            <a:xfrm>
              <a:off x="4343400" y="3429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 err="1" smtClean="0"/>
                <a:t>v</a:t>
              </a:r>
              <a:r>
                <a:rPr lang="en-US" i="1" baseline="-25000" dirty="0" err="1" smtClean="0"/>
                <a:t>b</a:t>
              </a:r>
              <a:endParaRPr lang="fr-BE" i="1" dirty="0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rot="16200000" flipH="1">
              <a:off x="4552950" y="3817382"/>
              <a:ext cx="228600" cy="19050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38"/>
            <p:cNvSpPr txBox="1"/>
            <p:nvPr/>
          </p:nvSpPr>
          <p:spPr>
            <a:xfrm>
              <a:off x="4914900" y="3429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 err="1" smtClean="0"/>
                <a:t>v</a:t>
              </a:r>
              <a:r>
                <a:rPr lang="en-US" i="1" baseline="-25000" dirty="0" err="1" smtClean="0"/>
                <a:t>c</a:t>
              </a:r>
              <a:endParaRPr lang="fr-BE" i="1" dirty="0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rot="16200000" flipH="1">
              <a:off x="5124450" y="3817382"/>
              <a:ext cx="228600" cy="19050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40"/>
            <p:cNvSpPr txBox="1"/>
            <p:nvPr/>
          </p:nvSpPr>
          <p:spPr>
            <a:xfrm>
              <a:off x="6591300" y="3429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 err="1" smtClean="0"/>
                <a:t>v</a:t>
              </a:r>
              <a:r>
                <a:rPr lang="en-US" i="1" baseline="-25000" dirty="0" err="1" smtClean="0"/>
                <a:t>d</a:t>
              </a:r>
              <a:endParaRPr lang="fr-BE" i="1" dirty="0"/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rot="16200000" flipH="1">
              <a:off x="6800850" y="3817382"/>
              <a:ext cx="228600" cy="19050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46"/>
            <p:cNvSpPr txBox="1"/>
            <p:nvPr/>
          </p:nvSpPr>
          <p:spPr>
            <a:xfrm>
              <a:off x="6172200" y="4435733"/>
              <a:ext cx="114300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err="1" smtClean="0"/>
                <a:t>Agg</a:t>
              </a:r>
              <a:r>
                <a:rPr lang="en-US" sz="1200" dirty="0" smtClean="0"/>
                <a:t>(</a:t>
              </a:r>
              <a:r>
                <a:rPr lang="en-US" sz="1200" i="1" dirty="0" err="1" smtClean="0"/>
                <a:t>v</a:t>
              </a:r>
              <a:r>
                <a:rPr lang="en-US" sz="1200" i="1" baseline="-25000" dirty="0" err="1" smtClean="0"/>
                <a:t>c</a:t>
              </a:r>
              <a:r>
                <a:rPr lang="en-US" sz="1200" i="1" baseline="-25000" dirty="0" smtClean="0"/>
                <a:t> </a:t>
              </a:r>
              <a:r>
                <a:rPr lang="en-US" sz="1200" i="1" dirty="0" err="1" smtClean="0"/>
                <a:t>v</a:t>
              </a:r>
              <a:r>
                <a:rPr lang="en-US" sz="1200" i="1" baseline="-25000" dirty="0" err="1" smtClean="0"/>
                <a:t>d</a:t>
              </a:r>
              <a:r>
                <a:rPr lang="en-US" sz="1200" dirty="0" smtClean="0"/>
                <a:t>)</a:t>
              </a:r>
              <a:endParaRPr lang="fr-BE" sz="1200" dirty="0" smtClean="0"/>
            </a:p>
          </p:txBody>
        </p:sp>
        <p:sp>
          <p:nvSpPr>
            <p:cNvPr id="76" name="TextBox 47"/>
            <p:cNvSpPr txBox="1"/>
            <p:nvPr/>
          </p:nvSpPr>
          <p:spPr>
            <a:xfrm>
              <a:off x="4114800" y="4359533"/>
              <a:ext cx="121920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err="1" smtClean="0"/>
                <a:t>Agg</a:t>
              </a:r>
              <a:r>
                <a:rPr lang="en-US" sz="1200" dirty="0" smtClean="0"/>
                <a:t>(</a:t>
              </a:r>
              <a:r>
                <a:rPr lang="en-US" sz="1200" i="1" dirty="0" err="1" smtClean="0"/>
                <a:t>v</a:t>
              </a:r>
              <a:r>
                <a:rPr lang="en-US" sz="1200" i="1" baseline="-25000" dirty="0" err="1" smtClean="0"/>
                <a:t>a</a:t>
              </a:r>
              <a:r>
                <a:rPr lang="en-US" sz="1200" i="1" baseline="-25000" dirty="0" smtClean="0"/>
                <a:t> </a:t>
              </a:r>
              <a:r>
                <a:rPr lang="en-US" sz="1200" i="1" dirty="0" err="1" smtClean="0"/>
                <a:t>v</a:t>
              </a:r>
              <a:r>
                <a:rPr lang="en-US" sz="1200" i="1" baseline="-25000" dirty="0" err="1" smtClean="0"/>
                <a:t>b</a:t>
              </a:r>
              <a:r>
                <a:rPr lang="en-US" sz="1200" dirty="0" smtClean="0"/>
                <a:t>)</a:t>
              </a:r>
              <a:endParaRPr lang="fr-BE" sz="1200" dirty="0" smtClean="0"/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 flipV="1">
              <a:off x="6858000" y="6246812"/>
              <a:ext cx="609600" cy="1588"/>
            </a:xfrm>
            <a:prstGeom prst="straightConnector1">
              <a:avLst/>
            </a:prstGeom>
            <a:ln w="5715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64"/>
          <p:cNvSpPr txBox="1"/>
          <p:nvPr/>
        </p:nvSpPr>
        <p:spPr>
          <a:xfrm>
            <a:off x="7467600" y="5669281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 smtClean="0">
                <a:solidFill>
                  <a:srgbClr val="C00000"/>
                </a:solidFill>
              </a:rPr>
              <a:t>reply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48" name="TextBox 67"/>
          <p:cNvSpPr txBox="1"/>
          <p:nvPr/>
        </p:nvSpPr>
        <p:spPr>
          <a:xfrm>
            <a:off x="457200" y="4898351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Example: nodes {</a:t>
            </a:r>
            <a:r>
              <a:rPr lang="en-US" b="1" i="1" dirty="0" err="1" smtClean="0">
                <a:solidFill>
                  <a:srgbClr val="C00000"/>
                </a:solidFill>
              </a:rPr>
              <a:t>a,b,c,d</a:t>
            </a:r>
            <a:r>
              <a:rPr lang="en-US" b="1" i="1" dirty="0" smtClean="0">
                <a:solidFill>
                  <a:srgbClr val="C00000"/>
                </a:solidFill>
              </a:rPr>
              <a:t>} collaborate to perform a query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36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Synchrony Benefits</a:t>
            </a:r>
          </a:p>
          <a:p>
            <a:pPr lvl="1"/>
            <a:r>
              <a:rPr lang="en-US" dirty="0" smtClean="0"/>
              <a:t>Group Communication, Membership Changes, State Transfers and Failures in a single event execution model (Close Synchrony)</a:t>
            </a:r>
          </a:p>
          <a:p>
            <a:r>
              <a:rPr lang="en-US" dirty="0" smtClean="0"/>
              <a:t>Key Contributions</a:t>
            </a:r>
          </a:p>
          <a:p>
            <a:pPr lvl="1"/>
            <a:r>
              <a:rPr lang="en-US" dirty="0" smtClean="0"/>
              <a:t>Dynamic Group Membership </a:t>
            </a:r>
          </a:p>
          <a:p>
            <a:pPr lvl="1"/>
            <a:r>
              <a:rPr lang="en-US" dirty="0" smtClean="0"/>
              <a:t>Integration of Failure detection into communication subsystems</a:t>
            </a:r>
          </a:p>
          <a:p>
            <a:pPr lvl="1"/>
            <a:r>
              <a:rPr lang="en-US" dirty="0" smtClean="0"/>
              <a:t>Ordered and Total Message Delivery</a:t>
            </a:r>
          </a:p>
        </p:txBody>
      </p:sp>
    </p:spTree>
    <p:extLst>
      <p:ext uri="{BB962C8B-B14F-4D97-AF65-F5344CB8AC3E}">
        <p14:creationId xmlns:p14="http://schemas.microsoft.com/office/powerpoint/2010/main" val="296511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sz="3400" dirty="0" smtClean="0"/>
              <a:t>Understanding the Limitations </a:t>
            </a:r>
            <a:br>
              <a:rPr lang="en-US" sz="3400" dirty="0" smtClean="0"/>
            </a:br>
            <a:r>
              <a:rPr lang="en-US" sz="3400" dirty="0" smtClean="0"/>
              <a:t>of Causally and Totally Ordered Communication (‘93)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David </a:t>
            </a:r>
            <a:r>
              <a:rPr lang="en-US" dirty="0" err="1" smtClean="0"/>
              <a:t>Cheriton</a:t>
            </a:r>
            <a:endParaRPr lang="en-US" dirty="0" smtClean="0"/>
          </a:p>
          <a:p>
            <a:pPr lvl="1"/>
            <a:r>
              <a:rPr lang="en-US" dirty="0" smtClean="0"/>
              <a:t>Professor, Stanford</a:t>
            </a:r>
          </a:p>
          <a:p>
            <a:pPr lvl="1"/>
            <a:r>
              <a:rPr lang="en-US" dirty="0" smtClean="0"/>
              <a:t>PhD – Waterloo</a:t>
            </a:r>
          </a:p>
          <a:p>
            <a:pPr lvl="1"/>
            <a:r>
              <a:rPr lang="en-US" dirty="0" smtClean="0"/>
              <a:t>V Operating System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Dale Skeen</a:t>
            </a:r>
          </a:p>
          <a:p>
            <a:pPr lvl="1"/>
            <a:r>
              <a:rPr lang="en-US" dirty="0" smtClean="0"/>
              <a:t>PhD – UC Berkeley, former Cornell Assistant Prof.</a:t>
            </a:r>
          </a:p>
          <a:p>
            <a:pPr lvl="1"/>
            <a:r>
              <a:rPr lang="en-US" dirty="0" smtClean="0"/>
              <a:t>Distributed pub/sub communication, 3PC</a:t>
            </a:r>
          </a:p>
          <a:p>
            <a:pPr lvl="1"/>
            <a:r>
              <a:rPr lang="en-US" dirty="0" smtClean="0"/>
              <a:t>Co-founded TIBCO, </a:t>
            </a:r>
            <a:r>
              <a:rPr lang="en-US" dirty="0" err="1" smtClean="0"/>
              <a:t>Vitria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057400"/>
            <a:ext cx="10287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352800"/>
            <a:ext cx="10287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4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CATOCS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Causal And Totally Ordered Communication Support</a:t>
            </a:r>
          </a:p>
          <a:p>
            <a:r>
              <a:rPr lang="en-US" dirty="0" smtClean="0"/>
              <a:t>Message delivery is atomic, but not </a:t>
            </a:r>
            <a:r>
              <a:rPr lang="en-US" i="1" dirty="0" smtClean="0"/>
              <a:t>durable</a:t>
            </a:r>
          </a:p>
          <a:p>
            <a:r>
              <a:rPr lang="en-US" dirty="0" smtClean="0"/>
              <a:t>Incidental ordering</a:t>
            </a:r>
          </a:p>
          <a:p>
            <a:pPr lvl="1"/>
            <a:r>
              <a:rPr lang="en-US" dirty="0" smtClean="0"/>
              <a:t>CATOCS is at communication level but consistency requirements are at application state</a:t>
            </a:r>
          </a:p>
          <a:p>
            <a:r>
              <a:rPr lang="en-US" dirty="0" smtClean="0"/>
              <a:t>Violates end-to-end argument.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 of CATOCS in communication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Unrecognized </a:t>
            </a:r>
            <a:r>
              <a:rPr lang="en-US" dirty="0" smtClean="0"/>
              <a:t>Causality</a:t>
            </a:r>
          </a:p>
          <a:p>
            <a:pPr lvl="1"/>
            <a:r>
              <a:rPr lang="en-US" dirty="0" smtClean="0"/>
              <a:t>Can’t say “</a:t>
            </a:r>
            <a:r>
              <a:rPr lang="en-US" i="1" dirty="0" smtClean="0"/>
              <a:t>for sure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No Semantic Ordering</a:t>
            </a:r>
          </a:p>
          <a:p>
            <a:pPr lvl="1"/>
            <a:r>
              <a:rPr lang="en-US" dirty="0" smtClean="0"/>
              <a:t>Can’t say the “</a:t>
            </a:r>
            <a:r>
              <a:rPr lang="en-US" i="1" dirty="0" smtClean="0"/>
              <a:t>whole story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Lack </a:t>
            </a:r>
            <a:r>
              <a:rPr lang="en-US" dirty="0"/>
              <a:t>of serialization </a:t>
            </a:r>
            <a:r>
              <a:rPr lang="en-US" dirty="0" smtClean="0"/>
              <a:t>ability</a:t>
            </a:r>
          </a:p>
          <a:p>
            <a:pPr lvl="1"/>
            <a:r>
              <a:rPr lang="en-US" dirty="0" smtClean="0"/>
              <a:t>Can’t say “</a:t>
            </a:r>
            <a:r>
              <a:rPr lang="en-US" i="1" dirty="0" smtClean="0"/>
              <a:t>together</a:t>
            </a:r>
            <a:r>
              <a:rPr lang="en-US" dirty="0" smtClean="0"/>
              <a:t>”</a:t>
            </a:r>
          </a:p>
          <a:p>
            <a:r>
              <a:rPr lang="en-US" dirty="0"/>
              <a:t>Lack of </a:t>
            </a:r>
            <a:r>
              <a:rPr lang="en-US" dirty="0" smtClean="0"/>
              <a:t>Efficiency </a:t>
            </a:r>
            <a:r>
              <a:rPr lang="en-US" dirty="0"/>
              <a:t>Gain over </a:t>
            </a:r>
            <a:r>
              <a:rPr lang="en-US" dirty="0" smtClean="0"/>
              <a:t>State-level Techniques</a:t>
            </a:r>
          </a:p>
          <a:p>
            <a:pPr lvl="1"/>
            <a:r>
              <a:rPr lang="en-US" dirty="0" smtClean="0"/>
              <a:t>Can’t say “</a:t>
            </a:r>
            <a:r>
              <a:rPr lang="en-US" i="1" dirty="0" smtClean="0"/>
              <a:t>efficiently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99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Unrecognized </a:t>
            </a:r>
            <a:r>
              <a:rPr lang="en-US" dirty="0" smtClean="0"/>
              <a:t>Causality</a:t>
            </a:r>
            <a:br>
              <a:rPr lang="en-US" dirty="0" smtClean="0"/>
            </a:br>
            <a:r>
              <a:rPr lang="en-US" dirty="0" smtClean="0"/>
              <a:t>Can’t say “</a:t>
            </a:r>
            <a:r>
              <a:rPr lang="en-US" i="1" dirty="0" smtClean="0"/>
              <a:t>for sure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Causal relationships at semantic level are not recognizable</a:t>
            </a:r>
          </a:p>
          <a:p>
            <a:r>
              <a:rPr lang="en-US" dirty="0" smtClean="0"/>
              <a:t>External or ‘hidden’ communication channel.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2286000"/>
            <a:ext cx="464850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9761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together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Serializable</a:t>
            </a:r>
            <a:r>
              <a:rPr lang="en-US" dirty="0" smtClean="0"/>
              <a:t> ordering, cannot order a group of messages together</a:t>
            </a:r>
          </a:p>
          <a:p>
            <a:pPr lvl="1"/>
            <a:r>
              <a:rPr lang="en-US" dirty="0" smtClean="0"/>
              <a:t>Seems to only provide shared-memory w/lock examples, do other Message Passing systems offer </a:t>
            </a:r>
            <a:r>
              <a:rPr lang="en-US" dirty="0" err="1" smtClean="0"/>
              <a:t>serializable</a:t>
            </a:r>
            <a:r>
              <a:rPr lang="en-US" dirty="0" smtClean="0"/>
              <a:t> ordering?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32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say “whole story”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Semantic ordering are not ensured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8200" y="2743200"/>
            <a:ext cx="7162800" cy="393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1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Process Group Approach to Reliable Distributed Computing (‘93)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en-US" dirty="0" smtClean="0"/>
          </a:p>
          <a:p>
            <a:pPr lvl="1"/>
            <a:r>
              <a:rPr lang="en-US" dirty="0" smtClean="0"/>
              <a:t>Professor, Cornell University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Virtual Synchrony / Isis / Isis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Quicksilver</a:t>
            </a:r>
          </a:p>
          <a:p>
            <a:pPr lvl="1"/>
            <a:r>
              <a:rPr lang="en-US" dirty="0" smtClean="0"/>
              <a:t>Live Object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1905000"/>
            <a:ext cx="1981200" cy="23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188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say “</a:t>
            </a:r>
            <a:r>
              <a:rPr lang="en-US" i="1" dirty="0" smtClean="0"/>
              <a:t>efficiently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efficiency gain over state-level techniques</a:t>
            </a:r>
          </a:p>
          <a:p>
            <a:r>
              <a:rPr lang="en-US" dirty="0" smtClean="0"/>
              <a:t>False Causality</a:t>
            </a:r>
          </a:p>
          <a:p>
            <a:r>
              <a:rPr lang="en-US" dirty="0" smtClean="0"/>
              <a:t>Not scalable</a:t>
            </a:r>
          </a:p>
          <a:p>
            <a:pPr lvl="1"/>
            <a:r>
              <a:rPr lang="en-US" dirty="0" smtClean="0"/>
              <a:t>Overhead of message reordering</a:t>
            </a:r>
          </a:p>
          <a:p>
            <a:pPr lvl="1"/>
            <a:r>
              <a:rPr lang="en-US" dirty="0" smtClean="0"/>
              <a:t>Buffering requirements grow </a:t>
            </a:r>
            <a:r>
              <a:rPr lang="en-US" dirty="0" err="1" smtClean="0"/>
              <a:t>quadratically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7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What if m2 happened to follow m1, but was not causally related?</a:t>
            </a:r>
          </a:p>
          <a:p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39814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20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Birman’s</a:t>
            </a:r>
            <a:r>
              <a:rPr lang="en-US" dirty="0" smtClean="0"/>
              <a:t> Response (‘93)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Ordering is important to guarantee consistency</a:t>
            </a:r>
          </a:p>
          <a:p>
            <a:pPr lvl="1"/>
            <a:r>
              <a:rPr lang="en-US" sz="2000" dirty="0" smtClean="0"/>
              <a:t>when </a:t>
            </a:r>
            <a:r>
              <a:rPr lang="en-US" sz="2000" b="1" dirty="0" smtClean="0"/>
              <a:t>combined</a:t>
            </a:r>
            <a:r>
              <a:rPr lang="en-US" sz="2000" dirty="0" smtClean="0"/>
              <a:t> with an Execution model (Virtual Synchrony) produces a system with powerful reliability guarantees.</a:t>
            </a:r>
          </a:p>
          <a:p>
            <a:pPr lvl="1"/>
            <a:r>
              <a:rPr lang="en-US" sz="2000" dirty="0" smtClean="0"/>
              <a:t>This point was </a:t>
            </a:r>
            <a:r>
              <a:rPr lang="en-US" sz="2000" dirty="0"/>
              <a:t>completely </a:t>
            </a:r>
            <a:r>
              <a:rPr lang="en-US" sz="2000" dirty="0" smtClean="0"/>
              <a:t>neglected.</a:t>
            </a:r>
          </a:p>
          <a:p>
            <a:r>
              <a:rPr lang="en-US" sz="2400" dirty="0" smtClean="0"/>
              <a:t>Causal ordering</a:t>
            </a:r>
          </a:p>
          <a:p>
            <a:pPr lvl="1"/>
            <a:r>
              <a:rPr lang="en-US" sz="2000" dirty="0" smtClean="0"/>
              <a:t>is cheap and prevents </a:t>
            </a:r>
            <a:r>
              <a:rPr lang="en-US" sz="2000" dirty="0"/>
              <a:t>some </a:t>
            </a:r>
            <a:r>
              <a:rPr lang="en-US" sz="2000" dirty="0" smtClean="0"/>
              <a:t>failures.</a:t>
            </a:r>
            <a:endParaRPr lang="en-US" sz="2000" dirty="0"/>
          </a:p>
          <a:p>
            <a:pPr lvl="1"/>
            <a:r>
              <a:rPr lang="en-US" sz="2000" dirty="0" smtClean="0"/>
              <a:t>flow control and congestion handling more important.</a:t>
            </a:r>
          </a:p>
          <a:p>
            <a:r>
              <a:rPr lang="en-US" sz="2400" dirty="0" smtClean="0"/>
              <a:t>Hidden Channels</a:t>
            </a:r>
          </a:p>
          <a:p>
            <a:pPr lvl="1"/>
            <a:r>
              <a:rPr lang="en-US" sz="2000" dirty="0" smtClean="0"/>
              <a:t>Rare, mostly in Shared Memory, which you protect with a lock.</a:t>
            </a:r>
          </a:p>
          <a:p>
            <a:pPr lvl="1"/>
            <a:r>
              <a:rPr lang="en-US" sz="2000" dirty="0" smtClean="0"/>
              <a:t>No system can say for sure for the example constructed.</a:t>
            </a:r>
          </a:p>
        </p:txBody>
      </p:sp>
    </p:spTree>
    <p:extLst>
      <p:ext uri="{BB962C8B-B14F-4D97-AF65-F5344CB8AC3E}">
        <p14:creationId xmlns:p14="http://schemas.microsoft.com/office/powerpoint/2010/main" val="8313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Birman’s</a:t>
            </a:r>
            <a:r>
              <a:rPr lang="en-US" dirty="0" smtClean="0"/>
              <a:t> Response (‘93)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Semantic </a:t>
            </a:r>
            <a:r>
              <a:rPr lang="en-US" sz="2400" dirty="0" err="1" smtClean="0"/>
              <a:t>vs</a:t>
            </a:r>
            <a:r>
              <a:rPr lang="en-US" sz="2400" dirty="0" smtClean="0"/>
              <a:t> Causal Ordering</a:t>
            </a:r>
          </a:p>
          <a:p>
            <a:pPr lvl="1"/>
            <a:r>
              <a:rPr lang="en-US" sz="2000" dirty="0" smtClean="0"/>
              <a:t>Causal </a:t>
            </a:r>
            <a:r>
              <a:rPr lang="en-US" sz="2000" dirty="0"/>
              <a:t>o</a:t>
            </a:r>
            <a:r>
              <a:rPr lang="en-US" sz="2000" dirty="0" smtClean="0"/>
              <a:t>rder provides some ordering guarantees. </a:t>
            </a:r>
          </a:p>
          <a:p>
            <a:pPr lvl="1"/>
            <a:r>
              <a:rPr lang="en-US" sz="2000" dirty="0" smtClean="0"/>
              <a:t>Tag with timestamps or create causal dependency from theoretical price to actual price.</a:t>
            </a:r>
          </a:p>
          <a:p>
            <a:r>
              <a:rPr lang="en-US" sz="2400" dirty="0" smtClean="0"/>
              <a:t>Can Say “efficiently”</a:t>
            </a:r>
          </a:p>
          <a:p>
            <a:pPr lvl="1"/>
            <a:r>
              <a:rPr lang="en-US" sz="2000" dirty="0" smtClean="0"/>
              <a:t>Buffering requirements do not grow quadratic, they are usu</a:t>
            </a:r>
            <a:r>
              <a:rPr lang="en-US" sz="2000" dirty="0"/>
              <a:t>.</a:t>
            </a:r>
            <a:r>
              <a:rPr lang="en-US" sz="2000" dirty="0" smtClean="0"/>
              <a:t> constant.</a:t>
            </a:r>
          </a:p>
          <a:p>
            <a:pPr lvl="1"/>
            <a:r>
              <a:rPr lang="en-US" sz="2000" dirty="0" smtClean="0"/>
              <a:t>VS is efficient, otherwise leave group membership, communication, synchronization to application developer ==&gt; less efficient system</a:t>
            </a:r>
          </a:p>
          <a:p>
            <a:r>
              <a:rPr lang="en-US" sz="2400" dirty="0" smtClean="0"/>
              <a:t>Theoretical Proofs carry little weight in this domain</a:t>
            </a:r>
          </a:p>
          <a:p>
            <a:pPr lvl="1"/>
            <a:r>
              <a:rPr lang="en-US" sz="2000" dirty="0" smtClean="0"/>
              <a:t>FLP, yet systems are still built that solve consensus.</a:t>
            </a:r>
          </a:p>
          <a:p>
            <a:pPr lvl="1"/>
            <a:r>
              <a:rPr lang="en-US" sz="2000" dirty="0" smtClean="0"/>
              <a:t>3PC, yet most DB systems use 2PC.</a:t>
            </a:r>
          </a:p>
        </p:txBody>
      </p:sp>
    </p:spTree>
    <p:extLst>
      <p:ext uri="{BB962C8B-B14F-4D97-AF65-F5344CB8AC3E}">
        <p14:creationId xmlns:p14="http://schemas.microsoft.com/office/powerpoint/2010/main" val="13912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Asynchronous communication</a:t>
            </a:r>
          </a:p>
          <a:p>
            <a:r>
              <a:rPr lang="en-US" dirty="0" smtClean="0"/>
              <a:t>Message Passing</a:t>
            </a:r>
          </a:p>
          <a:p>
            <a:r>
              <a:rPr lang="en-US" dirty="0" smtClean="0"/>
              <a:t>Fail-Crash Failure Model</a:t>
            </a:r>
          </a:p>
          <a:p>
            <a:pPr lvl="1"/>
            <a:r>
              <a:rPr lang="en-US" dirty="0" smtClean="0"/>
              <a:t>Timeout suspects stopped or slow processes through</a:t>
            </a:r>
          </a:p>
          <a:p>
            <a:pPr lvl="1"/>
            <a:r>
              <a:rPr lang="en-US" dirty="0" smtClean="0"/>
              <a:t>Processes considered to have failed</a:t>
            </a:r>
          </a:p>
          <a:p>
            <a:r>
              <a:rPr lang="en-US" dirty="0" smtClean="0"/>
              <a:t>WAN of LANs</a:t>
            </a:r>
          </a:p>
        </p:txBody>
      </p:sp>
    </p:spTree>
    <p:extLst>
      <p:ext uri="{BB962C8B-B14F-4D97-AF65-F5344CB8AC3E}">
        <p14:creationId xmlns:p14="http://schemas.microsoft.com/office/powerpoint/2010/main" val="232507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Distributed execution model that gives the appearance of synchronous execution</a:t>
            </a:r>
          </a:p>
          <a:p>
            <a:pPr lvl="1"/>
            <a:r>
              <a:rPr lang="en-US" dirty="0" smtClean="0"/>
              <a:t>Eases program development</a:t>
            </a:r>
          </a:p>
          <a:p>
            <a:pPr lvl="1"/>
            <a:r>
              <a:rPr lang="en-US" dirty="0" smtClean="0"/>
              <a:t>will talk more later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Process Groups</a:t>
            </a:r>
          </a:p>
          <a:p>
            <a:pPr lvl="1"/>
            <a:r>
              <a:rPr lang="en-US" dirty="0" smtClean="0"/>
              <a:t>Ordered and Concurrent </a:t>
            </a:r>
            <a:r>
              <a:rPr lang="en-US" dirty="0"/>
              <a:t>Message Delivery</a:t>
            </a:r>
          </a:p>
          <a:p>
            <a:pPr lvl="1"/>
            <a:r>
              <a:rPr lang="en-US" dirty="0" smtClean="0"/>
              <a:t>Reliable Multicast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57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Distributed Systems with:</a:t>
            </a:r>
          </a:p>
          <a:p>
            <a:pPr lvl="1"/>
            <a:r>
              <a:rPr lang="en-US" dirty="0" smtClean="0"/>
              <a:t>Fault-Tolerance</a:t>
            </a:r>
          </a:p>
          <a:p>
            <a:pPr lvl="1"/>
            <a:r>
              <a:rPr lang="en-US" dirty="0" smtClean="0"/>
              <a:t>Consistency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Concurrency</a:t>
            </a:r>
          </a:p>
          <a:p>
            <a:pPr lvl="1"/>
            <a:r>
              <a:rPr lang="en-US" dirty="0" smtClean="0"/>
              <a:t>Easy programmability</a:t>
            </a:r>
          </a:p>
          <a:p>
            <a:pPr lvl="1"/>
            <a:endParaRPr lang="en-US" dirty="0"/>
          </a:p>
          <a:p>
            <a:r>
              <a:rPr lang="en-US" dirty="0" smtClean="0"/>
              <a:t>How to achieve Fault-Tolerance, Consistency and Easy Programmability?  Process Groups.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07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Process Groups (Implementation)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Solution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Close Synchrony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Virtual Synchrony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1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Communication </a:t>
            </a:r>
            <a:r>
              <a:rPr lang="en-US" dirty="0" smtClean="0"/>
              <a:t>framework that </a:t>
            </a:r>
            <a:r>
              <a:rPr lang="en-US" dirty="0"/>
              <a:t>structures members of a distributed system into </a:t>
            </a:r>
            <a:r>
              <a:rPr lang="en-US" dirty="0" smtClean="0"/>
              <a:t>groups: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56400" y="3099855"/>
            <a:ext cx="1828800" cy="1905000"/>
            <a:chOff x="609600" y="2209800"/>
            <a:chExt cx="1828800" cy="1905000"/>
          </a:xfrm>
        </p:grpSpPr>
        <p:sp>
          <p:nvSpPr>
            <p:cNvPr id="9" name="Oval 8"/>
            <p:cNvSpPr/>
            <p:nvPr/>
          </p:nvSpPr>
          <p:spPr>
            <a:xfrm>
              <a:off x="609600" y="2819400"/>
              <a:ext cx="1828800" cy="12954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1422400" y="3063240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892135" y="3544784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422400" y="2209800"/>
              <a:ext cx="304800" cy="3048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08462" y="357744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/>
            <p:cNvCxnSpPr>
              <a:stCxn id="6" idx="4"/>
              <a:endCxn id="4" idx="0"/>
            </p:cNvCxnSpPr>
            <p:nvPr/>
          </p:nvCxnSpPr>
          <p:spPr>
            <a:xfrm>
              <a:off x="1574800" y="2514600"/>
              <a:ext cx="0" cy="5486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1422400" y="3578431"/>
              <a:ext cx="304800" cy="3048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4" idx="3"/>
              <a:endCxn id="7" idx="0"/>
            </p:cNvCxnSpPr>
            <p:nvPr/>
          </p:nvCxnSpPr>
          <p:spPr>
            <a:xfrm flipH="1">
              <a:off x="1060862" y="3323403"/>
              <a:ext cx="406175" cy="25403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4" idx="4"/>
              <a:endCxn id="13" idx="0"/>
            </p:cNvCxnSpPr>
            <p:nvPr/>
          </p:nvCxnSpPr>
          <p:spPr>
            <a:xfrm>
              <a:off x="1574800" y="3368040"/>
              <a:ext cx="0" cy="2103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4" idx="5"/>
              <a:endCxn id="5" idx="0"/>
            </p:cNvCxnSpPr>
            <p:nvPr/>
          </p:nvCxnSpPr>
          <p:spPr>
            <a:xfrm>
              <a:off x="1682563" y="3323403"/>
              <a:ext cx="361972" cy="2213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53192" y="2708970"/>
            <a:ext cx="6019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Provides </a:t>
            </a:r>
            <a:r>
              <a:rPr lang="en-US" sz="2800" dirty="0"/>
              <a:t>an easy development </a:t>
            </a:r>
            <a:r>
              <a:rPr lang="en-US" sz="2800" dirty="0" smtClean="0"/>
              <a:t>framework:</a:t>
            </a:r>
            <a:endParaRPr lang="en-US" sz="2800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182218599"/>
              </p:ext>
            </p:extLst>
          </p:nvPr>
        </p:nvGraphicFramePr>
        <p:xfrm>
          <a:off x="1905000" y="3440676"/>
          <a:ext cx="3995057" cy="2655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17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4458</TotalTime>
  <Words>1763</Words>
  <Application>Microsoft Office PowerPoint</Application>
  <PresentationFormat>On-screen Show (4:3)</PresentationFormat>
  <Paragraphs>416</Paragraphs>
  <Slides>43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Virtual Synchrony</vt:lpstr>
      <vt:lpstr>Motivation</vt:lpstr>
      <vt:lpstr>Timeline</vt:lpstr>
      <vt:lpstr>The Process Group Approach to Reliable Distributed Computing (‘93)</vt:lpstr>
      <vt:lpstr>Assumptions</vt:lpstr>
      <vt:lpstr>Virtual Synchrony</vt:lpstr>
      <vt:lpstr>Motivation</vt:lpstr>
      <vt:lpstr>Outline</vt:lpstr>
      <vt:lpstr>Process Groups</vt:lpstr>
      <vt:lpstr>Process Groups</vt:lpstr>
      <vt:lpstr>Process Groups Issues</vt:lpstr>
      <vt:lpstr>No Reliable Multicast</vt:lpstr>
      <vt:lpstr>Membership Churn</vt:lpstr>
      <vt:lpstr>Message Ordering</vt:lpstr>
      <vt:lpstr>State Transfers</vt:lpstr>
      <vt:lpstr>Failure Atomicity</vt:lpstr>
      <vt:lpstr>Process Groups Issues Recap</vt:lpstr>
      <vt:lpstr>Outline</vt:lpstr>
      <vt:lpstr>Close Synchrony</vt:lpstr>
      <vt:lpstr>Close Synchrony</vt:lpstr>
      <vt:lpstr>Close Synchrony</vt:lpstr>
      <vt:lpstr>Close Synchrony</vt:lpstr>
      <vt:lpstr>Asynchronous Execution</vt:lpstr>
      <vt:lpstr>Virtual Synchrony</vt:lpstr>
      <vt:lpstr>Causal Message Ordering</vt:lpstr>
      <vt:lpstr>Total Message Ordering</vt:lpstr>
      <vt:lpstr>Distributed Algorithms</vt:lpstr>
      <vt:lpstr>Distributed Algorithms</vt:lpstr>
      <vt:lpstr>Isis</vt:lpstr>
      <vt:lpstr>Isis</vt:lpstr>
      <vt:lpstr>Isis - Weakness</vt:lpstr>
      <vt:lpstr>Isis2 Group Aggregation</vt:lpstr>
      <vt:lpstr>Takeaways</vt:lpstr>
      <vt:lpstr>Understanding the Limitations  of Causally and Totally Ordered Communication (‘93)</vt:lpstr>
      <vt:lpstr>CATOCS Problems</vt:lpstr>
      <vt:lpstr>Limitations of CATOCS in communication layer</vt:lpstr>
      <vt:lpstr>Unrecognized Causality Can’t say “for sure”</vt:lpstr>
      <vt:lpstr>Can’t say “together”</vt:lpstr>
      <vt:lpstr>Can’t say “whole story”</vt:lpstr>
      <vt:lpstr>Can’t say “efficiently”</vt:lpstr>
      <vt:lpstr>False Causality</vt:lpstr>
      <vt:lpstr>Birman’s Response (‘93)</vt:lpstr>
      <vt:lpstr>Birman’s Response (‘93)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Synchrony DRAFT</dc:title>
  <dc:creator>Scott Phung</dc:creator>
  <cp:lastModifiedBy>Scott Phung</cp:lastModifiedBy>
  <cp:revision>87</cp:revision>
  <dcterms:created xsi:type="dcterms:W3CDTF">2011-11-11T15:25:11Z</dcterms:created>
  <dcterms:modified xsi:type="dcterms:W3CDTF">2011-11-16T01:56:53Z</dcterms:modified>
</cp:coreProperties>
</file>