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Layouts/slideLayout8.xml" ContentType="application/vnd.openxmlformats-officedocument.presentationml.slideLayout+xml"/>
  <Override PartName="/ppt/notesSlides/notesSlide2.xml" ContentType="application/vnd.openxmlformats-officedocument.presentationml.notesSlide+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s/slide36.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s/slide2.xml" ContentType="application/vnd.openxmlformats-officedocument.presentationml.slide+xml"/>
  <Override PartName="/ppt/slides/slide16.xml" ContentType="application/vnd.openxmlformats-officedocument.presentationml.slide+xml"/>
  <Override PartName="/ppt/slides/slide25.xml" ContentType="application/vnd.openxmlformats-officedocument.presentationml.slide+xml"/>
  <Override PartName="/ppt/slides/slide34.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notesSlides/notesSlide18.xml" ContentType="application/vnd.openxmlformats-officedocument.presentationml.notesSlide+xml"/>
  <Override PartName="/ppt/notesSlides/notesSlide27.xml" ContentType="application/vnd.openxmlformats-officedocument.presentationml.notesSlide+xml"/>
  <Default Extension="rels" ContentType="application/vnd.openxmlformats-package.relationships+xml"/>
  <Default Extension="xml" ContentType="application/xml"/>
  <Override PartName="/ppt/slides/slide14.xml" ContentType="application/vnd.openxmlformats-officedocument.presentationml.slide+xml"/>
  <Override PartName="/ppt/slides/slide23.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notesSlides/notesSlide16.xml" ContentType="application/vnd.openxmlformats-officedocument.presentationml.notesSlide+xml"/>
  <Override PartName="/ppt/notesSlides/notesSlide25.xml" ContentType="application/vnd.openxmlformats-officedocument.presentationml.notesSlide+xml"/>
  <Override PartName="/ppt/slides/slide10.xml" ContentType="application/vnd.openxmlformats-officedocument.presentationml.slide+xml"/>
  <Override PartName="/ppt/slides/slide12.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notesSlides/notesSlide14.xml" ContentType="application/vnd.openxmlformats-officedocument.presentationml.notesSlide+xml"/>
  <Override PartName="/ppt/notesSlides/notesSlide23.xml" ContentType="application/vnd.openxmlformats-officedocument.presentationml.notesSlide+xml"/>
  <Override PartName="/ppt/notesSlides/notesSlide9.xml" ContentType="application/vnd.openxmlformats-officedocument.presentationml.notesSlide+xml"/>
  <Override PartName="/ppt/notesSlides/notesSlide12.xml" ContentType="application/vnd.openxmlformats-officedocument.presentationml.notesSlide+xml"/>
  <Override PartName="/ppt/notesSlides/notesSlide21.xml" ContentType="application/vnd.openxmlformats-officedocument.presentationml.notesSlide+xml"/>
  <Override PartName="/ppt/notesSlides/notesSlide7.xml" ContentType="application/vnd.openxmlformats-officedocument.presentationml.notesSlide+xml"/>
  <Override PartName="/ppt/notesSlides/notesSlide10.xml" ContentType="application/vnd.openxmlformats-officedocument.presentationml.notesSlide+xml"/>
  <Override PartName="/ppt/slides/slide7.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ppt/notesSlides/notesSlide5.xml" ContentType="application/vnd.openxmlformats-officedocument.presentationml.notesSlide+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Layouts/slideLayout7.xml" ContentType="application/vnd.openxmlformats-officedocument.presentationml.slideLayout+xml"/>
  <Override PartName="/ppt/notesSlides/notesSlide1.xml" ContentType="application/vnd.openxmlformats-officedocument.presentationml.notesSlide+xml"/>
  <Default Extension="png" ContentType="image/png"/>
  <Override PartName="/ppt/notesSlides/notesSlide3.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slides/slide37.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notesSlides/notesSlide19.xml" ContentType="application/vnd.openxmlformats-officedocument.presentationml.notesSlid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s/slide33.xml" ContentType="application/vnd.openxmlformats-officedocument.presentationml.slide+xml"/>
  <Override PartName="/ppt/slides/slide35.xml" ContentType="application/vnd.openxmlformats-officedocument.presentationml.slide+xml"/>
  <Default Extension="jpeg" ContentType="image/jpeg"/>
  <Override PartName="/ppt/slideLayouts/slideLayout3.xml" ContentType="application/vnd.openxmlformats-officedocument.presentationml.slideLayout+xml"/>
  <Override PartName="/ppt/notesSlides/notesSlide17.xml" ContentType="application/vnd.openxmlformats-officedocument.presentationml.notesSlide+xml"/>
  <Default Extension="emf" ContentType="image/x-emf"/>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Layouts/slideLayout1.xml" ContentType="application/vnd.openxmlformats-officedocument.presentationml.slideLayout+xml"/>
  <Override PartName="/ppt/notesSlides/notesSlide15.xml" ContentType="application/vnd.openxmlformats-officedocument.presentationml.notesSlide+xml"/>
  <Override PartName="/ppt/notesSlides/notesSlide24.xml" ContentType="application/vnd.openxmlformats-officedocument.presentationml.notesSlide+xml"/>
  <Override PartName="/ppt/notesSlides/notesSlide26.xml" ContentType="application/vnd.openxmlformats-officedocument.presentationml.notesSlide+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Layouts/slideLayout12.xml" ContentType="application/vnd.openxmlformats-officedocument.presentationml.slideLayout+xml"/>
  <Override PartName="/ppt/notesSlides/notesSlide13.xml" ContentType="application/vnd.openxmlformats-officedocument.presentationml.notesSlide+xml"/>
  <Override PartName="/ppt/notesSlides/notesSlide22.xml" ContentType="application/vnd.openxmlformats-officedocument.presentationml.notesSlide+xml"/>
  <Override PartName="/ppt/slideLayouts/slideLayout10.xml" ContentType="application/vnd.openxmlformats-officedocument.presentationml.slideLayout+xml"/>
  <Override PartName="/ppt/notesSlides/notesSlide8.xml" ContentType="application/vnd.openxmlformats-officedocument.presentationml.notesSlide+xml"/>
  <Override PartName="/ppt/notesSlides/notesSlide11.xml" ContentType="application/vnd.openxmlformats-officedocument.presentationml.notesSlide+xml"/>
  <Override PartName="/ppt/notesSlides/notesSlide20.xml" ContentType="application/vnd.openxmlformats-officedocument.presentationml.notesSlide+xml"/>
  <Override PartName="/ppt/notesSlides/notesSlide6.xml" ContentType="application/vnd.openxmlformats-officedocument.presentationml.notesSlide+xml"/>
  <Override PartName="/ppt/slides/slide8.xml" ContentType="application/vnd.openxmlformats-officedocument.presentationml.slide+xml"/>
  <Override PartName="/ppt/notesSlides/notesSlide4.xml" ContentType="application/vnd.openxmlformats-officedocument.presentationml.notesSlide+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936" r:id="rId1"/>
  </p:sldMasterIdLst>
  <p:notesMasterIdLst>
    <p:notesMasterId r:id="rId39"/>
  </p:notesMasterIdLst>
  <p:sldIdLst>
    <p:sldId id="256" r:id="rId2"/>
    <p:sldId id="258" r:id="rId3"/>
    <p:sldId id="298" r:id="rId4"/>
    <p:sldId id="299" r:id="rId5"/>
    <p:sldId id="300" r:id="rId6"/>
    <p:sldId id="257" r:id="rId7"/>
    <p:sldId id="266" r:id="rId8"/>
    <p:sldId id="261" r:id="rId9"/>
    <p:sldId id="301" r:id="rId10"/>
    <p:sldId id="262" r:id="rId11"/>
    <p:sldId id="263" r:id="rId12"/>
    <p:sldId id="269" r:id="rId13"/>
    <p:sldId id="271" r:id="rId14"/>
    <p:sldId id="275" r:id="rId15"/>
    <p:sldId id="276" r:id="rId16"/>
    <p:sldId id="277" r:id="rId17"/>
    <p:sldId id="297" r:id="rId18"/>
    <p:sldId id="280" r:id="rId19"/>
    <p:sldId id="259" r:id="rId20"/>
    <p:sldId id="283" r:id="rId21"/>
    <p:sldId id="302" r:id="rId22"/>
    <p:sldId id="282" r:id="rId23"/>
    <p:sldId id="284" r:id="rId24"/>
    <p:sldId id="285" r:id="rId25"/>
    <p:sldId id="286" r:id="rId26"/>
    <p:sldId id="287" r:id="rId27"/>
    <p:sldId id="303" r:id="rId28"/>
    <p:sldId id="304" r:id="rId29"/>
    <p:sldId id="288" r:id="rId30"/>
    <p:sldId id="289" r:id="rId31"/>
    <p:sldId id="290" r:id="rId32"/>
    <p:sldId id="291" r:id="rId33"/>
    <p:sldId id="292" r:id="rId34"/>
    <p:sldId id="294" r:id="rId35"/>
    <p:sldId id="296" r:id="rId36"/>
    <p:sldId id="295" r:id="rId37"/>
    <p:sldId id="293" r:id="rId38"/>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Arial" charset="0"/>
      </a:defRPr>
    </a:lvl1pPr>
    <a:lvl2pPr marL="457200" algn="l" rtl="0" fontAlgn="base">
      <a:spcBef>
        <a:spcPct val="0"/>
      </a:spcBef>
      <a:spcAft>
        <a:spcPct val="0"/>
      </a:spcAft>
      <a:defRPr kern="1200">
        <a:solidFill>
          <a:schemeClr val="tx1"/>
        </a:solidFill>
        <a:latin typeface="Arial" charset="0"/>
        <a:ea typeface="+mn-ea"/>
        <a:cs typeface="Arial" charset="0"/>
      </a:defRPr>
    </a:lvl2pPr>
    <a:lvl3pPr marL="914400" algn="l" rtl="0" fontAlgn="base">
      <a:spcBef>
        <a:spcPct val="0"/>
      </a:spcBef>
      <a:spcAft>
        <a:spcPct val="0"/>
      </a:spcAft>
      <a:defRPr kern="1200">
        <a:solidFill>
          <a:schemeClr val="tx1"/>
        </a:solidFill>
        <a:latin typeface="Arial" charset="0"/>
        <a:ea typeface="+mn-ea"/>
        <a:cs typeface="Arial" charset="0"/>
      </a:defRPr>
    </a:lvl3pPr>
    <a:lvl4pPr marL="1371600" algn="l" rtl="0" fontAlgn="base">
      <a:spcBef>
        <a:spcPct val="0"/>
      </a:spcBef>
      <a:spcAft>
        <a:spcPct val="0"/>
      </a:spcAft>
      <a:defRPr kern="1200">
        <a:solidFill>
          <a:schemeClr val="tx1"/>
        </a:solidFill>
        <a:latin typeface="Arial" charset="0"/>
        <a:ea typeface="+mn-ea"/>
        <a:cs typeface="Arial" charset="0"/>
      </a:defRPr>
    </a:lvl4pPr>
    <a:lvl5pPr marL="1828800" algn="l" rtl="0" fontAlgn="base">
      <a:spcBef>
        <a:spcPct val="0"/>
      </a:spcBef>
      <a:spcAft>
        <a:spcPct val="0"/>
      </a:spcAft>
      <a:defRPr kern="1200">
        <a:solidFill>
          <a:schemeClr val="tx1"/>
        </a:solidFill>
        <a:latin typeface="Arial" charset="0"/>
        <a:ea typeface="+mn-ea"/>
        <a:cs typeface="Arial" charset="0"/>
      </a:defRPr>
    </a:lvl5pPr>
    <a:lvl6pPr marL="2286000" algn="l" defTabSz="914400" rtl="0" eaLnBrk="1" latinLnBrk="0" hangingPunct="1">
      <a:defRPr kern="1200">
        <a:solidFill>
          <a:schemeClr val="tx1"/>
        </a:solidFill>
        <a:latin typeface="Arial" charset="0"/>
        <a:ea typeface="+mn-ea"/>
        <a:cs typeface="Arial" charset="0"/>
      </a:defRPr>
    </a:lvl6pPr>
    <a:lvl7pPr marL="2743200" algn="l" defTabSz="914400" rtl="0" eaLnBrk="1" latinLnBrk="0" hangingPunct="1">
      <a:defRPr kern="1200">
        <a:solidFill>
          <a:schemeClr val="tx1"/>
        </a:solidFill>
        <a:latin typeface="Arial" charset="0"/>
        <a:ea typeface="+mn-ea"/>
        <a:cs typeface="Arial" charset="0"/>
      </a:defRPr>
    </a:lvl7pPr>
    <a:lvl8pPr marL="3200400" algn="l" defTabSz="914400" rtl="0" eaLnBrk="1" latinLnBrk="0" hangingPunct="1">
      <a:defRPr kern="1200">
        <a:solidFill>
          <a:schemeClr val="tx1"/>
        </a:solidFill>
        <a:latin typeface="Arial" charset="0"/>
        <a:ea typeface="+mn-ea"/>
        <a:cs typeface="Arial" charset="0"/>
      </a:defRPr>
    </a:lvl8pPr>
    <a:lvl9pPr marL="3657600" algn="l" defTabSz="914400" rtl="0" eaLnBrk="1" latinLnBrk="0" hangingPunct="1">
      <a:defRPr kern="1200">
        <a:solidFill>
          <a:schemeClr val="tx1"/>
        </a:solidFill>
        <a:latin typeface="Arial" charset="0"/>
        <a:ea typeface="+mn-ea"/>
        <a:cs typeface="Arial" charset="0"/>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6600"/>
  </p:clrMru>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89167" autoAdjust="0"/>
  </p:normalViewPr>
  <p:slideViewPr>
    <p:cSldViewPr>
      <p:cViewPr varScale="1">
        <p:scale>
          <a:sx n="70" d="100"/>
          <a:sy n="70" d="100"/>
        </p:scale>
        <p:origin x="-1164" y="-96"/>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fontAlgn="auto">
              <a:spcBef>
                <a:spcPts val="0"/>
              </a:spcBef>
              <a:spcAft>
                <a:spcPts val="0"/>
              </a:spcAft>
              <a:defRPr sz="1200">
                <a:latin typeface="+mn-lt"/>
                <a:cs typeface="+mn-cs"/>
              </a:defRPr>
            </a:lvl1pPr>
          </a:lstStyle>
          <a:p>
            <a:pPr>
              <a:defRPr/>
            </a:pPr>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fontAlgn="auto">
              <a:spcBef>
                <a:spcPts val="0"/>
              </a:spcBef>
              <a:spcAft>
                <a:spcPts val="0"/>
              </a:spcAft>
              <a:defRPr sz="1200" smtClean="0">
                <a:latin typeface="+mn-lt"/>
                <a:cs typeface="+mn-cs"/>
              </a:defRPr>
            </a:lvl1pPr>
          </a:lstStyle>
          <a:p>
            <a:pPr>
              <a:defRPr/>
            </a:pPr>
            <a:fld id="{EE32D701-135E-49D8-92E4-B252C8A8DF84}" type="datetimeFigureOut">
              <a:rPr lang="en-US"/>
              <a:pPr>
                <a:defRPr/>
              </a:pPr>
              <a:t>10/18/2011</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n-US" noProof="0" smtClean="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fontAlgn="auto">
              <a:spcBef>
                <a:spcPts val="0"/>
              </a:spcBef>
              <a:spcAft>
                <a:spcPts val="0"/>
              </a:spcAft>
              <a:defRPr sz="1200">
                <a:latin typeface="+mn-lt"/>
                <a:cs typeface="+mn-cs"/>
              </a:defRPr>
            </a:lvl1pPr>
          </a:lstStyle>
          <a:p>
            <a:pPr>
              <a:defRPr/>
            </a:pPr>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fontAlgn="auto">
              <a:spcBef>
                <a:spcPts val="0"/>
              </a:spcBef>
              <a:spcAft>
                <a:spcPts val="0"/>
              </a:spcAft>
              <a:defRPr sz="1200" smtClean="0">
                <a:latin typeface="+mn-lt"/>
                <a:cs typeface="+mn-cs"/>
              </a:defRPr>
            </a:lvl1pPr>
          </a:lstStyle>
          <a:p>
            <a:pPr>
              <a:defRPr/>
            </a:pPr>
            <a:fld id="{BAA95541-1EE2-4B4E-9554-95AD9D62F411}" type="slidenum">
              <a:rPr lang="en-US"/>
              <a:pPr>
                <a:defRPr/>
              </a:pPr>
              <a:t>‹#›</a:t>
            </a:fld>
            <a:endParaRPr lang="en-US"/>
          </a:p>
        </p:txBody>
      </p:sp>
    </p:spTree>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mn-lt"/>
        <a:ea typeface="+mn-ea"/>
        <a:cs typeface="+mn-cs"/>
      </a:defRPr>
    </a:lvl1pPr>
    <a:lvl2pPr marL="457200" algn="l" rtl="0" fontAlgn="base">
      <a:spcBef>
        <a:spcPct val="30000"/>
      </a:spcBef>
      <a:spcAft>
        <a:spcPct val="0"/>
      </a:spcAft>
      <a:defRPr sz="1200" kern="1200">
        <a:solidFill>
          <a:schemeClr val="tx1"/>
        </a:solidFill>
        <a:latin typeface="+mn-lt"/>
        <a:ea typeface="+mn-ea"/>
        <a:cs typeface="+mn-cs"/>
      </a:defRPr>
    </a:lvl2pPr>
    <a:lvl3pPr marL="914400" algn="l" rtl="0" fontAlgn="base">
      <a:spcBef>
        <a:spcPct val="30000"/>
      </a:spcBef>
      <a:spcAft>
        <a:spcPct val="0"/>
      </a:spcAft>
      <a:defRPr sz="1200" kern="1200">
        <a:solidFill>
          <a:schemeClr val="tx1"/>
        </a:solidFill>
        <a:latin typeface="+mn-lt"/>
        <a:ea typeface="+mn-ea"/>
        <a:cs typeface="+mn-cs"/>
      </a:defRPr>
    </a:lvl3pPr>
    <a:lvl4pPr marL="1371600" algn="l" rtl="0" fontAlgn="base">
      <a:spcBef>
        <a:spcPct val="30000"/>
      </a:spcBef>
      <a:spcAft>
        <a:spcPct val="0"/>
      </a:spcAft>
      <a:defRPr sz="1200" kern="1200">
        <a:solidFill>
          <a:schemeClr val="tx1"/>
        </a:solidFill>
        <a:latin typeface="+mn-lt"/>
        <a:ea typeface="+mn-ea"/>
        <a:cs typeface="+mn-cs"/>
      </a:defRPr>
    </a:lvl4pPr>
    <a:lvl5pPr marL="1828800" algn="l" rtl="0" fontAlgn="base">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Slide Image Placeholder 1"/>
          <p:cNvSpPr>
            <a:spLocks noGrp="1" noRot="1" noChangeAspect="1" noTextEdit="1"/>
          </p:cNvSpPr>
          <p:nvPr>
            <p:ph type="sldImg"/>
          </p:nvPr>
        </p:nvSpPr>
        <p:spPr bwMode="auto">
          <a:noFill/>
          <a:ln>
            <a:solidFill>
              <a:srgbClr val="000000"/>
            </a:solidFill>
            <a:miter lim="800000"/>
            <a:headEnd/>
            <a:tailEnd/>
          </a:ln>
        </p:spPr>
      </p:sp>
      <p:sp>
        <p:nvSpPr>
          <p:cNvPr id="38915" name="Notes Placeholder 2"/>
          <p:cNvSpPr>
            <a:spLocks noGrp="1"/>
          </p:cNvSpPr>
          <p:nvPr>
            <p:ph type="body" idx="1"/>
          </p:nvPr>
        </p:nvSpPr>
        <p:spPr bwMode="auto">
          <a:noFill/>
        </p:spPr>
        <p:txBody>
          <a:bodyPr wrap="square" numCol="1" anchor="t" anchorCtr="0" compatLnSpc="1">
            <a:prstTxWarp prst="textNoShape">
              <a:avLst/>
            </a:prstTxWarp>
          </a:bodyPr>
          <a:lstStyle/>
          <a:p>
            <a:pPr marL="0" lvl="1">
              <a:spcBef>
                <a:spcPct val="0"/>
              </a:spcBef>
            </a:pPr>
            <a:r>
              <a:rPr lang="en-US" sz="2400" smtClean="0"/>
              <a:t>-Message passing between processors</a:t>
            </a:r>
          </a:p>
          <a:p>
            <a:pPr>
              <a:spcBef>
                <a:spcPct val="0"/>
              </a:spcBef>
            </a:pPr>
            <a:r>
              <a:rPr lang="en-US" smtClean="0"/>
              <a:t>-Networking with kernel removed from the critical path of communication</a:t>
            </a:r>
          </a:p>
        </p:txBody>
      </p:sp>
      <p:sp>
        <p:nvSpPr>
          <p:cNvPr id="38916"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EE7D9EBD-E4B0-4010-B243-16559A27E416}" type="slidenum">
              <a:rPr lang="en-US"/>
              <a:pPr fontAlgn="base">
                <a:spcBef>
                  <a:spcPct val="0"/>
                </a:spcBef>
                <a:spcAft>
                  <a:spcPct val="0"/>
                </a:spcAft>
              </a:pPr>
              <a:t>2</a:t>
            </a:fld>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Slide Image Placeholder 1"/>
          <p:cNvSpPr>
            <a:spLocks noGrp="1" noRot="1" noChangeAspect="1" noTextEdit="1"/>
          </p:cNvSpPr>
          <p:nvPr>
            <p:ph type="sldImg"/>
          </p:nvPr>
        </p:nvSpPr>
        <p:spPr bwMode="auto">
          <a:noFill/>
          <a:ln>
            <a:solidFill>
              <a:srgbClr val="000000"/>
            </a:solidFill>
            <a:miter lim="800000"/>
            <a:headEnd/>
            <a:tailEnd/>
          </a:ln>
        </p:spPr>
      </p:sp>
      <p:sp>
        <p:nvSpPr>
          <p:cNvPr id="39939"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Due to lack of consensus on programming styles and usage patterns of large parallel machines, B1. </a:t>
            </a:r>
          </a:p>
          <a:p>
            <a:pPr>
              <a:spcBef>
                <a:spcPct val="0"/>
              </a:spcBef>
            </a:pPr>
            <a:endParaRPr lang="en-US" smtClean="0"/>
          </a:p>
        </p:txBody>
      </p:sp>
      <p:sp>
        <p:nvSpPr>
          <p:cNvPr id="39940"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992F24D2-43B3-4FF9-B990-273B62939ADD}" type="slidenum">
              <a:rPr lang="en-US"/>
              <a:pPr fontAlgn="base">
                <a:spcBef>
                  <a:spcPct val="0"/>
                </a:spcBef>
                <a:spcAft>
                  <a:spcPct val="0"/>
                </a:spcAft>
              </a:pPr>
              <a:t>7</a:t>
            </a:fld>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Slide Image Placeholder 1"/>
          <p:cNvSpPr>
            <a:spLocks noGrp="1" noRot="1" noChangeAspect="1" noTextEdit="1"/>
          </p:cNvSpPr>
          <p:nvPr>
            <p:ph type="sldImg"/>
          </p:nvPr>
        </p:nvSpPr>
        <p:spPr bwMode="auto">
          <a:noFill/>
          <a:ln>
            <a:solidFill>
              <a:srgbClr val="000000"/>
            </a:solidFill>
            <a:miter lim="800000"/>
            <a:headEnd/>
            <a:tailEnd/>
          </a:ln>
        </p:spPr>
      </p:sp>
      <p:sp>
        <p:nvSpPr>
          <p:cNvPr id="40963"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By B1, tolerating latency becomes a programming problem, a communication must be initiated sufficiently in advance of the use of its result.</a:t>
            </a:r>
          </a:p>
          <a:p>
            <a:pPr>
              <a:spcBef>
                <a:spcPct val="0"/>
              </a:spcBef>
            </a:pPr>
            <a:endParaRPr lang="en-US" smtClean="0"/>
          </a:p>
        </p:txBody>
      </p:sp>
      <p:sp>
        <p:nvSpPr>
          <p:cNvPr id="40964"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6B6C8329-C305-4E84-B09D-F52BCC60951F}" type="slidenum">
              <a:rPr lang="en-US"/>
              <a:pPr fontAlgn="base">
                <a:spcBef>
                  <a:spcPct val="0"/>
                </a:spcBef>
                <a:spcAft>
                  <a:spcPct val="0"/>
                </a:spcAft>
              </a:pPr>
              <a:t>8</a:t>
            </a:fld>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Slide Image Placeholder 1"/>
          <p:cNvSpPr>
            <a:spLocks noGrp="1" noRot="1" noChangeAspect="1" noTextEdit="1"/>
          </p:cNvSpPr>
          <p:nvPr>
            <p:ph type="sldImg"/>
          </p:nvPr>
        </p:nvSpPr>
        <p:spPr bwMode="auto">
          <a:noFill/>
          <a:ln>
            <a:solidFill>
              <a:srgbClr val="000000"/>
            </a:solidFill>
            <a:miter lim="800000"/>
            <a:headEnd/>
            <a:tailEnd/>
          </a:ln>
        </p:spPr>
      </p:sp>
      <p:sp>
        <p:nvSpPr>
          <p:cNvPr id="41987" name="Notes Placeholder 2"/>
          <p:cNvSpPr>
            <a:spLocks noGrp="1"/>
          </p:cNvSpPr>
          <p:nvPr>
            <p:ph type="body" idx="1"/>
          </p:nvPr>
        </p:nvSpPr>
        <p:spPr bwMode="auto">
          <a:noFill/>
        </p:spPr>
        <p:txBody>
          <a:bodyPr wrap="square" numCol="1"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defRPr/>
            </a:pPr>
            <a:r>
              <a:rPr lang="en-US" sz="1200" dirty="0" smtClean="0"/>
              <a:t>Role of handler is to get message out of the network and into the ongoing computation</a:t>
            </a:r>
          </a:p>
          <a:p>
            <a:pPr>
              <a:spcBef>
                <a:spcPct val="0"/>
              </a:spcBef>
            </a:pPr>
            <a:endParaRPr lang="en-US" dirty="0" smtClean="0"/>
          </a:p>
          <a:p>
            <a:pPr>
              <a:spcBef>
                <a:spcPct val="0"/>
              </a:spcBef>
            </a:pPr>
            <a:r>
              <a:rPr lang="en-US" dirty="0" smtClean="0"/>
              <a:t>This corresponds closely to the hardware capabilities in most message passing multiprocessors where a privilege interrupt handler is executed on message arrival</a:t>
            </a:r>
          </a:p>
        </p:txBody>
      </p:sp>
      <p:sp>
        <p:nvSpPr>
          <p:cNvPr id="41988"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49100256-0C6B-4CBE-AF6F-F4BBCA6BF504}" type="slidenum">
              <a:rPr lang="en-US"/>
              <a:pPr fontAlgn="base">
                <a:spcBef>
                  <a:spcPct val="0"/>
                </a:spcBef>
                <a:spcAft>
                  <a:spcPct val="0"/>
                </a:spcAft>
              </a:pPr>
              <a:t>10</a:t>
            </a:fld>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Slide Image Placeholder 1"/>
          <p:cNvSpPr>
            <a:spLocks noGrp="1" noRot="1" noChangeAspect="1" noTextEdit="1"/>
          </p:cNvSpPr>
          <p:nvPr>
            <p:ph type="sldImg"/>
          </p:nvPr>
        </p:nvSpPr>
        <p:spPr bwMode="auto">
          <a:noFill/>
          <a:ln>
            <a:solidFill>
              <a:srgbClr val="000000"/>
            </a:solidFill>
            <a:miter lim="800000"/>
            <a:headEnd/>
            <a:tailEnd/>
          </a:ln>
        </p:spPr>
      </p:sp>
      <p:sp>
        <p:nvSpPr>
          <p:cNvPr id="43011"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dirty="0" smtClean="0"/>
              <a:t>To keep the pipeline full, multiple communication operations can be initiated from a node and computation processed while the message travel through the network.</a:t>
            </a:r>
          </a:p>
          <a:p>
            <a:pPr>
              <a:spcBef>
                <a:spcPct val="0"/>
              </a:spcBef>
            </a:pPr>
            <a:r>
              <a:rPr lang="en-US" dirty="0" smtClean="0"/>
              <a:t>To keep communication overhead to a minimum, Active messages are not buffered except as required for network transport.</a:t>
            </a:r>
          </a:p>
        </p:txBody>
      </p:sp>
      <p:sp>
        <p:nvSpPr>
          <p:cNvPr id="43012"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098B50A5-FC78-4E5E-9A3E-B70BDB639F5C}" type="slidenum">
              <a:rPr lang="en-US"/>
              <a:pPr fontAlgn="base">
                <a:spcBef>
                  <a:spcPct val="0"/>
                </a:spcBef>
                <a:spcAft>
                  <a:spcPct val="0"/>
                </a:spcAft>
              </a:pPr>
              <a:t>11</a:t>
            </a:fld>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Slide Image Placeholder 1"/>
          <p:cNvSpPr>
            <a:spLocks noGrp="1" noRot="1" noChangeAspect="1" noTextEdit="1"/>
          </p:cNvSpPr>
          <p:nvPr>
            <p:ph type="sldImg"/>
          </p:nvPr>
        </p:nvSpPr>
        <p:spPr bwMode="auto">
          <a:noFill/>
          <a:ln>
            <a:solidFill>
              <a:srgbClr val="000000"/>
            </a:solidFill>
            <a:miter lim="800000"/>
            <a:headEnd/>
            <a:tailEnd/>
          </a:ln>
        </p:spPr>
      </p:sp>
      <p:sp>
        <p:nvSpPr>
          <p:cNvPr id="47107"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-High start-up costs alone prevent overlap of communication and computation. </a:t>
            </a:r>
          </a:p>
          <a:p>
            <a:pPr>
              <a:spcBef>
                <a:spcPct val="0"/>
              </a:spcBef>
            </a:pPr>
            <a:r>
              <a:rPr lang="en-US" smtClean="0"/>
              <a:t>-On the nCUBE/2 by the time a second send is executed up to 130 bytes of the first message will have reached the destination. </a:t>
            </a:r>
          </a:p>
          <a:p>
            <a:pPr>
              <a:spcBef>
                <a:spcPct val="0"/>
              </a:spcBef>
            </a:pPr>
            <a:endParaRPr lang="en-US" smtClean="0"/>
          </a:p>
        </p:txBody>
      </p:sp>
      <p:sp>
        <p:nvSpPr>
          <p:cNvPr id="47108"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D5666DE6-106B-4653-A3A6-E3CBDF253E40}" type="slidenum">
              <a:rPr lang="en-US"/>
              <a:pPr fontAlgn="base">
                <a:spcBef>
                  <a:spcPct val="0"/>
                </a:spcBef>
                <a:spcAft>
                  <a:spcPct val="0"/>
                </a:spcAft>
              </a:pPr>
              <a:t>12</a:t>
            </a:fld>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Slide Image Placeholder 1"/>
          <p:cNvSpPr>
            <a:spLocks noGrp="1" noRot="1" noChangeAspect="1" noTextEdit="1"/>
          </p:cNvSpPr>
          <p:nvPr>
            <p:ph type="sldImg"/>
          </p:nvPr>
        </p:nvSpPr>
        <p:spPr bwMode="auto">
          <a:noFill/>
          <a:ln>
            <a:solidFill>
              <a:srgbClr val="000000"/>
            </a:solidFill>
            <a:miter lim="800000"/>
            <a:headEnd/>
            <a:tailEnd/>
          </a:ln>
        </p:spPr>
      </p:sp>
      <p:sp>
        <p:nvSpPr>
          <p:cNvPr id="48131"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-Eliminating buffering on the receiving end is possible because either storage for arriving data is pre allocated in the user program or the message holds a simple request to which the handler can immediately reply</a:t>
            </a:r>
          </a:p>
          <a:p>
            <a:pPr>
              <a:spcBef>
                <a:spcPct val="0"/>
              </a:spcBef>
            </a:pPr>
            <a:r>
              <a:rPr lang="en-US" smtClean="0"/>
              <a:t>-Buffering on the sending side is required for large messages </a:t>
            </a:r>
          </a:p>
          <a:p>
            <a:pPr>
              <a:spcBef>
                <a:spcPct val="0"/>
              </a:spcBef>
            </a:pPr>
            <a:r>
              <a:rPr lang="en-US" smtClean="0"/>
              <a:t>-Low overhead of Active Messages makes small messages more attractive</a:t>
            </a:r>
          </a:p>
          <a:p>
            <a:pPr>
              <a:spcBef>
                <a:spcPct val="0"/>
              </a:spcBef>
            </a:pPr>
            <a:r>
              <a:rPr lang="en-US" smtClean="0"/>
              <a:t>-</a:t>
            </a:r>
          </a:p>
          <a:p>
            <a:pPr>
              <a:spcBef>
                <a:spcPct val="0"/>
              </a:spcBef>
            </a:pPr>
            <a:endParaRPr lang="en-US" smtClean="0"/>
          </a:p>
        </p:txBody>
      </p:sp>
      <p:sp>
        <p:nvSpPr>
          <p:cNvPr id="48132"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BB2EF903-CA82-4E09-89F1-2A1DBA7345FB}" type="slidenum">
              <a:rPr lang="en-US"/>
              <a:pPr fontAlgn="base">
                <a:spcBef>
                  <a:spcPct val="0"/>
                </a:spcBef>
                <a:spcAft>
                  <a:spcPct val="0"/>
                </a:spcAft>
              </a:pPr>
              <a:t>13</a:t>
            </a:fld>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Slide Image Placeholder 1"/>
          <p:cNvSpPr>
            <a:spLocks noGrp="1" noRot="1" noChangeAspect="1" noTextEdit="1"/>
          </p:cNvSpPr>
          <p:nvPr>
            <p:ph type="sldImg"/>
          </p:nvPr>
        </p:nvSpPr>
        <p:spPr bwMode="auto">
          <a:noFill/>
          <a:ln>
            <a:solidFill>
              <a:srgbClr val="000000"/>
            </a:solidFill>
            <a:miter lim="800000"/>
            <a:headEnd/>
            <a:tailEnd/>
          </a:ln>
        </p:spPr>
      </p:sp>
      <p:sp>
        <p:nvSpPr>
          <p:cNvPr id="50179"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-The put </a:t>
            </a:r>
          </a:p>
        </p:txBody>
      </p:sp>
      <p:sp>
        <p:nvSpPr>
          <p:cNvPr id="50180"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78808A0B-481E-44DA-88EC-495F209503C6}" type="slidenum">
              <a:rPr lang="en-US"/>
              <a:pPr fontAlgn="base">
                <a:spcBef>
                  <a:spcPct val="0"/>
                </a:spcBef>
                <a:spcAft>
                  <a:spcPct val="0"/>
                </a:spcAft>
              </a:pPr>
              <a:t>14</a:t>
            </a:fld>
            <a:endParaRPr 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Slide Image Placeholder 1"/>
          <p:cNvSpPr>
            <a:spLocks noGrp="1" noRot="1" noChangeAspect="1" noTextEdit="1"/>
          </p:cNvSpPr>
          <p:nvPr>
            <p:ph type="sldImg"/>
          </p:nvPr>
        </p:nvSpPr>
        <p:spPr bwMode="auto">
          <a:noFill/>
          <a:ln>
            <a:solidFill>
              <a:srgbClr val="000000"/>
            </a:solidFill>
            <a:miter lim="800000"/>
            <a:headEnd/>
            <a:tailEnd/>
          </a:ln>
        </p:spPr>
      </p:sp>
      <p:sp>
        <p:nvSpPr>
          <p:cNvPr id="51203"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-The put </a:t>
            </a:r>
          </a:p>
        </p:txBody>
      </p:sp>
      <p:sp>
        <p:nvSpPr>
          <p:cNvPr id="51204"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DD4F5879-A863-4CFF-B41B-0D262E381313}" type="slidenum">
              <a:rPr lang="en-US"/>
              <a:pPr fontAlgn="base">
                <a:spcBef>
                  <a:spcPct val="0"/>
                </a:spcBef>
                <a:spcAft>
                  <a:spcPct val="0"/>
                </a:spcAft>
              </a:pPr>
              <a:t>15</a:t>
            </a:fld>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Slide Image Placeholder 1"/>
          <p:cNvSpPr>
            <a:spLocks noGrp="1" noRot="1" noChangeAspect="1" noTextEdit="1"/>
          </p:cNvSpPr>
          <p:nvPr>
            <p:ph type="sldImg"/>
          </p:nvPr>
        </p:nvSpPr>
        <p:spPr bwMode="auto">
          <a:noFill/>
          <a:ln>
            <a:solidFill>
              <a:srgbClr val="000000"/>
            </a:solidFill>
            <a:miter lim="800000"/>
            <a:headEnd/>
            <a:tailEnd/>
          </a:ln>
        </p:spPr>
      </p:sp>
      <p:sp>
        <p:nvSpPr>
          <p:cNvPr id="52227"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-This difference affects nature of allocation and scheduling at message arrival </a:t>
            </a:r>
          </a:p>
          <a:p>
            <a:pPr>
              <a:spcBef>
                <a:spcPct val="0"/>
              </a:spcBef>
            </a:pPr>
            <a:r>
              <a:rPr lang="en-US" smtClean="0"/>
              <a:t>-Very little state in Monsoon and J-Machine</a:t>
            </a:r>
          </a:p>
          <a:p>
            <a:pPr>
              <a:spcBef>
                <a:spcPct val="0"/>
              </a:spcBef>
            </a:pPr>
            <a:endParaRPr lang="en-US" smtClean="0"/>
          </a:p>
        </p:txBody>
      </p:sp>
      <p:sp>
        <p:nvSpPr>
          <p:cNvPr id="52228"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EE669FA7-3B05-4E3D-9405-A00ED7258C5F}" type="slidenum">
              <a:rPr lang="en-US"/>
              <a:pPr fontAlgn="base">
                <a:spcBef>
                  <a:spcPct val="0"/>
                </a:spcBef>
                <a:spcAft>
                  <a:spcPct val="0"/>
                </a:spcAft>
              </a:pPr>
              <a:t>16</a:t>
            </a:fld>
            <a:endParaRPr lang="en-US"/>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Slide Image Placeholder 1"/>
          <p:cNvSpPr>
            <a:spLocks noGrp="1" noRot="1" noChangeAspect="1" noTextEdit="1"/>
          </p:cNvSpPr>
          <p:nvPr>
            <p:ph type="sldImg"/>
          </p:nvPr>
        </p:nvSpPr>
        <p:spPr bwMode="auto">
          <a:noFill/>
          <a:ln>
            <a:solidFill>
              <a:srgbClr val="000000"/>
            </a:solidFill>
            <a:miter lim="800000"/>
            <a:headEnd/>
            <a:tailEnd/>
          </a:ln>
        </p:spPr>
      </p:sp>
      <p:sp>
        <p:nvSpPr>
          <p:cNvPr id="53251" name="Notes Placeholder 2"/>
          <p:cNvSpPr>
            <a:spLocks noGrp="1"/>
          </p:cNvSpPr>
          <p:nvPr>
            <p:ph type="body" idx="1"/>
          </p:nvPr>
        </p:nvSpPr>
        <p:spPr bwMode="auto">
          <a:noFill/>
        </p:spPr>
        <p:txBody>
          <a:bodyPr wrap="square" numCol="1"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defRPr/>
            </a:pPr>
            <a:r>
              <a:rPr lang="en-US" sz="1200" dirty="0" smtClean="0"/>
              <a:t>Further</a:t>
            </a:r>
            <a:r>
              <a:rPr lang="en-US" sz="1200" baseline="0" dirty="0" smtClean="0"/>
              <a:t> work? </a:t>
            </a:r>
            <a:endParaRPr lang="en-US" sz="1200" dirty="0" smtClean="0"/>
          </a:p>
          <a:p>
            <a:pPr lvl="0"/>
            <a:r>
              <a:rPr lang="en-US" dirty="0" smtClean="0"/>
              <a:t>Expensive multiprocessors super computers with custom network design</a:t>
            </a:r>
          </a:p>
          <a:p>
            <a:pPr lvl="0"/>
            <a:r>
              <a:rPr lang="en-US" dirty="0" smtClean="0"/>
              <a:t>vs.</a:t>
            </a:r>
          </a:p>
          <a:p>
            <a:pPr lvl="0"/>
            <a:r>
              <a:rPr lang="en-US" dirty="0" smtClean="0"/>
              <a:t>Cluster of standard workstations connected by off-the-shelf communication hardware</a:t>
            </a:r>
          </a:p>
          <a:p>
            <a:pPr>
              <a:spcBef>
                <a:spcPct val="0"/>
              </a:spcBef>
            </a:pPr>
            <a:endParaRPr lang="en-US" dirty="0" smtClean="0"/>
          </a:p>
        </p:txBody>
      </p:sp>
      <p:sp>
        <p:nvSpPr>
          <p:cNvPr id="53252"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57B4E98E-2241-4427-80C1-2235B93EBBF9}" type="slidenum">
              <a:rPr lang="en-US"/>
              <a:pPr fontAlgn="base">
                <a:spcBef>
                  <a:spcPct val="0"/>
                </a:spcBef>
                <a:spcAft>
                  <a:spcPct val="0"/>
                </a:spcAft>
              </a:pPr>
              <a:t>17</a:t>
            </a:fld>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Slide Image Placeholder 1"/>
          <p:cNvSpPr>
            <a:spLocks noGrp="1" noRot="1" noChangeAspect="1" noTextEdit="1"/>
          </p:cNvSpPr>
          <p:nvPr>
            <p:ph type="sldImg"/>
          </p:nvPr>
        </p:nvSpPr>
        <p:spPr bwMode="auto">
          <a:noFill/>
          <a:ln>
            <a:solidFill>
              <a:srgbClr val="000000"/>
            </a:solidFill>
            <a:miter lim="800000"/>
            <a:headEnd/>
            <a:tailEnd/>
          </a:ln>
        </p:spPr>
      </p:sp>
      <p:sp>
        <p:nvSpPr>
          <p:cNvPr id="55299"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dirty="0" smtClean="0"/>
              <a:t>-The increased availability of high-speed local area networks has shifted the bottleneck in local-area communication from the limited bandwidth of network fabrics to the software path traversed by messages at the sending and receiving ends.</a:t>
            </a:r>
          </a:p>
          <a:p>
            <a:pPr>
              <a:spcBef>
                <a:spcPct val="0"/>
              </a:spcBef>
            </a:pPr>
            <a:r>
              <a:rPr lang="en-US" dirty="0" smtClean="0"/>
              <a:t>-Most applications use relatively small messages and rely heavily on quick round-trip requests and replies</a:t>
            </a:r>
          </a:p>
          <a:p>
            <a:pPr>
              <a:spcBef>
                <a:spcPct val="0"/>
              </a:spcBef>
            </a:pPr>
            <a:r>
              <a:rPr lang="en-US" dirty="0" smtClean="0"/>
              <a:t>-Also with increase use of distributed shared memory, RPC, distributed cooperative file sharing. </a:t>
            </a:r>
          </a:p>
          <a:p>
            <a:pPr>
              <a:spcBef>
                <a:spcPct val="0"/>
              </a:spcBef>
            </a:pPr>
            <a:r>
              <a:rPr lang="en-US" dirty="0" smtClean="0"/>
              <a:t>-Processing overhead refers to the time spent by the processor in handling messages at the sending and receiving ends</a:t>
            </a:r>
          </a:p>
        </p:txBody>
      </p:sp>
      <p:sp>
        <p:nvSpPr>
          <p:cNvPr id="55300"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869C84DB-FE46-4663-91DD-50B0B3B5A574}" type="slidenum">
              <a:rPr lang="en-US"/>
              <a:pPr fontAlgn="base">
                <a:spcBef>
                  <a:spcPct val="0"/>
                </a:spcBef>
                <a:spcAft>
                  <a:spcPct val="0"/>
                </a:spcAft>
              </a:pPr>
              <a:t>19</a:t>
            </a:fld>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Slide Image Placeholder 1"/>
          <p:cNvSpPr>
            <a:spLocks noGrp="1" noRot="1" noChangeAspect="1" noTextEdit="1"/>
          </p:cNvSpPr>
          <p:nvPr>
            <p:ph type="sldImg"/>
          </p:nvPr>
        </p:nvSpPr>
        <p:spPr bwMode="auto">
          <a:noFill/>
          <a:ln>
            <a:solidFill>
              <a:srgbClr val="000000"/>
            </a:solidFill>
            <a:miter lim="800000"/>
            <a:headEnd/>
            <a:tailEnd/>
          </a:ln>
        </p:spPr>
      </p:sp>
      <p:sp>
        <p:nvSpPr>
          <p:cNvPr id="56323"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endParaRPr lang="en-US" smtClean="0"/>
          </a:p>
        </p:txBody>
      </p:sp>
      <p:sp>
        <p:nvSpPr>
          <p:cNvPr id="56324"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B8B0494D-40DF-4E3A-9D54-65FACACAB837}" type="slidenum">
              <a:rPr lang="en-US"/>
              <a:pPr fontAlgn="base">
                <a:spcBef>
                  <a:spcPct val="0"/>
                </a:spcBef>
                <a:spcAft>
                  <a:spcPct val="0"/>
                </a:spcAft>
              </a:pPr>
              <a:t>20</a:t>
            </a:fld>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Slide Image Placeholder 1"/>
          <p:cNvSpPr>
            <a:spLocks noGrp="1" noRot="1" noChangeAspect="1" noTextEdit="1"/>
          </p:cNvSpPr>
          <p:nvPr>
            <p:ph type="sldImg"/>
          </p:nvPr>
        </p:nvSpPr>
        <p:spPr bwMode="auto">
          <a:noFill/>
          <a:ln>
            <a:solidFill>
              <a:srgbClr val="000000"/>
            </a:solidFill>
            <a:miter lim="800000"/>
            <a:headEnd/>
            <a:tailEnd/>
          </a:ln>
        </p:spPr>
      </p:sp>
      <p:sp>
        <p:nvSpPr>
          <p:cNvPr id="57347"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-The communication architecture virtualizes the network device so that each process has the illusion of owning the interface to the network</a:t>
            </a:r>
          </a:p>
        </p:txBody>
      </p:sp>
      <p:sp>
        <p:nvSpPr>
          <p:cNvPr id="57348"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0FEBAF78-9D25-4B36-AC3D-A34CBDAA1B28}" type="slidenum">
              <a:rPr lang="en-US"/>
              <a:pPr fontAlgn="base">
                <a:spcBef>
                  <a:spcPct val="0"/>
                </a:spcBef>
                <a:spcAft>
                  <a:spcPct val="0"/>
                </a:spcAft>
              </a:pPr>
              <a:t>22</a:t>
            </a:fld>
            <a:endParaRPr 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Slide Image Placeholder 1"/>
          <p:cNvSpPr>
            <a:spLocks noGrp="1" noRot="1" noChangeAspect="1" noTextEdit="1"/>
          </p:cNvSpPr>
          <p:nvPr>
            <p:ph type="sldImg"/>
          </p:nvPr>
        </p:nvSpPr>
        <p:spPr bwMode="auto">
          <a:noFill/>
          <a:ln>
            <a:solidFill>
              <a:srgbClr val="000000"/>
            </a:solidFill>
            <a:miter lim="800000"/>
            <a:headEnd/>
            <a:tailEnd/>
          </a:ln>
        </p:spPr>
      </p:sp>
      <p:sp>
        <p:nvSpPr>
          <p:cNvPr id="58371" name="Notes Placeholder 2"/>
          <p:cNvSpPr>
            <a:spLocks noGrp="1"/>
          </p:cNvSpPr>
          <p:nvPr>
            <p:ph type="body" idx="1"/>
          </p:nvPr>
        </p:nvSpPr>
        <p:spPr bwMode="auto">
          <a:noFill/>
        </p:spPr>
        <p:txBody>
          <a:bodyPr wrap="square" numCol="1" anchor="t" anchorCtr="0" compatLnSpc="1">
            <a:prstTxWarp prst="textNoShape">
              <a:avLst/>
            </a:prstTxWarp>
          </a:bodyPr>
          <a:lstStyle/>
          <a:p>
            <a:pPr marL="0" lvl="1">
              <a:spcBef>
                <a:spcPct val="0"/>
              </a:spcBef>
            </a:pPr>
            <a:r>
              <a:rPr lang="en-US" smtClean="0"/>
              <a:t>-</a:t>
            </a:r>
            <a:r>
              <a:rPr lang="en-US" sz="2000" smtClean="0"/>
              <a:t>Removes system call overhead</a:t>
            </a:r>
          </a:p>
          <a:p>
            <a:pPr marL="0" lvl="1">
              <a:spcBef>
                <a:spcPct val="0"/>
              </a:spcBef>
            </a:pPr>
            <a:r>
              <a:rPr lang="en-US" sz="2000" smtClean="0"/>
              <a:t>-Opportunity for streamlined buffer management at user-level</a:t>
            </a:r>
          </a:p>
          <a:p>
            <a:pPr marL="0" lvl="1">
              <a:spcBef>
                <a:spcPct val="0"/>
              </a:spcBef>
            </a:pPr>
            <a:endParaRPr lang="en-US" sz="2000" smtClean="0"/>
          </a:p>
        </p:txBody>
      </p:sp>
      <p:sp>
        <p:nvSpPr>
          <p:cNvPr id="58372"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7A9D4166-91BF-47BB-AE7C-8899352AA023}" type="slidenum">
              <a:rPr lang="en-US"/>
              <a:pPr fontAlgn="base">
                <a:spcBef>
                  <a:spcPct val="0"/>
                </a:spcBef>
                <a:spcAft>
                  <a:spcPct val="0"/>
                </a:spcAft>
              </a:pPr>
              <a:t>23</a:t>
            </a:fld>
            <a:endParaRPr 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Slide Image Placeholder 1"/>
          <p:cNvSpPr>
            <a:spLocks noGrp="1" noRot="1" noChangeAspect="1" noTextEdit="1"/>
          </p:cNvSpPr>
          <p:nvPr>
            <p:ph type="sldImg"/>
          </p:nvPr>
        </p:nvSpPr>
        <p:spPr bwMode="auto">
          <a:noFill/>
          <a:ln>
            <a:solidFill>
              <a:srgbClr val="000000"/>
            </a:solidFill>
            <a:miter lim="800000"/>
            <a:headEnd/>
            <a:tailEnd/>
          </a:ln>
        </p:spPr>
      </p:sp>
      <p:sp>
        <p:nvSpPr>
          <p:cNvPr id="59395"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-The U-Net architecture is composed of three main building blocks: endpoints serve as an application’s handle into the network and contain communication segments which are regions of memory that hold message data, and message queues which hold descriptors for messages that are to be sent or that have been received</a:t>
            </a:r>
          </a:p>
          <a:p>
            <a:pPr>
              <a:spcBef>
                <a:spcPct val="0"/>
              </a:spcBef>
            </a:pPr>
            <a:r>
              <a:rPr lang="en-US" smtClean="0"/>
              <a:t>-</a:t>
            </a:r>
          </a:p>
        </p:txBody>
      </p:sp>
      <p:sp>
        <p:nvSpPr>
          <p:cNvPr id="59396"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6E2ACA89-878D-439E-973F-A65CDC4DFEBA}" type="slidenum">
              <a:rPr lang="en-US"/>
              <a:pPr fontAlgn="base">
                <a:spcBef>
                  <a:spcPct val="0"/>
                </a:spcBef>
                <a:spcAft>
                  <a:spcPct val="0"/>
                </a:spcAft>
              </a:pPr>
              <a:t>25</a:t>
            </a:fld>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Slide Image Placeholder 1"/>
          <p:cNvSpPr>
            <a:spLocks noGrp="1" noRot="1" noChangeAspect="1" noTextEdit="1"/>
          </p:cNvSpPr>
          <p:nvPr>
            <p:ph type="sldImg"/>
          </p:nvPr>
        </p:nvSpPr>
        <p:spPr bwMode="auto">
          <a:noFill/>
          <a:ln>
            <a:solidFill>
              <a:srgbClr val="000000"/>
            </a:solidFill>
            <a:miter lim="800000"/>
            <a:headEnd/>
            <a:tailEnd/>
          </a:ln>
        </p:spPr>
      </p:sp>
      <p:sp>
        <p:nvSpPr>
          <p:cNvPr id="60419"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dirty="0" smtClean="0"/>
              <a:t>-To send a message, a user process composes the data in the communication segment and pushes a descriptor for the message onto</a:t>
            </a:r>
            <a:r>
              <a:rPr lang="en-US" baseline="0" dirty="0" smtClean="0"/>
              <a:t> </a:t>
            </a:r>
            <a:r>
              <a:rPr lang="en-US" dirty="0" smtClean="0"/>
              <a:t>the send queue. At that point, the network interface is expected to pick the message up and insert it into the network. If the network is backed-up, the network interface will simply leave the descriptor in the queue and eventually exert back-pressure to the user process when the queue becomes full.</a:t>
            </a:r>
          </a:p>
          <a:p>
            <a:pPr>
              <a:spcBef>
                <a:spcPct val="0"/>
              </a:spcBef>
            </a:pPr>
            <a:r>
              <a:rPr lang="en-US" dirty="0" smtClean="0"/>
              <a:t>-Incoming messages are </a:t>
            </a:r>
            <a:r>
              <a:rPr lang="en-US" dirty="0" err="1" smtClean="0"/>
              <a:t>demultiplexed</a:t>
            </a:r>
            <a:r>
              <a:rPr lang="en-US" dirty="0" smtClean="0"/>
              <a:t> by U-Net based on their destination: the data is transferred into the appropriate communication segment and a message descriptor is pushed onto the corresponding receive queue, The receive model supported by U-Net is either polling or event driven: the process can periodically check the status of the receive queue, it can block waiting for the next message to arrive (using a UNIX select call), or it can register an </a:t>
            </a:r>
            <a:r>
              <a:rPr lang="en-US" dirty="0" err="1" smtClean="0"/>
              <a:t>upcall</a:t>
            </a:r>
            <a:r>
              <a:rPr lang="en-US" dirty="0" smtClean="0"/>
              <a:t> with U-Net</a:t>
            </a:r>
          </a:p>
          <a:p>
            <a:pPr>
              <a:spcBef>
                <a:spcPct val="0"/>
              </a:spcBef>
            </a:pPr>
            <a:r>
              <a:rPr lang="en-US" dirty="0" smtClean="0"/>
              <a:t>-An operating system service needs to assist the application in determining the correct tag to use based on a specification of the</a:t>
            </a:r>
          </a:p>
          <a:p>
            <a:pPr>
              <a:spcBef>
                <a:spcPct val="0"/>
              </a:spcBef>
            </a:pPr>
            <a:r>
              <a:rPr lang="en-US" dirty="0" smtClean="0"/>
              <a:t>destination process and the route between the two nodes.</a:t>
            </a:r>
          </a:p>
          <a:p>
            <a:pPr>
              <a:spcBef>
                <a:spcPct val="0"/>
              </a:spcBef>
            </a:pPr>
            <a:r>
              <a:rPr lang="en-US" dirty="0" smtClean="0"/>
              <a:t>-</a:t>
            </a:r>
          </a:p>
        </p:txBody>
      </p:sp>
      <p:sp>
        <p:nvSpPr>
          <p:cNvPr id="60420"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6DA44055-CA39-4C2C-A6E0-E020571ABAE6}" type="slidenum">
              <a:rPr lang="en-US"/>
              <a:pPr fontAlgn="base">
                <a:spcBef>
                  <a:spcPct val="0"/>
                </a:spcBef>
                <a:spcAft>
                  <a:spcPct val="0"/>
                </a:spcAft>
              </a:pPr>
              <a:t>26</a:t>
            </a:fld>
            <a:endParaRPr 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a:prstGeom prst="rect">
            <a:avLst/>
          </a:prstGeom>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65F2DD03-BC04-473D-921F-6E9E5784BEAA}" type="slidenum">
              <a:rPr lang="en-US" smtClean="0"/>
              <a:pPr/>
              <a:t>27</a:t>
            </a:fld>
            <a:endParaRPr 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a:prstGeom prst="rect">
            <a:avLst/>
          </a:prstGeom>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65F2DD03-BC04-473D-921F-6E9E5784BEAA}" type="slidenum">
              <a:rPr lang="en-US" smtClean="0"/>
              <a:pPr/>
              <a:t>28</a:t>
            </a:fld>
            <a:endParaRPr 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Slide Image Placeholder 1"/>
          <p:cNvSpPr>
            <a:spLocks noGrp="1" noRot="1" noChangeAspect="1" noTextEdit="1"/>
          </p:cNvSpPr>
          <p:nvPr>
            <p:ph type="sldImg"/>
          </p:nvPr>
        </p:nvSpPr>
        <p:spPr bwMode="auto">
          <a:noFill/>
          <a:ln>
            <a:solidFill>
              <a:srgbClr val="000000"/>
            </a:solidFill>
            <a:miter lim="800000"/>
            <a:headEnd/>
            <a:tailEnd/>
          </a:ln>
        </p:spPr>
      </p:sp>
      <p:sp>
        <p:nvSpPr>
          <p:cNvPr id="61443"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dirty="0" smtClean="0"/>
              <a:t>-Application cannot interfere with the communication channels of another application on the same host</a:t>
            </a:r>
          </a:p>
          <a:p>
            <a:pPr marL="0" marR="0" indent="0" algn="l" defTabSz="914400" rtl="0" eaLnBrk="1" fontAlgn="base" latinLnBrk="0" hangingPunct="1">
              <a:lnSpc>
                <a:spcPct val="100000"/>
              </a:lnSpc>
              <a:spcBef>
                <a:spcPct val="0"/>
              </a:spcBef>
              <a:spcAft>
                <a:spcPct val="0"/>
              </a:spcAft>
              <a:buClrTx/>
              <a:buSzTx/>
              <a:buFontTx/>
              <a:buNone/>
              <a:tabLst/>
              <a:defRPr/>
            </a:pPr>
            <a:r>
              <a:rPr lang="en-US" dirty="0" smtClean="0"/>
              <a:t>-</a:t>
            </a:r>
            <a:r>
              <a:rPr lang="en-US" sz="1200" dirty="0" smtClean="0"/>
              <a:t>Outgoing messages tagged with the originating endpoint address</a:t>
            </a:r>
          </a:p>
          <a:p>
            <a:pPr>
              <a:spcBef>
                <a:spcPct val="0"/>
              </a:spcBef>
            </a:pPr>
            <a:endParaRPr lang="en-US" dirty="0" smtClean="0"/>
          </a:p>
          <a:p>
            <a:r>
              <a:rPr lang="en-US" dirty="0" smtClean="0"/>
              <a:t>-</a:t>
            </a:r>
            <a:r>
              <a:rPr lang="en-US" sz="2400" dirty="0" smtClean="0"/>
              <a:t>Incoming messages </a:t>
            </a:r>
            <a:r>
              <a:rPr lang="en-US" sz="2400" dirty="0" err="1" smtClean="0"/>
              <a:t>demultiplexed</a:t>
            </a:r>
            <a:r>
              <a:rPr lang="en-US" sz="2400" dirty="0" smtClean="0"/>
              <a:t> by U-Net </a:t>
            </a:r>
          </a:p>
          <a:p>
            <a:pPr lvl="1"/>
            <a:r>
              <a:rPr lang="en-US" sz="2000" dirty="0" smtClean="0"/>
              <a:t>only delivered to the correct destination endpoint</a:t>
            </a:r>
          </a:p>
          <a:p>
            <a:pPr>
              <a:spcBef>
                <a:spcPct val="0"/>
              </a:spcBef>
            </a:pPr>
            <a:endParaRPr lang="en-US" dirty="0" smtClean="0"/>
          </a:p>
        </p:txBody>
      </p:sp>
      <p:sp>
        <p:nvSpPr>
          <p:cNvPr id="61444"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74AFF604-9391-4DB4-9E02-925E337DCCF5}" type="slidenum">
              <a:rPr lang="en-US"/>
              <a:pPr fontAlgn="base">
                <a:spcBef>
                  <a:spcPct val="0"/>
                </a:spcBef>
                <a:spcAft>
                  <a:spcPct val="0"/>
                </a:spcAft>
              </a:pPr>
              <a:t>29</a:t>
            </a:fld>
            <a:endParaRPr lang="en-US"/>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Slide Image Placeholder 1"/>
          <p:cNvSpPr>
            <a:spLocks noGrp="1" noRot="1" noChangeAspect="1" noTextEdit="1"/>
          </p:cNvSpPr>
          <p:nvPr>
            <p:ph type="sldImg"/>
          </p:nvPr>
        </p:nvSpPr>
        <p:spPr bwMode="auto">
          <a:noFill/>
          <a:ln>
            <a:solidFill>
              <a:srgbClr val="000000"/>
            </a:solidFill>
            <a:miter lim="800000"/>
            <a:headEnd/>
            <a:tailEnd/>
          </a:ln>
        </p:spPr>
      </p:sp>
      <p:sp>
        <p:nvSpPr>
          <p:cNvPr id="62467"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-the NI must essentially contain an MMU that is kept consistent with the main processor’s and the NI must be able to handle incoming messages which are destined to an unmapped virtual memory page. Thus, in essence, it requires (i) the NI to include some form of memory mapping hardware, (ii) all of (local) physical memory to be accessible from the NI, and (iii) page faults on message arrival to be handled appropriately.</a:t>
            </a:r>
          </a:p>
          <a:p>
            <a:pPr>
              <a:spcBef>
                <a:spcPct val="0"/>
              </a:spcBef>
            </a:pPr>
            <a:r>
              <a:rPr lang="en-US" smtClean="0"/>
              <a:t>-At a more basic hardware level, the limited number of address lines on most I/O buses makes it impossible for an NI to access all of physical memory such that even with an on-board MMU it is very difficult to support arbitrary-sized communication segments.</a:t>
            </a:r>
          </a:p>
        </p:txBody>
      </p:sp>
      <p:sp>
        <p:nvSpPr>
          <p:cNvPr id="62468"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4AAE3BDD-F2B8-4170-A259-55086D19F8FC}" type="slidenum">
              <a:rPr lang="en-US"/>
              <a:pPr fontAlgn="base">
                <a:spcBef>
                  <a:spcPct val="0"/>
                </a:spcBef>
                <a:spcAft>
                  <a:spcPct val="0"/>
                </a:spcAft>
              </a:pPr>
              <a:t>30</a:t>
            </a:fld>
            <a:endParaRPr 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Slide Image Placeholder 1"/>
          <p:cNvSpPr>
            <a:spLocks noGrp="1" noRot="1" noChangeAspect="1" noTextEdit="1"/>
          </p:cNvSpPr>
          <p:nvPr>
            <p:ph type="sldImg"/>
          </p:nvPr>
        </p:nvSpPr>
        <p:spPr bwMode="auto">
          <a:noFill/>
          <a:ln>
            <a:solidFill>
              <a:srgbClr val="000000"/>
            </a:solidFill>
            <a:miter lim="800000"/>
            <a:headEnd/>
            <a:tailEnd/>
          </a:ln>
        </p:spPr>
      </p:sp>
      <p:sp>
        <p:nvSpPr>
          <p:cNvPr id="63491"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-Communication segments and message queues are generally scarce resources and it is often impractical to provide every process with U-Net endpoints.</a:t>
            </a:r>
          </a:p>
          <a:p>
            <a:pPr>
              <a:spcBef>
                <a:spcPct val="0"/>
              </a:spcBef>
            </a:pPr>
            <a:r>
              <a:rPr lang="en-US" smtClean="0"/>
              <a:t>-kernel-emulated Unet endpoints. To the application these emulated endpoints look just like regular ones, except that the performance characteristics are quite different because the kernel multiplexes all of them onto a single real endpoint.</a:t>
            </a:r>
          </a:p>
        </p:txBody>
      </p:sp>
      <p:sp>
        <p:nvSpPr>
          <p:cNvPr id="63492"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0FDABF60-9473-43E0-9029-8D08527E7A61}" type="slidenum">
              <a:rPr lang="en-US"/>
              <a:pPr fontAlgn="base">
                <a:spcBef>
                  <a:spcPct val="0"/>
                </a:spcBef>
                <a:spcAft>
                  <a:spcPct val="0"/>
                </a:spcAft>
              </a:pPr>
              <a:t>31</a:t>
            </a:fld>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Slide Image Placeholder 1"/>
          <p:cNvSpPr>
            <a:spLocks noGrp="1" noRot="1" noChangeAspect="1" noTextEdit="1"/>
          </p:cNvSpPr>
          <p:nvPr>
            <p:ph type="sldImg"/>
          </p:nvPr>
        </p:nvSpPr>
        <p:spPr bwMode="auto">
          <a:noFill/>
          <a:ln>
            <a:solidFill>
              <a:srgbClr val="000000"/>
            </a:solidFill>
            <a:miter lim="800000"/>
            <a:headEnd/>
            <a:tailEnd/>
          </a:ln>
        </p:spPr>
      </p:sp>
      <p:sp>
        <p:nvSpPr>
          <p:cNvPr id="64515"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z="1800" smtClean="0"/>
              <a:t>-CM-5 has custom network interfaces</a:t>
            </a:r>
          </a:p>
          <a:p>
            <a:pPr>
              <a:spcBef>
                <a:spcPct val="0"/>
              </a:spcBef>
            </a:pPr>
            <a:r>
              <a:rPr lang="en-US" sz="1800" smtClean="0"/>
              <a:t>-</a:t>
            </a:r>
            <a:r>
              <a:rPr lang="en-US" smtClean="0"/>
              <a:t>The i960 maintains a data structure holding the protection information for all open endpoints. Communication segments are pinned to physical memory and mapped into the i960’s DMA space ,receive queues are similarly allocated such that the host can poll them without crossing the I/O bus, while send and free queues are actually placed in SBA-200 memory and mapped into user-space such that the i960 can poll these queues without DMA transfers.</a:t>
            </a:r>
          </a:p>
        </p:txBody>
      </p:sp>
      <p:sp>
        <p:nvSpPr>
          <p:cNvPr id="64516"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5C2F773A-38D9-4311-9C79-029B4CE4F987}" type="slidenum">
              <a:rPr lang="en-US"/>
              <a:pPr fontAlgn="base">
                <a:spcBef>
                  <a:spcPct val="0"/>
                </a:spcBef>
                <a:spcAft>
                  <a:spcPct val="0"/>
                </a:spcAft>
              </a:pPr>
              <a:t>32</a:t>
            </a:fld>
            <a:endParaRPr lang="en-US"/>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Slide Image Placeholder 1"/>
          <p:cNvSpPr>
            <a:spLocks noGrp="1" noRot="1" noChangeAspect="1" noTextEdit="1"/>
          </p:cNvSpPr>
          <p:nvPr>
            <p:ph type="sldImg"/>
          </p:nvPr>
        </p:nvSpPr>
        <p:spPr bwMode="auto">
          <a:noFill/>
          <a:ln>
            <a:solidFill>
              <a:srgbClr val="000000"/>
            </a:solidFill>
            <a:miter lim="800000"/>
            <a:headEnd/>
            <a:tailEnd/>
          </a:ln>
        </p:spPr>
      </p:sp>
      <p:sp>
        <p:nvSpPr>
          <p:cNvPr id="65539"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-The main performance penalty of UAM over raw U-Net is due to the cost of implementing reliability and removing the restrictions of the communication segment size: UAM must send acknowledgment messages and it copies data into and out of buffers in the communication segment.</a:t>
            </a:r>
          </a:p>
        </p:txBody>
      </p:sp>
      <p:sp>
        <p:nvSpPr>
          <p:cNvPr id="65540"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F1FFF03D-C627-44AD-B53C-3B6AC208B4AD}" type="slidenum">
              <a:rPr lang="en-US"/>
              <a:pPr fontAlgn="base">
                <a:spcBef>
                  <a:spcPct val="0"/>
                </a:spcBef>
                <a:spcAft>
                  <a:spcPct val="0"/>
                </a:spcAft>
              </a:pPr>
              <a:t>33</a:t>
            </a:fld>
            <a:endParaRPr lang="en-US"/>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Slide Image Placeholder 1"/>
          <p:cNvSpPr>
            <a:spLocks noGrp="1" noRot="1" noChangeAspect="1" noTextEdit="1"/>
          </p:cNvSpPr>
          <p:nvPr>
            <p:ph type="sldImg"/>
          </p:nvPr>
        </p:nvSpPr>
        <p:spPr bwMode="auto">
          <a:noFill/>
          <a:ln>
            <a:solidFill>
              <a:srgbClr val="000000"/>
            </a:solidFill>
            <a:miter lim="800000"/>
            <a:headEnd/>
            <a:tailEnd/>
          </a:ln>
        </p:spPr>
      </p:sp>
      <p:sp>
        <p:nvSpPr>
          <p:cNvPr id="66563"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-Split-C[7] is a simple parallel extension to C for programming distributed memory machines using a global address space abstraction. It is implemented on top of U-Net Active Messages and is used here to demonstrate the impact of U-Net on applications written in a parallel language.</a:t>
            </a:r>
          </a:p>
          <a:p>
            <a:pPr>
              <a:spcBef>
                <a:spcPct val="0"/>
              </a:spcBef>
            </a:pPr>
            <a:r>
              <a:rPr lang="en-US" smtClean="0"/>
              <a:t>-</a:t>
            </a:r>
          </a:p>
        </p:txBody>
      </p:sp>
      <p:sp>
        <p:nvSpPr>
          <p:cNvPr id="66564"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01247853-10BE-47E3-B868-5CE982492F43}" type="slidenum">
              <a:rPr lang="en-US"/>
              <a:pPr fontAlgn="base">
                <a:spcBef>
                  <a:spcPct val="0"/>
                </a:spcBef>
                <a:spcAft>
                  <a:spcPct val="0"/>
                </a:spcAft>
              </a:pPr>
              <a:t>34</a:t>
            </a:fld>
            <a:endParaRPr 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Slide Image Placeholder 1"/>
          <p:cNvSpPr>
            <a:spLocks noGrp="1" noRot="1" noChangeAspect="1" noTextEdit="1"/>
          </p:cNvSpPr>
          <p:nvPr>
            <p:ph type="sldImg"/>
          </p:nvPr>
        </p:nvSpPr>
        <p:spPr bwMode="auto">
          <a:noFill/>
          <a:ln>
            <a:solidFill>
              <a:srgbClr val="000000"/>
            </a:solidFill>
            <a:miter lim="800000"/>
            <a:headEnd/>
            <a:tailEnd/>
          </a:ln>
        </p:spPr>
      </p:sp>
      <p:sp>
        <p:nvSpPr>
          <p:cNvPr id="67587"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-Performance of kernelized UDP and TCP protocols in SunOS combined with the vendor supplied ATM driver software has been disappointing</a:t>
            </a:r>
          </a:p>
          <a:p>
            <a:pPr>
              <a:spcBef>
                <a:spcPct val="0"/>
              </a:spcBef>
            </a:pPr>
            <a:r>
              <a:rPr lang="en-US" smtClean="0"/>
              <a:t>-One the major advantages of integrating the communication subsystem into the application is that the application can be made aware of the state of the communication system and thus can take application specific actions to adapt itself to changing circumstances</a:t>
            </a:r>
          </a:p>
        </p:txBody>
      </p:sp>
      <p:sp>
        <p:nvSpPr>
          <p:cNvPr id="67588"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25063862-2F9E-4EED-B30B-256966B9C678}" type="slidenum">
              <a:rPr lang="en-US"/>
              <a:pPr fontAlgn="base">
                <a:spcBef>
                  <a:spcPct val="0"/>
                </a:spcBef>
                <a:spcAft>
                  <a:spcPct val="0"/>
                </a:spcAft>
              </a:pPr>
              <a:t>35</a:t>
            </a:fld>
            <a:endParaRPr lang="en-US"/>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Slide Image Placeholder 1"/>
          <p:cNvSpPr>
            <a:spLocks noGrp="1" noRot="1" noChangeAspect="1" noTextEdit="1"/>
          </p:cNvSpPr>
          <p:nvPr>
            <p:ph type="sldImg"/>
          </p:nvPr>
        </p:nvSpPr>
        <p:spPr bwMode="auto">
          <a:noFill/>
          <a:ln>
            <a:solidFill>
              <a:srgbClr val="000000"/>
            </a:solidFill>
            <a:miter lim="800000"/>
            <a:headEnd/>
            <a:tailEnd/>
          </a:ln>
        </p:spPr>
      </p:sp>
      <p:sp>
        <p:nvSpPr>
          <p:cNvPr id="68611"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r>
              <a:rPr lang="en-US" smtClean="0"/>
              <a:t>-Performance of kernelized UDP and TCP protocols in SunOS combined with the vendor supplied ATM driver software has been disappointing:</a:t>
            </a:r>
          </a:p>
        </p:txBody>
      </p:sp>
      <p:sp>
        <p:nvSpPr>
          <p:cNvPr id="68612"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424440D1-7530-40C9-8BCA-4D3F97E347FD}" type="slidenum">
              <a:rPr lang="en-US"/>
              <a:pPr fontAlgn="base">
                <a:spcBef>
                  <a:spcPct val="0"/>
                </a:spcBef>
                <a:spcAft>
                  <a:spcPct val="0"/>
                </a:spcAft>
              </a:pPr>
              <a:t>36</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2">
        <a:schemeClr val="bg2"/>
      </p:bgRef>
    </p:bg>
    <p:spTree>
      <p:nvGrpSpPr>
        <p:cNvPr id="1" name=""/>
        <p:cNvGrpSpPr/>
        <p:nvPr/>
      </p:nvGrpSpPr>
      <p:grpSpPr>
        <a:xfrm>
          <a:off x="0" y="0"/>
          <a:ext cx="0" cy="0"/>
          <a:chOff x="0" y="0"/>
          <a:chExt cx="0" cy="0"/>
        </a:xfrm>
      </p:grpSpPr>
      <p:sp>
        <p:nvSpPr>
          <p:cNvPr id="9" name="Rectangle 8"/>
          <p:cNvSpPr/>
          <p:nvPr/>
        </p:nvSpPr>
        <p:spPr bwMode="ltGray">
          <a:xfrm>
            <a:off x="0" y="0"/>
            <a:ext cx="9143999" cy="5135430"/>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Title 1"/>
          <p:cNvSpPr>
            <a:spLocks noGrp="1"/>
          </p:cNvSpPr>
          <p:nvPr>
            <p:ph type="ctrTitle"/>
          </p:nvPr>
        </p:nvSpPr>
        <p:spPr>
          <a:xfrm>
            <a:off x="685800" y="3355848"/>
            <a:ext cx="8077200" cy="1673352"/>
          </a:xfrm>
        </p:spPr>
        <p:txBody>
          <a:bodyPr vert="horz" lIns="91440" tIns="0" rIns="45720" bIns="0" rtlCol="0" anchor="t">
            <a:normAutofit/>
            <a:scene3d>
              <a:camera prst="orthographicFront"/>
              <a:lightRig rig="threePt" dir="t">
                <a:rot lat="0" lon="0" rev="4800000"/>
              </a:lightRig>
            </a:scene3d>
            <a:sp3d prstMaterial="matte">
              <a:bevelT w="50800" h="10160"/>
            </a:sp3d>
          </a:bodyPr>
          <a:lstStyle>
            <a:lvl1pPr algn="l">
              <a:defRPr sz="4700" b="1"/>
            </a:lvl1pPr>
            <a:extLst/>
          </a:lstStyle>
          <a:p>
            <a:r>
              <a:rPr kumimoji="0" lang="en-US" smtClean="0"/>
              <a:t>Click to edit Master title style</a:t>
            </a:r>
            <a:endParaRPr kumimoji="0" lang="en-US"/>
          </a:p>
        </p:txBody>
      </p:sp>
      <p:sp>
        <p:nvSpPr>
          <p:cNvPr id="3" name="Subtitle 2"/>
          <p:cNvSpPr>
            <a:spLocks noGrp="1"/>
          </p:cNvSpPr>
          <p:nvPr>
            <p:ph type="subTitle" idx="1"/>
          </p:nvPr>
        </p:nvSpPr>
        <p:spPr>
          <a:xfrm>
            <a:off x="685800" y="1828800"/>
            <a:ext cx="8077200" cy="1499616"/>
          </a:xfrm>
        </p:spPr>
        <p:txBody>
          <a:bodyPr lIns="118872" tIns="0" rIns="45720" bIns="0" anchor="b"/>
          <a:lstStyle>
            <a:lvl1pPr marL="0" indent="0" algn="l">
              <a:buNone/>
              <a:defRPr sz="2000">
                <a:solidFill>
                  <a:srgbClr val="FFFFFF"/>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extLst/>
          </a:lstStyle>
          <a:p>
            <a:r>
              <a:rPr kumimoji="0" lang="en-US" smtClean="0"/>
              <a:t>Click to edit Master subtitle style</a:t>
            </a:r>
            <a:endParaRPr kumimoji="0" lang="en-US"/>
          </a:p>
        </p:txBody>
      </p:sp>
      <p:sp>
        <p:nvSpPr>
          <p:cNvPr id="4" name="Date Placeholder 3"/>
          <p:cNvSpPr>
            <a:spLocks noGrp="1"/>
          </p:cNvSpPr>
          <p:nvPr>
            <p:ph type="dt" sz="half" idx="10"/>
          </p:nvPr>
        </p:nvSpPr>
        <p:spPr/>
        <p:txBody>
          <a:bodyPr/>
          <a:lstStyle/>
          <a:p>
            <a:pPr>
              <a:defRPr/>
            </a:pPr>
            <a:fld id="{750DE78D-C895-4B21-B751-B8A51FE61ED0}" type="datetimeFigureOut">
              <a:rPr lang="en-US" smtClean="0"/>
              <a:pPr>
                <a:defRPr/>
              </a:pPr>
              <a:t>10/18/2011</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AAEADC1E-D5D6-4519-9E64-5BC14D6DA340}" type="slidenum">
              <a:rPr lang="en-US" smtClean="0"/>
              <a:pPr>
                <a:defRPr/>
              </a:pPr>
              <a:t>‹#›</a:t>
            </a:fld>
            <a:endParaRPr lang="en-US"/>
          </a:p>
        </p:txBody>
      </p:sp>
      <p:sp>
        <p:nvSpPr>
          <p:cNvPr id="10" name="Rectangle 9"/>
          <p:cNvSpPr/>
          <p:nvPr/>
        </p:nvSpPr>
        <p:spPr bwMode="invGray">
          <a:xfrm>
            <a:off x="0" y="5128334"/>
            <a:ext cx="9144000" cy="45720"/>
          </a:xfrm>
          <a:prstGeom prst="rect">
            <a:avLst/>
          </a:prstGeom>
          <a:solidFill>
            <a:srgbClr val="FFFFFF"/>
          </a:solidFill>
          <a:ln w="48000" cap="flat" cmpd="thickThin" algn="ctr">
            <a:noFill/>
            <a:prstDash val="solid"/>
          </a:ln>
          <a:effectLst>
            <a:outerShdw blurRad="31750" dist="10160" dir="54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155448"/>
            <a:ext cx="8229600" cy="1252728"/>
          </a:xfrm>
        </p:spPr>
        <p:txBody>
          <a:bodyPr/>
          <a:lstStyle>
            <a:extLst/>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pPr>
              <a:defRPr/>
            </a:pPr>
            <a:fld id="{CAFE118F-D808-4E6B-9161-6E39E5D53FC5}" type="datetimeFigureOut">
              <a:rPr lang="en-US" smtClean="0"/>
              <a:pPr>
                <a:defRPr/>
              </a:pPr>
              <a:t>10/18/2011</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A96BB066-CBE8-4576-8C88-8BF3A1818769}" type="slidenum">
              <a:rPr lang="en-US" smtClean="0"/>
              <a:pPr>
                <a:defRPr/>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2">
        <a:schemeClr val="bg2"/>
      </p:bgRef>
    </p:bg>
    <p:spTree>
      <p:nvGrpSpPr>
        <p:cNvPr id="1" name=""/>
        <p:cNvGrpSpPr/>
        <p:nvPr/>
      </p:nvGrpSpPr>
      <p:grpSpPr>
        <a:xfrm>
          <a:off x="0" y="0"/>
          <a:ext cx="0" cy="0"/>
          <a:chOff x="0" y="0"/>
          <a:chExt cx="0" cy="0"/>
        </a:xfrm>
      </p:grpSpPr>
      <p:sp>
        <p:nvSpPr>
          <p:cNvPr id="9" name="Rectangle 8"/>
          <p:cNvSpPr/>
          <p:nvPr/>
        </p:nvSpPr>
        <p:spPr bwMode="ltGray">
          <a:xfrm>
            <a:off x="0" y="1"/>
            <a:ext cx="9144000" cy="2602520"/>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12" name="Rectangle 11"/>
          <p:cNvSpPr/>
          <p:nvPr/>
        </p:nvSpPr>
        <p:spPr bwMode="invGray">
          <a:xfrm>
            <a:off x="0" y="2602520"/>
            <a:ext cx="9144000" cy="45720"/>
          </a:xfrm>
          <a:prstGeom prst="rect">
            <a:avLst/>
          </a:prstGeom>
          <a:solidFill>
            <a:srgbClr val="FFFFFF"/>
          </a:solidFill>
          <a:ln w="48000" cap="flat" cmpd="thickThin" algn="ctr">
            <a:noFill/>
            <a:prstDash val="solid"/>
          </a:ln>
          <a:effectLst>
            <a:outerShdw blurRad="31750" dist="10160" dir="54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Title 1"/>
          <p:cNvSpPr>
            <a:spLocks noGrp="1"/>
          </p:cNvSpPr>
          <p:nvPr>
            <p:ph type="title"/>
          </p:nvPr>
        </p:nvSpPr>
        <p:spPr>
          <a:xfrm>
            <a:off x="749808" y="118872"/>
            <a:ext cx="8013192" cy="1636776"/>
          </a:xfrm>
        </p:spPr>
        <p:txBody>
          <a:bodyPr vert="horz" lIns="91440" tIns="0" rIns="91440" bIns="0" rtlCol="0" anchor="b">
            <a:normAutofit/>
            <a:scene3d>
              <a:camera prst="orthographicFront"/>
              <a:lightRig rig="threePt" dir="t">
                <a:rot lat="0" lon="0" rev="4800000"/>
              </a:lightRig>
            </a:scene3d>
            <a:sp3d prstMaterial="matte">
              <a:bevelT w="50800" h="10160"/>
            </a:sp3d>
          </a:bodyPr>
          <a:lstStyle>
            <a:lvl1pPr algn="l">
              <a:defRPr sz="4700" b="1" cap="none" baseline="0"/>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740664" y="1828800"/>
            <a:ext cx="8022336" cy="685800"/>
          </a:xfrm>
        </p:spPr>
        <p:txBody>
          <a:bodyPr lIns="146304" tIns="0" rIns="45720" bIns="0" anchor="t"/>
          <a:lstStyle>
            <a:lvl1pPr marL="0" indent="0">
              <a:buNone/>
              <a:defRPr sz="2000">
                <a:solidFill>
                  <a:srgbClr val="FFFFFF"/>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pPr>
              <a:defRPr/>
            </a:pPr>
            <a:fld id="{9C1E65EB-ECA6-4CB3-B4DF-ED814C896ABD}" type="datetimeFigureOut">
              <a:rPr lang="en-US" smtClean="0"/>
              <a:pPr>
                <a:defRPr/>
              </a:pPr>
              <a:t>10/18/2011</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0A7729BE-AD84-4039-93D0-58E52FD9FE38}" type="slidenum">
              <a:rPr lang="en-US" smtClean="0"/>
              <a:pPr>
                <a:defRPr/>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773936"/>
            <a:ext cx="4038600" cy="4623816"/>
          </a:xfrm>
        </p:spPr>
        <p:txBody>
          <a:bodyPr lIns="91440"/>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773936"/>
            <a:ext cx="4038600" cy="4623816"/>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pPr>
              <a:defRPr/>
            </a:pPr>
            <a:fld id="{2382BE17-304E-4E53-B7F1-FED8AB103CF6}" type="datetimeFigureOut">
              <a:rPr lang="en-US" smtClean="0"/>
              <a:pPr>
                <a:defRPr/>
              </a:pPr>
              <a:t>10/18/2011</a:t>
            </a:fld>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pPr>
              <a:defRPr/>
            </a:pPr>
            <a:fld id="{9589E152-8CE6-49CA-8452-E4DAAD78FDC9}" type="slidenum">
              <a:rPr lang="en-US" smtClean="0"/>
              <a:pPr>
                <a:defRPr/>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698987"/>
            <a:ext cx="4040188" cy="715355"/>
          </a:xfrm>
        </p:spPr>
        <p:txBody>
          <a:bodyPr lIns="146304" anchor="ctr"/>
          <a:lstStyle>
            <a:lvl1pPr marL="0" indent="0">
              <a:buNone/>
              <a:defRPr sz="2300" b="1" cap="all" baseline="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extLst/>
          </a:lstStyle>
          <a:p>
            <a:pPr lvl="0" eaLnBrk="1" latinLnBrk="0" hangingPunct="1"/>
            <a:r>
              <a:rPr kumimoji="0" lang="en-US" smtClean="0"/>
              <a:t>Click to edit Master text styles</a:t>
            </a:r>
          </a:p>
        </p:txBody>
      </p:sp>
      <p:sp>
        <p:nvSpPr>
          <p:cNvPr id="4" name="Content Placeholder 3"/>
          <p:cNvSpPr>
            <a:spLocks noGrp="1"/>
          </p:cNvSpPr>
          <p:nvPr>
            <p:ph sz="half" idx="2"/>
          </p:nvPr>
        </p:nvSpPr>
        <p:spPr>
          <a:xfrm>
            <a:off x="457200" y="2449512"/>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Text Placeholder 4"/>
          <p:cNvSpPr>
            <a:spLocks noGrp="1"/>
          </p:cNvSpPr>
          <p:nvPr>
            <p:ph type="body" sz="quarter" idx="3"/>
          </p:nvPr>
        </p:nvSpPr>
        <p:spPr>
          <a:xfrm>
            <a:off x="4645025" y="1698987"/>
            <a:ext cx="4041775" cy="715355"/>
          </a:xfrm>
        </p:spPr>
        <p:txBody>
          <a:bodyPr lIns="146304" anchor="ctr"/>
          <a:lstStyle>
            <a:lvl1pPr marL="0" indent="0">
              <a:buNone/>
              <a:defRPr sz="2300" b="1" cap="all" baseline="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extLst/>
          </a:lstStyle>
          <a:p>
            <a:pPr lvl="0" eaLnBrk="1" latinLnBrk="0" hangingPunct="1"/>
            <a:r>
              <a:rPr kumimoji="0" lang="en-US" smtClean="0"/>
              <a:t>Click to edit Master text styles</a:t>
            </a:r>
          </a:p>
        </p:txBody>
      </p:sp>
      <p:sp>
        <p:nvSpPr>
          <p:cNvPr id="6" name="Content Placeholder 5"/>
          <p:cNvSpPr>
            <a:spLocks noGrp="1"/>
          </p:cNvSpPr>
          <p:nvPr>
            <p:ph sz="quarter" idx="4"/>
          </p:nvPr>
        </p:nvSpPr>
        <p:spPr>
          <a:xfrm>
            <a:off x="4645025" y="2449512"/>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pPr>
              <a:defRPr/>
            </a:pPr>
            <a:fld id="{0736FF88-EF06-40F4-99C4-171493E132A2}" type="datetimeFigureOut">
              <a:rPr lang="en-US" smtClean="0"/>
              <a:pPr>
                <a:defRPr/>
              </a:pPr>
              <a:t>10/18/2011</a:t>
            </a:fld>
            <a:endParaRPr lang="en-US"/>
          </a:p>
        </p:txBody>
      </p:sp>
      <p:sp>
        <p:nvSpPr>
          <p:cNvPr id="8" name="Footer Placeholder 7"/>
          <p:cNvSpPr>
            <a:spLocks noGrp="1"/>
          </p:cNvSpPr>
          <p:nvPr>
            <p:ph type="ftr" sz="quarter" idx="11"/>
          </p:nvPr>
        </p:nvSpPr>
        <p:spPr/>
        <p:txBody>
          <a:bodyPr/>
          <a:lstStyle/>
          <a:p>
            <a:pPr>
              <a:defRPr/>
            </a:pPr>
            <a:endParaRPr lang="en-US"/>
          </a:p>
        </p:txBody>
      </p:sp>
      <p:sp>
        <p:nvSpPr>
          <p:cNvPr id="9" name="Slide Number Placeholder 8"/>
          <p:cNvSpPr>
            <a:spLocks noGrp="1"/>
          </p:cNvSpPr>
          <p:nvPr>
            <p:ph type="sldNum" sz="quarter" idx="12"/>
          </p:nvPr>
        </p:nvSpPr>
        <p:spPr/>
        <p:txBody>
          <a:bodyPr/>
          <a:lstStyle/>
          <a:p>
            <a:pPr>
              <a:defRPr/>
            </a:pPr>
            <a:fld id="{5B8DE5DC-49D4-4921-A442-8C62850F74E9}" type="slidenum">
              <a:rPr lang="en-US" smtClean="0"/>
              <a:pPr>
                <a:defRPr/>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pPr>
              <a:defRPr/>
            </a:pPr>
            <a:fld id="{2011F36D-1906-44DE-97F7-7D3CCED8BC3B}" type="datetimeFigureOut">
              <a:rPr lang="en-US" smtClean="0"/>
              <a:pPr>
                <a:defRPr/>
              </a:pPr>
              <a:t>10/18/2011</a:t>
            </a:fld>
            <a:endParaRPr lang="en-US"/>
          </a:p>
        </p:txBody>
      </p:sp>
      <p:sp>
        <p:nvSpPr>
          <p:cNvPr id="4" name="Footer Placeholder 3"/>
          <p:cNvSpPr>
            <a:spLocks noGrp="1"/>
          </p:cNvSpPr>
          <p:nvPr>
            <p:ph type="ftr" sz="quarter" idx="11"/>
          </p:nvPr>
        </p:nvSpPr>
        <p:spPr/>
        <p:txBody>
          <a:bodyPr/>
          <a:lstStyle/>
          <a:p>
            <a:pPr>
              <a:defRPr/>
            </a:pPr>
            <a:endParaRPr lang="en-US"/>
          </a:p>
        </p:txBody>
      </p:sp>
      <p:sp>
        <p:nvSpPr>
          <p:cNvPr id="5" name="Slide Number Placeholder 4"/>
          <p:cNvSpPr>
            <a:spLocks noGrp="1"/>
          </p:cNvSpPr>
          <p:nvPr>
            <p:ph type="sldNum" sz="quarter" idx="12"/>
          </p:nvPr>
        </p:nvSpPr>
        <p:spPr/>
        <p:txBody>
          <a:bodyPr/>
          <a:lstStyle/>
          <a:p>
            <a:pPr>
              <a:defRPr/>
            </a:pPr>
            <a:fld id="{964A0FEF-7C7C-44AB-940C-61EA4C1FD642}" type="slidenum">
              <a:rPr lang="en-US" smtClean="0"/>
              <a:pPr>
                <a:defRPr/>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948864C5-0277-4380-A11A-18F1879195DE}" type="datetimeFigureOut">
              <a:rPr lang="en-US" smtClean="0"/>
              <a:pPr>
                <a:defRPr/>
              </a:pPr>
              <a:t>10/18/2011</a:t>
            </a:fld>
            <a:endParaRPr lang="en-US"/>
          </a:p>
        </p:txBody>
      </p:sp>
      <p:sp>
        <p:nvSpPr>
          <p:cNvPr id="3" name="Footer Placeholder 2"/>
          <p:cNvSpPr>
            <a:spLocks noGrp="1"/>
          </p:cNvSpPr>
          <p:nvPr>
            <p:ph type="ftr" sz="quarter" idx="11"/>
          </p:nvPr>
        </p:nvSpPr>
        <p:spPr/>
        <p:txBody>
          <a:bodyPr/>
          <a:lstStyle/>
          <a:p>
            <a:pPr>
              <a:defRPr/>
            </a:pPr>
            <a:endParaRPr lang="en-US"/>
          </a:p>
        </p:txBody>
      </p:sp>
      <p:sp>
        <p:nvSpPr>
          <p:cNvPr id="4" name="Slide Number Placeholder 3"/>
          <p:cNvSpPr>
            <a:spLocks noGrp="1"/>
          </p:cNvSpPr>
          <p:nvPr>
            <p:ph type="sldNum" sz="quarter" idx="12"/>
          </p:nvPr>
        </p:nvSpPr>
        <p:spPr/>
        <p:txBody>
          <a:bodyPr/>
          <a:lstStyle/>
          <a:p>
            <a:pPr>
              <a:defRPr/>
            </a:pPr>
            <a:fld id="{416F0924-6776-4402-A7ED-FC38EA54C4BF}" type="slidenum">
              <a:rPr lang="en-US" smtClean="0"/>
              <a:pPr>
                <a:defRPr/>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67838" y="152400"/>
            <a:ext cx="2523744" cy="978408"/>
          </a:xfrm>
        </p:spPr>
        <p:txBody>
          <a:bodyPr vert="horz" lIns="73152" rIns="45720" bIns="0" rtlCol="0" anchor="b">
            <a:normAutofit/>
            <a:sp3d prstMaterial="matte"/>
          </a:bodyPr>
          <a:lstStyle>
            <a:lvl1pPr algn="l">
              <a:defRPr sz="2000" b="0"/>
            </a:lvl1pPr>
            <a:extLst/>
          </a:lstStyle>
          <a:p>
            <a:r>
              <a:rPr kumimoji="0" lang="en-US" smtClean="0"/>
              <a:t>Click to edit Master title style</a:t>
            </a:r>
            <a:endParaRPr kumimoji="0" lang="en-US"/>
          </a:p>
        </p:txBody>
      </p:sp>
      <p:sp>
        <p:nvSpPr>
          <p:cNvPr id="3" name="Content Placeholder 2"/>
          <p:cNvSpPr>
            <a:spLocks noGrp="1"/>
          </p:cNvSpPr>
          <p:nvPr>
            <p:ph idx="1"/>
          </p:nvPr>
        </p:nvSpPr>
        <p:spPr>
          <a:xfrm>
            <a:off x="3019377" y="1743133"/>
            <a:ext cx="5920641" cy="455888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Text Placeholder 3"/>
          <p:cNvSpPr>
            <a:spLocks noGrp="1"/>
          </p:cNvSpPr>
          <p:nvPr>
            <p:ph type="body" sz="half" idx="2"/>
          </p:nvPr>
        </p:nvSpPr>
        <p:spPr>
          <a:xfrm>
            <a:off x="167838" y="1730018"/>
            <a:ext cx="2468880" cy="45720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extLst/>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pPr>
              <a:defRPr/>
            </a:pPr>
            <a:fld id="{22A42917-0F05-48FA-BBCF-8B8B1FFBC47E}" type="datetimeFigureOut">
              <a:rPr lang="en-US" smtClean="0"/>
              <a:pPr>
                <a:defRPr/>
              </a:pPr>
              <a:t>10/18/2011</a:t>
            </a:fld>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pPr>
              <a:defRPr/>
            </a:pPr>
            <a:fld id="{2994D679-2D74-4A40-B54D-E5F1070B26B4}" type="slidenum">
              <a:rPr lang="en-US" smtClean="0"/>
              <a:pPr>
                <a:defRPr/>
              </a:pPr>
              <a:t>‹#›</a:t>
            </a:fld>
            <a:endParaRPr lang="en-US"/>
          </a:p>
        </p:txBody>
      </p:sp>
      <p:sp>
        <p:nvSpPr>
          <p:cNvPr id="12" name="Rectangle 11"/>
          <p:cNvSpPr/>
          <p:nvPr/>
        </p:nvSpPr>
        <p:spPr bwMode="invGray">
          <a:xfrm>
            <a:off x="2855737" y="0"/>
            <a:ext cx="45720" cy="1453896"/>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9" name="Rectangle 8"/>
          <p:cNvSpPr/>
          <p:nvPr/>
        </p:nvSpPr>
        <p:spPr bwMode="invGray">
          <a:xfrm>
            <a:off x="2855737" y="0"/>
            <a:ext cx="45720" cy="1453896"/>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164592" y="155448"/>
            <a:ext cx="2525150" cy="978408"/>
          </a:xfrm>
        </p:spPr>
        <p:txBody>
          <a:bodyPr lIns="73152" bIns="0" anchor="b">
            <a:sp3d prstMaterial="matte"/>
          </a:bodyPr>
          <a:lstStyle>
            <a:lvl1pPr algn="l">
              <a:defRPr sz="2000" b="0"/>
            </a:lvl1pPr>
            <a:extLst/>
          </a:lstStyle>
          <a:p>
            <a:r>
              <a:rPr kumimoji="0" lang="en-US" smtClean="0"/>
              <a:t>Click to edit Master title style</a:t>
            </a:r>
            <a:endParaRPr kumimoji="0" lang="en-US"/>
          </a:p>
        </p:txBody>
      </p:sp>
      <p:sp>
        <p:nvSpPr>
          <p:cNvPr id="3" name="Picture Placeholder 2"/>
          <p:cNvSpPr>
            <a:spLocks noGrp="1"/>
          </p:cNvSpPr>
          <p:nvPr>
            <p:ph type="pic" idx="1"/>
          </p:nvPr>
        </p:nvSpPr>
        <p:spPr>
          <a:xfrm>
            <a:off x="2903805" y="1484808"/>
            <a:ext cx="6247397" cy="5373192"/>
          </a:xfrm>
          <a:solidFill>
            <a:schemeClr val="bg2">
              <a:shade val="75000"/>
            </a:schemeClr>
          </a:solidFill>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extLst/>
          </a:lstStyle>
          <a:p>
            <a:r>
              <a:rPr kumimoji="0" lang="en-US" smtClean="0"/>
              <a:t>Click icon to add picture</a:t>
            </a:r>
            <a:endParaRPr kumimoji="0" lang="en-US" dirty="0"/>
          </a:p>
        </p:txBody>
      </p:sp>
      <p:sp>
        <p:nvSpPr>
          <p:cNvPr id="4" name="Text Placeholder 3"/>
          <p:cNvSpPr>
            <a:spLocks noGrp="1"/>
          </p:cNvSpPr>
          <p:nvPr>
            <p:ph type="body" sz="half" idx="2"/>
          </p:nvPr>
        </p:nvSpPr>
        <p:spPr>
          <a:xfrm>
            <a:off x="164592" y="1728216"/>
            <a:ext cx="2468880" cy="45720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extLst/>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a:xfrm>
            <a:off x="164592" y="1170432"/>
            <a:ext cx="2523744" cy="201168"/>
          </a:xfrm>
        </p:spPr>
        <p:txBody>
          <a:bodyPr/>
          <a:lstStyle/>
          <a:p>
            <a:pPr>
              <a:defRPr/>
            </a:pPr>
            <a:fld id="{18107270-8A20-49DE-A9B4-F113B7E66689}" type="datetimeFigureOut">
              <a:rPr lang="en-US" smtClean="0"/>
              <a:pPr>
                <a:defRPr/>
              </a:pPr>
              <a:t>10/18/2011</a:t>
            </a:fld>
            <a:endParaRPr lang="en-US"/>
          </a:p>
        </p:txBody>
      </p:sp>
      <p:sp>
        <p:nvSpPr>
          <p:cNvPr id="11" name="Rectangle 10"/>
          <p:cNvSpPr/>
          <p:nvPr/>
        </p:nvSpPr>
        <p:spPr>
          <a:xfrm>
            <a:off x="2855737" y="0"/>
            <a:ext cx="45720" cy="6858000"/>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9" name="Rectangle 8"/>
          <p:cNvSpPr/>
          <p:nvPr/>
        </p:nvSpPr>
        <p:spPr bwMode="invGray">
          <a:xfrm>
            <a:off x="2855737" y="0"/>
            <a:ext cx="45720" cy="6858000"/>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6" name="Footer Placeholder 5"/>
          <p:cNvSpPr>
            <a:spLocks noGrp="1"/>
          </p:cNvSpPr>
          <p:nvPr>
            <p:ph type="ftr" sz="quarter" idx="11"/>
          </p:nvPr>
        </p:nvSpPr>
        <p:spPr>
          <a:xfrm>
            <a:off x="3035808" y="1170432"/>
            <a:ext cx="5193792" cy="201168"/>
          </a:xfrm>
        </p:spPr>
        <p:txBody>
          <a:bodyPr/>
          <a:lstStyle>
            <a:lvl1pPr>
              <a:defRPr>
                <a:solidFill>
                  <a:schemeClr val="bg1">
                    <a:shade val="50000"/>
                  </a:schemeClr>
                </a:solidFill>
              </a:defRPr>
            </a:lvl1pPr>
          </a:lstStyle>
          <a:p>
            <a:pPr>
              <a:defRPr/>
            </a:pPr>
            <a:endParaRPr lang="en-US"/>
          </a:p>
        </p:txBody>
      </p:sp>
      <p:sp>
        <p:nvSpPr>
          <p:cNvPr id="7" name="Slide Number Placeholder 6"/>
          <p:cNvSpPr>
            <a:spLocks noGrp="1"/>
          </p:cNvSpPr>
          <p:nvPr>
            <p:ph type="sldNum" sz="quarter" idx="12"/>
          </p:nvPr>
        </p:nvSpPr>
        <p:spPr>
          <a:xfrm>
            <a:off x="8339328" y="1170432"/>
            <a:ext cx="733864" cy="201168"/>
          </a:xfrm>
        </p:spPr>
        <p:txBody>
          <a:bodyPr/>
          <a:lstStyle/>
          <a:p>
            <a:pPr>
              <a:defRPr/>
            </a:pPr>
            <a:fld id="{8EF11191-8A48-4728-8E1A-4B97452FE0DF}" type="slidenum">
              <a:rPr lang="en-US" smtClean="0"/>
              <a:pPr>
                <a:defRPr/>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pPr>
              <a:defRPr/>
            </a:pPr>
            <a:fld id="{FEDD9083-DC8D-4FA7-BD70-57A6EA02B93C}" type="datetimeFigureOut">
              <a:rPr lang="en-US" smtClean="0"/>
              <a:pPr>
                <a:defRPr/>
              </a:pPr>
              <a:t>10/18/2011</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86EA9C1C-2BCC-464F-9B44-570384E2208B}" type="slidenum">
              <a:rPr lang="en-US" smtClean="0"/>
              <a:pPr>
                <a:defRPr/>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9" name="Rectangle 8"/>
          <p:cNvSpPr/>
          <p:nvPr/>
        </p:nvSpPr>
        <p:spPr bwMode="invGray">
          <a:xfrm>
            <a:off x="6598920" y="0"/>
            <a:ext cx="45720" cy="6858000"/>
          </a:xfrm>
          <a:prstGeom prst="rect">
            <a:avLst/>
          </a:prstGeom>
          <a:solidFill>
            <a:srgbClr val="FFFFFF"/>
          </a:solidFill>
          <a:ln w="48000" cap="flat" cmpd="thickThin" algn="ctr">
            <a:noFill/>
            <a:prstDash val="solid"/>
          </a:ln>
          <a:effectLst>
            <a:outerShdw blurRad="31750" dist="10160" dir="108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8" name="Rectangle 7"/>
          <p:cNvSpPr/>
          <p:nvPr/>
        </p:nvSpPr>
        <p:spPr bwMode="ltGray">
          <a:xfrm>
            <a:off x="6647687" y="0"/>
            <a:ext cx="2514601" cy="6858000"/>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Vertical Title 1"/>
          <p:cNvSpPr>
            <a:spLocks noGrp="1"/>
          </p:cNvSpPr>
          <p:nvPr>
            <p:ph type="title" orient="vert"/>
          </p:nvPr>
        </p:nvSpPr>
        <p:spPr>
          <a:xfrm>
            <a:off x="6781800" y="274640"/>
            <a:ext cx="1905000" cy="5851525"/>
          </a:xfrm>
        </p:spPr>
        <p:txBody>
          <a:bodyPr vert="eaVert"/>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304800"/>
            <a:ext cx="6019800" cy="5851525"/>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pPr>
              <a:defRPr/>
            </a:pPr>
            <a:fld id="{945B9C04-3434-4728-A1C5-FDC32CC405B0}" type="datetimeFigureOut">
              <a:rPr lang="en-US" smtClean="0"/>
              <a:pPr>
                <a:defRPr/>
              </a:pPr>
              <a:t>10/18/2011</a:t>
            </a:fld>
            <a:endParaRPr lang="en-US"/>
          </a:p>
        </p:txBody>
      </p:sp>
      <p:sp>
        <p:nvSpPr>
          <p:cNvPr id="5" name="Footer Placeholder 4"/>
          <p:cNvSpPr>
            <a:spLocks noGrp="1"/>
          </p:cNvSpPr>
          <p:nvPr>
            <p:ph type="ftr" sz="quarter" idx="11"/>
          </p:nvPr>
        </p:nvSpPr>
        <p:spPr>
          <a:xfrm>
            <a:off x="2640597" y="6377459"/>
            <a:ext cx="3836404" cy="365125"/>
          </a:xfrm>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0FB07ABB-0A84-4C81-A3F3-F1956B3FC8F9}" type="slidenum">
              <a:rPr lang="en-US" smtClean="0"/>
              <a:pPr>
                <a:defRPr/>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OverObj">
  <p:cSld name="Title and Text over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7814"/>
            <a:ext cx="8229600" cy="1139825"/>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457200" y="1600201"/>
            <a:ext cx="8229600" cy="21859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57200" y="3938589"/>
            <a:ext cx="8229600" cy="218757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a:xfrm>
            <a:off x="457200" y="6245225"/>
            <a:ext cx="2133600" cy="476250"/>
          </a:xfrm>
        </p:spPr>
        <p:txBody>
          <a:bodyPr/>
          <a:lstStyle>
            <a:lvl1pPr>
              <a:defRPr/>
            </a:lvl1pPr>
          </a:lstStyle>
          <a:p>
            <a:endParaRPr lang="en-US"/>
          </a:p>
        </p:txBody>
      </p:sp>
      <p:sp>
        <p:nvSpPr>
          <p:cNvPr id="6" name="Footer Placeholder 5"/>
          <p:cNvSpPr>
            <a:spLocks noGrp="1"/>
          </p:cNvSpPr>
          <p:nvPr>
            <p:ph type="ftr" sz="quarter" idx="11"/>
          </p:nvPr>
        </p:nvSpPr>
        <p:spPr>
          <a:xfrm>
            <a:off x="3124200" y="6245225"/>
            <a:ext cx="2895600" cy="476250"/>
          </a:xfrm>
        </p:spPr>
        <p:txBody>
          <a:bodyPr/>
          <a:lstStyle>
            <a:lvl1pPr>
              <a:defRPr/>
            </a:lvl1pPr>
          </a:lstStyle>
          <a:p>
            <a:endParaRPr lang="en-US"/>
          </a:p>
        </p:txBody>
      </p:sp>
      <p:sp>
        <p:nvSpPr>
          <p:cNvPr id="7" name="Slide Number Placeholder 6"/>
          <p:cNvSpPr>
            <a:spLocks noGrp="1"/>
          </p:cNvSpPr>
          <p:nvPr>
            <p:ph type="sldNum" sz="quarter" idx="12"/>
          </p:nvPr>
        </p:nvSpPr>
        <p:spPr>
          <a:xfrm>
            <a:off x="6553200" y="6245225"/>
            <a:ext cx="2133600" cy="476250"/>
          </a:xfrm>
        </p:spPr>
        <p:txBody>
          <a:bodyPr/>
          <a:lstStyle>
            <a:lvl1pPr>
              <a:defRPr/>
            </a:lvl1pPr>
          </a:lstStyle>
          <a:p>
            <a:fld id="{B42E96E6-C617-4288-B8F5-F23B8F9D690D}" type="slidenum">
              <a:rPr lang="he-IL"/>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 name="Rectangle 9"/>
          <p:cNvSpPr/>
          <p:nvPr/>
        </p:nvSpPr>
        <p:spPr bwMode="invGray">
          <a:xfrm>
            <a:off x="0" y="1435895"/>
            <a:ext cx="9144000" cy="45720"/>
          </a:xfrm>
          <a:prstGeom prst="rect">
            <a:avLst/>
          </a:prstGeom>
          <a:solidFill>
            <a:srgbClr val="FFFFFF"/>
          </a:solidFill>
          <a:ln w="48000" cap="flat" cmpd="thickThin" algn="ctr">
            <a:noFill/>
            <a:prstDash val="solid"/>
          </a:ln>
          <a:effectLst>
            <a:outerShdw blurRad="31750" dist="10160" dir="54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7" name="Rectangle 6"/>
          <p:cNvSpPr/>
          <p:nvPr/>
        </p:nvSpPr>
        <p:spPr bwMode="ltGray">
          <a:xfrm>
            <a:off x="0" y="0"/>
            <a:ext cx="9143999" cy="1433733"/>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Title Placeholder 1"/>
          <p:cNvSpPr>
            <a:spLocks noGrp="1"/>
          </p:cNvSpPr>
          <p:nvPr>
            <p:ph type="title"/>
          </p:nvPr>
        </p:nvSpPr>
        <p:spPr>
          <a:xfrm>
            <a:off x="457200" y="152400"/>
            <a:ext cx="8229600" cy="1251062"/>
          </a:xfrm>
          <a:prstGeom prst="rect">
            <a:avLst/>
          </a:prstGeom>
        </p:spPr>
        <p:txBody>
          <a:bodyPr vert="horz" lIns="91440" rIns="45720" rtlCol="0" anchor="ctr">
            <a:normAutofit/>
            <a:scene3d>
              <a:camera prst="orthographicFront"/>
              <a:lightRig rig="threePt" dir="t">
                <a:rot lat="0" lon="0" rev="4800000"/>
              </a:lightRig>
            </a:scene3d>
            <a:sp3d prstMaterial="matte">
              <a:bevelT w="50800" h="10160"/>
            </a:sp3d>
          </a:bodyPr>
          <a:lstStyle>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775191"/>
            <a:ext cx="8229600" cy="4625609"/>
          </a:xfrm>
          <a:prstGeom prst="rect">
            <a:avLst/>
          </a:prstGeom>
        </p:spPr>
        <p:txBody>
          <a:bodyPr vert="horz" lIns="54864" tIns="91440" rtlCol="0">
            <a:normAutofit/>
          </a:bodyPr>
          <a:lstStyle>
            <a:extLst/>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4" name="Date Placeholder 3"/>
          <p:cNvSpPr>
            <a:spLocks noGrp="1"/>
          </p:cNvSpPr>
          <p:nvPr>
            <p:ph type="dt" sz="half" idx="2"/>
          </p:nvPr>
        </p:nvSpPr>
        <p:spPr>
          <a:xfrm>
            <a:off x="457200" y="6476999"/>
            <a:ext cx="2133600" cy="274320"/>
          </a:xfrm>
          <a:prstGeom prst="rect">
            <a:avLst/>
          </a:prstGeom>
        </p:spPr>
        <p:txBody>
          <a:bodyPr vert="horz" lIns="109728" rIns="45720" bIns="0" rtlCol="0" anchor="b"/>
          <a:lstStyle>
            <a:lvl1pPr algn="l" eaLnBrk="1" latinLnBrk="0" hangingPunct="1">
              <a:defRPr kumimoji="0" sz="1200">
                <a:solidFill>
                  <a:schemeClr val="tx1">
                    <a:tint val="95000"/>
                  </a:schemeClr>
                </a:solidFill>
              </a:defRPr>
            </a:lvl1pPr>
            <a:extLst/>
          </a:lstStyle>
          <a:p>
            <a:pPr>
              <a:defRPr/>
            </a:pPr>
            <a:fld id="{0E6703C6-DCAB-4C19-B9A8-625E1CA75D01}" type="datetimeFigureOut">
              <a:rPr lang="en-US" smtClean="0"/>
              <a:pPr>
                <a:defRPr/>
              </a:pPr>
              <a:t>10/18/2011</a:t>
            </a:fld>
            <a:endParaRPr lang="en-US"/>
          </a:p>
        </p:txBody>
      </p:sp>
      <p:sp>
        <p:nvSpPr>
          <p:cNvPr id="5" name="Footer Placeholder 4"/>
          <p:cNvSpPr>
            <a:spLocks noGrp="1"/>
          </p:cNvSpPr>
          <p:nvPr>
            <p:ph type="ftr" sz="quarter" idx="3"/>
          </p:nvPr>
        </p:nvSpPr>
        <p:spPr>
          <a:xfrm>
            <a:off x="2640596" y="6476999"/>
            <a:ext cx="5507719" cy="274320"/>
          </a:xfrm>
          <a:prstGeom prst="rect">
            <a:avLst/>
          </a:prstGeom>
        </p:spPr>
        <p:txBody>
          <a:bodyPr vert="horz" lIns="45720" rIns="45720" bIns="0" rtlCol="0" anchor="b"/>
          <a:lstStyle>
            <a:lvl1pPr algn="l" eaLnBrk="1" latinLnBrk="0" hangingPunct="1">
              <a:defRPr kumimoji="0" sz="1200">
                <a:solidFill>
                  <a:schemeClr val="tx1">
                    <a:tint val="95000"/>
                  </a:schemeClr>
                </a:solidFill>
              </a:defRPr>
            </a:lvl1pPr>
            <a:extLst/>
          </a:lstStyle>
          <a:p>
            <a:pPr>
              <a:defRPr/>
            </a:pPr>
            <a:endParaRPr lang="en-US"/>
          </a:p>
        </p:txBody>
      </p:sp>
      <p:sp>
        <p:nvSpPr>
          <p:cNvPr id="6" name="Slide Number Placeholder 5"/>
          <p:cNvSpPr>
            <a:spLocks noGrp="1"/>
          </p:cNvSpPr>
          <p:nvPr>
            <p:ph type="sldNum" sz="quarter" idx="4"/>
          </p:nvPr>
        </p:nvSpPr>
        <p:spPr>
          <a:xfrm>
            <a:off x="8204396" y="6476999"/>
            <a:ext cx="733864" cy="274320"/>
          </a:xfrm>
          <a:prstGeom prst="rect">
            <a:avLst/>
          </a:prstGeom>
        </p:spPr>
        <p:txBody>
          <a:bodyPr vert="horz" bIns="0" rtlCol="0" anchor="b"/>
          <a:lstStyle>
            <a:lvl1pPr algn="r" eaLnBrk="1" latinLnBrk="0" hangingPunct="1">
              <a:defRPr kumimoji="0" sz="1200">
                <a:solidFill>
                  <a:schemeClr val="tx1">
                    <a:tint val="95000"/>
                  </a:schemeClr>
                </a:solidFill>
              </a:defRPr>
            </a:lvl1pPr>
            <a:extLst/>
          </a:lstStyle>
          <a:p>
            <a:pPr>
              <a:defRPr/>
            </a:pPr>
            <a:fld id="{A2021AC2-50B7-40F3-AB86-773CEFF35616}" type="slidenum">
              <a:rPr lang="en-US" smtClean="0"/>
              <a:pPr>
                <a:defRPr/>
              </a:pPr>
              <a:t>‹#›</a:t>
            </a:fld>
            <a:endParaRPr lang="en-US"/>
          </a:p>
        </p:txBody>
      </p:sp>
    </p:spTree>
  </p:cSld>
  <p:clrMap bg1="lt1" tx1="dk1" bg2="lt2" tx2="dk2" accent1="accent1" accent2="accent2" accent3="accent3" accent4="accent4" accent5="accent5" accent6="accent6" hlink="hlink" folHlink="folHlink"/>
  <p:sldLayoutIdLst>
    <p:sldLayoutId id="2147483937" r:id="rId1"/>
    <p:sldLayoutId id="2147483938" r:id="rId2"/>
    <p:sldLayoutId id="2147483939" r:id="rId3"/>
    <p:sldLayoutId id="2147483940" r:id="rId4"/>
    <p:sldLayoutId id="2147483941" r:id="rId5"/>
    <p:sldLayoutId id="2147483942" r:id="rId6"/>
    <p:sldLayoutId id="2147483943" r:id="rId7"/>
    <p:sldLayoutId id="2147483944" r:id="rId8"/>
    <p:sldLayoutId id="2147483945" r:id="rId9"/>
    <p:sldLayoutId id="2147483946" r:id="rId10"/>
    <p:sldLayoutId id="2147483947" r:id="rId11"/>
    <p:sldLayoutId id="2147483948" r:id="rId12"/>
  </p:sldLayoutIdLst>
  <p:txStyles>
    <p:titleStyle>
      <a:lvl1pPr algn="l" rtl="0" eaLnBrk="1" latinLnBrk="0" hangingPunct="1">
        <a:spcBef>
          <a:spcPct val="0"/>
        </a:spcBef>
        <a:buNone/>
        <a:defRPr kumimoji="0" sz="4500" b="1" kern="1200">
          <a:solidFill>
            <a:schemeClr val="accent1">
              <a:satMod val="150000"/>
            </a:schemeClr>
          </a:solidFill>
          <a:effectLst/>
          <a:latin typeface="+mj-lt"/>
          <a:ea typeface="+mj-ea"/>
          <a:cs typeface="+mj-cs"/>
        </a:defRPr>
      </a:lvl1pPr>
      <a:extLst/>
    </p:titleStyle>
    <p:bodyStyle>
      <a:lvl1pPr marL="438912" indent="-320040" algn="l" rtl="0" eaLnBrk="1" latinLnBrk="0" hangingPunct="1">
        <a:spcBef>
          <a:spcPts val="0"/>
        </a:spcBef>
        <a:buClr>
          <a:schemeClr val="accent1"/>
        </a:buClr>
        <a:buSzPct val="80000"/>
        <a:buFont typeface="Wingdings 2"/>
        <a:buChar char=""/>
        <a:defRPr kumimoji="0" sz="3200" kern="1200">
          <a:solidFill>
            <a:schemeClr val="tx1"/>
          </a:solidFill>
          <a:latin typeface="+mn-lt"/>
          <a:ea typeface="+mn-ea"/>
          <a:cs typeface="+mn-cs"/>
        </a:defRPr>
      </a:lvl1pPr>
      <a:lvl2pPr marL="731520" indent="-274320" algn="l" rtl="0" eaLnBrk="1" latinLnBrk="0" hangingPunct="1">
        <a:spcBef>
          <a:spcPct val="20000"/>
        </a:spcBef>
        <a:buClr>
          <a:schemeClr val="accent2"/>
        </a:buClr>
        <a:buSzPct val="90000"/>
        <a:buFont typeface="Wingdings"/>
        <a:buChar char=""/>
        <a:defRPr kumimoji="0" sz="2800" kern="1200">
          <a:solidFill>
            <a:schemeClr val="tx1"/>
          </a:solidFill>
          <a:latin typeface="+mn-lt"/>
          <a:ea typeface="+mn-ea"/>
          <a:cs typeface="+mn-cs"/>
        </a:defRPr>
      </a:lvl2pPr>
      <a:lvl3pPr marL="996696" indent="-228600" algn="l" rtl="0" eaLnBrk="1" latinLnBrk="0" hangingPunct="1">
        <a:spcBef>
          <a:spcPct val="20000"/>
        </a:spcBef>
        <a:buClr>
          <a:schemeClr val="accent3"/>
        </a:buClr>
        <a:buFont typeface="Arial"/>
        <a:buChar char="▪"/>
        <a:defRPr kumimoji="0" sz="2400" kern="1200">
          <a:solidFill>
            <a:schemeClr val="tx1"/>
          </a:solidFill>
          <a:latin typeface="+mn-lt"/>
          <a:ea typeface="+mn-ea"/>
          <a:cs typeface="+mn-cs"/>
        </a:defRPr>
      </a:lvl3pPr>
      <a:lvl4pPr marL="1216152" indent="-182880" algn="l" rtl="0" eaLnBrk="1" latinLnBrk="0" hangingPunct="1">
        <a:spcBef>
          <a:spcPct val="20000"/>
        </a:spcBef>
        <a:buClr>
          <a:schemeClr val="accent4"/>
        </a:buClr>
        <a:buFont typeface="Arial"/>
        <a:buChar char="▪"/>
        <a:defRPr kumimoji="0" sz="2000" kern="1200">
          <a:solidFill>
            <a:schemeClr val="tx1"/>
          </a:solidFill>
          <a:latin typeface="+mn-lt"/>
          <a:ea typeface="+mn-ea"/>
          <a:cs typeface="+mn-cs"/>
        </a:defRPr>
      </a:lvl4pPr>
      <a:lvl5pPr marL="1426464" indent="-182880" algn="l" rtl="0" eaLnBrk="1" latinLnBrk="0" hangingPunct="1">
        <a:spcBef>
          <a:spcPct val="20000"/>
        </a:spcBef>
        <a:buClr>
          <a:schemeClr val="accent5"/>
        </a:buClr>
        <a:buFont typeface="Wingdings 3"/>
        <a:buChar char=""/>
        <a:defRPr kumimoji="0" lang="en-US" sz="2000" kern="1200" smtClean="0">
          <a:solidFill>
            <a:schemeClr val="tx1"/>
          </a:solidFill>
          <a:latin typeface="+mn-lt"/>
          <a:ea typeface="+mn-ea"/>
          <a:cs typeface="+mn-cs"/>
        </a:defRPr>
      </a:lvl5pPr>
      <a:lvl6pPr marL="1627632" indent="-182880" algn="l" rtl="0" eaLnBrk="1" latinLnBrk="0" hangingPunct="1">
        <a:spcBef>
          <a:spcPct val="20000"/>
        </a:spcBef>
        <a:buClr>
          <a:schemeClr val="accent6"/>
        </a:buClr>
        <a:buSzPct val="100000"/>
        <a:buFont typeface="Wingdings 2"/>
        <a:buChar char=""/>
        <a:defRPr kumimoji="0" sz="2000" kern="1200">
          <a:solidFill>
            <a:schemeClr val="tx1"/>
          </a:solidFill>
          <a:latin typeface="+mn-lt"/>
          <a:ea typeface="+mn-ea"/>
          <a:cs typeface="+mn-cs"/>
        </a:defRPr>
      </a:lvl6pPr>
      <a:lvl7pPr marL="1828800" indent="-182880" algn="l" rtl="0" eaLnBrk="1" latinLnBrk="0" hangingPunct="1">
        <a:spcBef>
          <a:spcPct val="20000"/>
        </a:spcBef>
        <a:buClr>
          <a:schemeClr val="accent1"/>
        </a:buClr>
        <a:buSzPct val="100000"/>
        <a:buFont typeface="Wingdings 2"/>
        <a:buChar char=""/>
        <a:defRPr kumimoji="0" sz="1800" kern="1200">
          <a:solidFill>
            <a:schemeClr val="tx1"/>
          </a:solidFill>
          <a:latin typeface="+mn-lt"/>
          <a:ea typeface="+mn-ea"/>
          <a:cs typeface="+mn-cs"/>
        </a:defRPr>
      </a:lvl7pPr>
      <a:lvl8pPr marL="2029968" indent="-182880" algn="l" rtl="0" eaLnBrk="1" latinLnBrk="0" hangingPunct="1">
        <a:spcBef>
          <a:spcPct val="20000"/>
        </a:spcBef>
        <a:buClr>
          <a:schemeClr val="accent2"/>
        </a:buClr>
        <a:buFont typeface="Wingdings 2" pitchFamily="18" charset="2"/>
        <a:buChar char=""/>
        <a:defRPr kumimoji="0" sz="1800" kern="1200">
          <a:solidFill>
            <a:schemeClr val="tx1"/>
          </a:solidFill>
          <a:latin typeface="+mn-lt"/>
          <a:ea typeface="+mn-ea"/>
          <a:cs typeface="+mn-cs"/>
        </a:defRPr>
      </a:lvl8pPr>
      <a:lvl9pPr marL="2231136" indent="-182880" algn="l" rtl="0" eaLnBrk="1" latinLnBrk="0" hangingPunct="1">
        <a:spcBef>
          <a:spcPct val="20000"/>
        </a:spcBef>
        <a:buClr>
          <a:schemeClr val="accent3"/>
        </a:buClr>
        <a:buFont typeface="Wingdings 2" pitchFamily="18" charset="2"/>
        <a:buChar char=""/>
        <a:defRPr kumimoji="0" sz="1800" kern="1200" baseline="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http://en.wikipedia.org/wiki/File:Distributed-parallel.svg" TargetMode="External"/><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hyperlink" Target="http://en.wikipedia.org/wiki/File:Distributed-parallel.svg" TargetMode="External"/><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hyperlink" Target="http://en.wikipedia.org/wiki/File:Distributed-parallel.svg" TargetMode="External"/><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9.emf"/><Relationship Id="rId2" Type="http://schemas.openxmlformats.org/officeDocument/2006/relationships/notesSlide" Target="../notesSlides/notesSlide18.xml"/><Relationship Id="rId1" Type="http://schemas.openxmlformats.org/officeDocument/2006/relationships/slideLayout" Target="../slideLayouts/slideLayout12.xml"/></Relationships>
</file>

<file path=ppt/slides/_rels/slide28.xml.rels><?xml version="1.0" encoding="UTF-8" standalone="yes"?>
<Relationships xmlns="http://schemas.openxmlformats.org/package/2006/relationships"><Relationship Id="rId3" Type="http://schemas.openxmlformats.org/officeDocument/2006/relationships/image" Target="../media/image9.emf"/><Relationship Id="rId2" Type="http://schemas.openxmlformats.org/officeDocument/2006/relationships/notesSlide" Target="../notesSlides/notesSlide19.xml"/><Relationship Id="rId1" Type="http://schemas.openxmlformats.org/officeDocument/2006/relationships/slideLayout" Target="../slideLayouts/slideLayout1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24.xml"/><Relationship Id="rId1" Type="http://schemas.openxmlformats.org/officeDocument/2006/relationships/slideLayout" Target="../slideLayouts/slideLayout2.xml"/><Relationship Id="rId4" Type="http://schemas.openxmlformats.org/officeDocument/2006/relationships/image" Target="../media/image12.png"/></Relationships>
</file>

<file path=ppt/slides/_rels/slide34.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25.xml"/><Relationship Id="rId1" Type="http://schemas.openxmlformats.org/officeDocument/2006/relationships/slideLayout" Target="../slideLayouts/slideLayout2.xml"/><Relationship Id="rId4" Type="http://schemas.openxmlformats.org/officeDocument/2006/relationships/image" Target="../media/image14.png"/></Relationships>
</file>

<file path=ppt/slides/_rels/slide35.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27.xml"/><Relationship Id="rId1" Type="http://schemas.openxmlformats.org/officeDocument/2006/relationships/slideLayout" Target="../slideLayouts/slideLayout2.xml"/><Relationship Id="rId4" Type="http://schemas.openxmlformats.org/officeDocument/2006/relationships/image" Target="../media/image17.png"/></Relationships>
</file>

<file path=ppt/slides/_rels/slide37.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Title 1"/>
          <p:cNvSpPr>
            <a:spLocks noGrp="1"/>
          </p:cNvSpPr>
          <p:nvPr>
            <p:ph type="ctrTitle"/>
          </p:nvPr>
        </p:nvSpPr>
        <p:spPr/>
        <p:txBody>
          <a:bodyPr/>
          <a:lstStyle/>
          <a:p>
            <a:r>
              <a:rPr lang="en-US" smtClean="0"/>
              <a:t>Networking</a:t>
            </a:r>
          </a:p>
        </p:txBody>
      </p:sp>
      <p:sp>
        <p:nvSpPr>
          <p:cNvPr id="3" name="Subtitle 2"/>
          <p:cNvSpPr>
            <a:spLocks noGrp="1"/>
          </p:cNvSpPr>
          <p:nvPr>
            <p:ph type="subTitle" idx="1"/>
          </p:nvPr>
        </p:nvSpPr>
        <p:spPr>
          <a:xfrm>
            <a:off x="533400" y="5105400"/>
            <a:ext cx="8077200" cy="1042416"/>
          </a:xfrm>
        </p:spPr>
        <p:txBody>
          <a:bodyPr rtlCol="0">
            <a:normAutofit/>
          </a:bodyPr>
          <a:lstStyle/>
          <a:p>
            <a:pPr fontAlgn="auto">
              <a:spcAft>
                <a:spcPts val="0"/>
              </a:spcAft>
              <a:buFont typeface="Arial" pitchFamily="34" charset="0"/>
              <a:buNone/>
              <a:defRPr/>
            </a:pPr>
            <a:r>
              <a:rPr lang="en-US" dirty="0" smtClean="0"/>
              <a:t>Ethan Kao</a:t>
            </a:r>
          </a:p>
          <a:p>
            <a:pPr fontAlgn="auto">
              <a:spcAft>
                <a:spcPts val="0"/>
              </a:spcAft>
              <a:buFont typeface="Arial" pitchFamily="34" charset="0"/>
              <a:buNone/>
              <a:defRPr/>
            </a:pPr>
            <a:r>
              <a:rPr lang="en-US" dirty="0" smtClean="0"/>
              <a:t>CS 6410</a:t>
            </a:r>
          </a:p>
          <a:p>
            <a:pPr fontAlgn="auto">
              <a:spcAft>
                <a:spcPts val="0"/>
              </a:spcAft>
              <a:buFont typeface="Arial" pitchFamily="34" charset="0"/>
              <a:buNone/>
              <a:defRPr/>
            </a:pPr>
            <a:r>
              <a:rPr lang="en-US" dirty="0" smtClean="0"/>
              <a:t>Oct. 18</a:t>
            </a:r>
            <a:r>
              <a:rPr lang="en-US" baseline="30000" dirty="0" smtClean="0"/>
              <a:t>th</a:t>
            </a:r>
            <a:r>
              <a:rPr lang="en-US" dirty="0" smtClean="0"/>
              <a:t> 2011</a:t>
            </a:r>
            <a:endParaRPr lang="en-US"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Title 1"/>
          <p:cNvSpPr>
            <a:spLocks noGrp="1"/>
          </p:cNvSpPr>
          <p:nvPr>
            <p:ph type="title"/>
          </p:nvPr>
        </p:nvSpPr>
        <p:spPr/>
        <p:txBody>
          <a:bodyPr/>
          <a:lstStyle/>
          <a:p>
            <a:r>
              <a:rPr lang="en-US" smtClean="0"/>
              <a:t>Papers</a:t>
            </a:r>
          </a:p>
        </p:txBody>
      </p:sp>
      <p:sp>
        <p:nvSpPr>
          <p:cNvPr id="3075" name="Content Placeholder 2"/>
          <p:cNvSpPr>
            <a:spLocks noGrp="1"/>
          </p:cNvSpPr>
          <p:nvPr>
            <p:ph idx="1"/>
          </p:nvPr>
        </p:nvSpPr>
        <p:spPr/>
        <p:txBody>
          <a:bodyPr/>
          <a:lstStyle/>
          <a:p>
            <a:r>
              <a:rPr lang="en-US" sz="2800" dirty="0" smtClean="0"/>
              <a:t>Active Messages: A Mechanism for Integrated Communication and Control, </a:t>
            </a:r>
            <a:r>
              <a:rPr lang="en-US" sz="2000" dirty="0" smtClean="0"/>
              <a:t>Thorsten von </a:t>
            </a:r>
            <a:r>
              <a:rPr lang="en-US" sz="2000" dirty="0" err="1" smtClean="0"/>
              <a:t>Eicken</a:t>
            </a:r>
            <a:r>
              <a:rPr lang="en-US" sz="2000" dirty="0" smtClean="0"/>
              <a:t>, David E. Culler, Seth </a:t>
            </a:r>
            <a:r>
              <a:rPr lang="en-US" sz="2000" dirty="0" err="1" smtClean="0"/>
              <a:t>Copen</a:t>
            </a:r>
            <a:r>
              <a:rPr lang="en-US" sz="2000" dirty="0" smtClean="0"/>
              <a:t> Goldstein, and Klaus Erik </a:t>
            </a:r>
            <a:r>
              <a:rPr lang="en-US" sz="2000" dirty="0" err="1" smtClean="0"/>
              <a:t>Schauser</a:t>
            </a:r>
            <a:r>
              <a:rPr lang="en-US" sz="2000" dirty="0" smtClean="0"/>
              <a:t>. </a:t>
            </a:r>
            <a:r>
              <a:rPr lang="en-US" sz="2000" i="1" dirty="0" smtClean="0"/>
              <a:t>In Proceedings of the 19th Annual International Symposium on Computer Architecture</a:t>
            </a:r>
            <a:r>
              <a:rPr lang="en-US" sz="2000" dirty="0" smtClean="0"/>
              <a:t>, 1992.</a:t>
            </a:r>
            <a:endParaRPr lang="en-US" dirty="0" smtClean="0"/>
          </a:p>
          <a:p>
            <a:pPr lvl="1">
              <a:buFont typeface="Arial" charset="0"/>
              <a:buNone/>
            </a:pPr>
            <a:endParaRPr lang="en-US" dirty="0" smtClean="0"/>
          </a:p>
          <a:p>
            <a:r>
              <a:rPr lang="en-US" sz="2800" dirty="0" smtClean="0"/>
              <a:t>U-Net: A User-Level Network Interface for Parallel and Distributed  Computing, </a:t>
            </a:r>
            <a:r>
              <a:rPr lang="en-US" dirty="0" smtClean="0"/>
              <a:t> </a:t>
            </a:r>
            <a:r>
              <a:rPr lang="en-US" sz="2000" dirty="0" smtClean="0"/>
              <a:t>Von </a:t>
            </a:r>
            <a:r>
              <a:rPr lang="en-US" sz="2000" dirty="0" err="1" smtClean="0"/>
              <a:t>Eicken</a:t>
            </a:r>
            <a:r>
              <a:rPr lang="en-US" sz="2000" dirty="0" smtClean="0"/>
              <a:t>, </a:t>
            </a:r>
            <a:r>
              <a:rPr lang="en-US" sz="2000" dirty="0" err="1" smtClean="0"/>
              <a:t>Basu</a:t>
            </a:r>
            <a:r>
              <a:rPr lang="en-US" sz="2000" dirty="0" smtClean="0"/>
              <a:t>, </a:t>
            </a:r>
            <a:r>
              <a:rPr lang="en-US" sz="2000" dirty="0" err="1" smtClean="0"/>
              <a:t>Buch</a:t>
            </a:r>
            <a:r>
              <a:rPr lang="en-US" sz="2000" dirty="0" smtClean="0"/>
              <a:t> and Werner </a:t>
            </a:r>
            <a:r>
              <a:rPr lang="en-US" sz="2000" dirty="0" err="1" smtClean="0"/>
              <a:t>Vogels</a:t>
            </a:r>
            <a:r>
              <a:rPr lang="en-US" sz="2000" dirty="0" smtClean="0"/>
              <a:t>. 15th SOSP, December 1995.</a:t>
            </a:r>
          </a:p>
          <a:p>
            <a:pPr lvl="1">
              <a:buFont typeface="Arial" charset="0"/>
              <a:buNone/>
            </a:pPr>
            <a:endParaRPr lang="en-US" dirty="0" smtClean="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Parallel </a:t>
            </a:r>
            <a:r>
              <a:rPr lang="en-US" b="0" dirty="0" smtClean="0"/>
              <a:t>vs. Distributed Systems</a:t>
            </a:r>
            <a:endParaRPr lang="en-US" b="0" dirty="0"/>
          </a:p>
        </p:txBody>
      </p:sp>
      <p:sp>
        <p:nvSpPr>
          <p:cNvPr id="7" name="Rectangle 6"/>
          <p:cNvSpPr/>
          <p:nvPr/>
        </p:nvSpPr>
        <p:spPr>
          <a:xfrm>
            <a:off x="4724400" y="1752600"/>
            <a:ext cx="381000" cy="381000"/>
          </a:xfrm>
          <a:prstGeom prst="rect">
            <a:avLst/>
          </a:prstGeom>
          <a:ln>
            <a:noFill/>
          </a:ln>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pic>
        <p:nvPicPr>
          <p:cNvPr id="80900" name="Picture 4" descr="File:Distributed-parallel.svg"/>
          <p:cNvPicPr>
            <a:picLocks noChangeAspect="1" noChangeArrowheads="1"/>
          </p:cNvPicPr>
          <p:nvPr/>
        </p:nvPicPr>
        <p:blipFill>
          <a:blip r:embed="rId2" cstate="print"/>
          <a:srcRect l="7164" t="81739"/>
          <a:stretch>
            <a:fillRect/>
          </a:stretch>
        </p:blipFill>
        <p:spPr bwMode="auto">
          <a:xfrm>
            <a:off x="1750789" y="4038600"/>
            <a:ext cx="5642422" cy="1524000"/>
          </a:xfrm>
          <a:prstGeom prst="rect">
            <a:avLst/>
          </a:prstGeom>
          <a:noFill/>
        </p:spPr>
      </p:pic>
      <p:sp>
        <p:nvSpPr>
          <p:cNvPr id="10" name="Content Placeholder 2"/>
          <p:cNvSpPr txBox="1">
            <a:spLocks/>
          </p:cNvSpPr>
          <p:nvPr/>
        </p:nvSpPr>
        <p:spPr bwMode="auto">
          <a:xfrm>
            <a:off x="457200" y="1752600"/>
            <a:ext cx="8229600" cy="28956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marL="342900" marR="0" lvl="0" indent="-342900" algn="l" defTabSz="914400" rtl="0" eaLnBrk="1" fontAlgn="base" latinLnBrk="0" hangingPunct="1">
              <a:lnSpc>
                <a:spcPct val="100000"/>
              </a:lnSpc>
              <a:spcBef>
                <a:spcPct val="20000"/>
              </a:spcBef>
              <a:spcAft>
                <a:spcPct val="0"/>
              </a:spcAft>
              <a:buClr>
                <a:srgbClr val="FFC000"/>
              </a:buClr>
              <a:buSzTx/>
              <a:tabLst/>
              <a:defRPr/>
            </a:pPr>
            <a:r>
              <a:rPr lang="en-US" sz="2800" dirty="0" smtClean="0">
                <a:latin typeface="+mj-lt"/>
                <a:cs typeface="+mn-cs"/>
              </a:rPr>
              <a:t>Parallel System:</a:t>
            </a:r>
          </a:p>
          <a:p>
            <a:pPr marL="342900" marR="0" lvl="0" indent="-342900" algn="l" defTabSz="914400" rtl="0" eaLnBrk="1" fontAlgn="base" latinLnBrk="0" hangingPunct="1">
              <a:lnSpc>
                <a:spcPct val="100000"/>
              </a:lnSpc>
              <a:spcBef>
                <a:spcPct val="20000"/>
              </a:spcBef>
              <a:spcAft>
                <a:spcPct val="0"/>
              </a:spcAft>
              <a:buClr>
                <a:srgbClr val="FFC000"/>
              </a:buClr>
              <a:buSzTx/>
              <a:buFont typeface="Wingdings" pitchFamily="2" charset="2"/>
              <a:buChar char="§"/>
              <a:tabLst/>
              <a:defRPr/>
            </a:pPr>
            <a:r>
              <a:rPr lang="en-US" sz="2800" dirty="0" smtClean="0">
                <a:latin typeface="+mj-lt"/>
                <a:cs typeface="+mn-cs"/>
              </a:rPr>
              <a:t>Multiple processors – one machine</a:t>
            </a:r>
          </a:p>
          <a:p>
            <a:pPr marL="342900" lvl="0" indent="-342900">
              <a:spcBef>
                <a:spcPct val="20000"/>
              </a:spcBef>
              <a:buClr>
                <a:srgbClr val="FFC000"/>
              </a:buClr>
              <a:buFont typeface="Wingdings" pitchFamily="2" charset="2"/>
              <a:buChar char="§"/>
              <a:defRPr/>
            </a:pPr>
            <a:r>
              <a:rPr lang="en-US" sz="2800" dirty="0">
                <a:latin typeface="+mj-lt"/>
              </a:rPr>
              <a:t>Shared </a:t>
            </a:r>
            <a:r>
              <a:rPr lang="en-US" sz="2800" dirty="0" smtClean="0">
                <a:latin typeface="+mj-lt"/>
              </a:rPr>
              <a:t>Memory</a:t>
            </a:r>
            <a:endParaRPr lang="en-US" sz="2800" dirty="0">
              <a:latin typeface="+mj-lt"/>
            </a:endParaRPr>
          </a:p>
          <a:p>
            <a:pPr marL="342900" marR="0" lvl="0" indent="-342900" algn="l" defTabSz="914400" rtl="0" eaLnBrk="1" fontAlgn="base" latinLnBrk="0" hangingPunct="1">
              <a:lnSpc>
                <a:spcPct val="100000"/>
              </a:lnSpc>
              <a:spcBef>
                <a:spcPct val="20000"/>
              </a:spcBef>
              <a:spcAft>
                <a:spcPct val="0"/>
              </a:spcAft>
              <a:buClr>
                <a:srgbClr val="FFC000"/>
              </a:buClr>
              <a:buSzTx/>
              <a:buFont typeface="Wingdings" pitchFamily="2" charset="2"/>
              <a:buChar char="§"/>
              <a:tabLst/>
              <a:defRPr/>
            </a:pPr>
            <a:r>
              <a:rPr kumimoji="0" lang="en-US" sz="2800" b="0" i="0" u="none" strike="noStrike" kern="1200" cap="none" spc="0" normalizeH="0" baseline="0" noProof="0" dirty="0" smtClean="0">
                <a:ln>
                  <a:noFill/>
                </a:ln>
                <a:solidFill>
                  <a:schemeClr val="tx1"/>
                </a:solidFill>
                <a:effectLst/>
                <a:uLnTx/>
                <a:uFillTx/>
                <a:latin typeface="+mj-lt"/>
                <a:ea typeface="+mn-ea"/>
                <a:cs typeface="+mn-cs"/>
              </a:rPr>
              <a:t>Supercomputing</a:t>
            </a:r>
          </a:p>
          <a:p>
            <a:pPr marL="742950" marR="0" lvl="1" indent="-285750" algn="l" defTabSz="914400" rtl="0" eaLnBrk="1" fontAlgn="base" latinLnBrk="0" hangingPunct="1">
              <a:lnSpc>
                <a:spcPct val="100000"/>
              </a:lnSpc>
              <a:spcBef>
                <a:spcPct val="20000"/>
              </a:spcBef>
              <a:spcAft>
                <a:spcPct val="0"/>
              </a:spcAft>
              <a:buClrTx/>
              <a:buSzTx/>
              <a:buFont typeface="Arial" charset="0"/>
              <a:buNone/>
              <a:tabLst/>
              <a:defRPr/>
            </a:pPr>
            <a:endParaRPr kumimoji="0" lang="en-US" sz="2800" b="0" i="0" u="none" strike="noStrike" kern="1200" cap="none" spc="0" normalizeH="0" baseline="0" noProof="0" dirty="0" smtClean="0">
              <a:ln>
                <a:noFill/>
              </a:ln>
              <a:solidFill>
                <a:schemeClr val="tx1"/>
              </a:solidFill>
              <a:effectLst/>
              <a:uLnTx/>
              <a:uFillTx/>
              <a:latin typeface="+mj-lt"/>
              <a:ea typeface="+mn-ea"/>
              <a:cs typeface="+mn-cs"/>
            </a:endParaRPr>
          </a:p>
          <a:p>
            <a:pPr marL="742950" marR="0" lvl="1" indent="-285750" algn="l" defTabSz="914400" rtl="0" eaLnBrk="1" fontAlgn="base" latinLnBrk="0" hangingPunct="1">
              <a:lnSpc>
                <a:spcPct val="100000"/>
              </a:lnSpc>
              <a:spcBef>
                <a:spcPct val="20000"/>
              </a:spcBef>
              <a:spcAft>
                <a:spcPct val="0"/>
              </a:spcAft>
              <a:buClrTx/>
              <a:buSzTx/>
              <a:buFont typeface="Arial" charset="0"/>
              <a:buNone/>
              <a:tabLst/>
              <a:defRPr/>
            </a:pPr>
            <a:endParaRPr kumimoji="0" lang="en-US" sz="2800" b="0" i="0" u="none" strike="noStrike" kern="1200" cap="none" spc="0" normalizeH="0" baseline="0" noProof="0" dirty="0" smtClean="0">
              <a:ln>
                <a:noFill/>
              </a:ln>
              <a:solidFill>
                <a:schemeClr val="tx1"/>
              </a:solidFill>
              <a:effectLst/>
              <a:uLnTx/>
              <a:uFillTx/>
              <a:latin typeface="+mj-lt"/>
              <a:ea typeface="+mn-ea"/>
              <a:cs typeface="+mn-cs"/>
            </a:endParaRPr>
          </a:p>
        </p:txBody>
      </p:sp>
      <p:sp>
        <p:nvSpPr>
          <p:cNvPr id="13" name="Rectangle 12"/>
          <p:cNvSpPr/>
          <p:nvPr/>
        </p:nvSpPr>
        <p:spPr>
          <a:xfrm>
            <a:off x="381000" y="6400800"/>
            <a:ext cx="4572000" cy="153888"/>
          </a:xfrm>
          <a:prstGeom prst="rect">
            <a:avLst/>
          </a:prstGeom>
        </p:spPr>
        <p:txBody>
          <a:bodyPr>
            <a:spAutoFit/>
          </a:bodyPr>
          <a:lstStyle/>
          <a:p>
            <a:r>
              <a:rPr lang="en-US" sz="400" dirty="0" smtClean="0">
                <a:hlinkClick r:id="rId3"/>
              </a:rPr>
              <a:t>http://en.wikipedia.org/wiki/File:Distributed-parallel.svg</a:t>
            </a:r>
            <a:endParaRPr lang="en-US" sz="400" dirty="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b="0" dirty="0" smtClean="0"/>
              <a:t>Parallel vs. </a:t>
            </a:r>
            <a:r>
              <a:rPr lang="en-US" b="1" dirty="0" smtClean="0"/>
              <a:t>Distributed</a:t>
            </a:r>
            <a:r>
              <a:rPr lang="en-US" dirty="0" smtClean="0"/>
              <a:t> </a:t>
            </a:r>
            <a:r>
              <a:rPr lang="en-US" b="0" dirty="0" smtClean="0"/>
              <a:t>Systems</a:t>
            </a:r>
            <a:endParaRPr lang="en-US" b="0" dirty="0"/>
          </a:p>
        </p:txBody>
      </p:sp>
      <p:sp>
        <p:nvSpPr>
          <p:cNvPr id="3" name="Content Placeholder 2"/>
          <p:cNvSpPr>
            <a:spLocks noGrp="1"/>
          </p:cNvSpPr>
          <p:nvPr>
            <p:ph idx="1"/>
          </p:nvPr>
        </p:nvSpPr>
        <p:spPr>
          <a:xfrm>
            <a:off x="457200" y="1798637"/>
            <a:ext cx="4267200" cy="4525963"/>
          </a:xfrm>
        </p:spPr>
        <p:txBody>
          <a:bodyPr/>
          <a:lstStyle/>
          <a:p>
            <a:pPr>
              <a:buNone/>
            </a:pPr>
            <a:r>
              <a:rPr lang="en-US" sz="2800" dirty="0" smtClean="0"/>
              <a:t>Distributed System:</a:t>
            </a:r>
          </a:p>
          <a:p>
            <a:pPr marL="342900" indent="-342900" fontAlgn="base">
              <a:spcBef>
                <a:spcPct val="20000"/>
              </a:spcBef>
              <a:spcAft>
                <a:spcPct val="0"/>
              </a:spcAft>
              <a:buClr>
                <a:srgbClr val="FFC000"/>
              </a:buClr>
              <a:buFont typeface="Wingdings" pitchFamily="2" charset="2"/>
              <a:buChar char="§"/>
              <a:defRPr/>
            </a:pPr>
            <a:r>
              <a:rPr lang="en-US" sz="2800" dirty="0" smtClean="0">
                <a:latin typeface="+mj-lt"/>
              </a:rPr>
              <a:t>Multiple machines linked together</a:t>
            </a:r>
          </a:p>
          <a:p>
            <a:pPr marL="342900" indent="-342900" fontAlgn="base">
              <a:spcBef>
                <a:spcPct val="20000"/>
              </a:spcBef>
              <a:spcAft>
                <a:spcPct val="0"/>
              </a:spcAft>
              <a:buClr>
                <a:srgbClr val="FFC000"/>
              </a:buClr>
              <a:buFont typeface="Wingdings" pitchFamily="2" charset="2"/>
              <a:buChar char="§"/>
              <a:defRPr/>
            </a:pPr>
            <a:r>
              <a:rPr lang="en-US" sz="2800" dirty="0" smtClean="0">
                <a:latin typeface="+mj-lt"/>
              </a:rPr>
              <a:t>Distributed memory</a:t>
            </a:r>
          </a:p>
          <a:p>
            <a:pPr marL="342900" indent="-342900" fontAlgn="base">
              <a:spcBef>
                <a:spcPct val="20000"/>
              </a:spcBef>
              <a:spcAft>
                <a:spcPct val="0"/>
              </a:spcAft>
              <a:buClr>
                <a:srgbClr val="FFC000"/>
              </a:buClr>
              <a:buFont typeface="Wingdings" pitchFamily="2" charset="2"/>
              <a:buChar char="§"/>
              <a:defRPr/>
            </a:pPr>
            <a:r>
              <a:rPr lang="en-US" sz="2800" dirty="0" smtClean="0">
                <a:latin typeface="+mj-lt"/>
              </a:rPr>
              <a:t>Cloud computing</a:t>
            </a:r>
            <a:endParaRPr lang="en-US" sz="2800" dirty="0">
              <a:latin typeface="+mj-lt"/>
            </a:endParaRPr>
          </a:p>
        </p:txBody>
      </p:sp>
      <p:pic>
        <p:nvPicPr>
          <p:cNvPr id="80898" name="Picture 2" descr="File:Distributed-parallel.svg"/>
          <p:cNvPicPr>
            <a:picLocks noChangeAspect="1" noChangeArrowheads="1"/>
          </p:cNvPicPr>
          <p:nvPr/>
        </p:nvPicPr>
        <p:blipFill>
          <a:blip r:embed="rId2" cstate="print"/>
          <a:srcRect t="20870" b="23478"/>
          <a:stretch>
            <a:fillRect/>
          </a:stretch>
        </p:blipFill>
        <p:spPr bwMode="auto">
          <a:xfrm>
            <a:off x="4724400" y="1828800"/>
            <a:ext cx="4088309" cy="3124200"/>
          </a:xfrm>
          <a:prstGeom prst="rect">
            <a:avLst/>
          </a:prstGeom>
          <a:noFill/>
        </p:spPr>
      </p:pic>
      <p:sp>
        <p:nvSpPr>
          <p:cNvPr id="7" name="Rectangle 6"/>
          <p:cNvSpPr/>
          <p:nvPr/>
        </p:nvSpPr>
        <p:spPr>
          <a:xfrm>
            <a:off x="4724400" y="1905000"/>
            <a:ext cx="381000" cy="381000"/>
          </a:xfrm>
          <a:prstGeom prst="rect">
            <a:avLst/>
          </a:prstGeom>
          <a:ln>
            <a:noFill/>
          </a:ln>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sp>
        <p:nvSpPr>
          <p:cNvPr id="6" name="Rectangle 5"/>
          <p:cNvSpPr/>
          <p:nvPr/>
        </p:nvSpPr>
        <p:spPr>
          <a:xfrm>
            <a:off x="7467600" y="6400800"/>
            <a:ext cx="1676400" cy="152400"/>
          </a:xfrm>
          <a:prstGeom prst="rect">
            <a:avLst/>
          </a:prstGeom>
        </p:spPr>
        <p:txBody>
          <a:bodyPr wrap="square">
            <a:spAutoFit/>
          </a:bodyPr>
          <a:lstStyle/>
          <a:p>
            <a:r>
              <a:rPr lang="en-US" sz="400" dirty="0" smtClean="0">
                <a:hlinkClick r:id="rId3"/>
              </a:rPr>
              <a:t>http://en.wikipedia.org/wiki/File:Distributed-parallel.svg</a:t>
            </a:r>
            <a:endParaRPr lang="en-US" sz="400" dirty="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Challenges</a:t>
            </a:r>
            <a:endParaRPr lang="en-US" dirty="0"/>
          </a:p>
        </p:txBody>
      </p:sp>
      <p:sp>
        <p:nvSpPr>
          <p:cNvPr id="3" name="Content Placeholder 2"/>
          <p:cNvSpPr>
            <a:spLocks noGrp="1"/>
          </p:cNvSpPr>
          <p:nvPr>
            <p:ph idx="1"/>
          </p:nvPr>
        </p:nvSpPr>
        <p:spPr>
          <a:xfrm>
            <a:off x="457200" y="1600201"/>
            <a:ext cx="8229600" cy="990600"/>
          </a:xfrm>
        </p:spPr>
        <p:txBody>
          <a:bodyPr>
            <a:normAutofit lnSpcReduction="10000"/>
          </a:bodyPr>
          <a:lstStyle/>
          <a:p>
            <a:r>
              <a:rPr lang="en-US" sz="2800" dirty="0" smtClean="0"/>
              <a:t>How to efficiently communicate?</a:t>
            </a:r>
          </a:p>
          <a:p>
            <a:pPr lvl="1">
              <a:buNone/>
            </a:pPr>
            <a:r>
              <a:rPr lang="en-US" sz="2400" dirty="0" smtClean="0"/>
              <a:t>     Between processors                         Between machines </a:t>
            </a:r>
          </a:p>
          <a:p>
            <a:pPr lvl="1"/>
            <a:endParaRPr lang="en-US" sz="2400" dirty="0" smtClean="0"/>
          </a:p>
        </p:txBody>
      </p:sp>
      <p:pic>
        <p:nvPicPr>
          <p:cNvPr id="6" name="Picture 4" descr="File:Distributed-parallel.svg"/>
          <p:cNvPicPr>
            <a:picLocks noChangeAspect="1" noChangeArrowheads="1"/>
          </p:cNvPicPr>
          <p:nvPr/>
        </p:nvPicPr>
        <p:blipFill>
          <a:blip r:embed="rId2" cstate="print"/>
          <a:srcRect l="7164" t="81739"/>
          <a:stretch>
            <a:fillRect/>
          </a:stretch>
        </p:blipFill>
        <p:spPr bwMode="auto">
          <a:xfrm>
            <a:off x="685800" y="2895600"/>
            <a:ext cx="3354611" cy="906070"/>
          </a:xfrm>
          <a:prstGeom prst="rect">
            <a:avLst/>
          </a:prstGeom>
          <a:noFill/>
        </p:spPr>
      </p:pic>
      <p:pic>
        <p:nvPicPr>
          <p:cNvPr id="7" name="Picture 2" descr="File:Distributed-parallel.svg"/>
          <p:cNvPicPr>
            <a:picLocks noChangeAspect="1" noChangeArrowheads="1"/>
          </p:cNvPicPr>
          <p:nvPr/>
        </p:nvPicPr>
        <p:blipFill>
          <a:blip r:embed="rId2" cstate="print"/>
          <a:srcRect t="20870" b="23478"/>
          <a:stretch>
            <a:fillRect/>
          </a:stretch>
        </p:blipFill>
        <p:spPr bwMode="auto">
          <a:xfrm>
            <a:off x="4800600" y="2667000"/>
            <a:ext cx="3429000" cy="2620370"/>
          </a:xfrm>
          <a:prstGeom prst="rect">
            <a:avLst/>
          </a:prstGeom>
          <a:noFill/>
        </p:spPr>
      </p:pic>
      <p:sp>
        <p:nvSpPr>
          <p:cNvPr id="8" name="Rectangle 7"/>
          <p:cNvSpPr/>
          <p:nvPr/>
        </p:nvSpPr>
        <p:spPr>
          <a:xfrm>
            <a:off x="5105400" y="2590800"/>
            <a:ext cx="381000" cy="381000"/>
          </a:xfrm>
          <a:prstGeom prst="rect">
            <a:avLst/>
          </a:prstGeom>
          <a:ln>
            <a:noFill/>
          </a:ln>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sp>
        <p:nvSpPr>
          <p:cNvPr id="9" name="Rectangle 8"/>
          <p:cNvSpPr/>
          <p:nvPr/>
        </p:nvSpPr>
        <p:spPr>
          <a:xfrm>
            <a:off x="4800600" y="2743200"/>
            <a:ext cx="381000" cy="381000"/>
          </a:xfrm>
          <a:prstGeom prst="rect">
            <a:avLst/>
          </a:prstGeom>
          <a:ln>
            <a:noFill/>
          </a:ln>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sp>
        <p:nvSpPr>
          <p:cNvPr id="11" name="Content Placeholder 2"/>
          <p:cNvSpPr txBox="1">
            <a:spLocks/>
          </p:cNvSpPr>
          <p:nvPr/>
        </p:nvSpPr>
        <p:spPr bwMode="auto">
          <a:xfrm>
            <a:off x="457200" y="5562600"/>
            <a:ext cx="8229600" cy="9906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marL="342900" marR="0" lvl="0" indent="-342900" algn="l" defTabSz="914400" rtl="0" eaLnBrk="1" fontAlgn="base" latinLnBrk="0" hangingPunct="1">
              <a:lnSpc>
                <a:spcPct val="100000"/>
              </a:lnSpc>
              <a:spcBef>
                <a:spcPct val="20000"/>
              </a:spcBef>
              <a:spcAft>
                <a:spcPct val="0"/>
              </a:spcAft>
              <a:buClrTx/>
              <a:buSzTx/>
              <a:tabLst/>
              <a:defRPr/>
            </a:pPr>
            <a:r>
              <a:rPr kumimoji="0" lang="en-US" sz="2800" b="0" i="0" u="none" strike="noStrike" kern="1200" cap="none" spc="0" normalizeH="0" baseline="0" noProof="0" dirty="0" smtClean="0">
                <a:ln>
                  <a:noFill/>
                </a:ln>
                <a:solidFill>
                  <a:schemeClr val="tx1"/>
                </a:solidFill>
                <a:effectLst/>
                <a:uLnTx/>
                <a:uFillTx/>
                <a:latin typeface="+mn-lt"/>
                <a:ea typeface="+mn-ea"/>
                <a:cs typeface="+mn-cs"/>
              </a:rPr>
              <a:t>      Active</a:t>
            </a:r>
            <a:r>
              <a:rPr kumimoji="0" lang="en-US" sz="2800" b="0" i="0" u="none" strike="noStrike" kern="1200" cap="none" spc="0" normalizeH="0" noProof="0" dirty="0" smtClean="0">
                <a:ln>
                  <a:noFill/>
                </a:ln>
                <a:solidFill>
                  <a:schemeClr val="tx1"/>
                </a:solidFill>
                <a:effectLst/>
                <a:uLnTx/>
                <a:uFillTx/>
                <a:latin typeface="+mn-lt"/>
                <a:ea typeface="+mn-ea"/>
                <a:cs typeface="+mn-cs"/>
              </a:rPr>
              <a:t> Messages                                  U-Net</a:t>
            </a:r>
            <a:endParaRPr kumimoji="0" lang="en-US" sz="2800" b="0" i="0" u="none" strike="noStrike" kern="1200" cap="none" spc="0" normalizeH="0" baseline="0" noProof="0" dirty="0" smtClean="0">
              <a:ln>
                <a:noFill/>
              </a:ln>
              <a:solidFill>
                <a:schemeClr val="tx1"/>
              </a:solidFill>
              <a:effectLst/>
              <a:uLnTx/>
              <a:uFillTx/>
              <a:latin typeface="+mn-lt"/>
              <a:ea typeface="+mn-ea"/>
              <a:cs typeface="+mn-cs"/>
            </a:endParaRPr>
          </a:p>
          <a:p>
            <a:pPr marL="742950" marR="0" lvl="1" indent="-285750" algn="l" defTabSz="914400" rtl="0" eaLnBrk="1" fontAlgn="base" latinLnBrk="0" hangingPunct="1">
              <a:lnSpc>
                <a:spcPct val="100000"/>
              </a:lnSpc>
              <a:spcBef>
                <a:spcPct val="20000"/>
              </a:spcBef>
              <a:spcAft>
                <a:spcPct val="0"/>
              </a:spcAft>
              <a:buClrTx/>
              <a:buSzTx/>
              <a:buFont typeface="Arial" charset="0"/>
              <a:buChar char="–"/>
              <a:tabLst/>
              <a:defRPr/>
            </a:pPr>
            <a:endParaRPr kumimoji="0" lang="en-US" sz="2400" b="0" i="0" u="none" strike="noStrike" kern="1200" cap="none" spc="0" normalizeH="0" baseline="0" noProof="0" dirty="0" smtClean="0">
              <a:ln>
                <a:noFill/>
              </a:ln>
              <a:solidFill>
                <a:schemeClr val="tx1"/>
              </a:solidFill>
              <a:effectLst/>
              <a:uLnTx/>
              <a:uFillTx/>
              <a:latin typeface="+mn-lt"/>
              <a:ea typeface="+mn-ea"/>
              <a:cs typeface="+mn-cs"/>
            </a:endParaRPr>
          </a:p>
        </p:txBody>
      </p:sp>
      <p:sp>
        <p:nvSpPr>
          <p:cNvPr id="12" name="Rectangle 11"/>
          <p:cNvSpPr/>
          <p:nvPr/>
        </p:nvSpPr>
        <p:spPr>
          <a:xfrm>
            <a:off x="3733800" y="6477000"/>
            <a:ext cx="1676400" cy="152400"/>
          </a:xfrm>
          <a:prstGeom prst="rect">
            <a:avLst/>
          </a:prstGeom>
        </p:spPr>
        <p:txBody>
          <a:bodyPr wrap="square">
            <a:spAutoFit/>
          </a:bodyPr>
          <a:lstStyle/>
          <a:p>
            <a:r>
              <a:rPr lang="en-US" sz="400" dirty="0" smtClean="0">
                <a:hlinkClick r:id="rId3"/>
              </a:rPr>
              <a:t>http://en.wikipedia.org/wiki/File:Distributed-parallel.svg</a:t>
            </a:r>
            <a:endParaRPr lang="en-US" sz="400"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title"/>
          </p:nvPr>
        </p:nvSpPr>
        <p:spPr/>
        <p:txBody>
          <a:bodyPr/>
          <a:lstStyle/>
          <a:p>
            <a:r>
              <a:rPr lang="en-US" smtClean="0"/>
              <a:t>Active Messages: Authors</a:t>
            </a:r>
          </a:p>
        </p:txBody>
      </p:sp>
      <p:sp>
        <p:nvSpPr>
          <p:cNvPr id="4099" name="Content Placeholder 2"/>
          <p:cNvSpPr>
            <a:spLocks noGrp="1"/>
          </p:cNvSpPr>
          <p:nvPr>
            <p:ph idx="1"/>
          </p:nvPr>
        </p:nvSpPr>
        <p:spPr/>
        <p:txBody>
          <a:bodyPr/>
          <a:lstStyle/>
          <a:p>
            <a:r>
              <a:rPr lang="en-US" sz="2800" dirty="0" smtClean="0"/>
              <a:t>Thorsten von </a:t>
            </a:r>
            <a:r>
              <a:rPr lang="en-US" sz="2800" dirty="0" err="1" smtClean="0"/>
              <a:t>Eicken</a:t>
            </a:r>
            <a:endParaRPr lang="en-US" sz="2800" dirty="0" smtClean="0"/>
          </a:p>
          <a:p>
            <a:pPr lvl="1"/>
            <a:r>
              <a:rPr lang="en-US" sz="2000" dirty="0" smtClean="0"/>
              <a:t>Berkeley Ph.D. -&gt; Assistant professor at Cornell -&gt; UCSB</a:t>
            </a:r>
          </a:p>
          <a:p>
            <a:pPr lvl="1"/>
            <a:r>
              <a:rPr lang="en-US" sz="2000" dirty="0" smtClean="0"/>
              <a:t>Founded </a:t>
            </a:r>
            <a:r>
              <a:rPr lang="en-US" sz="2000" dirty="0" err="1" smtClean="0"/>
              <a:t>RightScale</a:t>
            </a:r>
            <a:r>
              <a:rPr lang="en-US" sz="2000" dirty="0" smtClean="0"/>
              <a:t>, Chief Architect at Expertcity.com</a:t>
            </a:r>
          </a:p>
          <a:p>
            <a:r>
              <a:rPr lang="en-US" sz="2800" dirty="0" smtClean="0"/>
              <a:t>David E. Culler</a:t>
            </a:r>
          </a:p>
          <a:p>
            <a:pPr lvl="1"/>
            <a:r>
              <a:rPr lang="en-US" sz="2000" dirty="0" smtClean="0"/>
              <a:t>Professor at Berkeley</a:t>
            </a:r>
          </a:p>
          <a:p>
            <a:r>
              <a:rPr lang="en-US" sz="2800" dirty="0" smtClean="0"/>
              <a:t>Seth </a:t>
            </a:r>
            <a:r>
              <a:rPr lang="en-US" sz="2800" dirty="0" err="1" smtClean="0"/>
              <a:t>Copen</a:t>
            </a:r>
            <a:r>
              <a:rPr lang="en-US" sz="2800" dirty="0" smtClean="0"/>
              <a:t> Goldstein</a:t>
            </a:r>
          </a:p>
          <a:p>
            <a:pPr lvl="1"/>
            <a:r>
              <a:rPr lang="en-US" sz="2000" dirty="0" smtClean="0"/>
              <a:t>Berkeley Ph.D. -&gt; Associate professor at CMU</a:t>
            </a:r>
          </a:p>
          <a:p>
            <a:r>
              <a:rPr lang="en-US" sz="2800" dirty="0" smtClean="0"/>
              <a:t>Klaus Erik </a:t>
            </a:r>
            <a:r>
              <a:rPr lang="en-US" sz="2800" dirty="0" err="1" smtClean="0"/>
              <a:t>Schauser</a:t>
            </a:r>
            <a:endParaRPr lang="en-US" sz="2800" dirty="0" smtClean="0"/>
          </a:p>
          <a:p>
            <a:pPr lvl="1"/>
            <a:r>
              <a:rPr lang="en-US" sz="2000" dirty="0" smtClean="0"/>
              <a:t>Berkeley Ph.D. -&gt; Associate professor at UCSB</a:t>
            </a:r>
          </a:p>
          <a:p>
            <a:pPr lvl="1"/>
            <a:endParaRPr lang="en-US" sz="2400" dirty="0" smtClean="0"/>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p:txBody>
          <a:bodyPr/>
          <a:lstStyle/>
          <a:p>
            <a:r>
              <a:rPr lang="en-US" smtClean="0"/>
              <a:t>Active Messages: Motivation</a:t>
            </a:r>
          </a:p>
        </p:txBody>
      </p:sp>
      <p:sp>
        <p:nvSpPr>
          <p:cNvPr id="5123" name="Content Placeholder 2"/>
          <p:cNvSpPr>
            <a:spLocks noGrp="1"/>
          </p:cNvSpPr>
          <p:nvPr>
            <p:ph idx="1"/>
          </p:nvPr>
        </p:nvSpPr>
        <p:spPr/>
        <p:txBody>
          <a:bodyPr/>
          <a:lstStyle/>
          <a:p>
            <a:r>
              <a:rPr lang="en-US" sz="2400" dirty="0" smtClean="0"/>
              <a:t>Existing message passing multiprocessors had high communication costs</a:t>
            </a:r>
            <a:br>
              <a:rPr lang="en-US" sz="2400" dirty="0" smtClean="0"/>
            </a:br>
            <a:endParaRPr lang="en-US" sz="2400" dirty="0" smtClean="0"/>
          </a:p>
          <a:p>
            <a:r>
              <a:rPr lang="en-US" sz="2400" dirty="0" smtClean="0"/>
              <a:t>Message passing machines made inefficient use of underlying hardware capabilities</a:t>
            </a:r>
          </a:p>
          <a:p>
            <a:pPr lvl="1"/>
            <a:r>
              <a:rPr lang="en-US" sz="2000" dirty="0" err="1" smtClean="0"/>
              <a:t>nCUBE</a:t>
            </a:r>
            <a:r>
              <a:rPr lang="en-US" sz="2000" dirty="0" smtClean="0"/>
              <a:t>/2</a:t>
            </a:r>
          </a:p>
          <a:p>
            <a:pPr lvl="1"/>
            <a:r>
              <a:rPr lang="en-US" sz="2000" dirty="0" smtClean="0"/>
              <a:t>CM-5</a:t>
            </a:r>
          </a:p>
          <a:p>
            <a:pPr lvl="1"/>
            <a:r>
              <a:rPr lang="en-US" sz="2000" dirty="0" smtClean="0"/>
              <a:t>Thousands of nodes interconnected</a:t>
            </a:r>
          </a:p>
          <a:p>
            <a:pPr lvl="1"/>
            <a:endParaRPr lang="en-US" sz="1600" dirty="0" smtClean="0"/>
          </a:p>
          <a:p>
            <a:r>
              <a:rPr lang="en-US" sz="2400" dirty="0" smtClean="0"/>
              <a:t>Poor overlap between computation and communication</a:t>
            </a:r>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Title 1"/>
          <p:cNvSpPr>
            <a:spLocks noGrp="1"/>
          </p:cNvSpPr>
          <p:nvPr>
            <p:ph type="title"/>
          </p:nvPr>
        </p:nvSpPr>
        <p:spPr/>
        <p:txBody>
          <a:bodyPr/>
          <a:lstStyle/>
          <a:p>
            <a:r>
              <a:rPr lang="en-US" dirty="0" smtClean="0"/>
              <a:t>Active Messages: Goals</a:t>
            </a:r>
          </a:p>
        </p:txBody>
      </p:sp>
      <p:sp>
        <p:nvSpPr>
          <p:cNvPr id="6147" name="Content Placeholder 2"/>
          <p:cNvSpPr>
            <a:spLocks noGrp="1"/>
          </p:cNvSpPr>
          <p:nvPr>
            <p:ph idx="1"/>
          </p:nvPr>
        </p:nvSpPr>
        <p:spPr/>
        <p:txBody>
          <a:bodyPr>
            <a:normAutofit/>
          </a:bodyPr>
          <a:lstStyle/>
          <a:p>
            <a:r>
              <a:rPr lang="en-US" sz="2800" dirty="0" smtClean="0"/>
              <a:t>Improve overlap between computation &amp; communication</a:t>
            </a:r>
          </a:p>
          <a:p>
            <a:endParaRPr lang="en-US" sz="2800" dirty="0" smtClean="0"/>
          </a:p>
          <a:p>
            <a:r>
              <a:rPr lang="en-US" sz="2800" dirty="0" smtClean="0"/>
              <a:t> Aim for 100% utilization of resources</a:t>
            </a:r>
          </a:p>
          <a:p>
            <a:endParaRPr lang="en-US" sz="2800" dirty="0" smtClean="0"/>
          </a:p>
          <a:p>
            <a:r>
              <a:rPr lang="en-US" sz="2800" dirty="0" smtClean="0"/>
              <a:t>Low start-up costs for network usage</a:t>
            </a:r>
          </a:p>
          <a:p>
            <a:endParaRPr lang="en-US" sz="2800" dirty="0" smtClean="0"/>
          </a:p>
          <a:p>
            <a:endParaRPr lang="en-US" sz="2800" dirty="0" smtClean="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Active Messages: Takeaways</a:t>
            </a:r>
            <a:endParaRPr lang="en-US" dirty="0"/>
          </a:p>
        </p:txBody>
      </p:sp>
      <p:sp>
        <p:nvSpPr>
          <p:cNvPr id="3" name="Content Placeholder 2"/>
          <p:cNvSpPr>
            <a:spLocks noGrp="1"/>
          </p:cNvSpPr>
          <p:nvPr>
            <p:ph idx="1"/>
          </p:nvPr>
        </p:nvSpPr>
        <p:spPr/>
        <p:txBody>
          <a:bodyPr>
            <a:normAutofit/>
          </a:bodyPr>
          <a:lstStyle/>
          <a:p>
            <a:r>
              <a:rPr lang="en-US" sz="2800" dirty="0" smtClean="0"/>
              <a:t>Asynchronous communication</a:t>
            </a:r>
          </a:p>
          <a:p>
            <a:endParaRPr lang="en-US" sz="2800" dirty="0" smtClean="0"/>
          </a:p>
          <a:p>
            <a:r>
              <a:rPr lang="en-US" sz="2800" dirty="0" smtClean="0"/>
              <a:t>Minimal buffering</a:t>
            </a:r>
          </a:p>
          <a:p>
            <a:endParaRPr lang="en-US" sz="2800" dirty="0" smtClean="0"/>
          </a:p>
          <a:p>
            <a:r>
              <a:rPr lang="en-US" sz="2800" dirty="0" smtClean="0"/>
              <a:t>Handler </a:t>
            </a:r>
            <a:r>
              <a:rPr lang="en-US" sz="2800" dirty="0" smtClean="0"/>
              <a:t>interface</a:t>
            </a:r>
            <a:endParaRPr lang="en-US" sz="2800" dirty="0" smtClean="0"/>
          </a:p>
          <a:p>
            <a:endParaRPr lang="en-US" sz="2800" dirty="0" smtClean="0"/>
          </a:p>
          <a:p>
            <a:r>
              <a:rPr lang="en-US" sz="2800" dirty="0" smtClean="0"/>
              <a:t>Weaknesse</a:t>
            </a:r>
            <a:r>
              <a:rPr lang="en-US" sz="2800" dirty="0" smtClean="0"/>
              <a:t>s</a:t>
            </a:r>
            <a:r>
              <a:rPr lang="en-US" sz="2800" dirty="0" smtClean="0"/>
              <a:t>:</a:t>
            </a:r>
          </a:p>
          <a:p>
            <a:pPr lvl="1"/>
            <a:r>
              <a:rPr lang="en-US" sz="2400" dirty="0" smtClean="0"/>
              <a:t>Address of the message handler must be known</a:t>
            </a:r>
          </a:p>
          <a:p>
            <a:pPr lvl="1"/>
            <a:r>
              <a:rPr lang="en-US" sz="2400" dirty="0" smtClean="0"/>
              <a:t>Design needs to be hardware specific?</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2" end="2"/>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6" end="6"/>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7" end="7"/>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Title 1"/>
          <p:cNvSpPr>
            <a:spLocks noGrp="1"/>
          </p:cNvSpPr>
          <p:nvPr>
            <p:ph type="title"/>
          </p:nvPr>
        </p:nvSpPr>
        <p:spPr/>
        <p:txBody>
          <a:bodyPr/>
          <a:lstStyle/>
          <a:p>
            <a:r>
              <a:rPr lang="en-US" smtClean="0"/>
              <a:t>Active Messages: Design</a:t>
            </a:r>
          </a:p>
        </p:txBody>
      </p:sp>
      <p:sp>
        <p:nvSpPr>
          <p:cNvPr id="3" name="Content Placeholder 2"/>
          <p:cNvSpPr>
            <a:spLocks noGrp="1"/>
          </p:cNvSpPr>
          <p:nvPr>
            <p:ph idx="1"/>
          </p:nvPr>
        </p:nvSpPr>
        <p:spPr/>
        <p:txBody>
          <a:bodyPr rtlCol="0">
            <a:normAutofit/>
          </a:bodyPr>
          <a:lstStyle/>
          <a:p>
            <a:pPr fontAlgn="auto">
              <a:spcAft>
                <a:spcPts val="0"/>
              </a:spcAft>
              <a:buSzPct val="100000"/>
              <a:buFont typeface="Wingdings" pitchFamily="2" charset="2"/>
              <a:buChar char="§"/>
              <a:defRPr/>
            </a:pPr>
            <a:r>
              <a:rPr lang="en-US" sz="2800" dirty="0" smtClean="0"/>
              <a:t>Asynchronous communication mechanism</a:t>
            </a:r>
          </a:p>
          <a:p>
            <a:pPr fontAlgn="auto">
              <a:spcAft>
                <a:spcPts val="0"/>
              </a:spcAft>
              <a:buSzPct val="100000"/>
              <a:buFont typeface="Wingdings" pitchFamily="2" charset="2"/>
              <a:buChar char="§"/>
              <a:defRPr/>
            </a:pPr>
            <a:endParaRPr lang="en-US" sz="2800" dirty="0" smtClean="0"/>
          </a:p>
          <a:p>
            <a:pPr fontAlgn="auto">
              <a:spcAft>
                <a:spcPts val="0"/>
              </a:spcAft>
              <a:buSzPct val="100000"/>
              <a:buFont typeface="Wingdings" pitchFamily="2" charset="2"/>
              <a:buChar char="§"/>
              <a:defRPr/>
            </a:pPr>
            <a:r>
              <a:rPr lang="en-US" sz="2800" dirty="0" smtClean="0"/>
              <a:t>Messages contain user-level handler  address </a:t>
            </a:r>
          </a:p>
          <a:p>
            <a:pPr fontAlgn="auto">
              <a:spcAft>
                <a:spcPts val="0"/>
              </a:spcAft>
              <a:buSzPct val="100000"/>
              <a:buFont typeface="Wingdings" pitchFamily="2" charset="2"/>
              <a:buChar char="§"/>
              <a:defRPr/>
            </a:pPr>
            <a:endParaRPr lang="en-US" sz="2800" dirty="0" smtClean="0"/>
          </a:p>
          <a:p>
            <a:pPr fontAlgn="auto">
              <a:spcAft>
                <a:spcPts val="0"/>
              </a:spcAft>
              <a:buSzPct val="100000"/>
              <a:buFont typeface="Wingdings" pitchFamily="2" charset="2"/>
              <a:buChar char="§"/>
              <a:defRPr/>
            </a:pPr>
            <a:r>
              <a:rPr lang="en-US" sz="2800" dirty="0" smtClean="0"/>
              <a:t>Handler executed on message arrival</a:t>
            </a:r>
          </a:p>
          <a:p>
            <a:pPr lvl="1">
              <a:buSzPct val="100000"/>
              <a:buFont typeface="Wingdings" pitchFamily="2" charset="2"/>
              <a:buChar char="§"/>
              <a:defRPr/>
            </a:pPr>
            <a:r>
              <a:rPr lang="en-US" sz="2400" dirty="0" smtClean="0"/>
              <a:t>Takes message off network </a:t>
            </a:r>
          </a:p>
          <a:p>
            <a:pPr lvl="1">
              <a:buSzPct val="100000"/>
              <a:buFont typeface="Wingdings" pitchFamily="2" charset="2"/>
              <a:buChar char="§"/>
              <a:defRPr/>
            </a:pPr>
            <a:r>
              <a:rPr lang="en-US" sz="2400" dirty="0" smtClean="0"/>
              <a:t>Message body is argument</a:t>
            </a:r>
          </a:p>
          <a:p>
            <a:pPr lvl="1">
              <a:buSzPct val="100000"/>
              <a:buFont typeface="Wingdings" pitchFamily="2" charset="2"/>
              <a:buChar char="§"/>
              <a:defRPr/>
            </a:pPr>
            <a:r>
              <a:rPr lang="en-US" sz="2400" dirty="0" smtClean="0"/>
              <a:t>Does not block</a:t>
            </a:r>
          </a:p>
          <a:p>
            <a:pPr fontAlgn="auto">
              <a:spcAft>
                <a:spcPts val="0"/>
              </a:spcAft>
              <a:buFont typeface="Arial" pitchFamily="34" charset="0"/>
              <a:buChar char="•"/>
              <a:defRPr/>
            </a:pPr>
            <a:endParaRPr lang="en-US" sz="2800" dirty="0" smtClean="0"/>
          </a:p>
          <a:p>
            <a:pPr fontAlgn="auto">
              <a:spcAft>
                <a:spcPts val="0"/>
              </a:spcAft>
              <a:buFont typeface="Arial" pitchFamily="34" charset="0"/>
              <a:buChar char="•"/>
              <a:defRPr/>
            </a:pPr>
            <a:endParaRPr lang="en-US" sz="2800" dirty="0" smtClean="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itle 1"/>
          <p:cNvSpPr>
            <a:spLocks noGrp="1"/>
          </p:cNvSpPr>
          <p:nvPr>
            <p:ph type="title"/>
          </p:nvPr>
        </p:nvSpPr>
        <p:spPr/>
        <p:txBody>
          <a:bodyPr/>
          <a:lstStyle/>
          <a:p>
            <a:r>
              <a:rPr lang="en-US" smtClean="0"/>
              <a:t>Active Messages: Design</a:t>
            </a:r>
          </a:p>
        </p:txBody>
      </p:sp>
      <p:sp>
        <p:nvSpPr>
          <p:cNvPr id="8195" name="Content Placeholder 2"/>
          <p:cNvSpPr>
            <a:spLocks noGrp="1"/>
          </p:cNvSpPr>
          <p:nvPr>
            <p:ph idx="1"/>
          </p:nvPr>
        </p:nvSpPr>
        <p:spPr/>
        <p:txBody>
          <a:bodyPr>
            <a:normAutofit/>
          </a:bodyPr>
          <a:lstStyle/>
          <a:p>
            <a:r>
              <a:rPr lang="en-US" sz="2400" dirty="0" smtClean="0"/>
              <a:t>Sender blocks until messages can be injected into network</a:t>
            </a:r>
          </a:p>
          <a:p>
            <a:pPr>
              <a:buFont typeface="Arial" charset="0"/>
              <a:buNone/>
            </a:pPr>
            <a:endParaRPr lang="en-US" sz="2400" dirty="0" smtClean="0"/>
          </a:p>
          <a:p>
            <a:r>
              <a:rPr lang="en-US" sz="2400" dirty="0" smtClean="0"/>
              <a:t>Receiver interrupted on message arrival - runs handler</a:t>
            </a:r>
          </a:p>
          <a:p>
            <a:endParaRPr lang="en-US" sz="2400" dirty="0" smtClean="0"/>
          </a:p>
          <a:p>
            <a:r>
              <a:rPr lang="en-US" sz="2400" dirty="0" smtClean="0"/>
              <a:t>User level program pre-allocates receiving structures</a:t>
            </a:r>
          </a:p>
          <a:p>
            <a:pPr lvl="1"/>
            <a:r>
              <a:rPr lang="en-US" sz="2000" dirty="0" smtClean="0"/>
              <a:t>Eliminates buffering</a:t>
            </a: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Title 1"/>
          <p:cNvSpPr>
            <a:spLocks noGrp="1"/>
          </p:cNvSpPr>
          <p:nvPr>
            <p:ph type="title"/>
          </p:nvPr>
        </p:nvSpPr>
        <p:spPr/>
        <p:txBody>
          <a:bodyPr/>
          <a:lstStyle/>
          <a:p>
            <a:r>
              <a:rPr lang="en-US" dirty="0" smtClean="0"/>
              <a:t>Traditional Message Passing</a:t>
            </a:r>
          </a:p>
        </p:txBody>
      </p:sp>
      <p:sp>
        <p:nvSpPr>
          <p:cNvPr id="9" name="Content Placeholder 2"/>
          <p:cNvSpPr>
            <a:spLocks noGrp="1"/>
          </p:cNvSpPr>
          <p:nvPr>
            <p:ph idx="1"/>
          </p:nvPr>
        </p:nvSpPr>
        <p:spPr>
          <a:xfrm>
            <a:off x="457200" y="5761038"/>
            <a:ext cx="8229600" cy="487362"/>
          </a:xfrm>
        </p:spPr>
        <p:txBody>
          <a:bodyPr rtlCol="0">
            <a:normAutofit lnSpcReduction="10000"/>
          </a:bodyPr>
          <a:lstStyle/>
          <a:p>
            <a:pPr fontAlgn="auto">
              <a:spcAft>
                <a:spcPts val="0"/>
              </a:spcAft>
              <a:buFont typeface="Arial" pitchFamily="34" charset="0"/>
              <a:buChar char="•"/>
              <a:defRPr/>
            </a:pPr>
            <a:r>
              <a:rPr lang="en-US" sz="2400" dirty="0" smtClean="0"/>
              <a:t>Traditional send/receive models </a:t>
            </a:r>
          </a:p>
          <a:p>
            <a:pPr fontAlgn="auto">
              <a:spcAft>
                <a:spcPts val="0"/>
              </a:spcAft>
              <a:buFont typeface="Arial" pitchFamily="34" charset="0"/>
              <a:buChar char="•"/>
              <a:defRPr/>
            </a:pPr>
            <a:endParaRPr lang="en-US" sz="2400" dirty="0" smtClean="0"/>
          </a:p>
        </p:txBody>
      </p:sp>
      <p:pic>
        <p:nvPicPr>
          <p:cNvPr id="12292" name="Picture 2"/>
          <p:cNvPicPr>
            <a:picLocks noChangeAspect="1" noChangeArrowheads="1"/>
          </p:cNvPicPr>
          <p:nvPr/>
        </p:nvPicPr>
        <p:blipFill>
          <a:blip r:embed="rId3" cstate="print"/>
          <a:srcRect l="13750" t="28999" r="11874" b="17000"/>
          <a:stretch>
            <a:fillRect/>
          </a:stretch>
        </p:blipFill>
        <p:spPr bwMode="auto">
          <a:xfrm>
            <a:off x="76200" y="1600200"/>
            <a:ext cx="8899525" cy="40386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itle 1"/>
          <p:cNvSpPr>
            <a:spLocks noGrp="1"/>
          </p:cNvSpPr>
          <p:nvPr>
            <p:ph type="title"/>
          </p:nvPr>
        </p:nvSpPr>
        <p:spPr/>
        <p:txBody>
          <a:bodyPr>
            <a:normAutofit/>
          </a:bodyPr>
          <a:lstStyle/>
          <a:p>
            <a:r>
              <a:rPr lang="en-US" smtClean="0"/>
              <a:t>Active Messages: Performance</a:t>
            </a:r>
          </a:p>
        </p:txBody>
      </p:sp>
      <p:sp>
        <p:nvSpPr>
          <p:cNvPr id="13315" name="Content Placeholder 2"/>
          <p:cNvSpPr>
            <a:spLocks noGrp="1"/>
          </p:cNvSpPr>
          <p:nvPr>
            <p:ph idx="1"/>
          </p:nvPr>
        </p:nvSpPr>
        <p:spPr>
          <a:xfrm>
            <a:off x="457200" y="1600200"/>
            <a:ext cx="8382000" cy="4876800"/>
          </a:xfrm>
        </p:spPr>
        <p:txBody>
          <a:bodyPr/>
          <a:lstStyle/>
          <a:p>
            <a:r>
              <a:rPr lang="en-US" sz="2400" dirty="0" smtClean="0"/>
              <a:t>Key optimization in AM vs. send/receive is reduction of buffering.</a:t>
            </a:r>
          </a:p>
          <a:p>
            <a:endParaRPr lang="en-US" sz="2400" dirty="0" smtClean="0"/>
          </a:p>
          <a:p>
            <a:r>
              <a:rPr lang="en-US" sz="2400" dirty="0" smtClean="0"/>
              <a:t>AM can achieve near order of magnitude reduction:</a:t>
            </a:r>
          </a:p>
          <a:p>
            <a:pPr lvl="1"/>
            <a:r>
              <a:rPr lang="en-US" sz="2000" dirty="0" err="1" smtClean="0"/>
              <a:t>nCUBE</a:t>
            </a:r>
            <a:r>
              <a:rPr lang="en-US" sz="2000" dirty="0" smtClean="0"/>
              <a:t>/2 AM send/handle: </a:t>
            </a:r>
            <a:r>
              <a:rPr lang="en-US" sz="2000" b="1" dirty="0" smtClean="0"/>
              <a:t>11us/15us </a:t>
            </a:r>
            <a:r>
              <a:rPr lang="en-US" sz="2000" dirty="0" smtClean="0"/>
              <a:t>overhead</a:t>
            </a:r>
          </a:p>
          <a:p>
            <a:pPr lvl="1"/>
            <a:r>
              <a:rPr lang="en-US" sz="2000" dirty="0" err="1" smtClean="0"/>
              <a:t>nCUBE</a:t>
            </a:r>
            <a:r>
              <a:rPr lang="en-US" sz="2000" dirty="0" smtClean="0"/>
              <a:t>/2 </a:t>
            </a:r>
            <a:r>
              <a:rPr lang="en-US" sz="2000" dirty="0" err="1" smtClean="0"/>
              <a:t>async</a:t>
            </a:r>
            <a:r>
              <a:rPr lang="en-US" sz="2000" dirty="0" smtClean="0"/>
              <a:t> send/receive: </a:t>
            </a:r>
            <a:r>
              <a:rPr lang="en-US" sz="2000" b="1" dirty="0" smtClean="0"/>
              <a:t>160us</a:t>
            </a:r>
            <a:r>
              <a:rPr lang="en-US" sz="2000" dirty="0" smtClean="0"/>
              <a:t> overhead</a:t>
            </a:r>
          </a:p>
          <a:p>
            <a:pPr lvl="1">
              <a:buFont typeface="Arial" charset="0"/>
              <a:buNone/>
            </a:pPr>
            <a:endParaRPr lang="en-US" sz="2000" dirty="0" smtClean="0"/>
          </a:p>
          <a:p>
            <a:pPr lvl="1"/>
            <a:r>
              <a:rPr lang="en-US" sz="2000" dirty="0" smtClean="0"/>
              <a:t>CM-5 AM : </a:t>
            </a:r>
            <a:r>
              <a:rPr lang="en-US" sz="2000" b="1" dirty="0" smtClean="0"/>
              <a:t>&lt;2us </a:t>
            </a:r>
            <a:r>
              <a:rPr lang="en-US" sz="2000" dirty="0" smtClean="0"/>
              <a:t>overhead</a:t>
            </a:r>
          </a:p>
          <a:p>
            <a:pPr lvl="1"/>
            <a:r>
              <a:rPr lang="en-US" sz="2000" dirty="0" smtClean="0"/>
              <a:t>CM-5 blocking: </a:t>
            </a:r>
            <a:r>
              <a:rPr lang="en-US" sz="2000" b="1" dirty="0" smtClean="0"/>
              <a:t>86us</a:t>
            </a:r>
            <a:r>
              <a:rPr lang="en-US" sz="2000" dirty="0" smtClean="0"/>
              <a:t> overhead</a:t>
            </a:r>
          </a:p>
          <a:p>
            <a:pPr lvl="1"/>
            <a:r>
              <a:rPr lang="en-US" sz="2000" dirty="0" smtClean="0"/>
              <a:t>Prototype of blocking send/receive on top of AM: 23us overhead</a:t>
            </a:r>
          </a:p>
          <a:p>
            <a:pPr>
              <a:buFont typeface="Arial" charset="0"/>
              <a:buNone/>
            </a:pPr>
            <a:endParaRPr lang="en-US" sz="2400" dirty="0" smtClean="0"/>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p:cNvSpPr>
            <a:spLocks noGrp="1"/>
          </p:cNvSpPr>
          <p:nvPr>
            <p:ph type="title"/>
          </p:nvPr>
        </p:nvSpPr>
        <p:spPr/>
        <p:txBody>
          <a:bodyPr/>
          <a:lstStyle/>
          <a:p>
            <a:r>
              <a:rPr lang="en-US" smtClean="0"/>
              <a:t>Active Messages: Split-C</a:t>
            </a:r>
          </a:p>
        </p:txBody>
      </p:sp>
      <p:pic>
        <p:nvPicPr>
          <p:cNvPr id="15363" name="Picture 2"/>
          <p:cNvPicPr>
            <a:picLocks noChangeAspect="1" noChangeArrowheads="1"/>
          </p:cNvPicPr>
          <p:nvPr/>
        </p:nvPicPr>
        <p:blipFill>
          <a:blip r:embed="rId3" cstate="print"/>
          <a:srcRect l="27499" t="34000" r="25626" b="20167"/>
          <a:stretch>
            <a:fillRect/>
          </a:stretch>
        </p:blipFill>
        <p:spPr bwMode="auto">
          <a:xfrm>
            <a:off x="1676399" y="1600200"/>
            <a:ext cx="5611091" cy="3429000"/>
          </a:xfrm>
          <a:prstGeom prst="rect">
            <a:avLst/>
          </a:prstGeom>
          <a:noFill/>
          <a:ln w="9525">
            <a:noFill/>
            <a:miter lim="800000"/>
            <a:headEnd/>
            <a:tailEnd/>
          </a:ln>
        </p:spPr>
      </p:pic>
      <p:sp>
        <p:nvSpPr>
          <p:cNvPr id="4" name="Content Placeholder 2"/>
          <p:cNvSpPr>
            <a:spLocks noGrp="1"/>
          </p:cNvSpPr>
          <p:nvPr>
            <p:ph idx="1"/>
          </p:nvPr>
        </p:nvSpPr>
        <p:spPr>
          <a:xfrm>
            <a:off x="457200" y="5105400"/>
            <a:ext cx="8382000" cy="1371600"/>
          </a:xfrm>
        </p:spPr>
        <p:txBody>
          <a:bodyPr>
            <a:noAutofit/>
          </a:bodyPr>
          <a:lstStyle/>
          <a:p>
            <a:r>
              <a:rPr lang="en-US" sz="2000" dirty="0" smtClean="0"/>
              <a:t>Non-blocking implementations of PUT and GET</a:t>
            </a:r>
          </a:p>
          <a:p>
            <a:endParaRPr lang="en-US" sz="2000" dirty="0" smtClean="0"/>
          </a:p>
          <a:p>
            <a:r>
              <a:rPr lang="en-US" sz="2000" dirty="0" smtClean="0"/>
              <a:t>Implementations consist of a message formatter and a message handler</a:t>
            </a: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itle 1"/>
          <p:cNvSpPr>
            <a:spLocks noGrp="1"/>
          </p:cNvSpPr>
          <p:nvPr>
            <p:ph type="title"/>
          </p:nvPr>
        </p:nvSpPr>
        <p:spPr/>
        <p:txBody>
          <a:bodyPr>
            <a:normAutofit fontScale="90000"/>
          </a:bodyPr>
          <a:lstStyle/>
          <a:p>
            <a:r>
              <a:rPr lang="en-US" smtClean="0"/>
              <a:t>Active Messages: Matrix Multiply</a:t>
            </a:r>
          </a:p>
        </p:txBody>
      </p:sp>
      <p:sp>
        <p:nvSpPr>
          <p:cNvPr id="16387" name="Content Placeholder 2"/>
          <p:cNvSpPr>
            <a:spLocks noGrp="1"/>
          </p:cNvSpPr>
          <p:nvPr>
            <p:ph idx="1"/>
          </p:nvPr>
        </p:nvSpPr>
        <p:spPr>
          <a:xfrm>
            <a:off x="533400" y="1752600"/>
            <a:ext cx="8229600" cy="1554163"/>
          </a:xfrm>
        </p:spPr>
        <p:txBody>
          <a:bodyPr>
            <a:normAutofit/>
          </a:bodyPr>
          <a:lstStyle/>
          <a:p>
            <a:r>
              <a:rPr lang="en-US" sz="2000" dirty="0" smtClean="0"/>
              <a:t>Multiplication of C = A x B . Processor GETS one column of A after another to perform rank-1 update with its own columns of B.</a:t>
            </a:r>
          </a:p>
          <a:p>
            <a:endParaRPr lang="en-US" sz="2000" dirty="0" smtClean="0"/>
          </a:p>
          <a:p>
            <a:r>
              <a:rPr lang="en-US" sz="2000" dirty="0" smtClean="0"/>
              <a:t>Achieves 95% of peak performance</a:t>
            </a:r>
          </a:p>
          <a:p>
            <a:endParaRPr lang="en-US" sz="2400" dirty="0" smtClean="0"/>
          </a:p>
          <a:p>
            <a:endParaRPr lang="en-US" sz="2400" dirty="0" smtClean="0"/>
          </a:p>
          <a:p>
            <a:pPr>
              <a:buFont typeface="Arial" charset="0"/>
              <a:buNone/>
            </a:pPr>
            <a:endParaRPr lang="en-US" sz="2400" dirty="0" smtClean="0"/>
          </a:p>
          <a:p>
            <a:endParaRPr lang="en-US" sz="2400" dirty="0" smtClean="0"/>
          </a:p>
        </p:txBody>
      </p:sp>
      <p:pic>
        <p:nvPicPr>
          <p:cNvPr id="16388" name="Picture 2"/>
          <p:cNvPicPr>
            <a:picLocks noChangeAspect="1" noChangeArrowheads="1"/>
          </p:cNvPicPr>
          <p:nvPr/>
        </p:nvPicPr>
        <p:blipFill>
          <a:blip r:embed="rId3" cstate="print"/>
          <a:srcRect l="17159" t="57001" r="17813" b="22000"/>
          <a:stretch>
            <a:fillRect/>
          </a:stretch>
        </p:blipFill>
        <p:spPr bwMode="auto">
          <a:xfrm>
            <a:off x="152400" y="3810000"/>
            <a:ext cx="8683336" cy="17526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itle 1"/>
          <p:cNvSpPr>
            <a:spLocks noGrp="1"/>
          </p:cNvSpPr>
          <p:nvPr>
            <p:ph type="title"/>
          </p:nvPr>
        </p:nvSpPr>
        <p:spPr/>
        <p:txBody>
          <a:bodyPr>
            <a:normAutofit/>
          </a:bodyPr>
          <a:lstStyle/>
          <a:p>
            <a:r>
              <a:rPr lang="en-US" smtClean="0"/>
              <a:t>Message Driven Architectures</a:t>
            </a:r>
          </a:p>
        </p:txBody>
      </p:sp>
      <p:sp>
        <p:nvSpPr>
          <p:cNvPr id="6" name="Content Placeholder 2"/>
          <p:cNvSpPr>
            <a:spLocks noGrp="1"/>
          </p:cNvSpPr>
          <p:nvPr>
            <p:ph idx="1"/>
          </p:nvPr>
        </p:nvSpPr>
        <p:spPr>
          <a:xfrm>
            <a:off x="533400" y="1752600"/>
            <a:ext cx="8229600" cy="4800600"/>
          </a:xfrm>
        </p:spPr>
        <p:txBody>
          <a:bodyPr rtlCol="0">
            <a:normAutofit lnSpcReduction="10000"/>
          </a:bodyPr>
          <a:lstStyle/>
          <a:p>
            <a:pPr fontAlgn="auto">
              <a:spcAft>
                <a:spcPts val="0"/>
              </a:spcAft>
              <a:buFont typeface="Wingdings" pitchFamily="2" charset="2"/>
              <a:buChar char="§"/>
              <a:defRPr/>
            </a:pPr>
            <a:r>
              <a:rPr lang="en-US" sz="2400" dirty="0" smtClean="0"/>
              <a:t>Computation occurs in the message handler. </a:t>
            </a:r>
          </a:p>
          <a:p>
            <a:pPr lvl="1" fontAlgn="auto">
              <a:spcAft>
                <a:spcPts val="0"/>
              </a:spcAft>
              <a:buFont typeface="Wingdings" pitchFamily="2" charset="2"/>
              <a:buChar char="§"/>
              <a:defRPr/>
            </a:pPr>
            <a:r>
              <a:rPr lang="en-US" sz="2000" dirty="0" smtClean="0"/>
              <a:t>Specialized hardware -&gt; Monsoon, J-Machine</a:t>
            </a:r>
          </a:p>
          <a:p>
            <a:pPr lvl="1" fontAlgn="auto">
              <a:spcAft>
                <a:spcPts val="0"/>
              </a:spcAft>
              <a:buFont typeface="Wingdings" pitchFamily="2" charset="2"/>
              <a:buChar char="§"/>
              <a:defRPr/>
            </a:pPr>
            <a:r>
              <a:rPr lang="en-US" sz="2000" dirty="0" smtClean="0"/>
              <a:t>Memory allocation and scheduling required upon message arrival</a:t>
            </a:r>
          </a:p>
          <a:p>
            <a:pPr lvl="1" fontAlgn="auto">
              <a:spcAft>
                <a:spcPts val="0"/>
              </a:spcAft>
              <a:buFont typeface="Wingdings" pitchFamily="2" charset="2"/>
              <a:buChar char="§"/>
              <a:defRPr/>
            </a:pPr>
            <a:r>
              <a:rPr lang="en-US" sz="2000" dirty="0" smtClean="0"/>
              <a:t>Tricky to implement in hardware</a:t>
            </a:r>
          </a:p>
          <a:p>
            <a:pPr lvl="1" fontAlgn="auto">
              <a:spcAft>
                <a:spcPts val="0"/>
              </a:spcAft>
              <a:buFont typeface="Wingdings" pitchFamily="2" charset="2"/>
              <a:buChar char="§"/>
              <a:defRPr/>
            </a:pPr>
            <a:r>
              <a:rPr lang="en-US" sz="2000" dirty="0" smtClean="0"/>
              <a:t>Expensive</a:t>
            </a:r>
          </a:p>
          <a:p>
            <a:pPr fontAlgn="auto">
              <a:spcAft>
                <a:spcPts val="0"/>
              </a:spcAft>
              <a:buFont typeface="Wingdings" pitchFamily="2" charset="2"/>
              <a:buChar char="§"/>
              <a:defRPr/>
            </a:pPr>
            <a:endParaRPr lang="en-US" sz="2400" dirty="0" smtClean="0"/>
          </a:p>
          <a:p>
            <a:pPr fontAlgn="auto">
              <a:spcAft>
                <a:spcPts val="0"/>
              </a:spcAft>
              <a:buFont typeface="Wingdings" pitchFamily="2" charset="2"/>
              <a:buChar char="§"/>
              <a:defRPr/>
            </a:pPr>
            <a:r>
              <a:rPr lang="en-US" sz="2400" dirty="0" smtClean="0"/>
              <a:t>In Active Messages, handler only removes messages from the network.</a:t>
            </a:r>
          </a:p>
          <a:p>
            <a:pPr fontAlgn="auto">
              <a:spcAft>
                <a:spcPts val="0"/>
              </a:spcAft>
              <a:buFont typeface="Wingdings" pitchFamily="2" charset="2"/>
              <a:buChar char="§"/>
              <a:defRPr/>
            </a:pPr>
            <a:endParaRPr lang="en-US" sz="2400" dirty="0" smtClean="0"/>
          </a:p>
          <a:p>
            <a:pPr fontAlgn="auto">
              <a:spcAft>
                <a:spcPts val="0"/>
              </a:spcAft>
              <a:buFont typeface="Wingdings" pitchFamily="2" charset="2"/>
              <a:buChar char="§"/>
              <a:defRPr/>
            </a:pPr>
            <a:r>
              <a:rPr lang="en-US" sz="2400" dirty="0" smtClean="0"/>
              <a:t>Threaded Abstract Machine (TAM)</a:t>
            </a:r>
          </a:p>
          <a:p>
            <a:pPr lvl="1" fontAlgn="auto">
              <a:spcAft>
                <a:spcPts val="0"/>
              </a:spcAft>
              <a:buFont typeface="Wingdings" pitchFamily="2" charset="2"/>
              <a:buChar char="§"/>
              <a:defRPr/>
            </a:pPr>
            <a:r>
              <a:rPr lang="en-US" sz="2000" dirty="0" smtClean="0"/>
              <a:t>Parallel execution model based on Active Message </a:t>
            </a:r>
          </a:p>
          <a:p>
            <a:pPr lvl="1" fontAlgn="auto">
              <a:spcAft>
                <a:spcPts val="0"/>
              </a:spcAft>
              <a:buFont typeface="Wingdings" pitchFamily="2" charset="2"/>
              <a:buChar char="§"/>
              <a:defRPr/>
            </a:pPr>
            <a:r>
              <a:rPr lang="en-US" sz="2000" dirty="0" smtClean="0"/>
              <a:t>Typically no memory allocation upon message arrival</a:t>
            </a:r>
          </a:p>
          <a:p>
            <a:pPr lvl="1" fontAlgn="auto">
              <a:spcAft>
                <a:spcPts val="0"/>
              </a:spcAft>
              <a:buFont typeface="Wingdings" pitchFamily="2" charset="2"/>
              <a:buChar char="§"/>
              <a:defRPr/>
            </a:pPr>
            <a:r>
              <a:rPr lang="en-US" sz="2000" dirty="0" smtClean="0"/>
              <a:t>No test results</a:t>
            </a:r>
          </a:p>
          <a:p>
            <a:pPr lvl="1" fontAlgn="auto">
              <a:spcAft>
                <a:spcPts val="0"/>
              </a:spcAft>
              <a:buFont typeface="Wingdings" pitchFamily="2" charset="2"/>
              <a:buChar char="§"/>
              <a:defRPr/>
            </a:pPr>
            <a:endParaRPr lang="en-US" sz="2000" dirty="0" smtClean="0"/>
          </a:p>
          <a:p>
            <a:pPr fontAlgn="auto">
              <a:spcAft>
                <a:spcPts val="0"/>
              </a:spcAft>
              <a:buFont typeface="Wingdings" pitchFamily="2" charset="2"/>
              <a:buChar char="§"/>
              <a:defRPr/>
            </a:pPr>
            <a:endParaRPr lang="en-US" sz="2400" dirty="0" smtClean="0"/>
          </a:p>
          <a:p>
            <a:pPr fontAlgn="auto">
              <a:spcAft>
                <a:spcPts val="0"/>
              </a:spcAft>
              <a:buFont typeface="Wingdings" pitchFamily="2" charset="2"/>
              <a:buChar char="§"/>
              <a:defRPr/>
            </a:pPr>
            <a:endParaRPr lang="en-US" sz="2400" dirty="0" smtClean="0"/>
          </a:p>
          <a:p>
            <a:pPr>
              <a:buFont typeface="Wingdings" pitchFamily="2" charset="2"/>
              <a:buChar char="§"/>
              <a:defRPr/>
            </a:pPr>
            <a:endParaRPr lang="en-US" sz="2400" dirty="0" smtClean="0"/>
          </a:p>
          <a:p>
            <a:pPr fontAlgn="auto">
              <a:spcAft>
                <a:spcPts val="0"/>
              </a:spcAft>
              <a:buFont typeface="Wingdings" pitchFamily="2" charset="2"/>
              <a:buChar char="§"/>
              <a:defRPr/>
            </a:pPr>
            <a:endParaRPr lang="en-US" sz="2400" dirty="0" smtClean="0"/>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itle 1"/>
          <p:cNvSpPr>
            <a:spLocks noGrp="1"/>
          </p:cNvSpPr>
          <p:nvPr>
            <p:ph type="title"/>
          </p:nvPr>
        </p:nvSpPr>
        <p:spPr/>
        <p:txBody>
          <a:bodyPr/>
          <a:lstStyle/>
          <a:p>
            <a:r>
              <a:rPr lang="en-US" dirty="0" smtClean="0"/>
              <a:t>Active Messages: Recap</a:t>
            </a:r>
          </a:p>
        </p:txBody>
      </p:sp>
      <p:sp>
        <p:nvSpPr>
          <p:cNvPr id="18435" name="Content Placeholder 2"/>
          <p:cNvSpPr>
            <a:spLocks noGrp="1"/>
          </p:cNvSpPr>
          <p:nvPr>
            <p:ph idx="1"/>
          </p:nvPr>
        </p:nvSpPr>
        <p:spPr>
          <a:xfrm>
            <a:off x="457200" y="1775191"/>
            <a:ext cx="3962400" cy="4625609"/>
          </a:xfrm>
        </p:spPr>
        <p:txBody>
          <a:bodyPr>
            <a:normAutofit/>
          </a:bodyPr>
          <a:lstStyle/>
          <a:p>
            <a:r>
              <a:rPr lang="en-US" sz="2400" dirty="0" smtClean="0"/>
              <a:t>Good performance</a:t>
            </a:r>
          </a:p>
          <a:p>
            <a:endParaRPr lang="en-US" sz="2400" dirty="0" smtClean="0"/>
          </a:p>
          <a:p>
            <a:r>
              <a:rPr lang="en-US" sz="2400" dirty="0" smtClean="0"/>
              <a:t>Not a new parallel programming paradigm</a:t>
            </a:r>
          </a:p>
          <a:p>
            <a:pPr lvl="1"/>
            <a:r>
              <a:rPr lang="en-US" sz="2000" dirty="0" smtClean="0"/>
              <a:t>“Evolutionary not Revolutionary”</a:t>
            </a:r>
          </a:p>
          <a:p>
            <a:pPr lvl="1">
              <a:buNone/>
            </a:pPr>
            <a:endParaRPr lang="en-US" sz="2000" dirty="0" smtClean="0"/>
          </a:p>
          <a:p>
            <a:r>
              <a:rPr lang="en-US" sz="2400" dirty="0" smtClean="0"/>
              <a:t>AM systems?</a:t>
            </a:r>
          </a:p>
          <a:p>
            <a:endParaRPr lang="en-US" sz="2400" dirty="0" smtClean="0"/>
          </a:p>
          <a:p>
            <a:r>
              <a:rPr lang="en-US" sz="2400" dirty="0" smtClean="0"/>
              <a:t>Multiprocessor vs. Cluster</a:t>
            </a:r>
          </a:p>
        </p:txBody>
      </p:sp>
      <p:pic>
        <p:nvPicPr>
          <p:cNvPr id="4" name="Picture 2"/>
          <p:cNvPicPr>
            <a:picLocks noChangeAspect="1" noChangeArrowheads="1"/>
          </p:cNvPicPr>
          <p:nvPr/>
        </p:nvPicPr>
        <p:blipFill>
          <a:blip r:embed="rId3" cstate="print"/>
          <a:srcRect l="16897" t="1471" r="18765" b="13209"/>
          <a:stretch>
            <a:fillRect/>
          </a:stretch>
        </p:blipFill>
        <p:spPr bwMode="auto">
          <a:xfrm>
            <a:off x="4267200" y="1665165"/>
            <a:ext cx="4724400" cy="4811835"/>
          </a:xfrm>
          <a:prstGeom prst="rect">
            <a:avLst/>
          </a:prstGeom>
          <a:noFill/>
          <a:ln w="12700">
            <a:noFill/>
            <a:miter lim="800000"/>
            <a:headEnd/>
            <a:tailEnd/>
          </a:ln>
        </p:spPr>
      </p:pic>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Title 1"/>
          <p:cNvSpPr>
            <a:spLocks noGrp="1"/>
          </p:cNvSpPr>
          <p:nvPr>
            <p:ph type="title"/>
          </p:nvPr>
        </p:nvSpPr>
        <p:spPr/>
        <p:txBody>
          <a:bodyPr/>
          <a:lstStyle/>
          <a:p>
            <a:r>
              <a:rPr lang="en-US" smtClean="0"/>
              <a:t>U-Net: Authors</a:t>
            </a:r>
          </a:p>
        </p:txBody>
      </p:sp>
      <p:sp>
        <p:nvSpPr>
          <p:cNvPr id="20483" name="Content Placeholder 2"/>
          <p:cNvSpPr>
            <a:spLocks noGrp="1"/>
          </p:cNvSpPr>
          <p:nvPr>
            <p:ph idx="1"/>
          </p:nvPr>
        </p:nvSpPr>
        <p:spPr/>
        <p:txBody>
          <a:bodyPr/>
          <a:lstStyle/>
          <a:p>
            <a:r>
              <a:rPr lang="en-US" sz="2800" dirty="0" smtClean="0"/>
              <a:t>Thorsten von </a:t>
            </a:r>
            <a:r>
              <a:rPr lang="en-US" sz="2800" dirty="0" err="1" smtClean="0"/>
              <a:t>Eicken</a:t>
            </a:r>
            <a:endParaRPr lang="en-US" sz="2800" dirty="0" smtClean="0"/>
          </a:p>
          <a:p>
            <a:r>
              <a:rPr lang="en-US" sz="2800" dirty="0" err="1" smtClean="0"/>
              <a:t>Anindya</a:t>
            </a:r>
            <a:r>
              <a:rPr lang="en-US" sz="2800" dirty="0" smtClean="0"/>
              <a:t> </a:t>
            </a:r>
            <a:r>
              <a:rPr lang="en-US" sz="2800" dirty="0" err="1" smtClean="0"/>
              <a:t>Basu</a:t>
            </a:r>
            <a:endParaRPr lang="en-US" sz="2800" dirty="0" smtClean="0"/>
          </a:p>
          <a:p>
            <a:pPr lvl="1"/>
            <a:r>
              <a:rPr lang="en-US" sz="2400" dirty="0" smtClean="0"/>
              <a:t>Advised by von </a:t>
            </a:r>
            <a:r>
              <a:rPr lang="en-US" sz="2400" dirty="0" err="1" smtClean="0"/>
              <a:t>Eicken</a:t>
            </a:r>
            <a:endParaRPr lang="en-US" sz="2400" dirty="0" smtClean="0"/>
          </a:p>
          <a:p>
            <a:r>
              <a:rPr lang="en-US" sz="2800" dirty="0" err="1" smtClean="0"/>
              <a:t>Vineet</a:t>
            </a:r>
            <a:r>
              <a:rPr lang="en-US" sz="2800" dirty="0" smtClean="0"/>
              <a:t> </a:t>
            </a:r>
            <a:r>
              <a:rPr lang="en-US" sz="2800" dirty="0" err="1" smtClean="0"/>
              <a:t>Buch</a:t>
            </a:r>
            <a:endParaRPr lang="en-US" sz="2800" dirty="0" smtClean="0"/>
          </a:p>
          <a:p>
            <a:pPr lvl="1"/>
            <a:r>
              <a:rPr lang="en-US" sz="2400" dirty="0" smtClean="0"/>
              <a:t>M.S. from Cornell</a:t>
            </a:r>
          </a:p>
          <a:p>
            <a:pPr lvl="1"/>
            <a:r>
              <a:rPr lang="en-US" sz="2400" dirty="0" smtClean="0"/>
              <a:t>Co-founded Like.com -&gt; Google</a:t>
            </a:r>
          </a:p>
          <a:p>
            <a:r>
              <a:rPr lang="en-US" sz="2800" dirty="0" smtClean="0"/>
              <a:t>Werner </a:t>
            </a:r>
            <a:r>
              <a:rPr lang="en-US" sz="2800" dirty="0" err="1" smtClean="0"/>
              <a:t>Vogels</a:t>
            </a:r>
            <a:endParaRPr lang="en-US" sz="2000" dirty="0" smtClean="0"/>
          </a:p>
          <a:p>
            <a:pPr lvl="1"/>
            <a:r>
              <a:rPr lang="en-US" sz="2400" dirty="0" smtClean="0"/>
              <a:t>Research Scientist at Cornell -&gt; CTO of Amazon</a:t>
            </a:r>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Title 1"/>
          <p:cNvSpPr>
            <a:spLocks noGrp="1"/>
          </p:cNvSpPr>
          <p:nvPr>
            <p:ph type="title"/>
          </p:nvPr>
        </p:nvSpPr>
        <p:spPr/>
        <p:txBody>
          <a:bodyPr/>
          <a:lstStyle/>
          <a:p>
            <a:r>
              <a:rPr lang="en-US" smtClean="0"/>
              <a:t>U-Net: Motivation</a:t>
            </a:r>
          </a:p>
        </p:txBody>
      </p:sp>
      <p:sp>
        <p:nvSpPr>
          <p:cNvPr id="21507" name="Content Placeholder 2"/>
          <p:cNvSpPr>
            <a:spLocks noGrp="1"/>
          </p:cNvSpPr>
          <p:nvPr>
            <p:ph idx="1"/>
          </p:nvPr>
        </p:nvSpPr>
        <p:spPr/>
        <p:txBody>
          <a:bodyPr/>
          <a:lstStyle/>
          <a:p>
            <a:r>
              <a:rPr lang="en-US" sz="2400" dirty="0" smtClean="0"/>
              <a:t>Bottleneck of local area communication at kernel</a:t>
            </a:r>
          </a:p>
          <a:p>
            <a:pPr lvl="1"/>
            <a:r>
              <a:rPr lang="en-US" sz="2000" dirty="0" smtClean="0"/>
              <a:t>Several copies of messages made</a:t>
            </a:r>
          </a:p>
          <a:p>
            <a:pPr lvl="1"/>
            <a:r>
              <a:rPr lang="en-US" sz="2000" dirty="0" smtClean="0"/>
              <a:t>Processing overhead dominates for small messages</a:t>
            </a:r>
          </a:p>
          <a:p>
            <a:endParaRPr lang="en-US" sz="2400" dirty="0" smtClean="0"/>
          </a:p>
          <a:p>
            <a:r>
              <a:rPr lang="en-US" sz="2400" dirty="0" smtClean="0"/>
              <a:t>Low round-trip latencies growing in importance</a:t>
            </a:r>
          </a:p>
          <a:p>
            <a:pPr lvl="1"/>
            <a:r>
              <a:rPr lang="en-US" sz="2000" dirty="0" smtClean="0"/>
              <a:t>Especially for small messages</a:t>
            </a:r>
          </a:p>
          <a:p>
            <a:endParaRPr lang="en-US" sz="2400" dirty="0" smtClean="0"/>
          </a:p>
          <a:p>
            <a:r>
              <a:rPr lang="en-US" sz="2400" dirty="0" smtClean="0"/>
              <a:t>Traditional networking architecture inflexible</a:t>
            </a:r>
          </a:p>
          <a:p>
            <a:pPr lvl="1"/>
            <a:r>
              <a:rPr lang="en-US" sz="2000" dirty="0" smtClean="0"/>
              <a:t>Cannot easily support new protocols or send/receive interfaces</a:t>
            </a:r>
          </a:p>
          <a:p>
            <a:pPr>
              <a:buFont typeface="Arial" charset="0"/>
              <a:buNone/>
            </a:pPr>
            <a:endParaRPr lang="en-US" sz="2400" dirty="0" smtClean="0"/>
          </a:p>
          <a:p>
            <a:endParaRPr lang="en-US" sz="2400" dirty="0" smtClean="0"/>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Title 1"/>
          <p:cNvSpPr>
            <a:spLocks noGrp="1"/>
          </p:cNvSpPr>
          <p:nvPr>
            <p:ph type="title"/>
          </p:nvPr>
        </p:nvSpPr>
        <p:spPr/>
        <p:txBody>
          <a:bodyPr/>
          <a:lstStyle/>
          <a:p>
            <a:r>
              <a:rPr lang="en-US" dirty="0" smtClean="0"/>
              <a:t>U-Net: Goals</a:t>
            </a:r>
          </a:p>
        </p:txBody>
      </p:sp>
      <p:sp>
        <p:nvSpPr>
          <p:cNvPr id="22531" name="Content Placeholder 2"/>
          <p:cNvSpPr>
            <a:spLocks noGrp="1"/>
          </p:cNvSpPr>
          <p:nvPr>
            <p:ph idx="1"/>
          </p:nvPr>
        </p:nvSpPr>
        <p:spPr/>
        <p:txBody>
          <a:bodyPr>
            <a:normAutofit/>
          </a:bodyPr>
          <a:lstStyle/>
          <a:p>
            <a:pPr marL="457200" indent="-457200"/>
            <a:r>
              <a:rPr lang="en-US" sz="2400" dirty="0" smtClean="0"/>
              <a:t>Remove kernel from critical path of communication</a:t>
            </a:r>
          </a:p>
          <a:p>
            <a:pPr marL="457200" indent="-457200"/>
            <a:endParaRPr lang="en-US" sz="2400" dirty="0" smtClean="0"/>
          </a:p>
          <a:p>
            <a:pPr marL="457200" indent="-457200"/>
            <a:r>
              <a:rPr lang="en-US" sz="2400" dirty="0" smtClean="0"/>
              <a:t>Provide low-latency communication in local area settings</a:t>
            </a:r>
          </a:p>
          <a:p>
            <a:pPr marL="457200" indent="-457200"/>
            <a:endParaRPr lang="en-US" sz="2400" dirty="0" smtClean="0"/>
          </a:p>
          <a:p>
            <a:pPr marL="457200" indent="-457200"/>
            <a:r>
              <a:rPr lang="en-US" sz="2400" dirty="0" smtClean="0"/>
              <a:t>Exploit full network bandwidth even with small messages</a:t>
            </a:r>
          </a:p>
          <a:p>
            <a:pPr marL="457200" indent="-457200"/>
            <a:endParaRPr lang="en-US" sz="2400" dirty="0" smtClean="0"/>
          </a:p>
          <a:p>
            <a:pPr marL="457200" indent="-457200"/>
            <a:r>
              <a:rPr lang="en-US" sz="2400" dirty="0" smtClean="0"/>
              <a:t>Facilitate the use of novel communication protocols</a:t>
            </a:r>
          </a:p>
          <a:p>
            <a:pPr marL="457200" indent="-457200">
              <a:buFont typeface="Arial" charset="0"/>
              <a:buNone/>
            </a:pPr>
            <a:endParaRPr lang="en-US" sz="2400" dirty="0" smtClean="0"/>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U-Net: Takeaways</a:t>
            </a:r>
            <a:endParaRPr lang="en-US" dirty="0"/>
          </a:p>
        </p:txBody>
      </p:sp>
      <p:sp>
        <p:nvSpPr>
          <p:cNvPr id="3" name="Content Placeholder 2"/>
          <p:cNvSpPr>
            <a:spLocks noGrp="1"/>
          </p:cNvSpPr>
          <p:nvPr>
            <p:ph idx="1"/>
          </p:nvPr>
        </p:nvSpPr>
        <p:spPr/>
        <p:txBody>
          <a:bodyPr>
            <a:normAutofit/>
          </a:bodyPr>
          <a:lstStyle/>
          <a:p>
            <a:r>
              <a:rPr lang="en-US" sz="2800" dirty="0" smtClean="0"/>
              <a:t>Flexible</a:t>
            </a:r>
          </a:p>
          <a:p>
            <a:endParaRPr lang="en-US" sz="2800" dirty="0" smtClean="0"/>
          </a:p>
          <a:p>
            <a:r>
              <a:rPr lang="en-US" sz="2800" dirty="0" smtClean="0"/>
              <a:t>Low latency for smaller messages</a:t>
            </a:r>
          </a:p>
          <a:p>
            <a:endParaRPr lang="en-US" sz="2800" dirty="0" smtClean="0"/>
          </a:p>
          <a:p>
            <a:r>
              <a:rPr lang="en-US" sz="2800" dirty="0" smtClean="0"/>
              <a:t>Off the shelf hardware – good performance</a:t>
            </a:r>
          </a:p>
          <a:p>
            <a:endParaRPr lang="en-US" sz="2800" dirty="0" smtClean="0"/>
          </a:p>
          <a:p>
            <a:r>
              <a:rPr lang="en-US" sz="2800" dirty="0" smtClean="0"/>
              <a:t>Weaknesses :</a:t>
            </a:r>
            <a:endParaRPr lang="en-US" sz="2800" dirty="0" smtClean="0"/>
          </a:p>
          <a:p>
            <a:pPr lvl="1"/>
            <a:r>
              <a:rPr lang="en-US" sz="2400" dirty="0" smtClean="0"/>
              <a:t>Multiplexing resources between processes not in kernel</a:t>
            </a:r>
          </a:p>
          <a:p>
            <a:pPr lvl="1"/>
            <a:r>
              <a:rPr lang="en-US" sz="2400" dirty="0" smtClean="0"/>
              <a:t>Specialized NI needed?</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2" end="2"/>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6" end="6"/>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7" end="7"/>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Title 1"/>
          <p:cNvSpPr>
            <a:spLocks noGrp="1"/>
          </p:cNvSpPr>
          <p:nvPr>
            <p:ph type="title"/>
          </p:nvPr>
        </p:nvSpPr>
        <p:spPr/>
        <p:txBody>
          <a:bodyPr/>
          <a:lstStyle/>
          <a:p>
            <a:r>
              <a:rPr lang="en-US" smtClean="0"/>
              <a:t>U-Net: Design</a:t>
            </a:r>
          </a:p>
        </p:txBody>
      </p:sp>
      <p:sp>
        <p:nvSpPr>
          <p:cNvPr id="23555" name="Content Placeholder 2"/>
          <p:cNvSpPr>
            <a:spLocks noGrp="1"/>
          </p:cNvSpPr>
          <p:nvPr>
            <p:ph idx="1"/>
          </p:nvPr>
        </p:nvSpPr>
        <p:spPr/>
        <p:txBody>
          <a:bodyPr>
            <a:normAutofit/>
          </a:bodyPr>
          <a:lstStyle/>
          <a:p>
            <a:r>
              <a:rPr lang="en-US" sz="2800" dirty="0" smtClean="0"/>
              <a:t>User level communication architecture independent</a:t>
            </a:r>
          </a:p>
          <a:p>
            <a:endParaRPr lang="en-US" sz="2800" dirty="0" smtClean="0"/>
          </a:p>
          <a:p>
            <a:r>
              <a:rPr lang="en-US" sz="2800" dirty="0" smtClean="0"/>
              <a:t>Virtualizes network devices</a:t>
            </a:r>
          </a:p>
          <a:p>
            <a:endParaRPr lang="en-US" sz="2800" dirty="0" smtClean="0"/>
          </a:p>
          <a:p>
            <a:r>
              <a:rPr lang="en-US" sz="2800" dirty="0" smtClean="0"/>
              <a:t>Kernel control of channel set-up and tear-down</a:t>
            </a:r>
          </a:p>
          <a:p>
            <a:endParaRPr lang="en-US" sz="2800" dirty="0" smtClean="0"/>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itle 1"/>
          <p:cNvSpPr>
            <a:spLocks noGrp="1"/>
          </p:cNvSpPr>
          <p:nvPr>
            <p:ph type="title"/>
          </p:nvPr>
        </p:nvSpPr>
        <p:spPr/>
        <p:txBody>
          <a:bodyPr/>
          <a:lstStyle/>
          <a:p>
            <a:r>
              <a:rPr lang="en-US" smtClean="0"/>
              <a:t>U-Net: Design</a:t>
            </a:r>
          </a:p>
        </p:txBody>
      </p:sp>
      <p:sp>
        <p:nvSpPr>
          <p:cNvPr id="24579" name="Content Placeholder 2"/>
          <p:cNvSpPr>
            <a:spLocks noGrp="1"/>
          </p:cNvSpPr>
          <p:nvPr>
            <p:ph idx="1"/>
          </p:nvPr>
        </p:nvSpPr>
        <p:spPr>
          <a:xfrm>
            <a:off x="533400" y="1600200"/>
            <a:ext cx="2667000" cy="4525963"/>
          </a:xfrm>
        </p:spPr>
        <p:txBody>
          <a:bodyPr/>
          <a:lstStyle/>
          <a:p>
            <a:endParaRPr lang="en-US" sz="2400" dirty="0" smtClean="0"/>
          </a:p>
          <a:p>
            <a:endParaRPr lang="en-US" sz="2400" dirty="0" smtClean="0"/>
          </a:p>
          <a:p>
            <a:endParaRPr lang="en-US" sz="2400" dirty="0" smtClean="0"/>
          </a:p>
          <a:p>
            <a:endParaRPr lang="en-US" sz="2400" dirty="0" smtClean="0"/>
          </a:p>
          <a:p>
            <a:r>
              <a:rPr lang="en-US" sz="2400" dirty="0" smtClean="0"/>
              <a:t>Remove kernel from critical path: send/</a:t>
            </a:r>
            <a:r>
              <a:rPr lang="en-US" sz="2400" dirty="0" err="1" smtClean="0"/>
              <a:t>recv</a:t>
            </a:r>
            <a:endParaRPr lang="en-US" sz="2400" dirty="0" smtClean="0"/>
          </a:p>
          <a:p>
            <a:endParaRPr lang="en-US" dirty="0" smtClean="0"/>
          </a:p>
        </p:txBody>
      </p:sp>
      <p:pic>
        <p:nvPicPr>
          <p:cNvPr id="5" name="Picture 2"/>
          <p:cNvPicPr>
            <a:picLocks noChangeAspect="1" noChangeArrowheads="1"/>
          </p:cNvPicPr>
          <p:nvPr/>
        </p:nvPicPr>
        <p:blipFill>
          <a:blip r:embed="rId3" cstate="print"/>
          <a:srcRect l="8678" t="5357" r="5785" b="7142"/>
          <a:stretch>
            <a:fillRect/>
          </a:stretch>
        </p:blipFill>
        <p:spPr bwMode="auto">
          <a:xfrm>
            <a:off x="3352800" y="2133600"/>
            <a:ext cx="5579706" cy="3962400"/>
          </a:xfrm>
          <a:prstGeom prst="rect">
            <a:avLst/>
          </a:prstGeom>
          <a:noFill/>
          <a:ln w="12700">
            <a:noFill/>
            <a:miter lim="800000"/>
            <a:headEnd/>
            <a:tailEnd/>
          </a:ln>
        </p:spPr>
      </p:pic>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Title 1"/>
          <p:cNvSpPr>
            <a:spLocks noGrp="1"/>
          </p:cNvSpPr>
          <p:nvPr>
            <p:ph type="title"/>
          </p:nvPr>
        </p:nvSpPr>
        <p:spPr/>
        <p:txBody>
          <a:bodyPr/>
          <a:lstStyle/>
          <a:p>
            <a:r>
              <a:rPr lang="en-US" smtClean="0"/>
              <a:t>U-Net: Control</a:t>
            </a:r>
          </a:p>
        </p:txBody>
      </p:sp>
      <p:sp>
        <p:nvSpPr>
          <p:cNvPr id="25603" name="Content Placeholder 2"/>
          <p:cNvSpPr>
            <a:spLocks noGrp="1"/>
          </p:cNvSpPr>
          <p:nvPr>
            <p:ph idx="1"/>
          </p:nvPr>
        </p:nvSpPr>
        <p:spPr/>
        <p:txBody>
          <a:bodyPr/>
          <a:lstStyle/>
          <a:p>
            <a:pPr>
              <a:buFont typeface="Arial" charset="0"/>
              <a:buNone/>
            </a:pPr>
            <a:r>
              <a:rPr lang="en-US" sz="2800" dirty="0" smtClean="0"/>
              <a:t>U-Net:</a:t>
            </a:r>
          </a:p>
          <a:p>
            <a:r>
              <a:rPr lang="en-US" sz="2400" dirty="0" smtClean="0"/>
              <a:t>Multiplexes NI among all processes accessing network </a:t>
            </a:r>
          </a:p>
          <a:p>
            <a:r>
              <a:rPr lang="en-US" sz="2400" dirty="0" smtClean="0"/>
              <a:t>Enforces protection boundaries and resource limits</a:t>
            </a:r>
          </a:p>
          <a:p>
            <a:endParaRPr lang="en-US" sz="2400" dirty="0" smtClean="0"/>
          </a:p>
          <a:p>
            <a:pPr>
              <a:buFont typeface="Arial" charset="0"/>
              <a:buNone/>
            </a:pPr>
            <a:r>
              <a:rPr lang="en-US" sz="2400" dirty="0" smtClean="0"/>
              <a:t>Process:</a:t>
            </a:r>
          </a:p>
          <a:p>
            <a:r>
              <a:rPr lang="en-US" sz="2400" dirty="0" smtClean="0"/>
              <a:t>Contents of each message and management of send/</a:t>
            </a:r>
            <a:r>
              <a:rPr lang="en-US" sz="2400" dirty="0" err="1" smtClean="0"/>
              <a:t>recv</a:t>
            </a:r>
            <a:r>
              <a:rPr lang="en-US" sz="2400" dirty="0" smtClean="0"/>
              <a:t> resources (i.e. buffers)</a:t>
            </a:r>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Title 1"/>
          <p:cNvSpPr>
            <a:spLocks noGrp="1"/>
          </p:cNvSpPr>
          <p:nvPr>
            <p:ph type="title"/>
          </p:nvPr>
        </p:nvSpPr>
        <p:spPr/>
        <p:txBody>
          <a:bodyPr/>
          <a:lstStyle/>
          <a:p>
            <a:r>
              <a:rPr lang="en-US" dirty="0" smtClean="0"/>
              <a:t>U-Net: Architecture</a:t>
            </a:r>
          </a:p>
        </p:txBody>
      </p:sp>
      <p:sp>
        <p:nvSpPr>
          <p:cNvPr id="26627" name="Content Placeholder 2"/>
          <p:cNvSpPr>
            <a:spLocks noGrp="1"/>
          </p:cNvSpPr>
          <p:nvPr>
            <p:ph idx="1"/>
          </p:nvPr>
        </p:nvSpPr>
        <p:spPr/>
        <p:txBody>
          <a:bodyPr/>
          <a:lstStyle/>
          <a:p>
            <a:r>
              <a:rPr lang="en-US" sz="2400" smtClean="0"/>
              <a:t>Main building blocks of U-Net:</a:t>
            </a:r>
          </a:p>
          <a:p>
            <a:pPr lvl="1"/>
            <a:r>
              <a:rPr lang="en-US" sz="2000" smtClean="0"/>
              <a:t>Endpoints</a:t>
            </a:r>
          </a:p>
          <a:p>
            <a:pPr lvl="1"/>
            <a:r>
              <a:rPr lang="en-US" sz="2000" smtClean="0"/>
              <a:t>Communication Segments</a:t>
            </a:r>
          </a:p>
          <a:p>
            <a:pPr lvl="1"/>
            <a:r>
              <a:rPr lang="en-US" sz="2000" smtClean="0"/>
              <a:t>Message Queues </a:t>
            </a:r>
          </a:p>
          <a:p>
            <a:pPr lvl="1"/>
            <a:endParaRPr lang="en-US" sz="2000" smtClean="0"/>
          </a:p>
          <a:p>
            <a:r>
              <a:rPr lang="en-US" sz="2400" smtClean="0"/>
              <a:t>Each process that wishes to access the network </a:t>
            </a:r>
          </a:p>
          <a:p>
            <a:pPr lvl="1"/>
            <a:r>
              <a:rPr lang="en-US" sz="2000" smtClean="0"/>
              <a:t>Creates one or more endpoints</a:t>
            </a:r>
          </a:p>
          <a:p>
            <a:pPr lvl="1"/>
            <a:r>
              <a:rPr lang="en-US" sz="2000" smtClean="0"/>
              <a:t>Associates a communication segment with each endpoint</a:t>
            </a:r>
          </a:p>
          <a:p>
            <a:pPr lvl="1"/>
            <a:r>
              <a:rPr lang="en-US" sz="2000" smtClean="0"/>
              <a:t>Associates set of send, receive and free message queues with each endpoint</a:t>
            </a:r>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Title 1"/>
          <p:cNvSpPr>
            <a:spLocks noGrp="1"/>
          </p:cNvSpPr>
          <p:nvPr>
            <p:ph type="title"/>
          </p:nvPr>
        </p:nvSpPr>
        <p:spPr/>
        <p:txBody>
          <a:bodyPr/>
          <a:lstStyle/>
          <a:p>
            <a:r>
              <a:rPr lang="en-US" dirty="0" smtClean="0"/>
              <a:t>U-Net: Send &amp; Receive</a:t>
            </a:r>
          </a:p>
        </p:txBody>
      </p:sp>
      <p:pic>
        <p:nvPicPr>
          <p:cNvPr id="27651" name="Picture 2"/>
          <p:cNvPicPr>
            <a:picLocks noChangeAspect="1" noChangeArrowheads="1"/>
          </p:cNvPicPr>
          <p:nvPr/>
        </p:nvPicPr>
        <p:blipFill>
          <a:blip r:embed="rId3" cstate="print"/>
          <a:srcRect l="61874" t="33000" r="11563" b="43500"/>
          <a:stretch>
            <a:fillRect/>
          </a:stretch>
        </p:blipFill>
        <p:spPr bwMode="auto">
          <a:xfrm>
            <a:off x="1371600" y="2133600"/>
            <a:ext cx="6477000" cy="35814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6137" name="Text Box 9"/>
          <p:cNvSpPr txBox="1">
            <a:spLocks noChangeArrowheads="1"/>
          </p:cNvSpPr>
          <p:nvPr/>
        </p:nvSpPr>
        <p:spPr bwMode="auto">
          <a:xfrm>
            <a:off x="7924800" y="4800600"/>
            <a:ext cx="1066799" cy="784830"/>
          </a:xfrm>
          <a:prstGeom prst="rect">
            <a:avLst/>
          </a:prstGeom>
          <a:solidFill>
            <a:srgbClr val="FF0000"/>
          </a:solidFill>
          <a:ln w="9525">
            <a:noFill/>
            <a:miter lim="800000"/>
            <a:headEnd/>
            <a:tailEnd/>
          </a:ln>
          <a:effectLst/>
        </p:spPr>
        <p:txBody>
          <a:bodyPr wrap="square">
            <a:spAutoFit/>
          </a:bodyPr>
          <a:lstStyle/>
          <a:p>
            <a:pPr algn="r" rtl="1">
              <a:spcBef>
                <a:spcPct val="50000"/>
              </a:spcBef>
              <a:buClrTx/>
              <a:buSzTx/>
              <a:buFontTx/>
              <a:buNone/>
            </a:pPr>
            <a:r>
              <a:rPr lang="en-US" dirty="0" smtClean="0"/>
              <a:t>N</a:t>
            </a:r>
            <a:r>
              <a:rPr lang="en-US" sz="1800" dirty="0" smtClean="0">
                <a:effectLst/>
              </a:rPr>
              <a:t>etwork</a:t>
            </a:r>
          </a:p>
          <a:p>
            <a:pPr algn="r" rtl="1">
              <a:spcBef>
                <a:spcPct val="50000"/>
              </a:spcBef>
              <a:buClrTx/>
              <a:buSzTx/>
              <a:buFontTx/>
              <a:buNone/>
            </a:pPr>
            <a:endParaRPr lang="en-US" sz="1800" dirty="0">
              <a:effectLst/>
            </a:endParaRPr>
          </a:p>
        </p:txBody>
      </p:sp>
      <p:sp>
        <p:nvSpPr>
          <p:cNvPr id="176135" name="AutoShape 7"/>
          <p:cNvSpPr>
            <a:spLocks noChangeArrowheads="1"/>
          </p:cNvSpPr>
          <p:nvPr/>
        </p:nvSpPr>
        <p:spPr bwMode="auto">
          <a:xfrm rot="16200000">
            <a:off x="6011864" y="4437063"/>
            <a:ext cx="2303462" cy="1439863"/>
          </a:xfrm>
          <a:custGeom>
            <a:avLst/>
            <a:gdLst>
              <a:gd name="G0" fmla="+- 5415 0 0"/>
              <a:gd name="G1" fmla="+- 21600 0 5415"/>
              <a:gd name="G2" fmla="*/ 5415 1 2"/>
              <a:gd name="G3" fmla="+- 21600 0 G2"/>
              <a:gd name="G4" fmla="+/ 5415 21600 2"/>
              <a:gd name="G5" fmla="+/ G1 0 2"/>
              <a:gd name="G6" fmla="*/ 21600 21600 5415"/>
              <a:gd name="G7" fmla="*/ G6 1 2"/>
              <a:gd name="G8" fmla="+- 21600 0 G7"/>
              <a:gd name="G9" fmla="*/ 21600 1 2"/>
              <a:gd name="G10" fmla="+- 5415 0 G9"/>
              <a:gd name="G11" fmla="?: G10 G8 0"/>
              <a:gd name="G12" fmla="?: G10 G7 21600"/>
              <a:gd name="T0" fmla="*/ 18892 w 21600"/>
              <a:gd name="T1" fmla="*/ 10800 h 21600"/>
              <a:gd name="T2" fmla="*/ 10800 w 21600"/>
              <a:gd name="T3" fmla="*/ 21600 h 21600"/>
              <a:gd name="T4" fmla="*/ 2708 w 21600"/>
              <a:gd name="T5" fmla="*/ 10800 h 21600"/>
              <a:gd name="T6" fmla="*/ 10800 w 21600"/>
              <a:gd name="T7" fmla="*/ 0 h 21600"/>
              <a:gd name="T8" fmla="*/ 4508 w 21600"/>
              <a:gd name="T9" fmla="*/ 4508 h 21600"/>
              <a:gd name="T10" fmla="*/ 17092 w 21600"/>
              <a:gd name="T11" fmla="*/ 17092 h 21600"/>
            </a:gdLst>
            <a:ahLst/>
            <a:cxnLst>
              <a:cxn ang="0">
                <a:pos x="T0" y="T1"/>
              </a:cxn>
              <a:cxn ang="0">
                <a:pos x="T2" y="T3"/>
              </a:cxn>
              <a:cxn ang="0">
                <a:pos x="T4" y="T5"/>
              </a:cxn>
              <a:cxn ang="0">
                <a:pos x="T6" y="T7"/>
              </a:cxn>
            </a:cxnLst>
            <a:rect l="T8" t="T9" r="T10" b="T11"/>
            <a:pathLst>
              <a:path w="21600" h="21600">
                <a:moveTo>
                  <a:pt x="0" y="0"/>
                </a:moveTo>
                <a:lnTo>
                  <a:pt x="5415" y="21600"/>
                </a:lnTo>
                <a:lnTo>
                  <a:pt x="16185" y="21600"/>
                </a:lnTo>
                <a:lnTo>
                  <a:pt x="21600" y="0"/>
                </a:lnTo>
                <a:close/>
              </a:path>
            </a:pathLst>
          </a:custGeom>
          <a:solidFill>
            <a:srgbClr val="002060"/>
          </a:solidFill>
          <a:ln w="9525">
            <a:solidFill>
              <a:schemeClr val="tx1"/>
            </a:solidFill>
            <a:miter lim="800000"/>
            <a:headEnd/>
            <a:tailEnd/>
          </a:ln>
          <a:effectLst/>
        </p:spPr>
        <p:txBody>
          <a:bodyPr wrap="none" anchor="ctr"/>
          <a:lstStyle/>
          <a:p>
            <a:endParaRPr lang="en-US"/>
          </a:p>
        </p:txBody>
      </p:sp>
      <p:sp>
        <p:nvSpPr>
          <p:cNvPr id="176130" name="Rectangle 2"/>
          <p:cNvSpPr>
            <a:spLocks noGrp="1" noChangeArrowheads="1"/>
          </p:cNvSpPr>
          <p:nvPr>
            <p:ph type="title"/>
          </p:nvPr>
        </p:nvSpPr>
        <p:spPr/>
        <p:txBody>
          <a:bodyPr/>
          <a:lstStyle/>
          <a:p>
            <a:r>
              <a:rPr lang="en-US" dirty="0" smtClean="0"/>
              <a:t>U-Net: Send</a:t>
            </a:r>
            <a:endParaRPr lang="en-US" dirty="0"/>
          </a:p>
        </p:txBody>
      </p:sp>
      <p:sp>
        <p:nvSpPr>
          <p:cNvPr id="176131" name="Rectangle 3"/>
          <p:cNvSpPr>
            <a:spLocks noGrp="1" noChangeArrowheads="1"/>
          </p:cNvSpPr>
          <p:nvPr>
            <p:ph type="body" sz="half" idx="1"/>
          </p:nvPr>
        </p:nvSpPr>
        <p:spPr>
          <a:xfrm>
            <a:off x="457200" y="1646239"/>
            <a:ext cx="8229600" cy="1858961"/>
          </a:xfrm>
        </p:spPr>
        <p:txBody>
          <a:bodyPr/>
          <a:lstStyle/>
          <a:p>
            <a:pPr algn="l" rtl="0"/>
            <a:r>
              <a:rPr lang="en-US" sz="2800" dirty="0"/>
              <a:t>Prepare packet </a:t>
            </a:r>
            <a:r>
              <a:rPr lang="en-US" sz="2800" dirty="0" smtClean="0"/>
              <a:t>-&gt; place </a:t>
            </a:r>
            <a:r>
              <a:rPr lang="en-US" sz="2800" dirty="0"/>
              <a:t>it in the </a:t>
            </a:r>
            <a:r>
              <a:rPr lang="en-US" sz="2800" dirty="0" err="1" smtClean="0"/>
              <a:t>comm</a:t>
            </a:r>
            <a:r>
              <a:rPr lang="en-US" sz="2800" dirty="0" smtClean="0"/>
              <a:t> </a:t>
            </a:r>
            <a:r>
              <a:rPr lang="en-US" sz="2800" dirty="0" err="1" smtClean="0"/>
              <a:t>seg</a:t>
            </a:r>
            <a:endParaRPr lang="en-US" sz="2800" dirty="0"/>
          </a:p>
          <a:p>
            <a:pPr algn="l" rtl="0"/>
            <a:r>
              <a:rPr lang="en-US" sz="2800" dirty="0"/>
              <a:t>Place descriptor on the Send queue</a:t>
            </a:r>
          </a:p>
          <a:p>
            <a:pPr algn="l" rtl="0"/>
            <a:r>
              <a:rPr lang="en-US" sz="2800" dirty="0"/>
              <a:t>U-Net takes descriptor from queue</a:t>
            </a:r>
          </a:p>
          <a:p>
            <a:pPr algn="l" rtl="0"/>
            <a:r>
              <a:rPr lang="en-US" sz="2800" dirty="0" smtClean="0"/>
              <a:t>Transfer packet </a:t>
            </a:r>
            <a:r>
              <a:rPr lang="en-US" sz="2800" dirty="0"/>
              <a:t>from memory to network</a:t>
            </a:r>
          </a:p>
        </p:txBody>
      </p:sp>
      <p:pic>
        <p:nvPicPr>
          <p:cNvPr id="176132" name="Picture 4"/>
          <p:cNvPicPr>
            <a:picLocks noGrp="1" noChangeAspect="1" noChangeArrowheads="1"/>
          </p:cNvPicPr>
          <p:nvPr>
            <p:ph sz="half" idx="2"/>
          </p:nvPr>
        </p:nvPicPr>
        <p:blipFill>
          <a:blip r:embed="rId3" cstate="print"/>
          <a:srcRect l="5229" t="1520" r="2516" b="56998"/>
          <a:stretch>
            <a:fillRect/>
          </a:stretch>
        </p:blipFill>
        <p:spPr>
          <a:xfrm>
            <a:off x="457200" y="3962400"/>
            <a:ext cx="5538952" cy="2362200"/>
          </a:xfrm>
          <a:noFill/>
          <a:ln/>
        </p:spPr>
      </p:pic>
      <p:sp>
        <p:nvSpPr>
          <p:cNvPr id="176133" name="Text Box 5"/>
          <p:cNvSpPr txBox="1">
            <a:spLocks noChangeArrowheads="1"/>
          </p:cNvSpPr>
          <p:nvPr/>
        </p:nvSpPr>
        <p:spPr bwMode="auto">
          <a:xfrm>
            <a:off x="2971800" y="4648200"/>
            <a:ext cx="1081087" cy="369332"/>
          </a:xfrm>
          <a:prstGeom prst="rect">
            <a:avLst/>
          </a:prstGeom>
          <a:solidFill>
            <a:srgbClr val="006600"/>
          </a:solidFill>
          <a:ln w="9525">
            <a:noFill/>
            <a:miter lim="800000"/>
            <a:headEnd/>
            <a:tailEnd/>
          </a:ln>
          <a:effectLst/>
        </p:spPr>
        <p:txBody>
          <a:bodyPr>
            <a:spAutoFit/>
          </a:bodyPr>
          <a:lstStyle/>
          <a:p>
            <a:pPr algn="ctr" rtl="1">
              <a:spcBef>
                <a:spcPct val="50000"/>
              </a:spcBef>
              <a:buClrTx/>
              <a:buSzTx/>
              <a:buFontTx/>
              <a:buNone/>
            </a:pPr>
            <a:r>
              <a:rPr lang="en-US" sz="1800" dirty="0">
                <a:solidFill>
                  <a:srgbClr val="000000"/>
                </a:solidFill>
                <a:effectLst/>
              </a:rPr>
              <a:t>packet</a:t>
            </a:r>
          </a:p>
        </p:txBody>
      </p:sp>
      <p:sp>
        <p:nvSpPr>
          <p:cNvPr id="176134" name="Rectangle 6"/>
          <p:cNvSpPr>
            <a:spLocks noChangeArrowheads="1"/>
          </p:cNvSpPr>
          <p:nvPr/>
        </p:nvSpPr>
        <p:spPr bwMode="auto">
          <a:xfrm>
            <a:off x="5257800" y="4419600"/>
            <a:ext cx="287339" cy="215900"/>
          </a:xfrm>
          <a:prstGeom prst="rect">
            <a:avLst/>
          </a:prstGeom>
          <a:solidFill>
            <a:srgbClr val="006600"/>
          </a:solidFill>
          <a:ln w="9525">
            <a:solidFill>
              <a:schemeClr val="tx1"/>
            </a:solidFill>
            <a:miter lim="800000"/>
            <a:headEnd/>
            <a:tailEnd/>
          </a:ln>
          <a:effectLst/>
        </p:spPr>
        <p:txBody>
          <a:bodyPr wrap="none" anchor="ctr"/>
          <a:lstStyle/>
          <a:p>
            <a:endParaRPr lang="en-US"/>
          </a:p>
        </p:txBody>
      </p:sp>
      <p:sp>
        <p:nvSpPr>
          <p:cNvPr id="176136" name="Text Box 8"/>
          <p:cNvSpPr txBox="1">
            <a:spLocks noChangeArrowheads="1"/>
          </p:cNvSpPr>
          <p:nvPr/>
        </p:nvSpPr>
        <p:spPr bwMode="auto">
          <a:xfrm>
            <a:off x="6732589" y="4868864"/>
            <a:ext cx="1150937" cy="369332"/>
          </a:xfrm>
          <a:prstGeom prst="rect">
            <a:avLst/>
          </a:prstGeom>
          <a:noFill/>
          <a:ln w="9525">
            <a:noFill/>
            <a:miter lim="800000"/>
            <a:headEnd/>
            <a:tailEnd/>
          </a:ln>
          <a:effectLst/>
        </p:spPr>
        <p:txBody>
          <a:bodyPr>
            <a:spAutoFit/>
          </a:bodyPr>
          <a:lstStyle/>
          <a:p>
            <a:pPr algn="r" rtl="1">
              <a:spcBef>
                <a:spcPct val="50000"/>
              </a:spcBef>
              <a:buClrTx/>
              <a:buSzTx/>
              <a:buFontTx/>
              <a:buNone/>
            </a:pPr>
            <a:r>
              <a:rPr lang="en-US" sz="1800" b="1" dirty="0">
                <a:effectLst/>
              </a:rPr>
              <a:t>U-Net NI</a:t>
            </a:r>
          </a:p>
        </p:txBody>
      </p:sp>
      <p:sp>
        <p:nvSpPr>
          <p:cNvPr id="10" name="TextBox 9"/>
          <p:cNvSpPr txBox="1"/>
          <p:nvPr/>
        </p:nvSpPr>
        <p:spPr>
          <a:xfrm>
            <a:off x="7315200" y="6550224"/>
            <a:ext cx="1828800" cy="307777"/>
          </a:xfrm>
          <a:prstGeom prst="rect">
            <a:avLst/>
          </a:prstGeom>
          <a:noFill/>
        </p:spPr>
        <p:txBody>
          <a:bodyPr wrap="square" rtlCol="0">
            <a:spAutoFit/>
          </a:bodyPr>
          <a:lstStyle/>
          <a:p>
            <a:r>
              <a:rPr lang="en-US" sz="1400" dirty="0" smtClean="0"/>
              <a:t>From </a:t>
            </a:r>
            <a:r>
              <a:rPr lang="en-US" sz="1400" dirty="0" err="1" smtClean="0"/>
              <a:t>Itamar</a:t>
            </a:r>
            <a:r>
              <a:rPr lang="en-US" sz="1400" dirty="0" smtClean="0"/>
              <a:t> </a:t>
            </a:r>
            <a:r>
              <a:rPr lang="en-US" sz="1400" dirty="0" err="1" smtClean="0"/>
              <a:t>Sagi</a:t>
            </a: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76131">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76133"/>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176131">
                                            <p:txEl>
                                              <p:pRg st="1" end="1"/>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76134"/>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76131">
                                            <p:txEl>
                                              <p:pRg st="2" end="2"/>
                                            </p:txEl>
                                          </p:spTgt>
                                        </p:tgtEl>
                                        <p:attrNameLst>
                                          <p:attrName>style.visibility</p:attrName>
                                        </p:attrNameLst>
                                      </p:cBhvr>
                                      <p:to>
                                        <p:strVal val="visible"/>
                                      </p:to>
                                    </p:set>
                                  </p:childTnLst>
                                </p:cTn>
                              </p:par>
                              <p:par>
                                <p:cTn id="19" presetID="0" presetClass="path" presetSubtype="0" accel="50000" decel="50000" fill="hold" grpId="1" nodeType="withEffect">
                                  <p:stCondLst>
                                    <p:cond delay="0"/>
                                  </p:stCondLst>
                                  <p:childTnLst>
                                    <p:animMotion origin="layout" path="M 2.5E-6 -3.2948E-6 L 0.20469 0.12578 " pathEditMode="relative" ptsTypes="AA">
                                      <p:cBhvr>
                                        <p:cTn id="20" dur="2000" fill="hold"/>
                                        <p:tgtEl>
                                          <p:spTgt spid="176134"/>
                                        </p:tgtEl>
                                        <p:attrNameLst>
                                          <p:attrName>ppt_x</p:attrName>
                                          <p:attrName>ppt_y</p:attrName>
                                        </p:attrNameLst>
                                      </p:cBhvr>
                                    </p:animMotion>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176131">
                                            <p:txEl>
                                              <p:pRg st="3" end="3"/>
                                            </p:txEl>
                                          </p:spTgt>
                                        </p:tgtEl>
                                        <p:attrNameLst>
                                          <p:attrName>style.visibility</p:attrName>
                                        </p:attrNameLst>
                                      </p:cBhvr>
                                      <p:to>
                                        <p:strVal val="visible"/>
                                      </p:to>
                                    </p:set>
                                  </p:childTnLst>
                                </p:cTn>
                              </p:par>
                              <p:par>
                                <p:cTn id="25" presetID="0" presetClass="path" presetSubtype="0" accel="50000" decel="50000" fill="hold" grpId="1" nodeType="withEffect">
                                  <p:stCondLst>
                                    <p:cond delay="0"/>
                                  </p:stCondLst>
                                  <p:childTnLst>
                                    <p:animMotion origin="layout" path="M 2.22222E-6 2.20167E-6 L 0.54097 0.07308 " pathEditMode="relative" rAng="0" ptsTypes="AA">
                                      <p:cBhvr>
                                        <p:cTn id="26" dur="2000" fill="hold"/>
                                        <p:tgtEl>
                                          <p:spTgt spid="176133"/>
                                        </p:tgtEl>
                                        <p:attrNameLst>
                                          <p:attrName>ppt_x</p:attrName>
                                          <p:attrName>ppt_y</p:attrName>
                                        </p:attrNameLst>
                                      </p:cBhvr>
                                      <p:rCtr x="270" y="37"/>
                                    </p:animMotion>
                                  </p:childTnLst>
                                </p:cTn>
                              </p:par>
                            </p:childTnLst>
                          </p:cTn>
                        </p:par>
                        <p:par>
                          <p:cTn id="27" fill="hold">
                            <p:stCondLst>
                              <p:cond delay="2000"/>
                            </p:stCondLst>
                            <p:childTnLst>
                              <p:par>
                                <p:cTn id="28" presetID="2" presetClass="exit" presetSubtype="2" fill="hold" grpId="2" nodeType="afterEffect">
                                  <p:stCondLst>
                                    <p:cond delay="0"/>
                                  </p:stCondLst>
                                  <p:childTnLst>
                                    <p:anim calcmode="lin" valueType="num">
                                      <p:cBhvr additive="base">
                                        <p:cTn id="29" dur="500"/>
                                        <p:tgtEl>
                                          <p:spTgt spid="176133"/>
                                        </p:tgtEl>
                                        <p:attrNameLst>
                                          <p:attrName>ppt_x</p:attrName>
                                        </p:attrNameLst>
                                      </p:cBhvr>
                                      <p:tavLst>
                                        <p:tav tm="0">
                                          <p:val>
                                            <p:strVal val="ppt_x"/>
                                          </p:val>
                                        </p:tav>
                                        <p:tav tm="100000">
                                          <p:val>
                                            <p:strVal val="1+ppt_w/2"/>
                                          </p:val>
                                        </p:tav>
                                      </p:tavLst>
                                    </p:anim>
                                    <p:anim calcmode="lin" valueType="num">
                                      <p:cBhvr additive="base">
                                        <p:cTn id="30" dur="500"/>
                                        <p:tgtEl>
                                          <p:spTgt spid="176133"/>
                                        </p:tgtEl>
                                        <p:attrNameLst>
                                          <p:attrName>ppt_y</p:attrName>
                                        </p:attrNameLst>
                                      </p:cBhvr>
                                      <p:tavLst>
                                        <p:tav tm="0">
                                          <p:val>
                                            <p:strVal val="ppt_y"/>
                                          </p:val>
                                        </p:tav>
                                        <p:tav tm="100000">
                                          <p:val>
                                            <p:strVal val="ppt_y"/>
                                          </p:val>
                                        </p:tav>
                                      </p:tavLst>
                                    </p:anim>
                                    <p:set>
                                      <p:cBhvr>
                                        <p:cTn id="31" dur="1" fill="hold">
                                          <p:stCondLst>
                                            <p:cond delay="499"/>
                                          </p:stCondLst>
                                        </p:cTn>
                                        <p:tgtEl>
                                          <p:spTgt spid="176133"/>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6131" grpId="0" build="p"/>
      <p:bldP spid="176133" grpId="0" animBg="1"/>
      <p:bldP spid="176133" grpId="1" animBg="1"/>
      <p:bldP spid="176133" grpId="2" animBg="1"/>
      <p:bldP spid="176134" grpId="0" animBg="1"/>
      <p:bldP spid="176134" grpId="1"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Text Box 9"/>
          <p:cNvSpPr txBox="1">
            <a:spLocks noChangeArrowheads="1"/>
          </p:cNvSpPr>
          <p:nvPr/>
        </p:nvSpPr>
        <p:spPr bwMode="auto">
          <a:xfrm>
            <a:off x="7924800" y="4800600"/>
            <a:ext cx="1066799" cy="784830"/>
          </a:xfrm>
          <a:prstGeom prst="rect">
            <a:avLst/>
          </a:prstGeom>
          <a:solidFill>
            <a:srgbClr val="FF0000"/>
          </a:solidFill>
          <a:ln w="9525">
            <a:noFill/>
            <a:miter lim="800000"/>
            <a:headEnd/>
            <a:tailEnd/>
          </a:ln>
          <a:effectLst/>
        </p:spPr>
        <p:txBody>
          <a:bodyPr wrap="square">
            <a:spAutoFit/>
          </a:bodyPr>
          <a:lstStyle/>
          <a:p>
            <a:pPr algn="r" rtl="1">
              <a:spcBef>
                <a:spcPct val="50000"/>
              </a:spcBef>
              <a:buClrTx/>
              <a:buSzTx/>
              <a:buFontTx/>
              <a:buNone/>
            </a:pPr>
            <a:r>
              <a:rPr lang="en-US" dirty="0" smtClean="0"/>
              <a:t>N</a:t>
            </a:r>
            <a:r>
              <a:rPr lang="en-US" sz="1800" dirty="0" smtClean="0">
                <a:effectLst/>
              </a:rPr>
              <a:t>etwork</a:t>
            </a:r>
          </a:p>
          <a:p>
            <a:pPr algn="r" rtl="1">
              <a:spcBef>
                <a:spcPct val="50000"/>
              </a:spcBef>
              <a:buClrTx/>
              <a:buSzTx/>
              <a:buFontTx/>
              <a:buNone/>
            </a:pPr>
            <a:endParaRPr lang="en-US" sz="1800" dirty="0">
              <a:effectLst/>
            </a:endParaRPr>
          </a:p>
        </p:txBody>
      </p:sp>
      <p:sp>
        <p:nvSpPr>
          <p:cNvPr id="16" name="AutoShape 7"/>
          <p:cNvSpPr>
            <a:spLocks noChangeArrowheads="1"/>
          </p:cNvSpPr>
          <p:nvPr/>
        </p:nvSpPr>
        <p:spPr bwMode="auto">
          <a:xfrm rot="16200000">
            <a:off x="6011864" y="4437063"/>
            <a:ext cx="2303462" cy="1439863"/>
          </a:xfrm>
          <a:custGeom>
            <a:avLst/>
            <a:gdLst>
              <a:gd name="G0" fmla="+- 5415 0 0"/>
              <a:gd name="G1" fmla="+- 21600 0 5415"/>
              <a:gd name="G2" fmla="*/ 5415 1 2"/>
              <a:gd name="G3" fmla="+- 21600 0 G2"/>
              <a:gd name="G4" fmla="+/ 5415 21600 2"/>
              <a:gd name="G5" fmla="+/ G1 0 2"/>
              <a:gd name="G6" fmla="*/ 21600 21600 5415"/>
              <a:gd name="G7" fmla="*/ G6 1 2"/>
              <a:gd name="G8" fmla="+- 21600 0 G7"/>
              <a:gd name="G9" fmla="*/ 21600 1 2"/>
              <a:gd name="G10" fmla="+- 5415 0 G9"/>
              <a:gd name="G11" fmla="?: G10 G8 0"/>
              <a:gd name="G12" fmla="?: G10 G7 21600"/>
              <a:gd name="T0" fmla="*/ 18892 w 21600"/>
              <a:gd name="T1" fmla="*/ 10800 h 21600"/>
              <a:gd name="T2" fmla="*/ 10800 w 21600"/>
              <a:gd name="T3" fmla="*/ 21600 h 21600"/>
              <a:gd name="T4" fmla="*/ 2708 w 21600"/>
              <a:gd name="T5" fmla="*/ 10800 h 21600"/>
              <a:gd name="T6" fmla="*/ 10800 w 21600"/>
              <a:gd name="T7" fmla="*/ 0 h 21600"/>
              <a:gd name="T8" fmla="*/ 4508 w 21600"/>
              <a:gd name="T9" fmla="*/ 4508 h 21600"/>
              <a:gd name="T10" fmla="*/ 17092 w 21600"/>
              <a:gd name="T11" fmla="*/ 17092 h 21600"/>
            </a:gdLst>
            <a:ahLst/>
            <a:cxnLst>
              <a:cxn ang="0">
                <a:pos x="T0" y="T1"/>
              </a:cxn>
              <a:cxn ang="0">
                <a:pos x="T2" y="T3"/>
              </a:cxn>
              <a:cxn ang="0">
                <a:pos x="T4" y="T5"/>
              </a:cxn>
              <a:cxn ang="0">
                <a:pos x="T6" y="T7"/>
              </a:cxn>
            </a:cxnLst>
            <a:rect l="T8" t="T9" r="T10" b="T11"/>
            <a:pathLst>
              <a:path w="21600" h="21600">
                <a:moveTo>
                  <a:pt x="0" y="0"/>
                </a:moveTo>
                <a:lnTo>
                  <a:pt x="5415" y="21600"/>
                </a:lnTo>
                <a:lnTo>
                  <a:pt x="16185" y="21600"/>
                </a:lnTo>
                <a:lnTo>
                  <a:pt x="21600" y="0"/>
                </a:lnTo>
                <a:close/>
              </a:path>
            </a:pathLst>
          </a:custGeom>
          <a:solidFill>
            <a:srgbClr val="002060"/>
          </a:solidFill>
          <a:ln w="9525">
            <a:solidFill>
              <a:schemeClr val="tx1"/>
            </a:solidFill>
            <a:miter lim="800000"/>
            <a:headEnd/>
            <a:tailEnd/>
          </a:ln>
          <a:effectLst/>
        </p:spPr>
        <p:txBody>
          <a:bodyPr wrap="none" anchor="ctr"/>
          <a:lstStyle/>
          <a:p>
            <a:endParaRPr lang="en-US"/>
          </a:p>
        </p:txBody>
      </p:sp>
      <p:pic>
        <p:nvPicPr>
          <p:cNvPr id="14" name="Picture 4"/>
          <p:cNvPicPr>
            <a:picLocks noChangeAspect="1" noChangeArrowheads="1"/>
          </p:cNvPicPr>
          <p:nvPr/>
        </p:nvPicPr>
        <p:blipFill>
          <a:blip r:embed="rId3" cstate="print"/>
          <a:srcRect l="5229" t="1520" r="2516" b="56998"/>
          <a:stretch>
            <a:fillRect/>
          </a:stretch>
        </p:blipFill>
        <p:spPr>
          <a:xfrm>
            <a:off x="457200" y="3962400"/>
            <a:ext cx="5538952" cy="2362200"/>
          </a:xfrm>
          <a:prstGeom prst="rect">
            <a:avLst/>
          </a:prstGeom>
          <a:noFill/>
          <a:ln/>
        </p:spPr>
      </p:pic>
      <p:sp>
        <p:nvSpPr>
          <p:cNvPr id="178180" name="Rectangle 4"/>
          <p:cNvSpPr>
            <a:spLocks noGrp="1" noChangeArrowheads="1"/>
          </p:cNvSpPr>
          <p:nvPr>
            <p:ph type="title"/>
          </p:nvPr>
        </p:nvSpPr>
        <p:spPr/>
        <p:txBody>
          <a:bodyPr/>
          <a:lstStyle/>
          <a:p>
            <a:r>
              <a:rPr lang="en-US" dirty="0" smtClean="0"/>
              <a:t>U-Net: Receive</a:t>
            </a:r>
            <a:endParaRPr lang="en-US" dirty="0"/>
          </a:p>
        </p:txBody>
      </p:sp>
      <p:sp>
        <p:nvSpPr>
          <p:cNvPr id="178181" name="Rectangle 5"/>
          <p:cNvSpPr>
            <a:spLocks noGrp="1" noChangeArrowheads="1"/>
          </p:cNvSpPr>
          <p:nvPr>
            <p:ph type="body" sz="half" idx="1"/>
          </p:nvPr>
        </p:nvSpPr>
        <p:spPr>
          <a:xfrm>
            <a:off x="457200" y="1603375"/>
            <a:ext cx="8229600" cy="2206625"/>
          </a:xfrm>
        </p:spPr>
        <p:txBody>
          <a:bodyPr/>
          <a:lstStyle/>
          <a:p>
            <a:pPr algn="l" rtl="0">
              <a:lnSpc>
                <a:spcPct val="80000"/>
              </a:lnSpc>
            </a:pPr>
            <a:r>
              <a:rPr lang="en-US" sz="2400" dirty="0"/>
              <a:t>U-Net receives message and </a:t>
            </a:r>
            <a:r>
              <a:rPr lang="en-US" sz="2400" dirty="0" smtClean="0"/>
              <a:t>identifies Endpoint</a:t>
            </a:r>
            <a:endParaRPr lang="en-US" sz="2400" dirty="0"/>
          </a:p>
          <a:p>
            <a:pPr algn="l" rtl="0">
              <a:lnSpc>
                <a:spcPct val="80000"/>
              </a:lnSpc>
            </a:pPr>
            <a:r>
              <a:rPr lang="en-US" sz="2400" dirty="0"/>
              <a:t>Takes free space from </a:t>
            </a:r>
            <a:r>
              <a:rPr lang="en-US" sz="2400" dirty="0" smtClean="0"/>
              <a:t>free </a:t>
            </a:r>
            <a:r>
              <a:rPr lang="en-US" sz="2400" dirty="0"/>
              <a:t>q</a:t>
            </a:r>
            <a:r>
              <a:rPr lang="en-US" sz="2400" dirty="0" smtClean="0"/>
              <a:t>ueue</a:t>
            </a:r>
            <a:endParaRPr lang="en-US" sz="2400" dirty="0"/>
          </a:p>
          <a:p>
            <a:pPr algn="l" rtl="0">
              <a:lnSpc>
                <a:spcPct val="80000"/>
              </a:lnSpc>
            </a:pPr>
            <a:r>
              <a:rPr lang="en-US" sz="2400" dirty="0" smtClean="0"/>
              <a:t>Places </a:t>
            </a:r>
            <a:r>
              <a:rPr lang="en-US" sz="2400" dirty="0"/>
              <a:t>message in </a:t>
            </a:r>
            <a:r>
              <a:rPr lang="en-US" sz="2400" dirty="0" smtClean="0"/>
              <a:t>communication </a:t>
            </a:r>
            <a:r>
              <a:rPr lang="en-US" sz="2400" dirty="0" err="1"/>
              <a:t>c</a:t>
            </a:r>
            <a:r>
              <a:rPr lang="en-US" sz="2400" dirty="0" err="1" smtClean="0"/>
              <a:t>egment</a:t>
            </a:r>
            <a:endParaRPr lang="en-US" sz="2400" dirty="0"/>
          </a:p>
          <a:p>
            <a:pPr algn="l" rtl="0">
              <a:lnSpc>
                <a:spcPct val="80000"/>
              </a:lnSpc>
            </a:pPr>
            <a:r>
              <a:rPr lang="en-US" sz="2400" dirty="0" smtClean="0"/>
              <a:t>Places </a:t>
            </a:r>
            <a:r>
              <a:rPr lang="en-US" sz="2400" dirty="0"/>
              <a:t>descriptor in receive queue</a:t>
            </a:r>
          </a:p>
          <a:p>
            <a:pPr algn="l" rtl="0">
              <a:lnSpc>
                <a:spcPct val="80000"/>
              </a:lnSpc>
            </a:pPr>
            <a:r>
              <a:rPr lang="en-US" sz="2400" dirty="0"/>
              <a:t>Process takes descriptor from receive queue </a:t>
            </a:r>
            <a:r>
              <a:rPr lang="en-US" sz="2400" dirty="0" smtClean="0"/>
              <a:t>and </a:t>
            </a:r>
            <a:r>
              <a:rPr lang="en-US" sz="2400" dirty="0"/>
              <a:t>reads message</a:t>
            </a:r>
          </a:p>
        </p:txBody>
      </p:sp>
      <p:sp>
        <p:nvSpPr>
          <p:cNvPr id="178183" name="Text Box 7"/>
          <p:cNvSpPr txBox="1">
            <a:spLocks noChangeArrowheads="1"/>
          </p:cNvSpPr>
          <p:nvPr/>
        </p:nvSpPr>
        <p:spPr bwMode="auto">
          <a:xfrm>
            <a:off x="6659565" y="5157789"/>
            <a:ext cx="1081087" cy="369332"/>
          </a:xfrm>
          <a:prstGeom prst="rect">
            <a:avLst/>
          </a:prstGeom>
          <a:solidFill>
            <a:srgbClr val="006600"/>
          </a:solidFill>
          <a:ln w="9525">
            <a:noFill/>
            <a:miter lim="800000"/>
            <a:headEnd/>
            <a:tailEnd/>
          </a:ln>
          <a:effectLst/>
        </p:spPr>
        <p:txBody>
          <a:bodyPr>
            <a:spAutoFit/>
          </a:bodyPr>
          <a:lstStyle/>
          <a:p>
            <a:pPr algn="ctr" rtl="1">
              <a:spcBef>
                <a:spcPct val="50000"/>
              </a:spcBef>
              <a:buClrTx/>
              <a:buSzTx/>
              <a:buFontTx/>
              <a:buNone/>
            </a:pPr>
            <a:r>
              <a:rPr lang="en-US" sz="1800" dirty="0">
                <a:solidFill>
                  <a:srgbClr val="000000"/>
                </a:solidFill>
                <a:effectLst/>
              </a:rPr>
              <a:t>packet</a:t>
            </a:r>
          </a:p>
        </p:txBody>
      </p:sp>
      <p:sp>
        <p:nvSpPr>
          <p:cNvPr id="178184" name="Rectangle 8"/>
          <p:cNvSpPr>
            <a:spLocks noChangeArrowheads="1"/>
          </p:cNvSpPr>
          <p:nvPr/>
        </p:nvSpPr>
        <p:spPr bwMode="auto">
          <a:xfrm>
            <a:off x="1676400" y="4432300"/>
            <a:ext cx="287339" cy="215900"/>
          </a:xfrm>
          <a:prstGeom prst="rect">
            <a:avLst/>
          </a:prstGeom>
          <a:solidFill>
            <a:srgbClr val="006600"/>
          </a:solidFill>
          <a:ln w="9525">
            <a:solidFill>
              <a:schemeClr val="tx1"/>
            </a:solidFill>
            <a:miter lim="800000"/>
            <a:headEnd/>
            <a:tailEnd/>
          </a:ln>
          <a:effectLst/>
        </p:spPr>
        <p:txBody>
          <a:bodyPr wrap="none" anchor="ctr"/>
          <a:lstStyle/>
          <a:p>
            <a:endParaRPr lang="en-US"/>
          </a:p>
        </p:txBody>
      </p:sp>
      <p:sp>
        <p:nvSpPr>
          <p:cNvPr id="178185" name="Text Box 9"/>
          <p:cNvSpPr txBox="1">
            <a:spLocks noChangeArrowheads="1"/>
          </p:cNvSpPr>
          <p:nvPr/>
        </p:nvSpPr>
        <p:spPr bwMode="auto">
          <a:xfrm>
            <a:off x="6732589" y="4868864"/>
            <a:ext cx="1150937" cy="646331"/>
          </a:xfrm>
          <a:prstGeom prst="rect">
            <a:avLst/>
          </a:prstGeom>
          <a:noFill/>
          <a:ln w="9525">
            <a:noFill/>
            <a:miter lim="800000"/>
            <a:headEnd/>
            <a:tailEnd/>
          </a:ln>
          <a:effectLst/>
        </p:spPr>
        <p:txBody>
          <a:bodyPr>
            <a:spAutoFit/>
          </a:bodyPr>
          <a:lstStyle/>
          <a:p>
            <a:pPr algn="r" rtl="1">
              <a:spcBef>
                <a:spcPct val="50000"/>
              </a:spcBef>
              <a:buClrTx/>
              <a:buSzTx/>
              <a:buFontTx/>
              <a:buNone/>
            </a:pPr>
            <a:r>
              <a:rPr lang="en-US" sz="1800">
                <a:effectLst/>
              </a:rPr>
              <a:t>U-Net NI</a:t>
            </a:r>
          </a:p>
        </p:txBody>
      </p:sp>
      <p:sp>
        <p:nvSpPr>
          <p:cNvPr id="11" name="TextBox 10"/>
          <p:cNvSpPr txBox="1"/>
          <p:nvPr/>
        </p:nvSpPr>
        <p:spPr>
          <a:xfrm>
            <a:off x="7315200" y="6550224"/>
            <a:ext cx="1828800" cy="307777"/>
          </a:xfrm>
          <a:prstGeom prst="rect">
            <a:avLst/>
          </a:prstGeom>
          <a:noFill/>
        </p:spPr>
        <p:txBody>
          <a:bodyPr wrap="square" rtlCol="0">
            <a:spAutoFit/>
          </a:bodyPr>
          <a:lstStyle/>
          <a:p>
            <a:r>
              <a:rPr lang="en-US" sz="1400" dirty="0" smtClean="0"/>
              <a:t>From </a:t>
            </a:r>
            <a:r>
              <a:rPr lang="en-US" sz="1400" dirty="0" err="1" smtClean="0"/>
              <a:t>Itamar</a:t>
            </a:r>
            <a:r>
              <a:rPr lang="en-US" sz="1400" dirty="0" smtClean="0"/>
              <a:t> </a:t>
            </a:r>
            <a:r>
              <a:rPr lang="en-US" sz="1400" dirty="0" err="1" smtClean="0"/>
              <a:t>Sagi</a:t>
            </a:r>
            <a:endParaRPr lang="en-US" dirty="0"/>
          </a:p>
        </p:txBody>
      </p:sp>
      <p:sp>
        <p:nvSpPr>
          <p:cNvPr id="17" name="Text Box 8"/>
          <p:cNvSpPr txBox="1">
            <a:spLocks noChangeArrowheads="1"/>
          </p:cNvSpPr>
          <p:nvPr/>
        </p:nvSpPr>
        <p:spPr bwMode="auto">
          <a:xfrm>
            <a:off x="6732589" y="4868864"/>
            <a:ext cx="1150937" cy="369332"/>
          </a:xfrm>
          <a:prstGeom prst="rect">
            <a:avLst/>
          </a:prstGeom>
          <a:noFill/>
          <a:ln w="9525">
            <a:noFill/>
            <a:miter lim="800000"/>
            <a:headEnd/>
            <a:tailEnd/>
          </a:ln>
          <a:effectLst/>
        </p:spPr>
        <p:txBody>
          <a:bodyPr>
            <a:spAutoFit/>
          </a:bodyPr>
          <a:lstStyle/>
          <a:p>
            <a:pPr algn="r" rtl="1">
              <a:spcBef>
                <a:spcPct val="50000"/>
              </a:spcBef>
              <a:buClrTx/>
              <a:buSzTx/>
              <a:buFontTx/>
              <a:buNone/>
            </a:pPr>
            <a:r>
              <a:rPr lang="en-US" sz="1800" b="1" dirty="0">
                <a:effectLst/>
              </a:rPr>
              <a:t>U-Net NI</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78181">
                                            <p:txEl>
                                              <p:pRg st="0" end="0"/>
                                            </p:txEl>
                                          </p:spTgt>
                                        </p:tgtEl>
                                        <p:attrNameLst>
                                          <p:attrName>style.visibility</p:attrName>
                                        </p:attrNameLst>
                                      </p:cBhvr>
                                      <p:to>
                                        <p:strVal val="visible"/>
                                      </p:to>
                                    </p:set>
                                  </p:childTnLst>
                                </p:cTn>
                              </p:par>
                              <p:par>
                                <p:cTn id="7" presetID="2" presetClass="entr" presetSubtype="2" fill="hold" grpId="0" nodeType="withEffect">
                                  <p:stCondLst>
                                    <p:cond delay="0"/>
                                  </p:stCondLst>
                                  <p:childTnLst>
                                    <p:set>
                                      <p:cBhvr>
                                        <p:cTn id="8" dur="1" fill="hold">
                                          <p:stCondLst>
                                            <p:cond delay="0"/>
                                          </p:stCondLst>
                                        </p:cTn>
                                        <p:tgtEl>
                                          <p:spTgt spid="178183"/>
                                        </p:tgtEl>
                                        <p:attrNameLst>
                                          <p:attrName>style.visibility</p:attrName>
                                        </p:attrNameLst>
                                      </p:cBhvr>
                                      <p:to>
                                        <p:strVal val="visible"/>
                                      </p:to>
                                    </p:set>
                                    <p:anim calcmode="lin" valueType="num">
                                      <p:cBhvr additive="base">
                                        <p:cTn id="9" dur="500" fill="hold"/>
                                        <p:tgtEl>
                                          <p:spTgt spid="178183"/>
                                        </p:tgtEl>
                                        <p:attrNameLst>
                                          <p:attrName>ppt_x</p:attrName>
                                        </p:attrNameLst>
                                      </p:cBhvr>
                                      <p:tavLst>
                                        <p:tav tm="0">
                                          <p:val>
                                            <p:strVal val="1+#ppt_w/2"/>
                                          </p:val>
                                        </p:tav>
                                        <p:tav tm="100000">
                                          <p:val>
                                            <p:strVal val="#ppt_x"/>
                                          </p:val>
                                        </p:tav>
                                      </p:tavLst>
                                    </p:anim>
                                    <p:anim calcmode="lin" valueType="num">
                                      <p:cBhvr additive="base">
                                        <p:cTn id="10" dur="500" fill="hold"/>
                                        <p:tgtEl>
                                          <p:spTgt spid="178183"/>
                                        </p:tgtEl>
                                        <p:attrNameLst>
                                          <p:attrName>ppt_y</p:attrName>
                                        </p:attrNameLst>
                                      </p:cBhvr>
                                      <p:tavLst>
                                        <p:tav tm="0">
                                          <p:val>
                                            <p:strVal val="#ppt_y"/>
                                          </p:val>
                                        </p:tav>
                                        <p:tav tm="100000">
                                          <p:val>
                                            <p:strVal val="#ppt_y"/>
                                          </p:val>
                                        </p:tav>
                                      </p:tavLst>
                                    </p:anim>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78181">
                                            <p:txEl>
                                              <p:pRg st="1" end="1"/>
                                            </p:txEl>
                                          </p:spTgt>
                                        </p:tgtEl>
                                        <p:attrNameLst>
                                          <p:attrName>style.visibility</p:attrName>
                                        </p:attrNameLst>
                                      </p:cBhvr>
                                      <p:to>
                                        <p:strVal val="visible"/>
                                      </p:to>
                                    </p:set>
                                  </p:childTnLst>
                                </p:cTn>
                              </p:par>
                              <p:par>
                                <p:cTn id="15" presetID="0" presetClass="path" presetSubtype="0" accel="50000" decel="50000" fill="hold" grpId="0" nodeType="withEffect">
                                  <p:stCondLst>
                                    <p:cond delay="0"/>
                                  </p:stCondLst>
                                  <p:childTnLst>
                                    <p:animMotion origin="layout" path="M -3.33333E-6 4.62535E-8 L 0.55122 4.62535E-8 " pathEditMode="relative" rAng="0" ptsTypes="AA">
                                      <p:cBhvr>
                                        <p:cTn id="16" dur="2000" fill="hold"/>
                                        <p:tgtEl>
                                          <p:spTgt spid="178184"/>
                                        </p:tgtEl>
                                        <p:attrNameLst>
                                          <p:attrName>ppt_x</p:attrName>
                                          <p:attrName>ppt_y</p:attrName>
                                        </p:attrNameLst>
                                      </p:cBhvr>
                                      <p:rCtr x="276" y="0"/>
                                    </p:animMotion>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78181">
                                            <p:txEl>
                                              <p:pRg st="2" end="2"/>
                                            </p:txEl>
                                          </p:spTgt>
                                        </p:tgtEl>
                                        <p:attrNameLst>
                                          <p:attrName>style.visibility</p:attrName>
                                        </p:attrNameLst>
                                      </p:cBhvr>
                                      <p:to>
                                        <p:strVal val="visible"/>
                                      </p:to>
                                    </p:set>
                                  </p:childTnLst>
                                </p:cTn>
                              </p:par>
                              <p:par>
                                <p:cTn id="21" presetID="0" presetClass="path" presetSubtype="0" accel="50000" decel="50000" fill="hold" grpId="1" nodeType="withEffect">
                                  <p:stCondLst>
                                    <p:cond delay="0"/>
                                  </p:stCondLst>
                                  <p:childTnLst>
                                    <p:animMotion origin="layout" path="M 3.61111E-6 -4.6161E-6 L -0.34566 -0.00115 " pathEditMode="relative" rAng="0" ptsTypes="AA">
                                      <p:cBhvr>
                                        <p:cTn id="22" dur="2000" fill="hold"/>
                                        <p:tgtEl>
                                          <p:spTgt spid="178183"/>
                                        </p:tgtEl>
                                        <p:attrNameLst>
                                          <p:attrName>ppt_x</p:attrName>
                                          <p:attrName>ppt_y</p:attrName>
                                        </p:attrNameLst>
                                      </p:cBhvr>
                                      <p:rCtr x="-173" y="-1"/>
                                    </p:animMotion>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178181">
                                            <p:txEl>
                                              <p:pRg st="3" end="3"/>
                                            </p:txEl>
                                          </p:spTgt>
                                        </p:tgtEl>
                                        <p:attrNameLst>
                                          <p:attrName>style.visibility</p:attrName>
                                        </p:attrNameLst>
                                      </p:cBhvr>
                                      <p:to>
                                        <p:strVal val="visible"/>
                                      </p:to>
                                    </p:set>
                                  </p:childTnLst>
                                </p:cTn>
                              </p:par>
                              <p:par>
                                <p:cTn id="27" presetID="0" presetClass="path" presetSubtype="0" accel="50000" decel="50000" fill="hold" grpId="1" nodeType="withEffect">
                                  <p:stCondLst>
                                    <p:cond delay="0"/>
                                  </p:stCondLst>
                                  <p:childTnLst>
                                    <p:animMotion origin="layout" path="M 0.54288 2.96296E-6 L -0.09896 0.00463 " pathEditMode="relative" rAng="0" ptsTypes="AA">
                                      <p:cBhvr>
                                        <p:cTn id="28" dur="2000" fill="hold"/>
                                        <p:tgtEl>
                                          <p:spTgt spid="178184"/>
                                        </p:tgtEl>
                                        <p:attrNameLst>
                                          <p:attrName>ppt_x</p:attrName>
                                          <p:attrName>ppt_y</p:attrName>
                                        </p:attrNameLst>
                                      </p:cBhvr>
                                      <p:rCtr x="-321" y="2"/>
                                    </p:animMotion>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178181">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8181" grpId="0" uiExpand="1" build="p"/>
      <p:bldP spid="178183" grpId="0" uiExpand="1" animBg="1"/>
      <p:bldP spid="178183" grpId="1" uiExpand="1" animBg="1"/>
      <p:bldP spid="178184" grpId="0" uiExpand="1" animBg="1"/>
      <p:bldP spid="178184" grpId="1" uiExpand="1"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Title 1"/>
          <p:cNvSpPr>
            <a:spLocks noGrp="1"/>
          </p:cNvSpPr>
          <p:nvPr>
            <p:ph type="title"/>
          </p:nvPr>
        </p:nvSpPr>
        <p:spPr/>
        <p:txBody>
          <a:bodyPr/>
          <a:lstStyle/>
          <a:p>
            <a:r>
              <a:rPr lang="en-US" smtClean="0"/>
              <a:t>U-Net: Protection Boundaries</a:t>
            </a:r>
          </a:p>
        </p:txBody>
      </p:sp>
      <p:sp>
        <p:nvSpPr>
          <p:cNvPr id="28675" name="Content Placeholder 2"/>
          <p:cNvSpPr>
            <a:spLocks noGrp="1"/>
          </p:cNvSpPr>
          <p:nvPr>
            <p:ph idx="1"/>
          </p:nvPr>
        </p:nvSpPr>
        <p:spPr/>
        <p:txBody>
          <a:bodyPr/>
          <a:lstStyle/>
          <a:p>
            <a:r>
              <a:rPr lang="en-US" sz="2400" dirty="0" smtClean="0"/>
              <a:t>Only owning process can access:</a:t>
            </a:r>
          </a:p>
          <a:p>
            <a:pPr lvl="1"/>
            <a:r>
              <a:rPr lang="en-US" sz="2000" dirty="0" smtClean="0"/>
              <a:t>Endpoints</a:t>
            </a:r>
          </a:p>
          <a:p>
            <a:pPr lvl="1"/>
            <a:r>
              <a:rPr lang="en-US" sz="2000" dirty="0" smtClean="0"/>
              <a:t>Communication Segments </a:t>
            </a:r>
          </a:p>
          <a:p>
            <a:pPr lvl="1"/>
            <a:r>
              <a:rPr lang="en-US" sz="2000" dirty="0" smtClean="0"/>
              <a:t>Message queues</a:t>
            </a:r>
          </a:p>
          <a:p>
            <a:endParaRPr lang="en-US" sz="2400" dirty="0" smtClean="0"/>
          </a:p>
          <a:p>
            <a:r>
              <a:rPr lang="en-US" sz="2400" dirty="0" smtClean="0"/>
              <a:t>Outgoing messages tagged with the originating endpoint</a:t>
            </a:r>
          </a:p>
          <a:p>
            <a:endParaRPr lang="en-US" sz="2400" dirty="0" smtClean="0"/>
          </a:p>
          <a:p>
            <a:r>
              <a:rPr lang="en-US" sz="2400" dirty="0" smtClean="0"/>
              <a:t>Incoming messages </a:t>
            </a:r>
            <a:r>
              <a:rPr lang="en-US" sz="2400" dirty="0" err="1" smtClean="0"/>
              <a:t>demultiplexed</a:t>
            </a:r>
            <a:r>
              <a:rPr lang="en-US" sz="2400" dirty="0" smtClean="0"/>
              <a:t> by U-Net </a:t>
            </a:r>
          </a:p>
          <a:p>
            <a:endParaRPr lang="en-US" sz="2400" dirty="0" smtClean="0"/>
          </a:p>
          <a:p>
            <a:endParaRPr lang="en-US" sz="2400" dirty="0" smtClean="0"/>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Title 1"/>
          <p:cNvSpPr>
            <a:spLocks noGrp="1"/>
          </p:cNvSpPr>
          <p:nvPr>
            <p:ph type="title"/>
          </p:nvPr>
        </p:nvSpPr>
        <p:spPr/>
        <p:txBody>
          <a:bodyPr/>
          <a:lstStyle/>
          <a:p>
            <a:r>
              <a:rPr lang="en-US" smtClean="0"/>
              <a:t>U-Net: “zero-copy”</a:t>
            </a:r>
          </a:p>
        </p:txBody>
      </p:sp>
      <p:sp>
        <p:nvSpPr>
          <p:cNvPr id="29699" name="Content Placeholder 2"/>
          <p:cNvSpPr>
            <a:spLocks noGrp="1"/>
          </p:cNvSpPr>
          <p:nvPr>
            <p:ph idx="1"/>
          </p:nvPr>
        </p:nvSpPr>
        <p:spPr/>
        <p:txBody>
          <a:bodyPr>
            <a:normAutofit/>
          </a:bodyPr>
          <a:lstStyle/>
          <a:p>
            <a:r>
              <a:rPr lang="en-US" sz="2800" dirty="0" smtClean="0"/>
              <a:t>Base-level: “zero-copy”</a:t>
            </a:r>
          </a:p>
          <a:p>
            <a:pPr lvl="1"/>
            <a:r>
              <a:rPr lang="en-US" sz="2000" dirty="0" err="1" smtClean="0"/>
              <a:t>Comm</a:t>
            </a:r>
            <a:r>
              <a:rPr lang="en-US" sz="2000" dirty="0" smtClean="0"/>
              <a:t> segment not regarded as memory regions</a:t>
            </a:r>
          </a:p>
          <a:p>
            <a:pPr lvl="1"/>
            <a:r>
              <a:rPr lang="en-US" sz="2000" dirty="0" smtClean="0"/>
              <a:t>1 copy </a:t>
            </a:r>
            <a:r>
              <a:rPr lang="en-US" sz="2000" dirty="0" err="1" smtClean="0"/>
              <a:t>betw</a:t>
            </a:r>
            <a:r>
              <a:rPr lang="en-US" sz="2000" dirty="0" smtClean="0"/>
              <a:t> application data structure and buffer in </a:t>
            </a:r>
            <a:r>
              <a:rPr lang="en-US" sz="2000" dirty="0" err="1" smtClean="0"/>
              <a:t>comm</a:t>
            </a:r>
            <a:r>
              <a:rPr lang="en-US" sz="2000" dirty="0" smtClean="0"/>
              <a:t> segment</a:t>
            </a:r>
          </a:p>
          <a:p>
            <a:pPr lvl="1"/>
            <a:r>
              <a:rPr lang="en-US" sz="2000" dirty="0" smtClean="0"/>
              <a:t>Small messages held entirely in queue</a:t>
            </a:r>
          </a:p>
          <a:p>
            <a:pPr>
              <a:buFont typeface="Arial" charset="0"/>
              <a:buNone/>
            </a:pPr>
            <a:endParaRPr lang="en-US" sz="2400" dirty="0" smtClean="0"/>
          </a:p>
          <a:p>
            <a:r>
              <a:rPr lang="en-US" sz="2800" dirty="0" smtClean="0"/>
              <a:t>Direct-access: “true zero copy”</a:t>
            </a:r>
          </a:p>
          <a:p>
            <a:pPr lvl="1"/>
            <a:r>
              <a:rPr lang="en-US" sz="2000" dirty="0" err="1" smtClean="0"/>
              <a:t>Comm</a:t>
            </a:r>
            <a:r>
              <a:rPr lang="en-US" sz="2000" dirty="0" smtClean="0"/>
              <a:t> segments can span entire process address space</a:t>
            </a:r>
          </a:p>
          <a:p>
            <a:pPr lvl="1"/>
            <a:r>
              <a:rPr lang="en-US" sz="2000" dirty="0" smtClean="0"/>
              <a:t>Sender can specify offset within destination </a:t>
            </a:r>
            <a:r>
              <a:rPr lang="en-US" sz="2000" dirty="0" err="1" smtClean="0"/>
              <a:t>comm</a:t>
            </a:r>
            <a:r>
              <a:rPr lang="en-US" sz="2000" dirty="0" smtClean="0"/>
              <a:t> </a:t>
            </a:r>
            <a:r>
              <a:rPr lang="en-US" sz="2000" dirty="0" err="1" smtClean="0"/>
              <a:t>seg</a:t>
            </a:r>
            <a:r>
              <a:rPr lang="en-US" sz="2000" dirty="0" smtClean="0"/>
              <a:t> for data</a:t>
            </a:r>
          </a:p>
          <a:p>
            <a:pPr lvl="1"/>
            <a:r>
              <a:rPr lang="en-US" sz="2000" dirty="0" smtClean="0"/>
              <a:t>Difficult to implement on existing workstation hardware</a:t>
            </a:r>
          </a:p>
          <a:p>
            <a:pPr lvl="1"/>
            <a:endParaRPr lang="en-US" sz="2000" dirty="0" smtClean="0"/>
          </a:p>
        </p:txBody>
      </p:sp>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Title 1"/>
          <p:cNvSpPr>
            <a:spLocks noGrp="1"/>
          </p:cNvSpPr>
          <p:nvPr>
            <p:ph type="title"/>
          </p:nvPr>
        </p:nvSpPr>
        <p:spPr/>
        <p:txBody>
          <a:bodyPr/>
          <a:lstStyle/>
          <a:p>
            <a:r>
              <a:rPr lang="en-US" smtClean="0"/>
              <a:t>U-Net: “zero-copy”</a:t>
            </a:r>
          </a:p>
        </p:txBody>
      </p:sp>
      <p:sp>
        <p:nvSpPr>
          <p:cNvPr id="30723" name="Content Placeholder 2"/>
          <p:cNvSpPr>
            <a:spLocks noGrp="1"/>
          </p:cNvSpPr>
          <p:nvPr>
            <p:ph idx="1"/>
          </p:nvPr>
        </p:nvSpPr>
        <p:spPr/>
        <p:txBody>
          <a:bodyPr>
            <a:normAutofit/>
          </a:bodyPr>
          <a:lstStyle/>
          <a:p>
            <a:r>
              <a:rPr lang="en-US" sz="2800" dirty="0" smtClean="0"/>
              <a:t>U-Net implementations support Base-level</a:t>
            </a:r>
          </a:p>
          <a:p>
            <a:pPr lvl="1"/>
            <a:r>
              <a:rPr lang="en-US" sz="2400" dirty="0" smtClean="0"/>
              <a:t>Hardware for direct-access not available</a:t>
            </a:r>
          </a:p>
          <a:p>
            <a:pPr lvl="1"/>
            <a:r>
              <a:rPr lang="en-US" sz="2400" dirty="0" smtClean="0"/>
              <a:t>Copy overhead not a dominant cost</a:t>
            </a:r>
          </a:p>
          <a:p>
            <a:endParaRPr lang="en-US" sz="3600" dirty="0" smtClean="0"/>
          </a:p>
          <a:p>
            <a:r>
              <a:rPr lang="en-US" sz="2800" dirty="0" smtClean="0"/>
              <a:t>Kernel emulated endpoints</a:t>
            </a:r>
          </a:p>
          <a:p>
            <a:endParaRPr lang="en-US" sz="3600" dirty="0" smtClean="0"/>
          </a:p>
          <a:p>
            <a:endParaRPr lang="en-US" sz="3600" dirty="0" smtClean="0"/>
          </a:p>
        </p:txBody>
      </p:sp>
      <p:pic>
        <p:nvPicPr>
          <p:cNvPr id="30724" name="Picture 2"/>
          <p:cNvPicPr>
            <a:picLocks noChangeAspect="1" noChangeArrowheads="1"/>
          </p:cNvPicPr>
          <p:nvPr/>
        </p:nvPicPr>
        <p:blipFill>
          <a:blip r:embed="rId3" cstate="print"/>
          <a:srcRect l="62083" t="52193" r="10558" b="17503"/>
          <a:stretch>
            <a:fillRect/>
          </a:stretch>
        </p:blipFill>
        <p:spPr bwMode="auto">
          <a:xfrm>
            <a:off x="4953000" y="3962400"/>
            <a:ext cx="4191000" cy="290195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Title 1"/>
          <p:cNvSpPr>
            <a:spLocks noGrp="1"/>
          </p:cNvSpPr>
          <p:nvPr>
            <p:ph type="title"/>
          </p:nvPr>
        </p:nvSpPr>
        <p:spPr/>
        <p:txBody>
          <a:bodyPr/>
          <a:lstStyle/>
          <a:p>
            <a:r>
              <a:rPr lang="en-US" smtClean="0"/>
              <a:t>U-Net: Implementation</a:t>
            </a:r>
          </a:p>
        </p:txBody>
      </p:sp>
      <p:sp>
        <p:nvSpPr>
          <p:cNvPr id="31747" name="Content Placeholder 2"/>
          <p:cNvSpPr>
            <a:spLocks noGrp="1"/>
          </p:cNvSpPr>
          <p:nvPr>
            <p:ph idx="1"/>
          </p:nvPr>
        </p:nvSpPr>
        <p:spPr/>
        <p:txBody>
          <a:bodyPr/>
          <a:lstStyle/>
          <a:p>
            <a:r>
              <a:rPr lang="en-US" sz="2800" dirty="0" smtClean="0"/>
              <a:t>Implemented on SPARCstations running SunOS 4.13</a:t>
            </a:r>
          </a:p>
          <a:p>
            <a:pPr lvl="1"/>
            <a:r>
              <a:rPr lang="en-US" sz="2000" dirty="0" smtClean="0"/>
              <a:t>Fore SBA-100 interface</a:t>
            </a:r>
          </a:p>
          <a:p>
            <a:pPr lvl="2"/>
            <a:r>
              <a:rPr lang="en-US" sz="1800" dirty="0" smtClean="0"/>
              <a:t>Lack of hardware for CRC computation = overhead</a:t>
            </a:r>
          </a:p>
          <a:p>
            <a:pPr lvl="1"/>
            <a:r>
              <a:rPr lang="en-US" sz="2000" dirty="0" smtClean="0"/>
              <a:t>Fore SBA-200 interface</a:t>
            </a:r>
          </a:p>
          <a:p>
            <a:pPr lvl="2"/>
            <a:r>
              <a:rPr lang="en-US" sz="1800" dirty="0" smtClean="0"/>
              <a:t>Uses custom firmware to implement base-level architecture</a:t>
            </a:r>
          </a:p>
          <a:p>
            <a:pPr lvl="2"/>
            <a:r>
              <a:rPr lang="en-US" sz="1800" dirty="0" smtClean="0"/>
              <a:t>i960 processor reprogrammed to implement U-Net directly </a:t>
            </a:r>
          </a:p>
          <a:p>
            <a:pPr lvl="2"/>
            <a:endParaRPr lang="en-US" sz="1800" dirty="0" smtClean="0"/>
          </a:p>
          <a:p>
            <a:r>
              <a:rPr lang="en-US" sz="2800" dirty="0" smtClean="0"/>
              <a:t>Small messages: </a:t>
            </a:r>
            <a:r>
              <a:rPr lang="en-US" sz="2800" dirty="0" smtClean="0">
                <a:latin typeface="Calibri" pitchFamily="34" charset="0"/>
              </a:rPr>
              <a:t>65us RTT vs. 12us for CM-5</a:t>
            </a:r>
          </a:p>
          <a:p>
            <a:r>
              <a:rPr lang="en-US" sz="2800" dirty="0" smtClean="0"/>
              <a:t>Fiber saturated with packet sizes of 800 bytes</a:t>
            </a:r>
          </a:p>
          <a:p>
            <a:pPr lvl="2">
              <a:buFont typeface="Arial" charset="0"/>
              <a:buNone/>
            </a:pPr>
            <a:endParaRPr lang="en-US" sz="1800" dirty="0" smtClean="0"/>
          </a:p>
        </p:txBody>
      </p:sp>
      <p:cxnSp>
        <p:nvCxnSpPr>
          <p:cNvPr id="5" name="Straight Arrow Connector 4"/>
          <p:cNvCxnSpPr/>
          <p:nvPr/>
        </p:nvCxnSpPr>
        <p:spPr>
          <a:xfrm>
            <a:off x="1066800" y="3352800"/>
            <a:ext cx="0" cy="990600"/>
          </a:xfrm>
          <a:prstGeom prst="straightConnector1">
            <a:avLst/>
          </a:prstGeom>
          <a:ln w="25400">
            <a:solidFill>
              <a:schemeClr val="tx1"/>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Title 1"/>
          <p:cNvSpPr>
            <a:spLocks noGrp="1"/>
          </p:cNvSpPr>
          <p:nvPr>
            <p:ph type="title"/>
          </p:nvPr>
        </p:nvSpPr>
        <p:spPr/>
        <p:txBody>
          <a:bodyPr/>
          <a:lstStyle/>
          <a:p>
            <a:r>
              <a:rPr lang="en-US" smtClean="0"/>
              <a:t>UAM: Performance</a:t>
            </a:r>
          </a:p>
        </p:txBody>
      </p:sp>
      <p:pic>
        <p:nvPicPr>
          <p:cNvPr id="32771" name="Picture 2"/>
          <p:cNvPicPr>
            <a:picLocks noChangeAspect="1" noChangeArrowheads="1"/>
          </p:cNvPicPr>
          <p:nvPr/>
        </p:nvPicPr>
        <p:blipFill>
          <a:blip r:embed="rId3" cstate="print"/>
          <a:srcRect/>
          <a:stretch>
            <a:fillRect/>
          </a:stretch>
        </p:blipFill>
        <p:spPr bwMode="auto">
          <a:xfrm>
            <a:off x="152400" y="1524000"/>
            <a:ext cx="4381500" cy="5200650"/>
          </a:xfrm>
          <a:prstGeom prst="rect">
            <a:avLst/>
          </a:prstGeom>
          <a:noFill/>
          <a:ln w="12700">
            <a:noFill/>
            <a:miter lim="800000"/>
            <a:headEnd/>
            <a:tailEnd/>
          </a:ln>
        </p:spPr>
      </p:pic>
      <p:pic>
        <p:nvPicPr>
          <p:cNvPr id="32772" name="Picture 3"/>
          <p:cNvPicPr>
            <a:picLocks noChangeAspect="1" noChangeArrowheads="1"/>
          </p:cNvPicPr>
          <p:nvPr/>
        </p:nvPicPr>
        <p:blipFill>
          <a:blip r:embed="rId4" cstate="print"/>
          <a:srcRect/>
          <a:stretch>
            <a:fillRect/>
          </a:stretch>
        </p:blipFill>
        <p:spPr bwMode="auto">
          <a:xfrm>
            <a:off x="4495800" y="1562100"/>
            <a:ext cx="4406900" cy="5219700"/>
          </a:xfrm>
          <a:prstGeom prst="rect">
            <a:avLst/>
          </a:prstGeom>
          <a:noFill/>
          <a:ln w="12700">
            <a:noFill/>
            <a:miter lim="800000"/>
            <a:headEnd/>
            <a:tailEnd/>
          </a:ln>
        </p:spPr>
      </p:pic>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Title 1"/>
          <p:cNvSpPr>
            <a:spLocks noGrp="1"/>
          </p:cNvSpPr>
          <p:nvPr>
            <p:ph type="title"/>
          </p:nvPr>
        </p:nvSpPr>
        <p:spPr/>
        <p:txBody>
          <a:bodyPr/>
          <a:lstStyle/>
          <a:p>
            <a:r>
              <a:rPr lang="en-US" smtClean="0"/>
              <a:t>U-Net: Split-C Benchmarks</a:t>
            </a:r>
          </a:p>
        </p:txBody>
      </p:sp>
      <p:pic>
        <p:nvPicPr>
          <p:cNvPr id="33795" name="Picture 2"/>
          <p:cNvPicPr>
            <a:picLocks noChangeAspect="1" noChangeArrowheads="1"/>
          </p:cNvPicPr>
          <p:nvPr/>
        </p:nvPicPr>
        <p:blipFill>
          <a:blip r:embed="rId3" cstate="print"/>
          <a:srcRect l="26875" t="64999" r="43124" b="6000"/>
          <a:stretch>
            <a:fillRect/>
          </a:stretch>
        </p:blipFill>
        <p:spPr bwMode="auto">
          <a:xfrm>
            <a:off x="0" y="2514600"/>
            <a:ext cx="4540250" cy="2743200"/>
          </a:xfrm>
          <a:prstGeom prst="rect">
            <a:avLst/>
          </a:prstGeom>
          <a:noFill/>
          <a:ln w="9525">
            <a:noFill/>
            <a:miter lim="800000"/>
            <a:headEnd/>
            <a:tailEnd/>
          </a:ln>
        </p:spPr>
      </p:pic>
      <p:pic>
        <p:nvPicPr>
          <p:cNvPr id="33796" name="Picture 3"/>
          <p:cNvPicPr>
            <a:picLocks noChangeAspect="1" noChangeArrowheads="1"/>
          </p:cNvPicPr>
          <p:nvPr/>
        </p:nvPicPr>
        <p:blipFill>
          <a:blip r:embed="rId4" cstate="print"/>
          <a:srcRect l="61874" t="64000" r="10001" b="3999"/>
          <a:stretch>
            <a:fillRect/>
          </a:stretch>
        </p:blipFill>
        <p:spPr bwMode="auto">
          <a:xfrm>
            <a:off x="4572000" y="2362200"/>
            <a:ext cx="4286250" cy="30480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Title 1"/>
          <p:cNvSpPr>
            <a:spLocks noGrp="1"/>
          </p:cNvSpPr>
          <p:nvPr>
            <p:ph type="title"/>
          </p:nvPr>
        </p:nvSpPr>
        <p:spPr/>
        <p:txBody>
          <a:bodyPr/>
          <a:lstStyle/>
          <a:p>
            <a:r>
              <a:rPr lang="en-US" smtClean="0"/>
              <a:t>U-Net: TCP/IP and UDP/IP</a:t>
            </a:r>
          </a:p>
        </p:txBody>
      </p:sp>
      <p:sp>
        <p:nvSpPr>
          <p:cNvPr id="34819" name="Content Placeholder 2"/>
          <p:cNvSpPr>
            <a:spLocks noGrp="1"/>
          </p:cNvSpPr>
          <p:nvPr>
            <p:ph idx="1"/>
          </p:nvPr>
        </p:nvSpPr>
        <p:spPr>
          <a:xfrm>
            <a:off x="228600" y="1600200"/>
            <a:ext cx="5029200" cy="4525963"/>
          </a:xfrm>
        </p:spPr>
        <p:txBody>
          <a:bodyPr/>
          <a:lstStyle/>
          <a:p>
            <a:r>
              <a:rPr lang="en-US" sz="2400" smtClean="0"/>
              <a:t>Traditional UDP and TCP over ATM performance disappointing</a:t>
            </a:r>
          </a:p>
          <a:p>
            <a:pPr lvl="1"/>
            <a:r>
              <a:rPr lang="en-US" sz="2000" smtClean="0"/>
              <a:t>&lt; 55% max bandwidth for TCP</a:t>
            </a:r>
          </a:p>
          <a:p>
            <a:endParaRPr lang="en-US" smtClean="0"/>
          </a:p>
          <a:p>
            <a:r>
              <a:rPr lang="en-US" sz="2400" smtClean="0"/>
              <a:t>Better performance with UDP and TCP over U-Net</a:t>
            </a:r>
          </a:p>
          <a:p>
            <a:pPr lvl="1"/>
            <a:r>
              <a:rPr lang="en-US" sz="2000" smtClean="0"/>
              <a:t>Not bounded by kernel resources</a:t>
            </a:r>
          </a:p>
          <a:p>
            <a:pPr lvl="1"/>
            <a:r>
              <a:rPr lang="en-US" sz="2000" smtClean="0"/>
              <a:t>More state awareness = </a:t>
            </a:r>
          </a:p>
          <a:p>
            <a:pPr lvl="1">
              <a:buFont typeface="Arial" charset="0"/>
              <a:buNone/>
            </a:pPr>
            <a:r>
              <a:rPr lang="en-US" sz="2000" smtClean="0"/>
              <a:t>better application-network relationships</a:t>
            </a:r>
          </a:p>
          <a:p>
            <a:endParaRPr lang="en-US" smtClean="0"/>
          </a:p>
          <a:p>
            <a:endParaRPr lang="en-US" smtClean="0"/>
          </a:p>
        </p:txBody>
      </p:sp>
      <p:pic>
        <p:nvPicPr>
          <p:cNvPr id="34820" name="Picture 2"/>
          <p:cNvPicPr>
            <a:picLocks noChangeAspect="1" noChangeArrowheads="1"/>
          </p:cNvPicPr>
          <p:nvPr/>
        </p:nvPicPr>
        <p:blipFill>
          <a:blip r:embed="rId3" cstate="print"/>
          <a:srcRect l="61311" t="30000" r="10001" b="13499"/>
          <a:stretch>
            <a:fillRect/>
          </a:stretch>
        </p:blipFill>
        <p:spPr bwMode="auto">
          <a:xfrm>
            <a:off x="5181600" y="1617663"/>
            <a:ext cx="3886200" cy="4783137"/>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rtlCol="0">
            <a:normAutofit/>
          </a:bodyPr>
          <a:lstStyle/>
          <a:p>
            <a:pPr fontAlgn="auto">
              <a:spcAft>
                <a:spcPts val="0"/>
              </a:spcAft>
              <a:defRPr/>
            </a:pPr>
            <a:r>
              <a:rPr lang="en-US" dirty="0" smtClean="0"/>
              <a:t>U-Net: TCP/IP and UDP/IP</a:t>
            </a:r>
          </a:p>
        </p:txBody>
      </p:sp>
      <p:pic>
        <p:nvPicPr>
          <p:cNvPr id="35843" name="Picture 2"/>
          <p:cNvPicPr>
            <a:picLocks noChangeAspect="1" noChangeArrowheads="1"/>
          </p:cNvPicPr>
          <p:nvPr/>
        </p:nvPicPr>
        <p:blipFill>
          <a:blip r:embed="rId3" cstate="print"/>
          <a:srcRect l="27499" t="46001" r="43124" b="8000"/>
          <a:stretch>
            <a:fillRect/>
          </a:stretch>
        </p:blipFill>
        <p:spPr bwMode="auto">
          <a:xfrm>
            <a:off x="228600" y="1690687"/>
            <a:ext cx="4267200" cy="4176713"/>
          </a:xfrm>
          <a:prstGeom prst="rect">
            <a:avLst/>
          </a:prstGeom>
          <a:noFill/>
          <a:ln w="9525">
            <a:noFill/>
            <a:miter lim="800000"/>
            <a:headEnd/>
            <a:tailEnd/>
          </a:ln>
        </p:spPr>
      </p:pic>
      <p:pic>
        <p:nvPicPr>
          <p:cNvPr id="35844" name="Picture 3"/>
          <p:cNvPicPr>
            <a:picLocks noChangeAspect="1" noChangeArrowheads="1"/>
          </p:cNvPicPr>
          <p:nvPr/>
        </p:nvPicPr>
        <p:blipFill>
          <a:blip r:embed="rId4" cstate="print"/>
          <a:srcRect l="27499" t="28999" r="43124" b="23000"/>
          <a:stretch>
            <a:fillRect/>
          </a:stretch>
        </p:blipFill>
        <p:spPr bwMode="auto">
          <a:xfrm>
            <a:off x="4724400" y="1738313"/>
            <a:ext cx="4267200" cy="4357687"/>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Title 1"/>
          <p:cNvSpPr>
            <a:spLocks noGrp="1"/>
          </p:cNvSpPr>
          <p:nvPr>
            <p:ph type="title"/>
          </p:nvPr>
        </p:nvSpPr>
        <p:spPr/>
        <p:txBody>
          <a:bodyPr/>
          <a:lstStyle/>
          <a:p>
            <a:r>
              <a:rPr lang="en-US" smtClean="0"/>
              <a:t>U-Net: Discussion</a:t>
            </a:r>
          </a:p>
        </p:txBody>
      </p:sp>
      <p:sp>
        <p:nvSpPr>
          <p:cNvPr id="36867" name="Content Placeholder 2"/>
          <p:cNvSpPr>
            <a:spLocks noGrp="1"/>
          </p:cNvSpPr>
          <p:nvPr>
            <p:ph idx="1"/>
          </p:nvPr>
        </p:nvSpPr>
        <p:spPr/>
        <p:txBody>
          <a:bodyPr/>
          <a:lstStyle/>
          <a:p>
            <a:r>
              <a:rPr lang="en-US" sz="2400" dirty="0" smtClean="0"/>
              <a:t>Main goals were to achieve low latency communication and flexibility</a:t>
            </a:r>
          </a:p>
          <a:p>
            <a:endParaRPr lang="en-US" sz="2400" dirty="0" smtClean="0"/>
          </a:p>
          <a:p>
            <a:r>
              <a:rPr lang="en-US" sz="2400" dirty="0" err="1" smtClean="0"/>
              <a:t>NetBump</a:t>
            </a:r>
            <a:endParaRPr lang="en-US" sz="2400" dirty="0" smtClean="0"/>
          </a:p>
        </p:txBody>
      </p:sp>
      <p:pic>
        <p:nvPicPr>
          <p:cNvPr id="36868" name="Picture 2"/>
          <p:cNvPicPr>
            <a:picLocks noChangeAspect="1" noChangeArrowheads="1"/>
          </p:cNvPicPr>
          <p:nvPr/>
        </p:nvPicPr>
        <p:blipFill>
          <a:blip r:embed="rId2" cstate="print"/>
          <a:srcRect l="30624" t="42000" r="45625" b="34000"/>
          <a:stretch>
            <a:fillRect/>
          </a:stretch>
        </p:blipFill>
        <p:spPr bwMode="auto">
          <a:xfrm>
            <a:off x="3765550" y="2895600"/>
            <a:ext cx="4464050" cy="28194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Module">
  <a:themeElements>
    <a:clrScheme name="Module">
      <a:dk1>
        <a:sysClr val="windowText" lastClr="000000"/>
      </a:dk1>
      <a:lt1>
        <a:sysClr val="window" lastClr="FFFFFF"/>
      </a:lt1>
      <a:dk2>
        <a:srgbClr val="5A6378"/>
      </a:dk2>
      <a:lt2>
        <a:srgbClr val="D4D4D6"/>
      </a:lt2>
      <a:accent1>
        <a:srgbClr val="F0AD00"/>
      </a:accent1>
      <a:accent2>
        <a:srgbClr val="60B5CC"/>
      </a:accent2>
      <a:accent3>
        <a:srgbClr val="E66C7D"/>
      </a:accent3>
      <a:accent4>
        <a:srgbClr val="6BB76D"/>
      </a:accent4>
      <a:accent5>
        <a:srgbClr val="E88651"/>
      </a:accent5>
      <a:accent6>
        <a:srgbClr val="C64847"/>
      </a:accent6>
      <a:hlink>
        <a:srgbClr val="168BBA"/>
      </a:hlink>
      <a:folHlink>
        <a:srgbClr val="680000"/>
      </a:folHlink>
    </a:clrScheme>
    <a:fontScheme name="Module">
      <a:majorFont>
        <a:latin typeface="Corbel"/>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rbel"/>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Modul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47500"/>
                <a:satMod val="137000"/>
              </a:schemeClr>
            </a:gs>
            <a:gs pos="55000">
              <a:schemeClr val="phClr">
                <a:shade val="69000"/>
                <a:satMod val="137000"/>
              </a:schemeClr>
            </a:gs>
            <a:gs pos="100000">
              <a:schemeClr val="phClr">
                <a:shade val="98000"/>
                <a:satMod val="137000"/>
              </a:schemeClr>
            </a:gs>
          </a:gsLst>
          <a:lin ang="16200000" scaled="0"/>
        </a:gradFill>
      </a:fillStyleLst>
      <a:lnStyleLst>
        <a:ln w="6350" cap="rnd" cmpd="sng" algn="ctr">
          <a:solidFill>
            <a:schemeClr val="phClr">
              <a:shade val="95000"/>
              <a:satMod val="105000"/>
            </a:schemeClr>
          </a:solidFill>
          <a:prstDash val="solid"/>
        </a:ln>
        <a:ln w="48000" cap="flat" cmpd="thickThin" algn="ctr">
          <a:solidFill>
            <a:schemeClr val="phClr"/>
          </a:solidFill>
          <a:prstDash val="solid"/>
        </a:ln>
        <a:ln w="48500" cap="flat" cmpd="thickThin" algn="ctr">
          <a:solidFill>
            <a:schemeClr val="phClr"/>
          </a:solidFill>
          <a:prstDash val="solid"/>
        </a:ln>
      </a:lnStyleLst>
      <a:effectStyleLst>
        <a:effectStyle>
          <a:effectLst>
            <a:outerShdw blurRad="45000" dist="25000" dir="5400000" rotWithShape="0">
              <a:srgbClr val="000000">
                <a:alpha val="38000"/>
              </a:srgbClr>
            </a:outerShdw>
          </a:effectLst>
        </a:effectStyle>
        <a:effectStyle>
          <a:effectLst>
            <a:outerShdw blurRad="39000" dist="25400" dir="5400000" rotWithShape="0">
              <a:srgbClr val="000000">
                <a:alpha val="38000"/>
              </a:srgbClr>
            </a:outerShdw>
          </a:effectLst>
        </a:effectStyle>
        <a:effectStyle>
          <a:effectLst>
            <a:outerShdw blurRad="39000" dist="25400" dir="5400000" rotWithShape="0">
              <a:srgbClr val="000000">
                <a:alpha val="38000"/>
              </a:srgbClr>
            </a:outerShdw>
          </a:effectLst>
          <a:scene3d>
            <a:camera prst="orthographicFront" fov="0">
              <a:rot lat="0" lon="0" rev="0"/>
            </a:camera>
            <a:lightRig rig="threePt" dir="t">
              <a:rot lat="0" lon="0" rev="1800000"/>
            </a:lightRig>
          </a:scene3d>
          <a:sp3d prstMaterial="matte">
            <a:bevelT h="20000"/>
          </a:sp3d>
        </a:effectStyle>
      </a:effectStyleLst>
      <a:bgFillStyleLst>
        <a:solidFill>
          <a:schemeClr val="phClr"/>
        </a:solidFill>
        <a:gradFill rotWithShape="1">
          <a:gsLst>
            <a:gs pos="0">
              <a:schemeClr val="phClr">
                <a:tint val="48000"/>
                <a:satMod val="300000"/>
              </a:schemeClr>
            </a:gs>
            <a:gs pos="12000">
              <a:schemeClr val="phClr">
                <a:tint val="48000"/>
                <a:satMod val="300000"/>
              </a:schemeClr>
            </a:gs>
            <a:gs pos="20000">
              <a:schemeClr val="phClr">
                <a:tint val="49000"/>
                <a:satMod val="300000"/>
              </a:schemeClr>
            </a:gs>
            <a:gs pos="100000">
              <a:schemeClr val="phClr">
                <a:shade val="30000"/>
              </a:schemeClr>
            </a:gs>
          </a:gsLst>
          <a:path path="circle">
            <a:fillToRect l="10000" t="-25000" r="10000" b="125000"/>
          </a:path>
        </a:gradFill>
        <a:blipFill>
          <a:blip xmlns:r="http://schemas.openxmlformats.org/officeDocument/2006/relationships" r:embed="rId1">
            <a:duotone>
              <a:schemeClr val="phClr">
                <a:shade val="75000"/>
                <a:satMod val="105000"/>
              </a:schemeClr>
              <a:schemeClr val="phClr">
                <a:tint val="95000"/>
                <a:satMod val="105000"/>
              </a:schemeClr>
            </a:duotone>
          </a:blip>
          <a:tile tx="0" ty="0" sx="38000" sy="38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Module</Template>
  <TotalTime>2187</TotalTime>
  <Words>2257</Words>
  <Application>Microsoft Office PowerPoint</Application>
  <PresentationFormat>On-screen Show (4:3)</PresentationFormat>
  <Paragraphs>340</Paragraphs>
  <Slides>37</Slides>
  <Notes>27</Notes>
  <HiddenSlides>0</HiddenSlides>
  <MMClips>0</MMClips>
  <ScaleCrop>false</ScaleCrop>
  <HeadingPairs>
    <vt:vector size="4" baseType="variant">
      <vt:variant>
        <vt:lpstr>Theme</vt:lpstr>
      </vt:variant>
      <vt:variant>
        <vt:i4>1</vt:i4>
      </vt:variant>
      <vt:variant>
        <vt:lpstr>Slide Titles</vt:lpstr>
      </vt:variant>
      <vt:variant>
        <vt:i4>37</vt:i4>
      </vt:variant>
    </vt:vector>
  </HeadingPairs>
  <TitlesOfParts>
    <vt:vector size="38" baseType="lpstr">
      <vt:lpstr>Module</vt:lpstr>
      <vt:lpstr>Networking</vt:lpstr>
      <vt:lpstr>Papers</vt:lpstr>
      <vt:lpstr>Parallel vs. Distributed Systems</vt:lpstr>
      <vt:lpstr>Parallel vs. Distributed Systems</vt:lpstr>
      <vt:lpstr>Challenges</vt:lpstr>
      <vt:lpstr>Active Messages: Authors</vt:lpstr>
      <vt:lpstr>Active Messages: Motivation</vt:lpstr>
      <vt:lpstr>Active Messages: Goals</vt:lpstr>
      <vt:lpstr>Active Messages: Takeaways</vt:lpstr>
      <vt:lpstr>Active Messages: Design</vt:lpstr>
      <vt:lpstr>Active Messages: Design</vt:lpstr>
      <vt:lpstr>Traditional Message Passing</vt:lpstr>
      <vt:lpstr>Active Messages: Performance</vt:lpstr>
      <vt:lpstr>Active Messages: Split-C</vt:lpstr>
      <vt:lpstr>Active Messages: Matrix Multiply</vt:lpstr>
      <vt:lpstr>Message Driven Architectures</vt:lpstr>
      <vt:lpstr>Active Messages: Recap</vt:lpstr>
      <vt:lpstr>U-Net: Authors</vt:lpstr>
      <vt:lpstr>U-Net: Motivation</vt:lpstr>
      <vt:lpstr>U-Net: Goals</vt:lpstr>
      <vt:lpstr>U-Net: Takeaways</vt:lpstr>
      <vt:lpstr>U-Net: Design</vt:lpstr>
      <vt:lpstr>U-Net: Design</vt:lpstr>
      <vt:lpstr>U-Net: Control</vt:lpstr>
      <vt:lpstr>U-Net: Architecture</vt:lpstr>
      <vt:lpstr>U-Net: Send &amp; Receive</vt:lpstr>
      <vt:lpstr>U-Net: Send</vt:lpstr>
      <vt:lpstr>U-Net: Receive</vt:lpstr>
      <vt:lpstr>U-Net: Protection Boundaries</vt:lpstr>
      <vt:lpstr>U-Net: “zero-copy”</vt:lpstr>
      <vt:lpstr>U-Net: “zero-copy”</vt:lpstr>
      <vt:lpstr>U-Net: Implementation</vt:lpstr>
      <vt:lpstr>UAM: Performance</vt:lpstr>
      <vt:lpstr>U-Net: Split-C Benchmarks</vt:lpstr>
      <vt:lpstr>U-Net: TCP/IP and UDP/IP</vt:lpstr>
      <vt:lpstr>U-Net: TCP/IP and UDP/IP</vt:lpstr>
      <vt:lpstr>U-Net: Discussion</vt:lpstr>
    </vt:vector>
  </TitlesOfParts>
  <Company>Hewlett-Packard</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Networking</dc:title>
  <dc:creator>Ethan Kao</dc:creator>
  <cp:lastModifiedBy>Ethan Kao</cp:lastModifiedBy>
  <cp:revision>436</cp:revision>
  <dcterms:created xsi:type="dcterms:W3CDTF">2011-10-11T03:58:03Z</dcterms:created>
  <dcterms:modified xsi:type="dcterms:W3CDTF">2011-10-18T13:30:40Z</dcterms:modified>
</cp:coreProperties>
</file>