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4"/>
  </p:notesMasterIdLst>
  <p:sldIdLst>
    <p:sldId id="256" r:id="rId2"/>
    <p:sldId id="288" r:id="rId3"/>
    <p:sldId id="292" r:id="rId4"/>
    <p:sldId id="293" r:id="rId5"/>
    <p:sldId id="294" r:id="rId6"/>
    <p:sldId id="299" r:id="rId7"/>
    <p:sldId id="300" r:id="rId8"/>
    <p:sldId id="301" r:id="rId9"/>
    <p:sldId id="297" r:id="rId10"/>
    <p:sldId id="295" r:id="rId11"/>
    <p:sldId id="269" r:id="rId12"/>
    <p:sldId id="270" r:id="rId13"/>
    <p:sldId id="271" r:id="rId14"/>
    <p:sldId id="307" r:id="rId15"/>
    <p:sldId id="274" r:id="rId16"/>
    <p:sldId id="275" r:id="rId17"/>
    <p:sldId id="276" r:id="rId18"/>
    <p:sldId id="261" r:id="rId19"/>
    <p:sldId id="277" r:id="rId20"/>
    <p:sldId id="260" r:id="rId21"/>
    <p:sldId id="279" r:id="rId22"/>
    <p:sldId id="263" r:id="rId23"/>
    <p:sldId id="264" r:id="rId24"/>
    <p:sldId id="265" r:id="rId25"/>
    <p:sldId id="280" r:id="rId26"/>
    <p:sldId id="281" r:id="rId27"/>
    <p:sldId id="283" r:id="rId28"/>
    <p:sldId id="284" r:id="rId29"/>
    <p:sldId id="285" r:id="rId30"/>
    <p:sldId id="286" r:id="rId31"/>
    <p:sldId id="287" r:id="rId32"/>
    <p:sldId id="296" r:id="rId33"/>
  </p:sldIdLst>
  <p:sldSz cx="9144000" cy="6858000" type="screen4x3"/>
  <p:notesSz cx="6858000" cy="9144000"/>
  <p:defaultTextStyle>
    <a:defPPr>
      <a:defRPr lang="ko-KR"/>
    </a:defPPr>
    <a:lvl1pPr marL="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보통 스타일 2 - 강조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3048" autoAdjust="0"/>
  </p:normalViewPr>
  <p:slideViewPr>
    <p:cSldViewPr>
      <p:cViewPr varScale="1">
        <p:scale>
          <a:sx n="68" d="100"/>
          <a:sy n="68" d="100"/>
        </p:scale>
        <p:origin x="-144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56" d="100"/>
          <a:sy n="56" d="100"/>
        </p:scale>
        <p:origin x="-1860" y="-78"/>
      </p:cViewPr>
      <p:guideLst>
        <p:guide orient="horz" pos="2880"/>
        <p:guide pos="2160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머리글 개체 틀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3" name="날짜 개체 틀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70C5ADB-ED55-4666-8D39-64C64C4263A7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4" name="슬라이드 이미지 개체 틀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ko-KR" altLang="en-US"/>
          </a:p>
        </p:txBody>
      </p:sp>
      <p:sp>
        <p:nvSpPr>
          <p:cNvPr id="5" name="슬라이드 노트 개체 틀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0CA0AE0-BBCB-4967-912B-4EB45FD4DD6E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1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2E15AFD-9DC5-C148-81C2-E795A7CADCB7}" type="slidenum">
              <a:rPr lang="en-US"/>
              <a:pPr/>
              <a:t>2</a:t>
            </a:fld>
            <a:endParaRPr lang="en-US"/>
          </a:p>
        </p:txBody>
      </p:sp>
      <p:sp>
        <p:nvSpPr>
          <p:cNvPr id="460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156B0DE-5B7C-3943-A757-8FC05EBC1F2B}" type="slidenum">
              <a:rPr lang="en-US"/>
              <a:pPr/>
              <a:t>3</a:t>
            </a:fld>
            <a:endParaRPr lang="en-US"/>
          </a:p>
        </p:txBody>
      </p:sp>
      <p:sp>
        <p:nvSpPr>
          <p:cNvPr id="5017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9FD47460-D6C0-4E49-9AAE-3122A215C536}" type="slidenum">
              <a:rPr lang="en-US"/>
              <a:pPr/>
              <a:t>4</a:t>
            </a:fld>
            <a:endParaRPr lang="en-US"/>
          </a:p>
        </p:txBody>
      </p:sp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8B3D293-0E29-A644-96A5-1B88400EDECC}" type="slidenum">
              <a:rPr lang="en-US"/>
              <a:pPr/>
              <a:t>5</a:t>
            </a:fld>
            <a:endParaRPr lang="en-US"/>
          </a:p>
        </p:txBody>
      </p:sp>
      <p:sp>
        <p:nvSpPr>
          <p:cNvPr id="563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80DB3D1D-2C1C-1048-BA99-460836B279A8}" type="slidenum">
              <a:rPr lang="en-US"/>
              <a:pPr/>
              <a:t>6</a:t>
            </a:fld>
            <a:endParaRPr lang="en-US"/>
          </a:p>
        </p:txBody>
      </p:sp>
      <p:sp>
        <p:nvSpPr>
          <p:cNvPr id="5939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93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BB2B4D9-3CF8-034B-8A73-95E496CABE92}" type="slidenum">
              <a:rPr lang="en-US"/>
              <a:pPr/>
              <a:t>7</a:t>
            </a:fld>
            <a:endParaRPr lang="en-US"/>
          </a:p>
        </p:txBody>
      </p:sp>
      <p:sp>
        <p:nvSpPr>
          <p:cNvPr id="604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04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92BEB18-1ABA-1C43-91D7-7E51859F60DA}" type="slidenum">
              <a:rPr lang="en-US"/>
              <a:pPr/>
              <a:t>8</a:t>
            </a:fld>
            <a:endParaRPr lang="en-US"/>
          </a:p>
        </p:txBody>
      </p:sp>
      <p:sp>
        <p:nvSpPr>
          <p:cNvPr id="645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제목 슬라이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부제목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ko-KR" altLang="en-US" smtClean="0"/>
              <a:t>마스터 부제목 스타일 편집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제목 및 내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ko-KR" altLang="en-US" dirty="0" smtClean="0"/>
              <a:t>마스터 텍스트 스타일을 편집합니다</a:t>
            </a:r>
          </a:p>
          <a:p>
            <a:pPr lvl="1"/>
            <a:r>
              <a:rPr lang="ko-KR" altLang="en-US" dirty="0" smtClean="0"/>
              <a:t>둘째 수준</a:t>
            </a:r>
          </a:p>
          <a:p>
            <a:pPr lvl="2"/>
            <a:r>
              <a:rPr lang="ko-KR" altLang="en-US" dirty="0" smtClean="0"/>
              <a:t>셋째 수준</a:t>
            </a:r>
          </a:p>
          <a:p>
            <a:pPr lvl="3"/>
            <a:r>
              <a:rPr lang="ko-KR" altLang="en-US" dirty="0" smtClean="0"/>
              <a:t>넷째 수준</a:t>
            </a:r>
          </a:p>
          <a:p>
            <a:pPr lvl="4"/>
            <a:r>
              <a:rPr lang="ko-KR" altLang="en-US" dirty="0" smtClean="0"/>
              <a:t>다섯째 수준</a:t>
            </a:r>
            <a:endParaRPr lang="ko-KR" altLang="en-US" dirty="0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구역 머리글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콘텐츠 2개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내용 개체 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비교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4" name="내용 개체 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5" name="텍스트 개체 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6" name="내용 개체 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7" name="날짜 개체 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8" name="바닥글 개체 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9" name="슬라이드 번호 개체 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제목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날짜 개체 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4" name="바닥글 개체 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5" name="슬라이드 번호 개체 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빈 화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날짜 개체 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3" name="바닥글 개체 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4" name="슬라이드 번호 개체 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캡션 있는 콘텐츠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텍스트 개체 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캡션 있는 그림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그림 개체 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ko-KR" altLang="en-US"/>
          </a:p>
        </p:txBody>
      </p:sp>
      <p:sp>
        <p:nvSpPr>
          <p:cNvPr id="4" name="텍스트 개체 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ko-KR" altLang="en-US" smtClean="0"/>
              <a:t>마스터 텍스트 스타일을 편집합니다</a:t>
            </a:r>
          </a:p>
        </p:txBody>
      </p:sp>
      <p:sp>
        <p:nvSpPr>
          <p:cNvPr id="5" name="날짜 개체 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6" name="바닥글 개체 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7" name="슬라이드 번호 개체 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제목 및 세로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세로 텍스트 개체 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세로 제목 및 텍스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세로 제목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세로 텍스트 개체 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개체 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ko-KR" altLang="en-US" smtClean="0"/>
              <a:t>마스터 제목 스타일 편집</a:t>
            </a:r>
            <a:endParaRPr lang="ko-KR" altLang="en-US"/>
          </a:p>
        </p:txBody>
      </p:sp>
      <p:sp>
        <p:nvSpPr>
          <p:cNvPr id="3" name="텍스트 개체 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ko-KR" altLang="en-US" smtClean="0"/>
              <a:t>마스터 텍스트 스타일을 편집합니다</a:t>
            </a:r>
          </a:p>
          <a:p>
            <a:pPr lvl="1"/>
            <a:r>
              <a:rPr lang="ko-KR" altLang="en-US" smtClean="0"/>
              <a:t>둘째 수준</a:t>
            </a:r>
          </a:p>
          <a:p>
            <a:pPr lvl="2"/>
            <a:r>
              <a:rPr lang="ko-KR" altLang="en-US" smtClean="0"/>
              <a:t>셋째 수준</a:t>
            </a:r>
          </a:p>
          <a:p>
            <a:pPr lvl="3"/>
            <a:r>
              <a:rPr lang="ko-KR" altLang="en-US" smtClean="0"/>
              <a:t>넷째 수준</a:t>
            </a:r>
          </a:p>
          <a:p>
            <a:pPr lvl="4"/>
            <a:r>
              <a:rPr lang="ko-KR" altLang="en-US" smtClean="0"/>
              <a:t>다섯째 수준</a:t>
            </a:r>
            <a:endParaRPr lang="ko-KR" altLang="en-US"/>
          </a:p>
        </p:txBody>
      </p:sp>
      <p:sp>
        <p:nvSpPr>
          <p:cNvPr id="4" name="날짜 개체 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81EBEE-8BBC-458B-97B7-B4973434C509}" type="datetimeFigureOut">
              <a:rPr lang="ko-KR" altLang="en-US" smtClean="0"/>
              <a:pPr/>
              <a:t>2011-09-05</a:t>
            </a:fld>
            <a:endParaRPr lang="ko-KR" altLang="en-US"/>
          </a:p>
        </p:txBody>
      </p:sp>
      <p:sp>
        <p:nvSpPr>
          <p:cNvPr id="5" name="바닥글 개체 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ko-KR" altLang="en-US"/>
          </a:p>
        </p:txBody>
      </p:sp>
      <p:sp>
        <p:nvSpPr>
          <p:cNvPr id="6" name="슬라이드 번호 개체 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4026078-7827-4080-A6CF-7B169EAF0124}" type="slidenum">
              <a:rPr lang="ko-KR" altLang="en-US" smtClean="0"/>
              <a:pPr/>
              <a:t>‹#›</a:t>
            </a:fld>
            <a:endParaRPr lang="ko-KR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1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1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1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1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1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1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1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1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1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1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ko-KR"/>
      </a:defPPr>
      <a:lvl1pPr marL="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1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altLang="ko-KR" dirty="0" smtClean="0">
                <a:solidFill>
                  <a:srgbClr val="0000FF"/>
                </a:solidFill>
              </a:rPr>
              <a:t>Concurrency, </a:t>
            </a:r>
            <a:br>
              <a:rPr lang="en-US" altLang="ko-KR" dirty="0" smtClean="0">
                <a:solidFill>
                  <a:srgbClr val="0000FF"/>
                </a:solidFill>
              </a:rPr>
            </a:br>
            <a:r>
              <a:rPr lang="en-US" altLang="ko-KR" dirty="0" smtClean="0">
                <a:solidFill>
                  <a:srgbClr val="0000FF"/>
                </a:solidFill>
              </a:rPr>
              <a:t>Thread and Event</a:t>
            </a:r>
            <a:endParaRPr lang="ko-KR" altLang="en-US" dirty="0">
              <a:solidFill>
                <a:srgbClr val="0000FF"/>
              </a:solidFill>
            </a:endParaRPr>
          </a:p>
        </p:txBody>
      </p:sp>
      <p:sp>
        <p:nvSpPr>
          <p:cNvPr id="3" name="부제목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altLang="ko-KR" dirty="0" smtClean="0">
                <a:solidFill>
                  <a:schemeClr val="tx1"/>
                </a:solidFill>
              </a:rPr>
              <a:t>CS6410 Sept 6, 2011</a:t>
            </a:r>
          </a:p>
          <a:p>
            <a:r>
              <a:rPr lang="en-US" altLang="ko-KR" dirty="0" err="1" smtClean="0">
                <a:solidFill>
                  <a:schemeClr val="tx1"/>
                </a:solidFill>
              </a:rPr>
              <a:t>Ji</a:t>
            </a:r>
            <a:r>
              <a:rPr lang="en-US" altLang="ko-KR" dirty="0" smtClean="0">
                <a:solidFill>
                  <a:schemeClr val="tx1"/>
                </a:solidFill>
              </a:rPr>
              <a:t>-Yong Shin</a:t>
            </a:r>
            <a:endParaRPr lang="ko-KR" altLang="en-US" dirty="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What is a </a:t>
            </a:r>
            <a:r>
              <a:rPr lang="en-US" dirty="0" smtClean="0">
                <a:solidFill>
                  <a:srgbClr val="0000FF"/>
                </a:solidFill>
              </a:rPr>
              <a:t>Thread</a:t>
            </a:r>
            <a:r>
              <a:rPr lang="en-US" dirty="0">
                <a:solidFill>
                  <a:srgbClr val="0000FF"/>
                </a:solidFill>
              </a:rPr>
              <a:t>?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Same as multiple processes sharing an address space</a:t>
            </a:r>
            <a:r>
              <a:rPr lang="en-US" altLang="ko-KR" dirty="0" smtClean="0"/>
              <a:t>.</a:t>
            </a:r>
            <a:endParaRPr lang="en-US" altLang="ko-KR" dirty="0" smtClean="0"/>
          </a:p>
          <a:p>
            <a:r>
              <a:rPr lang="en-US" altLang="ko-KR" dirty="0" smtClean="0"/>
              <a:t>A </a:t>
            </a:r>
            <a:r>
              <a:rPr lang="en-US" altLang="ko-KR" dirty="0" smtClean="0"/>
              <a:t>traditional “process” is an address space and a thread of control.</a:t>
            </a:r>
          </a:p>
          <a:p>
            <a:r>
              <a:rPr lang="en-US" altLang="ko-KR" dirty="0" smtClean="0"/>
              <a:t>Now add multiple thread of controls</a:t>
            </a:r>
          </a:p>
          <a:p>
            <a:pPr lvl="1"/>
            <a:r>
              <a:rPr lang="en-US" altLang="ko-KR" dirty="0" smtClean="0"/>
              <a:t>Share address space</a:t>
            </a:r>
          </a:p>
          <a:p>
            <a:pPr lvl="1"/>
            <a:r>
              <a:rPr lang="en-US" altLang="ko-KR" dirty="0" smtClean="0"/>
              <a:t>Individual program counters and </a:t>
            </a:r>
            <a:r>
              <a:rPr lang="en-US" altLang="ko-KR" dirty="0" smtClean="0"/>
              <a:t>stacks</a:t>
            </a:r>
            <a:endParaRPr lang="en-US" altLang="ko-KR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Uses of </a:t>
            </a:r>
            <a:r>
              <a:rPr lang="en-US" dirty="0" smtClean="0">
                <a:solidFill>
                  <a:srgbClr val="0000FF"/>
                </a:solidFill>
              </a:rPr>
              <a:t>Threads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1024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ko-KR" dirty="0" smtClean="0"/>
              <a:t>To exploit CPU parallelism</a:t>
            </a:r>
          </a:p>
          <a:p>
            <a:pPr lvl="1"/>
            <a:r>
              <a:rPr lang="en-US" altLang="ko-KR" dirty="0" smtClean="0"/>
              <a:t>Run two CPUs at once in the same program</a:t>
            </a:r>
          </a:p>
          <a:p>
            <a:r>
              <a:rPr lang="en-US" altLang="ko-KR" dirty="0" smtClean="0"/>
              <a:t>To exploit I/O parallelism</a:t>
            </a:r>
          </a:p>
          <a:p>
            <a:pPr lvl="1"/>
            <a:r>
              <a:rPr lang="en-US" altLang="ko-KR" dirty="0" smtClean="0"/>
              <a:t>Run I/O while computing, or do multiple I/O</a:t>
            </a:r>
          </a:p>
          <a:p>
            <a:pPr lvl="1"/>
            <a:r>
              <a:rPr lang="en-US" altLang="ko-KR" dirty="0" smtClean="0"/>
              <a:t>I/O may be “remote procedure call”</a:t>
            </a:r>
          </a:p>
          <a:p>
            <a:r>
              <a:rPr lang="en-US" altLang="ko-KR" dirty="0" smtClean="0"/>
              <a:t>For program structuring</a:t>
            </a:r>
          </a:p>
          <a:p>
            <a:pPr lvl="1"/>
            <a:r>
              <a:rPr lang="en-US" altLang="ko-KR" dirty="0" smtClean="0"/>
              <a:t>E.g., timers</a:t>
            </a:r>
          </a:p>
          <a:p>
            <a:endParaRPr lang="en-US" altLang="ko-K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Common Problems</a:t>
            </a:r>
          </a:p>
        </p:txBody>
      </p:sp>
      <p:sp>
        <p:nvSpPr>
          <p:cNvPr id="15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altLang="ko-KR" sz="2800" dirty="0" smtClean="0"/>
              <a:t>Priority Inversion</a:t>
            </a:r>
          </a:p>
          <a:p>
            <a:pPr lvl="1">
              <a:lnSpc>
                <a:spcPct val="90000"/>
              </a:lnSpc>
            </a:pPr>
            <a:r>
              <a:rPr lang="en-US" altLang="ko-KR" sz="2400" dirty="0" smtClean="0"/>
              <a:t>High priority thread waits for low priority thread</a:t>
            </a:r>
          </a:p>
          <a:p>
            <a:pPr lvl="1">
              <a:lnSpc>
                <a:spcPct val="90000"/>
              </a:lnSpc>
            </a:pPr>
            <a:r>
              <a:rPr lang="en-US" altLang="ko-KR" sz="2400" dirty="0" smtClean="0"/>
              <a:t>Solution: temporarily push priority up (rejected??)</a:t>
            </a:r>
          </a:p>
          <a:p>
            <a:pPr>
              <a:lnSpc>
                <a:spcPct val="90000"/>
              </a:lnSpc>
            </a:pPr>
            <a:r>
              <a:rPr lang="en-US" altLang="ko-KR" sz="2800" dirty="0" smtClean="0"/>
              <a:t>Deadlock</a:t>
            </a:r>
          </a:p>
          <a:p>
            <a:pPr lvl="1">
              <a:lnSpc>
                <a:spcPct val="90000"/>
              </a:lnSpc>
            </a:pPr>
            <a:r>
              <a:rPr lang="en-US" altLang="ko-KR" sz="2400" dirty="0" smtClean="0"/>
              <a:t>X waits for Y, Y waits for X</a:t>
            </a:r>
          </a:p>
          <a:p>
            <a:pPr>
              <a:lnSpc>
                <a:spcPct val="90000"/>
              </a:lnSpc>
            </a:pPr>
            <a:r>
              <a:rPr lang="en-US" altLang="ko-KR" sz="2800" dirty="0" smtClean="0"/>
              <a:t>Incorrect Synchronization</a:t>
            </a:r>
          </a:p>
          <a:p>
            <a:pPr lvl="1">
              <a:lnSpc>
                <a:spcPct val="90000"/>
              </a:lnSpc>
            </a:pPr>
            <a:r>
              <a:rPr lang="en-US" altLang="ko-KR" sz="2400" dirty="0" smtClean="0"/>
              <a:t>Forgetting to release a lock</a:t>
            </a:r>
          </a:p>
          <a:p>
            <a:pPr>
              <a:lnSpc>
                <a:spcPct val="90000"/>
              </a:lnSpc>
            </a:pPr>
            <a:r>
              <a:rPr lang="en-US" altLang="ko-KR" sz="2800" dirty="0" smtClean="0"/>
              <a:t>Failed “fork</a:t>
            </a:r>
            <a:r>
              <a:rPr lang="en-US" altLang="ko-KR" sz="2800" dirty="0" smtClean="0"/>
              <a:t>”</a:t>
            </a:r>
            <a:endParaRPr lang="en-US" altLang="ko-KR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What is an Event?</a:t>
            </a:r>
          </a:p>
        </p:txBody>
      </p:sp>
      <p:sp>
        <p:nvSpPr>
          <p:cNvPr id="174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altLang="ko-KR" dirty="0" smtClean="0"/>
              <a:t>An object queued for some module</a:t>
            </a:r>
          </a:p>
          <a:p>
            <a:pPr>
              <a:lnSpc>
                <a:spcPct val="90000"/>
              </a:lnSpc>
            </a:pPr>
            <a:r>
              <a:rPr lang="en-US" altLang="ko-KR" dirty="0" smtClean="0"/>
              <a:t>Operations:</a:t>
            </a:r>
          </a:p>
          <a:p>
            <a:pPr lvl="1">
              <a:lnSpc>
                <a:spcPct val="90000"/>
              </a:lnSpc>
            </a:pPr>
            <a:r>
              <a:rPr lang="en-US" altLang="ko-KR" dirty="0" err="1" smtClean="0"/>
              <a:t>create_event_queue</a:t>
            </a:r>
            <a:r>
              <a:rPr lang="en-US" altLang="ko-KR" dirty="0" smtClean="0"/>
              <a:t>(handler) </a:t>
            </a:r>
            <a:r>
              <a:rPr lang="en-US" altLang="ko-KR" dirty="0" smtClean="0">
                <a:sym typeface="Wingdings" charset="2"/>
              </a:rPr>
              <a:t> EQ</a:t>
            </a:r>
            <a:endParaRPr lang="en-US" altLang="ko-KR" dirty="0" smtClean="0"/>
          </a:p>
          <a:p>
            <a:pPr lvl="1">
              <a:lnSpc>
                <a:spcPct val="90000"/>
              </a:lnSpc>
            </a:pPr>
            <a:r>
              <a:rPr lang="en-US" altLang="ko-KR" dirty="0" err="1" smtClean="0"/>
              <a:t>enqueue_event</a:t>
            </a:r>
            <a:r>
              <a:rPr lang="en-US" altLang="ko-KR" dirty="0" smtClean="0"/>
              <a:t>(EQ, event-object)</a:t>
            </a:r>
          </a:p>
          <a:p>
            <a:pPr lvl="2">
              <a:lnSpc>
                <a:spcPct val="90000"/>
              </a:lnSpc>
            </a:pPr>
            <a:r>
              <a:rPr lang="en-US" altLang="ko-KR" dirty="0" smtClean="0"/>
              <a:t>Invokes, eventually, handler(event-object)</a:t>
            </a:r>
          </a:p>
          <a:p>
            <a:pPr>
              <a:lnSpc>
                <a:spcPct val="90000"/>
              </a:lnSpc>
            </a:pPr>
            <a:r>
              <a:rPr lang="en-US" altLang="ko-KR" dirty="0" smtClean="0"/>
              <a:t>Handler is </a:t>
            </a:r>
            <a:r>
              <a:rPr lang="en-US" altLang="ko-KR" i="1" dirty="0" smtClean="0"/>
              <a:t>not</a:t>
            </a:r>
            <a:r>
              <a:rPr lang="en-US" altLang="ko-KR" dirty="0" smtClean="0"/>
              <a:t> allowed to block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Blocking could cause entire system to block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But page faults, garbage collection, …</a:t>
            </a:r>
            <a:endParaRPr lang="en-US" altLang="ko-K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Synchronization?</a:t>
            </a:r>
          </a:p>
        </p:txBody>
      </p:sp>
      <p:sp>
        <p:nvSpPr>
          <p:cNvPr id="2048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ko-KR" dirty="0" smtClean="0"/>
              <a:t>Handlers cannot block </a:t>
            </a:r>
            <a:r>
              <a:rPr lang="en-US" altLang="ko-KR" dirty="0" smtClean="0">
                <a:sym typeface="Wingdings" charset="2"/>
              </a:rPr>
              <a:t> no synchronization</a:t>
            </a:r>
          </a:p>
          <a:p>
            <a:r>
              <a:rPr lang="en-US" altLang="ko-KR" dirty="0" smtClean="0">
                <a:sym typeface="Wingdings" charset="2"/>
              </a:rPr>
              <a:t>Handlers should not share memory</a:t>
            </a:r>
          </a:p>
          <a:p>
            <a:pPr lvl="1"/>
            <a:r>
              <a:rPr lang="en-US" altLang="ko-KR" dirty="0" smtClean="0">
                <a:sym typeface="Wingdings" charset="2"/>
              </a:rPr>
              <a:t>At least not in parallel</a:t>
            </a:r>
          </a:p>
          <a:p>
            <a:r>
              <a:rPr lang="en-US" altLang="ko-KR" dirty="0" smtClean="0">
                <a:sym typeface="Wingdings" charset="2"/>
              </a:rPr>
              <a:t>All communication through events</a:t>
            </a:r>
            <a:endParaRPr lang="en-US" altLang="ko-K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Uses of Events</a:t>
            </a:r>
          </a:p>
        </p:txBody>
      </p:sp>
      <p:sp>
        <p:nvSpPr>
          <p:cNvPr id="194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90000"/>
              </a:lnSpc>
            </a:pPr>
            <a:r>
              <a:rPr lang="en-US" altLang="ko-KR" dirty="0" smtClean="0"/>
              <a:t>CPU parallelism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Different handlers on different CPUs</a:t>
            </a:r>
          </a:p>
          <a:p>
            <a:pPr>
              <a:lnSpc>
                <a:spcPct val="90000"/>
              </a:lnSpc>
            </a:pPr>
            <a:r>
              <a:rPr lang="en-US" altLang="ko-KR" dirty="0" smtClean="0"/>
              <a:t>I/O concurrency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Completion of I/O signaled by event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Other activities can happen in parallel</a:t>
            </a:r>
          </a:p>
          <a:p>
            <a:pPr>
              <a:lnSpc>
                <a:spcPct val="90000"/>
              </a:lnSpc>
            </a:pPr>
            <a:r>
              <a:rPr lang="en-US" altLang="ko-KR" dirty="0" smtClean="0"/>
              <a:t>Program structuring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Not so great…</a:t>
            </a:r>
          </a:p>
          <a:p>
            <a:pPr lvl="1">
              <a:lnSpc>
                <a:spcPct val="90000"/>
              </a:lnSpc>
            </a:pPr>
            <a:r>
              <a:rPr lang="en-US" altLang="ko-KR" dirty="0" smtClean="0"/>
              <a:t>But can use multiple programming languages!</a:t>
            </a:r>
            <a:endParaRPr lang="en-US" altLang="ko-K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Common Problems</a:t>
            </a:r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ko-KR" dirty="0" smtClean="0"/>
              <a:t>Priority inversion, deadlock, etc. much the same with </a:t>
            </a:r>
            <a:r>
              <a:rPr lang="en-US" altLang="ko-KR" dirty="0" smtClean="0"/>
              <a:t>threads</a:t>
            </a:r>
            <a:endParaRPr lang="en-US" altLang="ko-KR" dirty="0" smtClean="0"/>
          </a:p>
          <a:p>
            <a:r>
              <a:rPr lang="en-US" altLang="ko-KR" dirty="0" smtClean="0"/>
              <a:t>Stack </a:t>
            </a:r>
            <a:r>
              <a:rPr lang="en-US" altLang="ko-KR" dirty="0" smtClean="0"/>
              <a:t>ripping</a:t>
            </a:r>
          </a:p>
          <a:p>
            <a:pPr lvl="1"/>
            <a:r>
              <a:rPr lang="en-US" altLang="ko-KR" dirty="0" smtClean="0"/>
              <a:t>No local variables are preserved</a:t>
            </a:r>
          </a:p>
          <a:p>
            <a:pPr lvl="1"/>
            <a:r>
              <a:rPr lang="en-US" altLang="ko-KR" dirty="0" smtClean="0"/>
              <a:t>Callbacks should explicitly get more and more variables</a:t>
            </a:r>
            <a:endParaRPr lang="en-US" altLang="ko-K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On the Duality of Operating System Structure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Hugh C. Lauer</a:t>
            </a:r>
          </a:p>
          <a:p>
            <a:pPr lvl="1"/>
            <a:r>
              <a:rPr lang="en-US" altLang="ko-KR" dirty="0" smtClean="0"/>
              <a:t>Adjunct Prof., Worcester Polytechnic Institute</a:t>
            </a:r>
          </a:p>
          <a:p>
            <a:pPr lvl="1"/>
            <a:r>
              <a:rPr lang="en-US" altLang="ko-KR" dirty="0" smtClean="0"/>
              <a:t>Xerox, Apollo Computer, Mitsubishi Electronic Research Lab, etc.</a:t>
            </a:r>
            <a:endParaRPr lang="en-US" altLang="ko-KR" dirty="0"/>
          </a:p>
          <a:p>
            <a:pPr lvl="1"/>
            <a:endParaRPr lang="en-US" altLang="ko-KR" b="1" dirty="0" smtClean="0"/>
          </a:p>
          <a:p>
            <a:r>
              <a:rPr lang="en-US" altLang="ko-KR" dirty="0" smtClean="0"/>
              <a:t>Roger M. Needham</a:t>
            </a:r>
          </a:p>
          <a:p>
            <a:pPr lvl="1"/>
            <a:r>
              <a:rPr lang="en-US" altLang="ko-KR" dirty="0" smtClean="0"/>
              <a:t>Prof., Cambridge University</a:t>
            </a:r>
          </a:p>
          <a:p>
            <a:pPr lvl="1"/>
            <a:r>
              <a:rPr lang="en-US" altLang="ko-KR" dirty="0" smtClean="0"/>
              <a:t>Microsoft Research, Cambridge Lab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Message-Oriented System (Event)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Small, static # of process</a:t>
            </a:r>
          </a:p>
          <a:p>
            <a:r>
              <a:rPr lang="en-US" altLang="ko-KR" dirty="0" smtClean="0"/>
              <a:t>Explicit messaging</a:t>
            </a:r>
          </a:p>
          <a:p>
            <a:r>
              <a:rPr lang="en-US" altLang="ko-KR" dirty="0" smtClean="0"/>
              <a:t>Limited data sharing in memory</a:t>
            </a:r>
          </a:p>
          <a:p>
            <a:r>
              <a:rPr lang="en-US" altLang="ko-KR" dirty="0" smtClean="0"/>
              <a:t>Identification of address space or context with processes</a:t>
            </a:r>
            <a:endParaRPr lang="ko-KR" altLang="en-US" dirty="0"/>
          </a:p>
        </p:txBody>
      </p:sp>
      <p:pic>
        <p:nvPicPr>
          <p:cNvPr id="18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283968" y="4005064"/>
            <a:ext cx="4547256" cy="28529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Message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Characteristics</a:t>
            </a:r>
          </a:p>
          <a:p>
            <a:pPr lvl="1"/>
            <a:r>
              <a:rPr lang="en-US" altLang="ko-KR" dirty="0" smtClean="0"/>
              <a:t>Queuing for </a:t>
            </a:r>
            <a:r>
              <a:rPr lang="en-US" altLang="ko-KR" dirty="0" smtClean="0"/>
              <a:t>congested resource</a:t>
            </a:r>
          </a:p>
          <a:p>
            <a:pPr lvl="1"/>
            <a:r>
              <a:rPr lang="en-US" altLang="ko-KR" dirty="0" smtClean="0"/>
              <a:t>Data structure passed by reference (no concurrent access)</a:t>
            </a:r>
          </a:p>
          <a:p>
            <a:pPr lvl="1"/>
            <a:r>
              <a:rPr lang="en-US" altLang="ko-KR" dirty="0" smtClean="0"/>
              <a:t>Peripheral devices treated as processes</a:t>
            </a:r>
          </a:p>
          <a:p>
            <a:pPr lvl="1"/>
            <a:r>
              <a:rPr lang="en-US" altLang="ko-KR" dirty="0" smtClean="0"/>
              <a:t>Priority of process statically determined</a:t>
            </a:r>
          </a:p>
          <a:p>
            <a:pPr lvl="1"/>
            <a:r>
              <a:rPr lang="en-US" altLang="ko-KR" dirty="0" smtClean="0"/>
              <a:t>No global naming scheme is useful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Message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altLang="ko-KR" dirty="0" smtClean="0"/>
              <a:t>Facilities</a:t>
            </a:r>
          </a:p>
          <a:p>
            <a:pPr lvl="1"/>
            <a:r>
              <a:rPr lang="en-US" altLang="ko-KR" dirty="0" smtClean="0"/>
              <a:t>Message with identifiers: points to larger data </a:t>
            </a:r>
          </a:p>
          <a:p>
            <a:pPr lvl="1"/>
            <a:r>
              <a:rPr lang="en-US" altLang="ko-KR" dirty="0" smtClean="0"/>
              <a:t>Message channel and ports:</a:t>
            </a:r>
          </a:p>
          <a:p>
            <a:pPr lvl="2"/>
            <a:r>
              <a:rPr lang="en-US" altLang="ko-KR" dirty="0" smtClean="0"/>
              <a:t>Channel: destination of message</a:t>
            </a:r>
          </a:p>
          <a:p>
            <a:pPr lvl="2"/>
            <a:r>
              <a:rPr lang="en-US" altLang="ko-KR" dirty="0" smtClean="0"/>
              <a:t>Port: type specific queue leading to a process</a:t>
            </a:r>
          </a:p>
          <a:p>
            <a:r>
              <a:rPr lang="en-US" altLang="ko-KR" dirty="0" smtClean="0"/>
              <a:t>Operations</a:t>
            </a:r>
          </a:p>
          <a:p>
            <a:pPr lvl="1"/>
            <a:r>
              <a:rPr lang="en-US" altLang="ko-KR" dirty="0" err="1" smtClean="0"/>
              <a:t>SendMessage</a:t>
            </a:r>
            <a:endParaRPr lang="en-US" altLang="ko-KR" dirty="0" smtClean="0"/>
          </a:p>
          <a:p>
            <a:pPr lvl="1"/>
            <a:r>
              <a:rPr lang="en-US" altLang="ko-KR" dirty="0" err="1" smtClean="0"/>
              <a:t>AwaitReply</a:t>
            </a:r>
            <a:endParaRPr lang="en-US" altLang="ko-KR" dirty="0" smtClean="0"/>
          </a:p>
          <a:p>
            <a:pPr lvl="1"/>
            <a:r>
              <a:rPr lang="en-US" altLang="ko-KR" dirty="0" err="1" smtClean="0"/>
              <a:t>WaitForMessage</a:t>
            </a:r>
            <a:endParaRPr lang="en-US" altLang="ko-KR" dirty="0" smtClean="0"/>
          </a:p>
          <a:p>
            <a:pPr lvl="1"/>
            <a:r>
              <a:rPr lang="en-US" altLang="ko-KR" dirty="0" err="1" smtClean="0"/>
              <a:t>SendReply</a:t>
            </a:r>
            <a:endParaRPr lang="en-US" altLang="ko-KR" dirty="0" smtClean="0"/>
          </a:p>
          <a:p>
            <a:r>
              <a:rPr lang="en-US" altLang="ko-KR" dirty="0" smtClean="0"/>
              <a:t>Process declaration</a:t>
            </a:r>
          </a:p>
          <a:p>
            <a:r>
              <a:rPr lang="en-US" altLang="ko-KR" dirty="0" err="1" smtClean="0"/>
              <a:t>CreateProcess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Message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altLang="ko-KR" dirty="0" smtClean="0"/>
              <a:t>Canonical model</a:t>
            </a:r>
          </a:p>
          <a:p>
            <a:pPr lvl="1"/>
            <a:r>
              <a:rPr lang="en-US" altLang="ko-KR" dirty="0" smtClean="0"/>
              <a:t>begin</a:t>
            </a:r>
          </a:p>
          <a:p>
            <a:pPr lvl="1">
              <a:buNone/>
            </a:pPr>
            <a:r>
              <a:rPr lang="en-US" altLang="ko-KR" dirty="0" smtClean="0"/>
              <a:t>		Do forever</a:t>
            </a:r>
          </a:p>
          <a:p>
            <a:pPr lvl="2">
              <a:buNone/>
            </a:pPr>
            <a:r>
              <a:rPr lang="en-US" altLang="ko-KR" dirty="0" smtClean="0"/>
              <a:t>	</a:t>
            </a:r>
            <a:r>
              <a:rPr lang="en-US" altLang="ko-KR" dirty="0" err="1" smtClean="0"/>
              <a:t>WaitForMessages</a:t>
            </a:r>
            <a:endParaRPr lang="en-US" altLang="ko-KR" dirty="0" smtClean="0"/>
          </a:p>
          <a:p>
            <a:pPr lvl="2">
              <a:buNone/>
            </a:pPr>
            <a:r>
              <a:rPr lang="en-US" altLang="ko-KR" dirty="0" smtClean="0"/>
              <a:t>	case port </a:t>
            </a:r>
          </a:p>
          <a:p>
            <a:pPr lvl="2">
              <a:buNone/>
            </a:pPr>
            <a:r>
              <a:rPr lang="en-US" altLang="ko-KR" dirty="0" smtClean="0"/>
              <a:t>		port 1: …;</a:t>
            </a:r>
          </a:p>
          <a:p>
            <a:pPr lvl="2">
              <a:buNone/>
            </a:pPr>
            <a:r>
              <a:rPr lang="en-US" altLang="ko-KR" dirty="0" smtClean="0"/>
              <a:t>		port 2: …; </a:t>
            </a:r>
            <a:r>
              <a:rPr lang="en-US" altLang="ko-KR" dirty="0" err="1" smtClean="0"/>
              <a:t>SendReply</a:t>
            </a:r>
            <a:r>
              <a:rPr lang="en-US" altLang="ko-KR" dirty="0" smtClean="0"/>
              <a:t>; …;</a:t>
            </a:r>
          </a:p>
          <a:p>
            <a:pPr lvl="2">
              <a:buNone/>
            </a:pPr>
            <a:r>
              <a:rPr lang="en-US" altLang="ko-KR" dirty="0" smtClean="0"/>
              <a:t>	end case</a:t>
            </a:r>
          </a:p>
          <a:p>
            <a:pPr lvl="2">
              <a:buNone/>
            </a:pPr>
            <a:r>
              <a:rPr lang="en-US" altLang="ko-KR" dirty="0" smtClean="0"/>
              <a:t>end loop</a:t>
            </a:r>
          </a:p>
          <a:p>
            <a:pPr lvl="1">
              <a:buNone/>
            </a:pPr>
            <a:r>
              <a:rPr lang="en-US" altLang="ko-KR" dirty="0" smtClean="0"/>
              <a:t>	end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altLang="ko-KR" sz="3600" dirty="0" smtClean="0"/>
              <a:t>Procedure-Oriented System (Thread)</a:t>
            </a:r>
            <a:endParaRPr lang="ko-KR" altLang="en-US" sz="3600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sz="2800" dirty="0" smtClean="0"/>
              <a:t>Large # of small processes</a:t>
            </a:r>
          </a:p>
          <a:p>
            <a:r>
              <a:rPr lang="en-US" altLang="ko-KR" sz="2800" dirty="0" smtClean="0"/>
              <a:t>Rapidly changing # of processes</a:t>
            </a:r>
          </a:p>
          <a:p>
            <a:r>
              <a:rPr lang="en-US" altLang="ko-KR" sz="2800" dirty="0" smtClean="0"/>
              <a:t>Communication using direct sharing and interlocking of data</a:t>
            </a:r>
          </a:p>
          <a:p>
            <a:r>
              <a:rPr lang="en-US" altLang="ko-KR" sz="2800" dirty="0" smtClean="0"/>
              <a:t>Identification of context of execution with function being executed</a:t>
            </a:r>
          </a:p>
          <a:p>
            <a:endParaRPr lang="ko-KR" altLang="en-US" sz="2800" dirty="0"/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2" cstate="print"/>
          <a:srcRect t="11898"/>
          <a:stretch>
            <a:fillRect/>
          </a:stretch>
        </p:blipFill>
        <p:spPr bwMode="auto">
          <a:xfrm>
            <a:off x="4355976" y="4484151"/>
            <a:ext cx="4632949" cy="2373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Procedure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altLang="ko-KR" dirty="0" smtClean="0"/>
              <a:t>Characteristics</a:t>
            </a:r>
          </a:p>
          <a:p>
            <a:pPr lvl="1"/>
            <a:r>
              <a:rPr lang="en-US" altLang="ko-KR" dirty="0" smtClean="0"/>
              <a:t>Synchronization and congestion control associates with waiting for locks</a:t>
            </a:r>
          </a:p>
          <a:p>
            <a:pPr lvl="1"/>
            <a:r>
              <a:rPr lang="en-US" altLang="ko-KR" dirty="0" smtClean="0"/>
              <a:t>Data is shared directly and lock lasts for short period of time</a:t>
            </a:r>
          </a:p>
          <a:p>
            <a:pPr lvl="1"/>
            <a:r>
              <a:rPr lang="en-US" altLang="ko-KR" dirty="0" smtClean="0"/>
              <a:t>Control of peripheral devices are in form of manipulating locks</a:t>
            </a:r>
          </a:p>
          <a:p>
            <a:pPr lvl="1"/>
            <a:r>
              <a:rPr lang="en-US" altLang="ko-KR" dirty="0" smtClean="0"/>
              <a:t>Priority is dynamically determined by the execution context</a:t>
            </a:r>
          </a:p>
          <a:p>
            <a:pPr lvl="1"/>
            <a:r>
              <a:rPr lang="en-US" altLang="ko-KR" dirty="0" smtClean="0"/>
              <a:t>Global naming and context is important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Procedure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 altLang="ko-KR" dirty="0" smtClean="0"/>
              <a:t>Facilities</a:t>
            </a:r>
          </a:p>
          <a:p>
            <a:pPr lvl="1"/>
            <a:r>
              <a:rPr lang="en-US" altLang="ko-KR" dirty="0" smtClean="0"/>
              <a:t>Procedure: implements algorithm and accesses global data</a:t>
            </a:r>
          </a:p>
          <a:p>
            <a:pPr lvl="1"/>
            <a:r>
              <a:rPr lang="en-US" altLang="ko-KR" dirty="0" smtClean="0"/>
              <a:t>Procedure call facility</a:t>
            </a:r>
          </a:p>
          <a:p>
            <a:pPr lvl="2"/>
            <a:r>
              <a:rPr lang="en-US" altLang="ko-KR" dirty="0" smtClean="0"/>
              <a:t>Synchronous call: regular call</a:t>
            </a:r>
          </a:p>
          <a:p>
            <a:pPr lvl="2"/>
            <a:r>
              <a:rPr lang="en-US" altLang="ko-KR" dirty="0" smtClean="0"/>
              <a:t>Asynchronous call:  FORK (creation) and JOIN (syncs termination)</a:t>
            </a:r>
          </a:p>
          <a:p>
            <a:pPr lvl="1"/>
            <a:r>
              <a:rPr lang="en-US" altLang="ko-KR" dirty="0" smtClean="0"/>
              <a:t>Modules: collection of procedure and data</a:t>
            </a:r>
          </a:p>
          <a:p>
            <a:pPr lvl="1"/>
            <a:r>
              <a:rPr lang="en-US" altLang="ko-KR" dirty="0" smtClean="0"/>
              <a:t>Monitor: </a:t>
            </a:r>
            <a:r>
              <a:rPr lang="en-US" altLang="ko-KR" dirty="0" smtClean="0"/>
              <a:t>modules with locking </a:t>
            </a:r>
            <a:r>
              <a:rPr lang="en-US" altLang="ko-KR" dirty="0" smtClean="0"/>
              <a:t>facility</a:t>
            </a:r>
            <a:endParaRPr lang="en-US" altLang="ko-KR" dirty="0" smtClean="0"/>
          </a:p>
          <a:p>
            <a:pPr lvl="1"/>
            <a:r>
              <a:rPr lang="en-US" altLang="ko-KR" dirty="0" smtClean="0"/>
              <a:t>NEW and START: </a:t>
            </a:r>
            <a:r>
              <a:rPr lang="en-US" altLang="ko-KR" dirty="0" smtClean="0"/>
              <a:t>instantiate </a:t>
            </a:r>
            <a:r>
              <a:rPr lang="en-US" altLang="ko-KR" dirty="0" smtClean="0"/>
              <a:t>and run </a:t>
            </a:r>
            <a:r>
              <a:rPr lang="en-US" altLang="ko-KR" dirty="0" smtClean="0"/>
              <a:t>modules (monitors)</a:t>
            </a:r>
            <a:endParaRPr lang="en-US" altLang="ko-KR" dirty="0" smtClean="0"/>
          </a:p>
          <a:p>
            <a:pPr lvl="1"/>
            <a:r>
              <a:rPr lang="en-US" altLang="ko-KR" dirty="0" smtClean="0"/>
              <a:t>WAIT </a:t>
            </a:r>
            <a:r>
              <a:rPr lang="en-US" altLang="ko-KR" dirty="0" err="1" smtClean="0"/>
              <a:t>condVar</a:t>
            </a:r>
            <a:r>
              <a:rPr lang="en-US" altLang="ko-KR" dirty="0" smtClean="0"/>
              <a:t> and SIGNAL </a:t>
            </a:r>
            <a:r>
              <a:rPr lang="en-US" altLang="ko-KR" dirty="0" err="1" smtClean="0"/>
              <a:t>condVar</a:t>
            </a:r>
            <a:endParaRPr lang="en-US" altLang="ko-KR" dirty="0" smtClean="0"/>
          </a:p>
          <a:p>
            <a:pPr lvl="1"/>
            <a:endParaRPr lang="en-US" altLang="ko-KR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Procedure Oriented System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en-US" altLang="ko-KR" dirty="0" smtClean="0"/>
              <a:t>Canonical model</a:t>
            </a:r>
          </a:p>
          <a:p>
            <a:pPr lvl="1"/>
            <a:r>
              <a:rPr lang="en-US" altLang="ko-KR" dirty="0" smtClean="0"/>
              <a:t>Monitor</a:t>
            </a:r>
          </a:p>
          <a:p>
            <a:pPr lvl="1">
              <a:buNone/>
            </a:pPr>
            <a:r>
              <a:rPr lang="en-US" altLang="ko-KR" dirty="0" smtClean="0"/>
              <a:t>		-- global data and state info for the process</a:t>
            </a:r>
          </a:p>
          <a:p>
            <a:pPr lvl="1">
              <a:buNone/>
            </a:pPr>
            <a:r>
              <a:rPr lang="en-US" altLang="ko-KR" dirty="0" smtClean="0"/>
              <a:t>		proc1: entry procedure</a:t>
            </a:r>
          </a:p>
          <a:p>
            <a:pPr lvl="1">
              <a:buNone/>
            </a:pPr>
            <a:r>
              <a:rPr lang="en-US" altLang="ko-KR" dirty="0" smtClean="0"/>
              <a:t>		proc2: entry procedure returns</a:t>
            </a:r>
          </a:p>
          <a:p>
            <a:pPr lvl="1">
              <a:buNone/>
            </a:pPr>
            <a:r>
              <a:rPr lang="en-US" altLang="ko-KR" dirty="0" smtClean="0"/>
              <a:t>			begin</a:t>
            </a:r>
          </a:p>
          <a:p>
            <a:pPr lvl="1">
              <a:buNone/>
            </a:pPr>
            <a:r>
              <a:rPr lang="en-US" altLang="ko-KR" dirty="0" smtClean="0"/>
              <a:t>				If </a:t>
            </a:r>
            <a:r>
              <a:rPr lang="en-US" altLang="ko-KR" dirty="0" err="1" smtClean="0"/>
              <a:t>resourceExhausted</a:t>
            </a:r>
            <a:r>
              <a:rPr lang="en-US" altLang="ko-KR" dirty="0" smtClean="0"/>
              <a:t> then WAIT; …;</a:t>
            </a:r>
          </a:p>
          <a:p>
            <a:pPr lvl="1">
              <a:buNone/>
            </a:pPr>
            <a:r>
              <a:rPr lang="en-US" altLang="ko-KR" dirty="0" smtClean="0"/>
              <a:t>				RETURN result; …;</a:t>
            </a:r>
          </a:p>
          <a:p>
            <a:pPr lvl="1">
              <a:buNone/>
            </a:pPr>
            <a:r>
              <a:rPr lang="en-US" altLang="ko-KR" dirty="0" smtClean="0"/>
              <a:t>			end</a:t>
            </a:r>
          </a:p>
          <a:p>
            <a:pPr lvl="1">
              <a:buNone/>
            </a:pPr>
            <a:r>
              <a:rPr lang="en-US" altLang="ko-KR" dirty="0" smtClean="0"/>
              <a:t>		proc L: Entry procedure</a:t>
            </a:r>
          </a:p>
          <a:p>
            <a:pPr lvl="1">
              <a:buNone/>
            </a:pPr>
            <a:r>
              <a:rPr lang="en-US" altLang="ko-KR" dirty="0" smtClean="0"/>
              <a:t>			begin</a:t>
            </a:r>
          </a:p>
          <a:p>
            <a:pPr lvl="1">
              <a:buNone/>
            </a:pPr>
            <a:r>
              <a:rPr lang="en-US" altLang="ko-KR" dirty="0" smtClean="0"/>
              <a:t>				…; SIGNAL</a:t>
            </a:r>
            <a:r>
              <a:rPr lang="en-US" altLang="ko-KR" smtClean="0"/>
              <a:t>; …</a:t>
            </a:r>
            <a:endParaRPr lang="en-US" altLang="ko-KR" dirty="0" smtClean="0"/>
          </a:p>
          <a:p>
            <a:pPr lvl="1">
              <a:buNone/>
            </a:pPr>
            <a:r>
              <a:rPr lang="en-US" altLang="ko-KR" dirty="0" smtClean="0"/>
              <a:t>			end;</a:t>
            </a:r>
          </a:p>
          <a:p>
            <a:pPr lvl="1">
              <a:buNone/>
            </a:pPr>
            <a:r>
              <a:rPr lang="en-US" altLang="ko-KR" dirty="0" smtClean="0"/>
              <a:t>		</a:t>
            </a:r>
            <a:r>
              <a:rPr lang="en-US" altLang="ko-KR" dirty="0" err="1" smtClean="0"/>
              <a:t>endloop</a:t>
            </a:r>
            <a:r>
              <a:rPr lang="en-US" altLang="ko-KR" dirty="0" smtClean="0"/>
              <a:t>;</a:t>
            </a:r>
          </a:p>
          <a:p>
            <a:pPr lvl="1">
              <a:buNone/>
            </a:pPr>
            <a:r>
              <a:rPr lang="en-US" altLang="ko-KR" dirty="0" smtClean="0"/>
              <a:t>		initialize;</a:t>
            </a:r>
          </a:p>
          <a:p>
            <a:pPr lvl="1">
              <a:buNone/>
            </a:pPr>
            <a:r>
              <a:rPr lang="en-US" altLang="ko-KR" dirty="0" smtClean="0"/>
              <a:t>	end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Dual Mapping</a:t>
            </a:r>
            <a:endParaRPr lang="ko-KR" altLang="en-US" dirty="0"/>
          </a:p>
        </p:txBody>
      </p:sp>
      <p:sp>
        <p:nvSpPr>
          <p:cNvPr id="10" name="내용 개체 틀 9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ko-KR" altLang="en-US"/>
          </a:p>
        </p:txBody>
      </p:sp>
      <p:graphicFrame>
        <p:nvGraphicFramePr>
          <p:cNvPr id="7" name="표 6"/>
          <p:cNvGraphicFramePr>
            <a:graphicFrameLocks noGrp="1"/>
          </p:cNvGraphicFramePr>
          <p:nvPr/>
        </p:nvGraphicFramePr>
        <p:xfrm>
          <a:off x="467545" y="1523462"/>
          <a:ext cx="8280920" cy="466912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176463"/>
                <a:gridCol w="4104457"/>
              </a:tblGrid>
              <a:tr h="450000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2000" u="none" strike="noStrike" dirty="0"/>
                        <a:t>Event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2000" u="none" strike="noStrike" dirty="0"/>
                        <a:t>Thread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Processes: </a:t>
                      </a:r>
                      <a:r>
                        <a:rPr lang="en-US" sz="2000" u="none" strike="noStrike" dirty="0" smtClean="0"/>
                        <a:t> </a:t>
                      </a:r>
                      <a:r>
                        <a:rPr lang="en-US" sz="2000" u="none" strike="noStrike" dirty="0" err="1" smtClean="0"/>
                        <a:t>CreateProcess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Monitors: </a:t>
                      </a:r>
                      <a:r>
                        <a:rPr lang="en-US" sz="2000" u="none" strike="noStrike" dirty="0" smtClean="0"/>
                        <a:t>NEW/START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Message channel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External procedure id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Message port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Entry procedure id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Send </a:t>
                      </a:r>
                      <a:r>
                        <a:rPr lang="en-US" sz="2000" u="none" strike="noStrike" dirty="0" err="1"/>
                        <a:t>msg</a:t>
                      </a:r>
                      <a:r>
                        <a:rPr lang="en-US" sz="2000" u="none" strike="noStrike" dirty="0"/>
                        <a:t> (immediate</a:t>
                      </a:r>
                      <a:r>
                        <a:rPr lang="en-US" sz="2000" u="none" strike="noStrike" dirty="0" smtClean="0"/>
                        <a:t>); </a:t>
                      </a:r>
                      <a:r>
                        <a:rPr lang="en-US" sz="2000" u="none" strike="noStrike" dirty="0" err="1" smtClean="0"/>
                        <a:t>AwaitReply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Simple procedure call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Send </a:t>
                      </a:r>
                      <a:r>
                        <a:rPr lang="en-US" sz="2000" u="none" strike="noStrike" dirty="0" err="1"/>
                        <a:t>msg</a:t>
                      </a:r>
                      <a:r>
                        <a:rPr lang="en-US" sz="2000" u="none" strike="noStrike" dirty="0"/>
                        <a:t> (delayed</a:t>
                      </a:r>
                      <a:r>
                        <a:rPr lang="en-US" sz="2000" u="none" strike="noStrike" dirty="0" smtClean="0"/>
                        <a:t>); </a:t>
                      </a:r>
                      <a:r>
                        <a:rPr lang="en-US" sz="2000" u="none" strike="noStrike" dirty="0" err="1" smtClean="0"/>
                        <a:t>AwaitReply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FORK; … JOIN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Send reply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Return from </a:t>
                      </a:r>
                      <a:r>
                        <a:rPr lang="en-US" sz="2000" u="none" strike="noStrike" dirty="0" smtClean="0"/>
                        <a:t>procedure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Main loop of std resource manager, wait for message stmt, case stmt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Monitor lock, ENTRY attribute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Arms of case statement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ENTRY proc declaration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  <a:tr h="450000"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/>
                        <a:t>Selective waiting</a:t>
                      </a:r>
                      <a:endParaRPr lang="en-US" sz="2000" b="0" i="0" u="none" strike="noStrike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2000" u="none" strike="noStrike" dirty="0"/>
                        <a:t>Condition </a:t>
                      </a:r>
                      <a:r>
                        <a:rPr lang="en-US" sz="2000" u="none" strike="noStrike" dirty="0" err="1"/>
                        <a:t>vars</a:t>
                      </a:r>
                      <a:r>
                        <a:rPr lang="en-US" sz="2000" u="none" strike="noStrike" dirty="0"/>
                        <a:t>, WAIT, SIGNAL</a:t>
                      </a:r>
                      <a:endParaRPr lang="en-US" sz="2000" b="0" i="0" u="none" strike="noStrike" dirty="0">
                        <a:solidFill>
                          <a:srgbClr val="000000"/>
                        </a:solidFill>
                        <a:latin typeface="맑은 고딕"/>
                      </a:endParaRPr>
                    </a:p>
                  </a:txBody>
                  <a:tcPr marL="9525" marR="9525" marT="9525" marB="0" anchor="ctr"/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Summary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One canonical implementation can be switched to the other implementation</a:t>
            </a:r>
          </a:p>
          <a:p>
            <a:endParaRPr lang="en-US" altLang="ko-KR" dirty="0" smtClean="0"/>
          </a:p>
          <a:p>
            <a:r>
              <a:rPr lang="en-US" altLang="ko-KR" dirty="0" smtClean="0"/>
              <a:t>Performance can be the same as </a:t>
            </a:r>
            <a:r>
              <a:rPr lang="en-US" altLang="ko-KR" dirty="0" smtClean="0"/>
              <a:t>well (?)</a:t>
            </a:r>
            <a:endParaRPr lang="en-US" altLang="ko-KR" dirty="0" smtClean="0"/>
          </a:p>
          <a:p>
            <a:pPr lvl="1"/>
            <a:r>
              <a:rPr lang="en-US" altLang="ko-KR" dirty="0" smtClean="0"/>
              <a:t>But depending on the machine </a:t>
            </a:r>
            <a:r>
              <a:rPr lang="en-US" altLang="ko-KR" dirty="0" smtClean="0"/>
              <a:t>architecture and programming constraints, </a:t>
            </a:r>
            <a:r>
              <a:rPr lang="en-US" altLang="ko-KR" dirty="0" smtClean="0"/>
              <a:t>one model might be preferred over the other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altLang="ko-KR" sz="3600" dirty="0" smtClean="0"/>
              <a:t>SEDA: An Architecture for Well-Conditioned Scalable Internet Services</a:t>
            </a:r>
            <a:endParaRPr lang="ko-KR" altLang="en-US" sz="3600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Matt Welsh</a:t>
            </a:r>
          </a:p>
          <a:p>
            <a:pPr lvl="1"/>
            <a:r>
              <a:rPr lang="en-US" altLang="ko-KR" dirty="0" smtClean="0"/>
              <a:t>Cornell Alumnus</a:t>
            </a:r>
          </a:p>
          <a:p>
            <a:pPr lvl="1"/>
            <a:r>
              <a:rPr lang="en-US" altLang="ko-KR" dirty="0" smtClean="0"/>
              <a:t>Google</a:t>
            </a:r>
          </a:p>
          <a:p>
            <a:r>
              <a:rPr lang="en-US" altLang="ko-KR" dirty="0" smtClean="0"/>
              <a:t>David Culler</a:t>
            </a:r>
          </a:p>
          <a:p>
            <a:pPr lvl="1"/>
            <a:r>
              <a:rPr lang="en-US" altLang="ko-KR" dirty="0" smtClean="0"/>
              <a:t>Faculty at UC Berkeley</a:t>
            </a:r>
          </a:p>
          <a:p>
            <a:r>
              <a:rPr lang="en-US" altLang="ko-KR" dirty="0" smtClean="0"/>
              <a:t>Eric Brewer</a:t>
            </a:r>
          </a:p>
          <a:p>
            <a:pPr lvl="1"/>
            <a:r>
              <a:rPr lang="en-US" altLang="ko-KR" dirty="0" smtClean="0"/>
              <a:t>Faculty at UC Berkeley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Motivation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altLang="ko-KR" dirty="0" smtClean="0"/>
              <a:t>Web services becoming larger</a:t>
            </a:r>
          </a:p>
          <a:p>
            <a:pPr lvl="1"/>
            <a:r>
              <a:rPr lang="en-US" altLang="ko-KR" dirty="0" smtClean="0"/>
              <a:t>Billions of access per day</a:t>
            </a:r>
          </a:p>
          <a:p>
            <a:pPr lvl="1"/>
            <a:r>
              <a:rPr lang="en-US" altLang="ko-KR" dirty="0" smtClean="0"/>
              <a:t>Complex services and dynamic contents</a:t>
            </a:r>
          </a:p>
          <a:p>
            <a:pPr lvl="1"/>
            <a:endParaRPr lang="en-US" altLang="ko-KR" dirty="0" smtClean="0"/>
          </a:p>
          <a:p>
            <a:r>
              <a:rPr lang="en-US" altLang="ko-KR" dirty="0" smtClean="0"/>
              <a:t>Traditional concurrency model</a:t>
            </a:r>
          </a:p>
          <a:p>
            <a:pPr lvl="1"/>
            <a:r>
              <a:rPr lang="en-US" altLang="ko-KR" dirty="0" smtClean="0"/>
              <a:t>Performance does not scale</a:t>
            </a:r>
          </a:p>
          <a:p>
            <a:pPr lvl="1"/>
            <a:endParaRPr lang="en-US" altLang="ko-KR" dirty="0" smtClean="0"/>
          </a:p>
          <a:p>
            <a:r>
              <a:rPr lang="en-US" altLang="ko-KR" dirty="0" smtClean="0"/>
              <a:t>Aim to build well-conditioned service</a:t>
            </a:r>
          </a:p>
          <a:p>
            <a:pPr lvl="1"/>
            <a:r>
              <a:rPr lang="en-US" altLang="ko-KR" dirty="0" smtClean="0"/>
              <a:t>Graceful degradation as load increases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Thread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r>
              <a:rPr lang="en-US" altLang="ko-KR" dirty="0" smtClean="0"/>
              <a:t>Easy to program</a:t>
            </a:r>
          </a:p>
          <a:p>
            <a:r>
              <a:rPr lang="en-US" altLang="ko-KR" dirty="0" smtClean="0"/>
              <a:t>TLB miss, scheduling overhead, lock contention</a:t>
            </a:r>
          </a:p>
          <a:p>
            <a:r>
              <a:rPr lang="en-US" altLang="ko-KR" dirty="0" smtClean="0"/>
              <a:t>Bounded thread pool leads to unfairness</a:t>
            </a:r>
            <a:endParaRPr lang="ko-KR" alt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7544" y="1124744"/>
            <a:ext cx="4704957" cy="2736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148064" y="1319014"/>
            <a:ext cx="3743325" cy="2686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Event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endParaRPr lang="en-US" altLang="ko-KR" dirty="0" smtClean="0"/>
          </a:p>
          <a:p>
            <a:r>
              <a:rPr lang="en-US" altLang="ko-KR" dirty="0" smtClean="0"/>
              <a:t>Non-blocking event handling process assumed</a:t>
            </a:r>
          </a:p>
          <a:p>
            <a:r>
              <a:rPr lang="en-US" altLang="ko-KR" dirty="0" smtClean="0"/>
              <a:t>Scheduling issue for different </a:t>
            </a:r>
            <a:r>
              <a:rPr lang="en-US" altLang="ko-KR" dirty="0" smtClean="0"/>
              <a:t>FSMs</a:t>
            </a:r>
            <a:endParaRPr lang="en-US" altLang="ko-KR" dirty="0" smtClean="0"/>
          </a:p>
          <a:p>
            <a:r>
              <a:rPr lang="en-US" altLang="ko-KR" dirty="0" smtClean="0"/>
              <a:t>Structured event queue: SEDA extends this approach</a:t>
            </a:r>
            <a:endParaRPr lang="ko-KR" altLang="en-US" dirty="0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67544" y="1340768"/>
            <a:ext cx="4032448" cy="252994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52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1196752"/>
            <a:ext cx="4355976" cy="30270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SEDA 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Goal</a:t>
            </a:r>
          </a:p>
          <a:p>
            <a:pPr lvl="1"/>
            <a:r>
              <a:rPr lang="en-US" altLang="ko-KR" dirty="0" smtClean="0"/>
              <a:t>Support massive concurrency</a:t>
            </a:r>
          </a:p>
          <a:p>
            <a:pPr lvl="1"/>
            <a:r>
              <a:rPr lang="en-US" altLang="ko-KR" dirty="0" smtClean="0"/>
              <a:t>Simplify construction of well conditioned service</a:t>
            </a:r>
          </a:p>
          <a:p>
            <a:pPr lvl="1"/>
            <a:r>
              <a:rPr lang="en-US" altLang="ko-KR" dirty="0" smtClean="0"/>
              <a:t>Enable introspection by application</a:t>
            </a:r>
          </a:p>
          <a:p>
            <a:pPr lvl="1"/>
            <a:r>
              <a:rPr lang="en-US" altLang="ko-KR" dirty="0" smtClean="0"/>
              <a:t>Support self-tuning resource management</a:t>
            </a:r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SEDA Design = Event + Thread</a:t>
            </a:r>
            <a:br>
              <a:rPr lang="en-US" altLang="ko-KR" dirty="0" smtClean="0"/>
            </a:br>
            <a:r>
              <a:rPr lang="en-US" altLang="ko-KR" dirty="0" smtClean="0"/>
              <a:t>(Staged Event Driven Architecture)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Stage</a:t>
            </a:r>
          </a:p>
          <a:p>
            <a:pPr lvl="1"/>
            <a:r>
              <a:rPr lang="en-US" altLang="ko-KR" dirty="0" smtClean="0"/>
              <a:t>Event queue</a:t>
            </a:r>
          </a:p>
          <a:p>
            <a:pPr lvl="1"/>
            <a:r>
              <a:rPr lang="en-US" altLang="ko-KR" dirty="0" smtClean="0"/>
              <a:t>Event handler</a:t>
            </a:r>
          </a:p>
          <a:p>
            <a:pPr lvl="1"/>
            <a:r>
              <a:rPr lang="en-US" altLang="ko-KR" dirty="0" smtClean="0"/>
              <a:t>Thread pool</a:t>
            </a:r>
          </a:p>
          <a:p>
            <a:pPr lvl="1"/>
            <a:r>
              <a:rPr lang="en-US" altLang="ko-KR" dirty="0" smtClean="0"/>
              <a:t>Controller</a:t>
            </a:r>
          </a:p>
          <a:p>
            <a:pPr lvl="2"/>
            <a:r>
              <a:rPr lang="en-US" altLang="ko-KR" dirty="0" smtClean="0"/>
              <a:t>Scheduling</a:t>
            </a:r>
          </a:p>
          <a:p>
            <a:pPr lvl="2"/>
            <a:r>
              <a:rPr lang="en-US" altLang="ko-KR" dirty="0" smtClean="0"/>
              <a:t>Thread pool size</a:t>
            </a:r>
          </a:p>
          <a:p>
            <a:pPr lvl="1"/>
            <a:r>
              <a:rPr lang="en-US" altLang="ko-KR" dirty="0" smtClean="0"/>
              <a:t>Explicit control boundary</a:t>
            </a:r>
            <a:endParaRPr lang="ko-KR" altLang="en-US" dirty="0"/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788024" y="4388908"/>
            <a:ext cx="4135810" cy="72498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모서리가 둥근 사각형 설명선 11"/>
          <p:cNvSpPr/>
          <p:nvPr/>
        </p:nvSpPr>
        <p:spPr>
          <a:xfrm>
            <a:off x="4644008" y="1484784"/>
            <a:ext cx="4392488" cy="2880320"/>
          </a:xfrm>
          <a:prstGeom prst="wedgeRoundRectCallout">
            <a:avLst>
              <a:gd name="adj1" fmla="val -1514"/>
              <a:gd name="adj2" fmla="val 66012"/>
              <a:gd name="adj3" fmla="val 16667"/>
            </a:avLst>
          </a:prstGeom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ko-KR" altLang="en-US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60032" y="1700808"/>
            <a:ext cx="3996981" cy="23910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Dynamic Resource Control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dirty="0" smtClean="0"/>
              <a:t>Thread pool controller</a:t>
            </a:r>
          </a:p>
          <a:p>
            <a:pPr lvl="1"/>
            <a:r>
              <a:rPr lang="en-US" altLang="ko-KR" dirty="0" smtClean="0"/>
              <a:t>Based on queue length and idle period</a:t>
            </a:r>
          </a:p>
          <a:p>
            <a:pPr lvl="2"/>
            <a:r>
              <a:rPr lang="en-US" altLang="ko-KR" dirty="0" smtClean="0"/>
              <a:t>Queue length </a:t>
            </a:r>
            <a:r>
              <a:rPr lang="ko-KR" altLang="en-US" dirty="0" smtClean="0"/>
              <a:t>↑</a:t>
            </a:r>
            <a:r>
              <a:rPr lang="en-US" altLang="ko-KR" dirty="0" smtClean="0"/>
              <a:t> →</a:t>
            </a:r>
            <a:r>
              <a:rPr lang="ko-KR" altLang="en-US" dirty="0" smtClean="0"/>
              <a:t> </a:t>
            </a:r>
            <a:r>
              <a:rPr lang="en-US" altLang="ko-KR" dirty="0" smtClean="0"/>
              <a:t># Thread</a:t>
            </a:r>
            <a:r>
              <a:rPr lang="ko-KR" altLang="en-US" dirty="0" smtClean="0"/>
              <a:t> ↑</a:t>
            </a:r>
            <a:endParaRPr lang="en-US" altLang="ko-KR" dirty="0" smtClean="0"/>
          </a:p>
          <a:p>
            <a:pPr lvl="2"/>
            <a:r>
              <a:rPr lang="en-US" altLang="ko-KR" dirty="0" smtClean="0"/>
              <a:t>Thread Idle → # Thread</a:t>
            </a:r>
            <a:r>
              <a:rPr lang="ko-KR" altLang="en-US" dirty="0" smtClean="0"/>
              <a:t> ↓</a:t>
            </a:r>
            <a:endParaRPr lang="en-US" altLang="ko-KR" dirty="0" smtClean="0"/>
          </a:p>
          <a:p>
            <a:r>
              <a:rPr lang="en-US" altLang="ko-KR" dirty="0" smtClean="0"/>
              <a:t>Batching controller</a:t>
            </a:r>
          </a:p>
          <a:p>
            <a:pPr lvl="1"/>
            <a:r>
              <a:rPr lang="en-US" altLang="ko-KR" dirty="0" smtClean="0"/>
              <a:t>Based on output rate of a stage</a:t>
            </a:r>
          </a:p>
          <a:p>
            <a:pPr lvl="2"/>
            <a:r>
              <a:rPr lang="en-US" altLang="ko-KR" dirty="0" smtClean="0"/>
              <a:t>Output rate </a:t>
            </a:r>
            <a:r>
              <a:rPr lang="ko-KR" altLang="en-US" dirty="0" smtClean="0"/>
              <a:t>↓</a:t>
            </a:r>
            <a:r>
              <a:rPr lang="en-US" altLang="ko-KR" dirty="0" smtClean="0"/>
              <a:t> → Batching factor </a:t>
            </a:r>
            <a:r>
              <a:rPr lang="ko-KR" altLang="en-US" dirty="0" smtClean="0"/>
              <a:t>↑</a:t>
            </a:r>
            <a:endParaRPr lang="en-US" altLang="ko-KR" dirty="0" smtClean="0"/>
          </a:p>
          <a:p>
            <a:pPr lvl="2"/>
            <a:endParaRPr lang="en-US" altLang="ko-KR" dirty="0" smtClean="0"/>
          </a:p>
          <a:p>
            <a:pPr lvl="1"/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Evaluation:</a:t>
            </a:r>
            <a:br>
              <a:rPr lang="en-US" altLang="ko-KR" dirty="0" smtClean="0"/>
            </a:br>
            <a:r>
              <a:rPr lang="en-US" altLang="ko-KR" dirty="0" smtClean="0"/>
              <a:t>Throughput &amp; Fairness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sz="2000" dirty="0" err="1" smtClean="0"/>
              <a:t>Haboob</a:t>
            </a:r>
            <a:r>
              <a:rPr lang="en-US" altLang="ko-KR" sz="2000" dirty="0" smtClean="0"/>
              <a:t>: SEDA based</a:t>
            </a:r>
          </a:p>
          <a:p>
            <a:r>
              <a:rPr lang="en-US" altLang="ko-KR" sz="2000" dirty="0" smtClean="0"/>
              <a:t>Apache</a:t>
            </a:r>
            <a:r>
              <a:rPr lang="en-US" altLang="ko-KR" sz="2000" smtClean="0"/>
              <a:t>: </a:t>
            </a:r>
            <a:r>
              <a:rPr lang="en-US" altLang="ko-KR" sz="2000" smtClean="0"/>
              <a:t>Thread </a:t>
            </a:r>
            <a:r>
              <a:rPr lang="en-US" altLang="ko-KR" sz="2000" dirty="0" smtClean="0"/>
              <a:t>based (max 150 threads)</a:t>
            </a:r>
          </a:p>
          <a:p>
            <a:r>
              <a:rPr lang="en-US" altLang="ko-KR" sz="2000" dirty="0" smtClean="0"/>
              <a:t>Flash: Event based (max 500 connections)</a:t>
            </a:r>
          </a:p>
          <a:p>
            <a:endParaRPr lang="ko-KR" altLang="en-US" dirty="0"/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051720" y="2996952"/>
            <a:ext cx="4624943" cy="33877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Evaluation:</a:t>
            </a:r>
            <a:br>
              <a:rPr lang="en-US" altLang="ko-KR" dirty="0" smtClean="0"/>
            </a:br>
            <a:r>
              <a:rPr lang="en-US" altLang="ko-KR" dirty="0" smtClean="0"/>
              <a:t>Distribution of Response Time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sz="2000" dirty="0" err="1" smtClean="0"/>
              <a:t>Haboob</a:t>
            </a:r>
            <a:r>
              <a:rPr lang="en-US" altLang="ko-KR" sz="2000" dirty="0" smtClean="0"/>
              <a:t>: SEDA based</a:t>
            </a:r>
          </a:p>
          <a:p>
            <a:r>
              <a:rPr lang="en-US" altLang="ko-KR" sz="2000" dirty="0" smtClean="0"/>
              <a:t>Apache: thread based (max 150 threads)</a:t>
            </a:r>
          </a:p>
          <a:p>
            <a:r>
              <a:rPr lang="en-US" altLang="ko-KR" sz="2000" dirty="0" smtClean="0"/>
              <a:t>Flash: Event based (max 500 connections)</a:t>
            </a:r>
          </a:p>
          <a:p>
            <a:endParaRPr lang="ko-KR" altLang="en-US" sz="2000" dirty="0"/>
          </a:p>
        </p:txBody>
      </p:sp>
      <p:pic>
        <p:nvPicPr>
          <p:cNvPr id="4" name="Picture 3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907704" y="3140968"/>
            <a:ext cx="4788024" cy="32858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ko-KR" dirty="0" smtClean="0"/>
              <a:t>Evaluation:</a:t>
            </a:r>
            <a:br>
              <a:rPr lang="en-US" altLang="ko-KR" dirty="0" smtClean="0"/>
            </a:br>
            <a:r>
              <a:rPr lang="en-US" altLang="ko-KR" dirty="0" smtClean="0"/>
              <a:t>Adaptive Load Shedding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altLang="ko-KR" sz="2400" dirty="0" smtClean="0"/>
              <a:t>Dynamic page request: IO intensive load</a:t>
            </a:r>
          </a:p>
          <a:p>
            <a:r>
              <a:rPr lang="en-US" altLang="ko-KR" sz="2400" dirty="0" smtClean="0"/>
              <a:t>Flash: CGI </a:t>
            </a:r>
            <a:r>
              <a:rPr lang="en-US" altLang="ko-KR" sz="2400" dirty="0" smtClean="0"/>
              <a:t>bug (?)</a:t>
            </a:r>
            <a:endParaRPr lang="en-US" altLang="ko-KR" sz="2400" dirty="0" smtClean="0"/>
          </a:p>
          <a:p>
            <a:r>
              <a:rPr lang="en-US" altLang="ko-KR" sz="2400" dirty="0" err="1" smtClean="0"/>
              <a:t>Haboob</a:t>
            </a:r>
            <a:r>
              <a:rPr lang="en-US" altLang="ko-KR" sz="2400" dirty="0" smtClean="0"/>
              <a:t>: Customized controller improves fairness</a:t>
            </a:r>
            <a:endParaRPr lang="ko-KR" altLang="en-US" sz="2400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835696" y="2954657"/>
            <a:ext cx="5472608" cy="386544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Summary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altLang="ko-KR" dirty="0" smtClean="0"/>
              <a:t>Staged event driven architecture</a:t>
            </a:r>
          </a:p>
          <a:p>
            <a:pPr lvl="1"/>
            <a:r>
              <a:rPr lang="en-US" altLang="ko-KR" dirty="0" smtClean="0"/>
              <a:t>Merits of thread and event</a:t>
            </a:r>
          </a:p>
          <a:p>
            <a:pPr lvl="1"/>
            <a:r>
              <a:rPr lang="en-US" altLang="ko-KR" dirty="0" smtClean="0"/>
              <a:t>Easy to program and debug </a:t>
            </a:r>
          </a:p>
          <a:p>
            <a:pPr lvl="2"/>
            <a:r>
              <a:rPr lang="en-US" altLang="ko-KR" dirty="0" smtClean="0"/>
              <a:t>Modularity</a:t>
            </a:r>
          </a:p>
          <a:p>
            <a:pPr lvl="2"/>
            <a:r>
              <a:rPr lang="en-US" altLang="ko-KR" dirty="0" smtClean="0"/>
              <a:t>Sequential stages</a:t>
            </a:r>
          </a:p>
          <a:p>
            <a:pPr lvl="1"/>
            <a:r>
              <a:rPr lang="en-US" altLang="ko-KR" dirty="0" smtClean="0"/>
              <a:t>Controller dynamically handles heavy </a:t>
            </a:r>
            <a:r>
              <a:rPr lang="en-US" altLang="ko-KR" dirty="0" smtClean="0"/>
              <a:t>loads</a:t>
            </a:r>
          </a:p>
          <a:p>
            <a:endParaRPr lang="en-US" altLang="ko-KR" dirty="0" smtClean="0"/>
          </a:p>
          <a:p>
            <a:r>
              <a:rPr lang="en-US" altLang="ko-KR" dirty="0" smtClean="0"/>
              <a:t>Global </a:t>
            </a:r>
            <a:r>
              <a:rPr lang="en-US" altLang="ko-KR" dirty="0" smtClean="0"/>
              <a:t>arbitration of </a:t>
            </a:r>
            <a:r>
              <a:rPr lang="en-US" altLang="ko-KR" dirty="0" smtClean="0"/>
              <a:t>controllers (?)</a:t>
            </a:r>
            <a:endParaRPr lang="en-US" altLang="ko-KR" dirty="0" smtClean="0"/>
          </a:p>
          <a:p>
            <a:pPr lvl="1"/>
            <a:r>
              <a:rPr lang="en-US" altLang="ko-KR" dirty="0" smtClean="0"/>
              <a:t>Detecting load</a:t>
            </a:r>
          </a:p>
          <a:p>
            <a:pPr lvl="1"/>
            <a:r>
              <a:rPr lang="en-US" altLang="ko-KR" dirty="0" smtClean="0"/>
              <a:t>Handling load</a:t>
            </a:r>
          </a:p>
          <a:p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Discussion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altLang="ko-KR" dirty="0" smtClean="0"/>
              <a:t>Thread </a:t>
            </a:r>
            <a:r>
              <a:rPr lang="en-US" altLang="ko-KR" dirty="0" err="1" smtClean="0"/>
              <a:t>vs</a:t>
            </a:r>
            <a:r>
              <a:rPr lang="en-US" altLang="ko-KR" dirty="0" smtClean="0"/>
              <a:t> Event? Are they the same?</a:t>
            </a:r>
          </a:p>
          <a:p>
            <a:pPr lvl="1"/>
            <a:r>
              <a:rPr lang="en-US" altLang="ko-KR" dirty="0" smtClean="0"/>
              <a:t>Why threads are a bad idea [</a:t>
            </a:r>
            <a:r>
              <a:rPr lang="en-US" dirty="0" err="1" smtClean="0"/>
              <a:t>Ousterhout</a:t>
            </a:r>
            <a:r>
              <a:rPr lang="en-US" dirty="0" smtClean="0"/>
              <a:t>, </a:t>
            </a:r>
            <a:r>
              <a:rPr lang="en-US" altLang="ko-KR" dirty="0" smtClean="0"/>
              <a:t>1996]</a:t>
            </a:r>
          </a:p>
          <a:p>
            <a:pPr lvl="1"/>
            <a:r>
              <a:rPr lang="en-US" altLang="ko-KR" dirty="0" smtClean="0"/>
              <a:t>Why events are a bad idea, </a:t>
            </a:r>
            <a:r>
              <a:rPr lang="en-US" dirty="0" smtClean="0"/>
              <a:t> </a:t>
            </a:r>
            <a:r>
              <a:rPr lang="en-US" dirty="0" smtClean="0"/>
              <a:t>[Von </a:t>
            </a:r>
            <a:r>
              <a:rPr lang="en-US" dirty="0" err="1" smtClean="0"/>
              <a:t>Behren</a:t>
            </a:r>
            <a:r>
              <a:rPr lang="en-US" dirty="0" smtClean="0"/>
              <a:t>, </a:t>
            </a:r>
            <a:r>
              <a:rPr lang="en-US" altLang="ko-KR" dirty="0" smtClean="0"/>
              <a:t>2003]</a:t>
            </a:r>
          </a:p>
          <a:p>
            <a:pPr lvl="1"/>
            <a:r>
              <a:rPr lang="en-US" altLang="ko-KR" dirty="0" smtClean="0"/>
              <a:t>Events can make sense, [</a:t>
            </a:r>
            <a:r>
              <a:rPr lang="en-US" dirty="0" err="1" smtClean="0"/>
              <a:t>Krohn</a:t>
            </a:r>
            <a:r>
              <a:rPr lang="en-US" dirty="0" smtClean="0"/>
              <a:t>,</a:t>
            </a:r>
            <a:r>
              <a:rPr lang="en-US" dirty="0" smtClean="0"/>
              <a:t> </a:t>
            </a:r>
            <a:r>
              <a:rPr lang="en-US" altLang="ko-KR" dirty="0" smtClean="0"/>
              <a:t>2007]</a:t>
            </a:r>
          </a:p>
          <a:p>
            <a:pPr lvl="1"/>
            <a:r>
              <a:rPr lang="en-US" altLang="ko-KR" dirty="0" smtClean="0"/>
              <a:t>…</a:t>
            </a:r>
          </a:p>
          <a:p>
            <a:endParaRPr lang="en-US" altLang="ko-KR" dirty="0" smtClean="0"/>
          </a:p>
          <a:p>
            <a:r>
              <a:rPr lang="en-US" altLang="ko-KR" dirty="0" smtClean="0"/>
              <a:t>Compromise solution?</a:t>
            </a:r>
          </a:p>
          <a:p>
            <a:endParaRPr lang="en-US" altLang="ko-KR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제목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ko-KR" dirty="0" smtClean="0"/>
              <a:t>Reference</a:t>
            </a:r>
            <a:endParaRPr lang="ko-KR" altLang="en-US" dirty="0"/>
          </a:p>
        </p:txBody>
      </p:sp>
      <p:sp>
        <p:nvSpPr>
          <p:cNvPr id="3" name="내용 개체 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ko-KR" dirty="0" smtClean="0"/>
              <a:t>http://www.cs.cornell.edu/courses/CS6410/2010fa/lectures/03-concurrency.pptx</a:t>
            </a:r>
          </a:p>
          <a:p>
            <a:endParaRPr lang="ko-KR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테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테마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맑은 고딕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1879</TotalTime>
  <Words>1000</Words>
  <Application>Microsoft Office PowerPoint</Application>
  <PresentationFormat>화면 슬라이드 쇼(4:3)</PresentationFormat>
  <Paragraphs>263</Paragraphs>
  <Slides>32</Slides>
  <Notes>7</Notes>
  <HiddenSlides>0</HiddenSlides>
  <MMClips>0</MMClips>
  <ScaleCrop>false</ScaleCrop>
  <HeadingPairs>
    <vt:vector size="4" baseType="variant">
      <vt:variant>
        <vt:lpstr>테마</vt:lpstr>
      </vt:variant>
      <vt:variant>
        <vt:i4>1</vt:i4>
      </vt:variant>
      <vt:variant>
        <vt:lpstr>슬라이드 제목</vt:lpstr>
      </vt:variant>
      <vt:variant>
        <vt:i4>32</vt:i4>
      </vt:variant>
    </vt:vector>
  </HeadingPairs>
  <TitlesOfParts>
    <vt:vector size="33" baseType="lpstr">
      <vt:lpstr>Office 테마</vt:lpstr>
      <vt:lpstr>Concurrency,  Thread and Event</vt:lpstr>
      <vt:lpstr>What is a Thread?</vt:lpstr>
      <vt:lpstr>Uses of Threads</vt:lpstr>
      <vt:lpstr>Common Problems</vt:lpstr>
      <vt:lpstr>What is an Event?</vt:lpstr>
      <vt:lpstr>Synchronization?</vt:lpstr>
      <vt:lpstr>Uses of Events</vt:lpstr>
      <vt:lpstr>Common Problems</vt:lpstr>
      <vt:lpstr>On the Duality of Operating System Structure</vt:lpstr>
      <vt:lpstr>Message-Oriented System (Event)</vt:lpstr>
      <vt:lpstr>Message Oriented System</vt:lpstr>
      <vt:lpstr>Message Oriented System</vt:lpstr>
      <vt:lpstr>Message Oriented System</vt:lpstr>
      <vt:lpstr>Procedure-Oriented System (Thread)</vt:lpstr>
      <vt:lpstr>Procedure Oriented System</vt:lpstr>
      <vt:lpstr>Procedure Oriented System</vt:lpstr>
      <vt:lpstr>Procedure Oriented System</vt:lpstr>
      <vt:lpstr>Dual Mapping</vt:lpstr>
      <vt:lpstr>Summary</vt:lpstr>
      <vt:lpstr>SEDA: An Architecture for Well-Conditioned Scalable Internet Services</vt:lpstr>
      <vt:lpstr>Motivation</vt:lpstr>
      <vt:lpstr>Thread</vt:lpstr>
      <vt:lpstr>Event</vt:lpstr>
      <vt:lpstr>SEDA </vt:lpstr>
      <vt:lpstr>SEDA Design = Event + Thread (Staged Event Driven Architecture)</vt:lpstr>
      <vt:lpstr>Dynamic Resource Control</vt:lpstr>
      <vt:lpstr>Evaluation: Throughput &amp; Fairness</vt:lpstr>
      <vt:lpstr>Evaluation: Distribution of Response Time</vt:lpstr>
      <vt:lpstr>Evaluation: Adaptive Load Shedding</vt:lpstr>
      <vt:lpstr>Summary</vt:lpstr>
      <vt:lpstr>Discussion</vt:lpstr>
      <vt:lpstr>Reference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Concurrency, Thread and Event</dc:title>
  <dc:creator>Ji-Yong</dc:creator>
  <cp:lastModifiedBy>Ji-Yong</cp:lastModifiedBy>
  <cp:revision>246</cp:revision>
  <dcterms:created xsi:type="dcterms:W3CDTF">2011-09-02T00:50:08Z</dcterms:created>
  <dcterms:modified xsi:type="dcterms:W3CDTF">2011-09-06T05:51:28Z</dcterms:modified>
</cp:coreProperties>
</file>