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1"/>
  </p:sldMasterIdLst>
  <p:notesMasterIdLst>
    <p:notesMasterId r:id="rId27"/>
  </p:notesMasterIdLst>
  <p:sldIdLst>
    <p:sldId id="382" r:id="rId2"/>
    <p:sldId id="490" r:id="rId3"/>
    <p:sldId id="491" r:id="rId4"/>
    <p:sldId id="492" r:id="rId5"/>
    <p:sldId id="476" r:id="rId6"/>
    <p:sldId id="477" r:id="rId7"/>
    <p:sldId id="478" r:id="rId8"/>
    <p:sldId id="479" r:id="rId9"/>
    <p:sldId id="480" r:id="rId10"/>
    <p:sldId id="481" r:id="rId11"/>
    <p:sldId id="482" r:id="rId12"/>
    <p:sldId id="483" r:id="rId13"/>
    <p:sldId id="484" r:id="rId14"/>
    <p:sldId id="485" r:id="rId15"/>
    <p:sldId id="486" r:id="rId16"/>
    <p:sldId id="487" r:id="rId17"/>
    <p:sldId id="488" r:id="rId18"/>
    <p:sldId id="489" r:id="rId19"/>
    <p:sldId id="493" r:id="rId20"/>
    <p:sldId id="494" r:id="rId21"/>
    <p:sldId id="495" r:id="rId22"/>
    <p:sldId id="496" r:id="rId23"/>
    <p:sldId id="497" r:id="rId24"/>
    <p:sldId id="498" r:id="rId25"/>
    <p:sldId id="381" r:id="rId26"/>
  </p:sldIdLst>
  <p:sldSz cx="9144000" cy="6858000" type="screen4x3"/>
  <p:notesSz cx="6858000" cy="9144000"/>
  <p:defaultTextStyle>
    <a:defPPr>
      <a:defRPr lang="en-US"/>
    </a:defPPr>
    <a:lvl1pPr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pitchFamily="4" charset="0"/>
        <a:ea typeface="+mn-ea"/>
        <a:cs typeface="+mn-cs"/>
      </a:defRPr>
    </a:lvl1pPr>
    <a:lvl2pPr marL="4572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pitchFamily="4" charset="0"/>
        <a:ea typeface="+mn-ea"/>
        <a:cs typeface="+mn-cs"/>
      </a:defRPr>
    </a:lvl2pPr>
    <a:lvl3pPr marL="9144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pitchFamily="4" charset="0"/>
        <a:ea typeface="+mn-ea"/>
        <a:cs typeface="+mn-cs"/>
      </a:defRPr>
    </a:lvl3pPr>
    <a:lvl4pPr marL="13716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pitchFamily="4" charset="0"/>
        <a:ea typeface="+mn-ea"/>
        <a:cs typeface="+mn-cs"/>
      </a:defRPr>
    </a:lvl4pPr>
    <a:lvl5pPr marL="18288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pitchFamily="4" charset="0"/>
        <a:ea typeface="+mn-ea"/>
        <a:cs typeface="+mn-cs"/>
      </a:defRPr>
    </a:lvl5pPr>
    <a:lvl6pPr marL="2286000" algn="l" defTabSz="457200" rtl="0" eaLnBrk="1" latinLnBrk="0" hangingPunct="1">
      <a:defRPr kern="1200">
        <a:solidFill>
          <a:schemeClr val="tx1"/>
        </a:solidFill>
        <a:latin typeface="Arial" pitchFamily="4" charset="0"/>
        <a:ea typeface="+mn-ea"/>
        <a:cs typeface="+mn-cs"/>
      </a:defRPr>
    </a:lvl6pPr>
    <a:lvl7pPr marL="2743200" algn="l" defTabSz="457200" rtl="0" eaLnBrk="1" latinLnBrk="0" hangingPunct="1">
      <a:defRPr kern="1200">
        <a:solidFill>
          <a:schemeClr val="tx1"/>
        </a:solidFill>
        <a:latin typeface="Arial" pitchFamily="4" charset="0"/>
        <a:ea typeface="+mn-ea"/>
        <a:cs typeface="+mn-cs"/>
      </a:defRPr>
    </a:lvl7pPr>
    <a:lvl8pPr marL="3200400" algn="l" defTabSz="457200" rtl="0" eaLnBrk="1" latinLnBrk="0" hangingPunct="1">
      <a:defRPr kern="1200">
        <a:solidFill>
          <a:schemeClr val="tx1"/>
        </a:solidFill>
        <a:latin typeface="Arial" pitchFamily="4" charset="0"/>
        <a:ea typeface="+mn-ea"/>
        <a:cs typeface="+mn-cs"/>
      </a:defRPr>
    </a:lvl8pPr>
    <a:lvl9pPr marL="3657600" algn="l" defTabSz="457200" rtl="0" eaLnBrk="1" latinLnBrk="0" hangingPunct="1">
      <a:defRPr kern="1200">
        <a:solidFill>
          <a:schemeClr val="tx1"/>
        </a:solidFill>
        <a:latin typeface="Arial" pitchFamily="4" charset="0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FF0000"/>
    <a:srgbClr val="0000FF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>
      <p:cViewPr varScale="1">
        <p:scale>
          <a:sx n="62" d="100"/>
          <a:sy n="62" d="100"/>
        </p:scale>
        <p:origin x="-120" y="-84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viewProps" Target="view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presProps" Target="presProp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tableStyles" Target="tableStyle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notesMaster" Target="notesMasters/notesMaster1.xml"/><Relationship Id="rId30" Type="http://schemas.openxmlformats.org/officeDocument/2006/relationships/theme" Target="theme/theme1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62" name="Rectangle 1026"/>
          <p:cNvSpPr>
            <a:spLocks noGrp="1" noChangeArrowheads="1"/>
          </p:cNvSpPr>
          <p:nvPr>
            <p:ph type="hdr" sz="quarter"/>
          </p:nvPr>
        </p:nvSpPr>
        <p:spPr bwMode="auto">
          <a:xfrm>
            <a:off x="0" y="0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 sz="1200"/>
            </a:lvl1pPr>
          </a:lstStyle>
          <a:p>
            <a:endParaRPr lang="en-US"/>
          </a:p>
        </p:txBody>
      </p:sp>
      <p:sp>
        <p:nvSpPr>
          <p:cNvPr id="40963" name="Rectangle 1027"/>
          <p:cNvSpPr>
            <a:spLocks noGrp="1" noChangeArrowheads="1"/>
          </p:cNvSpPr>
          <p:nvPr>
            <p:ph type="dt" idx="1"/>
          </p:nvPr>
        </p:nvSpPr>
        <p:spPr bwMode="auto">
          <a:xfrm>
            <a:off x="3886200" y="0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200"/>
            </a:lvl1pPr>
          </a:lstStyle>
          <a:p>
            <a:endParaRPr lang="en-US"/>
          </a:p>
        </p:txBody>
      </p:sp>
      <p:sp>
        <p:nvSpPr>
          <p:cNvPr id="40964" name="Rectangle 1028"/>
          <p:cNvSpPr>
            <a:spLocks noGrp="1" noRot="1" noChangeAspect="1" noChangeArrowheads="1" noTextEdit="1"/>
          </p:cNvSpPr>
          <p:nvPr>
            <p:ph type="sldImg" idx="2"/>
          </p:nvPr>
        </p:nvSpPr>
        <p:spPr bwMode="auto">
          <a:xfrm>
            <a:off x="1143000" y="685800"/>
            <a:ext cx="4572000" cy="3429000"/>
          </a:xfrm>
          <a:prstGeom prst="rect">
            <a:avLst/>
          </a:prstGeom>
          <a:noFill/>
          <a:ln w="9525">
            <a:solidFill>
              <a:srgbClr val="000000"/>
            </a:solidFill>
            <a:miter lim="800000"/>
            <a:headEnd/>
            <a:tailEnd/>
          </a:ln>
          <a:effectLst/>
        </p:spPr>
      </p:sp>
      <p:sp>
        <p:nvSpPr>
          <p:cNvPr id="40965" name="Rectangle 1029"/>
          <p:cNvSpPr>
            <a:spLocks noGrp="1" noChangeArrowheads="1"/>
          </p:cNvSpPr>
          <p:nvPr>
            <p:ph type="body" sz="quarter" idx="3"/>
          </p:nvPr>
        </p:nvSpPr>
        <p:spPr bwMode="auto">
          <a:xfrm>
            <a:off x="914400" y="4343400"/>
            <a:ext cx="5029200" cy="4114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0966" name="Rectangle 1030"/>
          <p:cNvSpPr>
            <a:spLocks noGrp="1" noChangeArrowheads="1"/>
          </p:cNvSpPr>
          <p:nvPr>
            <p:ph type="ftr" sz="quarter" idx="4"/>
          </p:nvPr>
        </p:nvSpPr>
        <p:spPr bwMode="auto">
          <a:xfrm>
            <a:off x="0" y="8686800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>
              <a:defRPr sz="1200"/>
            </a:lvl1pPr>
          </a:lstStyle>
          <a:p>
            <a:endParaRPr lang="en-US"/>
          </a:p>
        </p:txBody>
      </p:sp>
      <p:sp>
        <p:nvSpPr>
          <p:cNvPr id="40967" name="Rectangle 1031"/>
          <p:cNvSpPr>
            <a:spLocks noGrp="1" noChangeArrowheads="1"/>
          </p:cNvSpPr>
          <p:nvPr>
            <p:ph type="sldNum" sz="quarter" idx="5"/>
          </p:nvPr>
        </p:nvSpPr>
        <p:spPr bwMode="auto">
          <a:xfrm>
            <a:off x="3886200" y="8686800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r">
              <a:defRPr sz="1200"/>
            </a:lvl1pPr>
          </a:lstStyle>
          <a:p>
            <a:fld id="{620B3FEF-BF8A-0942-8DDB-B563CF0AC5FD}" type="slidenum">
              <a:rPr lang="en-US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45155161"/>
      </p:ext>
    </p:extLst>
  </p:cSld>
  <p:clrMap bg1="lt1" tx1="dk1" bg2="lt2" tx2="dk2" accent1="accent1" accent2="accent2" accent3="accent3" accent4="accent4" accent5="accent5" accent6="accent6" hlink="hlink" folHlink="folHlink"/>
  <p:notesStyle>
    <a:lvl1pPr algn="l" rtl="0" fontAlgn="base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pitchFamily="4" charset="0"/>
        <a:ea typeface="+mn-ea"/>
        <a:cs typeface="+mn-cs"/>
      </a:defRPr>
    </a:lvl1pPr>
    <a:lvl2pPr marL="457200" algn="l" rtl="0" fontAlgn="base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pitchFamily="4" charset="0"/>
        <a:ea typeface="ＭＳ Ｐゴシック" pitchFamily="4" charset="-128"/>
        <a:cs typeface="+mn-cs"/>
      </a:defRPr>
    </a:lvl2pPr>
    <a:lvl3pPr marL="914400" algn="l" rtl="0" fontAlgn="base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pitchFamily="4" charset="0"/>
        <a:ea typeface="ＭＳ Ｐゴシック" pitchFamily="4" charset="-128"/>
        <a:cs typeface="+mn-cs"/>
      </a:defRPr>
    </a:lvl3pPr>
    <a:lvl4pPr marL="1371600" algn="l" rtl="0" fontAlgn="base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pitchFamily="4" charset="0"/>
        <a:ea typeface="ＭＳ Ｐゴシック" pitchFamily="4" charset="-128"/>
        <a:cs typeface="+mn-cs"/>
      </a:defRPr>
    </a:lvl4pPr>
    <a:lvl5pPr marL="1828800" algn="l" rtl="0" fontAlgn="base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pitchFamily="4" charset="0"/>
        <a:ea typeface="ＭＳ Ｐゴシック" pitchFamily="4" charset="-128"/>
        <a:cs typeface="+mn-cs"/>
      </a:defRPr>
    </a:lvl5pPr>
    <a:lvl6pPr marL="22860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n-US" dirty="0" err="1" smtClean="0"/>
              <a:t>Deniz</a:t>
            </a:r>
            <a:r>
              <a:rPr lang="en-US" dirty="0" smtClean="0"/>
              <a:t>,</a:t>
            </a:r>
          </a:p>
          <a:p>
            <a:r>
              <a:rPr lang="en-US" dirty="0" err="1" smtClean="0"/>
              <a:t>Hari</a:t>
            </a:r>
            <a:r>
              <a:rPr lang="en-US" dirty="0" smtClean="0"/>
              <a:t>,</a:t>
            </a:r>
          </a:p>
          <a:p>
            <a:r>
              <a:rPr lang="en-US" dirty="0" smtClean="0"/>
              <a:t>Jared</a:t>
            </a:r>
          </a:p>
          <a:p>
            <a:r>
              <a:rPr lang="en-US" dirty="0" err="1" smtClean="0"/>
              <a:t>Petko</a:t>
            </a:r>
            <a:endParaRPr lang="en-US" dirty="0" smtClean="0"/>
          </a:p>
          <a:p>
            <a:r>
              <a:rPr lang="en-US" dirty="0" err="1" smtClean="0"/>
              <a:t>Taiyen</a:t>
            </a:r>
            <a:endParaRPr lang="en-US" dirty="0" smtClean="0"/>
          </a:p>
          <a:p>
            <a:r>
              <a:rPr lang="en-US" dirty="0" smtClean="0"/>
              <a:t>Bo</a:t>
            </a:r>
          </a:p>
          <a:p>
            <a:r>
              <a:rPr lang="en-US" dirty="0" smtClean="0"/>
              <a:t>Yin</a:t>
            </a:r>
          </a:p>
          <a:p>
            <a:r>
              <a:rPr lang="en-US" dirty="0" err="1" smtClean="0"/>
              <a:t>Srivant</a:t>
            </a:r>
            <a:endParaRPr lang="en-US" dirty="0" smtClean="0"/>
          </a:p>
          <a:p>
            <a:r>
              <a:rPr lang="en-US" dirty="0" smtClean="0"/>
              <a:t>Robert</a:t>
            </a:r>
          </a:p>
          <a:p>
            <a:endParaRPr lang="en-US" dirty="0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20B3FEF-BF8A-0942-8DDB-B563CF0AC5FD}" type="slidenum">
              <a:rPr lang="en-US" smtClean="0"/>
              <a:pPr/>
              <a:t>1</a:t>
            </a:fld>
            <a:endParaRPr lang="en-US"/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pPr marL="0" marR="0" lvl="1" indent="0" algn="l" defTabSz="914400" rtl="0" eaLnBrk="1" fontAlgn="base" latinLnBrk="0" hangingPunct="1">
              <a:lnSpc>
                <a:spcPct val="100000"/>
              </a:lnSpc>
              <a:spcBef>
                <a:spcPct val="3000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lang="en-US" dirty="0" smtClean="0"/>
              <a:t>“UNIX is basically a simple operating system, but you have to be a genius to understand the simplicity.” – Dennis Ritchie</a:t>
            </a:r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20B3FEF-BF8A-0942-8DDB-B563CF0AC5FD}" type="slidenum">
              <a:rPr lang="en-US" smtClean="0"/>
              <a:pPr/>
              <a:t>2</a:t>
            </a:fld>
            <a:endParaRPr lang="en-US"/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/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 smtClean="0"/>
            </a:lvl1pPr>
          </a:lstStyle>
          <a:p>
            <a:fld id="{91A37941-328F-DA46-B2FC-705ABB71A250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 smtClean="0"/>
            </a:lvl1pPr>
          </a:lstStyle>
          <a:p>
            <a:fld id="{40F51219-1AE3-2944-8480-ACB493E96208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 smtClean="0"/>
            </a:lvl1pPr>
          </a:lstStyle>
          <a:p>
            <a:fld id="{A00A3746-3ED9-8840-A435-4205503829DA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 smtClean="0"/>
            </a:lvl1pPr>
          </a:lstStyle>
          <a:p>
            <a:fld id="{833F181B-04A2-3E41-9246-40EE25E11BAB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 smtClean="0"/>
            </a:lvl1pPr>
          </a:lstStyle>
          <a:p>
            <a:fld id="{7BE93E40-8A73-D944-9EE3-7862A791C1E8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 smtClean="0"/>
            </a:lvl1pPr>
          </a:lstStyle>
          <a:p>
            <a:fld id="{A4AEA565-E681-3E46-910B-4EBEE1A45EF8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 smtClean="0"/>
            </a:lvl1pPr>
          </a:lstStyle>
          <a:p>
            <a:fld id="{76C38AEA-BB5F-9940-8A2D-CB00BB73B04F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 smtClean="0"/>
            </a:lvl1pPr>
          </a:lstStyle>
          <a:p>
            <a:fld id="{A8BD9682-27ED-9640-8990-5181D479155A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 smtClean="0"/>
            </a:lvl1pPr>
          </a:lstStyle>
          <a:p>
            <a:fld id="{1CCB3F38-576F-8740-89EB-E487EA0FA688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 smtClean="0"/>
            </a:lvl1pPr>
          </a:lstStyle>
          <a:p>
            <a:fld id="{5798A50F-85B9-9346-8F72-18F09DC4BA64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 smtClean="0"/>
            </a:lvl1pPr>
          </a:lstStyle>
          <a:p>
            <a:fld id="{4D9E9691-F2A0-D245-A491-96C5FAE7E4C6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txOverObj" preserve="1">
  <p:cSld name="Title and Text over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sz="half" idx="1"/>
          </p:nvPr>
        </p:nvSpPr>
        <p:spPr>
          <a:xfrm>
            <a:off x="457200" y="1600200"/>
            <a:ext cx="8229600" cy="2185988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3938588"/>
            <a:ext cx="8229600" cy="2187575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>
          <a:xfrm>
            <a:off x="457200" y="6245225"/>
            <a:ext cx="2133600" cy="476250"/>
          </a:xfrm>
        </p:spPr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3124200" y="6245225"/>
            <a:ext cx="2895600" cy="476250"/>
          </a:xfrm>
        </p:spPr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6553200" y="6245225"/>
            <a:ext cx="2133600" cy="476250"/>
          </a:xfrm>
        </p:spPr>
        <p:txBody>
          <a:bodyPr/>
          <a:lstStyle>
            <a:lvl1pPr>
              <a:defRPr smtClean="0"/>
            </a:lvl1pPr>
          </a:lstStyle>
          <a:p>
            <a:fld id="{1E107C48-5DC7-924A-B167-87C47E1DB153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txAndObj" preserve="1">
  <p:cSld name="Title, Text,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>
          <a:xfrm>
            <a:off x="457200" y="6245225"/>
            <a:ext cx="2133600" cy="476250"/>
          </a:xfrm>
        </p:spPr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3124200" y="6245225"/>
            <a:ext cx="2895600" cy="476250"/>
          </a:xfrm>
        </p:spPr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6553200" y="6245225"/>
            <a:ext cx="2133600" cy="476250"/>
          </a:xfrm>
        </p:spPr>
        <p:txBody>
          <a:bodyPr/>
          <a:lstStyle>
            <a:lvl1pPr>
              <a:defRPr smtClean="0"/>
            </a:lvl1pPr>
          </a:lstStyle>
          <a:p>
            <a:fld id="{7A8FE283-FBF5-574E-8150-9753D02C18A8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theme" Target="../theme/theme1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6" name="Rectangle 2"/>
          <p:cNvSpPr>
            <a:spLocks noGrp="1" noChangeArrowheads="1"/>
          </p:cNvSpPr>
          <p:nvPr>
            <p:ph type="title"/>
          </p:nvPr>
        </p:nvSpPr>
        <p:spPr bwMode="auto">
          <a:xfrm>
            <a:off x="457200" y="274638"/>
            <a:ext cx="8229600" cy="1143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n-US" dirty="0"/>
              <a:t>Click to edit Master title style</a:t>
            </a:r>
          </a:p>
        </p:txBody>
      </p:sp>
      <p:sp>
        <p:nvSpPr>
          <p:cNvPr id="1027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457200" y="1600200"/>
            <a:ext cx="8229600" cy="45259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1028" name="Rectangle 4"/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457200" y="6245225"/>
            <a:ext cx="2133600" cy="476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 sz="1400"/>
            </a:lvl1pPr>
          </a:lstStyle>
          <a:p>
            <a:endParaRPr lang="en-US"/>
          </a:p>
        </p:txBody>
      </p:sp>
      <p:sp>
        <p:nvSpPr>
          <p:cNvPr id="1029" name="Rectangle 5"/>
          <p:cNvSpPr>
            <a:spLocks noGrp="1" noChangeArrowheads="1"/>
          </p:cNvSpPr>
          <p:nvPr>
            <p:ph type="ftr" sz="quarter" idx="3"/>
          </p:nvPr>
        </p:nvSpPr>
        <p:spPr bwMode="auto">
          <a:xfrm>
            <a:off x="3124200" y="6245225"/>
            <a:ext cx="2895600" cy="476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ctr">
              <a:defRPr sz="1400"/>
            </a:lvl1pPr>
          </a:lstStyle>
          <a:p>
            <a:endParaRPr lang="en-US"/>
          </a:p>
        </p:txBody>
      </p:sp>
      <p:sp>
        <p:nvSpPr>
          <p:cNvPr id="1030" name="Rectangle 6"/>
          <p:cNvSpPr>
            <a:spLocks noGrp="1" noChangeArrowheads="1"/>
          </p:cNvSpPr>
          <p:nvPr>
            <p:ph type="sldNum" sz="quarter" idx="4"/>
          </p:nvPr>
        </p:nvSpPr>
        <p:spPr bwMode="auto">
          <a:xfrm>
            <a:off x="6553200" y="6245225"/>
            <a:ext cx="2133600" cy="476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400"/>
            </a:lvl1pPr>
          </a:lstStyle>
          <a:p>
            <a:fld id="{F4E8624F-AC86-5F40-BA0C-04AF95648BB9}" type="slidenum">
              <a:rPr lang="en-US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  <p:sldLayoutId id="2147483660" r:id="rId12"/>
    <p:sldLayoutId id="2147483661" r:id="rId13"/>
  </p:sldLayoutIdLst>
  <p:txStyles>
    <p:titleStyle>
      <a:lvl1pPr algn="ctr" rtl="0" fontAlgn="base">
        <a:spcBef>
          <a:spcPct val="0"/>
        </a:spcBef>
        <a:spcAft>
          <a:spcPct val="0"/>
        </a:spcAft>
        <a:defRPr sz="4400">
          <a:solidFill>
            <a:srgbClr val="0000FF"/>
          </a:solidFill>
          <a:latin typeface="+mj-lt"/>
          <a:ea typeface="+mj-ea"/>
          <a:cs typeface="+mj-cs"/>
        </a:defRPr>
      </a:lvl1pPr>
      <a:lvl2pPr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itchFamily="4" charset="0"/>
        </a:defRPr>
      </a:lvl2pPr>
      <a:lvl3pPr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itchFamily="4" charset="0"/>
        </a:defRPr>
      </a:lvl3pPr>
      <a:lvl4pPr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itchFamily="4" charset="0"/>
        </a:defRPr>
      </a:lvl4pPr>
      <a:lvl5pPr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itchFamily="4" charset="0"/>
        </a:defRPr>
      </a:lvl5pPr>
      <a:lvl6pPr marL="4572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itchFamily="4" charset="0"/>
        </a:defRPr>
      </a:lvl6pPr>
      <a:lvl7pPr marL="9144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itchFamily="4" charset="0"/>
        </a:defRPr>
      </a:lvl7pPr>
      <a:lvl8pPr marL="13716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itchFamily="4" charset="0"/>
        </a:defRPr>
      </a:lvl8pPr>
      <a:lvl9pPr marL="18288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itchFamily="4" charset="0"/>
        </a:defRPr>
      </a:lvl9pPr>
    </p:titleStyle>
    <p:bodyStyle>
      <a:lvl1pPr marL="342900" indent="-342900" algn="l" rtl="0" fontAlgn="base">
        <a:spcBef>
          <a:spcPct val="20000"/>
        </a:spcBef>
        <a:spcAft>
          <a:spcPct val="0"/>
        </a:spcAft>
        <a:buChar char="•"/>
        <a:defRPr sz="28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rtl="0" fontAlgn="base">
        <a:spcBef>
          <a:spcPct val="20000"/>
        </a:spcBef>
        <a:spcAft>
          <a:spcPct val="0"/>
        </a:spcAft>
        <a:buChar char="–"/>
        <a:defRPr sz="2400">
          <a:solidFill>
            <a:schemeClr val="tx1"/>
          </a:solidFill>
          <a:latin typeface="+mn-lt"/>
          <a:ea typeface="ＭＳ Ｐゴシック" pitchFamily="4" charset="-128"/>
        </a:defRPr>
      </a:lvl2pPr>
      <a:lvl3pPr marL="1143000" indent="-228600" algn="l" rtl="0" fontAlgn="base">
        <a:spcBef>
          <a:spcPct val="20000"/>
        </a:spcBef>
        <a:spcAft>
          <a:spcPct val="0"/>
        </a:spcAft>
        <a:buChar char="•"/>
        <a:defRPr sz="2000">
          <a:solidFill>
            <a:schemeClr val="tx1"/>
          </a:solidFill>
          <a:latin typeface="+mn-lt"/>
          <a:ea typeface="ＭＳ Ｐゴシック" pitchFamily="4" charset="-128"/>
        </a:defRPr>
      </a:lvl3pPr>
      <a:lvl4pPr marL="1600200" indent="-228600" algn="l" rtl="0" fontAlgn="base">
        <a:spcBef>
          <a:spcPct val="20000"/>
        </a:spcBef>
        <a:spcAft>
          <a:spcPct val="0"/>
        </a:spcAft>
        <a:buChar char="–"/>
        <a:defRPr sz="1800">
          <a:solidFill>
            <a:schemeClr val="tx1"/>
          </a:solidFill>
          <a:latin typeface="+mn-lt"/>
          <a:ea typeface="ＭＳ Ｐゴシック" pitchFamily="4" charset="-128"/>
        </a:defRPr>
      </a:lvl4pPr>
      <a:lvl5pPr marL="2057400" indent="-228600" algn="l" rtl="0" fontAlgn="base">
        <a:spcBef>
          <a:spcPct val="20000"/>
        </a:spcBef>
        <a:spcAft>
          <a:spcPct val="0"/>
        </a:spcAft>
        <a:buChar char="»"/>
        <a:defRPr sz="1800">
          <a:solidFill>
            <a:schemeClr val="tx1"/>
          </a:solidFill>
          <a:latin typeface="+mn-lt"/>
          <a:ea typeface="ＭＳ Ｐゴシック" pitchFamily="4" charset="-128"/>
        </a:defRPr>
      </a:lvl5pPr>
      <a:lvl6pPr marL="25146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ＭＳ Ｐゴシック" pitchFamily="4" charset="-128"/>
        </a:defRPr>
      </a:lvl6pPr>
      <a:lvl7pPr marL="29718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ＭＳ Ｐゴシック" pitchFamily="4" charset="-128"/>
        </a:defRPr>
      </a:lvl7pPr>
      <a:lvl8pPr marL="34290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ＭＳ Ｐゴシック" pitchFamily="4" charset="-128"/>
        </a:defRPr>
      </a:lvl8pPr>
      <a:lvl9pPr marL="38862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ＭＳ Ｐゴシック" pitchFamily="4" charset="-128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eg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92546" name="Rectangle 2"/>
          <p:cNvSpPr>
            <a:spLocks noGrp="1" noChangeArrowheads="1"/>
          </p:cNvSpPr>
          <p:nvPr>
            <p:ph type="ctrTitle"/>
          </p:nvPr>
        </p:nvSpPr>
        <p:spPr/>
        <p:txBody>
          <a:bodyPr/>
          <a:lstStyle/>
          <a:p>
            <a:r>
              <a:rPr lang="en-US" dirty="0" smtClean="0"/>
              <a:t>Classic Systems:</a:t>
            </a:r>
            <a:br>
              <a:rPr lang="en-US" dirty="0" smtClean="0"/>
            </a:br>
            <a:r>
              <a:rPr lang="en-US" dirty="0" smtClean="0"/>
              <a:t>Unix and THE</a:t>
            </a:r>
            <a:endParaRPr lang="en-US" dirty="0"/>
          </a:p>
        </p:txBody>
      </p:sp>
      <p:sp>
        <p:nvSpPr>
          <p:cNvPr id="492547" name="Rectangle 3"/>
          <p:cNvSpPr>
            <a:spLocks noGrp="1" noChangeArrowheads="1"/>
          </p:cNvSpPr>
          <p:nvPr>
            <p:ph type="subTitle" idx="1"/>
          </p:nvPr>
        </p:nvSpPr>
        <p:spPr>
          <a:xfrm>
            <a:off x="2362200" y="5084763"/>
            <a:ext cx="6202363" cy="619125"/>
          </a:xfrm>
        </p:spPr>
        <p:txBody>
          <a:bodyPr/>
          <a:lstStyle/>
          <a:p>
            <a:r>
              <a:rPr lang="en-US" dirty="0" smtClean="0"/>
              <a:t>Presented by Hakim Weatherspoon</a:t>
            </a:r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The UNIX Time-Sharing System</a:t>
            </a:r>
            <a:br>
              <a:rPr lang="en-US" dirty="0" smtClean="0"/>
            </a:br>
            <a:r>
              <a:rPr lang="en-US" sz="3200" dirty="0" smtClean="0"/>
              <a:t>Dennis Ritchie and Ken Thompson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Background of authors at Bell Labs</a:t>
            </a:r>
          </a:p>
          <a:p>
            <a:pPr lvl="1"/>
            <a:r>
              <a:rPr lang="en-US" dirty="0" smtClean="0"/>
              <a:t>Both won Turing Awards in 1983</a:t>
            </a:r>
          </a:p>
          <a:p>
            <a:endParaRPr lang="en-US" dirty="0" smtClean="0"/>
          </a:p>
          <a:p>
            <a:r>
              <a:rPr lang="en-US" dirty="0" smtClean="0"/>
              <a:t>Dennis Ritchie</a:t>
            </a:r>
          </a:p>
          <a:p>
            <a:pPr lvl="1"/>
            <a:r>
              <a:rPr lang="en-US" dirty="0" smtClean="0"/>
              <a:t>Key developer of </a:t>
            </a:r>
            <a:r>
              <a:rPr lang="en-US" i="1" dirty="0" smtClean="0"/>
              <a:t>The C Programming </a:t>
            </a:r>
            <a:r>
              <a:rPr lang="en-US" i="1" dirty="0" err="1" smtClean="0"/>
              <a:t>Lanuage</a:t>
            </a:r>
            <a:r>
              <a:rPr lang="en-US" dirty="0" smtClean="0"/>
              <a:t>, Unix, and </a:t>
            </a:r>
            <a:r>
              <a:rPr lang="en-US" dirty="0" err="1" smtClean="0"/>
              <a:t>Multics</a:t>
            </a:r>
            <a:endParaRPr lang="en-US" dirty="0" smtClean="0"/>
          </a:p>
          <a:p>
            <a:r>
              <a:rPr lang="en-US" dirty="0" smtClean="0"/>
              <a:t>Ken Thompson</a:t>
            </a:r>
          </a:p>
          <a:p>
            <a:pPr lvl="1"/>
            <a:r>
              <a:rPr lang="en-US" dirty="0" smtClean="0"/>
              <a:t>Key developer of the B programming </a:t>
            </a:r>
            <a:r>
              <a:rPr lang="en-US" dirty="0" err="1" smtClean="0"/>
              <a:t>lanuage</a:t>
            </a:r>
            <a:r>
              <a:rPr lang="en-US" dirty="0" smtClean="0"/>
              <a:t>, Unix, </a:t>
            </a:r>
            <a:r>
              <a:rPr lang="en-US" dirty="0" err="1" smtClean="0"/>
              <a:t>Multics</a:t>
            </a:r>
            <a:r>
              <a:rPr lang="en-US" dirty="0" smtClean="0"/>
              <a:t>, and Plan 9</a:t>
            </a:r>
          </a:p>
          <a:p>
            <a:pPr lvl="1"/>
            <a:r>
              <a:rPr lang="en-US" dirty="0" smtClean="0"/>
              <a:t>Also QED, </a:t>
            </a:r>
            <a:r>
              <a:rPr lang="en-US" dirty="0" err="1" smtClean="0"/>
              <a:t>ed</a:t>
            </a:r>
            <a:r>
              <a:rPr lang="en-US" dirty="0" smtClean="0"/>
              <a:t>, UTF-8</a:t>
            </a:r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The UNIX Time-Sharing System</a:t>
            </a:r>
            <a:br>
              <a:rPr lang="en-US" dirty="0" smtClean="0"/>
            </a:br>
            <a:r>
              <a:rPr lang="en-US" sz="3200" dirty="0" smtClean="0"/>
              <a:t>Dennis Ritchie and Ken Thompson</a:t>
            </a:r>
            <a:endParaRPr lang="en-US" sz="3200" dirty="0"/>
          </a:p>
        </p:txBody>
      </p:sp>
      <p:pic>
        <p:nvPicPr>
          <p:cNvPr id="6" name="Content Placeholder 5" descr="2000px-Unix_history-simple.svg.png"/>
          <p:cNvPicPr>
            <a:picLocks noGrp="1" noChangeAspect="1"/>
          </p:cNvPicPr>
          <p:nvPr>
            <p:ph idx="1"/>
          </p:nvPr>
        </p:nvPicPr>
        <p:blipFill>
          <a:blip r:embed="rId2"/>
          <a:srcRect l="-7322" r="-7322"/>
          <a:stretch>
            <a:fillRect/>
          </a:stretch>
        </p:blipFill>
        <p:spPr/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The UNIX Time-Sharing System</a:t>
            </a:r>
            <a:br>
              <a:rPr lang="en-US" dirty="0" smtClean="0"/>
            </a:br>
            <a:r>
              <a:rPr lang="en-US" sz="3200" dirty="0" smtClean="0"/>
              <a:t>Dennis Ritchie and Ken Thompson</a:t>
            </a:r>
            <a:endParaRPr lang="en-US" sz="3200" dirty="0"/>
          </a:p>
        </p:txBody>
      </p:sp>
      <p:pic>
        <p:nvPicPr>
          <p:cNvPr id="4" name="Content Placeholder 3" descr="unix_history2.jpg"/>
          <p:cNvPicPr>
            <a:picLocks noGrp="1" noChangeAspect="1"/>
          </p:cNvPicPr>
          <p:nvPr>
            <p:ph idx="1"/>
          </p:nvPr>
        </p:nvPicPr>
        <p:blipFill>
          <a:blip r:embed="rId2"/>
          <a:srcRect l="-21959" r="-21959"/>
          <a:stretch>
            <a:fillRect/>
          </a:stretch>
        </p:blipFill>
        <p:spPr/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The UNIX Time-Sharing System</a:t>
            </a:r>
            <a:br>
              <a:rPr lang="en-US" dirty="0" smtClean="0"/>
            </a:br>
            <a:r>
              <a:rPr lang="en-US" sz="3200" dirty="0" smtClean="0"/>
              <a:t>Dennis Ritchie and Ken Thompson</a:t>
            </a:r>
            <a:endParaRPr lang="en-US" sz="3200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Classic system and paper</a:t>
            </a:r>
          </a:p>
          <a:p>
            <a:pPr lvl="1"/>
            <a:r>
              <a:rPr lang="en-US" dirty="0" smtClean="0"/>
              <a:t>described almost entirely in 10 pages</a:t>
            </a:r>
          </a:p>
          <a:p>
            <a:endParaRPr lang="en-US" dirty="0" smtClean="0"/>
          </a:p>
          <a:p>
            <a:r>
              <a:rPr lang="en-US" dirty="0" smtClean="0"/>
              <a:t>Key idea</a:t>
            </a:r>
          </a:p>
          <a:p>
            <a:pPr lvl="1"/>
            <a:r>
              <a:rPr lang="en-US" dirty="0" smtClean="0"/>
              <a:t>elegant combination of a few concepts that fit together well</a:t>
            </a:r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System features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Time-sharing system </a:t>
            </a:r>
          </a:p>
          <a:p>
            <a:r>
              <a:rPr lang="en-US" dirty="0" smtClean="0"/>
              <a:t>Hierarchical file system </a:t>
            </a:r>
          </a:p>
          <a:p>
            <a:r>
              <a:rPr lang="en-US" dirty="0" smtClean="0"/>
              <a:t>Device-independent I/O </a:t>
            </a:r>
          </a:p>
          <a:p>
            <a:r>
              <a:rPr lang="en-US" dirty="0" smtClean="0"/>
              <a:t>Shell-based, </a:t>
            </a:r>
            <a:r>
              <a:rPr lang="en-US" dirty="0" err="1" smtClean="0"/>
              <a:t>tty</a:t>
            </a:r>
            <a:r>
              <a:rPr lang="en-US" dirty="0" smtClean="0"/>
              <a:t> user interface </a:t>
            </a:r>
          </a:p>
          <a:p>
            <a:r>
              <a:rPr lang="en-US" dirty="0" smtClean="0"/>
              <a:t>Filter-based, record-less processing paradigm </a:t>
            </a:r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Version 3 Unix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1969: Version 1 ran PDP-7</a:t>
            </a:r>
          </a:p>
          <a:p>
            <a:r>
              <a:rPr lang="en-US" dirty="0" smtClean="0"/>
              <a:t>1971: Version 3 Ran on PDP-11’s </a:t>
            </a:r>
          </a:p>
          <a:p>
            <a:pPr lvl="1"/>
            <a:r>
              <a:rPr lang="en-US" dirty="0" smtClean="0"/>
              <a:t>Costing as little as $40k!</a:t>
            </a:r>
          </a:p>
          <a:p>
            <a:r>
              <a:rPr lang="en-US" dirty="0" smtClean="0"/>
              <a:t>&lt; 50 KB </a:t>
            </a:r>
          </a:p>
          <a:p>
            <a:r>
              <a:rPr lang="en-US" dirty="0" smtClean="0"/>
              <a:t>2 man-years </a:t>
            </a:r>
          </a:p>
          <a:p>
            <a:pPr>
              <a:buNone/>
            </a:pPr>
            <a:r>
              <a:rPr lang="en-US" dirty="0" smtClean="0"/>
              <a:t>	to write </a:t>
            </a:r>
          </a:p>
          <a:p>
            <a:r>
              <a:rPr lang="en-US" dirty="0" smtClean="0"/>
              <a:t>Written in C</a:t>
            </a:r>
            <a:endParaRPr lang="en-US" dirty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934200" y="2971800"/>
            <a:ext cx="2019300" cy="2692400"/>
          </a:xfrm>
          <a:prstGeom prst="rect">
            <a:avLst/>
          </a:prstGeom>
        </p:spPr>
      </p:pic>
      <p:pic>
        <p:nvPicPr>
          <p:cNvPr id="5" name="Picture 4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810000" y="3429000"/>
            <a:ext cx="2921000" cy="2190750"/>
          </a:xfrm>
          <a:prstGeom prst="rect">
            <a:avLst/>
          </a:prstGeom>
        </p:spPr>
      </p:pic>
      <p:sp>
        <p:nvSpPr>
          <p:cNvPr id="6" name="TextBox 5"/>
          <p:cNvSpPr txBox="1"/>
          <p:nvPr/>
        </p:nvSpPr>
        <p:spPr>
          <a:xfrm>
            <a:off x="4267200" y="5715000"/>
            <a:ext cx="864540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/>
              <a:t>PDP-7</a:t>
            </a:r>
            <a:endParaRPr lang="en-US" dirty="0"/>
          </a:p>
        </p:txBody>
      </p:sp>
      <p:sp>
        <p:nvSpPr>
          <p:cNvPr id="7" name="TextBox 6"/>
          <p:cNvSpPr txBox="1"/>
          <p:nvPr/>
        </p:nvSpPr>
        <p:spPr>
          <a:xfrm>
            <a:off x="7315200" y="5715000"/>
            <a:ext cx="975785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/>
              <a:t>PDP-11</a:t>
            </a:r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File System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Ordinary files  (</a:t>
            </a:r>
            <a:r>
              <a:rPr lang="en-US" dirty="0" err="1" smtClean="0"/>
              <a:t>uninterpreted</a:t>
            </a:r>
            <a:r>
              <a:rPr lang="en-US" dirty="0" smtClean="0"/>
              <a:t>) </a:t>
            </a:r>
          </a:p>
          <a:p>
            <a:r>
              <a:rPr lang="en-US" dirty="0" smtClean="0"/>
              <a:t>Directories  (protected ordinary files) </a:t>
            </a:r>
          </a:p>
          <a:p>
            <a:r>
              <a:rPr lang="en-US" dirty="0" smtClean="0"/>
              <a:t>Special files  (I/O) </a:t>
            </a:r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Directories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root directory </a:t>
            </a:r>
          </a:p>
          <a:p>
            <a:r>
              <a:rPr lang="en-US" dirty="0" smtClean="0"/>
              <a:t>path names </a:t>
            </a:r>
          </a:p>
          <a:p>
            <a:r>
              <a:rPr lang="en-US" dirty="0" smtClean="0"/>
              <a:t>rooted tree </a:t>
            </a:r>
          </a:p>
          <a:p>
            <a:r>
              <a:rPr lang="en-US" dirty="0" smtClean="0"/>
              <a:t>current working directory </a:t>
            </a:r>
          </a:p>
          <a:p>
            <a:r>
              <a:rPr lang="en-US" dirty="0" smtClean="0"/>
              <a:t>back link to parent </a:t>
            </a:r>
          </a:p>
          <a:p>
            <a:r>
              <a:rPr lang="en-US" dirty="0" smtClean="0"/>
              <a:t>multiple links  to ordinary files</a:t>
            </a:r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Special Files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600200"/>
            <a:ext cx="8458200" cy="4525963"/>
          </a:xfrm>
        </p:spPr>
        <p:txBody>
          <a:bodyPr/>
          <a:lstStyle/>
          <a:p>
            <a:r>
              <a:rPr lang="en-US" dirty="0" smtClean="0"/>
              <a:t>Uniform I/O model </a:t>
            </a:r>
          </a:p>
          <a:p>
            <a:pPr lvl="1"/>
            <a:r>
              <a:rPr lang="en-US" dirty="0" smtClean="0"/>
              <a:t>Each device associated with at least one file</a:t>
            </a:r>
          </a:p>
          <a:p>
            <a:pPr lvl="1"/>
            <a:r>
              <a:rPr lang="en-US" dirty="0" smtClean="0"/>
              <a:t>But read or write of file results in activation of device</a:t>
            </a:r>
          </a:p>
          <a:p>
            <a:pPr lvl="1"/>
            <a:endParaRPr lang="en-US" dirty="0" smtClean="0"/>
          </a:p>
          <a:p>
            <a:r>
              <a:rPr lang="en-US" dirty="0" smtClean="0"/>
              <a:t>Advantage: Uniform naming and protection model</a:t>
            </a:r>
          </a:p>
          <a:p>
            <a:pPr lvl="1"/>
            <a:r>
              <a:rPr lang="en-US" dirty="0" smtClean="0"/>
              <a:t>File and device I/O are as similar as possible</a:t>
            </a:r>
          </a:p>
          <a:p>
            <a:pPr lvl="1"/>
            <a:r>
              <a:rPr lang="en-US" dirty="0" smtClean="0"/>
              <a:t>File and device names have the same syntax and meaning, can pass as arguments to programs</a:t>
            </a:r>
          </a:p>
          <a:p>
            <a:pPr lvl="1"/>
            <a:r>
              <a:rPr lang="en-US" dirty="0" smtClean="0"/>
              <a:t>Same protection mechanism as regular files</a:t>
            </a:r>
          </a:p>
          <a:p>
            <a:pPr lvl="1"/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Removable File System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Tree-structured </a:t>
            </a:r>
          </a:p>
          <a:p>
            <a:r>
              <a:rPr lang="en-US" i="1" dirty="0" err="1" smtClean="0"/>
              <a:t>Mount</a:t>
            </a:r>
            <a:r>
              <a:rPr lang="en-US" dirty="0" err="1" smtClean="0"/>
              <a:t>’ed</a:t>
            </a:r>
            <a:r>
              <a:rPr lang="en-US" dirty="0" smtClean="0"/>
              <a:t> on an ordinary file</a:t>
            </a:r>
          </a:p>
          <a:p>
            <a:pPr lvl="1"/>
            <a:r>
              <a:rPr lang="en-US" dirty="0" smtClean="0"/>
              <a:t>Mount replaces a leaf of the hierarchy tree (the ordinary file) by a whole new </a:t>
            </a:r>
            <a:r>
              <a:rPr lang="en-US" dirty="0" err="1" smtClean="0"/>
              <a:t>subtree</a:t>
            </a:r>
            <a:r>
              <a:rPr lang="en-US" dirty="0" smtClean="0"/>
              <a:t> (the hierarchy stored on the removable volume)</a:t>
            </a:r>
          </a:p>
          <a:p>
            <a:pPr lvl="1"/>
            <a:r>
              <a:rPr lang="en-US" dirty="0" smtClean="0"/>
              <a:t>After mount, virtually no distinction between files on permanent media or removable media</a:t>
            </a:r>
            <a:endParaRPr lang="en-US" dirty="0"/>
          </a:p>
        </p:txBody>
      </p:sp>
      <p:pic>
        <p:nvPicPr>
          <p:cNvPr id="4" name="Picture 4" descr="1-22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387350" y="4667250"/>
            <a:ext cx="8302625" cy="22669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Protection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User-world, RWX bits </a:t>
            </a:r>
          </a:p>
          <a:p>
            <a:r>
              <a:rPr lang="en-US" dirty="0" smtClean="0"/>
              <a:t>set-user-id bit </a:t>
            </a:r>
          </a:p>
          <a:p>
            <a:r>
              <a:rPr lang="en-US" dirty="0" smtClean="0"/>
              <a:t>super user is just special user id</a:t>
            </a:r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Uniform I/O Model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open, close, read, write, seek</a:t>
            </a:r>
          </a:p>
          <a:p>
            <a:pPr lvl="1"/>
            <a:r>
              <a:rPr lang="en-US" dirty="0" smtClean="0"/>
              <a:t>Uniform calls eliminates differences between devices </a:t>
            </a:r>
          </a:p>
          <a:p>
            <a:r>
              <a:rPr lang="en-US" dirty="0" smtClean="0"/>
              <a:t>other system calls</a:t>
            </a:r>
          </a:p>
          <a:p>
            <a:pPr lvl="1"/>
            <a:r>
              <a:rPr lang="en-US" dirty="0" smtClean="0"/>
              <a:t>close, status, </a:t>
            </a:r>
            <a:r>
              <a:rPr lang="en-US" dirty="0" err="1" smtClean="0"/>
              <a:t>chmod</a:t>
            </a:r>
            <a:r>
              <a:rPr lang="en-US" dirty="0" smtClean="0"/>
              <a:t>, </a:t>
            </a:r>
            <a:r>
              <a:rPr lang="en-US" dirty="0" err="1" smtClean="0"/>
              <a:t>mkdir</a:t>
            </a:r>
            <a:r>
              <a:rPr lang="en-US" dirty="0" smtClean="0"/>
              <a:t>, </a:t>
            </a:r>
            <a:r>
              <a:rPr lang="en-US" dirty="0" err="1" smtClean="0"/>
              <a:t>ln</a:t>
            </a:r>
            <a:r>
              <a:rPr lang="en-US" dirty="0" smtClean="0"/>
              <a:t> </a:t>
            </a:r>
          </a:p>
          <a:p>
            <a:r>
              <a:rPr lang="en-US" dirty="0" smtClean="0"/>
              <a:t>bytes, no records</a:t>
            </a:r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File System Implementation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System table of </a:t>
            </a:r>
            <a:r>
              <a:rPr lang="en-US" dirty="0" err="1" smtClean="0"/>
              <a:t>i</a:t>
            </a:r>
            <a:r>
              <a:rPr lang="en-US" dirty="0" smtClean="0"/>
              <a:t>-numbers (</a:t>
            </a:r>
            <a:r>
              <a:rPr lang="en-US" dirty="0" err="1" smtClean="0"/>
              <a:t>i</a:t>
            </a:r>
            <a:r>
              <a:rPr lang="en-US" dirty="0" smtClean="0"/>
              <a:t>-list)</a:t>
            </a:r>
          </a:p>
          <a:p>
            <a:r>
              <a:rPr lang="en-US" dirty="0" err="1" smtClean="0"/>
              <a:t>i</a:t>
            </a:r>
            <a:r>
              <a:rPr lang="en-US" dirty="0" smtClean="0"/>
              <a:t>-nodes </a:t>
            </a:r>
          </a:p>
          <a:p>
            <a:r>
              <a:rPr lang="en-US" dirty="0" smtClean="0"/>
              <a:t>path name scanning</a:t>
            </a:r>
          </a:p>
          <a:p>
            <a:r>
              <a:rPr lang="en-US" dirty="0" smtClean="0"/>
              <a:t>mount table </a:t>
            </a:r>
          </a:p>
          <a:p>
            <a:r>
              <a:rPr lang="en-US" dirty="0" smtClean="0"/>
              <a:t>buffered data </a:t>
            </a:r>
          </a:p>
          <a:p>
            <a:r>
              <a:rPr lang="en-US" dirty="0" smtClean="0"/>
              <a:t>write-behind </a:t>
            </a:r>
            <a:endParaRPr lang="en-US" dirty="0"/>
          </a:p>
        </p:txBody>
      </p:sp>
      <p:pic>
        <p:nvPicPr>
          <p:cNvPr id="4" name="Picture 3"/>
          <p:cNvPicPr>
            <a:picLocks noChangeAspect="1" noChangeArrowheads="1"/>
          </p:cNvPicPr>
          <p:nvPr/>
        </p:nvPicPr>
        <p:blipFill>
          <a:blip r:embed="rId2"/>
          <a:srcRect l="4422" t="1373" r="3906" b="687"/>
          <a:stretch>
            <a:fillRect/>
          </a:stretch>
        </p:blipFill>
        <p:spPr bwMode="auto">
          <a:xfrm>
            <a:off x="4038600" y="2733121"/>
            <a:ext cx="4876800" cy="3905804"/>
          </a:xfrm>
          <a:prstGeom prst="rect">
            <a:avLst/>
          </a:prstGeom>
          <a:noFill/>
          <a:ln w="38100" cmpd="dbl">
            <a:solidFill>
              <a:srgbClr val="CC6600"/>
            </a:solidFill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I-node Table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short, unique name that points at file info. </a:t>
            </a:r>
          </a:p>
          <a:p>
            <a:r>
              <a:rPr lang="en-US" dirty="0" smtClean="0"/>
              <a:t>allows simple &amp; efficient </a:t>
            </a:r>
            <a:r>
              <a:rPr lang="en-US" dirty="0" err="1" smtClean="0"/>
              <a:t>fsck</a:t>
            </a:r>
            <a:r>
              <a:rPr lang="en-US" dirty="0" smtClean="0"/>
              <a:t> </a:t>
            </a:r>
          </a:p>
          <a:p>
            <a:r>
              <a:rPr lang="en-US" dirty="0" smtClean="0"/>
              <a:t>cannot handle accounting issues</a:t>
            </a:r>
            <a:endParaRPr lang="en-US" dirty="0"/>
          </a:p>
        </p:txBody>
      </p:sp>
      <p:sp>
        <p:nvSpPr>
          <p:cNvPr id="4" name="Rectangle 3"/>
          <p:cNvSpPr>
            <a:spLocks noChangeArrowheads="1"/>
          </p:cNvSpPr>
          <p:nvPr/>
        </p:nvSpPr>
        <p:spPr bwMode="auto">
          <a:xfrm>
            <a:off x="1219200" y="4572000"/>
            <a:ext cx="1600200" cy="304800"/>
          </a:xfrm>
          <a:prstGeom prst="rect">
            <a:avLst/>
          </a:prstGeom>
          <a:solidFill>
            <a:schemeClr val="accent1"/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 wrap="none" anchor="ctr">
            <a:prstTxWarp prst="textNoShape">
              <a:avLst/>
            </a:prstTxWarp>
          </a:bodyPr>
          <a:lstStyle/>
          <a:p>
            <a:pPr algn="ctr" eaLnBrk="0" hangingPunct="0"/>
            <a:r>
              <a:rPr lang="en-US" sz="2400">
                <a:ea typeface="ＭＳ Ｐゴシック" charset="-128"/>
                <a:cs typeface="ＭＳ Ｐゴシック" charset="-128"/>
              </a:rPr>
              <a:t>File name</a:t>
            </a:r>
          </a:p>
        </p:txBody>
      </p:sp>
      <p:sp>
        <p:nvSpPr>
          <p:cNvPr id="5" name="Rectangle 4"/>
          <p:cNvSpPr>
            <a:spLocks noChangeArrowheads="1"/>
          </p:cNvSpPr>
          <p:nvPr/>
        </p:nvSpPr>
        <p:spPr bwMode="auto">
          <a:xfrm>
            <a:off x="2819400" y="4572000"/>
            <a:ext cx="1295400" cy="304800"/>
          </a:xfrm>
          <a:prstGeom prst="rect">
            <a:avLst/>
          </a:prstGeom>
          <a:solidFill>
            <a:schemeClr val="accent1"/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 wrap="none" anchor="ctr">
            <a:prstTxWarp prst="textNoShape">
              <a:avLst/>
            </a:prstTxWarp>
          </a:bodyPr>
          <a:lstStyle/>
          <a:p>
            <a:pPr algn="ctr" eaLnBrk="0" hangingPunct="0"/>
            <a:r>
              <a:rPr lang="en-US" sz="2400">
                <a:ea typeface="ＭＳ Ｐゴシック" charset="-128"/>
                <a:cs typeface="ＭＳ Ｐゴシック" charset="-128"/>
              </a:rPr>
              <a:t>Inode#</a:t>
            </a:r>
          </a:p>
        </p:txBody>
      </p:sp>
      <p:sp>
        <p:nvSpPr>
          <p:cNvPr id="6" name="AutoShape 5"/>
          <p:cNvSpPr>
            <a:spLocks noChangeArrowheads="1"/>
          </p:cNvSpPr>
          <p:nvPr/>
        </p:nvSpPr>
        <p:spPr bwMode="auto">
          <a:xfrm>
            <a:off x="4343400" y="4572000"/>
            <a:ext cx="1066800" cy="304800"/>
          </a:xfrm>
          <a:prstGeom prst="rightArrow">
            <a:avLst>
              <a:gd name="adj1" fmla="val 50000"/>
              <a:gd name="adj2" fmla="val 87500"/>
            </a:avLst>
          </a:prstGeom>
          <a:solidFill>
            <a:schemeClr val="accent1"/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7" name="Rectangle 6"/>
          <p:cNvSpPr>
            <a:spLocks noChangeArrowheads="1"/>
          </p:cNvSpPr>
          <p:nvPr/>
        </p:nvSpPr>
        <p:spPr bwMode="auto">
          <a:xfrm>
            <a:off x="5638800" y="4191000"/>
            <a:ext cx="1066800" cy="1143000"/>
          </a:xfrm>
          <a:prstGeom prst="rect">
            <a:avLst/>
          </a:prstGeom>
          <a:solidFill>
            <a:schemeClr val="accent1"/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 wrap="none" anchor="ctr">
            <a:prstTxWarp prst="textNoShape">
              <a:avLst/>
            </a:prstTxWarp>
          </a:bodyPr>
          <a:lstStyle/>
          <a:p>
            <a:pPr algn="ctr" eaLnBrk="0" hangingPunct="0"/>
            <a:r>
              <a:rPr lang="en-US" sz="2400">
                <a:ea typeface="ＭＳ Ｐゴシック" charset="-128"/>
                <a:cs typeface="ＭＳ Ｐゴシック" charset="-128"/>
              </a:rPr>
              <a:t>Inode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Processes and images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text, data &amp; stack segments </a:t>
            </a:r>
          </a:p>
          <a:p>
            <a:r>
              <a:rPr lang="en-US" dirty="0" smtClean="0"/>
              <a:t>process swapping </a:t>
            </a:r>
          </a:p>
          <a:p>
            <a:r>
              <a:rPr lang="en-US" dirty="0" err="1" smtClean="0"/>
              <a:t>pid</a:t>
            </a:r>
            <a:r>
              <a:rPr lang="en-US" dirty="0" smtClean="0"/>
              <a:t> = fork() </a:t>
            </a:r>
          </a:p>
          <a:p>
            <a:r>
              <a:rPr lang="en-US" dirty="0" smtClean="0"/>
              <a:t>pipes </a:t>
            </a:r>
          </a:p>
          <a:p>
            <a:r>
              <a:rPr lang="en-US" dirty="0" err="1" smtClean="0"/>
              <a:t>exec(file</a:t>
            </a:r>
            <a:r>
              <a:rPr lang="en-US" dirty="0" smtClean="0"/>
              <a:t>, arg1, ..., </a:t>
            </a:r>
            <a:r>
              <a:rPr lang="en-US" dirty="0" err="1" smtClean="0"/>
              <a:t>argn</a:t>
            </a:r>
            <a:r>
              <a:rPr lang="en-US" dirty="0" smtClean="0"/>
              <a:t>) </a:t>
            </a:r>
          </a:p>
          <a:p>
            <a:r>
              <a:rPr lang="en-US" dirty="0" err="1" smtClean="0"/>
              <a:t>pid</a:t>
            </a:r>
            <a:r>
              <a:rPr lang="en-US" dirty="0" smtClean="0"/>
              <a:t> = wait() </a:t>
            </a:r>
          </a:p>
          <a:p>
            <a:r>
              <a:rPr lang="en-US" dirty="0" err="1" smtClean="0"/>
              <a:t>exit(status</a:t>
            </a:r>
            <a:r>
              <a:rPr lang="en-US" dirty="0" smtClean="0"/>
              <a:t>) </a:t>
            </a:r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The Shell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err="1" smtClean="0"/>
              <a:t>cmd</a:t>
            </a:r>
            <a:r>
              <a:rPr lang="en-US" dirty="0" smtClean="0"/>
              <a:t> arg1 ... </a:t>
            </a:r>
            <a:r>
              <a:rPr lang="en-US" dirty="0" err="1" smtClean="0"/>
              <a:t>argn</a:t>
            </a:r>
            <a:r>
              <a:rPr lang="en-US" dirty="0" smtClean="0"/>
              <a:t> </a:t>
            </a:r>
          </a:p>
          <a:p>
            <a:r>
              <a:rPr lang="en-US" dirty="0" err="1" smtClean="0"/>
              <a:t>stdio</a:t>
            </a:r>
            <a:r>
              <a:rPr lang="en-US" dirty="0" smtClean="0"/>
              <a:t> &amp; I/O redirection </a:t>
            </a:r>
          </a:p>
          <a:p>
            <a:r>
              <a:rPr lang="en-US" dirty="0" smtClean="0"/>
              <a:t>filters &amp; pipes </a:t>
            </a:r>
          </a:p>
          <a:p>
            <a:r>
              <a:rPr lang="en-US" dirty="0" smtClean="0"/>
              <a:t>multi-tasking from a single shell </a:t>
            </a:r>
          </a:p>
          <a:p>
            <a:r>
              <a:rPr lang="en-US" dirty="0" smtClean="0"/>
              <a:t>shell is just a program</a:t>
            </a:r>
          </a:p>
          <a:p>
            <a:endParaRPr lang="en-US" dirty="0" smtClean="0"/>
          </a:p>
          <a:p>
            <a:r>
              <a:rPr lang="en-US" dirty="0" smtClean="0"/>
              <a:t>Trivial to implement in shell</a:t>
            </a:r>
          </a:p>
          <a:p>
            <a:pPr lvl="1"/>
            <a:r>
              <a:rPr lang="en-US" dirty="0" smtClean="0"/>
              <a:t>Redirection, background processes, </a:t>
            </a:r>
            <a:r>
              <a:rPr lang="en-US" dirty="0" err="1" smtClean="0"/>
              <a:t>cmd</a:t>
            </a:r>
            <a:r>
              <a:rPr lang="en-US" dirty="0" smtClean="0"/>
              <a:t> files, etc</a:t>
            </a:r>
          </a:p>
          <a:p>
            <a:pPr lvl="1"/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Traps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Hardware interrupts </a:t>
            </a:r>
          </a:p>
          <a:p>
            <a:r>
              <a:rPr lang="en-US" dirty="0" smtClean="0"/>
              <a:t>Software signals </a:t>
            </a:r>
          </a:p>
          <a:p>
            <a:r>
              <a:rPr lang="en-US" dirty="0" smtClean="0"/>
              <a:t>Trap to system routine</a:t>
            </a:r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Perspective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Not designed to meet predefined objective</a:t>
            </a:r>
          </a:p>
          <a:p>
            <a:r>
              <a:rPr lang="en-US" dirty="0" smtClean="0"/>
              <a:t>Goal: create a comfortable environment to explore machine and operating system</a:t>
            </a:r>
          </a:p>
          <a:p>
            <a:r>
              <a:rPr lang="en-US" dirty="0" smtClean="0"/>
              <a:t>Other goals</a:t>
            </a:r>
          </a:p>
          <a:p>
            <a:pPr lvl="1"/>
            <a:r>
              <a:rPr lang="en-US" dirty="0" smtClean="0"/>
              <a:t>Programmer convenience</a:t>
            </a:r>
          </a:p>
          <a:p>
            <a:pPr lvl="1"/>
            <a:r>
              <a:rPr lang="en-US" dirty="0" smtClean="0"/>
              <a:t>Elegance of design</a:t>
            </a:r>
          </a:p>
          <a:p>
            <a:pPr lvl="1"/>
            <a:r>
              <a:rPr lang="en-US" dirty="0" smtClean="0"/>
              <a:t>Self-maintaining</a:t>
            </a:r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04800" y="274638"/>
            <a:ext cx="8534400" cy="1143000"/>
          </a:xfrm>
        </p:spPr>
        <p:txBody>
          <a:bodyPr/>
          <a:lstStyle/>
          <a:p>
            <a:r>
              <a:rPr lang="en-US" dirty="0" smtClean="0"/>
              <a:t>“THE”-Multiprogramming System</a:t>
            </a:r>
            <a:br>
              <a:rPr lang="en-US" dirty="0" smtClean="0"/>
            </a:br>
            <a:r>
              <a:rPr lang="en-US" sz="3200" dirty="0" err="1" smtClean="0"/>
              <a:t>Edsger</a:t>
            </a:r>
            <a:r>
              <a:rPr lang="en-US" sz="3200" dirty="0" smtClean="0"/>
              <a:t> W. </a:t>
            </a:r>
            <a:r>
              <a:rPr lang="en-US" sz="3200" dirty="0" err="1" smtClean="0"/>
              <a:t>Dijkstra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Received Turing Award in 1972</a:t>
            </a:r>
          </a:p>
          <a:p>
            <a:endParaRPr lang="en-US" dirty="0" smtClean="0"/>
          </a:p>
          <a:p>
            <a:r>
              <a:rPr lang="en-US" dirty="0" smtClean="0"/>
              <a:t>Contributions</a:t>
            </a:r>
          </a:p>
          <a:p>
            <a:pPr lvl="1"/>
            <a:r>
              <a:rPr lang="en-US" dirty="0" smtClean="0"/>
              <a:t>Shortest Path Algorithm, Reverse Polish Notation, Bankers algorithm, semaphore’s, self-stabilization</a:t>
            </a:r>
          </a:p>
          <a:p>
            <a:pPr lvl="1"/>
            <a:endParaRPr lang="en-US" dirty="0" smtClean="0"/>
          </a:p>
          <a:p>
            <a:r>
              <a:rPr lang="en-US" dirty="0" smtClean="0"/>
              <a:t>Known for disliking ‘</a:t>
            </a:r>
            <a:r>
              <a:rPr lang="en-US" dirty="0" err="1" smtClean="0"/>
              <a:t>goto</a:t>
            </a:r>
            <a:r>
              <a:rPr lang="en-US" dirty="0" smtClean="0"/>
              <a:t>’ statements and using computers!</a:t>
            </a:r>
          </a:p>
          <a:p>
            <a:pPr lvl="1"/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04800" y="274638"/>
            <a:ext cx="8534400" cy="1143000"/>
          </a:xfrm>
        </p:spPr>
        <p:txBody>
          <a:bodyPr/>
          <a:lstStyle/>
          <a:p>
            <a:r>
              <a:rPr lang="en-US" dirty="0" smtClean="0"/>
              <a:t>“THE”-Multiprogramming System</a:t>
            </a:r>
            <a:br>
              <a:rPr lang="en-US" dirty="0" smtClean="0"/>
            </a:br>
            <a:r>
              <a:rPr lang="en-US" sz="3200" dirty="0" err="1" smtClean="0"/>
              <a:t>Edsger</a:t>
            </a:r>
            <a:r>
              <a:rPr lang="en-US" sz="3200" dirty="0" smtClean="0"/>
              <a:t> W. </a:t>
            </a:r>
            <a:r>
              <a:rPr lang="en-US" sz="3200" dirty="0" err="1" smtClean="0"/>
              <a:t>Dijkstra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04800" y="1600200"/>
            <a:ext cx="8534400" cy="4525963"/>
          </a:xfrm>
        </p:spPr>
        <p:txBody>
          <a:bodyPr/>
          <a:lstStyle/>
          <a:p>
            <a:r>
              <a:rPr lang="en-US" dirty="0" smtClean="0"/>
              <a:t>Never named “THE” system; instead, abbreviation for "</a:t>
            </a:r>
            <a:r>
              <a:rPr lang="en-US" dirty="0" err="1" smtClean="0"/>
              <a:t>Technische</a:t>
            </a:r>
            <a:r>
              <a:rPr lang="en-US" dirty="0" smtClean="0"/>
              <a:t> </a:t>
            </a:r>
            <a:r>
              <a:rPr lang="en-US" dirty="0" err="1" smtClean="0"/>
              <a:t>Hogeschool</a:t>
            </a:r>
            <a:r>
              <a:rPr lang="en-US" dirty="0" smtClean="0"/>
              <a:t> Eindhoven”</a:t>
            </a:r>
          </a:p>
          <a:p>
            <a:endParaRPr lang="en-US" dirty="0" smtClean="0"/>
          </a:p>
          <a:p>
            <a:r>
              <a:rPr lang="en-US" dirty="0" smtClean="0"/>
              <a:t>Batch system (no human intervention) that supported multitasking (processes share CPU)</a:t>
            </a:r>
          </a:p>
          <a:p>
            <a:pPr lvl="1"/>
            <a:r>
              <a:rPr lang="en-US" dirty="0" smtClean="0"/>
              <a:t>THE was </a:t>
            </a:r>
            <a:r>
              <a:rPr lang="en-US" i="1" dirty="0" smtClean="0"/>
              <a:t>not</a:t>
            </a:r>
            <a:r>
              <a:rPr lang="en-US" dirty="0" smtClean="0"/>
              <a:t> multiuser</a:t>
            </a:r>
          </a:p>
          <a:p>
            <a:pPr lvl="1"/>
            <a:endParaRPr lang="en-US" dirty="0" smtClean="0"/>
          </a:p>
          <a:p>
            <a:r>
              <a:rPr lang="en-US" dirty="0" smtClean="0"/>
              <a:t>Introduced </a:t>
            </a:r>
          </a:p>
          <a:p>
            <a:pPr lvl="1"/>
            <a:r>
              <a:rPr lang="en-US" dirty="0" smtClean="0"/>
              <a:t>software-based memory segmentation</a:t>
            </a:r>
          </a:p>
          <a:p>
            <a:pPr lvl="1"/>
            <a:r>
              <a:rPr lang="en-US" dirty="0" smtClean="0"/>
              <a:t>Cooperating sequential processes</a:t>
            </a:r>
          </a:p>
          <a:p>
            <a:pPr lvl="1"/>
            <a:r>
              <a:rPr lang="en-US" dirty="0" smtClean="0"/>
              <a:t>semaphores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04800" y="274638"/>
            <a:ext cx="8534400" cy="1143000"/>
          </a:xfrm>
        </p:spPr>
        <p:txBody>
          <a:bodyPr/>
          <a:lstStyle/>
          <a:p>
            <a:r>
              <a:rPr lang="en-US" dirty="0" smtClean="0"/>
              <a:t>Design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04800" y="1600200"/>
            <a:ext cx="8839200" cy="4525963"/>
          </a:xfrm>
        </p:spPr>
        <p:txBody>
          <a:bodyPr/>
          <a:lstStyle/>
          <a:p>
            <a:r>
              <a:rPr lang="en-US" dirty="0" smtClean="0"/>
              <a:t>Layered structure</a:t>
            </a:r>
          </a:p>
          <a:p>
            <a:pPr lvl="1"/>
            <a:r>
              <a:rPr lang="en-US" dirty="0" smtClean="0"/>
              <a:t>Later </a:t>
            </a:r>
            <a:r>
              <a:rPr lang="en-US" dirty="0" err="1" smtClean="0"/>
              <a:t>Multics</a:t>
            </a:r>
            <a:r>
              <a:rPr lang="en-US" dirty="0" smtClean="0"/>
              <a:t> has layered structure, ring segmentation</a:t>
            </a:r>
          </a:p>
          <a:p>
            <a:r>
              <a:rPr lang="en-US" dirty="0" smtClean="0"/>
              <a:t>Layer 0 – the scheduler</a:t>
            </a:r>
          </a:p>
          <a:p>
            <a:pPr lvl="1"/>
            <a:r>
              <a:rPr lang="en-US" dirty="0" smtClean="0"/>
              <a:t>Allocated CPU to processes, accounted for blocked </a:t>
            </a:r>
            <a:r>
              <a:rPr lang="en-US" dirty="0" err="1" smtClean="0"/>
              <a:t>proc’s</a:t>
            </a:r>
            <a:endParaRPr lang="en-US" dirty="0" smtClean="0"/>
          </a:p>
          <a:p>
            <a:r>
              <a:rPr lang="en-US" dirty="0" smtClean="0"/>
              <a:t>Layer 1 – the pager</a:t>
            </a:r>
          </a:p>
          <a:p>
            <a:r>
              <a:rPr lang="en-US" dirty="0" smtClean="0"/>
              <a:t>Layer 2 – communication between OS and console</a:t>
            </a:r>
          </a:p>
          <a:p>
            <a:r>
              <a:rPr lang="en-US" dirty="0" smtClean="0"/>
              <a:t>Layer 3 – managed I/O</a:t>
            </a:r>
          </a:p>
          <a:p>
            <a:r>
              <a:rPr lang="en-US" dirty="0" smtClean="0"/>
              <a:t>Layer 4 – user programs</a:t>
            </a:r>
          </a:p>
          <a:p>
            <a:r>
              <a:rPr lang="en-US" dirty="0" smtClean="0"/>
              <a:t>Layer 5 – the user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Perspective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Layered approach </a:t>
            </a:r>
          </a:p>
          <a:p>
            <a:pPr lvl="1"/>
            <a:r>
              <a:rPr lang="en-US" dirty="0" smtClean="0"/>
              <a:t>Design small, well defined layers</a:t>
            </a:r>
          </a:p>
          <a:p>
            <a:pPr lvl="1"/>
            <a:r>
              <a:rPr lang="en-US" dirty="0" smtClean="0"/>
              <a:t>Higher layers dependent on lower ones</a:t>
            </a:r>
          </a:p>
          <a:p>
            <a:pPr lvl="2"/>
            <a:r>
              <a:rPr lang="en-US" dirty="0" smtClean="0"/>
              <a:t>Helps prove correctness</a:t>
            </a:r>
          </a:p>
          <a:p>
            <a:pPr lvl="2"/>
            <a:r>
              <a:rPr lang="en-US" dirty="0" smtClean="0"/>
              <a:t>Helps with debugging</a:t>
            </a:r>
          </a:p>
          <a:p>
            <a:pPr lvl="1"/>
            <a:endParaRPr lang="en-US" dirty="0" smtClean="0"/>
          </a:p>
          <a:p>
            <a:r>
              <a:rPr lang="en-US" dirty="0" smtClean="0"/>
              <a:t>Sequential process and Semaphores</a:t>
            </a:r>
          </a:p>
          <a:p>
            <a:pPr lvl="1"/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Next Time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Read and write review:</a:t>
            </a:r>
          </a:p>
          <a:p>
            <a:pPr lvl="1"/>
            <a:r>
              <a:rPr lang="en-US" i="1" dirty="0" smtClean="0"/>
              <a:t>SEDA: An Architecture for Well Conditioned, Scalable Internet Services</a:t>
            </a:r>
            <a:r>
              <a:rPr lang="en-US" dirty="0" smtClean="0"/>
              <a:t>, Matt </a:t>
            </a:r>
            <a:r>
              <a:rPr lang="en-US" dirty="0" err="1" smtClean="0"/>
              <a:t>Welsch</a:t>
            </a:r>
            <a:r>
              <a:rPr lang="en-US" dirty="0" smtClean="0"/>
              <a:t>, David Culler, and Eric Brewer. Proceedings of the Eighteenth ACM Symposium on Operating Systems Principles (Banff, Alberta, Canada, 2001), pages 230--243</a:t>
            </a:r>
          </a:p>
          <a:p>
            <a:pPr lvl="1"/>
            <a:r>
              <a:rPr lang="en-US" i="1" dirty="0" smtClean="0"/>
              <a:t>On the duality of operating system structures</a:t>
            </a:r>
            <a:r>
              <a:rPr lang="en-US" dirty="0" smtClean="0"/>
              <a:t>, H. C. Lauer and R. M. Needham. ACM SIGOPS Operating Systems Review Volume 12, Issue 2 (April 1979), pages 3--19.</a:t>
            </a:r>
          </a:p>
        </p:txBody>
      </p:sp>
      <p:sp>
        <p:nvSpPr>
          <p:cNvPr id="4" name="TextBox 3"/>
          <p:cNvSpPr txBox="1"/>
          <p:nvPr/>
        </p:nvSpPr>
        <p:spPr>
          <a:xfrm>
            <a:off x="-1383221" y="3152582"/>
            <a:ext cx="18466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Next Time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Read and write review:</a:t>
            </a:r>
          </a:p>
          <a:p>
            <a:endParaRPr lang="en-US" dirty="0" smtClean="0"/>
          </a:p>
          <a:p>
            <a:r>
              <a:rPr lang="en-US" dirty="0" smtClean="0"/>
              <a:t>Lab 0 – finish today</a:t>
            </a:r>
          </a:p>
          <a:p>
            <a:r>
              <a:rPr lang="en-US" dirty="0" smtClean="0"/>
              <a:t>Lab 1 – available later today and due next Friday</a:t>
            </a:r>
          </a:p>
          <a:p>
            <a:endParaRPr lang="en-US" dirty="0" smtClean="0"/>
          </a:p>
          <a:p>
            <a:r>
              <a:rPr lang="en-US" dirty="0" smtClean="0"/>
              <a:t>Project Proposal due in two weeks</a:t>
            </a:r>
          </a:p>
          <a:p>
            <a:pPr lvl="1"/>
            <a:r>
              <a:rPr lang="en-US" dirty="0" smtClean="0"/>
              <a:t>talk </a:t>
            </a:r>
            <a:r>
              <a:rPr lang="en-US" dirty="0" smtClean="0"/>
              <a:t>to </a:t>
            </a:r>
            <a:r>
              <a:rPr lang="en-US" dirty="0" smtClean="0"/>
              <a:t>me and other faculty </a:t>
            </a:r>
            <a:r>
              <a:rPr lang="en-US" dirty="0" smtClean="0"/>
              <a:t>and email and talk to me</a:t>
            </a:r>
          </a:p>
          <a:p>
            <a:pPr>
              <a:buNone/>
            </a:pPr>
            <a:endParaRPr lang="en-US" dirty="0" smtClean="0"/>
          </a:p>
          <a:p>
            <a:r>
              <a:rPr lang="en-US" dirty="0" smtClean="0"/>
              <a:t>Check website for updated schedule</a:t>
            </a:r>
            <a:endParaRPr lang="en-US" dirty="0"/>
          </a:p>
        </p:txBody>
      </p:sp>
      <p:sp>
        <p:nvSpPr>
          <p:cNvPr id="4" name="TextBox 3"/>
          <p:cNvSpPr txBox="1"/>
          <p:nvPr/>
        </p:nvSpPr>
        <p:spPr>
          <a:xfrm>
            <a:off x="-1383221" y="3152582"/>
            <a:ext cx="18466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Default Design">
  <a:themeElements>
    <a:clrScheme name="Default Design 1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BBE0E3"/>
      </a:accent1>
      <a:accent2>
        <a:srgbClr val="333399"/>
      </a:accent2>
      <a:accent3>
        <a:srgbClr val="FFFFFF"/>
      </a:accent3>
      <a:accent4>
        <a:srgbClr val="000000"/>
      </a:accent4>
      <a:accent5>
        <a:srgbClr val="DAEDEF"/>
      </a:accent5>
      <a:accent6>
        <a:srgbClr val="2D2D8A"/>
      </a:accent6>
      <a:hlink>
        <a:srgbClr val="009999"/>
      </a:hlink>
      <a:folHlink>
        <a:srgbClr val="99CC00"/>
      </a:folHlink>
    </a:clrScheme>
    <a:fontScheme name="Default Design">
      <a:majorFont>
        <a:latin typeface="Arial"/>
        <a:ea typeface=""/>
        <a:cs typeface=""/>
      </a:majorFont>
      <a:minorFont>
        <a:latin typeface="Arial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>
    <a:extraClrScheme>
      <a:clrScheme name="Default Design 1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BBE0E3"/>
        </a:accent1>
        <a:accent2>
          <a:srgbClr val="333399"/>
        </a:accent2>
        <a:accent3>
          <a:srgbClr val="FFFFFF"/>
        </a:accent3>
        <a:accent4>
          <a:srgbClr val="000000"/>
        </a:accent4>
        <a:accent5>
          <a:srgbClr val="DAEDEF"/>
        </a:accent5>
        <a:accent6>
          <a:srgbClr val="2D2D8A"/>
        </a:accent6>
        <a:hlink>
          <a:srgbClr val="009999"/>
        </a:hlink>
        <a:folHlink>
          <a:srgbClr val="99CC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2">
        <a:dk1>
          <a:srgbClr val="000000"/>
        </a:dk1>
        <a:lt1>
          <a:srgbClr val="FFFFFF"/>
        </a:lt1>
        <a:dk2>
          <a:srgbClr val="000000"/>
        </a:dk2>
        <a:lt2>
          <a:srgbClr val="969696"/>
        </a:lt2>
        <a:accent1>
          <a:srgbClr val="FBDF53"/>
        </a:accent1>
        <a:accent2>
          <a:srgbClr val="FF9966"/>
        </a:accent2>
        <a:accent3>
          <a:srgbClr val="FFFFFF"/>
        </a:accent3>
        <a:accent4>
          <a:srgbClr val="000000"/>
        </a:accent4>
        <a:accent5>
          <a:srgbClr val="FDECB3"/>
        </a:accent5>
        <a:accent6>
          <a:srgbClr val="E78A5C"/>
        </a:accent6>
        <a:hlink>
          <a:srgbClr val="CC3300"/>
        </a:hlink>
        <a:folHlink>
          <a:srgbClr val="9966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3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99CCFF"/>
        </a:accent1>
        <a:accent2>
          <a:srgbClr val="CCCCFF"/>
        </a:accent2>
        <a:accent3>
          <a:srgbClr val="FFFFFF"/>
        </a:accent3>
        <a:accent4>
          <a:srgbClr val="000000"/>
        </a:accent4>
        <a:accent5>
          <a:srgbClr val="CAE2FF"/>
        </a:accent5>
        <a:accent6>
          <a:srgbClr val="B9B9E7"/>
        </a:accent6>
        <a:hlink>
          <a:srgbClr val="3333CC"/>
        </a:hlink>
        <a:folHlink>
          <a:srgbClr val="AF67FF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4">
        <a:dk1>
          <a:srgbClr val="000000"/>
        </a:dk1>
        <a:lt1>
          <a:srgbClr val="DEF6F1"/>
        </a:lt1>
        <a:dk2>
          <a:srgbClr val="000000"/>
        </a:dk2>
        <a:lt2>
          <a:srgbClr val="969696"/>
        </a:lt2>
        <a:accent1>
          <a:srgbClr val="FFFFFF"/>
        </a:accent1>
        <a:accent2>
          <a:srgbClr val="8DC6FF"/>
        </a:accent2>
        <a:accent3>
          <a:srgbClr val="ECFAF7"/>
        </a:accent3>
        <a:accent4>
          <a:srgbClr val="000000"/>
        </a:accent4>
        <a:accent5>
          <a:srgbClr val="FFFFFF"/>
        </a:accent5>
        <a:accent6>
          <a:srgbClr val="7FB3E7"/>
        </a:accent6>
        <a:hlink>
          <a:srgbClr val="0066CC"/>
        </a:hlink>
        <a:folHlink>
          <a:srgbClr val="00A8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5">
        <a:dk1>
          <a:srgbClr val="000000"/>
        </a:dk1>
        <a:lt1>
          <a:srgbClr val="FFFFD9"/>
        </a:lt1>
        <a:dk2>
          <a:srgbClr val="000000"/>
        </a:dk2>
        <a:lt2>
          <a:srgbClr val="777777"/>
        </a:lt2>
        <a:accent1>
          <a:srgbClr val="FFFFF7"/>
        </a:accent1>
        <a:accent2>
          <a:srgbClr val="33CCCC"/>
        </a:accent2>
        <a:accent3>
          <a:srgbClr val="FFFFE9"/>
        </a:accent3>
        <a:accent4>
          <a:srgbClr val="000000"/>
        </a:accent4>
        <a:accent5>
          <a:srgbClr val="FFFFFA"/>
        </a:accent5>
        <a:accent6>
          <a:srgbClr val="2DB9B9"/>
        </a:accent6>
        <a:hlink>
          <a:srgbClr val="FF5050"/>
        </a:hlink>
        <a:folHlink>
          <a:srgbClr val="FF99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6">
        <a:dk1>
          <a:srgbClr val="005A58"/>
        </a:dk1>
        <a:lt1>
          <a:srgbClr val="FFFFFF"/>
        </a:lt1>
        <a:dk2>
          <a:srgbClr val="008080"/>
        </a:dk2>
        <a:lt2>
          <a:srgbClr val="FFFF99"/>
        </a:lt2>
        <a:accent1>
          <a:srgbClr val="006462"/>
        </a:accent1>
        <a:accent2>
          <a:srgbClr val="6D6FC7"/>
        </a:accent2>
        <a:accent3>
          <a:srgbClr val="AAC0C0"/>
        </a:accent3>
        <a:accent4>
          <a:srgbClr val="DADADA"/>
        </a:accent4>
        <a:accent5>
          <a:srgbClr val="AAB8B7"/>
        </a:accent5>
        <a:accent6>
          <a:srgbClr val="6264B4"/>
        </a:accent6>
        <a:hlink>
          <a:srgbClr val="00FFFF"/>
        </a:hlink>
        <a:folHlink>
          <a:srgbClr val="00FF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7">
        <a:dk1>
          <a:srgbClr val="5C1F00"/>
        </a:dk1>
        <a:lt1>
          <a:srgbClr val="FFFFFF"/>
        </a:lt1>
        <a:dk2>
          <a:srgbClr val="800000"/>
        </a:dk2>
        <a:lt2>
          <a:srgbClr val="DFD293"/>
        </a:lt2>
        <a:accent1>
          <a:srgbClr val="CC3300"/>
        </a:accent1>
        <a:accent2>
          <a:srgbClr val="BE7960"/>
        </a:accent2>
        <a:accent3>
          <a:srgbClr val="C0AAAA"/>
        </a:accent3>
        <a:accent4>
          <a:srgbClr val="DADADA"/>
        </a:accent4>
        <a:accent5>
          <a:srgbClr val="E2ADAA"/>
        </a:accent5>
        <a:accent6>
          <a:srgbClr val="AC6D56"/>
        </a:accent6>
        <a:hlink>
          <a:srgbClr val="FFFF99"/>
        </a:hlink>
        <a:folHlink>
          <a:srgbClr val="D3A21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8">
        <a:dk1>
          <a:srgbClr val="003366"/>
        </a:dk1>
        <a:lt1>
          <a:srgbClr val="FFFFFF"/>
        </a:lt1>
        <a:dk2>
          <a:srgbClr val="000099"/>
        </a:dk2>
        <a:lt2>
          <a:srgbClr val="CCFFFF"/>
        </a:lt2>
        <a:accent1>
          <a:srgbClr val="3366CC"/>
        </a:accent1>
        <a:accent2>
          <a:srgbClr val="00B000"/>
        </a:accent2>
        <a:accent3>
          <a:srgbClr val="AAAACA"/>
        </a:accent3>
        <a:accent4>
          <a:srgbClr val="DADADA"/>
        </a:accent4>
        <a:accent5>
          <a:srgbClr val="ADB8E2"/>
        </a:accent5>
        <a:accent6>
          <a:srgbClr val="009F00"/>
        </a:accent6>
        <a:hlink>
          <a:srgbClr val="66CCFF"/>
        </a:hlink>
        <a:folHlink>
          <a:srgbClr val="FFE701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9">
        <a:dk1>
          <a:srgbClr val="336699"/>
        </a:dk1>
        <a:lt1>
          <a:srgbClr val="FFFFFF"/>
        </a:lt1>
        <a:dk2>
          <a:srgbClr val="000000"/>
        </a:dk2>
        <a:lt2>
          <a:srgbClr val="E3EBF1"/>
        </a:lt2>
        <a:accent1>
          <a:srgbClr val="003399"/>
        </a:accent1>
        <a:accent2>
          <a:srgbClr val="468A4B"/>
        </a:accent2>
        <a:accent3>
          <a:srgbClr val="AAAAAA"/>
        </a:accent3>
        <a:accent4>
          <a:srgbClr val="DADADA"/>
        </a:accent4>
        <a:accent5>
          <a:srgbClr val="AAADCA"/>
        </a:accent5>
        <a:accent6>
          <a:srgbClr val="3F7D43"/>
        </a:accent6>
        <a:hlink>
          <a:srgbClr val="66CCFF"/>
        </a:hlink>
        <a:folHlink>
          <a:srgbClr val="F0E5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10">
        <a:dk1>
          <a:srgbClr val="777777"/>
        </a:dk1>
        <a:lt1>
          <a:srgbClr val="FFFFFF"/>
        </a:lt1>
        <a:dk2>
          <a:srgbClr val="686B5D"/>
        </a:dk2>
        <a:lt2>
          <a:srgbClr val="D1D1CB"/>
        </a:lt2>
        <a:accent1>
          <a:srgbClr val="909082"/>
        </a:accent1>
        <a:accent2>
          <a:srgbClr val="809EA8"/>
        </a:accent2>
        <a:accent3>
          <a:srgbClr val="B9BAB6"/>
        </a:accent3>
        <a:accent4>
          <a:srgbClr val="DADADA"/>
        </a:accent4>
        <a:accent5>
          <a:srgbClr val="C6C6C1"/>
        </a:accent5>
        <a:accent6>
          <a:srgbClr val="738F98"/>
        </a:accent6>
        <a:hlink>
          <a:srgbClr val="FFCC66"/>
        </a:hlink>
        <a:folHlink>
          <a:srgbClr val="E9DCB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11">
        <a:dk1>
          <a:srgbClr val="3E3E5C"/>
        </a:dk1>
        <a:lt1>
          <a:srgbClr val="FFFFFF"/>
        </a:lt1>
        <a:dk2>
          <a:srgbClr val="666699"/>
        </a:dk2>
        <a:lt2>
          <a:srgbClr val="FFFFFF"/>
        </a:lt2>
        <a:accent1>
          <a:srgbClr val="60597B"/>
        </a:accent1>
        <a:accent2>
          <a:srgbClr val="6666FF"/>
        </a:accent2>
        <a:accent3>
          <a:srgbClr val="B8B8CA"/>
        </a:accent3>
        <a:accent4>
          <a:srgbClr val="DADADA"/>
        </a:accent4>
        <a:accent5>
          <a:srgbClr val="B6B5BF"/>
        </a:accent5>
        <a:accent6>
          <a:srgbClr val="5C5CE7"/>
        </a:accent6>
        <a:hlink>
          <a:srgbClr val="99CCFF"/>
        </a:hlink>
        <a:folHlink>
          <a:srgbClr val="FFFF9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12">
        <a:dk1>
          <a:srgbClr val="2D2015"/>
        </a:dk1>
        <a:lt1>
          <a:srgbClr val="FFFFFF"/>
        </a:lt1>
        <a:dk2>
          <a:srgbClr val="523E26"/>
        </a:dk2>
        <a:lt2>
          <a:srgbClr val="DFC08D"/>
        </a:lt2>
        <a:accent1>
          <a:srgbClr val="8C7B70"/>
        </a:accent1>
        <a:accent2>
          <a:srgbClr val="8F5F2F"/>
        </a:accent2>
        <a:accent3>
          <a:srgbClr val="B3AFAC"/>
        </a:accent3>
        <a:accent4>
          <a:srgbClr val="DADADA"/>
        </a:accent4>
        <a:accent5>
          <a:srgbClr val="C5BFBB"/>
        </a:accent5>
        <a:accent6>
          <a:srgbClr val="81552A"/>
        </a:accent6>
        <a:hlink>
          <a:srgbClr val="CCB400"/>
        </a:hlink>
        <a:folHlink>
          <a:srgbClr val="8C9EA0"/>
        </a:folHlink>
      </a:clrScheme>
      <a:clrMap bg1="dk2" tx1="lt1" bg2="dk1" tx2="lt2" accent1="accent1" accent2="accent2" accent3="accent3" accent4="accent4" accent5="accent5" accent6="accent6" hlink="hlink" folHlink="folHlink"/>
    </a:extraClrScheme>
  </a:extraClrSchemeLst>
</a:theme>
</file>

<file path=ppt/theme/theme2.xml><?xml version="1.0" encoding="utf-8"?>
<a:theme xmlns:a="http://schemas.openxmlformats.org/drawingml/2006/main" name="Office Theme">
  <a:themeElements>
    <a:clrScheme name="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BBE0E3"/>
      </a:accent1>
      <a:accent2>
        <a:srgbClr val="333399"/>
      </a:accent2>
      <a:accent3>
        <a:srgbClr val="FFFFFF"/>
      </a:accent3>
      <a:accent4>
        <a:srgbClr val="000000"/>
      </a:accent4>
      <a:accent5>
        <a:srgbClr val="DAEDEF"/>
      </a:accent5>
      <a:accent6>
        <a:srgbClr val="2D2D8A"/>
      </a:accent6>
      <a:hlink>
        <a:srgbClr val="009999"/>
      </a:hlink>
      <a:folHlink>
        <a:srgbClr val="99CC0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11177</TotalTime>
  <Words>823</Words>
  <Application>Microsoft Office PowerPoint</Application>
  <PresentationFormat>On-screen Show (4:3)</PresentationFormat>
  <Paragraphs>173</Paragraphs>
  <Slides>25</Slides>
  <Notes>2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25</vt:i4>
      </vt:variant>
    </vt:vector>
  </HeadingPairs>
  <TitlesOfParts>
    <vt:vector size="26" baseType="lpstr">
      <vt:lpstr>Default Design</vt:lpstr>
      <vt:lpstr>Classic Systems: Unix and THE</vt:lpstr>
      <vt:lpstr>The UNIX Time-Sharing System Dennis Ritchie and Ken Thompson</vt:lpstr>
      <vt:lpstr>The UNIX Time-Sharing System Dennis Ritchie and Ken Thompson</vt:lpstr>
      <vt:lpstr>The UNIX Time-Sharing System Dennis Ritchie and Ken Thompson</vt:lpstr>
      <vt:lpstr>The UNIX Time-Sharing System Dennis Ritchie and Ken Thompson</vt:lpstr>
      <vt:lpstr>System features</vt:lpstr>
      <vt:lpstr>Version 3 Unix</vt:lpstr>
      <vt:lpstr>File System</vt:lpstr>
      <vt:lpstr>Directories</vt:lpstr>
      <vt:lpstr>Special Files</vt:lpstr>
      <vt:lpstr>Removable File System</vt:lpstr>
      <vt:lpstr>Protection</vt:lpstr>
      <vt:lpstr>Uniform I/O Model</vt:lpstr>
      <vt:lpstr>File System Implementation</vt:lpstr>
      <vt:lpstr>I-node Table</vt:lpstr>
      <vt:lpstr>Processes and images</vt:lpstr>
      <vt:lpstr>The Shell</vt:lpstr>
      <vt:lpstr>Traps</vt:lpstr>
      <vt:lpstr>Perspective</vt:lpstr>
      <vt:lpstr>“THE”-Multiprogramming System Edsger W. Dijkstra</vt:lpstr>
      <vt:lpstr>“THE”-Multiprogramming System Edsger W. Dijkstra</vt:lpstr>
      <vt:lpstr>Design</vt:lpstr>
      <vt:lpstr>Perspective</vt:lpstr>
      <vt:lpstr>Next Time</vt:lpstr>
      <vt:lpstr>Next Time</vt:lpstr>
    </vt:vector>
  </TitlesOfParts>
  <Company>Cornell University</Company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CS 414/415 Systems Programming  and  Operating Systems</dc:title>
  <dc:creator>Hakim Weatherspoon</dc:creator>
  <cp:lastModifiedBy>Hakim Weatherspoon</cp:lastModifiedBy>
  <cp:revision>99</cp:revision>
  <dcterms:created xsi:type="dcterms:W3CDTF">2010-09-02T12:47:54Z</dcterms:created>
  <dcterms:modified xsi:type="dcterms:W3CDTF">2011-09-02T15:50:25Z</dcterms:modified>
</cp:coreProperties>
</file>