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xml" ContentType="application/vnd.openxmlformats-officedocument.presentationml.tags+xml"/>
  <Override PartName="/ppt/notesSlides/notesSlide3.xml" ContentType="application/vnd.openxmlformats-officedocument.presentationml.notesSlide+xml"/>
  <Override PartName="/ppt/tags/tag2.xml" ContentType="application/vnd.openxmlformats-officedocument.presentationml.tags+xml"/>
  <Override PartName="/ppt/notesSlides/notesSlide4.xml" ContentType="application/vnd.openxmlformats-officedocument.presentationml.notesSlide+xml"/>
  <Override PartName="/ppt/tags/tag3.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7"/>
  </p:notesMasterIdLst>
  <p:sldIdLst>
    <p:sldId id="256" r:id="rId2"/>
    <p:sldId id="298" r:id="rId3"/>
    <p:sldId id="286" r:id="rId4"/>
    <p:sldId id="322" r:id="rId5"/>
    <p:sldId id="323" r:id="rId6"/>
    <p:sldId id="313" r:id="rId7"/>
    <p:sldId id="287" r:id="rId8"/>
    <p:sldId id="288" r:id="rId9"/>
    <p:sldId id="289" r:id="rId10"/>
    <p:sldId id="316" r:id="rId11"/>
    <p:sldId id="290" r:id="rId12"/>
    <p:sldId id="317" r:id="rId13"/>
    <p:sldId id="314" r:id="rId14"/>
    <p:sldId id="320" r:id="rId15"/>
    <p:sldId id="300" r:id="rId16"/>
    <p:sldId id="315" r:id="rId17"/>
    <p:sldId id="324" r:id="rId18"/>
    <p:sldId id="325" r:id="rId19"/>
    <p:sldId id="327" r:id="rId20"/>
    <p:sldId id="318" r:id="rId21"/>
    <p:sldId id="321" r:id="rId22"/>
    <p:sldId id="291" r:id="rId23"/>
    <p:sldId id="292" r:id="rId24"/>
    <p:sldId id="326" r:id="rId25"/>
    <p:sldId id="304" r:id="rId2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4" charset="0"/>
        <a:ea typeface="+mn-ea"/>
        <a:cs typeface="+mn-cs"/>
      </a:defRPr>
    </a:lvl1pPr>
    <a:lvl2pPr marL="457200" algn="l" rtl="0" fontAlgn="base">
      <a:spcBef>
        <a:spcPct val="0"/>
      </a:spcBef>
      <a:spcAft>
        <a:spcPct val="0"/>
      </a:spcAft>
      <a:defRPr kern="1200">
        <a:solidFill>
          <a:schemeClr val="tx1"/>
        </a:solidFill>
        <a:latin typeface="Arial" pitchFamily="4" charset="0"/>
        <a:ea typeface="+mn-ea"/>
        <a:cs typeface="+mn-cs"/>
      </a:defRPr>
    </a:lvl2pPr>
    <a:lvl3pPr marL="914400" algn="l" rtl="0" fontAlgn="base">
      <a:spcBef>
        <a:spcPct val="0"/>
      </a:spcBef>
      <a:spcAft>
        <a:spcPct val="0"/>
      </a:spcAft>
      <a:defRPr kern="1200">
        <a:solidFill>
          <a:schemeClr val="tx1"/>
        </a:solidFill>
        <a:latin typeface="Arial" pitchFamily="4" charset="0"/>
        <a:ea typeface="+mn-ea"/>
        <a:cs typeface="+mn-cs"/>
      </a:defRPr>
    </a:lvl3pPr>
    <a:lvl4pPr marL="1371600" algn="l" rtl="0" fontAlgn="base">
      <a:spcBef>
        <a:spcPct val="0"/>
      </a:spcBef>
      <a:spcAft>
        <a:spcPct val="0"/>
      </a:spcAft>
      <a:defRPr kern="1200">
        <a:solidFill>
          <a:schemeClr val="tx1"/>
        </a:solidFill>
        <a:latin typeface="Arial" pitchFamily="4" charset="0"/>
        <a:ea typeface="+mn-ea"/>
        <a:cs typeface="+mn-cs"/>
      </a:defRPr>
    </a:lvl4pPr>
    <a:lvl5pPr marL="1828800" algn="l" rtl="0" fontAlgn="base">
      <a:spcBef>
        <a:spcPct val="0"/>
      </a:spcBef>
      <a:spcAft>
        <a:spcPct val="0"/>
      </a:spcAft>
      <a:defRPr kern="1200">
        <a:solidFill>
          <a:schemeClr val="tx1"/>
        </a:solidFill>
        <a:latin typeface="Arial" pitchFamily="4" charset="0"/>
        <a:ea typeface="+mn-ea"/>
        <a:cs typeface="+mn-cs"/>
      </a:defRPr>
    </a:lvl5pPr>
    <a:lvl6pPr marL="2286000" algn="l" defTabSz="457200" rtl="0" eaLnBrk="1" latinLnBrk="0" hangingPunct="1">
      <a:defRPr kern="1200">
        <a:solidFill>
          <a:schemeClr val="tx1"/>
        </a:solidFill>
        <a:latin typeface="Arial" pitchFamily="4" charset="0"/>
        <a:ea typeface="+mn-ea"/>
        <a:cs typeface="+mn-cs"/>
      </a:defRPr>
    </a:lvl6pPr>
    <a:lvl7pPr marL="2743200" algn="l" defTabSz="457200" rtl="0" eaLnBrk="1" latinLnBrk="0" hangingPunct="1">
      <a:defRPr kern="1200">
        <a:solidFill>
          <a:schemeClr val="tx1"/>
        </a:solidFill>
        <a:latin typeface="Arial" pitchFamily="4" charset="0"/>
        <a:ea typeface="+mn-ea"/>
        <a:cs typeface="+mn-cs"/>
      </a:defRPr>
    </a:lvl7pPr>
    <a:lvl8pPr marL="3200400" algn="l" defTabSz="457200" rtl="0" eaLnBrk="1" latinLnBrk="0" hangingPunct="1">
      <a:defRPr kern="1200">
        <a:solidFill>
          <a:schemeClr val="tx1"/>
        </a:solidFill>
        <a:latin typeface="Arial" pitchFamily="4" charset="0"/>
        <a:ea typeface="+mn-ea"/>
        <a:cs typeface="+mn-cs"/>
      </a:defRPr>
    </a:lvl8pPr>
    <a:lvl9pPr marL="3657600" algn="l" defTabSz="457200" rtl="0" eaLnBrk="1" latinLnBrk="0" hangingPunct="1">
      <a:defRPr kern="1200">
        <a:solidFill>
          <a:schemeClr val="tx1"/>
        </a:solidFill>
        <a:latin typeface="Arial" pitchFamily="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20" y="-13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1026"/>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40963" name="Rectangle 1027"/>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40964" name="Rectangle 1028"/>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40965" name="Rectangle 1029"/>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0966" name="Rectangle 1030"/>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40967" name="Rectangle 1031"/>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620B3FEF-BF8A-0942-8DDB-B563CF0AC5FD}" type="slidenum">
              <a:rPr lang="en-US"/>
              <a:pPr/>
              <a:t>‹#›</a:t>
            </a:fld>
            <a:endParaRPr lang="en-US"/>
          </a:p>
        </p:txBody>
      </p:sp>
    </p:spTree>
    <p:extLst>
      <p:ext uri="{BB962C8B-B14F-4D97-AF65-F5344CB8AC3E}">
        <p14:creationId xmlns:p14="http://schemas.microsoft.com/office/powerpoint/2010/main" val="390944541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4" charset="0"/>
        <a:ea typeface="+mn-ea"/>
        <a:cs typeface="+mn-cs"/>
      </a:defRPr>
    </a:lvl1pPr>
    <a:lvl2pPr marL="457200" algn="l" rtl="0" fontAlgn="base">
      <a:spcBef>
        <a:spcPct val="30000"/>
      </a:spcBef>
      <a:spcAft>
        <a:spcPct val="0"/>
      </a:spcAft>
      <a:defRPr sz="1200" kern="1200">
        <a:solidFill>
          <a:schemeClr val="tx1"/>
        </a:solidFill>
        <a:latin typeface="Arial" pitchFamily="4" charset="0"/>
        <a:ea typeface="ＭＳ Ｐゴシック" pitchFamily="4" charset="-128"/>
        <a:cs typeface="+mn-cs"/>
      </a:defRPr>
    </a:lvl2pPr>
    <a:lvl3pPr marL="914400" algn="l" rtl="0" fontAlgn="base">
      <a:spcBef>
        <a:spcPct val="30000"/>
      </a:spcBef>
      <a:spcAft>
        <a:spcPct val="0"/>
      </a:spcAft>
      <a:defRPr sz="1200" kern="1200">
        <a:solidFill>
          <a:schemeClr val="tx1"/>
        </a:solidFill>
        <a:latin typeface="Arial" pitchFamily="4" charset="0"/>
        <a:ea typeface="ＭＳ Ｐゴシック" pitchFamily="4" charset="-128"/>
        <a:cs typeface="+mn-cs"/>
      </a:defRPr>
    </a:lvl3pPr>
    <a:lvl4pPr marL="1371600" algn="l" rtl="0" fontAlgn="base">
      <a:spcBef>
        <a:spcPct val="30000"/>
      </a:spcBef>
      <a:spcAft>
        <a:spcPct val="0"/>
      </a:spcAft>
      <a:defRPr sz="1200" kern="1200">
        <a:solidFill>
          <a:schemeClr val="tx1"/>
        </a:solidFill>
        <a:latin typeface="Arial" pitchFamily="4" charset="0"/>
        <a:ea typeface="ＭＳ Ｐゴシック" pitchFamily="4" charset="-128"/>
        <a:cs typeface="+mn-cs"/>
      </a:defRPr>
    </a:lvl4pPr>
    <a:lvl5pPr marL="1828800" algn="l" rtl="0" fontAlgn="base">
      <a:spcBef>
        <a:spcPct val="30000"/>
      </a:spcBef>
      <a:spcAft>
        <a:spcPct val="0"/>
      </a:spcAft>
      <a:defRPr sz="1200" kern="1200">
        <a:solidFill>
          <a:schemeClr val="tx1"/>
        </a:solidFill>
        <a:latin typeface="Arial" pitchFamily="4" charset="0"/>
        <a:ea typeface="ＭＳ Ｐゴシック" pitchFamily="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48802F07-3822-A242-AF08-3AB7CC42894F}" type="slidenum">
              <a:rPr lang="en-US"/>
              <a:pPr/>
              <a:t>1</a:t>
            </a:fld>
            <a:endParaRPr lang="en-US"/>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4D59C1FF-51A8-6F40-9885-EF8EB982F3B2}" type="slidenum">
              <a:rPr lang="en-US"/>
              <a:pPr/>
              <a:t>11</a:t>
            </a:fld>
            <a:endParaRPr lang="en-US"/>
          </a:p>
        </p:txBody>
      </p:sp>
      <p:sp>
        <p:nvSpPr>
          <p:cNvPr id="80898" name="Rectangle 2"/>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80899"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prstTxWarp prst="textNoShape">
              <a:avLst/>
            </a:prstTxWarp>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4D59C1FF-51A8-6F40-9885-EF8EB982F3B2}" type="slidenum">
              <a:rPr lang="en-US"/>
              <a:pPr/>
              <a:t>12</a:t>
            </a:fld>
            <a:endParaRPr lang="en-US"/>
          </a:p>
        </p:txBody>
      </p:sp>
      <p:sp>
        <p:nvSpPr>
          <p:cNvPr id="80898" name="Rectangle 2"/>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80899"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prstTxWarp prst="textNoShape">
              <a:avLst/>
            </a:prstTxWarp>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4D59C1FF-51A8-6F40-9885-EF8EB982F3B2}" type="slidenum">
              <a:rPr lang="en-US"/>
              <a:pPr/>
              <a:t>13</a:t>
            </a:fld>
            <a:endParaRPr lang="en-US"/>
          </a:p>
        </p:txBody>
      </p:sp>
      <p:sp>
        <p:nvSpPr>
          <p:cNvPr id="80898" name="Rectangle 2"/>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80899"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prstTxWarp prst="textNoShape">
              <a:avLst/>
            </a:prstTxWarp>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4D59C1FF-51A8-6F40-9885-EF8EB982F3B2}" type="slidenum">
              <a:rPr lang="en-US"/>
              <a:pPr/>
              <a:t>14</a:t>
            </a:fld>
            <a:endParaRPr lang="en-US"/>
          </a:p>
        </p:txBody>
      </p:sp>
      <p:sp>
        <p:nvSpPr>
          <p:cNvPr id="80898" name="Rectangle 2"/>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80899"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prstTxWarp prst="textNoShape">
              <a:avLst/>
            </a:prstTxWarp>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4D59C1FF-51A8-6F40-9885-EF8EB982F3B2}" type="slidenum">
              <a:rPr lang="en-US"/>
              <a:pPr/>
              <a:t>15</a:t>
            </a:fld>
            <a:endParaRPr lang="en-US"/>
          </a:p>
        </p:txBody>
      </p:sp>
      <p:sp>
        <p:nvSpPr>
          <p:cNvPr id="80898" name="Rectangle 2"/>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80899"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prstTxWarp prst="textNoShape">
              <a:avLst/>
            </a:prstTxWarp>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4D59C1FF-51A8-6F40-9885-EF8EB982F3B2}" type="slidenum">
              <a:rPr lang="en-US"/>
              <a:pPr/>
              <a:t>16</a:t>
            </a:fld>
            <a:endParaRPr lang="en-US"/>
          </a:p>
        </p:txBody>
      </p:sp>
      <p:sp>
        <p:nvSpPr>
          <p:cNvPr id="80898" name="Rectangle 2"/>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80899"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prstTxWarp prst="textNoShape">
              <a:avLst/>
            </a:prstTxWarp>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4D59C1FF-51A8-6F40-9885-EF8EB982F3B2}" type="slidenum">
              <a:rPr lang="en-US"/>
              <a:pPr/>
              <a:t>17</a:t>
            </a:fld>
            <a:endParaRPr lang="en-US"/>
          </a:p>
        </p:txBody>
      </p:sp>
      <p:sp>
        <p:nvSpPr>
          <p:cNvPr id="80898" name="Rectangle 2"/>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80899"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prstTxWarp prst="textNoShape">
              <a:avLst/>
            </a:prstTxWarp>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4D59C1FF-51A8-6F40-9885-EF8EB982F3B2}" type="slidenum">
              <a:rPr lang="en-US"/>
              <a:pPr/>
              <a:t>18</a:t>
            </a:fld>
            <a:endParaRPr lang="en-US"/>
          </a:p>
        </p:txBody>
      </p:sp>
      <p:sp>
        <p:nvSpPr>
          <p:cNvPr id="80898" name="Rectangle 2"/>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80899"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prstTxWarp prst="textNoShape">
              <a:avLst/>
            </a:prstTxWarp>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4D59C1FF-51A8-6F40-9885-EF8EB982F3B2}" type="slidenum">
              <a:rPr lang="en-US"/>
              <a:pPr/>
              <a:t>20</a:t>
            </a:fld>
            <a:endParaRPr lang="en-US"/>
          </a:p>
        </p:txBody>
      </p:sp>
      <p:sp>
        <p:nvSpPr>
          <p:cNvPr id="80898" name="Rectangle 2"/>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80899"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prstTxWarp prst="textNoShape">
              <a:avLst/>
            </a:prstTxWarp>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CD0D83E9-6508-C047-9BD8-A3C0DB45E2BC}" type="slidenum">
              <a:rPr lang="en-US"/>
              <a:pPr/>
              <a:t>22</a:t>
            </a:fld>
            <a:endParaRPr lang="en-US"/>
          </a:p>
        </p:txBody>
      </p:sp>
      <p:sp>
        <p:nvSpPr>
          <p:cNvPr id="82946" name="Rectangle 2"/>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82947"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prstTxWarp prst="textNoShape">
              <a:avLst/>
            </a:prstTxWarp>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B02D34D3-366B-5F4D-9394-10C04B3A4FA7}" type="slidenum">
              <a:rPr lang="en-US"/>
              <a:pPr/>
              <a:t>2</a:t>
            </a:fld>
            <a:endParaRPr lang="en-US"/>
          </a:p>
        </p:txBody>
      </p:sp>
      <p:sp>
        <p:nvSpPr>
          <p:cNvPr id="99330" name="Rectangle 1026"/>
          <p:cNvSpPr>
            <a:spLocks noGrp="1" noRot="1" noChangeAspect="1" noChangeArrowheads="1" noTextEdit="1"/>
          </p:cNvSpPr>
          <p:nvPr>
            <p:ph type="sldImg"/>
          </p:nvPr>
        </p:nvSpPr>
        <p:spPr>
          <a:ln/>
        </p:spPr>
      </p:sp>
      <p:sp>
        <p:nvSpPr>
          <p:cNvPr id="99331" name="Rectangle 1027"/>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16C4801C-8182-F342-A05D-B6E08F6BAA3E}" type="slidenum">
              <a:rPr lang="en-US"/>
              <a:pPr/>
              <a:t>23</a:t>
            </a:fld>
            <a:endParaRPr lang="en-US"/>
          </a:p>
        </p:txBody>
      </p:sp>
      <p:sp>
        <p:nvSpPr>
          <p:cNvPr id="84994" name="Rectangle 2"/>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8499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prstTxWarp prst="textNoShape">
              <a:avLst/>
            </a:prstTxWarp>
          </a:bodyPr>
          <a:lstStyle/>
          <a:p>
            <a:r>
              <a:rPr lang="en-US" dirty="0" smtClean="0"/>
              <a:t>To draw a very clear line, you may use any idea from any other person or group in the class or out, provided you </a:t>
            </a:r>
            <a:r>
              <a:rPr lang="en-US" i="1" dirty="0" smtClean="0"/>
              <a:t>clearly state what you have borrowed and from whom</a:t>
            </a:r>
            <a:r>
              <a:rPr lang="en-US" dirty="0" smtClean="0"/>
              <a:t>. If you do not provide a citation---that is, you turn other people's work in as your own---that is cheating. Anything else is fair game. Of course, we will be grading you on the ideas you have added, but you should always borrow as much as you can as a starting point as there is no point in reinventing the wheel. </a:t>
            </a:r>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16C4801C-8182-F342-A05D-B6E08F6BAA3E}" type="slidenum">
              <a:rPr lang="en-US"/>
              <a:pPr/>
              <a:t>24</a:t>
            </a:fld>
            <a:endParaRPr lang="en-US"/>
          </a:p>
        </p:txBody>
      </p:sp>
      <p:sp>
        <p:nvSpPr>
          <p:cNvPr id="84994" name="Rectangle 2"/>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8499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prstTxWarp prst="textNoShape">
              <a:avLst/>
            </a:prstTxWarp>
          </a:bodyPr>
          <a:lstStyle/>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C4E0BDB4-5FE0-CC4F-AB76-0867127B2A0A}" type="slidenum">
              <a:rPr lang="en-US"/>
              <a:pPr/>
              <a:t>3</a:t>
            </a:fld>
            <a:endParaRPr lang="en-US"/>
          </a:p>
        </p:txBody>
      </p:sp>
      <p:sp>
        <p:nvSpPr>
          <p:cNvPr id="72706" name="Rectangle 2"/>
          <p:cNvSpPr>
            <a:spLocks noGrp="1" noRot="1" noChangeAspect="1" noChangeArrowheads="1" noTextEdit="1"/>
          </p:cNvSpPr>
          <p:nvPr>
            <p:ph type="sldImg"/>
          </p:nvPr>
        </p:nvSpPr>
        <p:spPr bwMode="auto">
          <a:xfrm>
            <a:off x="1141413" y="684213"/>
            <a:ext cx="4576762" cy="3432175"/>
          </a:xfrm>
          <a:prstGeom prst="rect">
            <a:avLst/>
          </a:prstGeom>
          <a:solidFill>
            <a:srgbClr val="FFFFFF"/>
          </a:solidFill>
          <a:ln>
            <a:solidFill>
              <a:srgbClr val="000000"/>
            </a:solidFill>
            <a:miter lim="800000"/>
            <a:headEnd/>
            <a:tailEnd/>
          </a:ln>
        </p:spPr>
      </p:sp>
      <p:sp>
        <p:nvSpPr>
          <p:cNvPr id="72707" name="Rectangle 3"/>
          <p:cNvSpPr>
            <a:spLocks noGrp="1" noChangeArrowheads="1"/>
          </p:cNvSpPr>
          <p:nvPr>
            <p:ph type="body" idx="1"/>
          </p:nvPr>
        </p:nvSpPr>
        <p:spPr bwMode="auto">
          <a:xfrm>
            <a:off x="914400" y="4343400"/>
            <a:ext cx="5029200" cy="4116388"/>
          </a:xfrm>
          <a:prstGeom prst="rect">
            <a:avLst/>
          </a:prstGeom>
          <a:solidFill>
            <a:srgbClr val="FFFFFF"/>
          </a:solidFill>
          <a:ln>
            <a:solidFill>
              <a:srgbClr val="000000"/>
            </a:solidFill>
            <a:miter lim="800000"/>
            <a:headEnd/>
            <a:tailEnd/>
          </a:ln>
        </p:spPr>
        <p:txBody>
          <a:bodyPr>
            <a:prstTxWarp prst="textNoShape">
              <a:avLst/>
            </a:prstTxWarp>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C4E0BDB4-5FE0-CC4F-AB76-0867127B2A0A}" type="slidenum">
              <a:rPr lang="en-US"/>
              <a:pPr/>
              <a:t>4</a:t>
            </a:fld>
            <a:endParaRPr lang="en-US"/>
          </a:p>
        </p:txBody>
      </p:sp>
      <p:sp>
        <p:nvSpPr>
          <p:cNvPr id="72706" name="Rectangle 2"/>
          <p:cNvSpPr>
            <a:spLocks noGrp="1" noRot="1" noChangeAspect="1" noChangeArrowheads="1" noTextEdit="1"/>
          </p:cNvSpPr>
          <p:nvPr>
            <p:ph type="sldImg"/>
          </p:nvPr>
        </p:nvSpPr>
        <p:spPr bwMode="auto">
          <a:xfrm>
            <a:off x="1141413" y="684213"/>
            <a:ext cx="4576762" cy="3432175"/>
          </a:xfrm>
          <a:prstGeom prst="rect">
            <a:avLst/>
          </a:prstGeom>
          <a:solidFill>
            <a:srgbClr val="FFFFFF"/>
          </a:solidFill>
          <a:ln>
            <a:solidFill>
              <a:srgbClr val="000000"/>
            </a:solidFill>
            <a:miter lim="800000"/>
            <a:headEnd/>
            <a:tailEnd/>
          </a:ln>
        </p:spPr>
      </p:sp>
      <p:sp>
        <p:nvSpPr>
          <p:cNvPr id="72707" name="Rectangle 3"/>
          <p:cNvSpPr>
            <a:spLocks noGrp="1" noChangeArrowheads="1"/>
          </p:cNvSpPr>
          <p:nvPr>
            <p:ph type="body" idx="1"/>
          </p:nvPr>
        </p:nvSpPr>
        <p:spPr bwMode="auto">
          <a:xfrm>
            <a:off x="914400" y="4343400"/>
            <a:ext cx="5029200" cy="4116388"/>
          </a:xfrm>
          <a:prstGeom prst="rect">
            <a:avLst/>
          </a:prstGeom>
          <a:solidFill>
            <a:srgbClr val="FFFFFF"/>
          </a:solidFill>
          <a:ln>
            <a:solidFill>
              <a:srgbClr val="000000"/>
            </a:solidFill>
            <a:miter lim="800000"/>
            <a:headEnd/>
            <a:tailEnd/>
          </a:ln>
        </p:spPr>
        <p:txBody>
          <a:bodyPr>
            <a:prstTxWarp prst="textNoShape">
              <a:avLst/>
            </a:prstTxWarp>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C4E0BDB4-5FE0-CC4F-AB76-0867127B2A0A}" type="slidenum">
              <a:rPr lang="en-US"/>
              <a:pPr/>
              <a:t>5</a:t>
            </a:fld>
            <a:endParaRPr lang="en-US"/>
          </a:p>
        </p:txBody>
      </p:sp>
      <p:sp>
        <p:nvSpPr>
          <p:cNvPr id="72706" name="Rectangle 2"/>
          <p:cNvSpPr>
            <a:spLocks noGrp="1" noRot="1" noChangeAspect="1" noChangeArrowheads="1" noTextEdit="1"/>
          </p:cNvSpPr>
          <p:nvPr>
            <p:ph type="sldImg"/>
          </p:nvPr>
        </p:nvSpPr>
        <p:spPr bwMode="auto">
          <a:xfrm>
            <a:off x="1141413" y="684213"/>
            <a:ext cx="4576762" cy="3432175"/>
          </a:xfrm>
          <a:prstGeom prst="rect">
            <a:avLst/>
          </a:prstGeom>
          <a:solidFill>
            <a:srgbClr val="FFFFFF"/>
          </a:solidFill>
          <a:ln>
            <a:solidFill>
              <a:srgbClr val="000000"/>
            </a:solidFill>
            <a:miter lim="800000"/>
            <a:headEnd/>
            <a:tailEnd/>
          </a:ln>
        </p:spPr>
      </p:sp>
      <p:sp>
        <p:nvSpPr>
          <p:cNvPr id="72707" name="Rectangle 3"/>
          <p:cNvSpPr>
            <a:spLocks noGrp="1" noChangeArrowheads="1"/>
          </p:cNvSpPr>
          <p:nvPr>
            <p:ph type="body" idx="1"/>
          </p:nvPr>
        </p:nvSpPr>
        <p:spPr bwMode="auto">
          <a:xfrm>
            <a:off x="914400" y="4343400"/>
            <a:ext cx="5029200" cy="4116388"/>
          </a:xfrm>
          <a:prstGeom prst="rect">
            <a:avLst/>
          </a:prstGeom>
          <a:solidFill>
            <a:srgbClr val="FFFFFF"/>
          </a:solidFill>
          <a:ln>
            <a:solidFill>
              <a:srgbClr val="000000"/>
            </a:solidFill>
            <a:miter lim="800000"/>
            <a:headEnd/>
            <a:tailEnd/>
          </a:ln>
        </p:spPr>
        <p:txBody>
          <a:bodyPr>
            <a:prstTxWarp prst="textNoShape">
              <a:avLst/>
            </a:prstTxWarp>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9B9DE1A-F15B-2C49-90DC-619311882F95}" type="slidenum">
              <a:rPr lang="en-US"/>
              <a:pPr/>
              <a:t>7</a:t>
            </a:fld>
            <a:endParaRPr lang="en-US"/>
          </a:p>
        </p:txBody>
      </p:sp>
      <p:sp>
        <p:nvSpPr>
          <p:cNvPr id="74754" name="Rectangle 2"/>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7475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prstTxWarp prst="textNoShape">
              <a:avLst/>
            </a:prstTxWarp>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A5D0C39-9817-C54C-BFE9-D08C2617E360}" type="slidenum">
              <a:rPr lang="en-US"/>
              <a:pPr/>
              <a:t>8</a:t>
            </a:fld>
            <a:endParaRPr lang="en-US"/>
          </a:p>
        </p:txBody>
      </p:sp>
      <p:sp>
        <p:nvSpPr>
          <p:cNvPr id="76802" name="Rectangle 2"/>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76803"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prstTxWarp prst="textNoShape">
              <a:avLst/>
            </a:prstTxWarp>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F33FE878-6CBE-844C-9DE0-F2242EE53EA6}" type="slidenum">
              <a:rPr lang="en-US"/>
              <a:pPr/>
              <a:t>9</a:t>
            </a:fld>
            <a:endParaRPr lang="en-US"/>
          </a:p>
        </p:txBody>
      </p:sp>
      <p:sp>
        <p:nvSpPr>
          <p:cNvPr id="78850" name="Rectangle 2"/>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78851"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prstTxWarp prst="textNoShape">
              <a:avLst/>
            </a:prstTxWarp>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F33FE878-6CBE-844C-9DE0-F2242EE53EA6}" type="slidenum">
              <a:rPr lang="en-US"/>
              <a:pPr/>
              <a:t>10</a:t>
            </a:fld>
            <a:endParaRPr lang="en-US"/>
          </a:p>
        </p:txBody>
      </p:sp>
      <p:sp>
        <p:nvSpPr>
          <p:cNvPr id="78850" name="Rectangle 2"/>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78851"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prstTxWarp prst="textNoShape">
              <a:avLst/>
            </a:prstTxWarp>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91A37941-328F-DA46-B2FC-705ABB71A250}"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5798A50F-85B9-9346-8F72-18F09DC4BA64}"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4D9E9691-F2A0-D245-A491-96C5FAE7E4C6}"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8229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3938588"/>
            <a:ext cx="8229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smtClean="0"/>
            </a:lvl1pPr>
          </a:lstStyle>
          <a:p>
            <a:fld id="{1E107C48-5DC7-924A-B167-87C47E1DB153}"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smtClean="0"/>
            </a:lvl1pPr>
          </a:lstStyle>
          <a:p>
            <a:fld id="{7A8FE283-FBF5-574E-8150-9753D02C18A8}"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40F51219-1AE3-2944-8480-ACB493E96208}"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A00A3746-3ED9-8840-A435-4205503829DA}"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smtClean="0"/>
            </a:lvl1pPr>
          </a:lstStyle>
          <a:p>
            <a:fld id="{833F181B-04A2-3E41-9246-40EE25E11BAB}"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smtClean="0"/>
            </a:lvl1pPr>
          </a:lstStyle>
          <a:p>
            <a:fld id="{7BE93E40-8A73-D944-9EE3-7862A791C1E8}"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smtClean="0"/>
            </a:lvl1pPr>
          </a:lstStyle>
          <a:p>
            <a:fld id="{A4AEA565-E681-3E46-910B-4EBEE1A45EF8}"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smtClean="0"/>
            </a:lvl1pPr>
          </a:lstStyle>
          <a:p>
            <a:fld id="{76C38AEA-BB5F-9940-8A2D-CB00BB73B04F}"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smtClean="0"/>
            </a:lvl1pPr>
          </a:lstStyle>
          <a:p>
            <a:fld id="{A8BD9682-27ED-9640-8990-5181D479155A}"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smtClean="0"/>
            </a:lvl1pPr>
          </a:lstStyle>
          <a:p>
            <a:fld id="{1CCB3F38-576F-8740-89EB-E487EA0FA688}"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F4E8624F-AC86-5F40-BA0C-04AF95648BB9}"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itchFamily="4" charset="0"/>
        </a:defRPr>
      </a:lvl2pPr>
      <a:lvl3pPr algn="ctr" rtl="0" fontAlgn="base">
        <a:spcBef>
          <a:spcPct val="0"/>
        </a:spcBef>
        <a:spcAft>
          <a:spcPct val="0"/>
        </a:spcAft>
        <a:defRPr sz="4400">
          <a:solidFill>
            <a:schemeClr val="tx2"/>
          </a:solidFill>
          <a:latin typeface="Arial" pitchFamily="4" charset="0"/>
        </a:defRPr>
      </a:lvl3pPr>
      <a:lvl4pPr algn="ctr" rtl="0" fontAlgn="base">
        <a:spcBef>
          <a:spcPct val="0"/>
        </a:spcBef>
        <a:spcAft>
          <a:spcPct val="0"/>
        </a:spcAft>
        <a:defRPr sz="4400">
          <a:solidFill>
            <a:schemeClr val="tx2"/>
          </a:solidFill>
          <a:latin typeface="Arial" pitchFamily="4" charset="0"/>
        </a:defRPr>
      </a:lvl4pPr>
      <a:lvl5pPr algn="ctr" rtl="0" fontAlgn="base">
        <a:spcBef>
          <a:spcPct val="0"/>
        </a:spcBef>
        <a:spcAft>
          <a:spcPct val="0"/>
        </a:spcAft>
        <a:defRPr sz="4400">
          <a:solidFill>
            <a:schemeClr val="tx2"/>
          </a:solidFill>
          <a:latin typeface="Arial" pitchFamily="4" charset="0"/>
        </a:defRPr>
      </a:lvl5pPr>
      <a:lvl6pPr marL="457200" algn="ctr" rtl="0" fontAlgn="base">
        <a:spcBef>
          <a:spcPct val="0"/>
        </a:spcBef>
        <a:spcAft>
          <a:spcPct val="0"/>
        </a:spcAft>
        <a:defRPr sz="4400">
          <a:solidFill>
            <a:schemeClr val="tx2"/>
          </a:solidFill>
          <a:latin typeface="Arial" pitchFamily="4" charset="0"/>
        </a:defRPr>
      </a:lvl6pPr>
      <a:lvl7pPr marL="914400" algn="ctr" rtl="0" fontAlgn="base">
        <a:spcBef>
          <a:spcPct val="0"/>
        </a:spcBef>
        <a:spcAft>
          <a:spcPct val="0"/>
        </a:spcAft>
        <a:defRPr sz="4400">
          <a:solidFill>
            <a:schemeClr val="tx2"/>
          </a:solidFill>
          <a:latin typeface="Arial" pitchFamily="4" charset="0"/>
        </a:defRPr>
      </a:lvl7pPr>
      <a:lvl8pPr marL="1371600" algn="ctr" rtl="0" fontAlgn="base">
        <a:spcBef>
          <a:spcPct val="0"/>
        </a:spcBef>
        <a:spcAft>
          <a:spcPct val="0"/>
        </a:spcAft>
        <a:defRPr sz="4400">
          <a:solidFill>
            <a:schemeClr val="tx2"/>
          </a:solidFill>
          <a:latin typeface="Arial" pitchFamily="4" charset="0"/>
        </a:defRPr>
      </a:lvl8pPr>
      <a:lvl9pPr marL="1828800" algn="ctr" rtl="0" fontAlgn="base">
        <a:spcBef>
          <a:spcPct val="0"/>
        </a:spcBef>
        <a:spcAft>
          <a:spcPct val="0"/>
        </a:spcAft>
        <a:defRPr sz="4400">
          <a:solidFill>
            <a:schemeClr val="tx2"/>
          </a:solidFill>
          <a:latin typeface="Arial" pitchFamily="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ea typeface="ＭＳ Ｐゴシック" pitchFamily="4" charset="-128"/>
        </a:defRPr>
      </a:lvl2pPr>
      <a:lvl3pPr marL="1143000" indent="-228600" algn="l" rtl="0" fontAlgn="base">
        <a:spcBef>
          <a:spcPct val="20000"/>
        </a:spcBef>
        <a:spcAft>
          <a:spcPct val="0"/>
        </a:spcAft>
        <a:buChar char="•"/>
        <a:defRPr sz="2400">
          <a:solidFill>
            <a:schemeClr val="tx1"/>
          </a:solidFill>
          <a:latin typeface="+mn-lt"/>
          <a:ea typeface="ＭＳ Ｐゴシック" pitchFamily="4" charset="-128"/>
        </a:defRPr>
      </a:lvl3pPr>
      <a:lvl4pPr marL="1600200" indent="-228600" algn="l" rtl="0" fontAlgn="base">
        <a:spcBef>
          <a:spcPct val="20000"/>
        </a:spcBef>
        <a:spcAft>
          <a:spcPct val="0"/>
        </a:spcAft>
        <a:buChar char="–"/>
        <a:defRPr sz="2000">
          <a:solidFill>
            <a:schemeClr val="tx1"/>
          </a:solidFill>
          <a:latin typeface="+mn-lt"/>
          <a:ea typeface="ＭＳ Ｐゴシック" pitchFamily="4" charset="-128"/>
        </a:defRPr>
      </a:lvl4pPr>
      <a:lvl5pPr marL="2057400" indent="-228600" algn="l" rtl="0" fontAlgn="base">
        <a:spcBef>
          <a:spcPct val="20000"/>
        </a:spcBef>
        <a:spcAft>
          <a:spcPct val="0"/>
        </a:spcAft>
        <a:buChar char="»"/>
        <a:defRPr sz="2000">
          <a:solidFill>
            <a:schemeClr val="tx1"/>
          </a:solidFill>
          <a:latin typeface="+mn-lt"/>
          <a:ea typeface="ＭＳ Ｐゴシック" pitchFamily="4" charset="-128"/>
        </a:defRPr>
      </a:lvl5pPr>
      <a:lvl6pPr marL="2514600" indent="-228600" algn="l" rtl="0" fontAlgn="base">
        <a:spcBef>
          <a:spcPct val="20000"/>
        </a:spcBef>
        <a:spcAft>
          <a:spcPct val="0"/>
        </a:spcAft>
        <a:buChar char="»"/>
        <a:defRPr sz="2000">
          <a:solidFill>
            <a:schemeClr val="tx1"/>
          </a:solidFill>
          <a:latin typeface="+mn-lt"/>
          <a:ea typeface="ＭＳ Ｐゴシック" pitchFamily="4" charset="-128"/>
        </a:defRPr>
      </a:lvl6pPr>
      <a:lvl7pPr marL="2971800" indent="-228600" algn="l" rtl="0" fontAlgn="base">
        <a:spcBef>
          <a:spcPct val="20000"/>
        </a:spcBef>
        <a:spcAft>
          <a:spcPct val="0"/>
        </a:spcAft>
        <a:buChar char="»"/>
        <a:defRPr sz="2000">
          <a:solidFill>
            <a:schemeClr val="tx1"/>
          </a:solidFill>
          <a:latin typeface="+mn-lt"/>
          <a:ea typeface="ＭＳ Ｐゴシック" pitchFamily="4" charset="-128"/>
        </a:defRPr>
      </a:lvl7pPr>
      <a:lvl8pPr marL="3429000" indent="-228600" algn="l" rtl="0" fontAlgn="base">
        <a:spcBef>
          <a:spcPct val="20000"/>
        </a:spcBef>
        <a:spcAft>
          <a:spcPct val="0"/>
        </a:spcAft>
        <a:buChar char="»"/>
        <a:defRPr sz="2000">
          <a:solidFill>
            <a:schemeClr val="tx1"/>
          </a:solidFill>
          <a:latin typeface="+mn-lt"/>
          <a:ea typeface="ＭＳ Ｐゴシック" pitchFamily="4" charset="-128"/>
        </a:defRPr>
      </a:lvl8pPr>
      <a:lvl9pPr marL="3886200" indent="-228600" algn="l" rtl="0" fontAlgn="base">
        <a:spcBef>
          <a:spcPct val="20000"/>
        </a:spcBef>
        <a:spcAft>
          <a:spcPct val="0"/>
        </a:spcAft>
        <a:buChar char="»"/>
        <a:defRPr sz="2000">
          <a:solidFill>
            <a:schemeClr val="tx1"/>
          </a:solidFill>
          <a:latin typeface="+mn-lt"/>
          <a:ea typeface="ＭＳ Ｐゴシック" pitchFamily="4"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0" y="838200"/>
            <a:ext cx="9144000" cy="2457450"/>
          </a:xfrm>
        </p:spPr>
        <p:txBody>
          <a:bodyPr/>
          <a:lstStyle/>
          <a:p>
            <a:r>
              <a:rPr lang="en-US" sz="4000" dirty="0">
                <a:solidFill>
                  <a:srgbClr val="0000FF"/>
                </a:solidFill>
              </a:rPr>
              <a:t>CS</a:t>
            </a:r>
            <a:r>
              <a:rPr lang="en-US" sz="4000" dirty="0" smtClean="0">
                <a:solidFill>
                  <a:srgbClr val="0000FF"/>
                </a:solidFill>
              </a:rPr>
              <a:t> 6410: Advanced Systems</a:t>
            </a:r>
            <a:endParaRPr lang="en-US" sz="4000" dirty="0">
              <a:solidFill>
                <a:srgbClr val="0000FF"/>
              </a:solidFill>
            </a:endParaRPr>
          </a:p>
        </p:txBody>
      </p:sp>
      <p:sp>
        <p:nvSpPr>
          <p:cNvPr id="2051" name="Rectangle 3"/>
          <p:cNvSpPr>
            <a:spLocks noGrp="1" noChangeArrowheads="1"/>
          </p:cNvSpPr>
          <p:nvPr>
            <p:ph type="subTitle" idx="1"/>
          </p:nvPr>
        </p:nvSpPr>
        <p:spPr>
          <a:xfrm>
            <a:off x="609600" y="3429000"/>
            <a:ext cx="7924800" cy="1752600"/>
          </a:xfrm>
        </p:spPr>
        <p:txBody>
          <a:bodyPr/>
          <a:lstStyle/>
          <a:p>
            <a:r>
              <a:rPr lang="en-US" dirty="0" smtClean="0"/>
              <a:t>Fall 2011</a:t>
            </a:r>
          </a:p>
          <a:p>
            <a:endParaRPr lang="en-US" dirty="0"/>
          </a:p>
          <a:p>
            <a:r>
              <a:rPr lang="en-US" dirty="0"/>
              <a:t>Instructor: Hakim </a:t>
            </a:r>
            <a:r>
              <a:rPr lang="en-US" dirty="0" smtClean="0"/>
              <a:t>Weatherspoon</a:t>
            </a:r>
          </a:p>
          <a:p>
            <a:r>
              <a:rPr lang="en-US" dirty="0" smtClean="0"/>
              <a:t>TA: </a:t>
            </a:r>
            <a:r>
              <a:rPr lang="en-US" dirty="0" err="1" smtClean="0"/>
              <a:t>Ji</a:t>
            </a:r>
            <a:r>
              <a:rPr lang="en-US" dirty="0" smtClean="0"/>
              <a:t> Yong Shin</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en-US" dirty="0">
                <a:solidFill>
                  <a:srgbClr val="0000FF"/>
                </a:solidFill>
              </a:rPr>
              <a:t>CS</a:t>
            </a:r>
            <a:r>
              <a:rPr lang="en-US" dirty="0" smtClean="0">
                <a:solidFill>
                  <a:srgbClr val="0000FF"/>
                </a:solidFill>
              </a:rPr>
              <a:t> 6410: Topics</a:t>
            </a:r>
            <a:endParaRPr lang="en-US" dirty="0">
              <a:solidFill>
                <a:srgbClr val="0000FF"/>
              </a:solidFill>
            </a:endParaRPr>
          </a:p>
        </p:txBody>
      </p:sp>
      <p:sp>
        <p:nvSpPr>
          <p:cNvPr id="77827" name="Rectangle 3"/>
          <p:cNvSpPr>
            <a:spLocks noGrp="1" noChangeArrowheads="1"/>
          </p:cNvSpPr>
          <p:nvPr>
            <p:ph type="body" idx="1"/>
          </p:nvPr>
        </p:nvSpPr>
        <p:spPr>
          <a:xfrm>
            <a:off x="457200" y="1371600"/>
            <a:ext cx="8229600" cy="5105400"/>
          </a:xfrm>
        </p:spPr>
        <p:txBody>
          <a:bodyPr/>
          <a:lstStyle/>
          <a:p>
            <a:pPr>
              <a:lnSpc>
                <a:spcPct val="90000"/>
              </a:lnSpc>
              <a:spcAft>
                <a:spcPct val="10000"/>
              </a:spcAft>
            </a:pPr>
            <a:r>
              <a:rPr lang="en-US" sz="2800" dirty="0" smtClean="0"/>
              <a:t>Operating Systems</a:t>
            </a:r>
          </a:p>
          <a:p>
            <a:pPr lvl="1">
              <a:lnSpc>
                <a:spcPct val="90000"/>
              </a:lnSpc>
              <a:spcAft>
                <a:spcPct val="10000"/>
              </a:spcAft>
            </a:pPr>
            <a:r>
              <a:rPr lang="en-US" sz="2400" dirty="0" smtClean="0"/>
              <a:t>Concurrency, file systems, VM, I/O, etc.</a:t>
            </a:r>
          </a:p>
          <a:p>
            <a:pPr>
              <a:lnSpc>
                <a:spcPct val="90000"/>
              </a:lnSpc>
              <a:spcAft>
                <a:spcPct val="10000"/>
              </a:spcAft>
            </a:pPr>
            <a:r>
              <a:rPr lang="en-US" sz="2800" dirty="0" smtClean="0"/>
              <a:t>Distribution/Networking</a:t>
            </a:r>
          </a:p>
          <a:p>
            <a:pPr lvl="1">
              <a:lnSpc>
                <a:spcPct val="90000"/>
              </a:lnSpc>
              <a:spcAft>
                <a:spcPct val="10000"/>
              </a:spcAft>
            </a:pPr>
            <a:r>
              <a:rPr lang="en-US" sz="2400" dirty="0" smtClean="0"/>
              <a:t>RPC, clusters, pub/sub, mobility, etc.</a:t>
            </a:r>
          </a:p>
          <a:p>
            <a:pPr>
              <a:lnSpc>
                <a:spcPct val="90000"/>
              </a:lnSpc>
              <a:spcAft>
                <a:spcPct val="10000"/>
              </a:spcAft>
            </a:pPr>
            <a:r>
              <a:rPr lang="en-US" sz="2800" dirty="0" smtClean="0"/>
              <a:t>Fault Tolerance</a:t>
            </a:r>
          </a:p>
          <a:p>
            <a:pPr lvl="1">
              <a:lnSpc>
                <a:spcPct val="90000"/>
              </a:lnSpc>
              <a:spcAft>
                <a:spcPct val="10000"/>
              </a:spcAft>
            </a:pPr>
            <a:r>
              <a:rPr lang="en-US" sz="2400" dirty="0" smtClean="0"/>
              <a:t>Replication, consensus, transactions, etc.</a:t>
            </a:r>
          </a:p>
          <a:p>
            <a:pPr lvl="1">
              <a:lnSpc>
                <a:spcPct val="90000"/>
              </a:lnSpc>
              <a:spcAft>
                <a:spcPct val="10000"/>
              </a:spcAft>
              <a:buFontTx/>
              <a:buNone/>
            </a:pPr>
            <a:endParaRPr lang="en-US"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r>
              <a:rPr lang="en-US" dirty="0">
                <a:solidFill>
                  <a:srgbClr val="0000FF"/>
                </a:solidFill>
              </a:rPr>
              <a:t>CS</a:t>
            </a:r>
            <a:r>
              <a:rPr lang="en-US" dirty="0" smtClean="0">
                <a:solidFill>
                  <a:srgbClr val="0000FF"/>
                </a:solidFill>
              </a:rPr>
              <a:t> 6410: Paper Readings</a:t>
            </a:r>
            <a:endParaRPr lang="en-US" dirty="0">
              <a:solidFill>
                <a:srgbClr val="0000FF"/>
              </a:solidFill>
            </a:endParaRPr>
          </a:p>
        </p:txBody>
      </p:sp>
      <p:sp>
        <p:nvSpPr>
          <p:cNvPr id="79875" name="Rectangle 3"/>
          <p:cNvSpPr>
            <a:spLocks noGrp="1" noChangeArrowheads="1"/>
          </p:cNvSpPr>
          <p:nvPr>
            <p:ph type="body" idx="1"/>
          </p:nvPr>
        </p:nvSpPr>
        <p:spPr>
          <a:xfrm>
            <a:off x="457200" y="1219200"/>
            <a:ext cx="8382000" cy="5029200"/>
          </a:xfrm>
          <a:noFill/>
          <a:ln/>
        </p:spPr>
        <p:txBody>
          <a:bodyPr/>
          <a:lstStyle/>
          <a:p>
            <a:pPr>
              <a:lnSpc>
                <a:spcPct val="90000"/>
              </a:lnSpc>
              <a:spcAft>
                <a:spcPct val="10000"/>
              </a:spcAft>
            </a:pPr>
            <a:r>
              <a:rPr lang="en-US" sz="2800" dirty="0" smtClean="0"/>
              <a:t>Required reading is always </a:t>
            </a:r>
            <a:r>
              <a:rPr lang="en-US" sz="2800" i="1" dirty="0" smtClean="0"/>
              <a:t>two</a:t>
            </a:r>
            <a:r>
              <a:rPr lang="en-US" sz="2800" dirty="0" smtClean="0"/>
              <a:t> papers</a:t>
            </a:r>
          </a:p>
          <a:p>
            <a:pPr lvl="1">
              <a:lnSpc>
                <a:spcPct val="90000"/>
              </a:lnSpc>
              <a:spcAft>
                <a:spcPct val="10000"/>
              </a:spcAft>
            </a:pPr>
            <a:r>
              <a:rPr lang="en-US" sz="2400" dirty="0" smtClean="0"/>
              <a:t>Different approach, competition, criticism,…</a:t>
            </a:r>
          </a:p>
          <a:p>
            <a:pPr lvl="1">
              <a:lnSpc>
                <a:spcPct val="90000"/>
              </a:lnSpc>
              <a:spcAft>
                <a:spcPct val="10000"/>
              </a:spcAft>
            </a:pPr>
            <a:r>
              <a:rPr lang="en-US" sz="2400" dirty="0" smtClean="0"/>
              <a:t>Papers pulled from, best journals and conferences</a:t>
            </a:r>
          </a:p>
          <a:p>
            <a:pPr lvl="2">
              <a:lnSpc>
                <a:spcPct val="90000"/>
              </a:lnSpc>
              <a:spcAft>
                <a:spcPct val="10000"/>
              </a:spcAft>
            </a:pPr>
            <a:r>
              <a:rPr lang="en-US" sz="2000" dirty="0" smtClean="0"/>
              <a:t>TOCS, SOSP, OSDI, …</a:t>
            </a:r>
          </a:p>
          <a:p>
            <a:pPr lvl="1">
              <a:lnSpc>
                <a:spcPct val="90000"/>
              </a:lnSpc>
              <a:spcAft>
                <a:spcPct val="10000"/>
              </a:spcAft>
            </a:pPr>
            <a:r>
              <a:rPr lang="en-US" sz="2400" dirty="0" smtClean="0"/>
              <a:t>27 lectures, 54 (required) papers!</a:t>
            </a:r>
          </a:p>
          <a:p>
            <a:pPr>
              <a:lnSpc>
                <a:spcPct val="90000"/>
              </a:lnSpc>
              <a:spcAft>
                <a:spcPct val="10000"/>
              </a:spcAft>
            </a:pPr>
            <a:r>
              <a:rPr lang="en-US" sz="2800" dirty="0" smtClean="0"/>
              <a:t>Read papers before each class and bring notes</a:t>
            </a:r>
          </a:p>
          <a:p>
            <a:pPr lvl="1">
              <a:lnSpc>
                <a:spcPct val="90000"/>
              </a:lnSpc>
              <a:spcAft>
                <a:spcPct val="10000"/>
              </a:spcAft>
            </a:pPr>
            <a:r>
              <a:rPr lang="en-US" sz="2400" dirty="0" smtClean="0"/>
              <a:t>takes ~3 to 4 hrs per paper, write notes and questions</a:t>
            </a:r>
          </a:p>
          <a:p>
            <a:pPr lvl="1">
              <a:lnSpc>
                <a:spcPct val="90000"/>
              </a:lnSpc>
              <a:spcAft>
                <a:spcPct val="10000"/>
              </a:spcAft>
            </a:pPr>
            <a:endParaRPr lang="en-US" sz="2400" dirty="0" smtClean="0"/>
          </a:p>
          <a:p>
            <a:pPr>
              <a:lnSpc>
                <a:spcPct val="90000"/>
              </a:lnSpc>
              <a:spcAft>
                <a:spcPct val="10000"/>
              </a:spcAft>
            </a:pPr>
            <a:r>
              <a:rPr lang="en-US" sz="2800" dirty="0" smtClean="0"/>
              <a:t>Write a review and turn in </a:t>
            </a:r>
            <a:r>
              <a:rPr lang="en-US" sz="2800" i="1" dirty="0" smtClean="0"/>
              <a:t>at least </a:t>
            </a:r>
            <a:r>
              <a:rPr lang="en-US" sz="2800" b="1" i="1" dirty="0" smtClean="0"/>
              <a:t>one hour</a:t>
            </a:r>
            <a:r>
              <a:rPr lang="en-US" sz="2800" dirty="0" smtClean="0"/>
              <a:t> before beginning of class</a:t>
            </a:r>
          </a:p>
          <a:p>
            <a:pPr lvl="1">
              <a:lnSpc>
                <a:spcPct val="90000"/>
              </a:lnSpc>
              <a:spcAft>
                <a:spcPct val="10000"/>
              </a:spcAft>
            </a:pPr>
            <a:r>
              <a:rPr lang="en-US" sz="2400" dirty="0" smtClean="0"/>
              <a:t>Turn on online via Course Management System (CMS)</a:t>
            </a:r>
          </a:p>
          <a:p>
            <a:pPr lvl="1">
              <a:lnSpc>
                <a:spcPct val="90000"/>
              </a:lnSpc>
              <a:spcAft>
                <a:spcPct val="10000"/>
              </a:spcAft>
            </a:pPr>
            <a:r>
              <a:rPr lang="en-US" sz="2400" b="1" i="1" dirty="0" smtClean="0"/>
              <a:t>No late reviews will be accepted</a:t>
            </a:r>
          </a:p>
          <a:p>
            <a:pPr>
              <a:lnSpc>
                <a:spcPct val="90000"/>
              </a:lnSpc>
              <a:spcAft>
                <a:spcPct val="10000"/>
              </a:spcAft>
              <a:buNone/>
            </a:pPr>
            <a:endParaRPr lang="en-US" sz="280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r>
              <a:rPr lang="en-US" dirty="0">
                <a:solidFill>
                  <a:srgbClr val="0000FF"/>
                </a:solidFill>
              </a:rPr>
              <a:t>CS</a:t>
            </a:r>
            <a:r>
              <a:rPr lang="en-US" dirty="0" smtClean="0">
                <a:solidFill>
                  <a:srgbClr val="0000FF"/>
                </a:solidFill>
              </a:rPr>
              <a:t> 6410: Writing Reviews</a:t>
            </a:r>
            <a:endParaRPr lang="en-US" dirty="0">
              <a:solidFill>
                <a:srgbClr val="0000FF"/>
              </a:solidFill>
            </a:endParaRPr>
          </a:p>
        </p:txBody>
      </p:sp>
      <p:sp>
        <p:nvSpPr>
          <p:cNvPr id="79875" name="Rectangle 3"/>
          <p:cNvSpPr>
            <a:spLocks noGrp="1" noChangeArrowheads="1"/>
          </p:cNvSpPr>
          <p:nvPr>
            <p:ph type="body" idx="1"/>
          </p:nvPr>
        </p:nvSpPr>
        <p:spPr>
          <a:xfrm>
            <a:off x="228600" y="1219200"/>
            <a:ext cx="8686800" cy="5029200"/>
          </a:xfrm>
          <a:noFill/>
          <a:ln/>
        </p:spPr>
        <p:txBody>
          <a:bodyPr/>
          <a:lstStyle/>
          <a:p>
            <a:pPr>
              <a:lnSpc>
                <a:spcPct val="90000"/>
              </a:lnSpc>
              <a:spcAft>
                <a:spcPct val="10000"/>
              </a:spcAft>
            </a:pPr>
            <a:r>
              <a:rPr lang="en-US" sz="2800" dirty="0" smtClean="0"/>
              <a:t>Each student is </a:t>
            </a:r>
            <a:r>
              <a:rPr lang="en-US" sz="2800" i="1" dirty="0" smtClean="0"/>
              <a:t>required</a:t>
            </a:r>
            <a:r>
              <a:rPr lang="en-US" sz="2800" dirty="0" smtClean="0"/>
              <a:t> to prepare notes on each paper before class and to bring them to class for use in discussion. </a:t>
            </a:r>
          </a:p>
          <a:p>
            <a:pPr>
              <a:lnSpc>
                <a:spcPct val="90000"/>
              </a:lnSpc>
              <a:spcAft>
                <a:spcPct val="10000"/>
              </a:spcAft>
            </a:pPr>
            <a:r>
              <a:rPr lang="en-US" sz="2800" dirty="0" smtClean="0"/>
              <a:t>Your notes should list assumptions, innovative contributions and criticisms.  Every paper in the reading list has at least one major weakness.</a:t>
            </a:r>
          </a:p>
          <a:p>
            <a:pPr>
              <a:lnSpc>
                <a:spcPct val="90000"/>
              </a:lnSpc>
              <a:spcAft>
                <a:spcPct val="10000"/>
              </a:spcAft>
            </a:pPr>
            <a:endParaRPr lang="en-US" sz="1200" dirty="0" smtClean="0"/>
          </a:p>
          <a:p>
            <a:pPr>
              <a:lnSpc>
                <a:spcPct val="90000"/>
              </a:lnSpc>
              <a:spcAft>
                <a:spcPct val="10000"/>
              </a:spcAft>
            </a:pPr>
            <a:r>
              <a:rPr lang="en-US" sz="2800" dirty="0" smtClean="0"/>
              <a:t>Turn paper reviews in online before class via CMS</a:t>
            </a:r>
          </a:p>
          <a:p>
            <a:pPr lvl="1">
              <a:lnSpc>
                <a:spcPct val="90000"/>
              </a:lnSpc>
              <a:spcAft>
                <a:spcPct val="10000"/>
              </a:spcAft>
            </a:pPr>
            <a:r>
              <a:rPr lang="en-US" sz="2400" dirty="0" smtClean="0"/>
              <a:t>Be succinct—One  paragraph per paper</a:t>
            </a:r>
          </a:p>
          <a:p>
            <a:pPr lvl="2">
              <a:lnSpc>
                <a:spcPct val="90000"/>
              </a:lnSpc>
              <a:spcAft>
                <a:spcPct val="10000"/>
              </a:spcAft>
            </a:pPr>
            <a:r>
              <a:rPr lang="en-US" sz="2000" dirty="0" smtClean="0"/>
              <a:t>Short summary of paper (two or three sentences)</a:t>
            </a:r>
          </a:p>
          <a:p>
            <a:pPr lvl="2">
              <a:lnSpc>
                <a:spcPct val="90000"/>
              </a:lnSpc>
              <a:spcAft>
                <a:spcPct val="10000"/>
              </a:spcAft>
            </a:pPr>
            <a:r>
              <a:rPr lang="en-US" sz="2000" dirty="0" smtClean="0"/>
              <a:t>Two to three strengths/contributions</a:t>
            </a:r>
          </a:p>
          <a:p>
            <a:pPr lvl="2">
              <a:lnSpc>
                <a:spcPct val="90000"/>
              </a:lnSpc>
              <a:spcAft>
                <a:spcPct val="10000"/>
              </a:spcAft>
            </a:pPr>
            <a:r>
              <a:rPr lang="en-US" sz="2000" dirty="0" smtClean="0"/>
              <a:t>and at least one weaknesses</a:t>
            </a:r>
          </a:p>
          <a:p>
            <a:pPr lvl="1">
              <a:lnSpc>
                <a:spcPct val="90000"/>
              </a:lnSpc>
              <a:spcAft>
                <a:spcPct val="10000"/>
              </a:spcAft>
            </a:pPr>
            <a:r>
              <a:rPr lang="en-US" sz="2400" dirty="0" smtClean="0"/>
              <a:t>One paragraph to compare/contrast papers</a:t>
            </a:r>
          </a:p>
          <a:p>
            <a:pPr lvl="1">
              <a:lnSpc>
                <a:spcPct val="90000"/>
              </a:lnSpc>
              <a:spcAft>
                <a:spcPct val="10000"/>
              </a:spcAft>
            </a:pPr>
            <a:r>
              <a:rPr lang="en-US" sz="2400" dirty="0" smtClean="0"/>
              <a:t>In all, turn in two to three paragraphs</a:t>
            </a:r>
          </a:p>
          <a:p>
            <a:pPr lvl="2">
              <a:lnSpc>
                <a:spcPct val="90000"/>
              </a:lnSpc>
              <a:spcAft>
                <a:spcPct val="10000"/>
              </a:spcAft>
            </a:pPr>
            <a:endParaRPr lang="en-US"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r>
              <a:rPr lang="en-US" dirty="0">
                <a:solidFill>
                  <a:srgbClr val="0000FF"/>
                </a:solidFill>
              </a:rPr>
              <a:t>CS</a:t>
            </a:r>
            <a:r>
              <a:rPr lang="en-US" dirty="0" smtClean="0">
                <a:solidFill>
                  <a:srgbClr val="0000FF"/>
                </a:solidFill>
              </a:rPr>
              <a:t> 6410: Paper Presentations</a:t>
            </a:r>
            <a:endParaRPr lang="en-US" dirty="0">
              <a:solidFill>
                <a:srgbClr val="0000FF"/>
              </a:solidFill>
            </a:endParaRPr>
          </a:p>
        </p:txBody>
      </p:sp>
      <p:sp>
        <p:nvSpPr>
          <p:cNvPr id="79875" name="Rectangle 3"/>
          <p:cNvSpPr>
            <a:spLocks noGrp="1" noChangeArrowheads="1"/>
          </p:cNvSpPr>
          <p:nvPr>
            <p:ph type="body" idx="1"/>
          </p:nvPr>
        </p:nvSpPr>
        <p:spPr>
          <a:xfrm>
            <a:off x="457200" y="1447800"/>
            <a:ext cx="8534400" cy="5029200"/>
          </a:xfrm>
          <a:noFill/>
          <a:ln/>
        </p:spPr>
        <p:txBody>
          <a:bodyPr/>
          <a:lstStyle/>
          <a:p>
            <a:pPr>
              <a:lnSpc>
                <a:spcPct val="90000"/>
              </a:lnSpc>
              <a:spcAft>
                <a:spcPct val="10000"/>
              </a:spcAft>
            </a:pPr>
            <a:r>
              <a:rPr lang="en-US" sz="2800" dirty="0" smtClean="0"/>
              <a:t>Each person will present a paper one or two times, depending on class size</a:t>
            </a:r>
          </a:p>
          <a:p>
            <a:pPr lvl="1">
              <a:lnSpc>
                <a:spcPct val="90000"/>
              </a:lnSpc>
              <a:spcAft>
                <a:spcPct val="10000"/>
              </a:spcAft>
            </a:pPr>
            <a:r>
              <a:rPr lang="en-US" sz="2400" dirty="0" smtClean="0"/>
              <a:t>Read and understand both required and suggested papers</a:t>
            </a:r>
          </a:p>
          <a:p>
            <a:pPr>
              <a:lnSpc>
                <a:spcPct val="90000"/>
              </a:lnSpc>
              <a:spcAft>
                <a:spcPct val="10000"/>
              </a:spcAft>
            </a:pPr>
            <a:endParaRPr lang="en-US" sz="2800" dirty="0" smtClean="0"/>
          </a:p>
          <a:p>
            <a:pPr>
              <a:lnSpc>
                <a:spcPct val="90000"/>
              </a:lnSpc>
              <a:spcAft>
                <a:spcPct val="10000"/>
              </a:spcAft>
            </a:pPr>
            <a:r>
              <a:rPr lang="en-US" sz="2800" dirty="0" smtClean="0"/>
              <a:t>Two and a half weeks ahead of time</a:t>
            </a:r>
          </a:p>
          <a:p>
            <a:pPr lvl="1">
              <a:lnSpc>
                <a:spcPct val="90000"/>
              </a:lnSpc>
              <a:spcAft>
                <a:spcPct val="10000"/>
              </a:spcAft>
            </a:pPr>
            <a:r>
              <a:rPr lang="en-US" sz="2400" dirty="0" smtClean="0"/>
              <a:t>Meet with professor to agree on ideas to focus on</a:t>
            </a:r>
          </a:p>
          <a:p>
            <a:pPr>
              <a:lnSpc>
                <a:spcPct val="90000"/>
              </a:lnSpc>
              <a:spcAft>
                <a:spcPct val="10000"/>
              </a:spcAft>
            </a:pPr>
            <a:r>
              <a:rPr lang="en-US" sz="2800" dirty="0" smtClean="0"/>
              <a:t>One and a half weeks ahead of time</a:t>
            </a:r>
          </a:p>
          <a:p>
            <a:pPr lvl="1">
              <a:lnSpc>
                <a:spcPct val="90000"/>
              </a:lnSpc>
              <a:spcAft>
                <a:spcPct val="10000"/>
              </a:spcAft>
            </a:pPr>
            <a:r>
              <a:rPr lang="en-US" sz="2400" dirty="0" smtClean="0"/>
              <a:t>Have presentation prepared and show slides or “chalk talk” to professor</a:t>
            </a:r>
          </a:p>
          <a:p>
            <a:pPr>
              <a:lnSpc>
                <a:spcPct val="90000"/>
              </a:lnSpc>
              <a:spcAft>
                <a:spcPct val="10000"/>
              </a:spcAft>
            </a:pPr>
            <a:r>
              <a:rPr lang="en-US" sz="2800" dirty="0" smtClean="0"/>
              <a:t>One week ahead of time</a:t>
            </a:r>
          </a:p>
          <a:p>
            <a:pPr lvl="1">
              <a:lnSpc>
                <a:spcPct val="90000"/>
              </a:lnSpc>
              <a:spcAft>
                <a:spcPct val="10000"/>
              </a:spcAft>
            </a:pPr>
            <a:r>
              <a:rPr lang="en-US" sz="2400" dirty="0" smtClean="0"/>
              <a:t>Final review / do a number of dry-runs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r>
              <a:rPr lang="en-US" dirty="0">
                <a:solidFill>
                  <a:srgbClr val="0000FF"/>
                </a:solidFill>
              </a:rPr>
              <a:t>CS</a:t>
            </a:r>
            <a:r>
              <a:rPr lang="en-US" dirty="0" smtClean="0">
                <a:solidFill>
                  <a:srgbClr val="0000FF"/>
                </a:solidFill>
              </a:rPr>
              <a:t> 6410: Class Format</a:t>
            </a:r>
            <a:endParaRPr lang="en-US" dirty="0">
              <a:solidFill>
                <a:srgbClr val="0000FF"/>
              </a:solidFill>
            </a:endParaRPr>
          </a:p>
        </p:txBody>
      </p:sp>
      <p:sp>
        <p:nvSpPr>
          <p:cNvPr id="79875" name="Rectangle 3"/>
          <p:cNvSpPr>
            <a:spLocks noGrp="1" noChangeArrowheads="1"/>
          </p:cNvSpPr>
          <p:nvPr>
            <p:ph type="body" idx="1"/>
          </p:nvPr>
        </p:nvSpPr>
        <p:spPr>
          <a:xfrm>
            <a:off x="457200" y="1447800"/>
            <a:ext cx="8534400" cy="5029200"/>
          </a:xfrm>
          <a:noFill/>
          <a:ln/>
        </p:spPr>
        <p:txBody>
          <a:bodyPr/>
          <a:lstStyle/>
          <a:p>
            <a:pPr>
              <a:lnSpc>
                <a:spcPct val="90000"/>
              </a:lnSpc>
              <a:spcAft>
                <a:spcPct val="10000"/>
              </a:spcAft>
            </a:pPr>
            <a:r>
              <a:rPr lang="en-US" sz="2800" dirty="0" smtClean="0"/>
              <a:t>45 minutes presentation, </a:t>
            </a:r>
          </a:p>
          <a:p>
            <a:pPr>
              <a:lnSpc>
                <a:spcPct val="90000"/>
              </a:lnSpc>
              <a:spcAft>
                <a:spcPct val="10000"/>
              </a:spcAft>
              <a:buNone/>
            </a:pPr>
            <a:r>
              <a:rPr lang="en-US" sz="2800" dirty="0" smtClean="0"/>
              <a:t>	30 minutes discussion/brainstorming. </a:t>
            </a:r>
          </a:p>
          <a:p>
            <a:pPr lvl="1">
              <a:lnSpc>
                <a:spcPct val="90000"/>
              </a:lnSpc>
              <a:spcAft>
                <a:spcPct val="10000"/>
              </a:spcAft>
            </a:pPr>
            <a:r>
              <a:rPr lang="en-US" sz="2400" dirty="0" smtClean="0"/>
              <a:t>In that order, or mixed. </a:t>
            </a:r>
          </a:p>
          <a:p>
            <a:pPr>
              <a:lnSpc>
                <a:spcPct val="90000"/>
              </a:lnSpc>
              <a:spcAft>
                <a:spcPct val="10000"/>
              </a:spcAft>
            </a:pPr>
            <a:r>
              <a:rPr lang="en-US" sz="2800" dirty="0" smtClean="0"/>
              <a:t>All students are required to participate! </a:t>
            </a:r>
          </a:p>
          <a:p>
            <a:pPr>
              <a:lnSpc>
                <a:spcPct val="90000"/>
              </a:lnSpc>
              <a:spcAft>
                <a:spcPct val="10000"/>
              </a:spcAft>
            </a:pPr>
            <a:r>
              <a:rPr lang="en-US" sz="2800" dirty="0" smtClean="0"/>
              <a:t>Counts in final grading.</a:t>
            </a:r>
            <a:endParaRPr lang="en-US" sz="24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r>
              <a:rPr lang="en-US" dirty="0">
                <a:solidFill>
                  <a:srgbClr val="0000FF"/>
                </a:solidFill>
              </a:rPr>
              <a:t>CS</a:t>
            </a:r>
            <a:r>
              <a:rPr lang="en-US" dirty="0" smtClean="0">
                <a:solidFill>
                  <a:srgbClr val="0000FF"/>
                </a:solidFill>
              </a:rPr>
              <a:t> 6410: Labs</a:t>
            </a:r>
            <a:endParaRPr lang="en-US" dirty="0">
              <a:solidFill>
                <a:srgbClr val="0000FF"/>
              </a:solidFill>
            </a:endParaRPr>
          </a:p>
        </p:txBody>
      </p:sp>
      <p:sp>
        <p:nvSpPr>
          <p:cNvPr id="79875" name="Rectangle 3"/>
          <p:cNvSpPr>
            <a:spLocks noGrp="1" noChangeArrowheads="1"/>
          </p:cNvSpPr>
          <p:nvPr>
            <p:ph type="body" idx="1"/>
          </p:nvPr>
        </p:nvSpPr>
        <p:spPr>
          <a:xfrm>
            <a:off x="457200" y="1447800"/>
            <a:ext cx="8686800" cy="5029200"/>
          </a:xfrm>
          <a:noFill/>
          <a:ln/>
        </p:spPr>
        <p:txBody>
          <a:bodyPr/>
          <a:lstStyle/>
          <a:p>
            <a:pPr>
              <a:lnSpc>
                <a:spcPct val="90000"/>
              </a:lnSpc>
              <a:spcAft>
                <a:spcPct val="10000"/>
              </a:spcAft>
            </a:pPr>
            <a:r>
              <a:rPr lang="en-US" sz="2800" dirty="0" smtClean="0"/>
              <a:t>Labs (first 1/8 of semester)</a:t>
            </a:r>
          </a:p>
          <a:p>
            <a:pPr lvl="1">
              <a:lnSpc>
                <a:spcPct val="90000"/>
              </a:lnSpc>
              <a:spcAft>
                <a:spcPct val="10000"/>
              </a:spcAft>
            </a:pPr>
            <a:r>
              <a:rPr lang="en-US" sz="2400" dirty="0" smtClean="0"/>
              <a:t>2 labs</a:t>
            </a:r>
          </a:p>
          <a:p>
            <a:pPr lvl="1">
              <a:lnSpc>
                <a:spcPct val="90000"/>
              </a:lnSpc>
              <a:spcAft>
                <a:spcPct val="10000"/>
              </a:spcAft>
            </a:pPr>
            <a:r>
              <a:rPr lang="en-US" sz="2400" dirty="0" smtClean="0"/>
              <a:t>Using Amazons EC2/S3 infrastructure</a:t>
            </a:r>
          </a:p>
          <a:p>
            <a:pPr lvl="1">
              <a:lnSpc>
                <a:spcPct val="90000"/>
              </a:lnSpc>
              <a:spcAft>
                <a:spcPct val="10000"/>
              </a:spcAft>
            </a:pPr>
            <a:r>
              <a:rPr lang="en-US" sz="2400" dirty="0" smtClean="0"/>
              <a:t>Building a proxy using events (instead of threads)</a:t>
            </a:r>
          </a:p>
          <a:p>
            <a:pPr lvl="2">
              <a:lnSpc>
                <a:spcPct val="90000"/>
              </a:lnSpc>
              <a:spcAft>
                <a:spcPct val="10000"/>
              </a:spcAft>
              <a:buNone/>
            </a:pPr>
            <a:endParaRPr lang="en-US"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r>
              <a:rPr lang="en-US" dirty="0">
                <a:solidFill>
                  <a:srgbClr val="0000FF"/>
                </a:solidFill>
              </a:rPr>
              <a:t>CS</a:t>
            </a:r>
            <a:r>
              <a:rPr lang="en-US" dirty="0" smtClean="0">
                <a:solidFill>
                  <a:srgbClr val="0000FF"/>
                </a:solidFill>
              </a:rPr>
              <a:t> 6410: Research Project</a:t>
            </a:r>
            <a:endParaRPr lang="en-US" dirty="0">
              <a:solidFill>
                <a:srgbClr val="0000FF"/>
              </a:solidFill>
            </a:endParaRPr>
          </a:p>
        </p:txBody>
      </p:sp>
      <p:sp>
        <p:nvSpPr>
          <p:cNvPr id="79875" name="Rectangle 3"/>
          <p:cNvSpPr>
            <a:spLocks noGrp="1" noChangeArrowheads="1"/>
          </p:cNvSpPr>
          <p:nvPr>
            <p:ph type="body" idx="1"/>
          </p:nvPr>
        </p:nvSpPr>
        <p:spPr>
          <a:xfrm>
            <a:off x="152400" y="1447800"/>
            <a:ext cx="8991600" cy="5029200"/>
          </a:xfrm>
          <a:noFill/>
          <a:ln/>
        </p:spPr>
        <p:txBody>
          <a:bodyPr/>
          <a:lstStyle/>
          <a:p>
            <a:pPr>
              <a:lnSpc>
                <a:spcPct val="90000"/>
              </a:lnSpc>
              <a:spcAft>
                <a:spcPct val="10000"/>
              </a:spcAft>
            </a:pPr>
            <a:r>
              <a:rPr lang="en-US" sz="2800" dirty="0" smtClean="0"/>
              <a:t>One major project per person</a:t>
            </a:r>
          </a:p>
          <a:p>
            <a:pPr lvl="1">
              <a:lnSpc>
                <a:spcPct val="90000"/>
              </a:lnSpc>
              <a:spcAft>
                <a:spcPct val="10000"/>
              </a:spcAft>
            </a:pPr>
            <a:r>
              <a:rPr lang="en-US" sz="2400" dirty="0" smtClean="0"/>
              <a:t>Or two persons for a very major project</a:t>
            </a:r>
          </a:p>
          <a:p>
            <a:pPr>
              <a:lnSpc>
                <a:spcPct val="90000"/>
              </a:lnSpc>
              <a:spcAft>
                <a:spcPct val="10000"/>
              </a:spcAft>
            </a:pPr>
            <a:r>
              <a:rPr lang="en-US" sz="2800" dirty="0" smtClean="0"/>
              <a:t>Initial proposal of project topic – due mid-September</a:t>
            </a:r>
          </a:p>
          <a:p>
            <a:pPr>
              <a:lnSpc>
                <a:spcPct val="90000"/>
              </a:lnSpc>
              <a:spcAft>
                <a:spcPct val="10000"/>
              </a:spcAft>
            </a:pPr>
            <a:r>
              <a:rPr lang="en-US" sz="2800" dirty="0" smtClean="0"/>
              <a:t>Survey of area (related works)–due begin of October</a:t>
            </a:r>
          </a:p>
          <a:p>
            <a:pPr>
              <a:lnSpc>
                <a:spcPct val="90000"/>
              </a:lnSpc>
              <a:spcAft>
                <a:spcPct val="10000"/>
              </a:spcAft>
            </a:pPr>
            <a:endParaRPr lang="en-US" sz="2800" dirty="0" smtClean="0"/>
          </a:p>
          <a:p>
            <a:pPr>
              <a:lnSpc>
                <a:spcPct val="90000"/>
              </a:lnSpc>
              <a:spcAft>
                <a:spcPct val="10000"/>
              </a:spcAft>
            </a:pPr>
            <a:r>
              <a:rPr lang="en-US" sz="2800" dirty="0" smtClean="0"/>
              <a:t>Midterm draft paper – due begin of November</a:t>
            </a:r>
          </a:p>
          <a:p>
            <a:pPr>
              <a:lnSpc>
                <a:spcPct val="90000"/>
              </a:lnSpc>
              <a:spcAft>
                <a:spcPct val="10000"/>
              </a:spcAft>
            </a:pPr>
            <a:r>
              <a:rPr lang="en-US" sz="2800" dirty="0" smtClean="0"/>
              <a:t>Peer reviews—due a week later</a:t>
            </a:r>
          </a:p>
          <a:p>
            <a:pPr>
              <a:lnSpc>
                <a:spcPct val="90000"/>
              </a:lnSpc>
              <a:spcAft>
                <a:spcPct val="10000"/>
              </a:spcAft>
            </a:pPr>
            <a:endParaRPr lang="en-US" sz="2800" dirty="0" smtClean="0"/>
          </a:p>
          <a:p>
            <a:pPr>
              <a:lnSpc>
                <a:spcPct val="90000"/>
              </a:lnSpc>
              <a:spcAft>
                <a:spcPct val="10000"/>
              </a:spcAft>
            </a:pPr>
            <a:r>
              <a:rPr lang="en-US" sz="2800" dirty="0" smtClean="0"/>
              <a:t>Final demo/presentation–due begin of December</a:t>
            </a:r>
          </a:p>
          <a:p>
            <a:pPr>
              <a:lnSpc>
                <a:spcPct val="90000"/>
              </a:lnSpc>
              <a:spcAft>
                <a:spcPct val="10000"/>
              </a:spcAft>
            </a:pPr>
            <a:r>
              <a:rPr lang="en-US" sz="2800" dirty="0" smtClean="0"/>
              <a:t>Final project report – due a week later</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228600" y="274638"/>
            <a:ext cx="8610600" cy="1143000"/>
          </a:xfrm>
        </p:spPr>
        <p:txBody>
          <a:bodyPr/>
          <a:lstStyle/>
          <a:p>
            <a:r>
              <a:rPr lang="en-US" dirty="0">
                <a:solidFill>
                  <a:srgbClr val="0000FF"/>
                </a:solidFill>
              </a:rPr>
              <a:t>CS</a:t>
            </a:r>
            <a:r>
              <a:rPr lang="en-US" dirty="0" smtClean="0">
                <a:solidFill>
                  <a:srgbClr val="0000FF"/>
                </a:solidFill>
              </a:rPr>
              <a:t> 6410: Project Suggestions</a:t>
            </a:r>
            <a:endParaRPr lang="en-US" dirty="0">
              <a:solidFill>
                <a:srgbClr val="0000FF"/>
              </a:solidFill>
            </a:endParaRPr>
          </a:p>
        </p:txBody>
      </p:sp>
      <p:sp>
        <p:nvSpPr>
          <p:cNvPr id="79875" name="Rectangle 3"/>
          <p:cNvSpPr>
            <a:spLocks noGrp="1" noChangeArrowheads="1"/>
          </p:cNvSpPr>
          <p:nvPr>
            <p:ph type="body" idx="1"/>
          </p:nvPr>
        </p:nvSpPr>
        <p:spPr>
          <a:xfrm>
            <a:off x="152400" y="1219200"/>
            <a:ext cx="8991600" cy="5029200"/>
          </a:xfrm>
          <a:noFill/>
          <a:ln/>
        </p:spPr>
        <p:txBody>
          <a:bodyPr/>
          <a:lstStyle/>
          <a:p>
            <a:pPr>
              <a:lnSpc>
                <a:spcPct val="90000"/>
              </a:lnSpc>
              <a:spcAft>
                <a:spcPct val="10000"/>
              </a:spcAft>
            </a:pPr>
            <a:r>
              <a:rPr lang="en-US" sz="2400" dirty="0" smtClean="0"/>
              <a:t>http://</a:t>
            </a:r>
            <a:r>
              <a:rPr lang="en-US" sz="2400" dirty="0" err="1" smtClean="0"/>
              <a:t>fireless.cs.cornell.edu</a:t>
            </a:r>
            <a:r>
              <a:rPr lang="en-US" sz="2400" dirty="0" smtClean="0"/>
              <a:t>/projects</a:t>
            </a:r>
          </a:p>
          <a:p>
            <a:pPr>
              <a:lnSpc>
                <a:spcPct val="90000"/>
              </a:lnSpc>
              <a:spcAft>
                <a:spcPct val="10000"/>
              </a:spcAft>
              <a:buNone/>
            </a:pPr>
            <a:endParaRPr lang="en-US" sz="2400" dirty="0" smtClean="0"/>
          </a:p>
          <a:p>
            <a:pPr>
              <a:lnSpc>
                <a:spcPct val="90000"/>
              </a:lnSpc>
              <a:spcAft>
                <a:spcPct val="10000"/>
              </a:spcAft>
            </a:pPr>
            <a:r>
              <a:rPr lang="en-US" sz="2400" dirty="0" smtClean="0"/>
              <a:t>Networks</a:t>
            </a:r>
          </a:p>
          <a:p>
            <a:pPr lvl="1">
              <a:lnSpc>
                <a:spcPct val="90000"/>
              </a:lnSpc>
              <a:spcAft>
                <a:spcPct val="10000"/>
              </a:spcAft>
            </a:pPr>
            <a:r>
              <a:rPr lang="en-US" sz="2000" dirty="0" smtClean="0"/>
              <a:t>Software Routers and Packet Processors</a:t>
            </a:r>
          </a:p>
          <a:p>
            <a:pPr lvl="1">
              <a:lnSpc>
                <a:spcPct val="90000"/>
              </a:lnSpc>
              <a:spcAft>
                <a:spcPct val="10000"/>
              </a:spcAft>
            </a:pPr>
            <a:r>
              <a:rPr lang="en-US" sz="2000" dirty="0" err="1" smtClean="0"/>
              <a:t>Netslice</a:t>
            </a:r>
            <a:r>
              <a:rPr lang="en-US" sz="2000" dirty="0" smtClean="0"/>
              <a:t>, </a:t>
            </a:r>
            <a:r>
              <a:rPr lang="en-US" sz="2000" dirty="0" err="1" smtClean="0"/>
              <a:t>FwP</a:t>
            </a:r>
            <a:r>
              <a:rPr lang="en-US" sz="2000" dirty="0" smtClean="0"/>
              <a:t>, </a:t>
            </a:r>
            <a:r>
              <a:rPr lang="en-US" sz="2000" dirty="0" err="1" smtClean="0"/>
              <a:t>Fmeter</a:t>
            </a:r>
            <a:endParaRPr lang="en-US" sz="2000" dirty="0" smtClean="0"/>
          </a:p>
          <a:p>
            <a:pPr>
              <a:lnSpc>
                <a:spcPct val="90000"/>
              </a:lnSpc>
              <a:spcAft>
                <a:spcPct val="10000"/>
              </a:spcAft>
            </a:pPr>
            <a:r>
              <a:rPr lang="en-US" sz="2400" dirty="0" smtClean="0"/>
              <a:t>Data Center Networking and Network </a:t>
            </a:r>
            <a:r>
              <a:rPr lang="en-US" sz="2400" dirty="0" smtClean="0"/>
              <a:t>Measurements</a:t>
            </a:r>
          </a:p>
          <a:p>
            <a:pPr lvl="1">
              <a:lnSpc>
                <a:spcPct val="90000"/>
              </a:lnSpc>
              <a:spcAft>
                <a:spcPct val="10000"/>
              </a:spcAft>
            </a:pPr>
            <a:r>
              <a:rPr lang="en-US" sz="2000" dirty="0" smtClean="0"/>
              <a:t>Software Defined Network Adapter (</a:t>
            </a:r>
            <a:r>
              <a:rPr lang="en-US" sz="2000" dirty="0" err="1" smtClean="0"/>
              <a:t>SoNIC</a:t>
            </a:r>
            <a:r>
              <a:rPr lang="en-US" sz="2000" dirty="0" smtClean="0"/>
              <a:t>)</a:t>
            </a:r>
            <a:endParaRPr lang="en-US" sz="2000" dirty="0" smtClean="0"/>
          </a:p>
          <a:p>
            <a:pPr lvl="1">
              <a:lnSpc>
                <a:spcPct val="90000"/>
              </a:lnSpc>
              <a:spcAft>
                <a:spcPct val="10000"/>
              </a:spcAft>
            </a:pPr>
            <a:r>
              <a:rPr lang="en-US" sz="2000" dirty="0" smtClean="0"/>
              <a:t>Cornell NLR Rings </a:t>
            </a:r>
            <a:r>
              <a:rPr lang="en-US" sz="2000" dirty="0" err="1" smtClean="0"/>
              <a:t>Testbed</a:t>
            </a:r>
            <a:endParaRPr lang="en-US" sz="2000" dirty="0" smtClean="0"/>
          </a:p>
          <a:p>
            <a:pPr>
              <a:lnSpc>
                <a:spcPct val="90000"/>
              </a:lnSpc>
              <a:spcAft>
                <a:spcPct val="10000"/>
              </a:spcAft>
            </a:pPr>
            <a:r>
              <a:rPr lang="en-US" sz="2400" dirty="0" smtClean="0"/>
              <a:t>Cloud Storage</a:t>
            </a:r>
          </a:p>
          <a:p>
            <a:pPr lvl="1">
              <a:lnSpc>
                <a:spcPct val="90000"/>
              </a:lnSpc>
              <a:spcAft>
                <a:spcPct val="10000"/>
              </a:spcAft>
            </a:pPr>
            <a:r>
              <a:rPr lang="en-US" sz="2000" dirty="0" smtClean="0"/>
              <a:t>User controlled computation: </a:t>
            </a:r>
            <a:r>
              <a:rPr lang="en-US" sz="2000" dirty="0" err="1" smtClean="0"/>
              <a:t>xCloud</a:t>
            </a:r>
            <a:r>
              <a:rPr lang="en-US" sz="2000" dirty="0" smtClean="0"/>
              <a:t>-- http://x</a:t>
            </a:r>
            <a:r>
              <a:rPr lang="en-US" sz="2000" dirty="0" smtClean="0"/>
              <a:t>cloud.cs.cornell.edu</a:t>
            </a:r>
            <a:endParaRPr lang="en-US" sz="2000" dirty="0" smtClean="0"/>
          </a:p>
          <a:p>
            <a:pPr lvl="1">
              <a:lnSpc>
                <a:spcPct val="90000"/>
              </a:lnSpc>
              <a:spcAft>
                <a:spcPct val="10000"/>
              </a:spcAft>
            </a:pPr>
            <a:r>
              <a:rPr lang="en-US" sz="2000" dirty="0" smtClean="0"/>
              <a:t>User controlled storage: Redundant </a:t>
            </a:r>
            <a:r>
              <a:rPr lang="en-US" sz="2000" dirty="0" smtClean="0"/>
              <a:t>Array of Cloud Storage (RACS)</a:t>
            </a:r>
          </a:p>
          <a:p>
            <a:pPr>
              <a:lnSpc>
                <a:spcPct val="90000"/>
              </a:lnSpc>
              <a:spcAft>
                <a:spcPct val="10000"/>
              </a:spcAft>
            </a:pPr>
            <a:r>
              <a:rPr lang="en-US" sz="2400" dirty="0" smtClean="0"/>
              <a:t>File Systems</a:t>
            </a:r>
          </a:p>
          <a:p>
            <a:pPr lvl="1">
              <a:lnSpc>
                <a:spcPct val="90000"/>
              </a:lnSpc>
              <a:spcAft>
                <a:spcPct val="10000"/>
              </a:spcAft>
            </a:pPr>
            <a:r>
              <a:rPr lang="en-US" sz="2000" dirty="0" smtClean="0"/>
              <a:t>Local and wide-area file systems enhancements</a:t>
            </a:r>
          </a:p>
          <a:p>
            <a:pPr lvl="2">
              <a:lnSpc>
                <a:spcPct val="90000"/>
              </a:lnSpc>
              <a:spcAft>
                <a:spcPct val="10000"/>
              </a:spcAft>
            </a:pPr>
            <a:r>
              <a:rPr lang="en-US" sz="2000" dirty="0" smtClean="0"/>
              <a:t>Reliability, consistency, performance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228600" y="274638"/>
            <a:ext cx="8610600" cy="1143000"/>
          </a:xfrm>
        </p:spPr>
        <p:txBody>
          <a:bodyPr/>
          <a:lstStyle/>
          <a:p>
            <a:r>
              <a:rPr lang="en-US" dirty="0">
                <a:solidFill>
                  <a:srgbClr val="0000FF"/>
                </a:solidFill>
              </a:rPr>
              <a:t>CS</a:t>
            </a:r>
            <a:r>
              <a:rPr lang="en-US" dirty="0" smtClean="0">
                <a:solidFill>
                  <a:srgbClr val="0000FF"/>
                </a:solidFill>
              </a:rPr>
              <a:t> 6410: Project Suggestions</a:t>
            </a:r>
            <a:endParaRPr lang="en-US" dirty="0">
              <a:solidFill>
                <a:srgbClr val="0000FF"/>
              </a:solidFill>
            </a:endParaRPr>
          </a:p>
        </p:txBody>
      </p:sp>
      <p:sp>
        <p:nvSpPr>
          <p:cNvPr id="79875" name="Rectangle 3"/>
          <p:cNvSpPr>
            <a:spLocks noGrp="1" noChangeArrowheads="1"/>
          </p:cNvSpPr>
          <p:nvPr>
            <p:ph type="body" idx="1"/>
          </p:nvPr>
        </p:nvSpPr>
        <p:spPr>
          <a:xfrm>
            <a:off x="152400" y="1219200"/>
            <a:ext cx="8991600" cy="5029200"/>
          </a:xfrm>
          <a:noFill/>
          <a:ln/>
        </p:spPr>
        <p:txBody>
          <a:bodyPr/>
          <a:lstStyle/>
          <a:p>
            <a:pPr>
              <a:lnSpc>
                <a:spcPct val="90000"/>
              </a:lnSpc>
              <a:spcAft>
                <a:spcPct val="10000"/>
              </a:spcAft>
            </a:pPr>
            <a:r>
              <a:rPr lang="en-US" sz="2400" dirty="0" smtClean="0"/>
              <a:t>Global-scale datacenters</a:t>
            </a:r>
          </a:p>
          <a:p>
            <a:pPr lvl="1">
              <a:lnSpc>
                <a:spcPct val="90000"/>
              </a:lnSpc>
              <a:spcAft>
                <a:spcPct val="10000"/>
              </a:spcAft>
            </a:pPr>
            <a:r>
              <a:rPr lang="en-US" sz="2000" dirty="0" smtClean="0"/>
              <a:t>Utilization, Low-energy file systems, Virtual machines, etc</a:t>
            </a:r>
          </a:p>
          <a:p>
            <a:pPr lvl="1">
              <a:lnSpc>
                <a:spcPct val="90000"/>
              </a:lnSpc>
              <a:spcAft>
                <a:spcPct val="10000"/>
              </a:spcAft>
            </a:pPr>
            <a:r>
              <a:rPr lang="en-US" sz="2000" dirty="0" smtClean="0"/>
              <a:t>High bandwidth-delay product networks enhancements</a:t>
            </a:r>
          </a:p>
          <a:p>
            <a:pPr lvl="2">
              <a:lnSpc>
                <a:spcPct val="90000"/>
              </a:lnSpc>
              <a:spcAft>
                <a:spcPct val="10000"/>
              </a:spcAft>
            </a:pPr>
            <a:r>
              <a:rPr lang="en-US" sz="2000" dirty="0" smtClean="0"/>
              <a:t>Cluster of servers, </a:t>
            </a:r>
            <a:r>
              <a:rPr lang="en-US" sz="2000" dirty="0" err="1" smtClean="0"/>
              <a:t>Netslice</a:t>
            </a:r>
            <a:r>
              <a:rPr lang="en-US" sz="2000" dirty="0" smtClean="0"/>
              <a:t>, </a:t>
            </a:r>
            <a:r>
              <a:rPr lang="en-US" sz="2000" dirty="0" err="1" smtClean="0"/>
              <a:t>RouteBricks</a:t>
            </a:r>
            <a:r>
              <a:rPr lang="en-US" sz="2000" dirty="0" smtClean="0"/>
              <a:t>, FWP, Maelstrom, etc</a:t>
            </a:r>
          </a:p>
          <a:p>
            <a:pPr lvl="1">
              <a:lnSpc>
                <a:spcPct val="90000"/>
              </a:lnSpc>
              <a:spcAft>
                <a:spcPct val="10000"/>
              </a:spcAft>
            </a:pPr>
            <a:r>
              <a:rPr lang="en-US" sz="2000" dirty="0" smtClean="0"/>
              <a:t>Exploit parallelism in </a:t>
            </a:r>
            <a:r>
              <a:rPr lang="en-US" sz="2000" dirty="0" err="1" smtClean="0"/>
              <a:t>multicore</a:t>
            </a:r>
            <a:r>
              <a:rPr lang="en-US" sz="2000" dirty="0" smtClean="0"/>
              <a:t> processors</a:t>
            </a:r>
          </a:p>
          <a:p>
            <a:pPr lvl="2">
              <a:lnSpc>
                <a:spcPct val="90000"/>
              </a:lnSpc>
              <a:spcAft>
                <a:spcPct val="10000"/>
              </a:spcAft>
            </a:pPr>
            <a:r>
              <a:rPr lang="en-US" sz="2000" dirty="0" smtClean="0"/>
              <a:t>Thread </a:t>
            </a:r>
            <a:r>
              <a:rPr lang="en-US" sz="2000" dirty="0" err="1" smtClean="0"/>
              <a:t>vs</a:t>
            </a:r>
            <a:r>
              <a:rPr lang="en-US" sz="2000" dirty="0" smtClean="0"/>
              <a:t> events, operating system, network process architectures</a:t>
            </a:r>
          </a:p>
          <a:p>
            <a:pPr>
              <a:lnSpc>
                <a:spcPct val="90000"/>
              </a:lnSpc>
              <a:spcAft>
                <a:spcPct val="10000"/>
              </a:spcAft>
            </a:pPr>
            <a:r>
              <a:rPr lang="en-US" sz="2400" dirty="0" smtClean="0"/>
              <a:t>P2P</a:t>
            </a:r>
          </a:p>
          <a:p>
            <a:pPr lvl="1">
              <a:lnSpc>
                <a:spcPct val="90000"/>
              </a:lnSpc>
              <a:spcAft>
                <a:spcPct val="10000"/>
              </a:spcAft>
            </a:pPr>
            <a:r>
              <a:rPr lang="en-US" sz="2000" dirty="0" smtClean="0"/>
              <a:t>Cloud storage @ home, etc</a:t>
            </a:r>
          </a:p>
          <a:p>
            <a:pPr>
              <a:lnSpc>
                <a:spcPct val="90000"/>
              </a:lnSpc>
              <a:spcAft>
                <a:spcPct val="10000"/>
              </a:spcAft>
            </a:pPr>
            <a:r>
              <a:rPr lang="en-US" sz="2400" dirty="0" smtClean="0"/>
              <a:t>I have more ideas, but you can also talk to other faculty for more ideas: </a:t>
            </a:r>
          </a:p>
          <a:p>
            <a:pPr>
              <a:lnSpc>
                <a:spcPct val="90000"/>
              </a:lnSpc>
              <a:spcAft>
                <a:spcPct val="10000"/>
              </a:spcAft>
              <a:buNone/>
            </a:pPr>
            <a:r>
              <a:rPr lang="en-US" sz="2400" dirty="0" smtClean="0"/>
              <a:t>	Professors </a:t>
            </a:r>
            <a:r>
              <a:rPr lang="en-US" sz="2400" dirty="0" err="1" smtClean="0"/>
              <a:t>Birman</a:t>
            </a:r>
            <a:r>
              <a:rPr lang="en-US" sz="2400" dirty="0" smtClean="0"/>
              <a:t>, </a:t>
            </a:r>
            <a:r>
              <a:rPr lang="en-US" sz="2400" dirty="0" err="1" smtClean="0"/>
              <a:t>Sirer</a:t>
            </a:r>
            <a:r>
              <a:rPr lang="en-US" sz="2400" dirty="0" smtClean="0"/>
              <a:t>, Schneider, Van </a:t>
            </a:r>
            <a:r>
              <a:rPr lang="en-US" sz="2400" dirty="0" err="1" smtClean="0"/>
              <a:t>Renesse</a:t>
            </a:r>
            <a:r>
              <a:rPr lang="en-US" sz="2400" dirty="0" smtClean="0"/>
              <a:t>, or </a:t>
            </a:r>
            <a:r>
              <a:rPr lang="en-US" sz="2400" dirty="0" err="1" smtClean="0"/>
              <a:t>Gehrke</a:t>
            </a:r>
            <a:endParaRPr lang="en-US" sz="24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lstStyle/>
          <a:p>
            <a:r>
              <a:rPr lang="en-US" dirty="0">
                <a:solidFill>
                  <a:srgbClr val="0000FF"/>
                </a:solidFill>
              </a:rPr>
              <a:t>CS 6410: Project Suggestions</a:t>
            </a:r>
            <a:endParaRPr lang="en-US" dirty="0"/>
          </a:p>
        </p:txBody>
      </p:sp>
      <p:sp>
        <p:nvSpPr>
          <p:cNvPr id="3" name="Content Placeholder 2"/>
          <p:cNvSpPr>
            <a:spLocks noGrp="1"/>
          </p:cNvSpPr>
          <p:nvPr>
            <p:ph idx="1"/>
          </p:nvPr>
        </p:nvSpPr>
        <p:spPr>
          <a:xfrm>
            <a:off x="457200" y="990600"/>
            <a:ext cx="8229600" cy="5638800"/>
          </a:xfrm>
        </p:spPr>
        <p:txBody>
          <a:bodyPr/>
          <a:lstStyle/>
          <a:p>
            <a:r>
              <a:rPr lang="en-US" sz="1400" b="1" dirty="0" smtClean="0"/>
              <a:t>GE </a:t>
            </a:r>
            <a:r>
              <a:rPr lang="en-US" sz="1400" b="1" dirty="0" err="1" smtClean="0"/>
              <a:t>Engergy</a:t>
            </a:r>
            <a:r>
              <a:rPr lang="en-US" sz="1400" b="1" dirty="0" smtClean="0"/>
              <a:t> Software</a:t>
            </a:r>
          </a:p>
          <a:p>
            <a:r>
              <a:rPr lang="en-US" sz="1400" i="1" dirty="0" smtClean="0"/>
              <a:t>The </a:t>
            </a:r>
            <a:r>
              <a:rPr lang="en-US" sz="1400" i="1" dirty="0"/>
              <a:t>Software team within GE Energy's Energy Consulting group develops, commercially licenses, and supports the </a:t>
            </a:r>
            <a:r>
              <a:rPr lang="en-US" sz="1400" i="1" dirty="0" err="1"/>
              <a:t>Concorda</a:t>
            </a:r>
            <a:r>
              <a:rPr lang="en-US" sz="1400" i="1" dirty="0"/>
              <a:t> Software Suite-PSLF, MAPS and MARS. These products are internationally known and are widely used for planning and simulating electric power grids, assessing the economic performance of large electricity markets, and evaluating generation </a:t>
            </a:r>
            <a:r>
              <a:rPr lang="en-US" sz="1400" i="1" dirty="0" smtClean="0"/>
              <a:t>reliability.</a:t>
            </a:r>
          </a:p>
          <a:p>
            <a:r>
              <a:rPr lang="en-US" sz="1400" dirty="0" smtClean="0"/>
              <a:t>High </a:t>
            </a:r>
            <a:r>
              <a:rPr lang="en-US" sz="1400" dirty="0"/>
              <a:t>Level Project </a:t>
            </a:r>
            <a:r>
              <a:rPr lang="en-US" sz="1400" dirty="0" smtClean="0"/>
              <a:t>Scope:</a:t>
            </a:r>
          </a:p>
          <a:p>
            <a:r>
              <a:rPr lang="en-US" sz="1400" dirty="0" smtClean="0"/>
              <a:t>As </a:t>
            </a:r>
            <a:r>
              <a:rPr lang="en-US" sz="1400" dirty="0"/>
              <a:t>the size of the system modeled </a:t>
            </a:r>
            <a:r>
              <a:rPr lang="en-US" sz="1400" dirty="0" smtClean="0"/>
              <a:t> increases </a:t>
            </a:r>
            <a:r>
              <a:rPr lang="en-US" sz="1400" dirty="0"/>
              <a:t>and the number of sensitivities increase, the need to improve compute time for our analysis engines has become increasingly important.  To address this issue, we have deployed several of our applications on an internal Linux cluster and have achieved a significant performance boost.  Our customers would like to take advantage of this same performance boost.</a:t>
            </a:r>
          </a:p>
          <a:p>
            <a:endParaRPr lang="en-US" sz="1400" dirty="0"/>
          </a:p>
          <a:p>
            <a:r>
              <a:rPr lang="en-US" sz="1400" dirty="0"/>
              <a:t>We propose a project to develop a framework that enables our applications to be easily built-out in a cloud computing environment.  The cloud would be accessible by our customers and provide them with a significant compute time reduction.  The general task list would be as </a:t>
            </a:r>
            <a:r>
              <a:rPr lang="en-US" sz="1400" dirty="0" smtClean="0"/>
              <a:t>follows:</a:t>
            </a:r>
          </a:p>
          <a:p>
            <a:pPr lvl="1"/>
            <a:r>
              <a:rPr lang="en-US" sz="1200" dirty="0" smtClean="0"/>
              <a:t>Develop </a:t>
            </a:r>
            <a:r>
              <a:rPr lang="en-US" sz="1200" dirty="0"/>
              <a:t>overall specification through initial discussions with project </a:t>
            </a:r>
            <a:r>
              <a:rPr lang="en-US" sz="1200" dirty="0" smtClean="0"/>
              <a:t>sponsor</a:t>
            </a:r>
          </a:p>
          <a:p>
            <a:pPr lvl="1"/>
            <a:r>
              <a:rPr lang="en-US" sz="1200" dirty="0" smtClean="0"/>
              <a:t>Develop </a:t>
            </a:r>
            <a:r>
              <a:rPr lang="en-US" sz="1200" dirty="0"/>
              <a:t>front-end web application to define "job", kick-off execution, and monitor job </a:t>
            </a:r>
            <a:r>
              <a:rPr lang="en-US" sz="1200" dirty="0" smtClean="0"/>
              <a:t>progress</a:t>
            </a:r>
          </a:p>
          <a:p>
            <a:pPr lvl="1"/>
            <a:r>
              <a:rPr lang="en-US" sz="1200" dirty="0" smtClean="0"/>
              <a:t>Edit </a:t>
            </a:r>
            <a:r>
              <a:rPr lang="en-US" sz="1200" dirty="0"/>
              <a:t>input files to split job among </a:t>
            </a:r>
            <a:r>
              <a:rPr lang="en-US" sz="1200" dirty="0" smtClean="0"/>
              <a:t>processors</a:t>
            </a:r>
          </a:p>
          <a:p>
            <a:pPr lvl="1"/>
            <a:r>
              <a:rPr lang="en-US" sz="1200" dirty="0" smtClean="0"/>
              <a:t>Recombine </a:t>
            </a:r>
            <a:r>
              <a:rPr lang="en-US" sz="1200" dirty="0"/>
              <a:t>results after </a:t>
            </a:r>
            <a:r>
              <a:rPr lang="en-US" sz="1200" dirty="0" smtClean="0"/>
              <a:t>completion</a:t>
            </a:r>
          </a:p>
          <a:p>
            <a:pPr lvl="1"/>
            <a:r>
              <a:rPr lang="en-US" sz="1200" dirty="0" smtClean="0"/>
              <a:t>Store </a:t>
            </a:r>
            <a:r>
              <a:rPr lang="en-US" sz="1200" dirty="0"/>
              <a:t>results in appropriate </a:t>
            </a:r>
            <a:r>
              <a:rPr lang="en-US" sz="1200" dirty="0" smtClean="0"/>
              <a:t>location</a:t>
            </a:r>
            <a:endParaRPr lang="en-US" sz="1400" dirty="0"/>
          </a:p>
          <a:p>
            <a:r>
              <a:rPr lang="en-US" sz="1400" dirty="0" smtClean="0"/>
              <a:t>The </a:t>
            </a:r>
            <a:r>
              <a:rPr lang="en-US" sz="1400" dirty="0"/>
              <a:t>ultimate goal is to develop a cloud-based execution engine for our MAPS and MARS software that is easy to use.</a:t>
            </a:r>
          </a:p>
        </p:txBody>
      </p:sp>
    </p:spTree>
    <p:extLst>
      <p:ext uri="{BB962C8B-B14F-4D97-AF65-F5344CB8AC3E}">
        <p14:creationId xmlns:p14="http://schemas.microsoft.com/office/powerpoint/2010/main" val="12610519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lstStyle/>
          <a:p>
            <a:r>
              <a:rPr lang="en-US">
                <a:solidFill>
                  <a:srgbClr val="0000FF"/>
                </a:solidFill>
              </a:rPr>
              <a:t>Who am I?</a:t>
            </a:r>
            <a:endParaRPr lang="en-US"/>
          </a:p>
        </p:txBody>
      </p:sp>
      <p:sp>
        <p:nvSpPr>
          <p:cNvPr id="98307" name="Rectangle 3"/>
          <p:cNvSpPr>
            <a:spLocks noGrp="1" noChangeArrowheads="1"/>
          </p:cNvSpPr>
          <p:nvPr>
            <p:ph type="body" idx="1"/>
          </p:nvPr>
        </p:nvSpPr>
        <p:spPr>
          <a:xfrm>
            <a:off x="152400" y="1143000"/>
            <a:ext cx="8305800" cy="4724400"/>
          </a:xfrm>
        </p:spPr>
        <p:txBody>
          <a:bodyPr/>
          <a:lstStyle/>
          <a:p>
            <a:pPr marL="285750" indent="-285750">
              <a:lnSpc>
                <a:spcPct val="80000"/>
              </a:lnSpc>
            </a:pPr>
            <a:r>
              <a:rPr lang="en-US" sz="2800" dirty="0" smtClean="0"/>
              <a:t>Prof. </a:t>
            </a:r>
            <a:r>
              <a:rPr lang="en-US" sz="2800" dirty="0"/>
              <a:t>Hakim Weatherspoon </a:t>
            </a:r>
          </a:p>
          <a:p>
            <a:pPr marL="685800" lvl="1" indent="-228600">
              <a:lnSpc>
                <a:spcPct val="80000"/>
              </a:lnSpc>
            </a:pPr>
            <a:r>
              <a:rPr lang="en-US" sz="2400" dirty="0"/>
              <a:t>(Hakim means </a:t>
            </a:r>
            <a:r>
              <a:rPr lang="en-US" sz="2400" dirty="0" smtClean="0"/>
              <a:t>Doctor, wise, or </a:t>
            </a:r>
            <a:r>
              <a:rPr lang="en-US" sz="2400" dirty="0" err="1" smtClean="0"/>
              <a:t>prof</a:t>
            </a:r>
            <a:r>
              <a:rPr lang="en-US" sz="2400" dirty="0" smtClean="0"/>
              <a:t>. </a:t>
            </a:r>
            <a:r>
              <a:rPr lang="en-US" sz="2400" dirty="0"/>
              <a:t>in Arabic)</a:t>
            </a:r>
          </a:p>
          <a:p>
            <a:pPr marL="685800" lvl="1" indent="-228600">
              <a:lnSpc>
                <a:spcPct val="80000"/>
              </a:lnSpc>
            </a:pPr>
            <a:r>
              <a:rPr lang="en-US" sz="2400" dirty="0"/>
              <a:t>Background in Education</a:t>
            </a:r>
          </a:p>
          <a:p>
            <a:pPr lvl="2">
              <a:lnSpc>
                <a:spcPct val="80000"/>
              </a:lnSpc>
            </a:pPr>
            <a:r>
              <a:rPr lang="en-US" sz="2000" dirty="0"/>
              <a:t>Undergraduate University of</a:t>
            </a:r>
            <a:r>
              <a:rPr lang="en-US" sz="2000" dirty="0" smtClean="0"/>
              <a:t> Washington</a:t>
            </a:r>
            <a:endParaRPr lang="en-US" sz="2000" dirty="0"/>
          </a:p>
          <a:p>
            <a:pPr marL="1543050" lvl="3" indent="-171450">
              <a:lnSpc>
                <a:spcPct val="80000"/>
              </a:lnSpc>
            </a:pPr>
            <a:r>
              <a:rPr lang="en-US" sz="1800" dirty="0"/>
              <a:t>Played Varsity Football</a:t>
            </a:r>
          </a:p>
          <a:p>
            <a:pPr marL="2000250" lvl="4" indent="-171450">
              <a:lnSpc>
                <a:spcPct val="80000"/>
              </a:lnSpc>
            </a:pPr>
            <a:r>
              <a:rPr lang="en-US" sz="1800" dirty="0"/>
              <a:t>Some teammates collectively make $100’s of millions</a:t>
            </a:r>
          </a:p>
          <a:p>
            <a:pPr marL="2000250" lvl="4" indent="-171450">
              <a:lnSpc>
                <a:spcPct val="80000"/>
              </a:lnSpc>
            </a:pPr>
            <a:r>
              <a:rPr lang="en-US" sz="1800" dirty="0"/>
              <a:t>I teach!!!</a:t>
            </a:r>
          </a:p>
          <a:p>
            <a:pPr lvl="2">
              <a:lnSpc>
                <a:spcPct val="80000"/>
              </a:lnSpc>
            </a:pPr>
            <a:r>
              <a:rPr lang="en-US" sz="2000" dirty="0"/>
              <a:t>Graduate University of California, Berkeley</a:t>
            </a:r>
          </a:p>
          <a:p>
            <a:pPr marL="1543050" lvl="3" indent="-171450">
              <a:lnSpc>
                <a:spcPct val="80000"/>
              </a:lnSpc>
            </a:pPr>
            <a:r>
              <a:rPr lang="en-US" sz="1800" dirty="0"/>
              <a:t>Some class mates collectively make $100’s of millions</a:t>
            </a:r>
          </a:p>
          <a:p>
            <a:pPr marL="1543050" lvl="3" indent="-171450">
              <a:lnSpc>
                <a:spcPct val="80000"/>
              </a:lnSpc>
            </a:pPr>
            <a:r>
              <a:rPr lang="en-US" sz="1800" dirty="0"/>
              <a:t>I teach!!!</a:t>
            </a:r>
          </a:p>
          <a:p>
            <a:pPr marL="685800" lvl="1" indent="-228600">
              <a:lnSpc>
                <a:spcPct val="80000"/>
              </a:lnSpc>
            </a:pPr>
            <a:r>
              <a:rPr lang="en-US" sz="2400" dirty="0"/>
              <a:t>Background in Operating Systems</a:t>
            </a:r>
          </a:p>
          <a:p>
            <a:pPr lvl="2">
              <a:lnSpc>
                <a:spcPct val="80000"/>
              </a:lnSpc>
            </a:pPr>
            <a:r>
              <a:rPr lang="en-US" sz="2000" dirty="0"/>
              <a:t>Peer-to-Peer Storage</a:t>
            </a:r>
          </a:p>
          <a:p>
            <a:pPr marL="1543050" lvl="3" indent="-171450">
              <a:lnSpc>
                <a:spcPct val="80000"/>
              </a:lnSpc>
            </a:pPr>
            <a:r>
              <a:rPr lang="en-US" sz="1800" dirty="0"/>
              <a:t>Antiquity project - Secure wide-area distributed system</a:t>
            </a:r>
          </a:p>
          <a:p>
            <a:pPr marL="1543050" lvl="3" indent="-171450">
              <a:lnSpc>
                <a:spcPct val="80000"/>
              </a:lnSpc>
            </a:pPr>
            <a:r>
              <a:rPr lang="en-US" sz="1800" dirty="0" err="1"/>
              <a:t>OceanStore</a:t>
            </a:r>
            <a:r>
              <a:rPr lang="en-US" sz="1800" dirty="0"/>
              <a:t> project – Store your data for 1000 years</a:t>
            </a:r>
          </a:p>
          <a:p>
            <a:pPr lvl="2">
              <a:lnSpc>
                <a:spcPct val="80000"/>
              </a:lnSpc>
            </a:pPr>
            <a:r>
              <a:rPr lang="en-US" sz="2000" dirty="0"/>
              <a:t>Network overlays</a:t>
            </a:r>
          </a:p>
          <a:p>
            <a:pPr marL="1543050" lvl="3" indent="-171450">
              <a:lnSpc>
                <a:spcPct val="80000"/>
              </a:lnSpc>
            </a:pPr>
            <a:r>
              <a:rPr lang="en-US" sz="1800" dirty="0"/>
              <a:t>Bamboo and Tapestry – Find your data around globe</a:t>
            </a:r>
          </a:p>
          <a:p>
            <a:pPr lvl="2">
              <a:lnSpc>
                <a:spcPct val="80000"/>
              </a:lnSpc>
            </a:pPr>
            <a:r>
              <a:rPr lang="en-US" sz="2000" dirty="0"/>
              <a:t>Tiny OS</a:t>
            </a:r>
          </a:p>
          <a:p>
            <a:pPr marL="1543050" lvl="3" indent="-171450">
              <a:lnSpc>
                <a:spcPct val="80000"/>
              </a:lnSpc>
            </a:pPr>
            <a:r>
              <a:rPr lang="en-US" sz="1800" dirty="0"/>
              <a:t>Early adopter in 1999, but ultimately chose P2P direction</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r>
              <a:rPr lang="en-US" dirty="0">
                <a:solidFill>
                  <a:srgbClr val="0000FF"/>
                </a:solidFill>
              </a:rPr>
              <a:t>CS</a:t>
            </a:r>
            <a:r>
              <a:rPr lang="en-US" dirty="0" smtClean="0">
                <a:solidFill>
                  <a:srgbClr val="0000FF"/>
                </a:solidFill>
              </a:rPr>
              <a:t> 6410: Project Infrastructure</a:t>
            </a:r>
            <a:endParaRPr lang="en-US" dirty="0">
              <a:solidFill>
                <a:srgbClr val="0000FF"/>
              </a:solidFill>
            </a:endParaRPr>
          </a:p>
        </p:txBody>
      </p:sp>
      <p:sp>
        <p:nvSpPr>
          <p:cNvPr id="79875" name="Rectangle 3"/>
          <p:cNvSpPr>
            <a:spLocks noGrp="1" noChangeArrowheads="1"/>
          </p:cNvSpPr>
          <p:nvPr>
            <p:ph type="body" idx="1"/>
          </p:nvPr>
        </p:nvSpPr>
        <p:spPr>
          <a:xfrm>
            <a:off x="152400" y="1447800"/>
            <a:ext cx="8991600" cy="5029200"/>
          </a:xfrm>
          <a:noFill/>
          <a:ln/>
        </p:spPr>
        <p:txBody>
          <a:bodyPr/>
          <a:lstStyle/>
          <a:p>
            <a:pPr>
              <a:lnSpc>
                <a:spcPct val="90000"/>
              </a:lnSpc>
              <a:spcAft>
                <a:spcPct val="10000"/>
              </a:spcAft>
            </a:pPr>
            <a:r>
              <a:rPr lang="en-US" sz="2800" dirty="0" smtClean="0"/>
              <a:t>Amazon’s Cloud Infrastructure EC2/S3</a:t>
            </a:r>
          </a:p>
          <a:p>
            <a:pPr>
              <a:lnSpc>
                <a:spcPct val="90000"/>
              </a:lnSpc>
              <a:spcAft>
                <a:spcPct val="10000"/>
              </a:spcAft>
            </a:pPr>
            <a:r>
              <a:rPr lang="en-US" sz="2800" dirty="0" smtClean="0"/>
              <a:t>Cornell NLR Rings </a:t>
            </a:r>
            <a:r>
              <a:rPr lang="en-US" sz="2800" dirty="0" err="1" smtClean="0"/>
              <a:t>testbed</a:t>
            </a:r>
            <a:endParaRPr lang="en-US" sz="2800" dirty="0" smtClean="0"/>
          </a:p>
          <a:p>
            <a:pPr>
              <a:lnSpc>
                <a:spcPct val="90000"/>
              </a:lnSpc>
              <a:spcAft>
                <a:spcPct val="10000"/>
              </a:spcAft>
            </a:pPr>
            <a:r>
              <a:rPr lang="en-US" sz="2800" dirty="0" err="1" smtClean="0"/>
              <a:t>Emulab</a:t>
            </a:r>
            <a:endParaRPr lang="en-US" sz="2800" dirty="0" smtClean="0"/>
          </a:p>
          <a:p>
            <a:pPr>
              <a:lnSpc>
                <a:spcPct val="90000"/>
              </a:lnSpc>
              <a:spcAft>
                <a:spcPct val="10000"/>
              </a:spcAft>
            </a:pPr>
            <a:r>
              <a:rPr lang="en-US" sz="2800" dirty="0" err="1" smtClean="0"/>
              <a:t>PlanetLab</a:t>
            </a:r>
            <a:endParaRPr lang="en-US" sz="2800" dirty="0" smtClean="0"/>
          </a:p>
          <a:p>
            <a:pPr>
              <a:lnSpc>
                <a:spcPct val="90000"/>
              </a:lnSpc>
              <a:spcAft>
                <a:spcPct val="10000"/>
              </a:spcAft>
            </a:pPr>
            <a:r>
              <a:rPr lang="en-US" sz="2800" dirty="0" smtClean="0"/>
              <a:t>Cornell’s Center for Advanced Computing (CAC)</a:t>
            </a:r>
          </a:p>
          <a:p>
            <a:pPr>
              <a:lnSpc>
                <a:spcPct val="90000"/>
              </a:lnSpc>
              <a:spcAft>
                <a:spcPct val="10000"/>
              </a:spcAft>
            </a:pPr>
            <a:r>
              <a:rPr lang="en-US" sz="2800" dirty="0" smtClean="0"/>
              <a:t>…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00FF"/>
                </a:solidFill>
              </a:rPr>
              <a:t>Important Project Deadlines</a:t>
            </a:r>
            <a:endParaRPr lang="en-US" dirty="0"/>
          </a:p>
        </p:txBody>
      </p:sp>
      <p:sp>
        <p:nvSpPr>
          <p:cNvPr id="3" name="Content Placeholder 2"/>
          <p:cNvSpPr>
            <a:spLocks noGrp="1"/>
          </p:cNvSpPr>
          <p:nvPr>
            <p:ph idx="1"/>
          </p:nvPr>
        </p:nvSpPr>
        <p:spPr>
          <a:xfrm>
            <a:off x="342900" y="1447800"/>
            <a:ext cx="8458200" cy="4525963"/>
          </a:xfrm>
        </p:spPr>
        <p:txBody>
          <a:bodyPr/>
          <a:lstStyle/>
          <a:p>
            <a:pPr lvl="1"/>
            <a:endParaRPr lang="en-US" sz="2400" dirty="0"/>
          </a:p>
        </p:txBody>
      </p:sp>
      <p:graphicFrame>
        <p:nvGraphicFramePr>
          <p:cNvPr id="4" name="Group 42"/>
          <p:cNvGraphicFramePr>
            <a:graphicFrameLocks noGrp="1"/>
          </p:cNvGraphicFramePr>
          <p:nvPr>
            <p:extLst>
              <p:ext uri="{D42A27DB-BD31-4B8C-83A1-F6EECF244321}">
                <p14:modId xmlns:p14="http://schemas.microsoft.com/office/powerpoint/2010/main" val="1623979507"/>
              </p:ext>
            </p:extLst>
          </p:nvPr>
        </p:nvGraphicFramePr>
        <p:xfrm>
          <a:off x="1600200" y="2438400"/>
          <a:ext cx="6096000" cy="2743200"/>
        </p:xfrm>
        <a:graphic>
          <a:graphicData uri="http://schemas.openxmlformats.org/drawingml/2006/table">
            <a:tbl>
              <a:tblPr/>
              <a:tblGrid>
                <a:gridCol w="1066800"/>
                <a:gridCol w="5029200"/>
              </a:tblGrid>
              <a:tr h="1857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a:ln>
                            <a:noFill/>
                          </a:ln>
                          <a:solidFill>
                            <a:schemeClr val="tx1"/>
                          </a:solidFill>
                          <a:effectLst/>
                          <a:latin typeface="Times New Roman" pitchFamily="-106" charset="0"/>
                        </a:rPr>
                        <a:t>9</a:t>
                      </a:r>
                      <a:r>
                        <a:rPr kumimoji="0" lang="en-US" sz="2400" b="0" i="0" u="none" strike="noStrike" cap="none" normalizeH="0" baseline="0" dirty="0" smtClean="0">
                          <a:ln>
                            <a:noFill/>
                          </a:ln>
                          <a:solidFill>
                            <a:schemeClr val="tx1"/>
                          </a:solidFill>
                          <a:effectLst/>
                          <a:latin typeface="Times New Roman" pitchFamily="-106" charset="0"/>
                        </a:rPr>
                        <a:t>/15</a:t>
                      </a:r>
                      <a:endParaRPr kumimoji="0" lang="en-US" sz="2400" b="0" i="0" u="none" strike="noStrike" cap="none" normalizeH="0" baseline="0" dirty="0">
                        <a:ln>
                          <a:noFill/>
                        </a:ln>
                        <a:solidFill>
                          <a:schemeClr val="tx1"/>
                        </a:solidFill>
                        <a:effectLst/>
                        <a:latin typeface="Times New Roman" pitchFamily="-106"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06" charset="0"/>
                        </a:rPr>
                        <a:t>Submit </a:t>
                      </a:r>
                      <a:r>
                        <a:rPr kumimoji="0" lang="en-US" sz="2400" b="0" i="0" u="none" strike="noStrike" cap="none" normalizeH="0" baseline="0" dirty="0">
                          <a:ln>
                            <a:noFill/>
                          </a:ln>
                          <a:solidFill>
                            <a:schemeClr val="tx1"/>
                          </a:solidFill>
                          <a:effectLst/>
                          <a:latin typeface="Times New Roman" pitchFamily="-106" charset="0"/>
                        </a:rPr>
                        <a:t>your topic of </a:t>
                      </a:r>
                      <a:r>
                        <a:rPr kumimoji="0" lang="en-US" sz="2400" b="0" i="0" u="none" strike="noStrike" cap="none" normalizeH="0" baseline="0" dirty="0" smtClean="0">
                          <a:ln>
                            <a:noFill/>
                          </a:ln>
                          <a:solidFill>
                            <a:schemeClr val="tx1"/>
                          </a:solidFill>
                          <a:effectLst/>
                          <a:latin typeface="Times New Roman" pitchFamily="-106" charset="0"/>
                        </a:rPr>
                        <a:t>interest proposal</a:t>
                      </a:r>
                      <a:endParaRPr kumimoji="0" lang="en-US" sz="2400" b="0" i="0" u="none" strike="noStrike" cap="none" normalizeH="0" baseline="0" dirty="0">
                        <a:ln>
                          <a:noFill/>
                        </a:ln>
                        <a:solidFill>
                          <a:schemeClr val="tx1"/>
                        </a:solidFill>
                        <a:effectLst/>
                        <a:latin typeface="Times New Roman" pitchFamily="-106"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41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06" charset="0"/>
                        </a:rPr>
                        <a:t>9/29</a:t>
                      </a:r>
                      <a:endParaRPr kumimoji="0" lang="en-US" sz="2400" b="0" i="0" u="none" strike="noStrike" cap="none" normalizeH="0" baseline="0" dirty="0">
                        <a:ln>
                          <a:noFill/>
                        </a:ln>
                        <a:solidFill>
                          <a:schemeClr val="tx1"/>
                        </a:solidFill>
                        <a:effectLst/>
                        <a:latin typeface="Times New Roman" pitchFamily="-106"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Times New Roman" pitchFamily="-106" charset="0"/>
                        </a:rPr>
                        <a:t>Submit 2-3 pages survey on topic</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57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06" charset="0"/>
                        </a:rPr>
                        <a:t>10/4</a:t>
                      </a:r>
                      <a:endParaRPr kumimoji="0" lang="en-US" sz="2400" b="0" i="0" u="none" strike="noStrike" cap="none" normalizeH="0" baseline="0" dirty="0">
                        <a:ln>
                          <a:noFill/>
                        </a:ln>
                        <a:solidFill>
                          <a:schemeClr val="tx1"/>
                        </a:solidFill>
                        <a:effectLst/>
                        <a:latin typeface="Times New Roman" pitchFamily="-106"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Times New Roman" pitchFamily="-106" charset="0"/>
                        </a:rPr>
                        <a:t>Discuss project topic with me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41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06" charset="0"/>
                        </a:rPr>
                        <a:t>11/3</a:t>
                      </a:r>
                      <a:endParaRPr kumimoji="0" lang="en-US" sz="2400" b="0" i="0" u="none" strike="noStrike" cap="none" normalizeH="0" baseline="0" dirty="0">
                        <a:ln>
                          <a:noFill/>
                        </a:ln>
                        <a:solidFill>
                          <a:schemeClr val="tx1"/>
                        </a:solidFill>
                        <a:effectLst/>
                        <a:latin typeface="Times New Roman" pitchFamily="-106"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06" charset="0"/>
                        </a:rPr>
                        <a:t>Midterm draft paper of project </a:t>
                      </a:r>
                      <a:endParaRPr kumimoji="0" lang="en-US" sz="2400" b="0" i="0" u="none" strike="noStrike" cap="none" normalizeH="0" baseline="0" dirty="0">
                        <a:ln>
                          <a:noFill/>
                        </a:ln>
                        <a:solidFill>
                          <a:schemeClr val="tx1"/>
                        </a:solidFill>
                        <a:effectLst/>
                        <a:latin typeface="Times New Roman" pitchFamily="-106"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57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06" charset="0"/>
                        </a:rPr>
                        <a:t>12/1</a:t>
                      </a:r>
                      <a:endParaRPr kumimoji="0" lang="en-US" sz="2400" b="0" i="0" u="none" strike="noStrike" cap="none" normalizeH="0" baseline="0" dirty="0">
                        <a:ln>
                          <a:noFill/>
                        </a:ln>
                        <a:solidFill>
                          <a:schemeClr val="tx1"/>
                        </a:solidFill>
                        <a:effectLst/>
                        <a:latin typeface="Times New Roman" pitchFamily="-106"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06" charset="0"/>
                        </a:rPr>
                        <a:t>Final demo/presentation of project</a:t>
                      </a:r>
                      <a:endParaRPr kumimoji="0" lang="en-US" sz="2400" b="0" i="0" u="none" strike="noStrike" cap="none" normalizeH="0" baseline="0" dirty="0">
                        <a:ln>
                          <a:noFill/>
                        </a:ln>
                        <a:solidFill>
                          <a:schemeClr val="tx1"/>
                        </a:solidFill>
                        <a:effectLst/>
                        <a:latin typeface="Times New Roman" pitchFamily="-106"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41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06" charset="0"/>
                        </a:rPr>
                        <a:t>12/8</a:t>
                      </a:r>
                      <a:endParaRPr kumimoji="0" lang="en-US" sz="2400" b="0" i="0" u="none" strike="noStrike" cap="none" normalizeH="0" baseline="0" dirty="0">
                        <a:ln>
                          <a:noFill/>
                        </a:ln>
                        <a:solidFill>
                          <a:schemeClr val="tx1"/>
                        </a:solidFill>
                        <a:effectLst/>
                        <a:latin typeface="Times New Roman" pitchFamily="-106"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06" charset="0"/>
                        </a:rPr>
                        <a:t>Final paper on project</a:t>
                      </a:r>
                      <a:endParaRPr kumimoji="0" lang="en-US" sz="2400" b="0" i="0" u="none" strike="noStrike" cap="none" normalizeH="0" baseline="0" dirty="0">
                        <a:ln>
                          <a:noFill/>
                        </a:ln>
                        <a:solidFill>
                          <a:schemeClr val="tx1"/>
                        </a:solidFill>
                        <a:effectLst/>
                        <a:latin typeface="Times New Roman" pitchFamily="-106"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r>
              <a:rPr lang="en-US" dirty="0" smtClean="0">
                <a:solidFill>
                  <a:srgbClr val="0000FF"/>
                </a:solidFill>
              </a:rPr>
              <a:t>CS 6410: Grading</a:t>
            </a:r>
            <a:endParaRPr lang="en-US" dirty="0">
              <a:solidFill>
                <a:srgbClr val="0000FF"/>
              </a:solidFill>
            </a:endParaRPr>
          </a:p>
        </p:txBody>
      </p:sp>
      <p:sp>
        <p:nvSpPr>
          <p:cNvPr id="81923" name="Rectangle 3"/>
          <p:cNvSpPr>
            <a:spLocks noGrp="1" noChangeArrowheads="1"/>
          </p:cNvSpPr>
          <p:nvPr>
            <p:ph type="body" idx="1"/>
          </p:nvPr>
        </p:nvSpPr>
        <p:spPr>
          <a:xfrm>
            <a:off x="457200" y="1295400"/>
            <a:ext cx="8229600" cy="4876800"/>
          </a:xfrm>
        </p:spPr>
        <p:txBody>
          <a:bodyPr/>
          <a:lstStyle/>
          <a:p>
            <a:pPr>
              <a:lnSpc>
                <a:spcPct val="90000"/>
              </a:lnSpc>
              <a:spcAft>
                <a:spcPct val="10000"/>
              </a:spcAft>
            </a:pPr>
            <a:r>
              <a:rPr lang="en-US" sz="2800" dirty="0" smtClean="0"/>
              <a:t>Class Participation  </a:t>
            </a:r>
            <a:r>
              <a:rPr lang="en-US" sz="2800" dirty="0"/>
              <a:t>~</a:t>
            </a:r>
            <a:r>
              <a:rPr lang="en-US" sz="2800" dirty="0" smtClean="0"/>
              <a:t> 40%</a:t>
            </a:r>
          </a:p>
          <a:p>
            <a:pPr lvl="1">
              <a:lnSpc>
                <a:spcPct val="90000"/>
              </a:lnSpc>
              <a:spcAft>
                <a:spcPct val="10000"/>
              </a:spcAft>
            </a:pPr>
            <a:r>
              <a:rPr lang="en-US" sz="2400" dirty="0" smtClean="0"/>
              <a:t>lead presentation, reading papers, write reviews, participation in class discussion</a:t>
            </a:r>
          </a:p>
          <a:p>
            <a:pPr lvl="1">
              <a:lnSpc>
                <a:spcPct val="90000"/>
              </a:lnSpc>
              <a:spcAft>
                <a:spcPct val="10000"/>
              </a:spcAft>
            </a:pPr>
            <a:endParaRPr lang="en-US" sz="2400" dirty="0" smtClean="0"/>
          </a:p>
          <a:p>
            <a:pPr>
              <a:lnSpc>
                <a:spcPct val="90000"/>
              </a:lnSpc>
              <a:spcAft>
                <a:spcPct val="10000"/>
              </a:spcAft>
            </a:pPr>
            <a:r>
              <a:rPr lang="en-US" sz="2800" dirty="0" smtClean="0"/>
              <a:t>Project </a:t>
            </a:r>
            <a:r>
              <a:rPr lang="en-US" sz="2800" dirty="0"/>
              <a:t>~  50</a:t>
            </a:r>
            <a:r>
              <a:rPr lang="en-US" sz="2800" dirty="0" smtClean="0"/>
              <a:t>%</a:t>
            </a:r>
          </a:p>
          <a:p>
            <a:pPr lvl="1">
              <a:lnSpc>
                <a:spcPct val="90000"/>
              </a:lnSpc>
              <a:spcAft>
                <a:spcPct val="10000"/>
              </a:spcAft>
            </a:pPr>
            <a:r>
              <a:rPr lang="en-US" sz="2400" dirty="0" smtClean="0"/>
              <a:t>Proposal, survey, draft, peer review, final demo/paper</a:t>
            </a:r>
          </a:p>
          <a:p>
            <a:pPr>
              <a:lnSpc>
                <a:spcPct val="90000"/>
              </a:lnSpc>
              <a:spcAft>
                <a:spcPct val="10000"/>
              </a:spcAft>
            </a:pPr>
            <a:endParaRPr lang="en-US" sz="2800" dirty="0" smtClean="0"/>
          </a:p>
          <a:p>
            <a:pPr>
              <a:lnSpc>
                <a:spcPct val="90000"/>
              </a:lnSpc>
              <a:spcAft>
                <a:spcPct val="10000"/>
              </a:spcAft>
            </a:pPr>
            <a:r>
              <a:rPr lang="en-US" sz="2800" dirty="0" smtClean="0"/>
              <a:t>Labs </a:t>
            </a:r>
            <a:r>
              <a:rPr lang="en-US" sz="2800" dirty="0"/>
              <a:t>~</a:t>
            </a:r>
            <a:r>
              <a:rPr lang="en-US" sz="2800" dirty="0" smtClean="0"/>
              <a:t> 5%</a:t>
            </a:r>
            <a:endParaRPr lang="en-US" sz="2800" dirty="0"/>
          </a:p>
          <a:p>
            <a:pPr>
              <a:lnSpc>
                <a:spcPct val="90000"/>
              </a:lnSpc>
              <a:spcAft>
                <a:spcPct val="10000"/>
              </a:spcAft>
            </a:pPr>
            <a:r>
              <a:rPr lang="en-US" sz="2800" dirty="0"/>
              <a:t>Subjective ~</a:t>
            </a:r>
            <a:r>
              <a:rPr lang="en-US" sz="2800" dirty="0" smtClean="0"/>
              <a:t> 5%</a:t>
            </a:r>
          </a:p>
          <a:p>
            <a:pPr lvl="1">
              <a:lnSpc>
                <a:spcPct val="90000"/>
              </a:lnSpc>
              <a:spcAft>
                <a:spcPct val="10000"/>
              </a:spcAft>
              <a:buFontTx/>
              <a:buNone/>
            </a:pPr>
            <a:endParaRPr lang="en-US" sz="1800" dirty="0" smtClean="0"/>
          </a:p>
          <a:p>
            <a:pPr lvl="1">
              <a:lnSpc>
                <a:spcPct val="90000"/>
              </a:lnSpc>
              <a:spcAft>
                <a:spcPct val="10000"/>
              </a:spcAft>
              <a:buFontTx/>
              <a:buNone/>
            </a:pPr>
            <a:endParaRPr lang="en-US" sz="1800" dirty="0" smtClean="0"/>
          </a:p>
          <a:p>
            <a:pPr>
              <a:lnSpc>
                <a:spcPct val="90000"/>
              </a:lnSpc>
              <a:spcAft>
                <a:spcPct val="10000"/>
              </a:spcAft>
            </a:pPr>
            <a:r>
              <a:rPr lang="en-US" sz="2400" dirty="0"/>
              <a:t>This is a rough guide</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r>
              <a:rPr lang="en-US" dirty="0">
                <a:solidFill>
                  <a:srgbClr val="0000FF"/>
                </a:solidFill>
              </a:rPr>
              <a:t>Academic Integrity</a:t>
            </a:r>
          </a:p>
        </p:txBody>
      </p:sp>
      <p:sp>
        <p:nvSpPr>
          <p:cNvPr id="83971" name="Rectangle 3"/>
          <p:cNvSpPr>
            <a:spLocks noGrp="1" noChangeArrowheads="1"/>
          </p:cNvSpPr>
          <p:nvPr>
            <p:ph type="body" idx="1"/>
          </p:nvPr>
        </p:nvSpPr>
        <p:spPr>
          <a:xfrm>
            <a:off x="457200" y="1219200"/>
            <a:ext cx="8229600" cy="4876800"/>
          </a:xfrm>
        </p:spPr>
        <p:txBody>
          <a:bodyPr/>
          <a:lstStyle/>
          <a:p>
            <a:pPr>
              <a:lnSpc>
                <a:spcPct val="80000"/>
              </a:lnSpc>
              <a:spcAft>
                <a:spcPct val="10000"/>
              </a:spcAft>
            </a:pPr>
            <a:r>
              <a:rPr lang="en-US" sz="2400" dirty="0">
                <a:solidFill>
                  <a:srgbClr val="FF0000"/>
                </a:solidFill>
              </a:rPr>
              <a:t>Submitted work should be your own</a:t>
            </a:r>
          </a:p>
          <a:p>
            <a:pPr>
              <a:lnSpc>
                <a:spcPct val="80000"/>
              </a:lnSpc>
              <a:spcAft>
                <a:spcPct val="10000"/>
              </a:spcAft>
              <a:buFontTx/>
              <a:buNone/>
            </a:pPr>
            <a:endParaRPr lang="en-US" sz="2000" dirty="0">
              <a:solidFill>
                <a:srgbClr val="FF0000"/>
              </a:solidFill>
            </a:endParaRPr>
          </a:p>
          <a:p>
            <a:pPr>
              <a:lnSpc>
                <a:spcPct val="80000"/>
              </a:lnSpc>
              <a:spcAft>
                <a:spcPct val="10000"/>
              </a:spcAft>
            </a:pPr>
            <a:r>
              <a:rPr lang="en-US" sz="2400" dirty="0"/>
              <a:t>Acceptable collaboration:</a:t>
            </a:r>
          </a:p>
          <a:p>
            <a:pPr lvl="1">
              <a:lnSpc>
                <a:spcPct val="80000"/>
              </a:lnSpc>
              <a:spcAft>
                <a:spcPct val="10000"/>
              </a:spcAft>
            </a:pPr>
            <a:r>
              <a:rPr lang="en-US" sz="2000" dirty="0"/>
              <a:t>Clarify problem, C syntax doubts, debugging </a:t>
            </a:r>
            <a:r>
              <a:rPr lang="en-US" sz="2000" dirty="0" smtClean="0"/>
              <a:t>strategy</a:t>
            </a:r>
          </a:p>
          <a:p>
            <a:pPr lvl="1">
              <a:lnSpc>
                <a:spcPct val="80000"/>
              </a:lnSpc>
              <a:spcAft>
                <a:spcPct val="10000"/>
              </a:spcAft>
            </a:pPr>
            <a:r>
              <a:rPr lang="en-US" sz="2000" dirty="0" smtClean="0"/>
              <a:t>You may use any idea from any other person or group in the class or out, provided you </a:t>
            </a:r>
            <a:r>
              <a:rPr lang="en-US" sz="2000" b="1" i="1" dirty="0" smtClean="0">
                <a:solidFill>
                  <a:srgbClr val="FF0000"/>
                </a:solidFill>
              </a:rPr>
              <a:t>clearly</a:t>
            </a:r>
            <a:r>
              <a:rPr lang="en-US" sz="2000" i="1" dirty="0" smtClean="0"/>
              <a:t> </a:t>
            </a:r>
            <a:r>
              <a:rPr lang="en-US" sz="2000" b="1" i="1" dirty="0" smtClean="0"/>
              <a:t>state what you have borrowed and from whom</a:t>
            </a:r>
            <a:r>
              <a:rPr lang="en-US" sz="2000" dirty="0" smtClean="0"/>
              <a:t>.</a:t>
            </a:r>
          </a:p>
          <a:p>
            <a:pPr lvl="1">
              <a:lnSpc>
                <a:spcPct val="80000"/>
              </a:lnSpc>
              <a:spcAft>
                <a:spcPct val="10000"/>
              </a:spcAft>
            </a:pPr>
            <a:r>
              <a:rPr lang="en-US" sz="2000" dirty="0" smtClean="0"/>
              <a:t>If you do not provide a citation (i.e. you turn other people's work in as your own) that is </a:t>
            </a:r>
            <a:r>
              <a:rPr lang="en-US" sz="2000" i="1" dirty="0" smtClean="0"/>
              <a:t>cheating</a:t>
            </a:r>
            <a:r>
              <a:rPr lang="en-US" sz="2000" dirty="0" smtClean="0"/>
              <a:t>.</a:t>
            </a:r>
            <a:endParaRPr lang="en-US" sz="2000" i="1" dirty="0" smtClean="0"/>
          </a:p>
          <a:p>
            <a:pPr lvl="1">
              <a:lnSpc>
                <a:spcPct val="80000"/>
              </a:lnSpc>
              <a:spcAft>
                <a:spcPct val="10000"/>
              </a:spcAft>
              <a:buFontTx/>
              <a:buNone/>
            </a:pPr>
            <a:endParaRPr lang="en-US" sz="2000" dirty="0"/>
          </a:p>
          <a:p>
            <a:pPr>
              <a:lnSpc>
                <a:spcPct val="80000"/>
              </a:lnSpc>
              <a:spcAft>
                <a:spcPct val="10000"/>
              </a:spcAft>
            </a:pPr>
            <a:r>
              <a:rPr lang="en-US" sz="2400" dirty="0"/>
              <a:t>Dishonesty has no place in any community</a:t>
            </a:r>
          </a:p>
          <a:p>
            <a:pPr lvl="1">
              <a:lnSpc>
                <a:spcPct val="80000"/>
              </a:lnSpc>
              <a:spcAft>
                <a:spcPct val="10000"/>
              </a:spcAft>
            </a:pPr>
            <a:r>
              <a:rPr lang="en-US" sz="2000" dirty="0"/>
              <a:t>May NOT be in possession of someone else’s homework/project</a:t>
            </a:r>
          </a:p>
          <a:p>
            <a:pPr lvl="1">
              <a:lnSpc>
                <a:spcPct val="80000"/>
              </a:lnSpc>
              <a:spcAft>
                <a:spcPct val="10000"/>
              </a:spcAft>
            </a:pPr>
            <a:r>
              <a:rPr lang="en-US" sz="2000" dirty="0"/>
              <a:t>May NOT copy code from another group</a:t>
            </a:r>
          </a:p>
          <a:p>
            <a:pPr lvl="1">
              <a:lnSpc>
                <a:spcPct val="80000"/>
              </a:lnSpc>
              <a:spcAft>
                <a:spcPct val="10000"/>
              </a:spcAft>
            </a:pPr>
            <a:r>
              <a:rPr lang="en-US" sz="2000" dirty="0"/>
              <a:t>May NOT copy, collaborate or share homework/assignments</a:t>
            </a:r>
          </a:p>
          <a:p>
            <a:pPr lvl="1">
              <a:lnSpc>
                <a:spcPct val="80000"/>
              </a:lnSpc>
              <a:spcAft>
                <a:spcPct val="10000"/>
              </a:spcAft>
            </a:pPr>
            <a:r>
              <a:rPr lang="en-US" sz="2000" dirty="0"/>
              <a:t>University Academic Integrity rules are the general guidelines</a:t>
            </a:r>
          </a:p>
          <a:p>
            <a:pPr lvl="1">
              <a:lnSpc>
                <a:spcPct val="80000"/>
              </a:lnSpc>
              <a:spcAft>
                <a:spcPct val="10000"/>
              </a:spcAft>
              <a:buFontTx/>
              <a:buNone/>
            </a:pPr>
            <a:endParaRPr lang="en-US" sz="2000" dirty="0"/>
          </a:p>
          <a:p>
            <a:pPr>
              <a:lnSpc>
                <a:spcPct val="80000"/>
              </a:lnSpc>
              <a:spcAft>
                <a:spcPct val="10000"/>
              </a:spcAft>
            </a:pPr>
            <a:r>
              <a:rPr lang="en-US" sz="2400" dirty="0">
                <a:solidFill>
                  <a:srgbClr val="FF0000"/>
                </a:solidFill>
              </a:rPr>
              <a:t>Penalty can be as severe as an ‘F’ in CS</a:t>
            </a:r>
            <a:r>
              <a:rPr lang="en-US" sz="2400" dirty="0" smtClean="0">
                <a:solidFill>
                  <a:srgbClr val="FF0000"/>
                </a:solidFill>
              </a:rPr>
              <a:t> 6410</a:t>
            </a:r>
            <a:endParaRPr lang="en-US" sz="2400" dirty="0">
              <a:solidFill>
                <a:srgbClr val="FF0000"/>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r>
              <a:rPr lang="en-US" dirty="0" smtClean="0">
                <a:solidFill>
                  <a:srgbClr val="0000FF"/>
                </a:solidFill>
              </a:rPr>
              <a:t>Stress, Health and Wellness</a:t>
            </a:r>
            <a:endParaRPr lang="en-US" dirty="0">
              <a:solidFill>
                <a:srgbClr val="0000FF"/>
              </a:solidFill>
            </a:endParaRPr>
          </a:p>
        </p:txBody>
      </p:sp>
      <p:sp>
        <p:nvSpPr>
          <p:cNvPr id="83971" name="Rectangle 3"/>
          <p:cNvSpPr>
            <a:spLocks noGrp="1" noChangeArrowheads="1"/>
          </p:cNvSpPr>
          <p:nvPr>
            <p:ph type="body" idx="1"/>
          </p:nvPr>
        </p:nvSpPr>
        <p:spPr>
          <a:xfrm>
            <a:off x="457200" y="1219200"/>
            <a:ext cx="8229600" cy="4876800"/>
          </a:xfrm>
        </p:spPr>
        <p:txBody>
          <a:bodyPr/>
          <a:lstStyle/>
          <a:p>
            <a:pPr>
              <a:lnSpc>
                <a:spcPct val="80000"/>
              </a:lnSpc>
              <a:spcAft>
                <a:spcPct val="10000"/>
              </a:spcAft>
            </a:pPr>
            <a:r>
              <a:rPr lang="en-US" sz="2400" dirty="0" smtClean="0"/>
              <a:t>Need to pace yourself to manage stress</a:t>
            </a:r>
          </a:p>
          <a:p>
            <a:pPr lvl="1">
              <a:lnSpc>
                <a:spcPct val="80000"/>
              </a:lnSpc>
              <a:spcAft>
                <a:spcPct val="10000"/>
              </a:spcAft>
            </a:pPr>
            <a:r>
              <a:rPr lang="en-US" sz="2000" dirty="0" smtClean="0"/>
              <a:t>Need regular sleep, eating, and exercising</a:t>
            </a:r>
          </a:p>
          <a:p>
            <a:pPr>
              <a:lnSpc>
                <a:spcPct val="80000"/>
              </a:lnSpc>
              <a:spcAft>
                <a:spcPct val="10000"/>
              </a:spcAft>
            </a:pPr>
            <a:endParaRPr lang="en-US" sz="2400" dirty="0" smtClean="0"/>
          </a:p>
          <a:p>
            <a:pPr>
              <a:lnSpc>
                <a:spcPct val="80000"/>
              </a:lnSpc>
              <a:spcAft>
                <a:spcPct val="10000"/>
              </a:spcAft>
            </a:pPr>
            <a:r>
              <a:rPr lang="en-US" sz="2400" dirty="0" smtClean="0"/>
              <a:t>Do </a:t>
            </a:r>
            <a:r>
              <a:rPr lang="en-US" sz="2400" b="1" i="1" dirty="0" smtClean="0"/>
              <a:t>not</a:t>
            </a:r>
            <a:r>
              <a:rPr lang="en-US" sz="2400" dirty="0" smtClean="0"/>
              <a:t> come to class sick (with the flu)!</a:t>
            </a:r>
          </a:p>
          <a:p>
            <a:pPr lvl="1">
              <a:lnSpc>
                <a:spcPct val="80000"/>
              </a:lnSpc>
              <a:spcAft>
                <a:spcPct val="10000"/>
              </a:spcAft>
            </a:pPr>
            <a:r>
              <a:rPr lang="en-US" sz="2000" dirty="0" smtClean="0"/>
              <a:t>Email me </a:t>
            </a:r>
            <a:r>
              <a:rPr lang="en-US" sz="2000" b="1" i="1" dirty="0" smtClean="0"/>
              <a:t>ahead</a:t>
            </a:r>
            <a:r>
              <a:rPr lang="en-US" sz="2000" dirty="0" smtClean="0"/>
              <a:t> of time that you are not feeling well</a:t>
            </a:r>
          </a:p>
          <a:p>
            <a:pPr lvl="1">
              <a:lnSpc>
                <a:spcPct val="80000"/>
              </a:lnSpc>
              <a:spcAft>
                <a:spcPct val="10000"/>
              </a:spcAft>
            </a:pPr>
            <a:r>
              <a:rPr lang="en-US" sz="2000" dirty="0" smtClean="0"/>
              <a:t>People not usually sick more than once in a semester</a:t>
            </a:r>
          </a:p>
          <a:p>
            <a:pPr lvl="1">
              <a:lnSpc>
                <a:spcPct val="80000"/>
              </a:lnSpc>
              <a:spcAft>
                <a:spcPct val="10000"/>
              </a:spcAft>
            </a:pPr>
            <a:endParaRPr lang="en-US" sz="2000" dirty="0" smtClean="0"/>
          </a:p>
          <a:p>
            <a:pPr>
              <a:lnSpc>
                <a:spcPct val="80000"/>
              </a:lnSpc>
              <a:spcAft>
                <a:spcPct val="10000"/>
              </a:spcAft>
            </a:pPr>
            <a:endParaRPr lang="en-US" sz="2400"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00FF"/>
                </a:solidFill>
              </a:rPr>
              <a:t>Before</a:t>
            </a:r>
            <a:r>
              <a:rPr lang="en-US" dirty="0" smtClean="0">
                <a:solidFill>
                  <a:srgbClr val="0000FF"/>
                </a:solidFill>
              </a:rPr>
              <a:t> Next </a:t>
            </a:r>
            <a:r>
              <a:rPr lang="en-US" dirty="0" smtClean="0">
                <a:solidFill>
                  <a:srgbClr val="0000FF"/>
                </a:solidFill>
              </a:rPr>
              <a:t>time</a:t>
            </a:r>
            <a:endParaRPr lang="en-US" dirty="0"/>
          </a:p>
        </p:txBody>
      </p:sp>
      <p:sp>
        <p:nvSpPr>
          <p:cNvPr id="3" name="Content Placeholder 2"/>
          <p:cNvSpPr>
            <a:spLocks noGrp="1"/>
          </p:cNvSpPr>
          <p:nvPr>
            <p:ph idx="1"/>
          </p:nvPr>
        </p:nvSpPr>
        <p:spPr>
          <a:xfrm>
            <a:off x="342900" y="1447800"/>
            <a:ext cx="8458200" cy="4525963"/>
          </a:xfrm>
        </p:spPr>
        <p:txBody>
          <a:bodyPr/>
          <a:lstStyle/>
          <a:p>
            <a:r>
              <a:rPr lang="en-US" sz="2800" dirty="0" smtClean="0"/>
              <a:t>Sign up </a:t>
            </a:r>
            <a:r>
              <a:rPr lang="en-US" sz="2800" dirty="0" smtClean="0"/>
              <a:t>twice to </a:t>
            </a:r>
            <a:r>
              <a:rPr lang="en-US" sz="2800" dirty="0" smtClean="0"/>
              <a:t>present (first </a:t>
            </a:r>
            <a:r>
              <a:rPr lang="en-US" sz="2800" i="1" dirty="0" smtClean="0"/>
              <a:t>and</a:t>
            </a:r>
            <a:r>
              <a:rPr lang="en-US" sz="2800" dirty="0" smtClean="0"/>
              <a:t> second half)</a:t>
            </a:r>
          </a:p>
          <a:p>
            <a:r>
              <a:rPr lang="en-US" sz="2800" dirty="0" smtClean="0"/>
              <a:t>Read </a:t>
            </a:r>
            <a:r>
              <a:rPr lang="en-US" sz="2800" i="1" dirty="0" smtClean="0"/>
              <a:t>two</a:t>
            </a:r>
            <a:r>
              <a:rPr lang="en-US" sz="2800" dirty="0" smtClean="0"/>
              <a:t> papers below and write review</a:t>
            </a:r>
          </a:p>
          <a:p>
            <a:pPr lvl="1"/>
            <a:r>
              <a:rPr lang="en-US" sz="2000" i="1" dirty="0" smtClean="0"/>
              <a:t>End-to-end arguments in system design, </a:t>
            </a:r>
            <a:r>
              <a:rPr lang="en-US" sz="2000" dirty="0" smtClean="0"/>
              <a:t>J.H. </a:t>
            </a:r>
            <a:r>
              <a:rPr lang="en-US" sz="2000" dirty="0" err="1" smtClean="0"/>
              <a:t>Saltzer</a:t>
            </a:r>
            <a:r>
              <a:rPr lang="en-US" sz="2000" dirty="0" smtClean="0"/>
              <a:t>, D.P. Reed, D.D. Clark</a:t>
            </a:r>
            <a:r>
              <a:rPr lang="en-US" sz="2000" i="1" dirty="0" smtClean="0"/>
              <a:t>. ACM Transactions on Computer Systems  </a:t>
            </a:r>
            <a:r>
              <a:rPr lang="en-US" sz="2000" dirty="0" smtClean="0"/>
              <a:t>Volume 2, Issue 4 (November 1984), pages 277--288.</a:t>
            </a:r>
          </a:p>
          <a:p>
            <a:pPr lvl="1">
              <a:buNone/>
            </a:pPr>
            <a:r>
              <a:rPr lang="en-US" sz="2000" dirty="0" smtClean="0"/>
              <a:t>	http://</a:t>
            </a:r>
            <a:r>
              <a:rPr lang="en-US" sz="2000" dirty="0" err="1" smtClean="0"/>
              <a:t>portal.acm.org/citation.cfm?id</a:t>
            </a:r>
            <a:r>
              <a:rPr lang="en-US" sz="2000" dirty="0" smtClean="0"/>
              <a:t>=357402</a:t>
            </a:r>
          </a:p>
          <a:p>
            <a:pPr lvl="1"/>
            <a:r>
              <a:rPr lang="en-US" sz="2000" i="1" dirty="0" smtClean="0"/>
              <a:t>Hints for computer system design</a:t>
            </a:r>
            <a:r>
              <a:rPr lang="en-US" sz="2000" dirty="0" smtClean="0"/>
              <a:t>, B. Lampson. </a:t>
            </a:r>
            <a:r>
              <a:rPr lang="en-US" sz="2000" i="1" dirty="0" smtClean="0"/>
              <a:t>Proceedings of the Ninth ACM Symposium on Operating Systems Principles</a:t>
            </a:r>
            <a:r>
              <a:rPr lang="en-US" sz="2000" dirty="0" smtClean="0"/>
              <a:t> (</a:t>
            </a:r>
            <a:r>
              <a:rPr lang="en-US" sz="2000" dirty="0" err="1" smtClean="0"/>
              <a:t>Bretton</a:t>
            </a:r>
            <a:r>
              <a:rPr lang="en-US" sz="2000" dirty="0" smtClean="0"/>
              <a:t> Woods, New Hampshire, United States) 1983, pages 33--48.</a:t>
            </a:r>
          </a:p>
          <a:p>
            <a:pPr lvl="1">
              <a:buNone/>
            </a:pPr>
            <a:r>
              <a:rPr lang="en-US" sz="2000" dirty="0" smtClean="0"/>
              <a:t>	http://</a:t>
            </a:r>
            <a:r>
              <a:rPr lang="en-US" sz="2000" dirty="0" err="1" smtClean="0"/>
              <a:t>portal.acm.org/citation.cfm?id</a:t>
            </a:r>
            <a:r>
              <a:rPr lang="en-US" sz="2000" dirty="0" smtClean="0"/>
              <a:t>=806614</a:t>
            </a:r>
          </a:p>
          <a:p>
            <a:r>
              <a:rPr lang="en-US" sz="2800" dirty="0" smtClean="0"/>
              <a:t>Lab 0</a:t>
            </a:r>
          </a:p>
          <a:p>
            <a:pPr lvl="1"/>
            <a:r>
              <a:rPr lang="en-US" sz="2400" dirty="0" smtClean="0"/>
              <a:t>Using Amazon’s EC2/S3 </a:t>
            </a:r>
            <a:r>
              <a:rPr lang="en-US" sz="2400" dirty="0" smtClean="0"/>
              <a:t>infrastructure</a:t>
            </a:r>
            <a:endParaRPr lang="en-US" sz="2400" dirty="0" smtClean="0"/>
          </a:p>
          <a:p>
            <a:r>
              <a:rPr lang="en-US" sz="2800" dirty="0" smtClean="0"/>
              <a:t>Check website for updated schedule</a:t>
            </a:r>
          </a:p>
          <a:p>
            <a:pPr lvl="1"/>
            <a:endParaRPr lang="en-US"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en-US">
                <a:solidFill>
                  <a:srgbClr val="0000FF"/>
                </a:solidFill>
              </a:rPr>
              <a:t>Goals for Today</a:t>
            </a:r>
          </a:p>
        </p:txBody>
      </p:sp>
      <p:sp>
        <p:nvSpPr>
          <p:cNvPr id="71683" name="Rectangle 3"/>
          <p:cNvSpPr>
            <a:spLocks noGrp="1" noChangeArrowheads="1"/>
          </p:cNvSpPr>
          <p:nvPr>
            <p:ph type="body" idx="1"/>
          </p:nvPr>
        </p:nvSpPr>
        <p:spPr/>
        <p:txBody>
          <a:bodyPr/>
          <a:lstStyle/>
          <a:p>
            <a:r>
              <a:rPr lang="en-US" sz="2800" dirty="0" smtClean="0"/>
              <a:t>Be brief!</a:t>
            </a:r>
          </a:p>
          <a:p>
            <a:r>
              <a:rPr lang="en-US" sz="2800" dirty="0" smtClean="0"/>
              <a:t>Why </a:t>
            </a:r>
            <a:r>
              <a:rPr lang="en-US" sz="2800" dirty="0"/>
              <a:t>take this </a:t>
            </a:r>
            <a:r>
              <a:rPr lang="en-US" sz="2800" dirty="0" smtClean="0"/>
              <a:t>course?</a:t>
            </a:r>
          </a:p>
          <a:p>
            <a:r>
              <a:rPr lang="en-US" sz="2800" dirty="0" smtClean="0"/>
              <a:t>How </a:t>
            </a:r>
            <a:r>
              <a:rPr lang="en-US" sz="2800" dirty="0"/>
              <a:t>does this class operate</a:t>
            </a:r>
            <a:r>
              <a:rPr lang="en-US" sz="2800" dirty="0" smtClean="0"/>
              <a:t>?</a:t>
            </a:r>
          </a:p>
          <a:p>
            <a:r>
              <a:rPr lang="en-US" sz="2800" dirty="0" smtClean="0"/>
              <a:t>Class details</a:t>
            </a:r>
          </a:p>
          <a:p>
            <a:endParaRPr lang="en-US" sz="2800" dirty="0" smtClean="0"/>
          </a:p>
          <a:p>
            <a:endParaRPr lang="en-US" sz="2800" dirty="0"/>
          </a:p>
        </p:txBody>
      </p:sp>
    </p:spTree>
    <p:custDataLst>
      <p:tags r:id="rId1"/>
    </p:custData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en-US" dirty="0" smtClean="0">
                <a:solidFill>
                  <a:srgbClr val="0000FF"/>
                </a:solidFill>
              </a:rPr>
              <a:t>Why take this course</a:t>
            </a:r>
            <a:endParaRPr lang="en-US" dirty="0">
              <a:solidFill>
                <a:srgbClr val="0000FF"/>
              </a:solidFill>
            </a:endParaRPr>
          </a:p>
        </p:txBody>
      </p:sp>
      <p:sp>
        <p:nvSpPr>
          <p:cNvPr id="71683" name="Rectangle 3"/>
          <p:cNvSpPr>
            <a:spLocks noGrp="1" noChangeArrowheads="1"/>
          </p:cNvSpPr>
          <p:nvPr>
            <p:ph type="body" idx="1"/>
          </p:nvPr>
        </p:nvSpPr>
        <p:spPr/>
        <p:txBody>
          <a:bodyPr/>
          <a:lstStyle/>
          <a:p>
            <a:r>
              <a:rPr lang="en-US" sz="2800" dirty="0" smtClean="0"/>
              <a:t>Learn about systems abstractions, principles, and artifacts that have had lasting value,</a:t>
            </a:r>
          </a:p>
          <a:p>
            <a:r>
              <a:rPr lang="en-US" sz="2800" dirty="0" smtClean="0"/>
              <a:t>Understand attributes of systems research that is likely to have impact,</a:t>
            </a:r>
          </a:p>
          <a:p>
            <a:r>
              <a:rPr lang="en-US" sz="2800" dirty="0" smtClean="0"/>
              <a:t>Become comfortable navigating the literature in this field,</a:t>
            </a:r>
          </a:p>
          <a:p>
            <a:r>
              <a:rPr lang="en-US" sz="2800" dirty="0" smtClean="0"/>
              <a:t>Gain experience in thinking critically and analytically about systems research, and</a:t>
            </a:r>
          </a:p>
          <a:p>
            <a:r>
              <a:rPr lang="en-US" sz="2800" dirty="0" smtClean="0"/>
              <a:t>Acquire the background needed to work on research problems currently under study at Cornell and elsewhere.</a:t>
            </a:r>
          </a:p>
          <a:p>
            <a:endParaRPr lang="en-US" sz="2800" dirty="0"/>
          </a:p>
        </p:txBody>
      </p:sp>
    </p:spTree>
    <p:custDataLst>
      <p:tags r:id="rId1"/>
    </p:custData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en-US" dirty="0" smtClean="0">
                <a:solidFill>
                  <a:srgbClr val="0000FF"/>
                </a:solidFill>
              </a:rPr>
              <a:t>Why take this course</a:t>
            </a:r>
            <a:endParaRPr lang="en-US" dirty="0">
              <a:solidFill>
                <a:srgbClr val="0000FF"/>
              </a:solidFill>
            </a:endParaRPr>
          </a:p>
        </p:txBody>
      </p:sp>
      <p:sp>
        <p:nvSpPr>
          <p:cNvPr id="71683" name="Rectangle 3"/>
          <p:cNvSpPr>
            <a:spLocks noGrp="1" noChangeArrowheads="1"/>
          </p:cNvSpPr>
          <p:nvPr>
            <p:ph type="body" idx="1"/>
          </p:nvPr>
        </p:nvSpPr>
        <p:spPr/>
        <p:txBody>
          <a:bodyPr/>
          <a:lstStyle/>
          <a:p>
            <a:r>
              <a:rPr lang="en-US" sz="2800" dirty="0" smtClean="0"/>
              <a:t>Satisfy systems breadth requirement</a:t>
            </a:r>
          </a:p>
          <a:p>
            <a:endParaRPr lang="en-US" sz="2800" dirty="0" smtClean="0"/>
          </a:p>
          <a:p>
            <a:endParaRPr lang="en-US" sz="2800" dirty="0"/>
          </a:p>
        </p:txBody>
      </p:sp>
      <p:pic>
        <p:nvPicPr>
          <p:cNvPr id="4" name="Picture 3"/>
          <p:cNvPicPr>
            <a:picLocks noChangeAspect="1"/>
          </p:cNvPicPr>
          <p:nvPr/>
        </p:nvPicPr>
        <p:blipFill>
          <a:blip r:embed="rId4"/>
          <a:stretch>
            <a:fillRect/>
          </a:stretch>
        </p:blipFill>
        <p:spPr>
          <a:xfrm>
            <a:off x="959455" y="2590800"/>
            <a:ext cx="6584345" cy="2476500"/>
          </a:xfrm>
          <a:prstGeom prst="rect">
            <a:avLst/>
          </a:prstGeom>
        </p:spPr>
      </p:pic>
    </p:spTree>
    <p:custDataLst>
      <p:tags r:id="rId1"/>
    </p:custData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smtClean="0">
                <a:solidFill>
                  <a:srgbClr val="0000FF"/>
                </a:solidFill>
              </a:rPr>
              <a:t>How class operates and </a:t>
            </a:r>
            <a:br>
              <a:rPr lang="en-US" dirty="0" smtClean="0">
                <a:solidFill>
                  <a:srgbClr val="0000FF"/>
                </a:solidFill>
              </a:rPr>
            </a:br>
            <a:r>
              <a:rPr lang="en-US" dirty="0" smtClean="0">
                <a:solidFill>
                  <a:srgbClr val="0000FF"/>
                </a:solidFill>
              </a:rPr>
              <a:t>class detail</a:t>
            </a:r>
            <a:endParaRPr lang="en-US" dirty="0">
              <a:solidFill>
                <a:srgbClr val="0000FF"/>
              </a:solidFill>
            </a:endParaRPr>
          </a:p>
        </p:txBody>
      </p:sp>
      <p:sp>
        <p:nvSpPr>
          <p:cNvPr id="6" name="Subtitle 5"/>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US" dirty="0" smtClean="0">
                <a:solidFill>
                  <a:srgbClr val="0000FF"/>
                </a:solidFill>
              </a:rPr>
              <a:t>How this class operates</a:t>
            </a:r>
            <a:endParaRPr lang="en-US" dirty="0">
              <a:solidFill>
                <a:srgbClr val="0000FF"/>
              </a:solidFill>
            </a:endParaRPr>
          </a:p>
        </p:txBody>
      </p:sp>
      <p:sp>
        <p:nvSpPr>
          <p:cNvPr id="73731" name="Rectangle 3"/>
          <p:cNvSpPr>
            <a:spLocks noGrp="1" noChangeArrowheads="1"/>
          </p:cNvSpPr>
          <p:nvPr>
            <p:ph type="body" idx="1"/>
          </p:nvPr>
        </p:nvSpPr>
        <p:spPr>
          <a:xfrm>
            <a:off x="533400" y="1371600"/>
            <a:ext cx="8382000" cy="5257800"/>
          </a:xfrm>
        </p:spPr>
        <p:txBody>
          <a:bodyPr/>
          <a:lstStyle/>
          <a:p>
            <a:r>
              <a:rPr lang="en-US" sz="2800" dirty="0"/>
              <a:t>Instructor: Hakim Weatherspoon</a:t>
            </a:r>
          </a:p>
          <a:p>
            <a:pPr lvl="1"/>
            <a:r>
              <a:rPr lang="en-US" sz="2400" dirty="0" err="1"/>
              <a:t>hweather@cs</a:t>
            </a:r>
            <a:r>
              <a:rPr lang="en-US" sz="2400" dirty="0" err="1" smtClean="0"/>
              <a:t>.cornell.</a:t>
            </a:r>
            <a:r>
              <a:rPr lang="en-US" sz="2400" dirty="0" err="1"/>
              <a:t>edu</a:t>
            </a:r>
            <a:endParaRPr lang="en-US" sz="2400" dirty="0"/>
          </a:p>
          <a:p>
            <a:pPr lvl="1"/>
            <a:r>
              <a:rPr lang="en-US" sz="2400" dirty="0"/>
              <a:t>Office Location: </a:t>
            </a:r>
            <a:r>
              <a:rPr lang="en-US" sz="2400" dirty="0" smtClean="0"/>
              <a:t>4105C </a:t>
            </a:r>
            <a:r>
              <a:rPr lang="en-US" sz="2400" dirty="0"/>
              <a:t>Upson</a:t>
            </a:r>
          </a:p>
          <a:p>
            <a:endParaRPr lang="en-US" sz="2800" dirty="0" smtClean="0"/>
          </a:p>
          <a:p>
            <a:r>
              <a:rPr lang="en-US" sz="2800" dirty="0" smtClean="0"/>
              <a:t>TA</a:t>
            </a:r>
            <a:r>
              <a:rPr lang="en-US" sz="2800" dirty="0"/>
              <a:t>:</a:t>
            </a:r>
            <a:r>
              <a:rPr lang="en-US" sz="2800" dirty="0" smtClean="0"/>
              <a:t> </a:t>
            </a:r>
            <a:r>
              <a:rPr lang="en-US" sz="2800" dirty="0" err="1" smtClean="0"/>
              <a:t>Ji</a:t>
            </a:r>
            <a:r>
              <a:rPr lang="en-US" sz="2800" dirty="0" smtClean="0"/>
              <a:t> Yong Shin</a:t>
            </a:r>
          </a:p>
          <a:p>
            <a:pPr lvl="1"/>
            <a:r>
              <a:rPr lang="en-US" sz="2000" dirty="0" smtClean="0"/>
              <a:t>jyshin</a:t>
            </a:r>
            <a:r>
              <a:rPr lang="en-US" sz="2000" dirty="0" smtClean="0"/>
              <a:t>@cs.cornell.edu</a:t>
            </a:r>
            <a:endParaRPr lang="en-US" sz="2000" dirty="0" smtClean="0"/>
          </a:p>
          <a:p>
            <a:pPr lvl="1"/>
            <a:endParaRPr lang="en-US" sz="2000" dirty="0" smtClean="0"/>
          </a:p>
          <a:p>
            <a:r>
              <a:rPr lang="en-US" sz="2800" dirty="0"/>
              <a:t>Lectures:</a:t>
            </a:r>
          </a:p>
          <a:p>
            <a:pPr lvl="1"/>
            <a:r>
              <a:rPr lang="en-US" sz="2400" dirty="0"/>
              <a:t>CS</a:t>
            </a:r>
            <a:r>
              <a:rPr lang="en-US" sz="2400" dirty="0" smtClean="0"/>
              <a:t> 6410: </a:t>
            </a:r>
            <a:r>
              <a:rPr lang="en-US" sz="2400" dirty="0" err="1" smtClean="0"/>
              <a:t>Tu</a:t>
            </a:r>
            <a:r>
              <a:rPr lang="en-US" sz="2400" dirty="0" smtClean="0"/>
              <a:t>, </a:t>
            </a:r>
            <a:r>
              <a:rPr lang="en-US" sz="2400" dirty="0" err="1" smtClean="0"/>
              <a:t>Th</a:t>
            </a:r>
            <a:r>
              <a:rPr lang="en-US" sz="2400" dirty="0" smtClean="0"/>
              <a:t>: 10:10 </a:t>
            </a:r>
            <a:r>
              <a:rPr lang="en-US" sz="2400" dirty="0"/>
              <a:t>–</a:t>
            </a:r>
            <a:r>
              <a:rPr lang="en-US" sz="2400" dirty="0" smtClean="0"/>
              <a:t> 11:</a:t>
            </a:r>
            <a:r>
              <a:rPr lang="en-US" sz="2400" dirty="0"/>
              <a:t>2</a:t>
            </a:r>
            <a:r>
              <a:rPr lang="en-US" sz="2400" dirty="0" smtClean="0"/>
              <a:t>5 </a:t>
            </a:r>
            <a:r>
              <a:rPr lang="en-US" sz="2400" dirty="0"/>
              <a:t>PM,</a:t>
            </a:r>
            <a:r>
              <a:rPr lang="en-US" sz="2400" dirty="0" smtClean="0"/>
              <a:t> Hollister 314</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en-US">
                <a:solidFill>
                  <a:srgbClr val="0000FF"/>
                </a:solidFill>
              </a:rPr>
              <a:t>Course Help</a:t>
            </a:r>
          </a:p>
        </p:txBody>
      </p:sp>
      <p:sp>
        <p:nvSpPr>
          <p:cNvPr id="75779" name="Rectangle 3"/>
          <p:cNvSpPr>
            <a:spLocks noGrp="1" noChangeArrowheads="1"/>
          </p:cNvSpPr>
          <p:nvPr>
            <p:ph type="body" idx="1"/>
          </p:nvPr>
        </p:nvSpPr>
        <p:spPr/>
        <p:txBody>
          <a:bodyPr/>
          <a:lstStyle/>
          <a:p>
            <a:pPr>
              <a:spcAft>
                <a:spcPct val="10000"/>
              </a:spcAft>
            </a:pPr>
            <a:r>
              <a:rPr lang="en-US" sz="2800" dirty="0"/>
              <a:t>Course staff, office hours, etc:</a:t>
            </a:r>
          </a:p>
          <a:p>
            <a:pPr lvl="1">
              <a:spcAft>
                <a:spcPct val="10000"/>
              </a:spcAft>
            </a:pPr>
            <a:r>
              <a:rPr lang="en-US" sz="2400" dirty="0">
                <a:latin typeface="Arial (Body)"/>
                <a:cs typeface="Arial (Body)"/>
              </a:rPr>
              <a:t>http://www.cs.cornell.edu/courses/</a:t>
            </a:r>
            <a:r>
              <a:rPr lang="en-US" sz="2400" dirty="0" smtClean="0">
                <a:latin typeface="Arial (Body)"/>
                <a:cs typeface="Arial (Body)"/>
              </a:rPr>
              <a:t>cs6410/2011fa</a:t>
            </a:r>
          </a:p>
          <a:p>
            <a:pPr>
              <a:spcAft>
                <a:spcPct val="10000"/>
              </a:spcAft>
            </a:pPr>
            <a:endParaRPr lang="en-US" sz="2800" dirty="0" smtClean="0"/>
          </a:p>
          <a:p>
            <a:pPr>
              <a:spcAft>
                <a:spcPct val="10000"/>
              </a:spcAft>
            </a:pPr>
            <a:r>
              <a:rPr lang="en-US" sz="2800" dirty="0" smtClean="0"/>
              <a:t>Research projects</a:t>
            </a:r>
          </a:p>
          <a:p>
            <a:pPr lvl="1">
              <a:spcAft>
                <a:spcPct val="10000"/>
              </a:spcAft>
            </a:pPr>
            <a:r>
              <a:rPr lang="en-US" sz="2400" dirty="0" smtClean="0">
                <a:latin typeface="Arial (Body)"/>
                <a:cs typeface="Arial (Body)"/>
              </a:rPr>
              <a:t>http://</a:t>
            </a:r>
            <a:r>
              <a:rPr lang="en-US" sz="2400" dirty="0" err="1" smtClean="0">
                <a:latin typeface="Arial (Body)"/>
                <a:cs typeface="Arial (Body)"/>
              </a:rPr>
              <a:t>fireless.cs.cornell.edu</a:t>
            </a:r>
            <a:endParaRPr lang="en-US" sz="2400" dirty="0" smtClean="0">
              <a:latin typeface="Arial (Body)"/>
              <a:cs typeface="Arial (Body)"/>
            </a:endParaRPr>
          </a:p>
          <a:p>
            <a:pPr lvl="1">
              <a:spcAft>
                <a:spcPct val="10000"/>
              </a:spcAft>
              <a:buFontTx/>
              <a:buNone/>
            </a:pPr>
            <a:endParaRPr lang="en-US" sz="2400" dirty="0" smtClean="0"/>
          </a:p>
          <a:p>
            <a:pPr lvl="1">
              <a:spcAft>
                <a:spcPct val="10000"/>
              </a:spcAft>
              <a:buFontTx/>
              <a:buNone/>
            </a:pPr>
            <a:endParaRPr lang="en-US" sz="24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en-US" dirty="0">
                <a:solidFill>
                  <a:srgbClr val="0000FF"/>
                </a:solidFill>
              </a:rPr>
              <a:t>CS</a:t>
            </a:r>
            <a:r>
              <a:rPr lang="en-US" dirty="0" smtClean="0">
                <a:solidFill>
                  <a:srgbClr val="0000FF"/>
                </a:solidFill>
              </a:rPr>
              <a:t> 6410: </a:t>
            </a:r>
            <a:r>
              <a:rPr lang="en-US" dirty="0">
                <a:solidFill>
                  <a:srgbClr val="0000FF"/>
                </a:solidFill>
              </a:rPr>
              <a:t>Overview</a:t>
            </a:r>
          </a:p>
        </p:txBody>
      </p:sp>
      <p:sp>
        <p:nvSpPr>
          <p:cNvPr id="77827" name="Rectangle 3"/>
          <p:cNvSpPr>
            <a:spLocks noGrp="1" noChangeArrowheads="1"/>
          </p:cNvSpPr>
          <p:nvPr>
            <p:ph type="body" idx="1"/>
          </p:nvPr>
        </p:nvSpPr>
        <p:spPr>
          <a:xfrm>
            <a:off x="457200" y="1371600"/>
            <a:ext cx="8229600" cy="5105400"/>
          </a:xfrm>
        </p:spPr>
        <p:txBody>
          <a:bodyPr/>
          <a:lstStyle/>
          <a:p>
            <a:pPr>
              <a:lnSpc>
                <a:spcPct val="90000"/>
              </a:lnSpc>
              <a:spcAft>
                <a:spcPct val="10000"/>
              </a:spcAft>
            </a:pPr>
            <a:r>
              <a:rPr lang="en-US" sz="2800" dirty="0"/>
              <a:t>Prerequisite: </a:t>
            </a:r>
          </a:p>
          <a:p>
            <a:pPr lvl="1">
              <a:lnSpc>
                <a:spcPct val="90000"/>
              </a:lnSpc>
              <a:spcAft>
                <a:spcPct val="10000"/>
              </a:spcAft>
            </a:pPr>
            <a:r>
              <a:rPr lang="en-US" sz="2400" dirty="0"/>
              <a:t>Mastery of CS</a:t>
            </a:r>
            <a:r>
              <a:rPr lang="en-US" sz="2400" dirty="0" smtClean="0"/>
              <a:t> 4410 material</a:t>
            </a:r>
          </a:p>
          <a:p>
            <a:pPr lvl="2">
              <a:lnSpc>
                <a:spcPct val="90000"/>
              </a:lnSpc>
              <a:spcAft>
                <a:spcPct val="10000"/>
              </a:spcAft>
            </a:pPr>
            <a:r>
              <a:rPr lang="en-US" sz="2000" dirty="0" smtClean="0"/>
              <a:t>Fundamentals </a:t>
            </a:r>
            <a:r>
              <a:rPr lang="en-US" sz="2000" dirty="0"/>
              <a:t>of OS design</a:t>
            </a:r>
          </a:p>
          <a:p>
            <a:pPr lvl="2">
              <a:lnSpc>
                <a:spcPct val="90000"/>
              </a:lnSpc>
              <a:spcAft>
                <a:spcPct val="10000"/>
              </a:spcAft>
            </a:pPr>
            <a:r>
              <a:rPr lang="en-US" sz="2000" dirty="0"/>
              <a:t>How parts of the OS are structured</a:t>
            </a:r>
          </a:p>
          <a:p>
            <a:pPr lvl="2">
              <a:lnSpc>
                <a:spcPct val="90000"/>
              </a:lnSpc>
              <a:spcAft>
                <a:spcPct val="10000"/>
              </a:spcAft>
            </a:pPr>
            <a:r>
              <a:rPr lang="en-US" sz="2000" dirty="0"/>
              <a:t>What algorithms are commonly used</a:t>
            </a:r>
          </a:p>
          <a:p>
            <a:pPr lvl="2">
              <a:lnSpc>
                <a:spcPct val="90000"/>
              </a:lnSpc>
              <a:spcAft>
                <a:spcPct val="10000"/>
              </a:spcAft>
            </a:pPr>
            <a:r>
              <a:rPr lang="en-US" sz="2000" dirty="0"/>
              <a:t>What are the mechanisms and policies used</a:t>
            </a:r>
            <a:endParaRPr lang="en-US" sz="2000" dirty="0" smtClean="0"/>
          </a:p>
          <a:p>
            <a:pPr lvl="1">
              <a:lnSpc>
                <a:spcPct val="90000"/>
              </a:lnSpc>
              <a:spcAft>
                <a:spcPct val="10000"/>
              </a:spcAft>
              <a:buFontTx/>
              <a:buNone/>
            </a:pPr>
            <a:endParaRPr lang="en-US" dirty="0" smtClean="0"/>
          </a:p>
          <a:p>
            <a:pPr>
              <a:lnSpc>
                <a:spcPct val="90000"/>
              </a:lnSpc>
              <a:spcAft>
                <a:spcPct val="10000"/>
              </a:spcAft>
            </a:pPr>
            <a:r>
              <a:rPr lang="en-US" sz="2800" dirty="0" smtClean="0"/>
              <a:t>Class Structure</a:t>
            </a:r>
          </a:p>
          <a:p>
            <a:pPr lvl="1">
              <a:lnSpc>
                <a:spcPct val="90000"/>
              </a:lnSpc>
              <a:spcAft>
                <a:spcPct val="10000"/>
              </a:spcAft>
            </a:pPr>
            <a:r>
              <a:rPr lang="en-US" sz="2400" dirty="0" smtClean="0"/>
              <a:t>Papers Readings (whole semester)</a:t>
            </a:r>
          </a:p>
          <a:p>
            <a:pPr lvl="1">
              <a:lnSpc>
                <a:spcPct val="90000"/>
              </a:lnSpc>
              <a:spcAft>
                <a:spcPct val="10000"/>
              </a:spcAft>
            </a:pPr>
            <a:r>
              <a:rPr lang="en-US" sz="2400" dirty="0" smtClean="0"/>
              <a:t>Paper Presentations (whole semester)</a:t>
            </a:r>
          </a:p>
          <a:p>
            <a:pPr lvl="1">
              <a:lnSpc>
                <a:spcPct val="90000"/>
              </a:lnSpc>
              <a:spcAft>
                <a:spcPct val="10000"/>
              </a:spcAft>
            </a:pPr>
            <a:r>
              <a:rPr lang="en-US" sz="2400" dirty="0" smtClean="0"/>
              <a:t>Labs (first 1/8)</a:t>
            </a:r>
          </a:p>
          <a:p>
            <a:pPr lvl="1">
              <a:lnSpc>
                <a:spcPct val="90000"/>
              </a:lnSpc>
              <a:spcAft>
                <a:spcPct val="10000"/>
              </a:spcAft>
            </a:pPr>
            <a:r>
              <a:rPr lang="en-US" sz="2400" dirty="0" smtClean="0"/>
              <a:t>Research Project (second 7/8)</a:t>
            </a:r>
            <a:endParaRPr lang="en-US" sz="2400" dirty="0"/>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44.2|17|9.4|16.4|13.2|16"/>
</p:tagLst>
</file>

<file path=ppt/tags/tag2.xml><?xml version="1.0" encoding="utf-8"?>
<p:tagLst xmlns:a="http://schemas.openxmlformats.org/drawingml/2006/main" xmlns:r="http://schemas.openxmlformats.org/officeDocument/2006/relationships" xmlns:p="http://schemas.openxmlformats.org/presentationml/2006/main">
  <p:tag name="TIMING" val="|44.2|17|9.4|16.4|13.2|16"/>
</p:tagLst>
</file>

<file path=ppt/tags/tag3.xml><?xml version="1.0" encoding="utf-8"?>
<p:tagLst xmlns:a="http://schemas.openxmlformats.org/drawingml/2006/main" xmlns:r="http://schemas.openxmlformats.org/officeDocument/2006/relationships" xmlns:p="http://schemas.openxmlformats.org/presentationml/2006/main">
  <p:tag name="TIMING" val="|44.2|17|9.4|16.4|13.2|16"/>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5584</TotalTime>
  <Words>1614</Words>
  <Application>Microsoft Office PowerPoint</Application>
  <PresentationFormat>On-screen Show (4:3)</PresentationFormat>
  <Paragraphs>254</Paragraphs>
  <Slides>25</Slides>
  <Notes>21</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Default Design</vt:lpstr>
      <vt:lpstr>CS 6410: Advanced Systems</vt:lpstr>
      <vt:lpstr>Who am I?</vt:lpstr>
      <vt:lpstr>Goals for Today</vt:lpstr>
      <vt:lpstr>Why take this course</vt:lpstr>
      <vt:lpstr>Why take this course</vt:lpstr>
      <vt:lpstr>How class operates and  class detail</vt:lpstr>
      <vt:lpstr>How this class operates</vt:lpstr>
      <vt:lpstr>Course Help</vt:lpstr>
      <vt:lpstr>CS 6410: Overview</vt:lpstr>
      <vt:lpstr>CS 6410: Topics</vt:lpstr>
      <vt:lpstr>CS 6410: Paper Readings</vt:lpstr>
      <vt:lpstr>CS 6410: Writing Reviews</vt:lpstr>
      <vt:lpstr>CS 6410: Paper Presentations</vt:lpstr>
      <vt:lpstr>CS 6410: Class Format</vt:lpstr>
      <vt:lpstr>CS 6410: Labs</vt:lpstr>
      <vt:lpstr>CS 6410: Research Project</vt:lpstr>
      <vt:lpstr>CS 6410: Project Suggestions</vt:lpstr>
      <vt:lpstr>CS 6410: Project Suggestions</vt:lpstr>
      <vt:lpstr>CS 6410: Project Suggestions</vt:lpstr>
      <vt:lpstr>CS 6410: Project Infrastructure</vt:lpstr>
      <vt:lpstr>Important Project Deadlines</vt:lpstr>
      <vt:lpstr>CS 6410: Grading</vt:lpstr>
      <vt:lpstr>Academic Integrity</vt:lpstr>
      <vt:lpstr>Stress, Health and Wellness</vt:lpstr>
      <vt:lpstr>Before Next time</vt:lpstr>
    </vt:vector>
  </TitlesOfParts>
  <Company>Cornell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414/415 Systems Programming  and  Operating Systems</dc:title>
  <dc:creator>Hakim Weatherspoon</dc:creator>
  <cp:lastModifiedBy>Hakim Weatherspoon</cp:lastModifiedBy>
  <cp:revision>71</cp:revision>
  <dcterms:created xsi:type="dcterms:W3CDTF">2010-08-26T12:29:46Z</dcterms:created>
  <dcterms:modified xsi:type="dcterms:W3CDTF">2011-08-25T14:00:31Z</dcterms:modified>
</cp:coreProperties>
</file>