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82" r:id="rId2"/>
    <p:sldId id="458" r:id="rId3"/>
    <p:sldId id="440" r:id="rId4"/>
    <p:sldId id="460" r:id="rId5"/>
    <p:sldId id="461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9" r:id="rId24"/>
    <p:sldId id="408" r:id="rId25"/>
    <p:sldId id="409" r:id="rId26"/>
    <p:sldId id="462" r:id="rId27"/>
    <p:sldId id="410" r:id="rId28"/>
    <p:sldId id="411" r:id="rId29"/>
    <p:sldId id="412" r:id="rId30"/>
    <p:sldId id="413" r:id="rId31"/>
    <p:sldId id="432" r:id="rId32"/>
    <p:sldId id="433" r:id="rId33"/>
    <p:sldId id="434" r:id="rId34"/>
    <p:sldId id="435" r:id="rId35"/>
    <p:sldId id="436" r:id="rId36"/>
    <p:sldId id="437" r:id="rId37"/>
    <p:sldId id="439" r:id="rId38"/>
    <p:sldId id="438" r:id="rId39"/>
    <p:sldId id="38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0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A37941-328F-DA46-B2FC-705ABB71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98A50F-85B9-9346-8F72-18F09DC4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E9691-F2A0-D245-A491-96C5FAE7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E107C48-5DC7-924A-B167-87C47E1D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A8FE283-FBF5-574E-8150-9753D02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F51219-1AE3-2944-8480-ACB493E9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0A3746-3ED9-8840-A435-420550382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3F181B-04A2-3E41-9246-40EE25E1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93E40-8A73-D944-9EE3-7862A791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EA565-E681-3E46-910B-4EBEE1A4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38AEA-BB5F-9940-8A2D-CB00BB73B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9682-27ED-9640-8990-5181D479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CB3F38-576F-8740-89EB-E487EA0FA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8624F-AC86-5F40-BA0C-04AF95648B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84763"/>
            <a:ext cx="6202363" cy="619125"/>
          </a:xfrm>
        </p:spPr>
        <p:txBody>
          <a:bodyPr/>
          <a:lstStyle/>
          <a:p>
            <a:r>
              <a:rPr lang="en-US" dirty="0" smtClean="0"/>
              <a:t>Presented by Hakim Weatherspoon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 node enters a swarm</a:t>
            </a:r>
            <a:br>
              <a:rPr lang="en-US" sz="4000" smtClean="0"/>
            </a:br>
            <a:r>
              <a:rPr lang="en-US" sz="4000" smtClean="0"/>
              <a:t> for file “popeye.mp4”</a:t>
            </a:r>
          </a:p>
        </p:txBody>
      </p:sp>
      <p:sp>
        <p:nvSpPr>
          <p:cNvPr id="21526" name="Rectangle 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57400"/>
            <a:ext cx="4038600" cy="4525963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File popeye.mp4.torrent hosted at a (well-known) webserver</a:t>
            </a:r>
          </a:p>
          <a:p>
            <a:pPr eaLnBrk="1" hangingPunct="1"/>
            <a:r>
              <a:rPr lang="en-US" sz="2400" smtClean="0"/>
              <a:t>The .torrent has address of </a:t>
            </a:r>
            <a:r>
              <a:rPr lang="en-US" sz="2400" smtClean="0">
                <a:solidFill>
                  <a:srgbClr val="008000"/>
                </a:solidFill>
              </a:rPr>
              <a:t>tracker</a:t>
            </a:r>
            <a:r>
              <a:rPr lang="en-US" sz="2400" smtClean="0"/>
              <a:t> for file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400" smtClean="0"/>
              <a:t>The tracker, which runs on a webserver as well, keeps track of all peers downloading file</a:t>
            </a:r>
          </a:p>
        </p:txBody>
      </p:sp>
      <p:sp>
        <p:nvSpPr>
          <p:cNvPr id="21507" name="Oval 4"/>
          <p:cNvSpPr>
            <a:spLocks noChangeAspect="1" noChangeArrowheads="1"/>
          </p:cNvSpPr>
          <p:nvPr/>
        </p:nvSpPr>
        <p:spPr bwMode="auto">
          <a:xfrm>
            <a:off x="473075" y="3997801"/>
            <a:ext cx="219075" cy="219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28600" y="3653313"/>
            <a:ext cx="6667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Peer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276600" y="4110513"/>
            <a:ext cx="1143000" cy="1143000"/>
          </a:xfrm>
          <a:prstGeom prst="rect">
            <a:avLst/>
          </a:prstGeom>
          <a:noFill/>
          <a:ln w="31750">
            <a:solidFill>
              <a:srgbClr val="1E14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352800" y="4491513"/>
            <a:ext cx="9588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Tracker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1143000" y="4491513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2794000" y="1888013"/>
            <a:ext cx="1924050" cy="3365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www.bittorrent.com</a:t>
            </a:r>
          </a:p>
        </p:txBody>
      </p:sp>
      <p:pic>
        <p:nvPicPr>
          <p:cNvPr id="21513" name="Picture 13" descr="Screensh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5513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Cloud"/>
          <p:cNvSpPr>
            <a:spLocks noChangeAspect="1" noEditPoints="1" noChangeArrowheads="1"/>
          </p:cNvSpPr>
          <p:nvPr/>
        </p:nvSpPr>
        <p:spPr bwMode="auto">
          <a:xfrm rot="11126514">
            <a:off x="1143000" y="5253513"/>
            <a:ext cx="2133600" cy="14303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7D7D7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21515" name="Line 19"/>
          <p:cNvSpPr>
            <a:spLocks noChangeShapeType="1"/>
          </p:cNvSpPr>
          <p:nvPr/>
        </p:nvSpPr>
        <p:spPr bwMode="auto">
          <a:xfrm>
            <a:off x="1752600" y="5786913"/>
            <a:ext cx="609600" cy="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16" name="Line 20"/>
          <p:cNvSpPr>
            <a:spLocks noChangeShapeType="1"/>
          </p:cNvSpPr>
          <p:nvPr/>
        </p:nvSpPr>
        <p:spPr bwMode="auto">
          <a:xfrm flipV="1">
            <a:off x="1981200" y="5863113"/>
            <a:ext cx="381000" cy="3048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17" name="Line 21"/>
          <p:cNvSpPr>
            <a:spLocks noChangeShapeType="1"/>
          </p:cNvSpPr>
          <p:nvPr/>
        </p:nvSpPr>
        <p:spPr bwMode="auto">
          <a:xfrm>
            <a:off x="1676400" y="5863113"/>
            <a:ext cx="228600" cy="3048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18" name="Line 22"/>
          <p:cNvSpPr>
            <a:spLocks noChangeShapeType="1"/>
          </p:cNvSpPr>
          <p:nvPr/>
        </p:nvSpPr>
        <p:spPr bwMode="auto">
          <a:xfrm flipV="1">
            <a:off x="1981200" y="6167913"/>
            <a:ext cx="381000" cy="762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19" name="Line 23"/>
          <p:cNvSpPr>
            <a:spLocks noChangeShapeType="1"/>
          </p:cNvSpPr>
          <p:nvPr/>
        </p:nvSpPr>
        <p:spPr bwMode="auto">
          <a:xfrm>
            <a:off x="2514600" y="5863113"/>
            <a:ext cx="0" cy="2286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20" name="Oval 15"/>
          <p:cNvSpPr>
            <a:spLocks noChangeAspect="1" noChangeArrowheads="1"/>
          </p:cNvSpPr>
          <p:nvPr/>
        </p:nvSpPr>
        <p:spPr bwMode="auto">
          <a:xfrm>
            <a:off x="1600200" y="5710713"/>
            <a:ext cx="201613" cy="20161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21" name="Oval 16"/>
          <p:cNvSpPr>
            <a:spLocks noChangeAspect="1" noChangeArrowheads="1"/>
          </p:cNvSpPr>
          <p:nvPr/>
        </p:nvSpPr>
        <p:spPr bwMode="auto">
          <a:xfrm>
            <a:off x="1828800" y="6167913"/>
            <a:ext cx="201613" cy="20161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22" name="Oval 17"/>
          <p:cNvSpPr>
            <a:spLocks noChangeAspect="1" noChangeArrowheads="1"/>
          </p:cNvSpPr>
          <p:nvPr/>
        </p:nvSpPr>
        <p:spPr bwMode="auto">
          <a:xfrm>
            <a:off x="2362200" y="5710713"/>
            <a:ext cx="201613" cy="20161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23" name="Oval 18"/>
          <p:cNvSpPr>
            <a:spLocks noChangeAspect="1" noChangeArrowheads="1"/>
          </p:cNvSpPr>
          <p:nvPr/>
        </p:nvSpPr>
        <p:spPr bwMode="auto">
          <a:xfrm>
            <a:off x="2362200" y="6091713"/>
            <a:ext cx="201613" cy="20161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1524" name="Line 24"/>
          <p:cNvSpPr>
            <a:spLocks noChangeShapeType="1"/>
          </p:cNvSpPr>
          <p:nvPr/>
        </p:nvSpPr>
        <p:spPr bwMode="auto">
          <a:xfrm>
            <a:off x="609600" y="4186713"/>
            <a:ext cx="990600" cy="13716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381000" y="6091713"/>
            <a:ext cx="8953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/>
              <a:t>Swarm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 of .torrent file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URL of tracker</a:t>
            </a:r>
          </a:p>
          <a:p>
            <a:pPr eaLnBrk="1" hangingPunct="1"/>
            <a:r>
              <a:rPr lang="en-US" smtClean="0"/>
              <a:t>Piece length – Usually 256 KB</a:t>
            </a:r>
          </a:p>
          <a:p>
            <a:pPr eaLnBrk="1" hangingPunct="1"/>
            <a:r>
              <a:rPr lang="en-US" smtClean="0"/>
              <a:t>SHA-1 hashes of each piece in file</a:t>
            </a:r>
          </a:p>
          <a:p>
            <a:pPr lvl="1" eaLnBrk="1" hangingPunct="1"/>
            <a:r>
              <a:rPr lang="en-US" smtClean="0"/>
              <a:t>For reliability</a:t>
            </a:r>
          </a:p>
          <a:p>
            <a:pPr eaLnBrk="1" hangingPunct="1"/>
            <a:r>
              <a:rPr lang="en-US" smtClean="0"/>
              <a:t>“files” – allows download of multiple files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Seed</a:t>
            </a:r>
            <a:r>
              <a:rPr lang="en-US" smtClean="0"/>
              <a:t>: peer with the entire file</a:t>
            </a:r>
          </a:p>
          <a:p>
            <a:pPr lvl="1" eaLnBrk="1" hangingPunct="1"/>
            <a:r>
              <a:rPr lang="en-US" smtClean="0"/>
              <a:t>Original Seed: The first seed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Leech</a:t>
            </a:r>
            <a:r>
              <a:rPr lang="en-US" smtClean="0"/>
              <a:t>: peer that’s downloading the file</a:t>
            </a:r>
          </a:p>
          <a:p>
            <a:pPr lvl="1" eaLnBrk="1" hangingPunct="1"/>
            <a:r>
              <a:rPr lang="en-US" smtClean="0"/>
              <a:t>Fairer term might have been “downloader”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Sub-piece</a:t>
            </a:r>
            <a:r>
              <a:rPr lang="en-US" smtClean="0"/>
              <a:t>: Further subdivision of a piece</a:t>
            </a:r>
          </a:p>
          <a:p>
            <a:pPr lvl="1" eaLnBrk="1" hangingPunct="1"/>
            <a:r>
              <a:rPr lang="en-US" smtClean="0"/>
              <a:t>The “unit for requests” is a subpiece</a:t>
            </a:r>
          </a:p>
          <a:p>
            <a:pPr lvl="1" eaLnBrk="1" hangingPunct="1"/>
            <a:r>
              <a:rPr lang="en-US" smtClean="0"/>
              <a:t>But a peer uploads only after assembling complete piece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Peer-peer transactions:</a:t>
            </a:r>
            <a:br>
              <a:rPr lang="en-US" sz="4000" dirty="0" smtClean="0"/>
            </a:br>
            <a:r>
              <a:rPr lang="en-US" sz="4000" dirty="0" smtClean="0"/>
              <a:t>Choosing pieces to request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8000"/>
                </a:solidFill>
              </a:rPr>
              <a:t>Rarest-first</a:t>
            </a:r>
            <a:r>
              <a:rPr lang="en-US" dirty="0" smtClean="0"/>
              <a:t>: Look at all pieces at all peers, and request piece that’s owned by fewest peers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Increases diversity in the pieces downloaded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avoids case where a node and each of its peers have exactly the same pieces; increases throughput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Increases likelihood all pieces still available even if original seed leaves before any one node has downloaded entire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Choosing pieces to request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Random First Piece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When peer starts to download, request random piece.</a:t>
            </a:r>
          </a:p>
          <a:p>
            <a:pPr lvl="2" eaLnBrk="1" hangingPunct="1"/>
            <a:r>
              <a:rPr lang="en-US" smtClean="0"/>
              <a:t>So as to assemble first complete piece quickly</a:t>
            </a:r>
          </a:p>
          <a:p>
            <a:pPr lvl="2" eaLnBrk="1" hangingPunct="1"/>
            <a:r>
              <a:rPr lang="en-US" smtClean="0"/>
              <a:t>Then participate in uploads</a:t>
            </a:r>
          </a:p>
          <a:p>
            <a:pPr lvl="1" eaLnBrk="1" hangingPunct="1"/>
            <a:r>
              <a:rPr lang="en-US" smtClean="0"/>
              <a:t>When first complete piece assembled, switch to rarest-first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Choosing pieces to request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End-game mode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When requests sent for all sub-pieces, (re)send requests to all peers.</a:t>
            </a:r>
          </a:p>
          <a:p>
            <a:pPr lvl="1" eaLnBrk="1" hangingPunct="1"/>
            <a:r>
              <a:rPr lang="en-US" smtClean="0"/>
              <a:t>To speed up completion of download</a:t>
            </a:r>
          </a:p>
          <a:p>
            <a:pPr lvl="1" eaLnBrk="1" hangingPunct="1"/>
            <a:r>
              <a:rPr lang="en-US" smtClean="0"/>
              <a:t>Cancel request for downloaded sub-pieces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Tit-for-tat as incentive to upload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Want to encourage all peers to contribute</a:t>
            </a:r>
          </a:p>
          <a:p>
            <a:pPr eaLnBrk="1" hangingPunct="1"/>
            <a:r>
              <a:rPr lang="en-US" sz="2800" dirty="0" smtClean="0"/>
              <a:t>Peer </a:t>
            </a:r>
            <a:r>
              <a:rPr lang="en-US" sz="2800" i="1" dirty="0" smtClean="0"/>
              <a:t>A </a:t>
            </a:r>
            <a:r>
              <a:rPr lang="en-US" sz="2800" dirty="0" smtClean="0"/>
              <a:t>said to </a:t>
            </a:r>
            <a:r>
              <a:rPr lang="en-US" sz="2800" dirty="0" smtClean="0">
                <a:solidFill>
                  <a:srgbClr val="008000"/>
                </a:solidFill>
              </a:rPr>
              <a:t>choke</a:t>
            </a:r>
            <a:r>
              <a:rPr lang="en-US" sz="2800" dirty="0" smtClean="0"/>
              <a:t> peer </a:t>
            </a:r>
            <a:r>
              <a:rPr lang="en-US" sz="2800" i="1" dirty="0" smtClean="0"/>
              <a:t>B </a:t>
            </a:r>
            <a:r>
              <a:rPr lang="en-US" sz="2800" dirty="0" smtClean="0"/>
              <a:t>if it (</a:t>
            </a:r>
            <a:r>
              <a:rPr lang="en-US" sz="2800" i="1" dirty="0" smtClean="0"/>
              <a:t>A</a:t>
            </a:r>
            <a:r>
              <a:rPr lang="en-US" sz="2800" dirty="0" smtClean="0"/>
              <a:t>) decides </a:t>
            </a:r>
            <a:r>
              <a:rPr lang="en-US" sz="2800" i="1" dirty="0" smtClean="0"/>
              <a:t>not</a:t>
            </a:r>
            <a:r>
              <a:rPr lang="en-US" sz="2800" dirty="0" smtClean="0"/>
              <a:t> to upload to </a:t>
            </a:r>
            <a:r>
              <a:rPr lang="en-US" sz="2800" i="1" dirty="0" smtClean="0"/>
              <a:t>B</a:t>
            </a:r>
          </a:p>
          <a:p>
            <a:pPr eaLnBrk="1" hangingPunct="1"/>
            <a:r>
              <a:rPr lang="en-US" sz="2800" dirty="0" smtClean="0"/>
              <a:t>Each peer (say </a:t>
            </a:r>
            <a:r>
              <a:rPr lang="en-US" sz="2800" i="1" dirty="0" smtClean="0"/>
              <a:t>A</a:t>
            </a:r>
            <a:r>
              <a:rPr lang="en-US" sz="2800" dirty="0" smtClean="0"/>
              <a:t>) </a:t>
            </a:r>
            <a:r>
              <a:rPr lang="en-US" dirty="0" err="1" smtClean="0">
                <a:solidFill>
                  <a:srgbClr val="008000"/>
                </a:solidFill>
              </a:rPr>
              <a:t>unchoke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at </a:t>
            </a:r>
            <a:r>
              <a:rPr lang="en-US" sz="2800" dirty="0" smtClean="0"/>
              <a:t>most 4 </a:t>
            </a:r>
            <a:r>
              <a:rPr lang="en-US" sz="2800" i="1" dirty="0" smtClean="0"/>
              <a:t>interested</a:t>
            </a:r>
            <a:r>
              <a:rPr lang="en-US" sz="2800" dirty="0" smtClean="0"/>
              <a:t> peers at any time</a:t>
            </a:r>
          </a:p>
          <a:p>
            <a:pPr lvl="1" eaLnBrk="1" hangingPunct="1"/>
            <a:r>
              <a:rPr lang="en-US" sz="2400" dirty="0" smtClean="0"/>
              <a:t>The three with the largest upload rates to </a:t>
            </a:r>
            <a:r>
              <a:rPr lang="en-US" sz="2400" i="1" dirty="0" smtClean="0"/>
              <a:t>A</a:t>
            </a:r>
          </a:p>
          <a:p>
            <a:pPr lvl="2" eaLnBrk="1" hangingPunct="1"/>
            <a:r>
              <a:rPr lang="en-US" sz="2000" dirty="0" smtClean="0"/>
              <a:t>Where the tit-for-tat comes in</a:t>
            </a:r>
          </a:p>
          <a:p>
            <a:pPr lvl="1" eaLnBrk="1" hangingPunct="1"/>
            <a:r>
              <a:rPr lang="en-US" sz="2400" dirty="0" smtClean="0"/>
              <a:t>Another randomly chosen (</a:t>
            </a:r>
            <a:r>
              <a:rPr lang="en-US" sz="2400" dirty="0" smtClean="0">
                <a:solidFill>
                  <a:srgbClr val="008000"/>
                </a:solidFill>
              </a:rPr>
              <a:t>Optimistic </a:t>
            </a:r>
            <a:r>
              <a:rPr lang="en-US" sz="2400" dirty="0" err="1" smtClean="0">
                <a:solidFill>
                  <a:srgbClr val="008000"/>
                </a:solidFill>
              </a:rPr>
              <a:t>Unchoke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000" dirty="0" smtClean="0"/>
              <a:t>To periodically look for better </a:t>
            </a:r>
            <a:r>
              <a:rPr lang="en-US" sz="2000" dirty="0" smtClean="0"/>
              <a:t>choices</a:t>
            </a:r>
          </a:p>
          <a:p>
            <a:pPr lvl="1"/>
            <a:r>
              <a:rPr lang="en-US" sz="2400" dirty="0" smtClean="0"/>
              <a:t>4 is size of </a:t>
            </a:r>
            <a:r>
              <a:rPr lang="en-US" sz="2400" dirty="0" smtClean="0">
                <a:solidFill>
                  <a:srgbClr val="008000"/>
                </a:solidFill>
              </a:rPr>
              <a:t>active set,</a:t>
            </a:r>
            <a:r>
              <a:rPr lang="en-US" dirty="0" smtClean="0"/>
              <a:t> but can be more dynamic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Anti-snubbing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peer is said to be snubbed if each of its peers chokes it</a:t>
            </a:r>
          </a:p>
          <a:p>
            <a:pPr eaLnBrk="1" hangingPunct="1"/>
            <a:r>
              <a:rPr lang="en-US" smtClean="0"/>
              <a:t>To handle this, snubbed peer stops uploading to its peers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Optimistic unchoking done more often</a:t>
            </a:r>
          </a:p>
          <a:p>
            <a:pPr lvl="1" eaLnBrk="1" hangingPunct="1"/>
            <a:r>
              <a:rPr lang="en-US" smtClean="0"/>
              <a:t>Hope is that will discover a new peer that will upload to 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</a:t>
            </a:r>
            <a:r>
              <a:rPr lang="en-US" dirty="0" err="1" smtClean="0"/>
              <a:t>BitTorrent</a:t>
            </a:r>
            <a:r>
              <a:rPr lang="en-US" dirty="0" smtClean="0"/>
              <a:t> took </a:t>
            </a:r>
            <a:r>
              <a:rPr lang="en-US" dirty="0" smtClean="0"/>
              <a:t>off?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Better performance through “pull-based”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Slow nodes don’t bog down other nodes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Allows uploading from hosts that have downloaded parts of a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 common with other end-host based multicast schemes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</a:t>
            </a:r>
            <a:r>
              <a:rPr lang="en-US" dirty="0" err="1" smtClean="0"/>
              <a:t>BitTorrent</a:t>
            </a:r>
            <a:r>
              <a:rPr lang="en-US" dirty="0" smtClean="0"/>
              <a:t> took </a:t>
            </a:r>
            <a:r>
              <a:rPr lang="en-US" dirty="0" smtClean="0"/>
              <a:t>off?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Practical Reasons (perhaps more important!)</a:t>
            </a:r>
          </a:p>
          <a:p>
            <a:pPr lvl="1" eaLnBrk="1" hangingPunct="1"/>
            <a:r>
              <a:rPr lang="en-US" sz="2400" dirty="0" smtClean="0"/>
              <a:t>Working implementation (Bram Cohen) with simple well-defined interfaces for plugging in new content</a:t>
            </a:r>
          </a:p>
          <a:p>
            <a:pPr lvl="1" eaLnBrk="1" hangingPunct="1"/>
            <a:r>
              <a:rPr lang="en-US" sz="2400" dirty="0" smtClean="0"/>
              <a:t>Many recent competitors got sued / shut down</a:t>
            </a:r>
          </a:p>
          <a:p>
            <a:pPr lvl="2" eaLnBrk="1" hangingPunct="1"/>
            <a:r>
              <a:rPr lang="en-US" sz="2000" dirty="0" smtClean="0"/>
              <a:t>Napster, </a:t>
            </a:r>
            <a:r>
              <a:rPr lang="en-US" sz="2000" dirty="0" err="1" smtClean="0"/>
              <a:t>Kazaa</a:t>
            </a:r>
            <a:endParaRPr lang="en-US" sz="2000" dirty="0" smtClean="0"/>
          </a:p>
          <a:p>
            <a:pPr lvl="1" eaLnBrk="1" hangingPunct="1"/>
            <a:r>
              <a:rPr lang="en-US" sz="2400" dirty="0" smtClean="0"/>
              <a:t>Doesn’t do “search” per se. Users use well-known, trusted sources to locate content</a:t>
            </a:r>
          </a:p>
          <a:p>
            <a:pPr lvl="2" eaLnBrk="1" hangingPunct="1"/>
            <a:r>
              <a:rPr lang="en-US" sz="2000" dirty="0" smtClean="0"/>
              <a:t>Avoids the pollution problem, where garbage is passed off as authentic content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00600"/>
          </a:xfrm>
        </p:spPr>
        <p:txBody>
          <a:bodyPr/>
          <a:lstStyle/>
          <a:p>
            <a:r>
              <a:rPr lang="en-US" dirty="0" smtClean="0"/>
              <a:t>Main Question: Can we cheat (and get away with it)?</a:t>
            </a:r>
          </a:p>
          <a:p>
            <a:endParaRPr lang="en-US" dirty="0" smtClean="0"/>
          </a:p>
          <a:p>
            <a:r>
              <a:rPr lang="en-US" dirty="0" err="1" smtClean="0"/>
              <a:t>BitTorrent</a:t>
            </a:r>
            <a:endParaRPr lang="en-US" dirty="0" smtClean="0"/>
          </a:p>
          <a:p>
            <a:pPr lvl="1"/>
            <a:r>
              <a:rPr lang="en-US" dirty="0" smtClean="0"/>
              <a:t>P2P </a:t>
            </a:r>
            <a:r>
              <a:rPr lang="en-US" dirty="0"/>
              <a:t>f</a:t>
            </a:r>
            <a:r>
              <a:rPr lang="en-US" dirty="0" smtClean="0"/>
              <a:t>ile distribution tool designed with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i="1" dirty="0" smtClean="0">
                <a:solidFill>
                  <a:srgbClr val="008000"/>
                </a:solidFill>
              </a:rPr>
              <a:t>incentives for contribution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Users c</a:t>
            </a:r>
            <a:r>
              <a:rPr lang="en-US" dirty="0" smtClean="0">
                <a:solidFill>
                  <a:srgbClr val="000000"/>
                </a:solidFill>
              </a:rPr>
              <a:t>ontribute resources to get good performance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Do </a:t>
            </a:r>
            <a:r>
              <a:rPr lang="en-US" dirty="0" smtClean="0"/>
              <a:t>Incentives Build Robustness in </a:t>
            </a:r>
            <a:r>
              <a:rPr lang="en-US" dirty="0" err="1" smtClean="0"/>
              <a:t>BitTorrent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/>
              <a:t>BitTorrent</a:t>
            </a:r>
            <a:r>
              <a:rPr lang="en-US" dirty="0" smtClean="0"/>
              <a:t> be gamed?</a:t>
            </a:r>
            <a:endParaRPr lang="en-US" dirty="0" smtClean="0"/>
          </a:p>
          <a:p>
            <a:r>
              <a:rPr lang="en-US" dirty="0" smtClean="0"/>
              <a:t>BAR </a:t>
            </a:r>
            <a:r>
              <a:rPr lang="en-US" dirty="0" smtClean="0"/>
              <a:t>Gossip</a:t>
            </a:r>
          </a:p>
          <a:p>
            <a:pPr lvl="1"/>
            <a:r>
              <a:rPr lang="en-US" dirty="0" smtClean="0"/>
              <a:t>Can content distribution be tamed?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 and cons of BitTorrent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Pros</a:t>
            </a:r>
          </a:p>
          <a:p>
            <a:pPr lvl="1" eaLnBrk="1" hangingPunct="1"/>
            <a:r>
              <a:rPr lang="en-US" dirty="0" smtClean="0"/>
              <a:t>Proficient in utilizing partially downloaded files</a:t>
            </a:r>
          </a:p>
          <a:p>
            <a:pPr lvl="1" eaLnBrk="1" hangingPunct="1"/>
            <a:r>
              <a:rPr lang="en-US" dirty="0" smtClean="0"/>
              <a:t>Discourages “freeloading”</a:t>
            </a:r>
          </a:p>
          <a:p>
            <a:pPr lvl="2" eaLnBrk="1" hangingPunct="1"/>
            <a:r>
              <a:rPr lang="en-US" dirty="0" smtClean="0"/>
              <a:t>By rewarding fastest </a:t>
            </a:r>
            <a:r>
              <a:rPr lang="en-US" dirty="0" err="1" smtClean="0"/>
              <a:t>uploaders</a:t>
            </a:r>
            <a:endParaRPr lang="en-US" dirty="0" smtClean="0"/>
          </a:p>
          <a:p>
            <a:pPr lvl="1" eaLnBrk="1" hangingPunct="1"/>
            <a:r>
              <a:rPr lang="en-US" dirty="0" smtClean="0"/>
              <a:t>Encourages diversity through “rarest-first”</a:t>
            </a:r>
          </a:p>
          <a:p>
            <a:pPr lvl="2" eaLnBrk="1" hangingPunct="1"/>
            <a:r>
              <a:rPr lang="en-US" dirty="0" smtClean="0"/>
              <a:t>Extends lifetime of swarm</a:t>
            </a:r>
          </a:p>
          <a:p>
            <a:pPr eaLnBrk="1" hangingPunct="1"/>
            <a:r>
              <a:rPr lang="en-US" dirty="0" smtClean="0"/>
              <a:t>Works well for “hot content”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 and cons of BitTorrent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</a:t>
            </a:r>
          </a:p>
          <a:p>
            <a:pPr lvl="1" eaLnBrk="1" hangingPunct="1"/>
            <a:r>
              <a:rPr lang="en-US" dirty="0" smtClean="0"/>
              <a:t>Assumes all interested peers active at same time; performance deteriorates if swarm “cools off”</a:t>
            </a:r>
          </a:p>
          <a:p>
            <a:pPr lvl="1" eaLnBrk="1" hangingPunct="1"/>
            <a:r>
              <a:rPr lang="en-US" dirty="0" smtClean="0"/>
              <a:t>Even worse: no trackers for obscure content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Recent studies by team at U. Washington found that many swarms “fail” because there are few changes for repeated interaction with the same peer</a:t>
            </a:r>
          </a:p>
          <a:p>
            <a:pPr lvl="1" eaLnBrk="1" hangingPunct="1"/>
            <a:r>
              <a:rPr lang="en-US" dirty="0" smtClean="0"/>
              <a:t>They suggest fixes, such as “one hop reputation” idea presented at NSDI 2008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 and cons of BitTorrent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Dependence on centralized tracker: pro/con?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 Single point of failure: </a:t>
            </a:r>
            <a:r>
              <a:rPr lang="en-US" smtClean="0"/>
              <a:t>New nodes can’t enter swarm if tracker goes down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Lack of </a:t>
            </a:r>
            <a:r>
              <a:rPr lang="en-US" smtClean="0"/>
              <a:t>a search feature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 Prevents pollution attacks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 Users need to resort to out-of-band search: well known torrent-hosting sites / plain old web-search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Incentives Build Robustness in </a:t>
            </a:r>
            <a:r>
              <a:rPr lang="en-US" dirty="0" err="1" smtClean="0"/>
              <a:t>BitTorrent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Piatek</a:t>
            </a:r>
            <a:endParaRPr lang="en-US" dirty="0" smtClean="0"/>
          </a:p>
          <a:p>
            <a:pPr lvl="1"/>
            <a:r>
              <a:rPr lang="en-US" dirty="0" smtClean="0"/>
              <a:t>Grad Student @ UW</a:t>
            </a:r>
          </a:p>
          <a:p>
            <a:r>
              <a:rPr lang="en-US" dirty="0" smtClean="0"/>
              <a:t>Tomas </a:t>
            </a:r>
            <a:r>
              <a:rPr lang="en-US" dirty="0" err="1" smtClean="0"/>
              <a:t>Isdal</a:t>
            </a:r>
            <a:endParaRPr lang="en-US" dirty="0" smtClean="0"/>
          </a:p>
          <a:p>
            <a:pPr lvl="1"/>
            <a:r>
              <a:rPr lang="en-US" dirty="0" smtClean="0"/>
              <a:t>Grad Student @ UW</a:t>
            </a:r>
          </a:p>
          <a:p>
            <a:r>
              <a:rPr lang="en-US" dirty="0" smtClean="0"/>
              <a:t>Tom Anderson</a:t>
            </a:r>
          </a:p>
          <a:p>
            <a:pPr lvl="1"/>
            <a:r>
              <a:rPr lang="en-US" dirty="0" smtClean="0"/>
              <a:t>Prof @ UW.  Author of Nacho’s OS</a:t>
            </a:r>
          </a:p>
          <a:p>
            <a:r>
              <a:rPr lang="en-US" dirty="0" err="1" smtClean="0"/>
              <a:t>Arvind</a:t>
            </a:r>
            <a:r>
              <a:rPr lang="en-US" dirty="0" smtClean="0"/>
              <a:t> Krishnamurthy</a:t>
            </a:r>
          </a:p>
          <a:p>
            <a:pPr lvl="1"/>
            <a:r>
              <a:rPr lang="en-US" dirty="0" smtClean="0"/>
              <a:t>Prof @ UW</a:t>
            </a:r>
          </a:p>
          <a:p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Venkataramani</a:t>
            </a:r>
            <a:endParaRPr lang="en-US" dirty="0" smtClean="0"/>
          </a:p>
          <a:p>
            <a:pPr lvl="1"/>
            <a:r>
              <a:rPr lang="en-US" dirty="0" smtClean="0"/>
              <a:t>Prof @ </a:t>
            </a:r>
            <a:r>
              <a:rPr lang="en-US" dirty="0" err="1" smtClean="0"/>
              <a:t>Umass</a:t>
            </a:r>
            <a:r>
              <a:rPr lang="en-US" dirty="0" smtClean="0"/>
              <a:t> </a:t>
            </a:r>
            <a:r>
              <a:rPr lang="en-US" dirty="0" err="1" smtClean="0"/>
              <a:t>Amerst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622300" cy="416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91200"/>
            <a:ext cx="609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is a protocol for bulk data transfer</a:t>
            </a:r>
          </a:p>
          <a:p>
            <a:r>
              <a:rPr lang="en-US" dirty="0"/>
              <a:t>The more you give, the more you get</a:t>
            </a:r>
          </a:p>
          <a:p>
            <a:r>
              <a:rPr lang="en-US" dirty="0"/>
              <a:t>Tit-for-tat</a:t>
            </a:r>
          </a:p>
          <a:p>
            <a:pPr lvl="1"/>
            <a:r>
              <a:rPr lang="en-US" dirty="0"/>
              <a:t>Not really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Altruism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Not really TFT</a:t>
            </a:r>
          </a:p>
          <a:p>
            <a:pPr lvl="1"/>
            <a:r>
              <a:rPr lang="en-US" dirty="0"/>
              <a:t>80% of users get more than they give</a:t>
            </a:r>
          </a:p>
          <a:p>
            <a:pPr lvl="1"/>
            <a:r>
              <a:rPr lang="en-US" dirty="0"/>
              <a:t>70% of capacity comes from high capacity </a:t>
            </a:r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56276"/>
            <a:ext cx="5867400" cy="33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0"/>
            <a:ext cx="5702300" cy="3213857"/>
          </a:xfrm>
          <a:prstGeom prst="rect">
            <a:avLst/>
          </a:prstGeom>
        </p:spPr>
      </p:pic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Altruism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Not really TFT</a:t>
            </a:r>
          </a:p>
          <a:p>
            <a:pPr lvl="1"/>
            <a:r>
              <a:rPr lang="en-US" dirty="0"/>
              <a:t>80% of users get more than they give</a:t>
            </a:r>
          </a:p>
          <a:p>
            <a:pPr lvl="1"/>
            <a:r>
              <a:rPr lang="en-US" dirty="0"/>
              <a:t>70% of capacity comes from high capacity users</a:t>
            </a:r>
          </a:p>
          <a:p>
            <a:pPr lvl="1"/>
            <a:r>
              <a:rPr lang="en-US" dirty="0"/>
              <a:t>Not really a fair protocol</a:t>
            </a:r>
          </a:p>
          <a:p>
            <a:pPr lvl="2"/>
            <a:r>
              <a:rPr lang="en-US" dirty="0"/>
              <a:t>Operates based on altruism of high capacity users</a:t>
            </a:r>
          </a:p>
        </p:txBody>
      </p:sp>
    </p:spTree>
    <p:extLst>
      <p:ext uri="{BB962C8B-B14F-4D97-AF65-F5344CB8AC3E}">
        <p14:creationId xmlns:p14="http://schemas.microsoft.com/office/powerpoint/2010/main" val="33952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Exploiting Altruism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Selfish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Rational</a:t>
            </a:r>
          </a:p>
          <a:p>
            <a:pPr lvl="1"/>
            <a:r>
              <a:rPr lang="en-US" dirty="0"/>
              <a:t>Want to </a:t>
            </a:r>
            <a:r>
              <a:rPr lang="en-US" dirty="0" smtClean="0"/>
              <a:t>cheat (as long as they won’t get caught!)</a:t>
            </a:r>
          </a:p>
          <a:p>
            <a:pPr lvl="1"/>
            <a:r>
              <a:rPr lang="en-US" dirty="0"/>
              <a:t>Can download with many low-speed connections rather than 1 high-speed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Maximize reciprocation bandwidth per connection</a:t>
            </a:r>
          </a:p>
          <a:p>
            <a:pPr lvl="1"/>
            <a:r>
              <a:rPr lang="en-US" sz="2400"/>
              <a:t>Find peers that give the most for the least</a:t>
            </a:r>
          </a:p>
          <a:p>
            <a:r>
              <a:rPr lang="en-US" sz="2800"/>
              <a:t>Maximize number of reciprocating peers</a:t>
            </a:r>
          </a:p>
          <a:p>
            <a:pPr lvl="1"/>
            <a:r>
              <a:rPr lang="en-US" sz="2400"/>
              <a:t>Get as many peers as possible</a:t>
            </a:r>
          </a:p>
          <a:p>
            <a:pPr lvl="1"/>
            <a:r>
              <a:rPr lang="en-US" sz="2400"/>
              <a:t>Until benefit of new peer is outweighed by cost of reduced reciprocation from other peers</a:t>
            </a:r>
          </a:p>
          <a:p>
            <a:r>
              <a:rPr lang="en-US" sz="2800"/>
              <a:t>Deviate from equal</a:t>
            </a:r>
          </a:p>
          <a:p>
            <a:pPr lvl="1"/>
            <a:r>
              <a:rPr lang="en-US" sz="2400"/>
              <a:t>Decrease uploading on each connection</a:t>
            </a:r>
          </a:p>
          <a:p>
            <a:pPr lvl="1"/>
            <a:r>
              <a:rPr lang="en-US" sz="2400"/>
              <a:t>Until peer stops reciprocating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BitTyrant improves average download performance by 70%</a:t>
            </a:r>
          </a:p>
          <a:p>
            <a:r>
              <a:rPr lang="en-US"/>
              <a:t>Regardless of capacity, using BitTyrant is in the selfish interest of every peer individually</a:t>
            </a:r>
          </a:p>
          <a:p>
            <a:r>
              <a:rPr lang="en-US"/>
              <a:t>When all peers behave selfishly, average performance degrades for all peers, even those with high capacity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BitTorrent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Written by Bram Cohen (in Python) in 2001</a:t>
            </a:r>
          </a:p>
          <a:p>
            <a:pPr eaLnBrk="1" hangingPunct="1"/>
            <a:r>
              <a:rPr lang="en-US" sz="2800" dirty="0" smtClean="0"/>
              <a:t>“Pull-based” “swarming” approach</a:t>
            </a:r>
          </a:p>
          <a:p>
            <a:pPr lvl="1" eaLnBrk="1" hangingPunct="1"/>
            <a:r>
              <a:rPr lang="en-US" sz="2400" dirty="0" smtClean="0"/>
              <a:t>Each file split into smaller </a:t>
            </a:r>
            <a:r>
              <a:rPr lang="en-US" sz="2400" dirty="0" smtClean="0">
                <a:solidFill>
                  <a:srgbClr val="008000"/>
                </a:solidFill>
              </a:rPr>
              <a:t>pieces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Nodes request desired pieces from neighbors</a:t>
            </a:r>
          </a:p>
          <a:p>
            <a:pPr lvl="2" eaLnBrk="1" hangingPunct="1"/>
            <a:r>
              <a:rPr lang="en-US" sz="2000" dirty="0" smtClean="0"/>
              <a:t>As opposed to parents pushing data that they receive</a:t>
            </a:r>
          </a:p>
          <a:p>
            <a:pPr lvl="1" eaLnBrk="1" hangingPunct="1"/>
            <a:r>
              <a:rPr lang="en-US" sz="2400" dirty="0" smtClean="0"/>
              <a:t>Pieces not downloaded in sequential order</a:t>
            </a:r>
          </a:p>
          <a:p>
            <a:pPr lvl="1" eaLnBrk="1" hangingPunct="1"/>
            <a:r>
              <a:rPr lang="en-US" sz="2400" dirty="0" smtClean="0"/>
              <a:t>Previous multicast schemes aimed to support “streaming”;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 does not</a:t>
            </a:r>
          </a:p>
          <a:p>
            <a:pPr eaLnBrk="1" hangingPunct="1"/>
            <a:r>
              <a:rPr lang="en-US" sz="2800" dirty="0" smtClean="0"/>
              <a:t>Encourages contribution by all nodes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sz="1600" dirty="0" err="1" smtClean="0"/>
              <a:t>BitTorrent</a:t>
            </a:r>
            <a:r>
              <a:rPr lang="en-US" sz="1600" dirty="0" smtClean="0"/>
              <a:t> slides from CS 5410, Ken </a:t>
            </a:r>
            <a:r>
              <a:rPr lang="en-US" sz="1600" dirty="0" err="1" smtClean="0"/>
              <a:t>Birman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BitTorrent works because people use the default client</a:t>
            </a:r>
          </a:p>
          <a:p>
            <a:pPr lvl="1">
              <a:lnSpc>
                <a:spcPct val="90000"/>
              </a:lnSpc>
            </a:pPr>
            <a:r>
              <a:rPr lang="en-US"/>
              <a:t>No cheating</a:t>
            </a:r>
          </a:p>
          <a:p>
            <a:pPr>
              <a:lnSpc>
                <a:spcPct val="90000"/>
              </a:lnSpc>
            </a:pPr>
            <a:r>
              <a:rPr lang="en-US"/>
              <a:t>BitTyrant is now available in the wild</a:t>
            </a:r>
          </a:p>
          <a:p>
            <a:pPr lvl="1">
              <a:lnSpc>
                <a:spcPct val="90000"/>
              </a:lnSpc>
            </a:pPr>
            <a:r>
              <a:rPr lang="en-US"/>
              <a:t>This is a test – Do incentives build robustness?</a:t>
            </a:r>
          </a:p>
          <a:p>
            <a:pPr lvl="1">
              <a:lnSpc>
                <a:spcPct val="90000"/>
              </a:lnSpc>
            </a:pPr>
            <a:r>
              <a:rPr lang="en-US"/>
              <a:t>Maybe users will continue to donate excess bandwidth</a:t>
            </a:r>
          </a:p>
          <a:p>
            <a:pPr lvl="1">
              <a:lnSpc>
                <a:spcPct val="90000"/>
              </a:lnSpc>
            </a:pPr>
            <a:r>
              <a:rPr lang="en-US"/>
              <a:t>Maybe users will be selfish</a:t>
            </a:r>
          </a:p>
          <a:p>
            <a:pPr lvl="2">
              <a:lnSpc>
                <a:spcPct val="90000"/>
              </a:lnSpc>
            </a:pPr>
            <a:r>
              <a:rPr lang="en-US"/>
              <a:t>Proven to reduce overall capacity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 Gossip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Li, Allen Clement, Edmund Wong, Jeff </a:t>
            </a:r>
            <a:r>
              <a:rPr lang="en-US" dirty="0" err="1" smtClean="0"/>
              <a:t>Napper</a:t>
            </a:r>
            <a:r>
              <a:rPr lang="en-US" dirty="0" smtClean="0"/>
              <a:t>, </a:t>
            </a:r>
            <a:r>
              <a:rPr lang="en-US" dirty="0" err="1" smtClean="0"/>
              <a:t>Indrajit</a:t>
            </a:r>
            <a:r>
              <a:rPr lang="en-US" dirty="0" smtClean="0"/>
              <a:t> Roy, </a:t>
            </a:r>
            <a:r>
              <a:rPr lang="en-US" i="1" dirty="0" smtClean="0"/>
              <a:t>Lorenzo </a:t>
            </a:r>
            <a:r>
              <a:rPr lang="en-US" i="1" dirty="0" err="1" smtClean="0"/>
              <a:t>Alvisi</a:t>
            </a:r>
            <a:r>
              <a:rPr lang="en-US" dirty="0" smtClean="0"/>
              <a:t>, and </a:t>
            </a:r>
            <a:r>
              <a:rPr lang="en-US" i="1" dirty="0" smtClean="0"/>
              <a:t>Michael </a:t>
            </a:r>
            <a:r>
              <a:rPr lang="en-US" i="1" dirty="0" err="1" smtClean="0"/>
              <a:t>Dahlin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</a:t>
            </a:r>
            <a:r>
              <a:rPr lang="en-US" dirty="0" smtClean="0"/>
              <a:t>yzantine (Arbitrary) Nodes 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ltruistic (Generous) Nodes 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ational (Selfish) Nodes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Gossip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presence of: </a:t>
            </a:r>
          </a:p>
          <a:p>
            <a:pPr lvl="1"/>
            <a:r>
              <a:rPr lang="en-US" dirty="0" smtClean="0"/>
              <a:t>Selfish nodes </a:t>
            </a:r>
          </a:p>
          <a:p>
            <a:pPr lvl="1"/>
            <a:r>
              <a:rPr lang="en-US" dirty="0" smtClean="0"/>
              <a:t>Byzantine nodes </a:t>
            </a:r>
          </a:p>
          <a:p>
            <a:r>
              <a:rPr lang="en-US" dirty="0" smtClean="0"/>
              <a:t>We want: </a:t>
            </a:r>
          </a:p>
          <a:p>
            <a:pPr lvl="1"/>
            <a:r>
              <a:rPr lang="en-US" dirty="0" smtClean="0"/>
              <a:t>Predictable throughput </a:t>
            </a:r>
          </a:p>
          <a:p>
            <a:pPr lvl="1"/>
            <a:r>
              <a:rPr lang="en-US" dirty="0" smtClean="0"/>
              <a:t>Low latency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Gossip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exchange in short periods </a:t>
            </a:r>
          </a:p>
          <a:p>
            <a:r>
              <a:rPr lang="en-US" dirty="0" smtClean="0"/>
              <a:t>No long-term reputation </a:t>
            </a:r>
          </a:p>
          <a:p>
            <a:r>
              <a:rPr lang="en-US" dirty="0" smtClean="0"/>
              <a:t>Exchanges small blocks of data </a:t>
            </a:r>
          </a:p>
          <a:p>
            <a:r>
              <a:rPr lang="en-US" dirty="0" smtClean="0"/>
              <a:t>Robust to both </a:t>
            </a:r>
            <a:r>
              <a:rPr lang="en-US" i="1" dirty="0" smtClean="0"/>
              <a:t>Selfish</a:t>
            </a:r>
            <a:r>
              <a:rPr lang="en-US" dirty="0" smtClean="0"/>
              <a:t> and </a:t>
            </a:r>
            <a:r>
              <a:rPr lang="en-US" i="1" dirty="0" smtClean="0"/>
              <a:t>Byzantine</a:t>
            </a:r>
            <a:r>
              <a:rPr lang="en-US" dirty="0" smtClean="0"/>
              <a:t> behavior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Gossip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data broadcaster</a:t>
            </a:r>
          </a:p>
          <a:p>
            <a:r>
              <a:rPr lang="en-US" dirty="0" smtClean="0"/>
              <a:t>Static Membership </a:t>
            </a:r>
          </a:p>
          <a:p>
            <a:r>
              <a:rPr lang="en-US" dirty="0" smtClean="0"/>
              <a:t>Reliable Cryptographic primitives (SHA1,RSA) </a:t>
            </a:r>
          </a:p>
          <a:p>
            <a:r>
              <a:rPr lang="en-US" dirty="0" smtClean="0"/>
              <a:t>Unique keys and signatures for nodes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37" y="2015128"/>
            <a:ext cx="5799563" cy="3471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Balanced Exchange </a:t>
            </a:r>
          </a:p>
          <a:p>
            <a:pPr lvl="1"/>
            <a:r>
              <a:rPr lang="en-US" dirty="0" smtClean="0"/>
              <a:t>When a peer gives some data in exchange of some data. “Trade data for data.“ </a:t>
            </a:r>
          </a:p>
          <a:p>
            <a:endParaRPr lang="en-US" dirty="0" smtClean="0"/>
          </a:p>
          <a:p>
            <a:r>
              <a:rPr lang="en-US" dirty="0" smtClean="0"/>
              <a:t>Optimistic Push </a:t>
            </a:r>
          </a:p>
          <a:p>
            <a:pPr lvl="1"/>
            <a:r>
              <a:rPr lang="en-US" dirty="0" smtClean="0"/>
              <a:t>Every peer will willingly help others by giving them data for free. Be a good person and give data for free.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about when I don’t have anything to trade off with, am I out of the game then 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gossip protocols are ill-suited for selfish environments. </a:t>
            </a:r>
          </a:p>
          <a:p>
            <a:r>
              <a:rPr lang="en-US" dirty="0" smtClean="0"/>
              <a:t>Bar Gossip </a:t>
            </a:r>
          </a:p>
          <a:p>
            <a:pPr lvl="1"/>
            <a:r>
              <a:rPr lang="en-US" dirty="0" smtClean="0"/>
              <a:t>Verifiable pseudo-randomness </a:t>
            </a:r>
          </a:p>
          <a:p>
            <a:pPr lvl="1"/>
            <a:r>
              <a:rPr lang="en-US" dirty="0" smtClean="0"/>
              <a:t>Signatures </a:t>
            </a:r>
          </a:p>
          <a:p>
            <a:pPr lvl="1"/>
            <a:r>
              <a:rPr lang="en-US" dirty="0" smtClean="0"/>
              <a:t>Balanced Exchange, achieves 98% reliability. </a:t>
            </a:r>
          </a:p>
          <a:p>
            <a:pPr lvl="1"/>
            <a:r>
              <a:rPr lang="en-US" dirty="0" smtClean="0"/>
              <a:t>With Optimistic Push, increases to almost 99.9%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Final Presentations</a:t>
            </a:r>
          </a:p>
          <a:p>
            <a:pPr lvl="1"/>
            <a:r>
              <a:rPr lang="en-US" b="1" i="1" dirty="0" smtClean="0"/>
              <a:t>Room </a:t>
            </a:r>
            <a:r>
              <a:rPr lang="en-US" b="1" i="1" dirty="0" smtClean="0"/>
              <a:t>315</a:t>
            </a:r>
            <a:r>
              <a:rPr lang="en-US" i="1" dirty="0" smtClean="0"/>
              <a:t> </a:t>
            </a:r>
            <a:r>
              <a:rPr lang="en-US" dirty="0" smtClean="0"/>
              <a:t>(from 9am-1pm) </a:t>
            </a:r>
            <a:r>
              <a:rPr lang="en-US" i="1" dirty="0" smtClean="0"/>
              <a:t>and 5126</a:t>
            </a:r>
            <a:r>
              <a:rPr lang="en-US" dirty="0" smtClean="0"/>
              <a:t> (from 1pm-4pm)</a:t>
            </a:r>
            <a:endParaRPr lang="en-US" i="1" dirty="0" smtClean="0"/>
          </a:p>
          <a:p>
            <a:pPr lvl="1"/>
            <a:r>
              <a:rPr lang="en-US" dirty="0"/>
              <a:t>9</a:t>
            </a:r>
            <a:r>
              <a:rPr lang="en-US" dirty="0" smtClean="0"/>
              <a:t>am </a:t>
            </a:r>
            <a:r>
              <a:rPr lang="en-US" dirty="0" smtClean="0"/>
              <a:t>– </a:t>
            </a:r>
            <a:r>
              <a:rPr lang="en-US" dirty="0" smtClean="0"/>
              <a:t>4:</a:t>
            </a:r>
            <a:r>
              <a:rPr lang="en-US" dirty="0"/>
              <a:t>0</a:t>
            </a:r>
            <a:r>
              <a:rPr lang="en-US" dirty="0" smtClean="0"/>
              <a:t>0pm</a:t>
            </a:r>
            <a:r>
              <a:rPr lang="en-US" dirty="0" smtClean="0"/>
              <a:t>, Thursday, December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lvl="1"/>
            <a:r>
              <a:rPr lang="en-US" dirty="0" smtClean="0"/>
              <a:t>15 minute presentations, 5 minute questions</a:t>
            </a:r>
          </a:p>
          <a:p>
            <a:pPr lvl="1"/>
            <a:r>
              <a:rPr lang="en-US" dirty="0" smtClean="0"/>
              <a:t>Signup for presentation slot</a:t>
            </a:r>
          </a:p>
          <a:p>
            <a:r>
              <a:rPr lang="en-US" dirty="0" smtClean="0"/>
              <a:t>Final paper</a:t>
            </a:r>
          </a:p>
          <a:p>
            <a:pPr lvl="1"/>
            <a:r>
              <a:rPr lang="en-US" dirty="0" smtClean="0"/>
              <a:t>Due next Thursday, December </a:t>
            </a:r>
            <a:r>
              <a:rPr lang="en-US" dirty="0"/>
              <a:t>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Complete paper and comprehensive evaluation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3368895" cy="2590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6211669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dirty="0"/>
              <a:t>S</a:t>
            </a:r>
            <a:r>
              <a:rPr lang="en-US" dirty="0" smtClean="0"/>
              <a:t>lides </a:t>
            </a:r>
            <a:r>
              <a:rPr lang="en-US" dirty="0"/>
              <a:t>from </a:t>
            </a:r>
            <a:r>
              <a:rPr lang="en-US" dirty="0" smtClean="0"/>
              <a:t>Michael </a:t>
            </a:r>
            <a:r>
              <a:rPr lang="en-US" dirty="0" err="1" smtClean="0"/>
              <a:t>Piatek’s</a:t>
            </a:r>
            <a:r>
              <a:rPr lang="en-US" dirty="0" smtClean="0"/>
              <a:t> NSDI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2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438" r="-16438"/>
          <a:stretch>
            <a:fillRect/>
          </a:stretch>
        </p:blipFill>
        <p:spPr>
          <a:xfrm>
            <a:off x="457200" y="15700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124777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BitTorrent Swarm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Swarm</a:t>
            </a:r>
          </a:p>
          <a:p>
            <a:pPr lvl="1" eaLnBrk="1" hangingPunct="1"/>
            <a:r>
              <a:rPr lang="en-US" smtClean="0"/>
              <a:t>Set of peers all downloading the same file</a:t>
            </a:r>
          </a:p>
          <a:p>
            <a:pPr lvl="1" eaLnBrk="1" hangingPunct="1"/>
            <a:r>
              <a:rPr lang="en-US" smtClean="0"/>
              <a:t>Organized as a random mesh</a:t>
            </a:r>
          </a:p>
          <a:p>
            <a:pPr eaLnBrk="1" hangingPunct="1"/>
            <a:r>
              <a:rPr lang="en-US" smtClean="0"/>
              <a:t>Each node knows list of pieces downloaded by neighbors</a:t>
            </a:r>
          </a:p>
          <a:p>
            <a:pPr eaLnBrk="1" hangingPunct="1"/>
            <a:r>
              <a:rPr lang="en-US" smtClean="0"/>
              <a:t>Node requests pieces it does not own from neighbors</a:t>
            </a:r>
          </a:p>
          <a:p>
            <a:pPr lvl="1" eaLnBrk="1" hangingPunct="1"/>
            <a:r>
              <a:rPr lang="en-US" smtClean="0"/>
              <a:t>Exact method explained later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 node enters a swarm</a:t>
            </a:r>
            <a:br>
              <a:rPr lang="en-US" sz="4000" smtClean="0"/>
            </a:br>
            <a:r>
              <a:rPr lang="en-US" sz="4000" smtClean="0"/>
              <a:t> for file “popeye.mp4”</a:t>
            </a:r>
          </a:p>
        </p:txBody>
      </p:sp>
      <p:sp>
        <p:nvSpPr>
          <p:cNvPr id="18435" name="Rectangle 2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57400"/>
            <a:ext cx="4038600" cy="4525963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File popeye.mp4.torrent hosted at a (well-known) webserver</a:t>
            </a:r>
          </a:p>
          <a:p>
            <a:pPr eaLnBrk="1" hangingPunct="1"/>
            <a:r>
              <a:rPr lang="en-US" sz="2400" smtClean="0"/>
              <a:t>The .torrent has address of </a:t>
            </a:r>
            <a:r>
              <a:rPr lang="en-US" sz="2400" smtClean="0">
                <a:solidFill>
                  <a:srgbClr val="008000"/>
                </a:solidFill>
              </a:rPr>
              <a:t>tracker</a:t>
            </a:r>
            <a:r>
              <a:rPr lang="en-US" sz="2400" smtClean="0"/>
              <a:t> for file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400" smtClean="0"/>
              <a:t>The tracker, which runs on a webserver as well, keeps track of all peers downloading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 node enters a swarm</a:t>
            </a:r>
            <a:br>
              <a:rPr lang="en-US" sz="4000" smtClean="0"/>
            </a:br>
            <a:r>
              <a:rPr lang="en-US" sz="4000" smtClean="0"/>
              <a:t> for file “popeye.mp4”</a:t>
            </a:r>
          </a:p>
        </p:txBody>
      </p:sp>
      <p:sp>
        <p:nvSpPr>
          <p:cNvPr id="19467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57400"/>
            <a:ext cx="4038600" cy="4525963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File popeye.mp4.torrent hosted at a (well-known) webserver</a:t>
            </a:r>
          </a:p>
          <a:p>
            <a:pPr eaLnBrk="1" hangingPunct="1"/>
            <a:r>
              <a:rPr lang="en-US" sz="2400" smtClean="0"/>
              <a:t>The .torrent has address of </a:t>
            </a:r>
            <a:r>
              <a:rPr lang="en-US" sz="2400" smtClean="0">
                <a:solidFill>
                  <a:srgbClr val="008000"/>
                </a:solidFill>
              </a:rPr>
              <a:t>tracker</a:t>
            </a:r>
            <a:r>
              <a:rPr lang="en-US" sz="2400" smtClean="0"/>
              <a:t> for file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400" smtClean="0"/>
              <a:t>The tracker, which runs on a webserver as well, keeps track of all peers downloading file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794000" y="1835865"/>
            <a:ext cx="1924050" cy="3365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www.bittorrent.com</a:t>
            </a:r>
          </a:p>
        </p:txBody>
      </p:sp>
      <p:pic>
        <p:nvPicPr>
          <p:cNvPr id="19460" name="Picture 5" descr="Screensh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53365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Oval 6"/>
          <p:cNvSpPr>
            <a:spLocks noChangeAspect="1" noChangeArrowheads="1"/>
          </p:cNvSpPr>
          <p:nvPr/>
        </p:nvSpPr>
        <p:spPr bwMode="auto">
          <a:xfrm>
            <a:off x="473075" y="3945653"/>
            <a:ext cx="219075" cy="219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28600" y="3601165"/>
            <a:ext cx="6667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Peer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685800" y="3220165"/>
            <a:ext cx="1981200" cy="7620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219200" y="2915365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H="1">
            <a:off x="685800" y="3296365"/>
            <a:ext cx="1981200" cy="7620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 rot="-1143463">
            <a:off x="914400" y="3613865"/>
            <a:ext cx="1719263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/>
              <a:t>popeye.mp4.torrent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 node enters a swarm</a:t>
            </a:r>
            <a:br>
              <a:rPr lang="en-US" sz="4000" smtClean="0"/>
            </a:br>
            <a:r>
              <a:rPr lang="en-US" sz="4000" smtClean="0"/>
              <a:t> for file “popeye.mp4”</a:t>
            </a:r>
          </a:p>
        </p:txBody>
      </p:sp>
      <p:sp>
        <p:nvSpPr>
          <p:cNvPr id="20493" name="Rectangle 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57400"/>
            <a:ext cx="4038600" cy="4525963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File popeye.mp4.torrent hosted at a (well-known) webserver</a:t>
            </a:r>
          </a:p>
          <a:p>
            <a:pPr eaLnBrk="1" hangingPunct="1"/>
            <a:r>
              <a:rPr lang="en-US" sz="2400" smtClean="0"/>
              <a:t>The .torrent has address of </a:t>
            </a:r>
            <a:r>
              <a:rPr lang="en-US" sz="2400" smtClean="0">
                <a:solidFill>
                  <a:srgbClr val="008000"/>
                </a:solidFill>
              </a:rPr>
              <a:t>tracker</a:t>
            </a:r>
            <a:r>
              <a:rPr lang="en-US" sz="2400" smtClean="0"/>
              <a:t> for file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400" smtClean="0"/>
              <a:t>The tracker, which runs on a webserver as well, keeps track of all peers downloading file</a:t>
            </a:r>
          </a:p>
        </p:txBody>
      </p:sp>
      <p:sp>
        <p:nvSpPr>
          <p:cNvPr id="20483" name="Oval 6"/>
          <p:cNvSpPr>
            <a:spLocks noChangeAspect="1" noChangeArrowheads="1"/>
          </p:cNvSpPr>
          <p:nvPr/>
        </p:nvSpPr>
        <p:spPr bwMode="auto">
          <a:xfrm>
            <a:off x="473075" y="4001399"/>
            <a:ext cx="219075" cy="219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1E14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28600" y="3656911"/>
            <a:ext cx="6667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Peer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3276600" y="4114111"/>
            <a:ext cx="1143000" cy="1143000"/>
          </a:xfrm>
          <a:prstGeom prst="rect">
            <a:avLst/>
          </a:prstGeom>
          <a:noFill/>
          <a:ln w="31750">
            <a:solidFill>
              <a:srgbClr val="1E14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3352800" y="4495111"/>
            <a:ext cx="95885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Tracker</a:t>
            </a:r>
          </a:p>
        </p:txBody>
      </p:sp>
      <p:sp>
        <p:nvSpPr>
          <p:cNvPr id="20487" name="Line 14"/>
          <p:cNvSpPr>
            <a:spLocks noChangeShapeType="1"/>
          </p:cNvSpPr>
          <p:nvPr/>
        </p:nvSpPr>
        <p:spPr bwMode="auto">
          <a:xfrm rot="1946420" flipV="1">
            <a:off x="762000" y="3885511"/>
            <a:ext cx="2476500" cy="901700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0488" name="Line 15"/>
          <p:cNvSpPr>
            <a:spLocks noChangeShapeType="1"/>
          </p:cNvSpPr>
          <p:nvPr/>
        </p:nvSpPr>
        <p:spPr bwMode="auto">
          <a:xfrm rot="1943595" flipH="1">
            <a:off x="654050" y="4049024"/>
            <a:ext cx="2584450" cy="890587"/>
          </a:xfrm>
          <a:prstGeom prst="line">
            <a:avLst/>
          </a:prstGeom>
          <a:noFill/>
          <a:ln w="19050">
            <a:solidFill>
              <a:srgbClr val="1E14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BE"/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 rot="747112">
            <a:off x="960438" y="4434786"/>
            <a:ext cx="1711325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/>
              <a:t>Addresses of peers</a:t>
            </a:r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1431925" y="3541024"/>
            <a:ext cx="31115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2794000" y="1891611"/>
            <a:ext cx="1924050" cy="3365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www.bittorrent.com</a:t>
            </a:r>
          </a:p>
        </p:txBody>
      </p:sp>
      <p:pic>
        <p:nvPicPr>
          <p:cNvPr id="20492" name="Picture 19" descr="Screensh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9111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1581</Words>
  <Application>Microsoft Macintosh PowerPoint</Application>
  <PresentationFormat>On-screen Show (4:3)</PresentationFormat>
  <Paragraphs>243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Game Theory</vt:lpstr>
      <vt:lpstr>Game Theory</vt:lpstr>
      <vt:lpstr>BitTorrent</vt:lpstr>
      <vt:lpstr>BitTorrent</vt:lpstr>
      <vt:lpstr>BitTorrent</vt:lpstr>
      <vt:lpstr>BitTorrent Swarm</vt:lpstr>
      <vt:lpstr>How a node enters a swarm  for file “popeye.mp4”</vt:lpstr>
      <vt:lpstr>How a node enters a swarm  for file “popeye.mp4”</vt:lpstr>
      <vt:lpstr>How a node enters a swarm  for file “popeye.mp4”</vt:lpstr>
      <vt:lpstr>How a node enters a swarm  for file “popeye.mp4”</vt:lpstr>
      <vt:lpstr>Contents of .torrent file</vt:lpstr>
      <vt:lpstr>Terminology</vt:lpstr>
      <vt:lpstr> Peer-peer transactions: Choosing pieces to request</vt:lpstr>
      <vt:lpstr>Choosing pieces to request </vt:lpstr>
      <vt:lpstr>Choosing pieces to request </vt:lpstr>
      <vt:lpstr>Tit-for-tat as incentive to upload</vt:lpstr>
      <vt:lpstr>Anti-snubbing</vt:lpstr>
      <vt:lpstr>Why BitTorrent took off?</vt:lpstr>
      <vt:lpstr>Why BitTorrent took off?</vt:lpstr>
      <vt:lpstr>Pros and cons of BitTorrent</vt:lpstr>
      <vt:lpstr>Pros and cons of BitTorrent</vt:lpstr>
      <vt:lpstr>Pros and cons of BitTorrent</vt:lpstr>
      <vt:lpstr>Do Incentives Build Robustness in BitTorrent?</vt:lpstr>
      <vt:lpstr>BitTorrent</vt:lpstr>
      <vt:lpstr>Altruism</vt:lpstr>
      <vt:lpstr>Altruism</vt:lpstr>
      <vt:lpstr>Exploiting Altruism</vt:lpstr>
      <vt:lpstr>Building BitTyrant</vt:lpstr>
      <vt:lpstr>Results</vt:lpstr>
      <vt:lpstr>Take-away </vt:lpstr>
      <vt:lpstr>BAR Gossip</vt:lpstr>
      <vt:lpstr>BAR Model</vt:lpstr>
      <vt:lpstr>BAR Gossip Vision</vt:lpstr>
      <vt:lpstr>BAR Gossip Differences</vt:lpstr>
      <vt:lpstr>BAR Gossip Assumptions</vt:lpstr>
      <vt:lpstr>Overview</vt:lpstr>
      <vt:lpstr>Core Idea</vt:lpstr>
      <vt:lpstr>Take-away</vt:lpstr>
      <vt:lpstr>Next Time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86</cp:revision>
  <dcterms:created xsi:type="dcterms:W3CDTF">2009-12-02T12:31:25Z</dcterms:created>
  <dcterms:modified xsi:type="dcterms:W3CDTF">2010-11-30T11:25:26Z</dcterms:modified>
</cp:coreProperties>
</file>