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37"/>
  </p:notesMasterIdLst>
  <p:sldIdLst>
    <p:sldId id="263" r:id="rId2"/>
    <p:sldId id="256" r:id="rId3"/>
    <p:sldId id="283" r:id="rId4"/>
    <p:sldId id="286" r:id="rId5"/>
    <p:sldId id="291" r:id="rId6"/>
    <p:sldId id="292" r:id="rId7"/>
    <p:sldId id="293" r:id="rId8"/>
    <p:sldId id="262" r:id="rId9"/>
    <p:sldId id="259" r:id="rId10"/>
    <p:sldId id="261" r:id="rId11"/>
    <p:sldId id="294" r:id="rId12"/>
    <p:sldId id="265" r:id="rId13"/>
    <p:sldId id="297" r:id="rId14"/>
    <p:sldId id="268" r:id="rId15"/>
    <p:sldId id="295" r:id="rId16"/>
    <p:sldId id="296" r:id="rId17"/>
    <p:sldId id="270" r:id="rId18"/>
    <p:sldId id="298" r:id="rId19"/>
    <p:sldId id="269" r:id="rId20"/>
    <p:sldId id="299" r:id="rId21"/>
    <p:sldId id="272" r:id="rId22"/>
    <p:sldId id="273" r:id="rId23"/>
    <p:sldId id="275" r:id="rId24"/>
    <p:sldId id="274" r:id="rId25"/>
    <p:sldId id="276" r:id="rId26"/>
    <p:sldId id="290" r:id="rId27"/>
    <p:sldId id="300" r:id="rId28"/>
    <p:sldId id="278" r:id="rId29"/>
    <p:sldId id="279" r:id="rId30"/>
    <p:sldId id="280" r:id="rId31"/>
    <p:sldId id="281" r:id="rId32"/>
    <p:sldId id="287" r:id="rId33"/>
    <p:sldId id="284" r:id="rId34"/>
    <p:sldId id="285" r:id="rId35"/>
    <p:sldId id="289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A7EBB"/>
    <a:srgbClr val="000000"/>
    <a:srgbClr val="CCFF33"/>
    <a:srgbClr val="98B5D8"/>
    <a:srgbClr val="AEC5E0"/>
    <a:srgbClr val="C8D7EA"/>
    <a:srgbClr val="799FC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549" autoAdjust="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notesMaster" Target="notesMasters/notesMaster1.xml"/><Relationship Id="rId40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868BDC-1A43-4E07-BE9B-FA20F5679C8F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F035BF3-0BC0-41AE-8E2A-7895C83DCED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Equivocation (A2M),</a:t>
            </a:r>
            <a:r>
              <a:rPr lang="en-US" baseline="0" dirty="0" smtClean="0"/>
              <a:t> sig vs. MAC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Why is this</a:t>
            </a:r>
            <a:r>
              <a:rPr lang="en-US" sz="1200" kern="1200" baseline="0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an interesting/applicable problem? – commit vs. roll-back, replication as fault-tolerance</a:t>
            </a:r>
            <a:endParaRPr lang="en-US" dirty="0" smtClean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Emphasize practical </a:t>
            </a:r>
          </a:p>
          <a:p>
            <a:r>
              <a:rPr lang="en-US" dirty="0" err="1" smtClean="0"/>
              <a:t>Zyzava</a:t>
            </a:r>
            <a:r>
              <a:rPr lang="en-US" dirty="0" smtClean="0"/>
              <a:t>? </a:t>
            </a:r>
            <a:r>
              <a:rPr lang="en-US" dirty="0" err="1" smtClean="0"/>
              <a:t>Zz</a:t>
            </a:r>
            <a:r>
              <a:rPr lang="en-US" dirty="0" smtClean="0"/>
              <a:t>? Other future work (more tentative</a:t>
            </a:r>
            <a:r>
              <a:rPr lang="en-US" baseline="0" dirty="0" smtClean="0"/>
              <a:t> operations but lose guarantees) --- journal version. </a:t>
            </a:r>
            <a:r>
              <a:rPr lang="en-US" baseline="0" dirty="0" err="1" smtClean="0"/>
              <a:t>Forshadow</a:t>
            </a:r>
            <a:r>
              <a:rPr lang="en-US" baseline="0" dirty="0" smtClean="0"/>
              <a:t> BAR paper?  Byzantine DHT?</a:t>
            </a:r>
          </a:p>
          <a:p>
            <a:r>
              <a:rPr lang="en-US" baseline="0" dirty="0" smtClean="0"/>
              <a:t>Don’t test performance under failure. </a:t>
            </a:r>
            <a:r>
              <a:rPr lang="en-US" baseline="0" dirty="0" err="1" smtClean="0"/>
              <a:t>Rodriego</a:t>
            </a:r>
            <a:r>
              <a:rPr lang="en-US" baseline="0" dirty="0" smtClean="0"/>
              <a:t>/</a:t>
            </a:r>
            <a:r>
              <a:rPr lang="en-US" baseline="0" dirty="0" err="1" smtClean="0"/>
              <a:t>ez</a:t>
            </a:r>
            <a:r>
              <a:rPr lang="en-US" baseline="0" dirty="0" smtClean="0"/>
              <a:t> BASE (SOSP 2001) – implements view change?</a:t>
            </a:r>
          </a:p>
          <a:p>
            <a:r>
              <a:rPr lang="en-US" baseline="0" dirty="0" smtClean="0"/>
              <a:t>BASE using abstraction to improve fault tolerance</a:t>
            </a:r>
          </a:p>
          <a:p>
            <a:r>
              <a:rPr lang="en-US" baseline="0" dirty="0" smtClean="0"/>
              <a:t>Byzantine Quorum systems – optimize by taking away ordering (assume no contention)</a:t>
            </a:r>
          </a:p>
          <a:p>
            <a:r>
              <a:rPr lang="en-US" baseline="0" dirty="0" smtClean="0"/>
              <a:t>HQ replication (hybrid quorum</a:t>
            </a:r>
          </a:p>
          <a:p>
            <a:r>
              <a:rPr lang="en-US" baseline="0" dirty="0" smtClean="0"/>
              <a:t>General comment: color with resulting systems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Stable</a:t>
            </a:r>
            <a:r>
              <a:rPr lang="en-US" baseline="0" dirty="0" smtClean="0"/>
              <a:t> when </a:t>
            </a:r>
            <a:r>
              <a:rPr lang="en-US" baseline="0" dirty="0" err="1" smtClean="0"/>
              <a:t>i</a:t>
            </a:r>
            <a:r>
              <a:rPr lang="en-US" baseline="0" dirty="0" smtClean="0"/>
              <a:t> receives 2m+1 valid checkpoint messages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1200" dirty="0" smtClean="0"/>
              <a:t>point-to-point communication using UDP</a:t>
            </a:r>
            <a:r>
              <a:rPr lang="en-US" sz="1200" baseline="0" dirty="0" smtClean="0"/>
              <a:t> </a:t>
            </a:r>
            <a:r>
              <a:rPr lang="en-US" sz="1200" dirty="0" smtClean="0"/>
              <a:t>- It does not implement view-change or retransmission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Definitions of bad plan (State machines,  bad = no loyal suggests)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Model assumptions</a:t>
            </a:r>
            <a:r>
              <a:rPr lang="en-US" baseline="0" dirty="0" smtClean="0"/>
              <a:t> and results table before this (after model intro)</a:t>
            </a:r>
          </a:p>
          <a:p>
            <a:r>
              <a:rPr lang="en-US" baseline="0" dirty="0" smtClean="0"/>
              <a:t>4</a:t>
            </a:r>
            <a:r>
              <a:rPr lang="en-US" baseline="30000" dirty="0" smtClean="0"/>
              <a:t>th</a:t>
            </a:r>
            <a:r>
              <a:rPr lang="en-US" baseline="0" dirty="0" smtClean="0"/>
              <a:t> node </a:t>
            </a:r>
          </a:p>
          <a:p>
            <a:r>
              <a:rPr lang="en-US" baseline="0" dirty="0" smtClean="0"/>
              <a:t>Circle indistinguishable </a:t>
            </a:r>
          </a:p>
          <a:p>
            <a:r>
              <a:rPr lang="en-US" baseline="0" dirty="0" err="1" smtClean="0"/>
              <a:t>Async</a:t>
            </a:r>
            <a:r>
              <a:rPr lang="en-US" baseline="0" dirty="0" smtClean="0"/>
              <a:t> grayed out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After impossibility (before add signatures) </a:t>
            </a:r>
          </a:p>
          <a:p>
            <a:r>
              <a:rPr lang="en-US" dirty="0" smtClean="0"/>
              <a:t>Picture</a:t>
            </a:r>
            <a:r>
              <a:rPr lang="en-US" baseline="0" dirty="0" smtClean="0"/>
              <a:t> instead of text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State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unauthent</a:t>
            </a:r>
            <a:r>
              <a:rPr lang="en-US" baseline="0" dirty="0" smtClean="0"/>
              <a:t>. Earlier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baseline="0" dirty="0" smtClean="0"/>
              <a:t>Picture </a:t>
            </a:r>
            <a:endParaRPr lang="en-US" dirty="0" smtClean="0"/>
          </a:p>
          <a:p>
            <a:r>
              <a:rPr lang="en-US" dirty="0" smtClean="0"/>
              <a:t>What’s wrong with these</a:t>
            </a:r>
            <a:r>
              <a:rPr lang="en-US" baseline="0" dirty="0" smtClean="0"/>
              <a:t> solutions? Synchrony, efficiency.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First Discussion slide on what’s wrong…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Discussion slide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F035BF3-0BC0-41AE-8E2A-7895C83DCED3}" type="slidenum">
              <a:rPr lang="en-US" smtClean="0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C9BE20-0514-4773-9DEC-D2BF97C8BEA9}" type="datetimeFigureOut">
              <a:rPr lang="en-US" smtClean="0"/>
              <a:pPr/>
              <a:t>11/22/2010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161E89-9E6B-427D-A9BC-790B5469A4A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2.wmf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wm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3.jpeg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wm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1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gif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Relationship Id="rId6" Type="http://schemas.openxmlformats.org/officeDocument/2006/relationships/image" Target="../media/image18.jpeg"/><Relationship Id="rId5" Type="http://schemas.openxmlformats.org/officeDocument/2006/relationships/image" Target="../media/image1.wmf"/><Relationship Id="rId4" Type="http://schemas.openxmlformats.org/officeDocument/2006/relationships/image" Target="../media/image17.jpe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gif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Byzantine Fault Tolerance</a:t>
            </a:r>
            <a:endParaRPr lang="en-US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Eleanor Birrell</a:t>
            </a:r>
          </a:p>
          <a:p>
            <a:r>
              <a:rPr lang="en-US" dirty="0" smtClean="0"/>
              <a:t>November 23, 2010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34"/>
          <p:cNvSpPr txBox="1">
            <a:spLocks/>
          </p:cNvSpPr>
          <p:nvPr/>
        </p:nvSpPr>
        <p:spPr>
          <a:xfrm>
            <a:off x="609600" y="381001"/>
            <a:ext cx="8077200" cy="9906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Generals Problem </a:t>
            </a:r>
          </a:p>
        </p:txBody>
      </p:sp>
      <p:sp>
        <p:nvSpPr>
          <p:cNvPr id="3" name="Content Placeholder 2"/>
          <p:cNvSpPr txBox="1">
            <a:spLocks/>
          </p:cNvSpPr>
          <p:nvPr/>
        </p:nvSpPr>
        <p:spPr>
          <a:xfrm>
            <a:off x="4038600" y="1600201"/>
            <a:ext cx="4343400" cy="4191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700" dirty="0" smtClean="0"/>
              <a:t>Model: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 smtClean="0">
                <a:solidFill>
                  <a:srgbClr val="7030A0"/>
                </a:solidFill>
              </a:rPr>
              <a:t>Army of </a:t>
            </a:r>
            <a:r>
              <a:rPr lang="en-US" sz="2700" i="1" dirty="0" smtClean="0">
                <a:solidFill>
                  <a:srgbClr val="7030A0"/>
                </a:solidFill>
              </a:rPr>
              <a:t>n </a:t>
            </a:r>
            <a:r>
              <a:rPr lang="en-US" sz="2700" dirty="0" smtClean="0">
                <a:solidFill>
                  <a:srgbClr val="7030A0"/>
                </a:solidFill>
              </a:rPr>
              <a:t>Generals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 smtClean="0">
                <a:solidFill>
                  <a:srgbClr val="7030A0"/>
                </a:solidFill>
              </a:rPr>
              <a:t>Each Gen. </a:t>
            </a:r>
            <a:r>
              <a:rPr lang="en-US" sz="2700" i="1" dirty="0" err="1" smtClean="0">
                <a:solidFill>
                  <a:srgbClr val="7030A0"/>
                </a:solidFill>
              </a:rPr>
              <a:t>i</a:t>
            </a:r>
            <a:r>
              <a:rPr lang="en-US" sz="2700" i="1" dirty="0" smtClean="0">
                <a:solidFill>
                  <a:srgbClr val="7030A0"/>
                </a:solidFill>
              </a:rPr>
              <a:t> </a:t>
            </a:r>
            <a:r>
              <a:rPr lang="en-US" sz="2700" dirty="0" smtClean="0">
                <a:solidFill>
                  <a:srgbClr val="7030A0"/>
                </a:solidFill>
              </a:rPr>
              <a:t>has opinion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700" i="1" dirty="0" smtClean="0">
                <a:solidFill>
                  <a:srgbClr val="7030A0"/>
                </a:solidFill>
              </a:rPr>
              <a:t>	v(</a:t>
            </a:r>
            <a:r>
              <a:rPr lang="en-US" sz="2700" i="1" dirty="0" err="1" smtClean="0">
                <a:solidFill>
                  <a:srgbClr val="7030A0"/>
                </a:solidFill>
              </a:rPr>
              <a:t>i</a:t>
            </a:r>
            <a:r>
              <a:rPr lang="en-US" sz="2700" i="1" dirty="0" smtClean="0">
                <a:solidFill>
                  <a:srgbClr val="7030A0"/>
                </a:solidFill>
              </a:rPr>
              <a:t>) </a:t>
            </a:r>
            <a:r>
              <a:rPr lang="en-US" sz="2700" dirty="0" smtClean="0">
                <a:solidFill>
                  <a:srgbClr val="7030A0"/>
                </a:solidFill>
                <a:sym typeface="Symbol"/>
              </a:rPr>
              <a:t> {Attack, Retreat}</a:t>
            </a:r>
            <a:endParaRPr lang="en-US" sz="2700" dirty="0" smtClean="0">
              <a:solidFill>
                <a:srgbClr val="7030A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Goals: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Agree on plan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Agree on good plan</a:t>
            </a:r>
          </a:p>
        </p:txBody>
      </p:sp>
      <p:cxnSp>
        <p:nvCxnSpPr>
          <p:cNvPr id="5" name="Straight Arrow Connector 4"/>
          <p:cNvCxnSpPr/>
          <p:nvPr/>
        </p:nvCxnSpPr>
        <p:spPr>
          <a:xfrm rot="5400000">
            <a:off x="1069495" y="3073179"/>
            <a:ext cx="1150925" cy="468132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6" name="Straight Arrow Connector 5"/>
          <p:cNvCxnSpPr/>
          <p:nvPr/>
        </p:nvCxnSpPr>
        <p:spPr>
          <a:xfrm rot="16200000" flipV="1">
            <a:off x="1585762" y="3181089"/>
            <a:ext cx="1117075" cy="218462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 rot="10800000" flipV="1">
            <a:off x="1192430" y="2968738"/>
            <a:ext cx="1466815" cy="473910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 rot="10800000" flipV="1">
            <a:off x="1566936" y="3036439"/>
            <a:ext cx="1123518" cy="913970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9" name="Picture 8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1622394" y="1905000"/>
            <a:ext cx="599928" cy="759081"/>
          </a:xfrm>
          <a:prstGeom prst="rect">
            <a:avLst/>
          </a:prstGeom>
        </p:spPr>
      </p:pic>
      <p:pic>
        <p:nvPicPr>
          <p:cNvPr id="10" name="Picture 9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2690454" y="2412761"/>
            <a:ext cx="599928" cy="759081"/>
          </a:xfrm>
          <a:prstGeom prst="rect">
            <a:avLst/>
          </a:prstGeom>
        </p:spPr>
      </p:pic>
      <p:pic>
        <p:nvPicPr>
          <p:cNvPr id="11" name="Picture 10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381001" y="3055925"/>
            <a:ext cx="599928" cy="759081"/>
          </a:xfrm>
          <a:prstGeom prst="rect">
            <a:avLst/>
          </a:prstGeom>
        </p:spPr>
      </p:pic>
      <p:pic>
        <p:nvPicPr>
          <p:cNvPr id="12" name="Picture 11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1067595" y="3868343"/>
            <a:ext cx="599928" cy="759081"/>
          </a:xfrm>
          <a:prstGeom prst="rect">
            <a:avLst/>
          </a:prstGeom>
        </p:spPr>
      </p:pic>
      <p:pic>
        <p:nvPicPr>
          <p:cNvPr id="13" name="Picture 12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2099437" y="3882708"/>
            <a:ext cx="591017" cy="747806"/>
          </a:xfrm>
          <a:prstGeom prst="rect">
            <a:avLst/>
          </a:prstGeom>
        </p:spPr>
      </p:pic>
      <p:pic>
        <p:nvPicPr>
          <p:cNvPr id="14" name="Picture 13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2752872" y="3360582"/>
            <a:ext cx="599928" cy="759081"/>
          </a:xfrm>
          <a:prstGeom prst="rect">
            <a:avLst/>
          </a:prstGeom>
        </p:spPr>
      </p:pic>
      <p:pic>
        <p:nvPicPr>
          <p:cNvPr id="15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9462" y="2291723"/>
            <a:ext cx="752913" cy="645985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 flipV="1">
            <a:off x="1504518" y="2867185"/>
            <a:ext cx="1185936" cy="33851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1473310" y="2968738"/>
            <a:ext cx="1217144" cy="643164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8" name="Content Placeholder 2"/>
          <p:cNvSpPr txBox="1">
            <a:spLocks/>
          </p:cNvSpPr>
          <p:nvPr/>
        </p:nvSpPr>
        <p:spPr>
          <a:xfrm>
            <a:off x="4038600" y="1600200"/>
            <a:ext cx="5111750" cy="44196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Interactive consistency conditions (ICCs):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Commanding general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sends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sz="2700" dirty="0" smtClean="0">
                <a:solidFill>
                  <a:srgbClr val="7030A0"/>
                </a:solidFill>
              </a:rPr>
              <a:t>	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7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 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to Lt. 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All loyal Lt. obey same order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If 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is loyal, every loyal Lt. 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obeys order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</a:t>
            </a:r>
            <a:r>
              <a:rPr kumimoji="0" lang="en-US" sz="2700" b="0" i="1" u="none" strike="noStrike" kern="1200" cap="none" spc="0" normalizeH="0" baseline="-2500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j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(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700" b="0" i="1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if ICCs hold for all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endParaRPr kumimoji="0" lang="en-US" sz="2700" b="0" i="1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19" name="Straight Arrow Connector 18"/>
          <p:cNvCxnSpPr>
            <a:stCxn id="20" idx="2"/>
          </p:cNvCxnSpPr>
          <p:nvPr/>
        </p:nvCxnSpPr>
        <p:spPr>
          <a:xfrm rot="5400000">
            <a:off x="1057312" y="3017661"/>
            <a:ext cx="1218626" cy="511466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0" name="Picture 19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1622394" y="1905000"/>
            <a:ext cx="599928" cy="75908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cxnSp>
        <p:nvCxnSpPr>
          <p:cNvPr id="21" name="Straight Arrow Connector 20"/>
          <p:cNvCxnSpPr>
            <a:stCxn id="20" idx="2"/>
          </p:cNvCxnSpPr>
          <p:nvPr/>
        </p:nvCxnSpPr>
        <p:spPr>
          <a:xfrm rot="16200000" flipH="1">
            <a:off x="1455020" y="3131419"/>
            <a:ext cx="1222119" cy="287442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>
            <a:stCxn id="20" idx="2"/>
          </p:cNvCxnSpPr>
          <p:nvPr/>
        </p:nvCxnSpPr>
        <p:spPr>
          <a:xfrm rot="16200000" flipH="1">
            <a:off x="1874120" y="2712319"/>
            <a:ext cx="917321" cy="820844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0" idx="2"/>
          </p:cNvCxnSpPr>
          <p:nvPr/>
        </p:nvCxnSpPr>
        <p:spPr>
          <a:xfrm rot="16200000" flipH="1">
            <a:off x="2242296" y="2344143"/>
            <a:ext cx="128221" cy="768096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0" idx="2"/>
          </p:cNvCxnSpPr>
          <p:nvPr/>
        </p:nvCxnSpPr>
        <p:spPr>
          <a:xfrm rot="5400000">
            <a:off x="1065952" y="2579059"/>
            <a:ext cx="771385" cy="941429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0" idx="2"/>
          </p:cNvCxnSpPr>
          <p:nvPr/>
        </p:nvCxnSpPr>
        <p:spPr>
          <a:xfrm rot="5400000">
            <a:off x="1607420" y="2428261"/>
            <a:ext cx="79119" cy="550758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Content Placeholder 2"/>
          <p:cNvSpPr txBox="1">
            <a:spLocks/>
          </p:cNvSpPr>
          <p:nvPr/>
        </p:nvSpPr>
        <p:spPr>
          <a:xfrm>
            <a:off x="4038600" y="1600200"/>
            <a:ext cx="4343400" cy="41910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n-US" sz="2700" dirty="0" smtClean="0"/>
              <a:t>Simpler Model: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 smtClean="0">
                <a:solidFill>
                  <a:srgbClr val="7030A0"/>
                </a:solidFill>
              </a:rPr>
              <a:t>Army of </a:t>
            </a:r>
            <a:r>
              <a:rPr lang="en-US" sz="2700" i="1" dirty="0" smtClean="0">
                <a:solidFill>
                  <a:srgbClr val="7030A0"/>
                </a:solidFill>
              </a:rPr>
              <a:t>n </a:t>
            </a:r>
            <a:r>
              <a:rPr lang="en-US" sz="2700" dirty="0" smtClean="0">
                <a:solidFill>
                  <a:srgbClr val="7030A0"/>
                </a:solidFill>
              </a:rPr>
              <a:t>Generals</a:t>
            </a:r>
          </a:p>
          <a:p>
            <a:pPr marL="800100" lvl="1" indent="-342900">
              <a:spcBef>
                <a:spcPct val="20000"/>
              </a:spcBef>
              <a:buFont typeface="Arial" pitchFamily="34" charset="0"/>
              <a:buChar char="•"/>
            </a:pPr>
            <a:r>
              <a:rPr lang="en-US" sz="2700" dirty="0" smtClean="0">
                <a:solidFill>
                  <a:srgbClr val="7030A0"/>
                </a:solidFill>
              </a:rPr>
              <a:t>Com. Gen. </a:t>
            </a:r>
            <a:r>
              <a:rPr lang="en-US" sz="2700" i="1" dirty="0" err="1" smtClean="0">
                <a:solidFill>
                  <a:srgbClr val="7030A0"/>
                </a:solidFill>
              </a:rPr>
              <a:t>i</a:t>
            </a:r>
            <a:r>
              <a:rPr lang="en-US" sz="2700" i="1" dirty="0" smtClean="0">
                <a:solidFill>
                  <a:srgbClr val="7030A0"/>
                </a:solidFill>
              </a:rPr>
              <a:t> </a:t>
            </a:r>
            <a:r>
              <a:rPr lang="en-US" sz="2700" dirty="0" smtClean="0">
                <a:solidFill>
                  <a:srgbClr val="7030A0"/>
                </a:solidFill>
              </a:rPr>
              <a:t>has opinion </a:t>
            </a:r>
          </a:p>
          <a:p>
            <a:pPr marL="800100" lvl="1" indent="-342900">
              <a:spcBef>
                <a:spcPct val="20000"/>
              </a:spcBef>
            </a:pPr>
            <a:r>
              <a:rPr lang="en-US" sz="2700" i="1" dirty="0" smtClean="0">
                <a:solidFill>
                  <a:srgbClr val="7030A0"/>
                </a:solidFill>
              </a:rPr>
              <a:t>	v(</a:t>
            </a:r>
            <a:r>
              <a:rPr lang="en-US" sz="2700" i="1" dirty="0" err="1" smtClean="0">
                <a:solidFill>
                  <a:srgbClr val="7030A0"/>
                </a:solidFill>
              </a:rPr>
              <a:t>i</a:t>
            </a:r>
            <a:r>
              <a:rPr lang="en-US" sz="2700" i="1" dirty="0" smtClean="0">
                <a:solidFill>
                  <a:srgbClr val="7030A0"/>
                </a:solidFill>
              </a:rPr>
              <a:t>) </a:t>
            </a:r>
            <a:r>
              <a:rPr lang="en-US" sz="2700" dirty="0" smtClean="0">
                <a:solidFill>
                  <a:srgbClr val="7030A0"/>
                </a:solidFill>
                <a:sym typeface="Symbol"/>
              </a:rPr>
              <a:t> {Attack, Retreat}</a:t>
            </a:r>
            <a:endParaRPr lang="en-US" sz="2700" dirty="0" smtClean="0">
              <a:solidFill>
                <a:srgbClr val="7030A0"/>
              </a:solidFill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Goals: 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Agree on </a:t>
            </a:r>
            <a:r>
              <a:rPr kumimoji="0" lang="en-US" sz="2700" b="0" i="1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</a:t>
            </a:r>
            <a:r>
              <a:rPr kumimoji="0" lang="en-US" sz="2700" b="0" i="0" u="none" strike="noStrike" kern="1200" cap="none" spc="0" normalizeH="0" baseline="0" noProof="0" dirty="0" err="1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’s</a:t>
            </a: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opinion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700" b="0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Agree on right opinion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8" grpId="0"/>
      <p:bldP spid="27" grpId="0"/>
      <p:bldP spid="2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BFT with Un-Auth.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98637"/>
            <a:ext cx="8229600" cy="4525963"/>
          </a:xfrm>
        </p:spPr>
        <p:txBody>
          <a:bodyPr/>
          <a:lstStyle/>
          <a:p>
            <a:r>
              <a:rPr lang="en-US" dirty="0" smtClean="0"/>
              <a:t>(A1) Every message is delivered correctly</a:t>
            </a:r>
          </a:p>
          <a:p>
            <a:r>
              <a:rPr lang="en-US" dirty="0" smtClean="0"/>
              <a:t>(A2) The receiver knows who sent the message</a:t>
            </a:r>
          </a:p>
          <a:p>
            <a:r>
              <a:rPr lang="en-US" dirty="0" smtClean="0"/>
              <a:t>(A3) The absence of a message can be detected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Oval 84"/>
          <p:cNvSpPr/>
          <p:nvPr/>
        </p:nvSpPr>
        <p:spPr>
          <a:xfrm>
            <a:off x="685800" y="4343400"/>
            <a:ext cx="1066800" cy="1066800"/>
          </a:xfrm>
          <a:prstGeom prst="ellipse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6" name="Group 95"/>
          <p:cNvGrpSpPr/>
          <p:nvPr/>
        </p:nvGrpSpPr>
        <p:grpSpPr>
          <a:xfrm>
            <a:off x="1752600" y="2743200"/>
            <a:ext cx="1200617" cy="1128806"/>
            <a:chOff x="685800" y="5410200"/>
            <a:chExt cx="1200617" cy="1128806"/>
          </a:xfrm>
        </p:grpSpPr>
        <p:pic>
          <p:nvPicPr>
            <p:cNvPr id="97" name="Picture 96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685800" y="5652994"/>
              <a:ext cx="591017" cy="747806"/>
            </a:xfrm>
            <a:prstGeom prst="rect">
              <a:avLst/>
            </a:prstGeom>
          </p:spPr>
        </p:pic>
        <p:pic>
          <p:nvPicPr>
            <p:cNvPr id="98" name="Picture 97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932983" y="5500594"/>
              <a:ext cx="591017" cy="747806"/>
            </a:xfrm>
            <a:prstGeom prst="rect">
              <a:avLst/>
            </a:prstGeom>
          </p:spPr>
        </p:pic>
        <p:pic>
          <p:nvPicPr>
            <p:cNvPr id="99" name="Picture 98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1295400" y="5410200"/>
              <a:ext cx="591017" cy="747806"/>
            </a:xfrm>
            <a:prstGeom prst="rect">
              <a:avLst/>
            </a:prstGeom>
          </p:spPr>
        </p:pic>
        <p:pic>
          <p:nvPicPr>
            <p:cNvPr id="100" name="Picture 99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1066800" y="5791200"/>
              <a:ext cx="591017" cy="747806"/>
            </a:xfrm>
            <a:prstGeom prst="rect">
              <a:avLst/>
            </a:prstGeom>
          </p:spPr>
        </p:pic>
      </p:grpSp>
      <p:grpSp>
        <p:nvGrpSpPr>
          <p:cNvPr id="90" name="Group 89"/>
          <p:cNvGrpSpPr/>
          <p:nvPr/>
        </p:nvGrpSpPr>
        <p:grpSpPr>
          <a:xfrm>
            <a:off x="2971800" y="4267200"/>
            <a:ext cx="1219200" cy="914400"/>
            <a:chOff x="3352800" y="5410200"/>
            <a:chExt cx="1219200" cy="914400"/>
          </a:xfrm>
        </p:grpSpPr>
        <p:pic>
          <p:nvPicPr>
            <p:cNvPr id="86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352800" y="5602415"/>
              <a:ext cx="752913" cy="645985"/>
            </a:xfrm>
            <a:prstGeom prst="rect">
              <a:avLst/>
            </a:prstGeom>
            <a:noFill/>
          </p:spPr>
        </p:pic>
        <p:pic>
          <p:nvPicPr>
            <p:cNvPr id="87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429000" y="5410200"/>
              <a:ext cx="752913" cy="645985"/>
            </a:xfrm>
            <a:prstGeom prst="rect">
              <a:avLst/>
            </a:prstGeom>
            <a:noFill/>
          </p:spPr>
        </p:pic>
        <p:pic>
          <p:nvPicPr>
            <p:cNvPr id="88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590487" y="5678615"/>
              <a:ext cx="752913" cy="645985"/>
            </a:xfrm>
            <a:prstGeom prst="rect">
              <a:avLst/>
            </a:prstGeom>
            <a:noFill/>
          </p:spPr>
        </p:pic>
        <p:pic>
          <p:nvPicPr>
            <p:cNvPr id="89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4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/>
            <a:stretch>
              <a:fillRect/>
            </a:stretch>
          </p:blipFill>
          <p:spPr bwMode="auto">
            <a:xfrm>
              <a:off x="3819087" y="5450015"/>
              <a:ext cx="752913" cy="645985"/>
            </a:xfrm>
            <a:prstGeom prst="rect">
              <a:avLst/>
            </a:prstGeom>
            <a:noFill/>
          </p:spPr>
        </p:pic>
      </p:grpSp>
      <p:grpSp>
        <p:nvGrpSpPr>
          <p:cNvPr id="95" name="Group 94"/>
          <p:cNvGrpSpPr/>
          <p:nvPr/>
        </p:nvGrpSpPr>
        <p:grpSpPr>
          <a:xfrm>
            <a:off x="551983" y="4114800"/>
            <a:ext cx="1200617" cy="1128806"/>
            <a:chOff x="685800" y="5410200"/>
            <a:chExt cx="1200617" cy="1128806"/>
          </a:xfrm>
        </p:grpSpPr>
        <p:pic>
          <p:nvPicPr>
            <p:cNvPr id="91" name="Picture 90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685800" y="5652994"/>
              <a:ext cx="591017" cy="747806"/>
            </a:xfrm>
            <a:prstGeom prst="rect">
              <a:avLst/>
            </a:prstGeom>
          </p:spPr>
        </p:pic>
        <p:pic>
          <p:nvPicPr>
            <p:cNvPr id="92" name="Picture 91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932983" y="5500594"/>
              <a:ext cx="591017" cy="747806"/>
            </a:xfrm>
            <a:prstGeom prst="rect">
              <a:avLst/>
            </a:prstGeom>
          </p:spPr>
        </p:pic>
        <p:pic>
          <p:nvPicPr>
            <p:cNvPr id="93" name="Picture 92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1295400" y="5410200"/>
              <a:ext cx="591017" cy="747806"/>
            </a:xfrm>
            <a:prstGeom prst="rect">
              <a:avLst/>
            </a:prstGeom>
          </p:spPr>
        </p:pic>
        <p:pic>
          <p:nvPicPr>
            <p:cNvPr id="94" name="Picture 93" descr="centurian.gif"/>
            <p:cNvPicPr>
              <a:picLocks noChangeAspect="1"/>
            </p:cNvPicPr>
            <p:nvPr/>
          </p:nvPicPr>
          <p:blipFill>
            <a:blip r:embed="rId3" cstate="print">
              <a:duotone>
                <a:schemeClr val="bg2">
                  <a:shade val="45000"/>
                  <a:satMod val="135000"/>
                </a:schemeClr>
                <a:prstClr val="white"/>
              </a:duotone>
            </a:blip>
            <a:srcRect r="32324"/>
            <a:stretch>
              <a:fillRect/>
            </a:stretch>
          </p:blipFill>
          <p:spPr>
            <a:xfrm>
              <a:off x="1066800" y="5791200"/>
              <a:ext cx="591017" cy="747806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Impossibility Results</a:t>
            </a:r>
            <a:endParaRPr lang="en-US" dirty="0"/>
          </a:p>
        </p:txBody>
      </p:sp>
      <p:grpSp>
        <p:nvGrpSpPr>
          <p:cNvPr id="43" name="Group 42"/>
          <p:cNvGrpSpPr/>
          <p:nvPr/>
        </p:nvGrpSpPr>
        <p:grpSpPr>
          <a:xfrm>
            <a:off x="4648200" y="1219200"/>
            <a:ext cx="4191000" cy="4906963"/>
            <a:chOff x="457200" y="1219200"/>
            <a:chExt cx="4191000" cy="4906963"/>
          </a:xfrm>
        </p:grpSpPr>
        <p:sp>
          <p:nvSpPr>
            <p:cNvPr id="20" name="Text Placeholder 2"/>
            <p:cNvSpPr txBox="1">
              <a:spLocks/>
            </p:cNvSpPr>
            <p:nvPr/>
          </p:nvSpPr>
          <p:spPr>
            <a:xfrm>
              <a:off x="457200" y="1219200"/>
              <a:ext cx="4191000" cy="639762"/>
            </a:xfrm>
            <a:prstGeom prst="rect">
              <a:avLst/>
            </a:prstGeom>
          </p:spPr>
          <p:txBody>
            <a:bodyPr vert="horz" lIns="91440" tIns="45720" rIns="91440" bIns="45720" rtlCol="0" anchor="b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None/>
                <a:tabLst/>
                <a:defRPr/>
              </a:pPr>
              <a:r>
                <a:rPr kumimoji="0" lang="en-US" sz="2400" b="1" i="0" u="none" strike="noStrike" kern="1200" cap="none" spc="0" normalizeH="0" baseline="0" noProof="0" dirty="0" err="1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Async</a:t>
              </a:r>
              <a:r>
                <a:rPr kumimoji="0" lang="en-US" sz="2400" b="1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+mn-lt"/>
                  <a:ea typeface="+mn-ea"/>
                  <a:cs typeface="+mn-cs"/>
                </a:rPr>
                <a:t>. Communication [FLP82]</a:t>
              </a:r>
              <a:endPara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endParaRPr>
            </a:p>
          </p:txBody>
        </p:sp>
        <p:sp>
          <p:nvSpPr>
            <p:cNvPr id="21" name="Content Placeholder 3"/>
            <p:cNvSpPr txBox="1">
              <a:spLocks/>
            </p:cNvSpPr>
            <p:nvPr/>
          </p:nvSpPr>
          <p:spPr>
            <a:xfrm>
              <a:off x="457200" y="2174875"/>
              <a:ext cx="4040188" cy="3951288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/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ct val="20000"/>
                </a:spcBef>
                <a:spcAft>
                  <a:spcPts val="0"/>
                </a:spcAft>
                <a:buClrTx/>
                <a:buSzTx/>
                <a:buFont typeface="Arial" pitchFamily="34" charset="0"/>
                <a:buChar char="•"/>
                <a:tabLst/>
                <a:defRPr/>
              </a:pP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ea typeface="+mn-ea"/>
                  <a:cs typeface="+mn-cs"/>
                </a:rPr>
                <a:t>Impossible: m </a:t>
              </a:r>
              <a:r>
                <a:rPr kumimoji="0" lang="en-US" sz="2400" b="0" i="0" u="none" strike="noStrike" kern="1200" cap="none" spc="0" normalizeH="0" baseline="0" noProof="0" dirty="0" smtClean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cs typeface="Times New Roman"/>
                </a:rPr>
                <a:t>≥ 1</a:t>
              </a:r>
              <a:endPara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endParaRPr>
            </a:p>
          </p:txBody>
        </p:sp>
      </p:grpSp>
      <p:pic>
        <p:nvPicPr>
          <p:cNvPr id="7" name="Picture 6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911225" y="4495800"/>
            <a:ext cx="591017" cy="747806"/>
          </a:xfrm>
          <a:prstGeom prst="rect">
            <a:avLst/>
          </a:prstGeom>
        </p:spPr>
      </p:pic>
      <p:pic>
        <p:nvPicPr>
          <p:cNvPr id="8" name="Picture 7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3273425" y="4495800"/>
            <a:ext cx="591017" cy="747806"/>
          </a:xfrm>
          <a:prstGeom prst="rect">
            <a:avLst/>
          </a:prstGeom>
        </p:spPr>
      </p:pic>
      <p:pic>
        <p:nvPicPr>
          <p:cNvPr id="9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054225" y="3276600"/>
            <a:ext cx="752913" cy="645985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 rot="10800000" flipV="1">
            <a:off x="1597026" y="4869702"/>
            <a:ext cx="1600200" cy="7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1444625" y="3886200"/>
            <a:ext cx="31771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22" name="Text Placeholder 4"/>
          <p:cNvSpPr txBox="1">
            <a:spLocks/>
          </p:cNvSpPr>
          <p:nvPr/>
        </p:nvSpPr>
        <p:spPr>
          <a:xfrm>
            <a:off x="454025" y="1219200"/>
            <a:ext cx="4041775" cy="639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Sync. Communication [LSP80]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Content Placeholder 5"/>
          <p:cNvSpPr txBox="1">
            <a:spLocks/>
          </p:cNvSpPr>
          <p:nvPr/>
        </p:nvSpPr>
        <p:spPr>
          <a:xfrm>
            <a:off x="454025" y="2174875"/>
            <a:ext cx="4041775" cy="5683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Impossible: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ea typeface="+mn-ea"/>
                <a:cs typeface="+mn-cs"/>
              </a:rPr>
              <a:t> n  </a:t>
            </a:r>
            <a:r>
              <a:rPr kumimoji="0" lang="en-US" sz="24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cs typeface="Times New Roman"/>
              </a:rPr>
              <a:t>≤ 3m + 1</a:t>
            </a: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ea typeface="+mn-ea"/>
              <a:cs typeface="+mn-cs"/>
            </a:endParaRPr>
          </a:p>
        </p:txBody>
      </p:sp>
      <p:cxnSp>
        <p:nvCxnSpPr>
          <p:cNvPr id="27" name="Straight Arrow Connector 26"/>
          <p:cNvCxnSpPr/>
          <p:nvPr/>
        </p:nvCxnSpPr>
        <p:spPr>
          <a:xfrm rot="5400000">
            <a:off x="1444625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16200000" flipH="1">
            <a:off x="2663825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044825" y="3886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2282825" y="5029200"/>
            <a:ext cx="3097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R</a:t>
            </a:r>
            <a:endParaRPr lang="en-US" dirty="0">
              <a:solidFill>
                <a:schemeClr val="accent1"/>
              </a:solidFill>
            </a:endParaRPr>
          </a:p>
        </p:txBody>
      </p:sp>
      <p:pic>
        <p:nvPicPr>
          <p:cNvPr id="24" name="Picture 23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911225" y="4495800"/>
            <a:ext cx="591017" cy="747806"/>
          </a:xfrm>
          <a:prstGeom prst="rect">
            <a:avLst/>
          </a:prstGeom>
        </p:spPr>
      </p:pic>
      <p:pic>
        <p:nvPicPr>
          <p:cNvPr id="25" name="Picture 24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2111842" y="3124200"/>
            <a:ext cx="591017" cy="747806"/>
          </a:xfrm>
          <a:prstGeom prst="rect">
            <a:avLst/>
          </a:prstGeom>
        </p:spPr>
      </p:pic>
      <p:pic>
        <p:nvPicPr>
          <p:cNvPr id="26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78642" y="4572000"/>
            <a:ext cx="752913" cy="645985"/>
          </a:xfrm>
          <a:prstGeom prst="rect">
            <a:avLst/>
          </a:prstGeom>
          <a:noFill/>
        </p:spPr>
      </p:pic>
      <p:cxnSp>
        <p:nvCxnSpPr>
          <p:cNvPr id="29" name="Straight Arrow Connector 28"/>
          <p:cNvCxnSpPr/>
          <p:nvPr/>
        </p:nvCxnSpPr>
        <p:spPr>
          <a:xfrm rot="5400000">
            <a:off x="1426042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16200000" flipH="1">
            <a:off x="2645242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10800000" flipV="1">
            <a:off x="1578443" y="4869702"/>
            <a:ext cx="1600200" cy="7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32" name="Rectangle 31"/>
          <p:cNvSpPr/>
          <p:nvPr/>
        </p:nvSpPr>
        <p:spPr>
          <a:xfrm>
            <a:off x="1502242" y="3886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2950042" y="3886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34" name="Rectangle 33"/>
          <p:cNvSpPr/>
          <p:nvPr/>
        </p:nvSpPr>
        <p:spPr>
          <a:xfrm>
            <a:off x="2264242" y="5029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</a:p>
        </p:txBody>
      </p:sp>
      <p:pic>
        <p:nvPicPr>
          <p:cNvPr id="35" name="Picture 34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932983" y="4495800"/>
            <a:ext cx="591017" cy="747806"/>
          </a:xfrm>
          <a:prstGeom prst="rect">
            <a:avLst/>
          </a:prstGeom>
        </p:spPr>
      </p:pic>
      <p:pic>
        <p:nvPicPr>
          <p:cNvPr id="36" name="Picture 35" descr="centurian.gif"/>
          <p:cNvPicPr>
            <a:picLocks noChangeAspect="1"/>
          </p:cNvPicPr>
          <p:nvPr/>
        </p:nvPicPr>
        <p:blipFill>
          <a:blip r:embed="rId3" cstate="print"/>
          <a:srcRect r="32324"/>
          <a:stretch>
            <a:fillRect/>
          </a:stretch>
        </p:blipFill>
        <p:spPr>
          <a:xfrm>
            <a:off x="2133600" y="3124200"/>
            <a:ext cx="591017" cy="747806"/>
          </a:xfrm>
          <a:prstGeom prst="rect">
            <a:avLst/>
          </a:prstGeom>
        </p:spPr>
      </p:pic>
      <p:pic>
        <p:nvPicPr>
          <p:cNvPr id="37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200400" y="4572000"/>
            <a:ext cx="752913" cy="645985"/>
          </a:xfrm>
          <a:prstGeom prst="rect">
            <a:avLst/>
          </a:prstGeom>
          <a:noFill/>
        </p:spPr>
      </p:pic>
      <p:cxnSp>
        <p:nvCxnSpPr>
          <p:cNvPr id="38" name="Straight Arrow Connector 37"/>
          <p:cNvCxnSpPr/>
          <p:nvPr/>
        </p:nvCxnSpPr>
        <p:spPr>
          <a:xfrm rot="5400000">
            <a:off x="1447800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rot="16200000" flipH="1">
            <a:off x="2667000" y="3886200"/>
            <a:ext cx="6858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10800000" flipV="1">
            <a:off x="1600201" y="4869702"/>
            <a:ext cx="1600200" cy="709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45" name="Rectangle 44"/>
          <p:cNvSpPr/>
          <p:nvPr/>
        </p:nvSpPr>
        <p:spPr>
          <a:xfrm>
            <a:off x="1524000" y="3886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6" name="Rectangle 45"/>
          <p:cNvSpPr/>
          <p:nvPr/>
        </p:nvSpPr>
        <p:spPr>
          <a:xfrm>
            <a:off x="2971800" y="3886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chemeClr val="accent1"/>
                </a:solidFill>
              </a:rPr>
              <a:t>A</a:t>
            </a:r>
          </a:p>
        </p:txBody>
      </p:sp>
      <p:sp>
        <p:nvSpPr>
          <p:cNvPr id="47" name="Rectangle 46"/>
          <p:cNvSpPr/>
          <p:nvPr/>
        </p:nvSpPr>
        <p:spPr>
          <a:xfrm>
            <a:off x="2286000" y="5029200"/>
            <a:ext cx="31771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R</a:t>
            </a:r>
          </a:p>
        </p:txBody>
      </p:sp>
      <p:cxnSp>
        <p:nvCxnSpPr>
          <p:cNvPr id="51" name="Straight Connector 50"/>
          <p:cNvCxnSpPr/>
          <p:nvPr/>
        </p:nvCxnSpPr>
        <p:spPr>
          <a:xfrm rot="10800000" flipV="1">
            <a:off x="5486400" y="3276600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2" name="Straight Connector 51"/>
          <p:cNvCxnSpPr/>
          <p:nvPr/>
        </p:nvCxnSpPr>
        <p:spPr>
          <a:xfrm rot="5400000">
            <a:off x="6172200" y="3505200"/>
            <a:ext cx="4572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/>
          <p:cNvCxnSpPr/>
          <p:nvPr/>
        </p:nvCxnSpPr>
        <p:spPr>
          <a:xfrm>
            <a:off x="6400800" y="3276600"/>
            <a:ext cx="9144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 rot="5400000">
            <a:off x="4953000" y="3810000"/>
            <a:ext cx="609600" cy="4572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 rot="5400000">
            <a:off x="5181600" y="4038600"/>
            <a:ext cx="60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6" name="Straight Connector 55"/>
          <p:cNvCxnSpPr/>
          <p:nvPr/>
        </p:nvCxnSpPr>
        <p:spPr>
          <a:xfrm rot="16200000" flipH="1">
            <a:off x="5372100" y="3848100"/>
            <a:ext cx="609600" cy="381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7" name="Straight Connector 56"/>
          <p:cNvCxnSpPr/>
          <p:nvPr/>
        </p:nvCxnSpPr>
        <p:spPr>
          <a:xfrm rot="5400000">
            <a:off x="6019800" y="3962400"/>
            <a:ext cx="609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8" name="Straight Connector 57"/>
          <p:cNvCxnSpPr/>
          <p:nvPr/>
        </p:nvCxnSpPr>
        <p:spPr>
          <a:xfrm rot="16200000" flipH="1">
            <a:off x="6210300" y="3924300"/>
            <a:ext cx="609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9" name="Straight Connector 58"/>
          <p:cNvCxnSpPr/>
          <p:nvPr/>
        </p:nvCxnSpPr>
        <p:spPr>
          <a:xfrm rot="5400000">
            <a:off x="6896100" y="3924300"/>
            <a:ext cx="609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/>
          <p:cNvCxnSpPr/>
          <p:nvPr/>
        </p:nvCxnSpPr>
        <p:spPr>
          <a:xfrm rot="16200000" flipH="1">
            <a:off x="7124700" y="3924300"/>
            <a:ext cx="6096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/>
          <p:cNvCxnSpPr/>
          <p:nvPr/>
        </p:nvCxnSpPr>
        <p:spPr>
          <a:xfrm>
            <a:off x="7315200" y="3733800"/>
            <a:ext cx="762000" cy="609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/>
          <p:cNvCxnSpPr/>
          <p:nvPr/>
        </p:nvCxnSpPr>
        <p:spPr>
          <a:xfrm rot="5400000">
            <a:off x="4762500" y="4610100"/>
            <a:ext cx="533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/>
          <p:cNvCxnSpPr/>
          <p:nvPr/>
        </p:nvCxnSpPr>
        <p:spPr>
          <a:xfrm rot="5400000">
            <a:off x="7696200" y="4572000"/>
            <a:ext cx="609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4" name="Straight Connector 63"/>
          <p:cNvCxnSpPr/>
          <p:nvPr/>
        </p:nvCxnSpPr>
        <p:spPr>
          <a:xfrm rot="16200000" flipH="1">
            <a:off x="7848600" y="4572000"/>
            <a:ext cx="609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rot="5400000">
            <a:off x="5486400" y="4495800"/>
            <a:ext cx="533400" cy="2286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6" name="Straight Connector 65"/>
          <p:cNvCxnSpPr/>
          <p:nvPr/>
        </p:nvCxnSpPr>
        <p:spPr>
          <a:xfrm rot="16200000" flipH="1">
            <a:off x="5676900" y="4533900"/>
            <a:ext cx="5334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/>
          <p:cNvCxnSpPr/>
          <p:nvPr/>
        </p:nvCxnSpPr>
        <p:spPr>
          <a:xfrm rot="5400000">
            <a:off x="6362700" y="4610100"/>
            <a:ext cx="5334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8" name="Straight Connector 67"/>
          <p:cNvCxnSpPr/>
          <p:nvPr/>
        </p:nvCxnSpPr>
        <p:spPr>
          <a:xfrm rot="5400000">
            <a:off x="6705600" y="4572000"/>
            <a:ext cx="609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9" name="Straight Connector 68"/>
          <p:cNvCxnSpPr/>
          <p:nvPr/>
        </p:nvCxnSpPr>
        <p:spPr>
          <a:xfrm rot="16200000" flipH="1">
            <a:off x="6858000" y="4572000"/>
            <a:ext cx="609600" cy="1524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/>
          <p:cNvCxnSpPr/>
          <p:nvPr/>
        </p:nvCxnSpPr>
        <p:spPr>
          <a:xfrm rot="5400000">
            <a:off x="7239000" y="4648200"/>
            <a:ext cx="6096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48768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2" name="TextBox 71"/>
          <p:cNvSpPr txBox="1"/>
          <p:nvPr/>
        </p:nvSpPr>
        <p:spPr>
          <a:xfrm>
            <a:off x="5334000" y="4343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6096000" y="43434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4" name="TextBox 73"/>
          <p:cNvSpPr txBox="1"/>
          <p:nvPr/>
        </p:nvSpPr>
        <p:spPr>
          <a:xfrm>
            <a:off x="64770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67818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6" name="TextBox 75"/>
          <p:cNvSpPr txBox="1"/>
          <p:nvPr/>
        </p:nvSpPr>
        <p:spPr>
          <a:xfrm>
            <a:off x="80772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0</a:t>
            </a:r>
            <a:endParaRPr lang="en-US" dirty="0"/>
          </a:p>
        </p:txBody>
      </p:sp>
      <p:sp>
        <p:nvSpPr>
          <p:cNvPr id="77" name="TextBox 76"/>
          <p:cNvSpPr txBox="1"/>
          <p:nvPr/>
        </p:nvSpPr>
        <p:spPr>
          <a:xfrm>
            <a:off x="54864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8" name="TextBox 77"/>
          <p:cNvSpPr txBox="1"/>
          <p:nvPr/>
        </p:nvSpPr>
        <p:spPr>
          <a:xfrm>
            <a:off x="58674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79" name="TextBox 78"/>
          <p:cNvSpPr txBox="1"/>
          <p:nvPr/>
        </p:nvSpPr>
        <p:spPr>
          <a:xfrm>
            <a:off x="70866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0" name="TextBox 79"/>
          <p:cNvSpPr txBox="1"/>
          <p:nvPr/>
        </p:nvSpPr>
        <p:spPr>
          <a:xfrm>
            <a:off x="73914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1" name="TextBox 80"/>
          <p:cNvSpPr txBox="1"/>
          <p:nvPr/>
        </p:nvSpPr>
        <p:spPr>
          <a:xfrm>
            <a:off x="7772400" y="4876800"/>
            <a:ext cx="3016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1</a:t>
            </a:r>
            <a:endParaRPr lang="en-US" dirty="0"/>
          </a:p>
        </p:txBody>
      </p:sp>
      <p:sp>
        <p:nvSpPr>
          <p:cNvPr id="82" name="Freeform 81"/>
          <p:cNvSpPr/>
          <p:nvPr/>
        </p:nvSpPr>
        <p:spPr>
          <a:xfrm>
            <a:off x="4738255" y="3431309"/>
            <a:ext cx="3810000" cy="1387764"/>
          </a:xfrm>
          <a:custGeom>
            <a:avLst/>
            <a:gdLst>
              <a:gd name="connsiteX0" fmla="*/ 0 w 3810000"/>
              <a:gd name="connsiteY0" fmla="*/ 406400 h 1387764"/>
              <a:gd name="connsiteX1" fmla="*/ 831272 w 3810000"/>
              <a:gd name="connsiteY1" fmla="*/ 738909 h 1387764"/>
              <a:gd name="connsiteX2" fmla="*/ 1593272 w 3810000"/>
              <a:gd name="connsiteY2" fmla="*/ 87746 h 1387764"/>
              <a:gd name="connsiteX3" fmla="*/ 2202872 w 3810000"/>
              <a:gd name="connsiteY3" fmla="*/ 1265382 h 1387764"/>
              <a:gd name="connsiteX4" fmla="*/ 2660072 w 3810000"/>
              <a:gd name="connsiteY4" fmla="*/ 725055 h 1387764"/>
              <a:gd name="connsiteX5" fmla="*/ 3186545 w 3810000"/>
              <a:gd name="connsiteY5" fmla="*/ 1306946 h 1387764"/>
              <a:gd name="connsiteX6" fmla="*/ 3810000 w 3810000"/>
              <a:gd name="connsiteY6" fmla="*/ 1209964 h 1387764"/>
              <a:gd name="connsiteX7" fmla="*/ 3810000 w 3810000"/>
              <a:gd name="connsiteY7" fmla="*/ 1209964 h 13877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810000" h="1387764">
                <a:moveTo>
                  <a:pt x="0" y="406400"/>
                </a:moveTo>
                <a:cubicBezTo>
                  <a:pt x="282863" y="599209"/>
                  <a:pt x="565727" y="792018"/>
                  <a:pt x="831272" y="738909"/>
                </a:cubicBezTo>
                <a:cubicBezTo>
                  <a:pt x="1096817" y="685800"/>
                  <a:pt x="1364672" y="0"/>
                  <a:pt x="1593272" y="87746"/>
                </a:cubicBezTo>
                <a:cubicBezTo>
                  <a:pt x="1821872" y="175492"/>
                  <a:pt x="2025072" y="1159164"/>
                  <a:pt x="2202872" y="1265382"/>
                </a:cubicBezTo>
                <a:cubicBezTo>
                  <a:pt x="2380672" y="1371600"/>
                  <a:pt x="2496127" y="718128"/>
                  <a:pt x="2660072" y="725055"/>
                </a:cubicBezTo>
                <a:cubicBezTo>
                  <a:pt x="2824017" y="731982"/>
                  <a:pt x="2994890" y="1226128"/>
                  <a:pt x="3186545" y="1306946"/>
                </a:cubicBezTo>
                <a:cubicBezTo>
                  <a:pt x="3378200" y="1387764"/>
                  <a:pt x="3810000" y="1209964"/>
                  <a:pt x="3810000" y="1209964"/>
                </a:cubicBezTo>
                <a:lnTo>
                  <a:pt x="3810000" y="1209964"/>
                </a:lnTo>
              </a:path>
            </a:pathLst>
          </a:custGeom>
          <a:ln w="57150">
            <a:prstDash val="dash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3" name="TextBox 82"/>
          <p:cNvSpPr txBox="1"/>
          <p:nvPr/>
        </p:nvSpPr>
        <p:spPr>
          <a:xfrm>
            <a:off x="7010400" y="3200400"/>
            <a:ext cx="119039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Bivalent</a:t>
            </a:r>
            <a:endParaRPr lang="en-US" sz="2400" dirty="0"/>
          </a:p>
        </p:txBody>
      </p:sp>
      <p:sp>
        <p:nvSpPr>
          <p:cNvPr id="84" name="TextBox 83"/>
          <p:cNvSpPr txBox="1"/>
          <p:nvPr/>
        </p:nvSpPr>
        <p:spPr>
          <a:xfrm>
            <a:off x="7239000" y="5181600"/>
            <a:ext cx="138275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Univalent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" presetClass="exit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1" fill="hold">
                      <p:stCondLst>
                        <p:cond delay="indefinite"/>
                      </p:stCondLst>
                      <p:childTnLst>
                        <p:par>
                          <p:cTn id="112" fill="hold">
                            <p:stCondLst>
                              <p:cond delay="0"/>
                            </p:stCondLst>
                            <p:childTnLst>
                              <p:par>
                                <p:cTn id="1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5" grpId="0" animBg="1"/>
      <p:bldP spid="85" grpId="1" animBg="1"/>
      <p:bldP spid="85" grpId="2" animBg="1"/>
      <p:bldP spid="18" grpId="0"/>
      <p:bldP spid="18" grpId="1"/>
      <p:bldP spid="41" grpId="0"/>
      <p:bldP spid="41" grpId="1"/>
      <p:bldP spid="42" grpId="0"/>
      <p:bldP spid="42" grpId="1"/>
      <p:bldP spid="32" grpId="0"/>
      <p:bldP spid="32" grpId="1"/>
      <p:bldP spid="33" grpId="0"/>
      <p:bldP spid="33" grpId="1"/>
      <p:bldP spid="34" grpId="0"/>
      <p:bldP spid="34" grpId="1"/>
      <p:bldP spid="45" grpId="0"/>
      <p:bldP spid="46" grpId="0"/>
      <p:bldP spid="47" grpId="0"/>
      <p:bldP spid="71" grpId="0"/>
      <p:bldP spid="72" grpId="0"/>
      <p:bldP spid="73" grpId="0"/>
      <p:bldP spid="74" grpId="0"/>
      <p:bldP spid="75" grpId="0"/>
      <p:bldP spid="76" grpId="0"/>
      <p:bldP spid="77" grpId="0"/>
      <p:bldP spid="78" grpId="0"/>
      <p:bldP spid="79" grpId="0"/>
      <p:bldP spid="80" grpId="0"/>
      <p:bldP spid="81" grpId="0"/>
      <p:bldP spid="82" grpId="0" animBg="1"/>
      <p:bldP spid="83" grpId="0"/>
      <p:bldP spid="84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Solution with Oral Messages</a:t>
            </a:r>
            <a:br>
              <a:rPr lang="en-US" dirty="0" smtClean="0"/>
            </a:br>
            <a:r>
              <a:rPr lang="en-US" dirty="0" smtClean="0"/>
              <a:t>( </a:t>
            </a:r>
            <a:r>
              <a:rPr lang="en-US" i="1" dirty="0" smtClean="0"/>
              <a:t>n </a:t>
            </a:r>
            <a:r>
              <a:rPr lang="en-US" i="1" dirty="0" smtClean="0">
                <a:latin typeface="Times New Roman"/>
                <a:cs typeface="Times New Roman"/>
              </a:rPr>
              <a:t>≥ 3m + 1 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i="1" dirty="0" smtClean="0"/>
              <a:t>OM(</a:t>
            </a:r>
            <a:r>
              <a:rPr lang="en-US" i="1" dirty="0" err="1" smtClean="0"/>
              <a:t>i</a:t>
            </a:r>
            <a:r>
              <a:rPr lang="en-US" i="1" dirty="0" smtClean="0"/>
              <a:t>, v, n, 0):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i="1" dirty="0" smtClean="0"/>
              <a:t>OM(</a:t>
            </a:r>
            <a:r>
              <a:rPr lang="en-US" i="1" dirty="0" err="1" smtClean="0"/>
              <a:t>i</a:t>
            </a:r>
            <a:r>
              <a:rPr lang="en-US" i="1" dirty="0" smtClean="0"/>
              <a:t>, v, n, m):</a:t>
            </a:r>
          </a:p>
        </p:txBody>
      </p:sp>
      <p:cxnSp>
        <p:nvCxnSpPr>
          <p:cNvPr id="7" name="Straight Arrow Connector 6"/>
          <p:cNvCxnSpPr/>
          <p:nvPr/>
        </p:nvCxnSpPr>
        <p:spPr>
          <a:xfrm rot="5400000">
            <a:off x="1217815" y="4236704"/>
            <a:ext cx="1544525" cy="624176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12" name="Picture 11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3384073" y="3348408"/>
            <a:ext cx="799904" cy="1018676"/>
          </a:xfrm>
          <a:prstGeom prst="rect">
            <a:avLst/>
          </a:prstGeom>
        </p:spPr>
      </p:pic>
      <p:pic>
        <p:nvPicPr>
          <p:cNvPr id="13" name="Picture 12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304801" y="4211525"/>
            <a:ext cx="799904" cy="1018676"/>
          </a:xfrm>
          <a:prstGeom prst="rect">
            <a:avLst/>
          </a:prstGeom>
        </p:spPr>
      </p:pic>
      <p:pic>
        <p:nvPicPr>
          <p:cNvPr id="14" name="Picture 13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1220260" y="5301778"/>
            <a:ext cx="799904" cy="1018676"/>
          </a:xfrm>
          <a:prstGeom prst="rect">
            <a:avLst/>
          </a:prstGeom>
        </p:spPr>
      </p:pic>
      <p:pic>
        <p:nvPicPr>
          <p:cNvPr id="15" name="Picture 14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2596050" y="5321055"/>
            <a:ext cx="788023" cy="1003545"/>
          </a:xfrm>
          <a:prstGeom prst="rect">
            <a:avLst/>
          </a:prstGeom>
        </p:spPr>
      </p:pic>
      <p:pic>
        <p:nvPicPr>
          <p:cNvPr id="16" name="Picture 15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3467297" y="4620370"/>
            <a:ext cx="799904" cy="1018676"/>
          </a:xfrm>
          <a:prstGeom prst="rect">
            <a:avLst/>
          </a:prstGeom>
        </p:spPr>
      </p:pic>
      <p:pic>
        <p:nvPicPr>
          <p:cNvPr id="21" name="Picture 20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1959992" y="2667000"/>
            <a:ext cx="799904" cy="101867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</p:pic>
      <p:cxnSp>
        <p:nvCxnSpPr>
          <p:cNvPr id="22" name="Straight Arrow Connector 21"/>
          <p:cNvCxnSpPr>
            <a:stCxn id="21" idx="2"/>
          </p:cNvCxnSpPr>
          <p:nvPr/>
        </p:nvCxnSpPr>
        <p:spPr>
          <a:xfrm rot="16200000" flipH="1">
            <a:off x="1731540" y="4314080"/>
            <a:ext cx="1640066" cy="383256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/>
          <p:cNvCxnSpPr>
            <a:stCxn id="21" idx="2"/>
          </p:cNvCxnSpPr>
          <p:nvPr/>
        </p:nvCxnSpPr>
        <p:spPr>
          <a:xfrm rot="16200000" flipH="1">
            <a:off x="2291659" y="3753961"/>
            <a:ext cx="1231031" cy="1094459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>
            <a:stCxn id="21" idx="2"/>
          </p:cNvCxnSpPr>
          <p:nvPr/>
        </p:nvCxnSpPr>
        <p:spPr>
          <a:xfrm rot="16200000" flipH="1">
            <a:off x="2785974" y="3259646"/>
            <a:ext cx="172071" cy="1024128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>
            <a:stCxn id="21" idx="2"/>
          </p:cNvCxnSpPr>
          <p:nvPr/>
        </p:nvCxnSpPr>
        <p:spPr>
          <a:xfrm rot="5400000">
            <a:off x="1214732" y="3575650"/>
            <a:ext cx="1035187" cy="1255239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>
            <a:stCxn id="21" idx="2"/>
          </p:cNvCxnSpPr>
          <p:nvPr/>
        </p:nvCxnSpPr>
        <p:spPr>
          <a:xfrm rot="5400000">
            <a:off x="1939685" y="3371591"/>
            <a:ext cx="106177" cy="734344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7" name="Picture 26" descr="centurian.gif"/>
          <p:cNvPicPr>
            <a:picLocks noChangeAspect="1"/>
          </p:cNvPicPr>
          <p:nvPr/>
        </p:nvPicPr>
        <p:blipFill>
          <a:blip r:embed="rId2" cstate="print"/>
          <a:srcRect r="32324"/>
          <a:stretch>
            <a:fillRect/>
          </a:stretch>
        </p:blipFill>
        <p:spPr>
          <a:xfrm>
            <a:off x="711200" y="3182214"/>
            <a:ext cx="799904" cy="1018676"/>
          </a:xfrm>
          <a:prstGeom prst="rect">
            <a:avLst/>
          </a:prstGeom>
        </p:spPr>
      </p:pic>
      <p:sp>
        <p:nvSpPr>
          <p:cNvPr id="29" name="TextBox 28"/>
          <p:cNvSpPr txBox="1"/>
          <p:nvPr/>
        </p:nvSpPr>
        <p:spPr>
          <a:xfrm>
            <a:off x="2133600" y="21336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2895600" y="3424535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2971800" y="4114800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2" name="Rectangle 31"/>
          <p:cNvSpPr/>
          <p:nvPr/>
        </p:nvSpPr>
        <p:spPr>
          <a:xfrm>
            <a:off x="2590800" y="4567535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3" name="Rectangle 32"/>
          <p:cNvSpPr/>
          <p:nvPr/>
        </p:nvSpPr>
        <p:spPr>
          <a:xfrm>
            <a:off x="1885672" y="4567535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1371600" y="4343400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5" name="Rectangle 34"/>
          <p:cNvSpPr/>
          <p:nvPr/>
        </p:nvSpPr>
        <p:spPr>
          <a:xfrm>
            <a:off x="1676400" y="3653135"/>
            <a:ext cx="3241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smtClean="0">
                <a:solidFill>
                  <a:srgbClr val="4A7EBB"/>
                </a:solidFill>
              </a:rPr>
              <a:t>v</a:t>
            </a:r>
            <a:endParaRPr lang="en-US" sz="2400" dirty="0">
              <a:solidFill>
                <a:srgbClr val="4A7EBB"/>
              </a:solidFill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3962400" y="32004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4048986" y="46730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3134586" y="53588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1000986" y="53340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86586" y="41396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457200" y="31242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v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711176" y="2234625"/>
            <a:ext cx="37542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?</a:t>
            </a:r>
            <a:endParaRPr lang="en-US" sz="3200" dirty="0">
              <a:solidFill>
                <a:srgbClr val="FF0000"/>
              </a:solidFill>
            </a:endParaRPr>
          </a:p>
        </p:txBody>
      </p:sp>
      <p:grpSp>
        <p:nvGrpSpPr>
          <p:cNvPr id="97" name="Group 96"/>
          <p:cNvGrpSpPr/>
          <p:nvPr/>
        </p:nvGrpSpPr>
        <p:grpSpPr>
          <a:xfrm>
            <a:off x="4800600" y="2706815"/>
            <a:ext cx="3962400" cy="3617785"/>
            <a:chOff x="4800600" y="2706815"/>
            <a:chExt cx="3962400" cy="3617785"/>
          </a:xfrm>
        </p:grpSpPr>
        <p:pic>
          <p:nvPicPr>
            <p:cNvPr id="43" name="Picture 42" descr="centurian.gif"/>
            <p:cNvPicPr>
              <a:picLocks noChangeAspect="1"/>
            </p:cNvPicPr>
            <p:nvPr/>
          </p:nvPicPr>
          <p:blipFill>
            <a:blip r:embed="rId2" cstate="print"/>
            <a:srcRect r="32324"/>
            <a:stretch>
              <a:fillRect/>
            </a:stretch>
          </p:blipFill>
          <p:spPr>
            <a:xfrm>
              <a:off x="7879872" y="3348408"/>
              <a:ext cx="799904" cy="1018676"/>
            </a:xfrm>
            <a:prstGeom prst="rect">
              <a:avLst/>
            </a:prstGeom>
          </p:spPr>
        </p:pic>
        <p:pic>
          <p:nvPicPr>
            <p:cNvPr id="44" name="Picture 43" descr="centurian.gif"/>
            <p:cNvPicPr>
              <a:picLocks noChangeAspect="1"/>
            </p:cNvPicPr>
            <p:nvPr/>
          </p:nvPicPr>
          <p:blipFill>
            <a:blip r:embed="rId2" cstate="print"/>
            <a:srcRect r="32324"/>
            <a:stretch>
              <a:fillRect/>
            </a:stretch>
          </p:blipFill>
          <p:spPr>
            <a:xfrm>
              <a:off x="4800600" y="4211525"/>
              <a:ext cx="799904" cy="1018676"/>
            </a:xfrm>
            <a:prstGeom prst="rect">
              <a:avLst/>
            </a:prstGeom>
          </p:spPr>
        </p:pic>
        <p:pic>
          <p:nvPicPr>
            <p:cNvPr id="46" name="Picture 45" descr="centurian.gif"/>
            <p:cNvPicPr>
              <a:picLocks noChangeAspect="1"/>
            </p:cNvPicPr>
            <p:nvPr/>
          </p:nvPicPr>
          <p:blipFill>
            <a:blip r:embed="rId2" cstate="print"/>
            <a:srcRect r="32324"/>
            <a:stretch>
              <a:fillRect/>
            </a:stretch>
          </p:blipFill>
          <p:spPr>
            <a:xfrm>
              <a:off x="7091849" y="5321055"/>
              <a:ext cx="788023" cy="1003545"/>
            </a:xfrm>
            <a:prstGeom prst="rect">
              <a:avLst/>
            </a:prstGeom>
          </p:spPr>
        </p:pic>
        <p:pic>
          <p:nvPicPr>
            <p:cNvPr id="49" name="Picture 48" descr="centurian.gif"/>
            <p:cNvPicPr>
              <a:picLocks noChangeAspect="1"/>
            </p:cNvPicPr>
            <p:nvPr/>
          </p:nvPicPr>
          <p:blipFill>
            <a:blip r:embed="rId2" cstate="print"/>
            <a:srcRect r="32324"/>
            <a:stretch>
              <a:fillRect/>
            </a:stretch>
          </p:blipFill>
          <p:spPr>
            <a:xfrm>
              <a:off x="5206999" y="3182214"/>
              <a:ext cx="799904" cy="1018676"/>
            </a:xfrm>
            <a:prstGeom prst="rect">
              <a:avLst/>
            </a:prstGeom>
          </p:spPr>
        </p:pic>
        <p:pic>
          <p:nvPicPr>
            <p:cNvPr id="51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6324600" y="2706815"/>
              <a:ext cx="1019352" cy="874585"/>
            </a:xfrm>
            <a:prstGeom prst="rect">
              <a:avLst/>
            </a:prstGeom>
            <a:noFill/>
          </p:spPr>
        </p:pic>
        <p:pic>
          <p:nvPicPr>
            <p:cNvPr id="52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5486400" y="5373815"/>
              <a:ext cx="1019352" cy="874585"/>
            </a:xfrm>
            <a:prstGeom prst="rect">
              <a:avLst/>
            </a:prstGeom>
            <a:noFill/>
          </p:spPr>
        </p:pic>
        <p:pic>
          <p:nvPicPr>
            <p:cNvPr id="47" name="Picture 46" descr="centurian.gif"/>
            <p:cNvPicPr>
              <a:picLocks noChangeAspect="1"/>
            </p:cNvPicPr>
            <p:nvPr/>
          </p:nvPicPr>
          <p:blipFill>
            <a:blip r:embed="rId2" cstate="print"/>
            <a:srcRect r="32324"/>
            <a:stretch>
              <a:fillRect/>
            </a:stretch>
          </p:blipFill>
          <p:spPr>
            <a:xfrm>
              <a:off x="7963096" y="4648200"/>
              <a:ext cx="799904" cy="1018676"/>
            </a:xfrm>
            <a:prstGeom prst="rect">
              <a:avLst/>
            </a:prstGeom>
          </p:spPr>
        </p:pic>
      </p:grpSp>
      <p:grpSp>
        <p:nvGrpSpPr>
          <p:cNvPr id="66" name="Group 65"/>
          <p:cNvGrpSpPr/>
          <p:nvPr/>
        </p:nvGrpSpPr>
        <p:grpSpPr>
          <a:xfrm>
            <a:off x="5638800" y="3200400"/>
            <a:ext cx="2362200" cy="2097267"/>
            <a:chOff x="2667000" y="914400"/>
            <a:chExt cx="2362200" cy="2097267"/>
          </a:xfrm>
        </p:grpSpPr>
        <p:cxnSp>
          <p:nvCxnSpPr>
            <p:cNvPr id="53" name="Straight Arrow Connector 52"/>
            <p:cNvCxnSpPr/>
            <p:nvPr/>
          </p:nvCxnSpPr>
          <p:spPr>
            <a:xfrm rot="5400000">
              <a:off x="2792611" y="1922630"/>
              <a:ext cx="1544525" cy="62417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 rot="16200000" flipH="1">
              <a:off x="3306336" y="2000006"/>
              <a:ext cx="1640066" cy="38325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5" name="Straight Arrow Connector 54"/>
            <p:cNvCxnSpPr/>
            <p:nvPr/>
          </p:nvCxnSpPr>
          <p:spPr>
            <a:xfrm rot="16200000" flipH="1">
              <a:off x="3866455" y="1439887"/>
              <a:ext cx="1231031" cy="109445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16200000" flipH="1">
              <a:off x="4360770" y="945572"/>
              <a:ext cx="172071" cy="102412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5400000">
              <a:off x="2789528" y="1261576"/>
              <a:ext cx="1035187" cy="1255239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58" name="Straight Arrow Connector 57"/>
            <p:cNvCxnSpPr/>
            <p:nvPr/>
          </p:nvCxnSpPr>
          <p:spPr>
            <a:xfrm rot="5400000">
              <a:off x="3514481" y="1057517"/>
              <a:ext cx="106177" cy="734344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sp>
          <p:nvSpPr>
            <p:cNvPr id="59" name="TextBox 58"/>
            <p:cNvSpPr txBox="1"/>
            <p:nvPr/>
          </p:nvSpPr>
          <p:spPr>
            <a:xfrm>
              <a:off x="4438000" y="1015425"/>
              <a:ext cx="3626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x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4514200" y="1600200"/>
              <a:ext cx="3626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x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3447400" y="2362200"/>
              <a:ext cx="3626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x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2667000" y="1701225"/>
              <a:ext cx="3626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x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3276600" y="914400"/>
              <a:ext cx="36260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x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4277586" y="2387025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C00000"/>
                  </a:solidFill>
                </a:rPr>
                <a:t>y</a:t>
              </a:r>
              <a:endParaRPr lang="en-US" sz="32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82" name="Group 81"/>
          <p:cNvGrpSpPr/>
          <p:nvPr/>
        </p:nvGrpSpPr>
        <p:grpSpPr>
          <a:xfrm>
            <a:off x="4648200" y="2996625"/>
            <a:ext cx="4246428" cy="3785175"/>
            <a:chOff x="4582386" y="2996625"/>
            <a:chExt cx="4246428" cy="3785175"/>
          </a:xfrm>
        </p:grpSpPr>
        <p:cxnSp>
          <p:nvCxnSpPr>
            <p:cNvPr id="68" name="Straight Arrow Connector 67"/>
            <p:cNvCxnSpPr>
              <a:endCxn id="47" idx="1"/>
            </p:cNvCxnSpPr>
            <p:nvPr/>
          </p:nvCxnSpPr>
          <p:spPr>
            <a:xfrm flipV="1">
              <a:off x="7239000" y="5157538"/>
              <a:ext cx="724096" cy="100262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Arrow Connector 69"/>
            <p:cNvCxnSpPr/>
            <p:nvPr/>
          </p:nvCxnSpPr>
          <p:spPr>
            <a:xfrm rot="5400000" flipH="1" flipV="1">
              <a:off x="6972300" y="4305300"/>
              <a:ext cx="12192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Arrow Connector 71"/>
            <p:cNvCxnSpPr/>
            <p:nvPr/>
          </p:nvCxnSpPr>
          <p:spPr>
            <a:xfrm rot="10800000">
              <a:off x="6019800" y="4191000"/>
              <a:ext cx="121920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endCxn id="44" idx="3"/>
            </p:cNvCxnSpPr>
            <p:nvPr/>
          </p:nvCxnSpPr>
          <p:spPr>
            <a:xfrm rot="10800000">
              <a:off x="5600504" y="4720864"/>
              <a:ext cx="1638496" cy="536937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/>
            <p:nvPr/>
          </p:nvCxnSpPr>
          <p:spPr>
            <a:xfrm rot="10800000" flipV="1">
              <a:off x="6400800" y="5257800"/>
              <a:ext cx="838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7" name="TextBox 76"/>
            <p:cNvSpPr txBox="1"/>
            <p:nvPr/>
          </p:nvSpPr>
          <p:spPr>
            <a:xfrm>
              <a:off x="7401786" y="6197025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</a:rPr>
                <a:t>y</a:t>
              </a:r>
              <a:endParaRPr lang="en-US" sz="3200" dirty="0">
                <a:solidFill>
                  <a:srgbClr val="4A7EBB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4953000" y="2996625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</a:rPr>
                <a:t>y</a:t>
              </a:r>
              <a:endParaRPr lang="en-US" sz="3200" dirty="0">
                <a:solidFill>
                  <a:srgbClr val="4A7EBB"/>
                </a:solidFill>
              </a:endParaRPr>
            </a:p>
          </p:txBody>
        </p:sp>
        <p:sp>
          <p:nvSpPr>
            <p:cNvPr id="79" name="TextBox 78"/>
            <p:cNvSpPr txBox="1"/>
            <p:nvPr/>
          </p:nvSpPr>
          <p:spPr>
            <a:xfrm>
              <a:off x="4582386" y="4292025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</a:rPr>
                <a:t>y</a:t>
              </a:r>
              <a:endParaRPr lang="en-US" sz="3200" dirty="0">
                <a:solidFill>
                  <a:srgbClr val="4A7EBB"/>
                </a:solidFill>
              </a:endParaRPr>
            </a:p>
          </p:txBody>
        </p:sp>
        <p:sp>
          <p:nvSpPr>
            <p:cNvPr id="80" name="TextBox 79"/>
            <p:cNvSpPr txBox="1"/>
            <p:nvPr/>
          </p:nvSpPr>
          <p:spPr>
            <a:xfrm>
              <a:off x="8458200" y="4495800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</a:rPr>
                <a:t>y</a:t>
              </a:r>
              <a:endParaRPr lang="en-US" sz="3200" dirty="0">
                <a:solidFill>
                  <a:srgbClr val="4A7EBB"/>
                </a:solidFill>
              </a:endParaRPr>
            </a:p>
          </p:txBody>
        </p:sp>
        <p:sp>
          <p:nvSpPr>
            <p:cNvPr id="81" name="TextBox 80"/>
            <p:cNvSpPr txBox="1"/>
            <p:nvPr/>
          </p:nvSpPr>
          <p:spPr>
            <a:xfrm>
              <a:off x="8392386" y="3124200"/>
              <a:ext cx="3706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</a:rPr>
                <a:t>y</a:t>
              </a:r>
              <a:endParaRPr lang="en-US" sz="3200" dirty="0">
                <a:solidFill>
                  <a:srgbClr val="4A7EBB"/>
                </a:solidFill>
              </a:endParaRPr>
            </a:p>
          </p:txBody>
        </p:sp>
      </p:grpSp>
      <p:grpSp>
        <p:nvGrpSpPr>
          <p:cNvPr id="96" name="Group 95"/>
          <p:cNvGrpSpPr/>
          <p:nvPr/>
        </p:nvGrpSpPr>
        <p:grpSpPr>
          <a:xfrm>
            <a:off x="5638800" y="4114800"/>
            <a:ext cx="1447800" cy="1631828"/>
            <a:chOff x="5638800" y="4191000"/>
            <a:chExt cx="1447800" cy="1631828"/>
          </a:xfrm>
        </p:grpSpPr>
        <p:cxnSp>
          <p:nvCxnSpPr>
            <p:cNvPr id="84" name="Straight Arrow Connector 83"/>
            <p:cNvCxnSpPr/>
            <p:nvPr/>
          </p:nvCxnSpPr>
          <p:spPr>
            <a:xfrm rot="10800000">
              <a:off x="5638800" y="4876800"/>
              <a:ext cx="6096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grpSp>
          <p:nvGrpSpPr>
            <p:cNvPr id="95" name="Group 94"/>
            <p:cNvGrpSpPr/>
            <p:nvPr/>
          </p:nvGrpSpPr>
          <p:grpSpPr>
            <a:xfrm>
              <a:off x="5651951" y="4191000"/>
              <a:ext cx="1434649" cy="1631828"/>
              <a:chOff x="5657200" y="4191000"/>
              <a:chExt cx="1434649" cy="1631828"/>
            </a:xfrm>
          </p:grpSpPr>
          <p:cxnSp>
            <p:nvCxnSpPr>
              <p:cNvPr id="86" name="Straight Arrow Connector 85"/>
              <p:cNvCxnSpPr/>
              <p:nvPr/>
            </p:nvCxnSpPr>
            <p:spPr>
              <a:xfrm rot="16200000" flipV="1">
                <a:off x="5524500" y="4610100"/>
                <a:ext cx="1143000" cy="304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88" name="Straight Arrow Connector 87"/>
              <p:cNvCxnSpPr>
                <a:endCxn id="46" idx="1"/>
              </p:cNvCxnSpPr>
              <p:nvPr/>
            </p:nvCxnSpPr>
            <p:spPr>
              <a:xfrm>
                <a:off x="6248400" y="5334000"/>
                <a:ext cx="843449" cy="488828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sp>
            <p:nvSpPr>
              <p:cNvPr id="92" name="TextBox 91"/>
              <p:cNvSpPr txBox="1"/>
              <p:nvPr/>
            </p:nvSpPr>
            <p:spPr>
              <a:xfrm>
                <a:off x="6705600" y="5105400"/>
                <a:ext cx="370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y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3" name="TextBox 92"/>
              <p:cNvSpPr txBox="1"/>
              <p:nvPr/>
            </p:nvSpPr>
            <p:spPr>
              <a:xfrm>
                <a:off x="6019800" y="4292025"/>
                <a:ext cx="370614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y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5657200" y="4901625"/>
                <a:ext cx="362600" cy="58477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200" dirty="0" smtClean="0">
                    <a:solidFill>
                      <a:srgbClr val="C00000"/>
                    </a:solidFill>
                  </a:rPr>
                  <a:t>x</a:t>
                </a:r>
                <a:endParaRPr lang="en-US" sz="3200" dirty="0">
                  <a:solidFill>
                    <a:srgbClr val="C00000"/>
                  </a:solidFill>
                </a:endParaRPr>
              </a:p>
            </p:txBody>
          </p:sp>
        </p:grpSp>
      </p:grpSp>
      <p:sp>
        <p:nvSpPr>
          <p:cNvPr id="98" name="TextBox 97"/>
          <p:cNvSpPr txBox="1"/>
          <p:nvPr/>
        </p:nvSpPr>
        <p:spPr>
          <a:xfrm>
            <a:off x="8458200" y="31242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99" name="TextBox 98"/>
          <p:cNvSpPr txBox="1"/>
          <p:nvPr/>
        </p:nvSpPr>
        <p:spPr>
          <a:xfrm>
            <a:off x="7477986" y="61970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0" name="TextBox 99"/>
          <p:cNvSpPr txBox="1"/>
          <p:nvPr/>
        </p:nvSpPr>
        <p:spPr>
          <a:xfrm>
            <a:off x="8544786" y="44958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5029200" y="2996625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2" name="TextBox 101"/>
          <p:cNvSpPr txBox="1"/>
          <p:nvPr/>
        </p:nvSpPr>
        <p:spPr>
          <a:xfrm>
            <a:off x="4648200" y="4267200"/>
            <a:ext cx="37061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C00000"/>
                </a:solidFill>
              </a:rPr>
              <a:t>y</a:t>
            </a:r>
            <a:endParaRPr lang="en-US" sz="3200" dirty="0">
              <a:solidFill>
                <a:srgbClr val="C00000"/>
              </a:solidFill>
            </a:endParaRPr>
          </a:p>
        </p:txBody>
      </p:sp>
      <p:sp>
        <p:nvSpPr>
          <p:cNvPr id="104" name="TextBox 103"/>
          <p:cNvSpPr txBox="1"/>
          <p:nvPr/>
        </p:nvSpPr>
        <p:spPr>
          <a:xfrm>
            <a:off x="6780534" y="6197025"/>
            <a:ext cx="198246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</a:rPr>
              <a:t>{</a:t>
            </a:r>
            <a:r>
              <a:rPr lang="en-US" sz="3200" dirty="0" err="1" smtClean="0">
                <a:solidFill>
                  <a:srgbClr val="FF0000"/>
                </a:solidFill>
              </a:rPr>
              <a:t>x,x,y,y,x,x</a:t>
            </a:r>
            <a:r>
              <a:rPr lang="en-US" sz="3200" dirty="0" smtClean="0">
                <a:solidFill>
                  <a:srgbClr val="FF0000"/>
                </a:solidFill>
              </a:rPr>
              <a:t>}</a:t>
            </a:r>
            <a:endParaRPr lang="en-US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mph" presetSubtype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6" dur="indefinite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47" dur="indefinite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49" dur="indefinite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0" dur="indefinite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2" dur="indefinite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3" dur="indefinite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5" dur="indefinite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6" dur="indefinite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58" dur="indefinite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59" dur="indefinite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1" dur="indefinite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2" dur="indefinite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4" dur="indefinite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5" dur="indefinite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67" dur="indefinite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68" dur="indefinite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0" dur="indefinite"/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1" dur="indefinite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3" dur="indefinite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4" dur="indefinite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6" dur="indefinite"/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77" dur="indefinite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8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79" dur="indefinite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0" dur="indefinite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1" presetID="9" presetClass="emph" presetSubtype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2" dur="indefinite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3" dur="indefinite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5" dur="indefinite"/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6" dur="indefinite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7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88" dur="indefinite"/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89" dur="indefinite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0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1" dur="indefinite"/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2" dur="indefinite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4" dur="indefinite"/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5" dur="indefinite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6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97" dur="indefinite"/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98" dur="indefinite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0" dur="indefinite"/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1" dur="indefinite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3" dur="indefinite"/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4" dur="indefinite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5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6" dur="indefinite"/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07" dur="indefinite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8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09" dur="indefinite"/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0" dur="indefinite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1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2" dur="indefinite"/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3" dur="indefinite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4" presetID="9" presetClass="emph" presetSubtype="0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5" dur="indefinite"/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6" dur="indefinite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7" presetID="9" presetClass="emph" presetSubtype="0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 rctx="PPT">
                                        <p:cTn id="118" dur="indefinite"/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style.opacity</p:attrName>
                                        </p:attrNameLst>
                                      </p:cBhvr>
                                      <p:to>
                                        <p:strVal val="0.5"/>
                                      </p:to>
                                    </p:set>
                                    <p:animEffect filter="image" prLst="opacity: 0.5">
                                      <p:cBhvr rctx="IE">
                                        <p:cTn id="119" dur="indefinite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4" fill="hold">
                      <p:stCondLst>
                        <p:cond delay="indefinite"/>
                      </p:stCondLst>
                      <p:childTnLst>
                        <p:par>
                          <p:cTn id="125" fill="hold">
                            <p:stCondLst>
                              <p:cond delay="0"/>
                            </p:stCondLst>
                            <p:childTnLst>
                              <p:par>
                                <p:cTn id="1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>
                      <p:stCondLst>
                        <p:cond delay="indefinite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>
                      <p:stCondLst>
                        <p:cond delay="indefinite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0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2" fill="hold">
                      <p:stCondLst>
                        <p:cond delay="indefinite"/>
                      </p:stCondLst>
                      <p:childTnLst>
                        <p:par>
                          <p:cTn id="153" fill="hold">
                            <p:stCondLst>
                              <p:cond delay="0"/>
                            </p:stCondLst>
                            <p:childTnLst>
                              <p:par>
                                <p:cTn id="1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2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/>
      <p:bldP spid="30" grpId="0"/>
      <p:bldP spid="30" grpId="1"/>
      <p:bldP spid="31" grpId="0"/>
      <p:bldP spid="31" grpId="1"/>
      <p:bldP spid="32" grpId="0"/>
      <p:bldP spid="32" grpId="1"/>
      <p:bldP spid="33" grpId="0"/>
      <p:bldP spid="33" grpId="1"/>
      <p:bldP spid="34" grpId="0"/>
      <p:bldP spid="34" grpId="1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1" grpId="0"/>
      <p:bldP spid="41" grpId="1"/>
      <p:bldP spid="50" grpId="0"/>
      <p:bldP spid="50" grpId="1"/>
      <p:bldP spid="98" grpId="0"/>
      <p:bldP spid="98" grpId="1"/>
      <p:bldP spid="99" grpId="0"/>
      <p:bldP spid="99" grpId="1"/>
      <p:bldP spid="100" grpId="0"/>
      <p:bldP spid="100" grpId="1"/>
      <p:bldP spid="101" grpId="0"/>
      <p:bldP spid="101" grpId="1"/>
      <p:bldP spid="102" grpId="0"/>
      <p:bldP spid="102" grpId="1"/>
      <p:bldP spid="10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 Solution with Oral Messages</a:t>
            </a:r>
            <a:br>
              <a:rPr lang="en-US" dirty="0" smtClean="0"/>
            </a:br>
            <a:r>
              <a:rPr lang="en-US" dirty="0" smtClean="0"/>
              <a:t>( </a:t>
            </a:r>
            <a:r>
              <a:rPr lang="en-US" i="1" dirty="0" smtClean="0"/>
              <a:t>n </a:t>
            </a:r>
            <a:r>
              <a:rPr lang="en-US" i="1" dirty="0" smtClean="0">
                <a:latin typeface="Times New Roman"/>
                <a:cs typeface="Times New Roman"/>
              </a:rPr>
              <a:t>≥ 3m + 1 </a:t>
            </a:r>
            <a:r>
              <a:rPr lang="en-US" dirty="0" smtClean="0">
                <a:latin typeface="Times New Roman"/>
                <a:cs typeface="Times New Roman"/>
              </a:rPr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i="1" dirty="0" smtClean="0"/>
              <a:t>OM(</a:t>
            </a:r>
            <a:r>
              <a:rPr lang="en-US" i="1" dirty="0" err="1" smtClean="0"/>
              <a:t>i</a:t>
            </a:r>
            <a:r>
              <a:rPr lang="en-US" i="1" dirty="0" smtClean="0"/>
              <a:t>, v, n, 0):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Com. Gen. </a:t>
            </a:r>
            <a:r>
              <a:rPr lang="en-US" i="1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sends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i,j</a:t>
            </a:r>
            <a:r>
              <a:rPr lang="en-US" i="1" baseline="-25000" dirty="0" smtClean="0">
                <a:solidFill>
                  <a:srgbClr val="7030A0"/>
                </a:solidFill>
              </a:rPr>
              <a:t> </a:t>
            </a:r>
            <a:r>
              <a:rPr lang="en-US" i="1" dirty="0" smtClean="0">
                <a:solidFill>
                  <a:srgbClr val="7030A0"/>
                </a:solidFill>
              </a:rPr>
              <a:t>= v </a:t>
            </a:r>
            <a:r>
              <a:rPr lang="en-US" dirty="0" smtClean="0">
                <a:solidFill>
                  <a:srgbClr val="7030A0"/>
                </a:solidFill>
              </a:rPr>
              <a:t>to every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All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  <a:r>
              <a:rPr lang="en-US" dirty="0" smtClean="0">
                <a:solidFill>
                  <a:srgbClr val="7030A0"/>
                </a:solidFill>
              </a:rPr>
              <a:t> uses the value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i,j</a:t>
            </a:r>
            <a:r>
              <a:rPr lang="en-US" dirty="0" smtClean="0">
                <a:solidFill>
                  <a:srgbClr val="7030A0"/>
                </a:solidFill>
              </a:rPr>
              <a:t> (default = RETREAT)</a:t>
            </a:r>
          </a:p>
          <a:p>
            <a:r>
              <a:rPr lang="en-US" i="1" dirty="0" smtClean="0"/>
              <a:t>OM(</a:t>
            </a:r>
            <a:r>
              <a:rPr lang="en-US" i="1" dirty="0" err="1" smtClean="0"/>
              <a:t>i</a:t>
            </a:r>
            <a:r>
              <a:rPr lang="en-US" i="1" dirty="0" smtClean="0"/>
              <a:t>, v, n, m):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Com. Gen </a:t>
            </a:r>
            <a:r>
              <a:rPr lang="en-US" i="1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sends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i,j</a:t>
            </a:r>
            <a:r>
              <a:rPr lang="en-US" i="1" dirty="0" smtClean="0">
                <a:solidFill>
                  <a:srgbClr val="7030A0"/>
                </a:solidFill>
              </a:rPr>
              <a:t> = v </a:t>
            </a:r>
            <a:r>
              <a:rPr lang="en-US" dirty="0" smtClean="0">
                <a:solidFill>
                  <a:srgbClr val="7030A0"/>
                </a:solidFill>
              </a:rPr>
              <a:t>to every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  <a:r>
              <a:rPr lang="en-US" dirty="0" smtClean="0">
                <a:solidFill>
                  <a:srgbClr val="7030A0"/>
                </a:solidFill>
              </a:rPr>
              <a:t> initiates </a:t>
            </a:r>
            <a:r>
              <a:rPr lang="en-US" i="1" dirty="0" smtClean="0">
                <a:solidFill>
                  <a:srgbClr val="7030A0"/>
                </a:solidFill>
              </a:rPr>
              <a:t>OM(j,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i,j</a:t>
            </a:r>
            <a:r>
              <a:rPr lang="en-US" i="1" dirty="0" smtClean="0">
                <a:solidFill>
                  <a:srgbClr val="7030A0"/>
                </a:solidFill>
              </a:rPr>
              <a:t>, m-1, n-1) </a:t>
            </a:r>
            <a:r>
              <a:rPr lang="en-US" dirty="0" smtClean="0">
                <a:solidFill>
                  <a:srgbClr val="7030A0"/>
                </a:solidFill>
              </a:rPr>
              <a:t>to send the value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i,j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to each of the </a:t>
            </a:r>
            <a:r>
              <a:rPr lang="en-US" i="1" dirty="0" smtClean="0">
                <a:solidFill>
                  <a:srgbClr val="7030A0"/>
                </a:solidFill>
              </a:rPr>
              <a:t>n-2</a:t>
            </a:r>
            <a:r>
              <a:rPr lang="en-US" dirty="0" smtClean="0">
                <a:solidFill>
                  <a:srgbClr val="7030A0"/>
                </a:solidFill>
              </a:rPr>
              <a:t> other </a:t>
            </a:r>
            <a:r>
              <a:rPr lang="en-US" dirty="0" err="1" smtClean="0">
                <a:solidFill>
                  <a:srgbClr val="7030A0"/>
                </a:solidFill>
              </a:rPr>
              <a:t>Lts</a:t>
            </a:r>
            <a:r>
              <a:rPr lang="en-US" dirty="0" smtClean="0">
                <a:solidFill>
                  <a:srgbClr val="7030A0"/>
                </a:solidFill>
              </a:rPr>
              <a:t>. (default = RETREAT)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Let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j,k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be the value Lt</a:t>
            </a:r>
            <a:r>
              <a:rPr lang="en-US" i="1" dirty="0" smtClean="0">
                <a:solidFill>
                  <a:srgbClr val="7030A0"/>
                </a:solidFill>
              </a:rPr>
              <a:t>. k </a:t>
            </a:r>
            <a:r>
              <a:rPr lang="en-US" dirty="0" smtClean="0">
                <a:solidFill>
                  <a:srgbClr val="7030A0"/>
                </a:solidFill>
              </a:rPr>
              <a:t>received from Lt.</a:t>
            </a:r>
            <a:r>
              <a:rPr lang="en-US" i="1" dirty="0" smtClean="0">
                <a:solidFill>
                  <a:srgbClr val="7030A0"/>
                </a:solidFill>
              </a:rPr>
              <a:t> j </a:t>
            </a:r>
            <a:r>
              <a:rPr lang="en-US" dirty="0" smtClean="0">
                <a:solidFill>
                  <a:srgbClr val="7030A0"/>
                </a:solidFill>
              </a:rPr>
              <a:t>in step 2, default RETREAT. Lt. </a:t>
            </a:r>
            <a:r>
              <a:rPr lang="en-US" i="1" dirty="0" smtClean="0">
                <a:solidFill>
                  <a:srgbClr val="7030A0"/>
                </a:solidFill>
              </a:rPr>
              <a:t>k</a:t>
            </a:r>
            <a:r>
              <a:rPr lang="en-US" dirty="0" smtClean="0">
                <a:solidFill>
                  <a:srgbClr val="7030A0"/>
                </a:solidFill>
              </a:rPr>
              <a:t> uses the value </a:t>
            </a:r>
            <a:r>
              <a:rPr lang="en-US" i="1" dirty="0" smtClean="0">
                <a:solidFill>
                  <a:srgbClr val="7030A0"/>
                </a:solidFill>
              </a:rPr>
              <a:t> MAJ(v</a:t>
            </a:r>
            <a:r>
              <a:rPr lang="en-US" i="1" baseline="-25000" dirty="0" smtClean="0">
                <a:solidFill>
                  <a:srgbClr val="7030A0"/>
                </a:solidFill>
              </a:rPr>
              <a:t>1</a:t>
            </a:r>
            <a:r>
              <a:rPr lang="en-US" i="1" dirty="0" smtClean="0">
                <a:solidFill>
                  <a:srgbClr val="7030A0"/>
                </a:solidFill>
              </a:rPr>
              <a:t> , …, v</a:t>
            </a:r>
            <a:r>
              <a:rPr lang="en-US" i="1" baseline="-25000" dirty="0" smtClean="0">
                <a:solidFill>
                  <a:srgbClr val="7030A0"/>
                </a:solidFill>
              </a:rPr>
              <a:t>n-1</a:t>
            </a:r>
            <a:r>
              <a:rPr lang="en-US" i="1" dirty="0" smtClean="0">
                <a:solidFill>
                  <a:srgbClr val="7030A0"/>
                </a:solidFill>
              </a:rPr>
              <a:t> ).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≤ 3m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</a:t>
                      </a:r>
                      <a:r>
                        <a:rPr lang="en-US" sz="2000" dirty="0" smtClean="0">
                          <a:latin typeface="+mn-lt"/>
                        </a:rPr>
                        <a:t>3m+1 [LSP80]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533400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≤ 3m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</a:t>
                      </a:r>
                      <a:r>
                        <a:rPr lang="en-US" sz="2000" dirty="0" smtClean="0">
                          <a:latin typeface="+mn-lt"/>
                        </a:rPr>
                        <a:t>3m+1 [LSP80]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BFT with Auth. Messages</a:t>
            </a:r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(A1) Every message is delivered correctly</a:t>
            </a:r>
          </a:p>
          <a:p>
            <a:r>
              <a:rPr lang="en-US" dirty="0" smtClean="0"/>
              <a:t>(A2) The receiver knows who sent the message</a:t>
            </a:r>
          </a:p>
          <a:p>
            <a:r>
              <a:rPr lang="en-US" dirty="0" smtClean="0"/>
              <a:t>(A3) The absence of a message can be detected</a:t>
            </a:r>
          </a:p>
          <a:p>
            <a:r>
              <a:rPr lang="en-US" i="1" dirty="0" smtClean="0">
                <a:solidFill>
                  <a:srgbClr val="7030A0"/>
                </a:solidFill>
              </a:rPr>
              <a:t>(A4) A loyal general’s signature cannot be forged, alterations are detected, authenticity can be verified by all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" name="Group 50"/>
          <p:cNvGrpSpPr/>
          <p:nvPr/>
        </p:nvGrpSpPr>
        <p:grpSpPr>
          <a:xfrm>
            <a:off x="2133600" y="2209800"/>
            <a:ext cx="4868188" cy="3114020"/>
            <a:chOff x="2142212" y="2219980"/>
            <a:chExt cx="4868188" cy="3114020"/>
          </a:xfrm>
        </p:grpSpPr>
        <p:grpSp>
          <p:nvGrpSpPr>
            <p:cNvPr id="50" name="Group 49"/>
            <p:cNvGrpSpPr/>
            <p:nvPr/>
          </p:nvGrpSpPr>
          <p:grpSpPr>
            <a:xfrm>
              <a:off x="2590800" y="2667000"/>
              <a:ext cx="3886200" cy="2667000"/>
              <a:chOff x="2590800" y="2667000"/>
              <a:chExt cx="3886200" cy="2667000"/>
            </a:xfrm>
          </p:grpSpPr>
          <p:cxnSp>
            <p:nvCxnSpPr>
              <p:cNvPr id="27" name="Straight Arrow Connector 26"/>
              <p:cNvCxnSpPr/>
              <p:nvPr/>
            </p:nvCxnSpPr>
            <p:spPr>
              <a:xfrm rot="10800000" flipV="1">
                <a:off x="3505200" y="2667000"/>
                <a:ext cx="1219200" cy="762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29" name="Straight Arrow Connector 28"/>
              <p:cNvCxnSpPr/>
              <p:nvPr/>
            </p:nvCxnSpPr>
            <p:spPr>
              <a:xfrm rot="10800000" flipV="1">
                <a:off x="2590800" y="2667000"/>
                <a:ext cx="2133600" cy="1447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1" name="Straight Arrow Connector 30"/>
              <p:cNvCxnSpPr/>
              <p:nvPr/>
            </p:nvCxnSpPr>
            <p:spPr>
              <a:xfrm rot="5400000">
                <a:off x="2933700" y="3543300"/>
                <a:ext cx="2667000" cy="9144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3" name="Straight Arrow Connector 32"/>
              <p:cNvCxnSpPr/>
              <p:nvPr/>
            </p:nvCxnSpPr>
            <p:spPr>
              <a:xfrm rot="16200000" flipH="1">
                <a:off x="3810000" y="3581400"/>
                <a:ext cx="2514600" cy="6858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5" name="Straight Arrow Connector 34"/>
              <p:cNvCxnSpPr/>
              <p:nvPr/>
            </p:nvCxnSpPr>
            <p:spPr>
              <a:xfrm rot="16200000" flipH="1">
                <a:off x="4648200" y="2743200"/>
                <a:ext cx="1905000" cy="1752600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  <p:cxnSp>
            <p:nvCxnSpPr>
              <p:cNvPr id="37" name="Straight Arrow Connector 36"/>
              <p:cNvCxnSpPr>
                <a:endCxn id="5" idx="1"/>
              </p:cNvCxnSpPr>
              <p:nvPr/>
            </p:nvCxnSpPr>
            <p:spPr>
              <a:xfrm>
                <a:off x="4724400" y="2667000"/>
                <a:ext cx="1524000" cy="205586"/>
              </a:xfrm>
              <a:prstGeom prst="straightConnector1">
                <a:avLst/>
              </a:prstGeom>
              <a:ln>
                <a:tailEnd type="arrow"/>
              </a:ln>
            </p:spPr>
            <p:style>
              <a:lnRef idx="3">
                <a:schemeClr val="accent2"/>
              </a:lnRef>
              <a:fillRef idx="0">
                <a:schemeClr val="accent2"/>
              </a:fillRef>
              <a:effectRef idx="2">
                <a:schemeClr val="accent2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5799812" y="3439180"/>
              <a:ext cx="1210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x,i</a:t>
              </a:r>
              <a:r>
                <a:rPr lang="en-US" sz="2800" dirty="0" smtClean="0">
                  <a:solidFill>
                    <a:srgbClr val="FF0000"/>
                  </a:solidFill>
                </a:rPr>
                <a:t>)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342612" y="4582180"/>
              <a:ext cx="1191416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y,i</a:t>
              </a:r>
              <a:r>
                <a:rPr lang="en-US" sz="2800" dirty="0" smtClean="0">
                  <a:solidFill>
                    <a:srgbClr val="FF0000"/>
                  </a:solidFill>
                </a:rPr>
                <a:t>)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41" name="TextBox 40"/>
            <p:cNvSpPr txBox="1"/>
            <p:nvPr/>
          </p:nvSpPr>
          <p:spPr>
            <a:xfrm>
              <a:off x="3437612" y="2219980"/>
              <a:ext cx="1210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x,i</a:t>
              </a:r>
              <a:r>
                <a:rPr lang="en-US" sz="2800" dirty="0" smtClean="0">
                  <a:solidFill>
                    <a:srgbClr val="FF0000"/>
                  </a:solidFill>
                </a:rPr>
                <a:t>)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2142212" y="3276600"/>
              <a:ext cx="1210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x,i</a:t>
              </a:r>
              <a:r>
                <a:rPr lang="en-US" sz="2800" dirty="0" smtClean="0">
                  <a:solidFill>
                    <a:srgbClr val="FF0000"/>
                  </a:solidFill>
                </a:rPr>
                <a:t>)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2904212" y="4343400"/>
              <a:ext cx="121058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FF0000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FF0000"/>
                  </a:solidFill>
                </a:rPr>
                <a:t>x,i</a:t>
              </a:r>
              <a:r>
                <a:rPr lang="en-US" sz="2800" dirty="0" smtClean="0">
                  <a:solidFill>
                    <a:srgbClr val="FF0000"/>
                  </a:solidFill>
                </a:rPr>
                <a:t>)</a:t>
              </a:r>
              <a:endParaRPr lang="en-US" sz="2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99" name="Group 98"/>
          <p:cNvGrpSpPr/>
          <p:nvPr/>
        </p:nvGrpSpPr>
        <p:grpSpPr>
          <a:xfrm>
            <a:off x="2133600" y="2819400"/>
            <a:ext cx="5806518" cy="2514600"/>
            <a:chOff x="2133600" y="2819400"/>
            <a:chExt cx="5806518" cy="2514600"/>
          </a:xfrm>
        </p:grpSpPr>
        <p:cxnSp>
          <p:nvCxnSpPr>
            <p:cNvPr id="83" name="Straight Arrow Connector 82"/>
            <p:cNvCxnSpPr/>
            <p:nvPr/>
          </p:nvCxnSpPr>
          <p:spPr>
            <a:xfrm rot="10800000">
              <a:off x="3505200" y="2819400"/>
              <a:ext cx="2743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Arrow Connector 84"/>
            <p:cNvCxnSpPr/>
            <p:nvPr/>
          </p:nvCxnSpPr>
          <p:spPr>
            <a:xfrm rot="16200000" flipH="1">
              <a:off x="5867400" y="3429000"/>
              <a:ext cx="12192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rot="5400000">
              <a:off x="4800600" y="3733800"/>
              <a:ext cx="2133600" cy="762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9" name="Straight Arrow Connector 88"/>
            <p:cNvCxnSpPr/>
            <p:nvPr/>
          </p:nvCxnSpPr>
          <p:spPr>
            <a:xfrm rot="10800000" flipV="1">
              <a:off x="3810000" y="3048000"/>
              <a:ext cx="2438400" cy="2286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Arrow Connector 90"/>
            <p:cNvCxnSpPr/>
            <p:nvPr/>
          </p:nvCxnSpPr>
          <p:spPr>
            <a:xfrm rot="10800000" flipV="1">
              <a:off x="2590800" y="3048000"/>
              <a:ext cx="365760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94" name="TextBox 93"/>
            <p:cNvSpPr txBox="1"/>
            <p:nvPr/>
          </p:nvSpPr>
          <p:spPr>
            <a:xfrm>
              <a:off x="3429000" y="281940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x,i,j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95" name="TextBox 94"/>
            <p:cNvSpPr txBox="1"/>
            <p:nvPr/>
          </p:nvSpPr>
          <p:spPr>
            <a:xfrm>
              <a:off x="2133600" y="343918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x,i,j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96" name="TextBox 95"/>
            <p:cNvSpPr txBox="1"/>
            <p:nvPr/>
          </p:nvSpPr>
          <p:spPr>
            <a:xfrm>
              <a:off x="6553200" y="358140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x,i,j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97" name="TextBox 96"/>
            <p:cNvSpPr txBox="1"/>
            <p:nvPr/>
          </p:nvSpPr>
          <p:spPr>
            <a:xfrm>
              <a:off x="2819400" y="450598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x,i,j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98" name="TextBox 97"/>
            <p:cNvSpPr txBox="1"/>
            <p:nvPr/>
          </p:nvSpPr>
          <p:spPr>
            <a:xfrm>
              <a:off x="4114800" y="4810780"/>
              <a:ext cx="1386918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x,i,j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</p:grpSp>
      <p:grpSp>
        <p:nvGrpSpPr>
          <p:cNvPr id="102" name="Group 101"/>
          <p:cNvGrpSpPr/>
          <p:nvPr/>
        </p:nvGrpSpPr>
        <p:grpSpPr>
          <a:xfrm>
            <a:off x="2133600" y="2819400"/>
            <a:ext cx="6040621" cy="2514600"/>
            <a:chOff x="2133600" y="2819400"/>
            <a:chExt cx="6040621" cy="2514600"/>
          </a:xfrm>
        </p:grpSpPr>
        <p:cxnSp>
          <p:nvCxnSpPr>
            <p:cNvPr id="104" name="Straight Arrow Connector 103"/>
            <p:cNvCxnSpPr/>
            <p:nvPr/>
          </p:nvCxnSpPr>
          <p:spPr>
            <a:xfrm rot="10800000">
              <a:off x="3505200" y="2819400"/>
              <a:ext cx="2743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5" name="Straight Arrow Connector 104"/>
            <p:cNvCxnSpPr/>
            <p:nvPr/>
          </p:nvCxnSpPr>
          <p:spPr>
            <a:xfrm rot="16200000" flipH="1">
              <a:off x="5867400" y="3429000"/>
              <a:ext cx="1219200" cy="457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7" name="Straight Arrow Connector 106"/>
            <p:cNvCxnSpPr/>
            <p:nvPr/>
          </p:nvCxnSpPr>
          <p:spPr>
            <a:xfrm rot="10800000" flipV="1">
              <a:off x="3810000" y="3048000"/>
              <a:ext cx="2438400" cy="2286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Arrow Connector 107"/>
            <p:cNvCxnSpPr/>
            <p:nvPr/>
          </p:nvCxnSpPr>
          <p:spPr>
            <a:xfrm rot="10800000" flipV="1">
              <a:off x="2590800" y="3048000"/>
              <a:ext cx="365760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110" name="TextBox 109"/>
            <p:cNvSpPr txBox="1"/>
            <p:nvPr/>
          </p:nvSpPr>
          <p:spPr>
            <a:xfrm>
              <a:off x="3429000" y="2819400"/>
              <a:ext cx="16210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111" name="TextBox 110"/>
            <p:cNvSpPr txBox="1"/>
            <p:nvPr/>
          </p:nvSpPr>
          <p:spPr>
            <a:xfrm>
              <a:off x="2133600" y="3439180"/>
              <a:ext cx="16210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112" name="TextBox 111"/>
            <p:cNvSpPr txBox="1"/>
            <p:nvPr/>
          </p:nvSpPr>
          <p:spPr>
            <a:xfrm>
              <a:off x="6553200" y="3581400"/>
              <a:ext cx="16210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113" name="TextBox 112"/>
            <p:cNvSpPr txBox="1"/>
            <p:nvPr/>
          </p:nvSpPr>
          <p:spPr>
            <a:xfrm>
              <a:off x="2819400" y="4505980"/>
              <a:ext cx="162102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y,i,k,j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</p:grpSp>
      <p:sp>
        <p:nvSpPr>
          <p:cNvPr id="100" name="TextBox 99"/>
          <p:cNvSpPr txBox="1"/>
          <p:nvPr/>
        </p:nvSpPr>
        <p:spPr>
          <a:xfrm>
            <a:off x="5854199" y="5130225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115" name="TextBox 114"/>
          <p:cNvSpPr txBox="1"/>
          <p:nvPr/>
        </p:nvSpPr>
        <p:spPr>
          <a:xfrm>
            <a:off x="7225799" y="4191000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116" name="TextBox 115"/>
          <p:cNvSpPr txBox="1"/>
          <p:nvPr/>
        </p:nvSpPr>
        <p:spPr>
          <a:xfrm>
            <a:off x="6997199" y="2006025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117" name="TextBox 116"/>
          <p:cNvSpPr txBox="1"/>
          <p:nvPr/>
        </p:nvSpPr>
        <p:spPr>
          <a:xfrm>
            <a:off x="1815599" y="5435025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118" name="TextBox 117"/>
          <p:cNvSpPr txBox="1"/>
          <p:nvPr/>
        </p:nvSpPr>
        <p:spPr>
          <a:xfrm>
            <a:off x="443999" y="3657600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119" name="TextBox 118"/>
          <p:cNvSpPr txBox="1"/>
          <p:nvPr/>
        </p:nvSpPr>
        <p:spPr>
          <a:xfrm>
            <a:off x="1143000" y="1905000"/>
            <a:ext cx="10038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{x, y}</a:t>
            </a:r>
            <a:endParaRPr lang="en-US" sz="32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Solution with Signed Messages</a:t>
            </a:r>
            <a:endParaRPr lang="en-US" dirty="0"/>
          </a:p>
        </p:txBody>
      </p:sp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09800" y="1981200"/>
            <a:ext cx="1225409" cy="1325571"/>
          </a:xfrm>
          <a:prstGeom prst="rect">
            <a:avLst/>
          </a:prstGeom>
          <a:noFill/>
        </p:spPr>
      </p:pic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209800"/>
            <a:ext cx="1225409" cy="1325571"/>
          </a:xfrm>
          <a:prstGeom prst="rect">
            <a:avLst/>
          </a:prstGeom>
          <a:noFill/>
        </p:spPr>
      </p:pic>
      <p:pic>
        <p:nvPicPr>
          <p:cNvPr id="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10315" y="4344587"/>
            <a:ext cx="1225409" cy="1325571"/>
          </a:xfrm>
          <a:prstGeom prst="rect">
            <a:avLst/>
          </a:prstGeom>
          <a:noFill/>
        </p:spPr>
      </p:pic>
      <p:pic>
        <p:nvPicPr>
          <p:cNvPr id="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47800" y="3727932"/>
            <a:ext cx="1225409" cy="1325571"/>
          </a:xfrm>
          <a:prstGeom prst="rect">
            <a:avLst/>
          </a:prstGeom>
          <a:noFill/>
        </p:spPr>
      </p:pic>
      <p:pic>
        <p:nvPicPr>
          <p:cNvPr id="8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02357" y="5235311"/>
            <a:ext cx="1225409" cy="1325571"/>
          </a:xfrm>
          <a:prstGeom prst="rect">
            <a:avLst/>
          </a:prstGeom>
          <a:noFill/>
        </p:spPr>
      </p:pic>
      <p:pic>
        <p:nvPicPr>
          <p:cNvPr id="20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10000" y="1219200"/>
            <a:ext cx="1617476" cy="1307537"/>
          </a:xfrm>
          <a:prstGeom prst="rect">
            <a:avLst/>
          </a:prstGeom>
          <a:noFill/>
        </p:spPr>
      </p:pic>
      <p:pic>
        <p:nvPicPr>
          <p:cNvPr id="38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78324" y="5321863"/>
            <a:ext cx="1617476" cy="1307537"/>
          </a:xfrm>
          <a:prstGeom prst="rect">
            <a:avLst/>
          </a:prstGeom>
          <a:noFill/>
        </p:spPr>
      </p:pic>
      <p:grpSp>
        <p:nvGrpSpPr>
          <p:cNvPr id="52" name="Group 51"/>
          <p:cNvGrpSpPr/>
          <p:nvPr/>
        </p:nvGrpSpPr>
        <p:grpSpPr>
          <a:xfrm>
            <a:off x="914400" y="1905000"/>
            <a:ext cx="6858000" cy="4089975"/>
            <a:chOff x="990600" y="1981200"/>
            <a:chExt cx="6858000" cy="4089975"/>
          </a:xfrm>
        </p:grpSpPr>
        <p:sp>
          <p:nvSpPr>
            <p:cNvPr id="44" name="TextBox 43"/>
            <p:cNvSpPr txBox="1"/>
            <p:nvPr/>
          </p:nvSpPr>
          <p:spPr>
            <a:xfrm>
              <a:off x="7162800" y="21336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7404248" y="42672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6019800" y="51816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  <p:sp>
          <p:nvSpPr>
            <p:cNvPr id="47" name="TextBox 46"/>
            <p:cNvSpPr txBox="1"/>
            <p:nvPr/>
          </p:nvSpPr>
          <p:spPr>
            <a:xfrm>
              <a:off x="2375048" y="54864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990600" y="37338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1689248" y="1981200"/>
              <a:ext cx="444352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/>
                <a:t>{}</a:t>
              </a:r>
              <a:endParaRPr lang="en-US" sz="3200" dirty="0"/>
            </a:p>
          </p:txBody>
        </p:sp>
      </p:grpSp>
      <p:sp>
        <p:nvSpPr>
          <p:cNvPr id="53" name="TextBox 52"/>
          <p:cNvSpPr txBox="1"/>
          <p:nvPr/>
        </p:nvSpPr>
        <p:spPr>
          <a:xfrm>
            <a:off x="6985028" y="2057400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{x}</a:t>
            </a:r>
            <a:endParaRPr lang="en-US" sz="3200" dirty="0"/>
          </a:p>
        </p:txBody>
      </p:sp>
      <p:sp>
        <p:nvSpPr>
          <p:cNvPr id="54" name="TextBox 53"/>
          <p:cNvSpPr txBox="1"/>
          <p:nvPr/>
        </p:nvSpPr>
        <p:spPr>
          <a:xfrm>
            <a:off x="7226314" y="4191000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{x}</a:t>
            </a:r>
            <a:endParaRPr lang="en-US" sz="3200" dirty="0"/>
          </a:p>
        </p:txBody>
      </p:sp>
      <p:sp>
        <p:nvSpPr>
          <p:cNvPr id="55" name="TextBox 54"/>
          <p:cNvSpPr txBox="1"/>
          <p:nvPr/>
        </p:nvSpPr>
        <p:spPr>
          <a:xfrm>
            <a:off x="5842028" y="5105400"/>
            <a:ext cx="63030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{y}</a:t>
            </a:r>
            <a:endParaRPr lang="en-US" sz="3200" dirty="0"/>
          </a:p>
        </p:txBody>
      </p:sp>
      <p:sp>
        <p:nvSpPr>
          <p:cNvPr id="56" name="TextBox 55"/>
          <p:cNvSpPr txBox="1"/>
          <p:nvPr/>
        </p:nvSpPr>
        <p:spPr>
          <a:xfrm>
            <a:off x="2197114" y="5435025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{x}</a:t>
            </a:r>
            <a:endParaRPr lang="en-US" sz="3200" dirty="0"/>
          </a:p>
        </p:txBody>
      </p:sp>
      <p:sp>
        <p:nvSpPr>
          <p:cNvPr id="57" name="TextBox 56"/>
          <p:cNvSpPr txBox="1"/>
          <p:nvPr/>
        </p:nvSpPr>
        <p:spPr>
          <a:xfrm>
            <a:off x="812828" y="3657600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{x}</a:t>
            </a:r>
            <a:endParaRPr lang="en-US" sz="3200" dirty="0"/>
          </a:p>
        </p:txBody>
      </p:sp>
      <p:sp>
        <p:nvSpPr>
          <p:cNvPr id="58" name="TextBox 57"/>
          <p:cNvSpPr txBox="1"/>
          <p:nvPr/>
        </p:nvSpPr>
        <p:spPr>
          <a:xfrm>
            <a:off x="1511314" y="1905000"/>
            <a:ext cx="622286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/>
              <a:t>{x}</a:t>
            </a:r>
            <a:endParaRPr lang="en-US" sz="3200" dirty="0"/>
          </a:p>
        </p:txBody>
      </p:sp>
      <p:grpSp>
        <p:nvGrpSpPr>
          <p:cNvPr id="79" name="Group 78"/>
          <p:cNvGrpSpPr/>
          <p:nvPr/>
        </p:nvGrpSpPr>
        <p:grpSpPr>
          <a:xfrm>
            <a:off x="2523212" y="3048000"/>
            <a:ext cx="5020588" cy="2362200"/>
            <a:chOff x="2523212" y="2971800"/>
            <a:chExt cx="5020588" cy="2362200"/>
          </a:xfrm>
        </p:grpSpPr>
        <p:cxnSp>
          <p:nvCxnSpPr>
            <p:cNvPr id="63" name="Straight Arrow Connector 62"/>
            <p:cNvCxnSpPr/>
            <p:nvPr/>
          </p:nvCxnSpPr>
          <p:spPr>
            <a:xfrm rot="5400000" flipH="1" flipV="1">
              <a:off x="4953000" y="3733800"/>
              <a:ext cx="19050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/>
            <p:nvPr/>
          </p:nvCxnSpPr>
          <p:spPr>
            <a:xfrm flipV="1">
              <a:off x="5410200" y="4800600"/>
              <a:ext cx="11430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/>
            <p:nvPr/>
          </p:nvCxnSpPr>
          <p:spPr>
            <a:xfrm rot="10800000">
              <a:off x="3352800" y="3200400"/>
              <a:ext cx="2057400" cy="1981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/>
            <p:nvPr/>
          </p:nvCxnSpPr>
          <p:spPr>
            <a:xfrm rot="10800000" flipV="1">
              <a:off x="3810000" y="5181600"/>
              <a:ext cx="16002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Arrow Connector 70"/>
            <p:cNvCxnSpPr/>
            <p:nvPr/>
          </p:nvCxnSpPr>
          <p:spPr>
            <a:xfrm rot="10800000">
              <a:off x="2590800" y="4191000"/>
              <a:ext cx="28194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73" name="TextBox 72"/>
            <p:cNvSpPr txBox="1"/>
            <p:nvPr/>
          </p:nvSpPr>
          <p:spPr>
            <a:xfrm>
              <a:off x="2523212" y="3667780"/>
              <a:ext cx="14446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74" name="TextBox 73"/>
            <p:cNvSpPr txBox="1"/>
            <p:nvPr/>
          </p:nvSpPr>
          <p:spPr>
            <a:xfrm>
              <a:off x="5410200" y="4429780"/>
              <a:ext cx="14446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75" name="TextBox 74"/>
            <p:cNvSpPr txBox="1"/>
            <p:nvPr/>
          </p:nvSpPr>
          <p:spPr>
            <a:xfrm>
              <a:off x="6099109" y="3657600"/>
              <a:ext cx="14446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3505200" y="2971800"/>
              <a:ext cx="14446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2898709" y="4810780"/>
              <a:ext cx="1444691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SIG(</a:t>
              </a:r>
              <a:r>
                <a:rPr lang="en-US" sz="2800" dirty="0" err="1" smtClean="0">
                  <a:solidFill>
                    <a:srgbClr val="4A7EBB"/>
                  </a:solidFill>
                </a:rPr>
                <a:t>y,i,k</a:t>
              </a:r>
              <a:r>
                <a:rPr lang="en-US" sz="2800" dirty="0" smtClean="0">
                  <a:solidFill>
                    <a:srgbClr val="4A7EBB"/>
                  </a:solidFill>
                </a:rPr>
                <a:t>)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0" grpId="0"/>
      <p:bldP spid="115" grpId="2"/>
      <p:bldP spid="116" grpId="2"/>
      <p:bldP spid="117" grpId="2"/>
      <p:bldP spid="118" grpId="2"/>
      <p:bldP spid="119" grpId="2"/>
      <p:bldP spid="53" grpId="0"/>
      <p:bldP spid="53" grpId="1"/>
      <p:bldP spid="54" grpId="0"/>
      <p:bldP spid="54" grpId="1"/>
      <p:bldP spid="55" grpId="0"/>
      <p:bldP spid="55" grpId="1"/>
      <p:bldP spid="56" grpId="0"/>
      <p:bldP spid="56" grpId="1"/>
      <p:bldP spid="57" grpId="0"/>
      <p:bldP spid="57" grpId="1"/>
      <p:bldP spid="58" grpId="0"/>
      <p:bldP spid="58" grpId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Solution with Signed Messages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i="1" dirty="0" smtClean="0"/>
              <a:t>SM (m):</a:t>
            </a:r>
          </a:p>
          <a:p>
            <a:pPr lvl="1"/>
            <a:r>
              <a:rPr lang="en-US" i="1" dirty="0" smtClean="0">
                <a:solidFill>
                  <a:srgbClr val="7030A0"/>
                </a:solidFill>
              </a:rPr>
              <a:t>V</a:t>
            </a:r>
            <a:r>
              <a:rPr lang="en-US" i="1" baseline="-25000" dirty="0" smtClean="0">
                <a:solidFill>
                  <a:srgbClr val="7030A0"/>
                </a:solidFill>
              </a:rPr>
              <a:t>i</a:t>
            </a:r>
            <a:r>
              <a:rPr lang="en-US" i="1" dirty="0" smtClean="0">
                <a:solidFill>
                  <a:srgbClr val="7030A0"/>
                </a:solidFill>
              </a:rPr>
              <a:t> = {}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Com. Gen. </a:t>
            </a:r>
            <a:r>
              <a:rPr lang="en-US" i="1" dirty="0" err="1" smtClean="0">
                <a:solidFill>
                  <a:srgbClr val="7030A0"/>
                </a:solidFill>
              </a:rPr>
              <a:t>i</a:t>
            </a:r>
            <a:r>
              <a:rPr lang="en-US" dirty="0" smtClean="0">
                <a:solidFill>
                  <a:srgbClr val="7030A0"/>
                </a:solidFill>
              </a:rPr>
              <a:t> sends </a:t>
            </a:r>
            <a:r>
              <a:rPr lang="en-US" i="1" dirty="0" smtClean="0">
                <a:solidFill>
                  <a:srgbClr val="7030A0"/>
                </a:solidFill>
              </a:rPr>
              <a:t>v</a:t>
            </a:r>
            <a:r>
              <a:rPr lang="en-US" i="1" baseline="-25000" dirty="0" smtClean="0">
                <a:solidFill>
                  <a:srgbClr val="7030A0"/>
                </a:solidFill>
              </a:rPr>
              <a:t>i,j</a:t>
            </a:r>
            <a:r>
              <a:rPr lang="en-US" i="1" dirty="0" smtClean="0">
                <a:solidFill>
                  <a:srgbClr val="7030A0"/>
                </a:solidFill>
              </a:rPr>
              <a:t>:0 </a:t>
            </a:r>
            <a:r>
              <a:rPr lang="en-US" dirty="0" smtClean="0">
                <a:solidFill>
                  <a:srgbClr val="7030A0"/>
                </a:solidFill>
              </a:rPr>
              <a:t>to each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If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  <a:r>
              <a:rPr lang="en-US" dirty="0" smtClean="0">
                <a:solidFill>
                  <a:srgbClr val="7030A0"/>
                </a:solidFill>
              </a:rPr>
              <a:t> receives </a:t>
            </a:r>
            <a:r>
              <a:rPr lang="en-US" i="1" dirty="0" smtClean="0">
                <a:solidFill>
                  <a:srgbClr val="7030A0"/>
                </a:solidFill>
              </a:rPr>
              <a:t>v:0:k</a:t>
            </a:r>
            <a:r>
              <a:rPr lang="en-US" i="1" baseline="-25000" dirty="0" smtClean="0">
                <a:solidFill>
                  <a:srgbClr val="7030A0"/>
                </a:solidFill>
              </a:rPr>
              <a:t>1</a:t>
            </a:r>
            <a:r>
              <a:rPr lang="en-US" i="1" dirty="0" smtClean="0">
                <a:solidFill>
                  <a:srgbClr val="7030A0"/>
                </a:solidFill>
              </a:rPr>
              <a:t> : ... : </a:t>
            </a:r>
            <a:r>
              <a:rPr lang="en-US" i="1" dirty="0" err="1" smtClean="0">
                <a:solidFill>
                  <a:srgbClr val="7030A0"/>
                </a:solidFill>
              </a:rPr>
              <a:t>k</a:t>
            </a:r>
            <a:r>
              <a:rPr lang="en-US" i="1" baseline="-25000" dirty="0" err="1" smtClean="0">
                <a:solidFill>
                  <a:srgbClr val="7030A0"/>
                </a:solidFill>
                <a:latin typeface="Brush Script MT" pitchFamily="66" charset="0"/>
              </a:rPr>
              <a:t>l</a:t>
            </a:r>
            <a:r>
              <a:rPr lang="en-US" i="1" dirty="0" smtClean="0">
                <a:solidFill>
                  <a:srgbClr val="7030A0"/>
                </a:solidFill>
              </a:rPr>
              <a:t> and v </a:t>
            </a:r>
            <a:r>
              <a:rPr lang="en-US" i="1" dirty="0" smtClean="0">
                <a:solidFill>
                  <a:srgbClr val="7030A0"/>
                </a:solidFill>
                <a:sym typeface="Symbol"/>
              </a:rPr>
              <a:t>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j</a:t>
            </a:r>
            <a:r>
              <a:rPr lang="en-US" i="1" dirty="0" smtClean="0">
                <a:solidFill>
                  <a:srgbClr val="7030A0"/>
                </a:solidFill>
              </a:rPr>
              <a:t>, then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Lt</a:t>
            </a:r>
            <a:r>
              <a:rPr lang="en-US" i="1" dirty="0" smtClean="0">
                <a:solidFill>
                  <a:srgbClr val="7030A0"/>
                </a:solidFill>
              </a:rPr>
              <a:t>. j </a:t>
            </a:r>
            <a:r>
              <a:rPr lang="en-US" dirty="0" smtClean="0">
                <a:solidFill>
                  <a:srgbClr val="7030A0"/>
                </a:solidFill>
              </a:rPr>
              <a:t>adds</a:t>
            </a:r>
            <a:r>
              <a:rPr lang="en-US" i="1" dirty="0" smtClean="0">
                <a:solidFill>
                  <a:srgbClr val="7030A0"/>
                </a:solidFill>
              </a:rPr>
              <a:t> v </a:t>
            </a:r>
            <a:r>
              <a:rPr lang="en-US" dirty="0" smtClean="0">
                <a:solidFill>
                  <a:srgbClr val="7030A0"/>
                </a:solidFill>
              </a:rPr>
              <a:t>to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j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</a:p>
          <a:p>
            <a:pPr lvl="2"/>
            <a:r>
              <a:rPr lang="en-US" dirty="0" smtClean="0">
                <a:solidFill>
                  <a:srgbClr val="7030A0"/>
                </a:solidFill>
              </a:rPr>
              <a:t>If </a:t>
            </a:r>
            <a:r>
              <a:rPr lang="en-US" i="1" dirty="0" smtClean="0">
                <a:solidFill>
                  <a:srgbClr val="7030A0"/>
                </a:solidFill>
              </a:rPr>
              <a:t>k &lt; m</a:t>
            </a:r>
            <a:r>
              <a:rPr lang="en-US" dirty="0" smtClean="0">
                <a:solidFill>
                  <a:srgbClr val="7030A0"/>
                </a:solidFill>
              </a:rPr>
              <a:t>, then he sends the message </a:t>
            </a:r>
            <a:r>
              <a:rPr lang="en-US" i="1" dirty="0" smtClean="0">
                <a:solidFill>
                  <a:srgbClr val="7030A0"/>
                </a:solidFill>
              </a:rPr>
              <a:t>v:0:k</a:t>
            </a:r>
            <a:r>
              <a:rPr lang="en-US" i="1" baseline="-25000" dirty="0" smtClean="0">
                <a:solidFill>
                  <a:srgbClr val="7030A0"/>
                </a:solidFill>
              </a:rPr>
              <a:t>1</a:t>
            </a:r>
            <a:r>
              <a:rPr lang="en-US" i="1" dirty="0" smtClean="0">
                <a:solidFill>
                  <a:srgbClr val="7030A0"/>
                </a:solidFill>
              </a:rPr>
              <a:t>: … :</a:t>
            </a:r>
            <a:r>
              <a:rPr lang="en-US" i="1" dirty="0" err="1" smtClean="0">
                <a:solidFill>
                  <a:srgbClr val="7030A0"/>
                </a:solidFill>
              </a:rPr>
              <a:t>k</a:t>
            </a:r>
            <a:r>
              <a:rPr lang="en-US" i="1" baseline="-25000" dirty="0" err="1" smtClean="0">
                <a:solidFill>
                  <a:srgbClr val="7030A0"/>
                </a:solidFill>
                <a:latin typeface="Brush Script MT" pitchFamily="66" charset="0"/>
              </a:rPr>
              <a:t>l</a:t>
            </a:r>
            <a:r>
              <a:rPr lang="en-US" i="1" dirty="0" err="1" smtClean="0">
                <a:solidFill>
                  <a:srgbClr val="7030A0"/>
                </a:solidFill>
              </a:rPr>
              <a:t>:i</a:t>
            </a:r>
            <a:r>
              <a:rPr lang="en-US" i="1" dirty="0" smtClean="0">
                <a:solidFill>
                  <a:srgbClr val="7030A0"/>
                </a:solidFill>
              </a:rPr>
              <a:t> </a:t>
            </a:r>
            <a:r>
              <a:rPr lang="en-US" dirty="0" smtClean="0">
                <a:solidFill>
                  <a:srgbClr val="7030A0"/>
                </a:solidFill>
              </a:rPr>
              <a:t>to all Lt.</a:t>
            </a:r>
            <a:r>
              <a:rPr lang="en-US" i="1" dirty="0" smtClean="0">
                <a:solidFill>
                  <a:srgbClr val="7030A0"/>
                </a:solidFill>
              </a:rPr>
              <a:t> s </a:t>
            </a:r>
            <a:r>
              <a:rPr lang="en-US" i="1" dirty="0" smtClean="0">
                <a:solidFill>
                  <a:srgbClr val="7030A0"/>
                </a:solidFill>
                <a:latin typeface="Times New Roman"/>
                <a:cs typeface="Times New Roman"/>
              </a:rPr>
              <a:t>≠ </a:t>
            </a:r>
            <a:r>
              <a:rPr lang="en-US" i="1" dirty="0" smtClean="0">
                <a:solidFill>
                  <a:srgbClr val="7030A0"/>
                </a:solidFill>
              </a:rPr>
              <a:t>0,k</a:t>
            </a:r>
            <a:r>
              <a:rPr lang="en-US" i="1" baseline="-25000" dirty="0" smtClean="0">
                <a:solidFill>
                  <a:srgbClr val="7030A0"/>
                </a:solidFill>
              </a:rPr>
              <a:t>1</a:t>
            </a:r>
            <a:r>
              <a:rPr lang="en-US" i="1" dirty="0" smtClean="0">
                <a:solidFill>
                  <a:srgbClr val="7030A0"/>
                </a:solidFill>
              </a:rPr>
              <a:t>, …, </a:t>
            </a:r>
            <a:r>
              <a:rPr lang="en-US" i="1" dirty="0" err="1" smtClean="0">
                <a:solidFill>
                  <a:srgbClr val="7030A0"/>
                </a:solidFill>
              </a:rPr>
              <a:t>k</a:t>
            </a:r>
            <a:r>
              <a:rPr lang="en-US" i="1" baseline="-25000" dirty="0" err="1" smtClean="0">
                <a:solidFill>
                  <a:srgbClr val="7030A0"/>
                </a:solidFill>
                <a:latin typeface="Brush Script MT" pitchFamily="66" charset="0"/>
              </a:rPr>
              <a:t>l</a:t>
            </a:r>
            <a:r>
              <a:rPr lang="en-US" dirty="0" smtClean="0">
                <a:solidFill>
                  <a:srgbClr val="7030A0"/>
                </a:solidFill>
              </a:rPr>
              <a:t>. </a:t>
            </a:r>
            <a:endParaRPr lang="en-US" dirty="0" smtClean="0">
              <a:solidFill>
                <a:srgbClr val="7030A0"/>
              </a:solidFill>
              <a:latin typeface="Brush Script MT" pitchFamily="66" charset="0"/>
            </a:endParaRP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When Lt. </a:t>
            </a:r>
            <a:r>
              <a:rPr lang="en-US" i="1" dirty="0" smtClean="0">
                <a:solidFill>
                  <a:srgbClr val="7030A0"/>
                </a:solidFill>
              </a:rPr>
              <a:t>j</a:t>
            </a:r>
            <a:r>
              <a:rPr lang="en-US" dirty="0" smtClean="0">
                <a:solidFill>
                  <a:srgbClr val="7030A0"/>
                </a:solidFill>
              </a:rPr>
              <a:t> will receive no more messages, he follows </a:t>
            </a:r>
            <a:r>
              <a:rPr lang="en-US" i="1" dirty="0" smtClean="0">
                <a:solidFill>
                  <a:srgbClr val="7030A0"/>
                </a:solidFill>
              </a:rPr>
              <a:t>MAJ(</a:t>
            </a:r>
            <a:r>
              <a:rPr lang="en-US" i="1" dirty="0" err="1" smtClean="0">
                <a:solidFill>
                  <a:srgbClr val="7030A0"/>
                </a:solidFill>
              </a:rPr>
              <a:t>V</a:t>
            </a:r>
            <a:r>
              <a:rPr lang="en-US" i="1" baseline="-25000" dirty="0" err="1" smtClean="0">
                <a:solidFill>
                  <a:srgbClr val="7030A0"/>
                </a:solidFill>
              </a:rPr>
              <a:t>j</a:t>
            </a:r>
            <a:r>
              <a:rPr lang="en-US" i="1" dirty="0" smtClean="0">
                <a:solidFill>
                  <a:srgbClr val="7030A0"/>
                </a:solidFill>
              </a:rPr>
              <a:t>)</a:t>
            </a:r>
            <a:endParaRPr lang="en-US" i="1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608812" y="1371600"/>
            <a:ext cx="1392725" cy="1474206"/>
          </a:xfrm>
          <a:prstGeom prst="rect">
            <a:avLst/>
          </a:prstGeom>
          <a:noFill/>
        </p:spPr>
      </p:pic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94812" y="533400"/>
            <a:ext cx="1392725" cy="1474206"/>
          </a:xfrm>
          <a:prstGeom prst="rect">
            <a:avLst/>
          </a:prstGeom>
          <a:noFill/>
        </p:spPr>
      </p:pic>
      <p:pic>
        <p:nvPicPr>
          <p:cNvPr id="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61812" y="1752600"/>
            <a:ext cx="1392725" cy="1474206"/>
          </a:xfrm>
          <a:prstGeom prst="rect">
            <a:avLst/>
          </a:prstGeom>
          <a:noFill/>
        </p:spPr>
      </p:pic>
      <p:pic>
        <p:nvPicPr>
          <p:cNvPr id="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14212" y="4038600"/>
            <a:ext cx="1392725" cy="1474206"/>
          </a:xfrm>
          <a:prstGeom prst="rect">
            <a:avLst/>
          </a:prstGeom>
          <a:noFill/>
        </p:spPr>
      </p:pic>
      <p:pic>
        <p:nvPicPr>
          <p:cNvPr id="8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46812" y="3352800"/>
            <a:ext cx="1392725" cy="1474206"/>
          </a:xfrm>
          <a:prstGeom prst="rect">
            <a:avLst/>
          </a:prstGeom>
          <a:noFill/>
        </p:spPr>
      </p:pic>
      <p:pic>
        <p:nvPicPr>
          <p:cNvPr id="9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114012" y="5029200"/>
            <a:ext cx="1392725" cy="1474206"/>
          </a:xfrm>
          <a:prstGeom prst="rect">
            <a:avLst/>
          </a:prstGeom>
          <a:noFill/>
        </p:spPr>
      </p:pic>
      <p:pic>
        <p:nvPicPr>
          <p:cNvPr id="10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75612" y="5105400"/>
            <a:ext cx="1392725" cy="1474206"/>
          </a:xfrm>
          <a:prstGeom prst="rect">
            <a:avLst/>
          </a:prstGeom>
          <a:noFill/>
        </p:spPr>
      </p:pic>
      <p:cxnSp>
        <p:nvCxnSpPr>
          <p:cNvPr id="11" name="Straight Arrow Connector 10"/>
          <p:cNvCxnSpPr/>
          <p:nvPr/>
        </p:nvCxnSpPr>
        <p:spPr>
          <a:xfrm flipV="1">
            <a:off x="3437612" y="2514600"/>
            <a:ext cx="2895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>
            <a:off x="3361412" y="2743200"/>
            <a:ext cx="29718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 rot="5400000">
            <a:off x="2485112" y="2933700"/>
            <a:ext cx="2590800" cy="1143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Arrow Connector 13"/>
          <p:cNvCxnSpPr/>
          <p:nvPr/>
        </p:nvCxnSpPr>
        <p:spPr>
          <a:xfrm rot="16200000" flipV="1">
            <a:off x="3742412" y="3200400"/>
            <a:ext cx="2514600" cy="533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/>
          <p:nvPr/>
        </p:nvCxnSpPr>
        <p:spPr>
          <a:xfrm rot="10800000" flipV="1">
            <a:off x="2675612" y="2743200"/>
            <a:ext cx="3581400" cy="1066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rot="10800000" flipV="1">
            <a:off x="3590012" y="2895600"/>
            <a:ext cx="2743200" cy="2057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V="1">
            <a:off x="3437612" y="2514600"/>
            <a:ext cx="28956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3361412" y="2743200"/>
            <a:ext cx="2971800" cy="1447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3666212" y="21336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x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3361412" y="2905780"/>
            <a:ext cx="34657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y</a:t>
            </a:r>
            <a:endParaRPr lang="en-US" sz="2800" dirty="0">
              <a:solidFill>
                <a:srgbClr val="C00000"/>
              </a:solidFill>
            </a:endParaRPr>
          </a:p>
        </p:txBody>
      </p:sp>
      <p:pic>
        <p:nvPicPr>
          <p:cNvPr id="21" name="Picture 3" descr="C:\Users\eleanor\AppData\Local\Microsoft\Windows\Temporary Internet Files\Content.IE5\O9Z42UVZ\MC900435931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27812" y="1219200"/>
            <a:ext cx="1838325" cy="145415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3084345" y="2143780"/>
            <a:ext cx="129234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SIG(x, </a:t>
            </a:r>
            <a:r>
              <a:rPr lang="en-US" sz="2800" dirty="0" err="1" smtClean="0">
                <a:solidFill>
                  <a:srgbClr val="FF0000"/>
                </a:solidFill>
              </a:rPr>
              <a:t>i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2751812" y="2905780"/>
            <a:ext cx="12731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SIG(y, </a:t>
            </a:r>
            <a:r>
              <a:rPr lang="en-US" sz="2800" dirty="0" err="1" smtClean="0">
                <a:solidFill>
                  <a:srgbClr val="FF0000"/>
                </a:solidFill>
              </a:rPr>
              <a:t>i</a:t>
            </a:r>
            <a:r>
              <a:rPr lang="en-US" sz="2800" dirty="0" smtClean="0">
                <a:solidFill>
                  <a:srgbClr val="FF0000"/>
                </a:solidFill>
              </a:rPr>
              <a:t>)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25" name="Straight Arrow Connector 24"/>
          <p:cNvCxnSpPr/>
          <p:nvPr/>
        </p:nvCxnSpPr>
        <p:spPr>
          <a:xfrm rot="5400000">
            <a:off x="6599912" y="3543300"/>
            <a:ext cx="990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7247612" y="3286780"/>
            <a:ext cx="121058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</a:rPr>
              <a:t>SIG(</a:t>
            </a:r>
            <a:r>
              <a:rPr lang="en-US" sz="2800" dirty="0" err="1" smtClean="0">
                <a:solidFill>
                  <a:srgbClr val="0070C0"/>
                </a:solidFill>
              </a:rPr>
              <a:t>x,i</a:t>
            </a:r>
            <a:r>
              <a:rPr lang="en-US" sz="2800" dirty="0" smtClean="0">
                <a:solidFill>
                  <a:srgbClr val="0070C0"/>
                </a:solidFill>
              </a:rPr>
              <a:t>)</a:t>
            </a:r>
            <a:endParaRPr lang="en-US" sz="28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/>
      <p:bldP spid="19" grpId="1"/>
      <p:bldP spid="20" grpId="0"/>
      <p:bldP spid="20" grpId="1"/>
      <p:bldP spid="22" grpId="0"/>
      <p:bldP spid="23" grpId="0"/>
      <p:bldP spid="2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what’s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828800"/>
            <a:ext cx="7543800" cy="4297363"/>
          </a:xfrm>
        </p:spPr>
        <p:txBody>
          <a:bodyPr/>
          <a:lstStyle/>
          <a:p>
            <a:r>
              <a:rPr lang="en-US" dirty="0" smtClean="0"/>
              <a:t>Synchronous</a:t>
            </a:r>
          </a:p>
          <a:p>
            <a:r>
              <a:rPr lang="en-US" dirty="0" err="1" smtClean="0"/>
              <a:t>Unscalable</a:t>
            </a:r>
            <a:endParaRPr lang="en-US" dirty="0" smtClean="0"/>
          </a:p>
          <a:p>
            <a:r>
              <a:rPr lang="en-US" dirty="0" smtClean="0"/>
              <a:t>(Inefficient)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457200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M. Rabin</a:t>
            </a:r>
            <a:br>
              <a:rPr lang="en-US" dirty="0" smtClean="0"/>
            </a:br>
            <a:r>
              <a:rPr lang="en-US" dirty="0" smtClean="0"/>
              <a:t>Randomized Byzantine Generals (1983)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03437"/>
            <a:ext cx="4267200" cy="41449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PhD Princeton (1956)</a:t>
            </a:r>
          </a:p>
          <a:p>
            <a:r>
              <a:rPr lang="en-US" dirty="0" smtClean="0"/>
              <a:t>Professor: MIT, Hebrew University, Harvard</a:t>
            </a:r>
          </a:p>
          <a:p>
            <a:r>
              <a:rPr lang="en-US" dirty="0" err="1" smtClean="0"/>
              <a:t>Nondeterminism</a:t>
            </a:r>
            <a:r>
              <a:rPr lang="en-US" dirty="0" smtClean="0"/>
              <a:t>, </a:t>
            </a:r>
            <a:r>
              <a:rPr lang="en-US" dirty="0" err="1" smtClean="0"/>
              <a:t>primality</a:t>
            </a:r>
            <a:r>
              <a:rPr lang="en-US" dirty="0" smtClean="0"/>
              <a:t> testing, encryption, oblivious transfer, string search, auctions </a:t>
            </a:r>
          </a:p>
          <a:p>
            <a:r>
              <a:rPr lang="en-US" dirty="0" smtClean="0"/>
              <a:t>Turing Award 1976</a:t>
            </a:r>
          </a:p>
        </p:txBody>
      </p:sp>
      <p:pic>
        <p:nvPicPr>
          <p:cNvPr id="8" name="Content Placeholder 7" descr="Rabin.jp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120481" y="2362200"/>
            <a:ext cx="3200400" cy="32004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Randomized Solution</a:t>
            </a:r>
            <a:endParaRPr lang="en-US" dirty="0"/>
          </a:p>
        </p:txBody>
      </p:sp>
      <p:sp>
        <p:nvSpPr>
          <p:cNvPr id="39" name="Text Placeholder 38"/>
          <p:cNvSpPr>
            <a:spLocks noGrp="1"/>
          </p:cNvSpPr>
          <p:nvPr>
            <p:ph type="body" idx="1"/>
          </p:nvPr>
        </p:nvSpPr>
        <p:spPr>
          <a:xfrm>
            <a:off x="457200" y="1371600"/>
            <a:ext cx="4040188" cy="639762"/>
          </a:xfrm>
        </p:spPr>
        <p:txBody>
          <a:bodyPr/>
          <a:lstStyle/>
          <a:p>
            <a:r>
              <a:rPr lang="en-US" dirty="0" smtClean="0"/>
              <a:t>Polling</a:t>
            </a:r>
            <a:endParaRPr lang="en-US" dirty="0"/>
          </a:p>
        </p:txBody>
      </p:sp>
      <p:sp>
        <p:nvSpPr>
          <p:cNvPr id="41" name="Text Placeholder 40"/>
          <p:cNvSpPr>
            <a:spLocks noGrp="1"/>
          </p:cNvSpPr>
          <p:nvPr>
            <p:ph type="body" sz="quarter" idx="3"/>
          </p:nvPr>
        </p:nvSpPr>
        <p:spPr>
          <a:xfrm>
            <a:off x="4645025" y="1371600"/>
            <a:ext cx="4041775" cy="639762"/>
          </a:xfrm>
        </p:spPr>
        <p:txBody>
          <a:bodyPr/>
          <a:lstStyle/>
          <a:p>
            <a:r>
              <a:rPr lang="en-US" dirty="0" smtClean="0"/>
              <a:t>Lottery </a:t>
            </a:r>
            <a:endParaRPr lang="en-US" dirty="0"/>
          </a:p>
        </p:txBody>
      </p:sp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46880" y="2502328"/>
            <a:ext cx="997597" cy="1122605"/>
          </a:xfrm>
          <a:prstGeom prst="rect">
            <a:avLst/>
          </a:prstGeom>
          <a:noFill/>
        </p:spPr>
      </p:pic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1984" y="2159463"/>
            <a:ext cx="997597" cy="1122605"/>
          </a:xfrm>
          <a:prstGeom prst="rect">
            <a:avLst/>
          </a:prstGeom>
          <a:noFill/>
        </p:spPr>
      </p:pic>
      <p:pic>
        <p:nvPicPr>
          <p:cNvPr id="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77088" y="2649271"/>
            <a:ext cx="997597" cy="1122605"/>
          </a:xfrm>
          <a:prstGeom prst="rect">
            <a:avLst/>
          </a:prstGeom>
          <a:noFill/>
        </p:spPr>
      </p:pic>
      <p:pic>
        <p:nvPicPr>
          <p:cNvPr id="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4403" y="3971751"/>
            <a:ext cx="997597" cy="1122605"/>
          </a:xfrm>
          <a:prstGeom prst="rect">
            <a:avLst/>
          </a:prstGeom>
          <a:noFill/>
        </p:spPr>
      </p:pic>
      <p:pic>
        <p:nvPicPr>
          <p:cNvPr id="8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74345" y="4724400"/>
            <a:ext cx="997597" cy="1122605"/>
          </a:xfrm>
          <a:prstGeom prst="rect">
            <a:avLst/>
          </a:prstGeom>
          <a:noFill/>
        </p:spPr>
      </p:pic>
      <p:pic>
        <p:nvPicPr>
          <p:cNvPr id="9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7485" y="4724400"/>
            <a:ext cx="997597" cy="1122605"/>
          </a:xfrm>
          <a:prstGeom prst="rect">
            <a:avLst/>
          </a:prstGeom>
          <a:noFill/>
        </p:spPr>
      </p:pic>
      <p:pic>
        <p:nvPicPr>
          <p:cNvPr id="10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3400" y="3530924"/>
            <a:ext cx="997597" cy="1122605"/>
          </a:xfrm>
          <a:prstGeom prst="rect">
            <a:avLst/>
          </a:prstGeom>
          <a:noFill/>
        </p:spPr>
      </p:pic>
      <p:sp>
        <p:nvSpPr>
          <p:cNvPr id="15" name="TextBox 14"/>
          <p:cNvSpPr txBox="1"/>
          <p:nvPr/>
        </p:nvSpPr>
        <p:spPr>
          <a:xfrm>
            <a:off x="4085422" y="2645318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sp>
        <p:nvSpPr>
          <p:cNvPr id="16" name="TextBox 15"/>
          <p:cNvSpPr txBox="1"/>
          <p:nvPr/>
        </p:nvSpPr>
        <p:spPr>
          <a:xfrm>
            <a:off x="2807501" y="1970087"/>
            <a:ext cx="36260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4A7EBB"/>
                </a:solidFill>
              </a:rPr>
              <a:t>x</a:t>
            </a:r>
            <a:endParaRPr lang="en-US" sz="3200" dirty="0">
              <a:solidFill>
                <a:srgbClr val="4A7EBB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1555214" y="2465352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sp>
        <p:nvSpPr>
          <p:cNvPr id="18" name="TextBox 17"/>
          <p:cNvSpPr txBox="1"/>
          <p:nvPr/>
        </p:nvSpPr>
        <p:spPr>
          <a:xfrm>
            <a:off x="4182737" y="3983756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sp>
        <p:nvSpPr>
          <p:cNvPr id="19" name="TextBox 18"/>
          <p:cNvSpPr txBox="1"/>
          <p:nvPr/>
        </p:nvSpPr>
        <p:spPr>
          <a:xfrm>
            <a:off x="3258239" y="4653529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sp>
        <p:nvSpPr>
          <p:cNvPr id="20" name="TextBox 19"/>
          <p:cNvSpPr txBox="1"/>
          <p:nvPr/>
        </p:nvSpPr>
        <p:spPr>
          <a:xfrm>
            <a:off x="1165952" y="3542929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sp>
        <p:nvSpPr>
          <p:cNvPr id="21" name="TextBox 20"/>
          <p:cNvSpPr txBox="1"/>
          <p:nvPr/>
        </p:nvSpPr>
        <p:spPr>
          <a:xfrm>
            <a:off x="1895819" y="4620506"/>
            <a:ext cx="18473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3200" dirty="0"/>
          </a:p>
        </p:txBody>
      </p:sp>
      <p:cxnSp>
        <p:nvCxnSpPr>
          <p:cNvPr id="25" name="Straight Arrow Connector 24"/>
          <p:cNvCxnSpPr/>
          <p:nvPr/>
        </p:nvCxnSpPr>
        <p:spPr>
          <a:xfrm>
            <a:off x="2577029" y="3135126"/>
            <a:ext cx="875841" cy="146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16200000" flipH="1">
            <a:off x="2500651" y="3211503"/>
            <a:ext cx="1028596" cy="8758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16200000" flipH="1">
            <a:off x="1988291" y="3723864"/>
            <a:ext cx="1469423" cy="2919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/>
          <p:nvPr/>
        </p:nvCxnSpPr>
        <p:spPr>
          <a:xfrm rot="5400000">
            <a:off x="1501713" y="3529232"/>
            <a:ext cx="1469423" cy="6812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5" name="Straight Arrow Connector 34"/>
          <p:cNvCxnSpPr/>
          <p:nvPr/>
        </p:nvCxnSpPr>
        <p:spPr>
          <a:xfrm rot="10800000" flipV="1">
            <a:off x="1555214" y="3135126"/>
            <a:ext cx="1021814" cy="881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7" name="Straight Arrow Connector 36"/>
          <p:cNvCxnSpPr/>
          <p:nvPr/>
        </p:nvCxnSpPr>
        <p:spPr>
          <a:xfrm rot="10800000" flipV="1">
            <a:off x="1944477" y="3135126"/>
            <a:ext cx="632552" cy="489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51" name="Group 50"/>
          <p:cNvGrpSpPr/>
          <p:nvPr/>
        </p:nvGrpSpPr>
        <p:grpSpPr>
          <a:xfrm>
            <a:off x="5029200" y="2351087"/>
            <a:ext cx="3459480" cy="2217212"/>
            <a:chOff x="5303520" y="2896394"/>
            <a:chExt cx="3459480" cy="2217212"/>
          </a:xfrm>
        </p:grpSpPr>
        <p:sp>
          <p:nvSpPr>
            <p:cNvPr id="44" name="Freeform 43"/>
            <p:cNvSpPr/>
            <p:nvPr/>
          </p:nvSpPr>
          <p:spPr>
            <a:xfrm>
              <a:off x="5303520" y="3305908"/>
              <a:ext cx="3376246" cy="1807698"/>
            </a:xfrm>
            <a:custGeom>
              <a:avLst/>
              <a:gdLst>
                <a:gd name="connsiteX0" fmla="*/ 0 w 3376246"/>
                <a:gd name="connsiteY0" fmla="*/ 844061 h 1807698"/>
                <a:gd name="connsiteX1" fmla="*/ 745588 w 3376246"/>
                <a:gd name="connsiteY1" fmla="*/ 84406 h 1807698"/>
                <a:gd name="connsiteX2" fmla="*/ 1617785 w 3376246"/>
                <a:gd name="connsiteY2" fmla="*/ 1350498 h 1807698"/>
                <a:gd name="connsiteX3" fmla="*/ 2138289 w 3376246"/>
                <a:gd name="connsiteY3" fmla="*/ 1012874 h 1807698"/>
                <a:gd name="connsiteX4" fmla="*/ 2672862 w 3376246"/>
                <a:gd name="connsiteY4" fmla="*/ 1659987 h 1807698"/>
                <a:gd name="connsiteX5" fmla="*/ 3376246 w 3376246"/>
                <a:gd name="connsiteY5" fmla="*/ 126609 h 180769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376246" h="1807698">
                  <a:moveTo>
                    <a:pt x="0" y="844061"/>
                  </a:moveTo>
                  <a:cubicBezTo>
                    <a:pt x="237978" y="422030"/>
                    <a:pt x="475957" y="0"/>
                    <a:pt x="745588" y="84406"/>
                  </a:cubicBezTo>
                  <a:cubicBezTo>
                    <a:pt x="1015219" y="168812"/>
                    <a:pt x="1385668" y="1195753"/>
                    <a:pt x="1617785" y="1350498"/>
                  </a:cubicBezTo>
                  <a:cubicBezTo>
                    <a:pt x="1849902" y="1505243"/>
                    <a:pt x="1962443" y="961293"/>
                    <a:pt x="2138289" y="1012874"/>
                  </a:cubicBezTo>
                  <a:cubicBezTo>
                    <a:pt x="2314135" y="1064455"/>
                    <a:pt x="2466536" y="1807698"/>
                    <a:pt x="2672862" y="1659987"/>
                  </a:cubicBezTo>
                  <a:cubicBezTo>
                    <a:pt x="2879188" y="1512276"/>
                    <a:pt x="3172265" y="295421"/>
                    <a:pt x="3376246" y="126609"/>
                  </a:cubicBezTo>
                </a:path>
              </a:pathLst>
            </a:cu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48" name="Straight Arrow Connector 47"/>
            <p:cNvCxnSpPr/>
            <p:nvPr/>
          </p:nvCxnSpPr>
          <p:spPr>
            <a:xfrm rot="5400000" flipH="1" flipV="1">
              <a:off x="4266406" y="3962400"/>
              <a:ext cx="21336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>
              <a:off x="5334000" y="5029200"/>
              <a:ext cx="3429000" cy="1588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dk1"/>
            </a:lnRef>
            <a:fillRef idx="0">
              <a:schemeClr val="dk1"/>
            </a:fillRef>
            <a:effectRef idx="2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52" name="TextBox 51"/>
          <p:cNvSpPr txBox="1"/>
          <p:nvPr/>
        </p:nvSpPr>
        <p:spPr>
          <a:xfrm>
            <a:off x="609600" y="6019800"/>
            <a:ext cx="39752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/>
              <a:t>Temp = MAJ({</a:t>
            </a:r>
            <a:r>
              <a:rPr lang="en-US" sz="2800" dirty="0" err="1" smtClean="0"/>
              <a:t>x,x,y,y,x,z,x</a:t>
            </a:r>
            <a:r>
              <a:rPr lang="en-US" sz="2800" dirty="0" smtClean="0"/>
              <a:t>})</a:t>
            </a:r>
            <a:endParaRPr lang="en-US" sz="2800" dirty="0"/>
          </a:p>
        </p:txBody>
      </p:sp>
      <p:grpSp>
        <p:nvGrpSpPr>
          <p:cNvPr id="71" name="Group 70"/>
          <p:cNvGrpSpPr/>
          <p:nvPr/>
        </p:nvGrpSpPr>
        <p:grpSpPr>
          <a:xfrm>
            <a:off x="4953000" y="3351867"/>
            <a:ext cx="533400" cy="523220"/>
            <a:chOff x="4953000" y="3515380"/>
            <a:chExt cx="533400" cy="523220"/>
          </a:xfrm>
        </p:grpSpPr>
        <p:sp>
          <p:nvSpPr>
            <p:cNvPr id="55" name="Oval 54"/>
            <p:cNvSpPr/>
            <p:nvPr/>
          </p:nvSpPr>
          <p:spPr>
            <a:xfrm>
              <a:off x="4953000" y="3657600"/>
              <a:ext cx="228600" cy="228600"/>
            </a:xfrm>
            <a:prstGeom prst="ellipse">
              <a:avLst/>
            </a:prstGeom>
          </p:spPr>
          <p:style>
            <a:lnRef idx="2">
              <a:schemeClr val="accent2">
                <a:shade val="50000"/>
              </a:schemeClr>
            </a:lnRef>
            <a:fillRef idx="1">
              <a:schemeClr val="accent2"/>
            </a:fillRef>
            <a:effectRef idx="0">
              <a:schemeClr val="accent2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5112580" y="3515380"/>
              <a:ext cx="373820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C00000"/>
                  </a:solidFill>
                </a:rPr>
                <a:t>b</a:t>
              </a:r>
              <a:endParaRPr lang="en-US" sz="2800" dirty="0">
                <a:solidFill>
                  <a:srgbClr val="C00000"/>
                </a:solidFill>
              </a:endParaRPr>
            </a:p>
          </p:txBody>
        </p:sp>
      </p:grpSp>
      <p:grpSp>
        <p:nvGrpSpPr>
          <p:cNvPr id="70" name="Group 69"/>
          <p:cNvGrpSpPr/>
          <p:nvPr/>
        </p:nvGrpSpPr>
        <p:grpSpPr>
          <a:xfrm>
            <a:off x="5943600" y="2655887"/>
            <a:ext cx="2286000" cy="1295400"/>
            <a:chOff x="5943600" y="2819400"/>
            <a:chExt cx="2286000" cy="1295400"/>
          </a:xfrm>
        </p:grpSpPr>
        <p:sp>
          <p:nvSpPr>
            <p:cNvPr id="56" name="Oval 55"/>
            <p:cNvSpPr/>
            <p:nvPr/>
          </p:nvSpPr>
          <p:spPr>
            <a:xfrm>
              <a:off x="5943600" y="3200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Oval 56"/>
            <p:cNvSpPr/>
            <p:nvPr/>
          </p:nvSpPr>
          <p:spPr>
            <a:xfrm>
              <a:off x="6248400" y="38100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Oval 57"/>
            <p:cNvSpPr/>
            <p:nvPr/>
          </p:nvSpPr>
          <p:spPr>
            <a:xfrm>
              <a:off x="7010400" y="38862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/>
            <p:cNvSpPr/>
            <p:nvPr/>
          </p:nvSpPr>
          <p:spPr>
            <a:xfrm>
              <a:off x="8001000" y="3581400"/>
              <a:ext cx="228600" cy="2286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6629400" y="2819400"/>
              <a:ext cx="1125693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</a:rPr>
                <a:t>shares</a:t>
              </a:r>
              <a:endParaRPr lang="en-US" sz="2800" dirty="0">
                <a:solidFill>
                  <a:srgbClr val="4A7EBB"/>
                </a:solidFill>
              </a:endParaRPr>
            </a:p>
          </p:txBody>
        </p:sp>
        <p:cxnSp>
          <p:nvCxnSpPr>
            <p:cNvPr id="63" name="Straight Arrow Connector 62"/>
            <p:cNvCxnSpPr>
              <a:stCxn id="61" idx="2"/>
              <a:endCxn id="56" idx="6"/>
            </p:cNvCxnSpPr>
            <p:nvPr/>
          </p:nvCxnSpPr>
          <p:spPr>
            <a:xfrm rot="5400000" flipH="1">
              <a:off x="6668264" y="2818637"/>
              <a:ext cx="27920" cy="102004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Arrow Connector 64"/>
            <p:cNvCxnSpPr>
              <a:stCxn id="61" idx="2"/>
              <a:endCxn id="57" idx="7"/>
            </p:cNvCxnSpPr>
            <p:nvPr/>
          </p:nvCxnSpPr>
          <p:spPr>
            <a:xfrm rot="5400000">
              <a:off x="6567456" y="3218687"/>
              <a:ext cx="500858" cy="748725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Arrow Connector 66"/>
            <p:cNvCxnSpPr>
              <a:stCxn id="61" idx="2"/>
              <a:endCxn id="58" idx="0"/>
            </p:cNvCxnSpPr>
            <p:nvPr/>
          </p:nvCxnSpPr>
          <p:spPr>
            <a:xfrm rot="5400000">
              <a:off x="6886684" y="3580637"/>
              <a:ext cx="543580" cy="67547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Arrow Connector 68"/>
            <p:cNvCxnSpPr>
              <a:stCxn id="61" idx="2"/>
              <a:endCxn id="59" idx="1"/>
            </p:cNvCxnSpPr>
            <p:nvPr/>
          </p:nvCxnSpPr>
          <p:spPr>
            <a:xfrm rot="16200000" flipH="1">
              <a:off x="7477233" y="3057633"/>
              <a:ext cx="272258" cy="842231"/>
            </a:xfrm>
            <a:prstGeom prst="straightConnector1">
              <a:avLst/>
            </a:prstGeom>
            <a:ln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88" name="Straight Arrow Connector 87"/>
          <p:cNvCxnSpPr/>
          <p:nvPr/>
        </p:nvCxnSpPr>
        <p:spPr>
          <a:xfrm rot="16200000" flipH="1">
            <a:off x="6858000" y="2884487"/>
            <a:ext cx="2209800" cy="76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grpSp>
        <p:nvGrpSpPr>
          <p:cNvPr id="91" name="Group 90"/>
          <p:cNvGrpSpPr/>
          <p:nvPr/>
        </p:nvGrpSpPr>
        <p:grpSpPr>
          <a:xfrm>
            <a:off x="5562600" y="1066800"/>
            <a:ext cx="3276600" cy="3733800"/>
            <a:chOff x="5562600" y="1066800"/>
            <a:chExt cx="3276600" cy="3733800"/>
          </a:xfrm>
        </p:grpSpPr>
        <p:pic>
          <p:nvPicPr>
            <p:cNvPr id="54" name="Picture 53" descr="angel.jpg"/>
            <p:cNvPicPr>
              <a:picLocks noChangeAspect="1"/>
            </p:cNvPicPr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7676896" y="1066800"/>
              <a:ext cx="1162304" cy="990600"/>
            </a:xfrm>
            <a:prstGeom prst="rect">
              <a:avLst/>
            </a:prstGeom>
          </p:spPr>
        </p:pic>
        <p:cxnSp>
          <p:nvCxnSpPr>
            <p:cNvPr id="80" name="Straight Arrow Connector 79"/>
            <p:cNvCxnSpPr>
              <a:endCxn id="72" idx="0"/>
            </p:cNvCxnSpPr>
            <p:nvPr/>
          </p:nvCxnSpPr>
          <p:spPr>
            <a:xfrm rot="10800000" flipV="1">
              <a:off x="5789080" y="1981199"/>
              <a:ext cx="2135721" cy="723865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10800000" flipV="1">
              <a:off x="5562600" y="1981200"/>
              <a:ext cx="2362200" cy="1981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Arrow Connector 83"/>
            <p:cNvCxnSpPr>
              <a:endCxn id="77" idx="0"/>
            </p:cNvCxnSpPr>
            <p:nvPr/>
          </p:nvCxnSpPr>
          <p:spPr>
            <a:xfrm rot="5400000">
              <a:off x="5655678" y="2455208"/>
              <a:ext cx="2743129" cy="1795116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Arrow Connector 85"/>
            <p:cNvCxnSpPr/>
            <p:nvPr/>
          </p:nvCxnSpPr>
          <p:spPr>
            <a:xfrm rot="5400000">
              <a:off x="6172200" y="3048000"/>
              <a:ext cx="28194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0" name="Straight Arrow Connector 89"/>
            <p:cNvCxnSpPr/>
            <p:nvPr/>
          </p:nvCxnSpPr>
          <p:spPr>
            <a:xfrm rot="16200000" flipH="1">
              <a:off x="7581900" y="2324100"/>
              <a:ext cx="838200" cy="152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2" name="Group 91"/>
          <p:cNvGrpSpPr/>
          <p:nvPr/>
        </p:nvGrpSpPr>
        <p:grpSpPr>
          <a:xfrm>
            <a:off x="4876800" y="2362200"/>
            <a:ext cx="4038600" cy="3484736"/>
            <a:chOff x="4876800" y="2362200"/>
            <a:chExt cx="4038600" cy="3484736"/>
          </a:xfrm>
        </p:grpSpPr>
        <p:pic>
          <p:nvPicPr>
            <p:cNvPr id="72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290280" y="2705065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5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917803" y="4038600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6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017745" y="4724331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7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5630885" y="4724331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8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4876800" y="3733661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3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6555384" y="2362200"/>
              <a:ext cx="997597" cy="1122605"/>
            </a:xfrm>
            <a:prstGeom prst="rect">
              <a:avLst/>
            </a:prstGeom>
            <a:noFill/>
          </p:spPr>
        </p:pic>
        <p:pic>
          <p:nvPicPr>
            <p:cNvPr id="74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7820488" y="2852008"/>
              <a:ext cx="997597" cy="1122605"/>
            </a:xfrm>
            <a:prstGeom prst="rect">
              <a:avLst/>
            </a:prstGeom>
            <a:noFill/>
          </p:spPr>
        </p:pic>
      </p:grpSp>
      <p:sp>
        <p:nvSpPr>
          <p:cNvPr id="93" name="TextBox 92"/>
          <p:cNvSpPr txBox="1"/>
          <p:nvPr/>
        </p:nvSpPr>
        <p:spPr>
          <a:xfrm>
            <a:off x="5867400" y="1599267"/>
            <a:ext cx="1587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4A7EBB"/>
                </a:solidFill>
              </a:rPr>
              <a:t>Share(</a:t>
            </a:r>
            <a:r>
              <a:rPr lang="en-US" sz="2800" dirty="0" err="1" smtClean="0">
                <a:solidFill>
                  <a:srgbClr val="4A7EBB"/>
                </a:solidFill>
              </a:rPr>
              <a:t>b,i</a:t>
            </a:r>
            <a:r>
              <a:rPr lang="en-US" sz="2800" dirty="0" smtClean="0">
                <a:solidFill>
                  <a:srgbClr val="4A7EBB"/>
                </a:solidFill>
              </a:rPr>
              <a:t>)</a:t>
            </a:r>
            <a:endParaRPr lang="en-US" sz="2800" dirty="0">
              <a:solidFill>
                <a:srgbClr val="4A7EBB"/>
              </a:solidFill>
            </a:endParaRPr>
          </a:p>
        </p:txBody>
      </p:sp>
      <p:cxnSp>
        <p:nvCxnSpPr>
          <p:cNvPr id="94" name="Straight Arrow Connector 93"/>
          <p:cNvCxnSpPr/>
          <p:nvPr/>
        </p:nvCxnSpPr>
        <p:spPr>
          <a:xfrm>
            <a:off x="6965416" y="3113088"/>
            <a:ext cx="875841" cy="146942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5" name="Straight Arrow Connector 94"/>
          <p:cNvCxnSpPr/>
          <p:nvPr/>
        </p:nvCxnSpPr>
        <p:spPr>
          <a:xfrm rot="16200000" flipH="1">
            <a:off x="6889038" y="3189465"/>
            <a:ext cx="1028596" cy="87584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6" name="Straight Arrow Connector 95"/>
          <p:cNvCxnSpPr/>
          <p:nvPr/>
        </p:nvCxnSpPr>
        <p:spPr>
          <a:xfrm rot="16200000" flipH="1">
            <a:off x="6376678" y="3701826"/>
            <a:ext cx="1469423" cy="29194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7" name="Straight Arrow Connector 96"/>
          <p:cNvCxnSpPr/>
          <p:nvPr/>
        </p:nvCxnSpPr>
        <p:spPr>
          <a:xfrm rot="5400000">
            <a:off x="5890100" y="3507194"/>
            <a:ext cx="1469423" cy="68121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8" name="Straight Arrow Connector 97"/>
          <p:cNvCxnSpPr/>
          <p:nvPr/>
        </p:nvCxnSpPr>
        <p:spPr>
          <a:xfrm rot="10800000" flipV="1">
            <a:off x="5943601" y="3113088"/>
            <a:ext cx="1021814" cy="88165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99" name="Straight Arrow Connector 98"/>
          <p:cNvCxnSpPr/>
          <p:nvPr/>
        </p:nvCxnSpPr>
        <p:spPr>
          <a:xfrm rot="10800000" flipV="1">
            <a:off x="6332864" y="3113088"/>
            <a:ext cx="632552" cy="48981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00" name="TextBox 99"/>
          <p:cNvSpPr txBox="1"/>
          <p:nvPr/>
        </p:nvSpPr>
        <p:spPr>
          <a:xfrm>
            <a:off x="7239000" y="2198687"/>
            <a:ext cx="158735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4A7EBB"/>
                </a:solidFill>
              </a:rPr>
              <a:t>Share(</a:t>
            </a:r>
            <a:r>
              <a:rPr lang="en-US" sz="2800" dirty="0" err="1" smtClean="0">
                <a:solidFill>
                  <a:srgbClr val="4A7EBB"/>
                </a:solidFill>
              </a:rPr>
              <a:t>b,i</a:t>
            </a:r>
            <a:r>
              <a:rPr lang="en-US" sz="2800" dirty="0" smtClean="0">
                <a:solidFill>
                  <a:srgbClr val="4A7EBB"/>
                </a:solidFill>
              </a:rPr>
              <a:t>)</a:t>
            </a:r>
            <a:endParaRPr lang="en-US" sz="2800" dirty="0">
              <a:solidFill>
                <a:srgbClr val="4A7EBB"/>
              </a:solidFill>
            </a:endParaRPr>
          </a:p>
        </p:txBody>
      </p:sp>
      <p:sp>
        <p:nvSpPr>
          <p:cNvPr id="101" name="TextBox 100"/>
          <p:cNvSpPr txBox="1"/>
          <p:nvPr/>
        </p:nvSpPr>
        <p:spPr>
          <a:xfrm>
            <a:off x="4572000" y="5867400"/>
            <a:ext cx="4495800" cy="954107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800" dirty="0" smtClean="0"/>
              <a:t>b = 0 &amp; count(Temp) </a:t>
            </a:r>
            <a:r>
              <a:rPr lang="en-US" sz="2800" dirty="0" smtClean="0">
                <a:cs typeface="Times New Roman"/>
              </a:rPr>
              <a:t>≥ n/2</a:t>
            </a:r>
          </a:p>
          <a:p>
            <a:r>
              <a:rPr lang="en-US" sz="2800" dirty="0" smtClean="0">
                <a:cs typeface="Times New Roman"/>
              </a:rPr>
              <a:t>b = 1 &amp; count(Temp) ≥ n – 2m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2" grpId="0"/>
      <p:bldP spid="93" grpId="0"/>
      <p:bldP spid="93" grpId="1"/>
      <p:bldP spid="100" grpId="0"/>
      <p:bldP spid="101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what is wrong?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3000" y="1600200"/>
            <a:ext cx="7543800" cy="4525963"/>
          </a:xfrm>
        </p:spPr>
        <p:txBody>
          <a:bodyPr/>
          <a:lstStyle/>
          <a:p>
            <a:r>
              <a:rPr lang="en-US" dirty="0" smtClean="0"/>
              <a:t>[LSP80] </a:t>
            </a:r>
          </a:p>
          <a:p>
            <a:pPr lvl="1"/>
            <a:r>
              <a:rPr lang="en-US" dirty="0" smtClean="0"/>
              <a:t>Synchronous</a:t>
            </a:r>
          </a:p>
          <a:p>
            <a:pPr lvl="1"/>
            <a:r>
              <a:rPr lang="en-US" dirty="0" err="1" smtClean="0"/>
              <a:t>Unscalable</a:t>
            </a:r>
            <a:endParaRPr lang="en-US" dirty="0" smtClean="0"/>
          </a:p>
          <a:p>
            <a:r>
              <a:rPr lang="en-US" dirty="0" smtClean="0"/>
              <a:t>[Rabin83] </a:t>
            </a:r>
          </a:p>
          <a:p>
            <a:pPr lvl="1"/>
            <a:r>
              <a:rPr lang="en-US" dirty="0" smtClean="0"/>
              <a:t>Still too inefficient </a:t>
            </a:r>
            <a:endParaRPr lang="en-US" dirty="0" smtClean="0"/>
          </a:p>
          <a:p>
            <a:r>
              <a:rPr lang="en-US" dirty="0" smtClean="0"/>
              <a:t>Rampart</a:t>
            </a:r>
          </a:p>
          <a:p>
            <a:r>
              <a:rPr lang="en-US" dirty="0" err="1" smtClean="0"/>
              <a:t>SecureRing</a:t>
            </a:r>
            <a:endParaRPr lang="en-US" dirty="0" smtClean="0"/>
          </a:p>
          <a:p>
            <a:pPr lvl="1"/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229600" cy="1143000"/>
          </a:xfrm>
        </p:spPr>
        <p:txBody>
          <a:bodyPr/>
          <a:lstStyle/>
          <a:p>
            <a:r>
              <a:rPr lang="en-US" dirty="0" smtClean="0"/>
              <a:t>Fifteen years later…</a:t>
            </a:r>
            <a:endParaRPr lang="en-US" dirty="0"/>
          </a:p>
        </p:txBody>
      </p:sp>
      <p:pic>
        <p:nvPicPr>
          <p:cNvPr id="3" name="Picture 2" descr="Internet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989665" y="1289303"/>
            <a:ext cx="4944535" cy="534009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9154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M. Castro and B. </a:t>
            </a:r>
            <a:r>
              <a:rPr lang="en-US" dirty="0" err="1" smtClean="0"/>
              <a:t>Liskov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Practical Byzantine Fault Tolerance (1999)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Miguel Castro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PhD MIT 2001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MSR Cambridge</a:t>
            </a:r>
          </a:p>
          <a:p>
            <a:r>
              <a:rPr lang="en-US" dirty="0" smtClean="0"/>
              <a:t>Barbara </a:t>
            </a:r>
            <a:r>
              <a:rPr lang="en-US" dirty="0" err="1" smtClean="0"/>
              <a:t>Liskov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PhD Stanford 1968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MIT 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Distributed systems, fault tolerance, </a:t>
            </a:r>
            <a:r>
              <a:rPr lang="en-US" dirty="0" err="1" smtClean="0">
                <a:solidFill>
                  <a:srgbClr val="7030A0"/>
                </a:solidFill>
              </a:rPr>
              <a:t>prog</a:t>
            </a:r>
            <a:r>
              <a:rPr lang="en-US" dirty="0" smtClean="0">
                <a:solidFill>
                  <a:srgbClr val="7030A0"/>
                </a:solidFill>
              </a:rPr>
              <a:t>. languages (OOP)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Turing Award 2008</a:t>
            </a:r>
            <a:endParaRPr lang="en-US" dirty="0">
              <a:solidFill>
                <a:srgbClr val="7030A0"/>
              </a:solidFill>
            </a:endParaRPr>
          </a:p>
        </p:txBody>
      </p:sp>
      <p:pic>
        <p:nvPicPr>
          <p:cNvPr id="5" name="Content Placeholder 4" descr="mcastro.png"/>
          <p:cNvPicPr>
            <a:picLocks noGrp="1" noChangeAspect="1"/>
          </p:cNvPicPr>
          <p:nvPr>
            <p:ph sz="half" idx="2"/>
          </p:nvPr>
        </p:nvPicPr>
        <p:blipFill>
          <a:blip r:embed="rId3" cstate="print"/>
          <a:stretch>
            <a:fillRect/>
          </a:stretch>
        </p:blipFill>
        <p:spPr>
          <a:xfrm>
            <a:off x="5410200" y="1600200"/>
            <a:ext cx="1676400" cy="1676400"/>
          </a:xfrm>
        </p:spPr>
      </p:pic>
      <p:pic>
        <p:nvPicPr>
          <p:cNvPr id="6" name="Picture 5" descr="liskov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410201" y="3429000"/>
            <a:ext cx="1676399" cy="1981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PBFT Assumptions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Asynchronous environment/ communication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delay(t) doesn’t grow faster than t indefinitely</a:t>
            </a:r>
          </a:p>
          <a:p>
            <a:r>
              <a:rPr lang="en-US" dirty="0" smtClean="0"/>
              <a:t>Independent, Byzantine node failures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At most n-1/3 faulty </a:t>
            </a:r>
          </a:p>
          <a:p>
            <a:r>
              <a:rPr lang="en-US" dirty="0" smtClean="0"/>
              <a:t>Authenticated messages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Adversary can’t break signatures/ MACs</a:t>
            </a:r>
            <a:endParaRPr lang="en-US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≤ 3m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</a:t>
                      </a:r>
                      <a:r>
                        <a:rPr lang="en-US" sz="2000" dirty="0" smtClean="0">
                          <a:latin typeface="+mn-lt"/>
                        </a:rPr>
                        <a:t>3m+1 [LSP80]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3m+1 [CL99]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State Machine Replication</a:t>
            </a:r>
            <a:endParaRPr lang="en-US" dirty="0"/>
          </a:p>
        </p:txBody>
      </p:sp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600200"/>
            <a:ext cx="1066800" cy="1129213"/>
          </a:xfrm>
          <a:prstGeom prst="rect">
            <a:avLst/>
          </a:prstGeom>
          <a:noFill/>
        </p:spPr>
      </p:pic>
      <p:pic>
        <p:nvPicPr>
          <p:cNvPr id="9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352800"/>
            <a:ext cx="1066800" cy="1129213"/>
          </a:xfrm>
          <a:prstGeom prst="rect">
            <a:avLst/>
          </a:prstGeom>
          <a:noFill/>
        </p:spPr>
      </p:pic>
      <p:pic>
        <p:nvPicPr>
          <p:cNvPr id="10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271587"/>
            <a:ext cx="1066800" cy="1129213"/>
          </a:xfrm>
          <a:prstGeom prst="rect">
            <a:avLst/>
          </a:prstGeom>
          <a:noFill/>
        </p:spPr>
      </p:pic>
      <p:pic>
        <p:nvPicPr>
          <p:cNvPr id="11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5271587"/>
            <a:ext cx="1066800" cy="1129213"/>
          </a:xfrm>
          <a:prstGeom prst="rect">
            <a:avLst/>
          </a:prstGeom>
          <a:noFill/>
        </p:spPr>
      </p:pic>
      <p:pic>
        <p:nvPicPr>
          <p:cNvPr id="12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257800"/>
            <a:ext cx="1066800" cy="1129213"/>
          </a:xfrm>
          <a:prstGeom prst="rect">
            <a:avLst/>
          </a:prstGeom>
          <a:noFill/>
        </p:spPr>
      </p:pic>
      <p:sp>
        <p:nvSpPr>
          <p:cNvPr id="13" name="TextBox 12"/>
          <p:cNvSpPr txBox="1"/>
          <p:nvPr/>
        </p:nvSpPr>
        <p:spPr>
          <a:xfrm>
            <a:off x="3276600" y="4725650"/>
            <a:ext cx="9637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/>
              <a:t>…</a:t>
            </a:r>
            <a:endParaRPr lang="en-US" sz="8800" dirty="0"/>
          </a:p>
        </p:txBody>
      </p:sp>
      <p:cxnSp>
        <p:nvCxnSpPr>
          <p:cNvPr id="15" name="Straight Arrow Connector 14"/>
          <p:cNvCxnSpPr/>
          <p:nvPr/>
        </p:nvCxnSpPr>
        <p:spPr>
          <a:xfrm rot="5400000">
            <a:off x="2743200" y="2895600"/>
            <a:ext cx="762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endCxn id="10" idx="0"/>
          </p:cNvCxnSpPr>
          <p:nvPr/>
        </p:nvCxnSpPr>
        <p:spPr>
          <a:xfrm rot="10800000" flipV="1">
            <a:off x="914400" y="4343399"/>
            <a:ext cx="2057400" cy="928187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>
            <a:off x="2438400" y="4572000"/>
            <a:ext cx="914400" cy="457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>
            <a:off x="3352800" y="4343400"/>
            <a:ext cx="1295400" cy="9144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3657600" y="1600200"/>
            <a:ext cx="110190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Client </a:t>
            </a:r>
            <a:r>
              <a:rPr lang="en-US" sz="2400" i="1" dirty="0" smtClean="0"/>
              <a:t>c</a:t>
            </a:r>
            <a:endParaRPr lang="en-US" sz="2400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3657600" y="3429000"/>
            <a:ext cx="1389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Primary </a:t>
            </a:r>
            <a:r>
              <a:rPr lang="en-US" sz="2400" i="1" dirty="0" smtClean="0"/>
              <a:t>p</a:t>
            </a:r>
            <a:endParaRPr lang="en-US" sz="2400" i="1" dirty="0"/>
          </a:p>
        </p:txBody>
      </p:sp>
      <p:sp>
        <p:nvSpPr>
          <p:cNvPr id="25" name="TextBox 24"/>
          <p:cNvSpPr txBox="1"/>
          <p:nvPr/>
        </p:nvSpPr>
        <p:spPr>
          <a:xfrm>
            <a:off x="2971800" y="6096000"/>
            <a:ext cx="211731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Backups </a:t>
            </a:r>
            <a:r>
              <a:rPr lang="en-US" sz="2400" i="1" dirty="0" smtClean="0"/>
              <a:t>i</a:t>
            </a:r>
            <a:r>
              <a:rPr lang="en-US" sz="2400" i="1" baseline="-25000" dirty="0" smtClean="0"/>
              <a:t>1</a:t>
            </a:r>
            <a:r>
              <a:rPr lang="en-US" sz="2400" i="1" dirty="0" smtClean="0"/>
              <a:t>, …, </a:t>
            </a:r>
            <a:r>
              <a:rPr lang="en-US" sz="2400" i="1" dirty="0" err="1" smtClean="0"/>
              <a:t>i</a:t>
            </a:r>
            <a:r>
              <a:rPr lang="en-US" sz="2400" i="1" baseline="-25000" dirty="0" err="1" smtClean="0"/>
              <a:t>k</a:t>
            </a:r>
            <a:endParaRPr lang="en-US" sz="2400" i="1" baseline="-25000" dirty="0"/>
          </a:p>
        </p:txBody>
      </p:sp>
      <p:sp>
        <p:nvSpPr>
          <p:cNvPr id="26" name="TextBox 25"/>
          <p:cNvSpPr txBox="1"/>
          <p:nvPr/>
        </p:nvSpPr>
        <p:spPr>
          <a:xfrm>
            <a:off x="5334000" y="2057400"/>
            <a:ext cx="3675943" cy="206210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en-US" sz="3200" dirty="0" smtClean="0">
                <a:sym typeface="Symbol"/>
              </a:rPr>
              <a:t> Request</a:t>
            </a:r>
            <a:r>
              <a:rPr lang="en-US" sz="3200" i="1" dirty="0" smtClean="0">
                <a:sym typeface="Symbol"/>
              </a:rPr>
              <a:t>, o, t, c</a:t>
            </a:r>
            <a:r>
              <a:rPr lang="en-US" sz="3200" dirty="0" smtClean="0">
                <a:sym typeface="Symbol"/>
              </a:rPr>
              <a:t></a:t>
            </a:r>
            <a:r>
              <a:rPr lang="en-US" sz="3200" baseline="-25000" dirty="0" smtClean="0">
                <a:sym typeface="Symbol"/>
              </a:rPr>
              <a:t></a:t>
            </a:r>
            <a:r>
              <a:rPr lang="en-US" sz="2000" baseline="-44000" dirty="0" smtClean="0">
                <a:sym typeface="Symbol"/>
              </a:rPr>
              <a:t>c</a:t>
            </a:r>
          </a:p>
          <a:p>
            <a:pPr marL="342900" indent="-342900">
              <a:buAutoNum type="arabicParenR"/>
            </a:pPr>
            <a:r>
              <a:rPr lang="en-US" sz="3200" dirty="0" smtClean="0"/>
              <a:t> Multicast Request</a:t>
            </a:r>
          </a:p>
          <a:p>
            <a:pPr marL="342900" indent="-342900"/>
            <a:r>
              <a:rPr lang="en-US" sz="3200" dirty="0" smtClean="0"/>
              <a:t>	 (3-phase protocol)</a:t>
            </a:r>
          </a:p>
          <a:p>
            <a:pPr marL="342900" indent="-342900"/>
            <a:r>
              <a:rPr lang="en-US" sz="3200" dirty="0" smtClean="0"/>
              <a:t>3)	 </a:t>
            </a:r>
            <a:r>
              <a:rPr lang="en-US" sz="3200" dirty="0" smtClean="0">
                <a:sym typeface="Symbol"/>
              </a:rPr>
              <a:t>Reply, </a:t>
            </a:r>
            <a:r>
              <a:rPr lang="en-US" sz="3200" i="1" dirty="0" smtClean="0">
                <a:sym typeface="Symbol"/>
              </a:rPr>
              <a:t>v, t, c, </a:t>
            </a:r>
            <a:r>
              <a:rPr lang="en-US" sz="3200" i="1" dirty="0" err="1" smtClean="0">
                <a:sym typeface="Symbol"/>
              </a:rPr>
              <a:t>i</a:t>
            </a:r>
            <a:r>
              <a:rPr lang="en-US" sz="3200" i="1" dirty="0" smtClean="0">
                <a:sym typeface="Symbol"/>
              </a:rPr>
              <a:t>, r</a:t>
            </a:r>
            <a:r>
              <a:rPr lang="en-US" sz="3200" dirty="0" smtClean="0">
                <a:sym typeface="Symbol"/>
              </a:rPr>
              <a:t></a:t>
            </a:r>
            <a:r>
              <a:rPr lang="en-US" sz="3200" baseline="-25000" dirty="0" smtClean="0">
                <a:sym typeface="Symbol"/>
              </a:rPr>
              <a:t></a:t>
            </a:r>
            <a:r>
              <a:rPr lang="en-US" sz="3200" baseline="-36000" dirty="0" err="1" smtClean="0">
                <a:sym typeface="Symbol"/>
              </a:rPr>
              <a:t>i</a:t>
            </a:r>
            <a:endParaRPr lang="en-US" sz="3200" baseline="-36000" dirty="0" smtClean="0"/>
          </a:p>
        </p:txBody>
      </p:sp>
      <p:cxnSp>
        <p:nvCxnSpPr>
          <p:cNvPr id="28" name="Straight Arrow Connector 27"/>
          <p:cNvCxnSpPr>
            <a:stCxn id="10" idx="0"/>
          </p:cNvCxnSpPr>
          <p:nvPr/>
        </p:nvCxnSpPr>
        <p:spPr>
          <a:xfrm rot="5400000" flipH="1" flipV="1">
            <a:off x="297907" y="2902494"/>
            <a:ext cx="2985587" cy="1752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0" name="Straight Arrow Connector 29"/>
          <p:cNvCxnSpPr/>
          <p:nvPr/>
        </p:nvCxnSpPr>
        <p:spPr>
          <a:xfrm rot="5400000" flipH="1" flipV="1">
            <a:off x="1104900" y="3543300"/>
            <a:ext cx="27432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/>
          <p:cNvCxnSpPr/>
          <p:nvPr/>
        </p:nvCxnSpPr>
        <p:spPr>
          <a:xfrm rot="16200000" flipV="1">
            <a:off x="3810000" y="4191000"/>
            <a:ext cx="1295400" cy="685800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4" name="Straight Arrow Connector 33"/>
          <p:cNvCxnSpPr/>
          <p:nvPr/>
        </p:nvCxnSpPr>
        <p:spPr>
          <a:xfrm rot="16200000" flipV="1">
            <a:off x="3314700" y="2933700"/>
            <a:ext cx="762000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48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4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61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Multicast (3-phase)</a:t>
            </a:r>
            <a:endParaRPr lang="en-US" dirty="0"/>
          </a:p>
        </p:txBody>
      </p:sp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9557" y="1600200"/>
            <a:ext cx="602974" cy="607490"/>
          </a:xfrm>
          <a:prstGeom prst="rect">
            <a:avLst/>
          </a:prstGeom>
          <a:noFill/>
        </p:spPr>
      </p:pic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49557" y="2543058"/>
            <a:ext cx="602974" cy="607490"/>
          </a:xfrm>
          <a:prstGeom prst="rect">
            <a:avLst/>
          </a:prstGeom>
          <a:noFill/>
        </p:spPr>
      </p:pic>
      <p:pic>
        <p:nvPicPr>
          <p:cNvPr id="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914400" y="3575320"/>
            <a:ext cx="602974" cy="607490"/>
          </a:xfrm>
          <a:prstGeom prst="rect">
            <a:avLst/>
          </a:prstGeom>
          <a:noFill/>
        </p:spPr>
      </p:pic>
      <p:pic>
        <p:nvPicPr>
          <p:cNvPr id="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18861" y="3575320"/>
            <a:ext cx="602974" cy="607490"/>
          </a:xfrm>
          <a:prstGeom prst="rect">
            <a:avLst/>
          </a:prstGeom>
          <a:noFill/>
        </p:spPr>
      </p:pic>
      <p:pic>
        <p:nvPicPr>
          <p:cNvPr id="8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83226" y="3567903"/>
            <a:ext cx="602974" cy="607490"/>
          </a:xfrm>
          <a:prstGeom prst="rect">
            <a:avLst/>
          </a:prstGeom>
          <a:noFill/>
        </p:spPr>
      </p:pic>
      <p:sp>
        <p:nvSpPr>
          <p:cNvPr id="9" name="TextBox 8"/>
          <p:cNvSpPr txBox="1"/>
          <p:nvPr/>
        </p:nvSpPr>
        <p:spPr>
          <a:xfrm>
            <a:off x="2514600" y="3283803"/>
            <a:ext cx="609462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dirty="0" smtClean="0"/>
              <a:t>…</a:t>
            </a:r>
            <a:endParaRPr lang="en-US" sz="4800" dirty="0"/>
          </a:p>
        </p:txBody>
      </p:sp>
      <p:cxnSp>
        <p:nvCxnSpPr>
          <p:cNvPr id="10" name="Straight Arrow Connector 9"/>
          <p:cNvCxnSpPr/>
          <p:nvPr/>
        </p:nvCxnSpPr>
        <p:spPr>
          <a:xfrm rot="5400000">
            <a:off x="2259935" y="2289656"/>
            <a:ext cx="409938" cy="898"/>
          </a:xfrm>
          <a:prstGeom prst="straightConnector1">
            <a:avLst/>
          </a:prstGeom>
          <a:ln w="28575">
            <a:solidFill>
              <a:srgbClr val="AEC5E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endCxn id="6" idx="0"/>
          </p:cNvCxnSpPr>
          <p:nvPr/>
        </p:nvCxnSpPr>
        <p:spPr>
          <a:xfrm rot="10800000" flipV="1">
            <a:off x="1215887" y="3075977"/>
            <a:ext cx="1162878" cy="499343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/>
          <p:nvPr/>
        </p:nvCxnSpPr>
        <p:spPr>
          <a:xfrm rot="5400000">
            <a:off x="2089733" y="3192732"/>
            <a:ext cx="491926" cy="258417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2594113" y="3075977"/>
            <a:ext cx="732183" cy="491926"/>
          </a:xfrm>
          <a:prstGeom prst="straightConnector1">
            <a:avLst/>
          </a:prstGeom>
          <a:ln w="28575"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rot="5400000" flipH="1" flipV="1">
            <a:off x="908099" y="2269515"/>
            <a:ext cx="1606176" cy="990600"/>
          </a:xfrm>
          <a:prstGeom prst="straightConnector1">
            <a:avLst/>
          </a:prstGeom>
          <a:ln w="28575">
            <a:solidFill>
              <a:srgbClr val="AEC5E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rot="5400000" flipH="1" flipV="1">
            <a:off x="1360924" y="2628784"/>
            <a:ext cx="1475777" cy="387626"/>
          </a:xfrm>
          <a:prstGeom prst="straightConnector1">
            <a:avLst/>
          </a:prstGeom>
          <a:ln w="28575">
            <a:solidFill>
              <a:srgbClr val="AEC5E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16200000" flipV="1">
            <a:off x="2367771" y="2520171"/>
            <a:ext cx="1297510" cy="672548"/>
          </a:xfrm>
          <a:prstGeom prst="straightConnector1">
            <a:avLst/>
          </a:prstGeom>
          <a:ln w="28575">
            <a:solidFill>
              <a:srgbClr val="AEC5E0"/>
            </a:solidFill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pic>
        <p:nvPicPr>
          <p:cNvPr id="23" name="Picture 4" descr="algorithm"/>
          <p:cNvPicPr>
            <a:picLocks noChangeAspect="1" noChangeArrowheads="1"/>
          </p:cNvPicPr>
          <p:nvPr/>
        </p:nvPicPr>
        <p:blipFill>
          <a:blip r:embed="rId4" cstate="print"/>
          <a:srcRect b="18750"/>
          <a:stretch>
            <a:fillRect/>
          </a:stretch>
        </p:blipFill>
        <p:spPr bwMode="auto">
          <a:xfrm>
            <a:off x="381000" y="4724400"/>
            <a:ext cx="4419600" cy="1981200"/>
          </a:xfrm>
          <a:prstGeom prst="rect">
            <a:avLst/>
          </a:prstGeom>
          <a:noFill/>
        </p:spPr>
      </p:pic>
      <p:sp>
        <p:nvSpPr>
          <p:cNvPr id="24" name="TextBox 23"/>
          <p:cNvSpPr txBox="1"/>
          <p:nvPr/>
        </p:nvSpPr>
        <p:spPr>
          <a:xfrm>
            <a:off x="4161112" y="1752600"/>
            <a:ext cx="4982888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800100" lvl="1" indent="-342900">
              <a:buAutoNum type="arabicParenR"/>
            </a:pPr>
            <a:r>
              <a:rPr lang="en-US" sz="2400" dirty="0" smtClean="0">
                <a:sym typeface="Symbol"/>
              </a:rPr>
              <a:t> Pre-prepare, v, n, d</a:t>
            </a:r>
            <a:r>
              <a:rPr lang="en-US" sz="2400" baseline="-25000" dirty="0" smtClean="0">
                <a:sym typeface="Symbol"/>
              </a:rPr>
              <a:t>p</a:t>
            </a:r>
            <a:r>
              <a:rPr lang="en-US" sz="2400" dirty="0" smtClean="0">
                <a:sym typeface="Symbol"/>
              </a:rPr>
              <a:t>, m</a:t>
            </a:r>
            <a:endParaRPr lang="en-US" sz="2400" dirty="0" smtClean="0"/>
          </a:p>
          <a:p>
            <a:pPr marL="800100" lvl="1" indent="-342900">
              <a:buAutoNum type="arabicParenR"/>
            </a:pPr>
            <a:r>
              <a:rPr lang="en-US" sz="2400" dirty="0" smtClean="0">
                <a:sym typeface="Symbol"/>
              </a:rPr>
              <a:t>Prepare, v, n, d, </a:t>
            </a:r>
            <a:r>
              <a:rPr lang="en-US" sz="2400" dirty="0" err="1" smtClean="0">
                <a:sym typeface="Symbol"/>
              </a:rPr>
              <a:t>i</a:t>
            </a:r>
            <a:r>
              <a:rPr lang="en-US" sz="2400" dirty="0" smtClean="0">
                <a:sym typeface="Symbol"/>
              </a:rPr>
              <a:t></a:t>
            </a:r>
            <a:r>
              <a:rPr lang="en-US" sz="2400" baseline="-25000" dirty="0" smtClean="0">
                <a:sym typeface="Symbol"/>
              </a:rPr>
              <a:t></a:t>
            </a:r>
            <a:r>
              <a:rPr lang="en-US" sz="2400" baseline="-25000" dirty="0" err="1" smtClean="0">
                <a:sym typeface="Symbol"/>
              </a:rPr>
              <a:t>i</a:t>
            </a:r>
            <a:endParaRPr lang="en-US" sz="2400" baseline="-25000" dirty="0" smtClean="0">
              <a:sym typeface="Symbol"/>
            </a:endParaRPr>
          </a:p>
          <a:p>
            <a:pPr marL="342900" indent="-342900"/>
            <a:r>
              <a:rPr lang="en-US" sz="2400" baseline="-25000" dirty="0" smtClean="0">
                <a:sym typeface="Symbol"/>
              </a:rPr>
              <a:t>		</a:t>
            </a:r>
            <a:r>
              <a:rPr lang="en-US" sz="3200" baseline="-25000" dirty="0" smtClean="0">
                <a:solidFill>
                  <a:srgbClr val="7030A0"/>
                </a:solidFill>
                <a:sym typeface="Symbol"/>
              </a:rPr>
              <a:t>Successfully prepared if  received </a:t>
            </a:r>
          </a:p>
          <a:p>
            <a:pPr marL="342900" indent="-342900"/>
            <a:r>
              <a:rPr lang="en-US" sz="3200" baseline="-25000" dirty="0" smtClean="0">
                <a:solidFill>
                  <a:srgbClr val="7030A0"/>
                </a:solidFill>
                <a:sym typeface="Symbol"/>
              </a:rPr>
              <a:t>		2m different prepared copies</a:t>
            </a:r>
          </a:p>
          <a:p>
            <a:pPr marL="342900" indent="-342900"/>
            <a:r>
              <a:rPr lang="en-US" sz="3200" baseline="-25000" dirty="0" smtClean="0">
                <a:solidFill>
                  <a:srgbClr val="7030A0"/>
                </a:solidFill>
                <a:sym typeface="Symbol"/>
              </a:rPr>
              <a:t>		( honest agree on total ordering)</a:t>
            </a:r>
          </a:p>
          <a:p>
            <a:pPr marL="800100" lvl="1" indent="-342900">
              <a:lnSpc>
                <a:spcPct val="150000"/>
              </a:lnSpc>
              <a:buFont typeface="+mj-lt"/>
              <a:buAutoNum type="arabicParenR" startAt="3"/>
            </a:pPr>
            <a:r>
              <a:rPr lang="en-US" sz="2400" dirty="0" smtClean="0">
                <a:sym typeface="Symbol"/>
              </a:rPr>
              <a:t> </a:t>
            </a:r>
            <a:r>
              <a:rPr lang="en-US" sz="2400" dirty="0" smtClean="0"/>
              <a:t>Commit,  v, n, D(m), </a:t>
            </a:r>
            <a:r>
              <a:rPr lang="en-US" sz="2400" dirty="0" err="1" smtClean="0"/>
              <a:t>i</a:t>
            </a:r>
            <a:r>
              <a:rPr lang="en-US" sz="2400" dirty="0" smtClean="0">
                <a:sym typeface="Symbol"/>
              </a:rPr>
              <a:t></a:t>
            </a:r>
            <a:r>
              <a:rPr lang="en-US" sz="2400" baseline="-25000" dirty="0" smtClean="0">
                <a:sym typeface="Symbol"/>
              </a:rPr>
              <a:t></a:t>
            </a:r>
            <a:r>
              <a:rPr lang="en-US" sz="2400" baseline="-25000" dirty="0" err="1" smtClean="0">
                <a:sym typeface="Symbol"/>
              </a:rPr>
              <a:t>i</a:t>
            </a:r>
            <a:endParaRPr lang="en-US" sz="2400" baseline="-25000" dirty="0"/>
          </a:p>
        </p:txBody>
      </p:sp>
      <p:sp>
        <p:nvSpPr>
          <p:cNvPr id="30" name="Rounded Rectangle 29"/>
          <p:cNvSpPr/>
          <p:nvPr/>
        </p:nvSpPr>
        <p:spPr>
          <a:xfrm>
            <a:off x="1371600" y="4724400"/>
            <a:ext cx="914400" cy="1828800"/>
          </a:xfrm>
          <a:prstGeom prst="roundRect">
            <a:avLst/>
          </a:prstGeom>
          <a:solidFill>
            <a:srgbClr val="CCFF33">
              <a:alpha val="25098"/>
            </a:srgb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-1.60962E-6 L 0.09167 -1.60962E-6 " pathEditMode="relative" rAng="0" ptsTypes="AA">
                                      <p:cBhvr>
                                        <p:cTn id="13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6" y="0"/>
                                    </p:animMotion>
                                  </p:childTnLst>
                                </p:cTn>
                              </p:par>
                              <p:par>
                                <p:cTn id="14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63" presetClass="path" presetSubtype="0" accel="50000" decel="5000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7 -1.60962E-6 L 0.175 -1.60962E-6 " pathEditMode="relative" rAng="0" ptsTypes="AA">
                                      <p:cBhvr>
                                        <p:cTn id="25" dur="10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42" y="0"/>
                                    </p:animMotion>
                                  </p:childTnLst>
                                </p:cTn>
                              </p:par>
                              <p:par>
                                <p:cTn id="26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 animBg="1"/>
      <p:bldP spid="30" grpId="1" animBg="1"/>
      <p:bldP spid="30" grpId="2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6128942" y="4800600"/>
            <a:ext cx="576658" cy="457200"/>
            <a:chOff x="4038600" y="5791200"/>
            <a:chExt cx="576658" cy="457200"/>
          </a:xfrm>
        </p:grpSpPr>
        <p:sp>
          <p:nvSpPr>
            <p:cNvPr id="41" name="Oval 40"/>
            <p:cNvSpPr/>
            <p:nvPr/>
          </p:nvSpPr>
          <p:spPr>
            <a:xfrm>
              <a:off x="4038600" y="5791200"/>
              <a:ext cx="457200" cy="4572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4038600" y="5867400"/>
              <a:ext cx="5766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</a:rPr>
                <a:t>SK</a:t>
              </a:r>
              <a:r>
                <a:rPr lang="en-US" b="1" baseline="-25000" dirty="0" smtClean="0">
                  <a:solidFill>
                    <a:srgbClr val="000000"/>
                  </a:solidFill>
                </a:rPr>
                <a:t>A</a:t>
              </a:r>
              <a:endParaRPr lang="en-US" b="1" baseline="-25000" dirty="0">
                <a:solidFill>
                  <a:srgbClr val="000000"/>
                </a:solidFill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Authenticated Messages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5612" y="1265238"/>
            <a:ext cx="4040188" cy="639762"/>
          </a:xfrm>
        </p:spPr>
        <p:txBody>
          <a:bodyPr>
            <a:normAutofit/>
          </a:bodyPr>
          <a:lstStyle/>
          <a:p>
            <a:r>
              <a:rPr lang="en-US" sz="2200" dirty="0" smtClean="0"/>
              <a:t>Digital Signatures</a:t>
            </a:r>
            <a:endParaRPr lang="en-US" sz="2200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Public-Key</a:t>
            </a:r>
          </a:p>
          <a:p>
            <a:r>
              <a:rPr lang="en-US" dirty="0" smtClean="0"/>
              <a:t>Inefficient </a:t>
            </a:r>
          </a:p>
          <a:p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43400" y="1265238"/>
            <a:ext cx="4876800" cy="639762"/>
          </a:xfrm>
        </p:spPr>
        <p:txBody>
          <a:bodyPr>
            <a:noAutofit/>
          </a:bodyPr>
          <a:lstStyle/>
          <a:p>
            <a:r>
              <a:rPr lang="en-US" sz="2200" dirty="0" smtClean="0"/>
              <a:t>Message Authentication Codes (MAC)</a:t>
            </a:r>
            <a:endParaRPr lang="en-US" sz="2200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92625" y="2174875"/>
            <a:ext cx="4270375" cy="3951288"/>
          </a:xfrm>
        </p:spPr>
        <p:txBody>
          <a:bodyPr/>
          <a:lstStyle/>
          <a:p>
            <a:r>
              <a:rPr lang="en-US" dirty="0" smtClean="0"/>
              <a:t>Secret-Key</a:t>
            </a:r>
          </a:p>
          <a:p>
            <a:r>
              <a:rPr lang="en-US" dirty="0" smtClean="0"/>
              <a:t>3 orders of magnitude faster</a:t>
            </a:r>
            <a:endParaRPr lang="en-US" dirty="0"/>
          </a:p>
        </p:txBody>
      </p:sp>
      <p:pic>
        <p:nvPicPr>
          <p:cNvPr id="1026" name="Picture 2" descr="C:\Users\eleanor\AppData\Local\Microsoft\Windows\Temporary Internet Files\Content.IE5\SCL612U1\MC90043390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669267"/>
            <a:ext cx="381000" cy="381000"/>
          </a:xfrm>
          <a:prstGeom prst="rect">
            <a:avLst/>
          </a:prstGeom>
          <a:noFill/>
        </p:spPr>
      </p:pic>
      <p:pic>
        <p:nvPicPr>
          <p:cNvPr id="8" name="Picture 7" descr="al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219200" y="3505200"/>
            <a:ext cx="893314" cy="914400"/>
          </a:xfrm>
          <a:prstGeom prst="rect">
            <a:avLst/>
          </a:prstGeom>
        </p:spPr>
      </p:pic>
      <p:pic>
        <p:nvPicPr>
          <p:cNvPr id="9" name="Picture 8" descr="Bo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3657600"/>
            <a:ext cx="915537" cy="920115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6477000" y="5562600"/>
            <a:ext cx="6858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3733800"/>
            <a:ext cx="57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SK</a:t>
            </a:r>
            <a:r>
              <a:rPr lang="en-US" baseline="-25000" dirty="0" smtClean="0"/>
              <a:t>A</a:t>
            </a:r>
            <a:endParaRPr lang="en-US" baseline="-25000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2133600" y="41148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2286000" y="3745467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M,</a:t>
            </a:r>
            <a:endParaRPr lang="en-US" sz="2000" i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572000" y="41148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65831" y="3745468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M</a:t>
            </a:r>
            <a:r>
              <a:rPr lang="en-US" baseline="-25000" dirty="0" smtClean="0">
                <a:sym typeface="Symbol"/>
              </a:rPr>
              <a:t>SK</a:t>
            </a:r>
            <a:r>
              <a:rPr lang="en-US" baseline="-36000" dirty="0" smtClean="0">
                <a:sym typeface="Symbol"/>
              </a:rPr>
              <a:t>A</a:t>
            </a:r>
            <a:endParaRPr lang="en-US" baseline="-36000" dirty="0"/>
          </a:p>
        </p:txBody>
      </p:sp>
      <p:sp>
        <p:nvSpPr>
          <p:cNvPr id="25" name="TextBox 24"/>
          <p:cNvSpPr txBox="1"/>
          <p:nvPr/>
        </p:nvSpPr>
        <p:spPr>
          <a:xfrm>
            <a:off x="5279773" y="4888468"/>
            <a:ext cx="83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M</a:t>
            </a:r>
            <a:r>
              <a:rPr lang="en-US" baseline="-25000" dirty="0" smtClean="0">
                <a:sym typeface="Symbol"/>
              </a:rPr>
              <a:t>SK</a:t>
            </a:r>
            <a:r>
              <a:rPr lang="en-US" baseline="-36000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</a:t>
            </a:r>
            <a:endParaRPr lang="en-US" dirty="0"/>
          </a:p>
        </p:txBody>
      </p:sp>
      <p:pic>
        <p:nvPicPr>
          <p:cNvPr id="26" name="Picture 2" descr="C:\Users\eleanor\AppData\Local\Microsoft\Windows\Temporary Internet Files\Content.IE5\SCL612U1\MC90043390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9484" y="4724400"/>
            <a:ext cx="381000" cy="381000"/>
          </a:xfrm>
          <a:prstGeom prst="rect">
            <a:avLst/>
          </a:prstGeom>
          <a:noFill/>
        </p:spPr>
      </p:pic>
      <p:sp>
        <p:nvSpPr>
          <p:cNvPr id="27" name="TextBox 26"/>
          <p:cNvSpPr txBox="1"/>
          <p:nvPr/>
        </p:nvSpPr>
        <p:spPr>
          <a:xfrm>
            <a:off x="6128942" y="4876801"/>
            <a:ext cx="57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PK</a:t>
            </a:r>
            <a:r>
              <a:rPr lang="en-US" baseline="-25000" dirty="0" smtClean="0"/>
              <a:t>A</a:t>
            </a:r>
            <a:endParaRPr lang="en-US" baseline="-25000" dirty="0"/>
          </a:p>
        </p:txBody>
      </p:sp>
      <p:sp>
        <p:nvSpPr>
          <p:cNvPr id="30" name="TextBox 29"/>
          <p:cNvSpPr txBox="1"/>
          <p:nvPr/>
        </p:nvSpPr>
        <p:spPr>
          <a:xfrm>
            <a:off x="6999506" y="4888468"/>
            <a:ext cx="1382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</a:t>
            </a:r>
            <a:r>
              <a:rPr lang="en-US" dirty="0" smtClean="0">
                <a:sym typeface="Symbol"/>
              </a:rPr>
              <a:t> {yes, no}</a:t>
            </a:r>
            <a:endParaRPr lang="en-US" dirty="0"/>
          </a:p>
        </p:txBody>
      </p:sp>
      <p:cxnSp>
        <p:nvCxnSpPr>
          <p:cNvPr id="34" name="Straight Arrow Connector 33"/>
          <p:cNvCxnSpPr/>
          <p:nvPr/>
        </p:nvCxnSpPr>
        <p:spPr>
          <a:xfrm rot="5400000">
            <a:off x="6210300" y="5067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6" name="Straight Arrow Connector 35"/>
          <p:cNvCxnSpPr/>
          <p:nvPr/>
        </p:nvCxnSpPr>
        <p:spPr>
          <a:xfrm rot="5400000" flipH="1" flipV="1">
            <a:off x="6438900" y="5067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45" name="Straight Connector 44"/>
          <p:cNvCxnSpPr/>
          <p:nvPr/>
        </p:nvCxnSpPr>
        <p:spPr>
          <a:xfrm rot="10800000" flipV="1">
            <a:off x="381000" y="4267200"/>
            <a:ext cx="3505200" cy="838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47" name="Straight Connector 46"/>
          <p:cNvCxnSpPr/>
          <p:nvPr/>
        </p:nvCxnSpPr>
        <p:spPr>
          <a:xfrm rot="16200000" flipH="1">
            <a:off x="4229100" y="4381500"/>
            <a:ext cx="838200" cy="6096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43" name="TextBox 42"/>
          <p:cNvSpPr txBox="1"/>
          <p:nvPr/>
        </p:nvSpPr>
        <p:spPr>
          <a:xfrm>
            <a:off x="381000" y="5105400"/>
            <a:ext cx="4663136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           SIG</a:t>
            </a:r>
            <a:r>
              <a:rPr lang="en-US" sz="2000" baseline="-25000" dirty="0" smtClean="0">
                <a:solidFill>
                  <a:srgbClr val="000000"/>
                </a:solidFill>
              </a:rPr>
              <a:t>RSA</a:t>
            </a:r>
            <a:r>
              <a:rPr lang="en-US" sz="2000" dirty="0" smtClean="0">
                <a:solidFill>
                  <a:srgbClr val="000000"/>
                </a:solidFill>
              </a:rPr>
              <a:t>(M,SK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) = f(M)</a:t>
            </a:r>
            <a:r>
              <a:rPr lang="en-US" sz="2000" baseline="30000" dirty="0" smtClean="0">
                <a:solidFill>
                  <a:srgbClr val="000000"/>
                </a:solidFill>
              </a:rPr>
              <a:t>SK</a:t>
            </a:r>
            <a:r>
              <a:rPr lang="en-US" sz="2000" baseline="20000" dirty="0" smtClean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  mod n            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33800" y="3810000"/>
            <a:ext cx="6858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SIG</a:t>
            </a:r>
            <a:endParaRPr 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402612" y="5086290"/>
            <a:ext cx="4626588" cy="400110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SIG</a:t>
            </a:r>
            <a:r>
              <a:rPr lang="en-US" sz="2000" baseline="-25000" dirty="0" smtClean="0">
                <a:solidFill>
                  <a:srgbClr val="000000"/>
                </a:solidFill>
              </a:rPr>
              <a:t>SHA</a:t>
            </a:r>
            <a:r>
              <a:rPr lang="en-US" sz="2000" dirty="0" smtClean="0">
                <a:solidFill>
                  <a:srgbClr val="000000"/>
                </a:solidFill>
              </a:rPr>
              <a:t>(M,SK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) = SHA(SK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||SHA(SK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</a:t>
            </a:r>
            <a:r>
              <a:rPr lang="en-US" sz="2000" dirty="0" smtClean="0">
                <a:solidFill>
                  <a:srgbClr val="000000"/>
                </a:solidFill>
              </a:rPr>
              <a:t>||f(M)))</a:t>
            </a:r>
            <a:endParaRPr lang="en-US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" grpId="0" build="p"/>
      <p:bldP spid="27" grpId="0"/>
      <p:bldP spid="43" grpId="0" animBg="1"/>
      <p:bldP spid="5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900" dirty="0" smtClean="0"/>
              <a:t>Backup Plan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3600" dirty="0" smtClean="0"/>
              <a:t>(</a:t>
            </a:r>
            <a:r>
              <a:rPr lang="en-US" sz="3600" i="1" dirty="0" smtClean="0"/>
              <a:t>c</a:t>
            </a:r>
            <a:r>
              <a:rPr lang="en-US" sz="3600" dirty="0" smtClean="0"/>
              <a:t> doesn’t receive</a:t>
            </a:r>
            <a:r>
              <a:rPr lang="en-US" sz="3600" i="1" dirty="0" smtClean="0"/>
              <a:t> m+1 </a:t>
            </a:r>
            <a:r>
              <a:rPr lang="en-US" sz="3600" dirty="0" smtClean="0"/>
              <a:t>replies)</a:t>
            </a:r>
            <a:endParaRPr lang="en-US" sz="3600" dirty="0"/>
          </a:p>
        </p:txBody>
      </p:sp>
      <p:pic>
        <p:nvPicPr>
          <p:cNvPr id="3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1600200"/>
            <a:ext cx="1066800" cy="1129213"/>
          </a:xfrm>
          <a:prstGeom prst="rect">
            <a:avLst/>
          </a:prstGeom>
          <a:noFill/>
        </p:spPr>
      </p:pic>
      <p:pic>
        <p:nvPicPr>
          <p:cNvPr id="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43200" y="3352800"/>
            <a:ext cx="1066800" cy="1129213"/>
          </a:xfrm>
          <a:prstGeom prst="rect">
            <a:avLst/>
          </a:prstGeom>
          <a:noFill/>
        </p:spPr>
      </p:pic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1000" y="5271587"/>
            <a:ext cx="1066800" cy="1129213"/>
          </a:xfrm>
          <a:prstGeom prst="rect">
            <a:avLst/>
          </a:prstGeom>
          <a:noFill/>
        </p:spPr>
      </p:pic>
      <p:pic>
        <p:nvPicPr>
          <p:cNvPr id="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81200" y="5271587"/>
            <a:ext cx="1066800" cy="1129213"/>
          </a:xfrm>
          <a:prstGeom prst="rect">
            <a:avLst/>
          </a:prstGeom>
          <a:noFill/>
        </p:spPr>
      </p:pic>
      <p:pic>
        <p:nvPicPr>
          <p:cNvPr id="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0" y="5257800"/>
            <a:ext cx="1066800" cy="1129213"/>
          </a:xfrm>
          <a:prstGeom prst="rect">
            <a:avLst/>
          </a:prstGeom>
          <a:noFill/>
        </p:spPr>
      </p:pic>
      <p:sp>
        <p:nvSpPr>
          <p:cNvPr id="8" name="TextBox 7"/>
          <p:cNvSpPr txBox="1"/>
          <p:nvPr/>
        </p:nvSpPr>
        <p:spPr>
          <a:xfrm>
            <a:off x="3276600" y="4725650"/>
            <a:ext cx="963725" cy="14465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800" dirty="0" smtClean="0"/>
              <a:t>…</a:t>
            </a:r>
            <a:endParaRPr lang="en-US" sz="8800" dirty="0"/>
          </a:p>
        </p:txBody>
      </p:sp>
      <p:cxnSp>
        <p:nvCxnSpPr>
          <p:cNvPr id="20" name="Straight Arrow Connector 19"/>
          <p:cNvCxnSpPr>
            <a:endCxn id="5" idx="0"/>
          </p:cNvCxnSpPr>
          <p:nvPr/>
        </p:nvCxnSpPr>
        <p:spPr>
          <a:xfrm rot="5400000">
            <a:off x="450307" y="2978693"/>
            <a:ext cx="2756987" cy="1828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/>
          <p:cNvCxnSpPr/>
          <p:nvPr/>
        </p:nvCxnSpPr>
        <p:spPr>
          <a:xfrm rot="5400000">
            <a:off x="1219200" y="3581400"/>
            <a:ext cx="2667000" cy="685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>
            <a:off x="2705100" y="2933700"/>
            <a:ext cx="6858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16200000" flipH="1">
            <a:off x="2705100" y="3086100"/>
            <a:ext cx="2590800" cy="1600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4648200" y="2057400"/>
            <a:ext cx="4195636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arenR"/>
            </a:pPr>
            <a:r>
              <a:rPr lang="en-US" sz="2400" dirty="0" smtClean="0"/>
              <a:t>Broadcast </a:t>
            </a:r>
            <a:r>
              <a:rPr lang="en-US" sz="2400" dirty="0" smtClean="0">
                <a:sym typeface="Symbol"/>
              </a:rPr>
              <a:t>Request</a:t>
            </a:r>
            <a:r>
              <a:rPr lang="en-US" sz="2400" i="1" dirty="0" smtClean="0">
                <a:sym typeface="Symbol"/>
              </a:rPr>
              <a:t>, o, t, c</a:t>
            </a:r>
            <a:r>
              <a:rPr lang="en-US" sz="2400" dirty="0" smtClean="0">
                <a:sym typeface="Symbol"/>
              </a:rPr>
              <a:t></a:t>
            </a:r>
            <a:r>
              <a:rPr lang="en-US" sz="2400" baseline="-25000" dirty="0" smtClean="0">
                <a:sym typeface="Symbol"/>
              </a:rPr>
              <a:t></a:t>
            </a:r>
            <a:r>
              <a:rPr lang="en-US" sz="2400" baseline="-44000" dirty="0" smtClean="0">
                <a:sym typeface="Symbol"/>
              </a:rPr>
              <a:t>c</a:t>
            </a:r>
            <a:endParaRPr lang="en-US" sz="2400" dirty="0" smtClean="0"/>
          </a:p>
          <a:p>
            <a:pPr marL="971550" lvl="1" indent="-514350">
              <a:buFont typeface="+mj-lt"/>
              <a:buAutoNum type="romanUcPeriod"/>
            </a:pPr>
            <a:r>
              <a:rPr lang="en-US" sz="2400" dirty="0" smtClean="0"/>
              <a:t>Resend or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sz="2400" dirty="0" smtClean="0">
                <a:sym typeface="Symbol"/>
              </a:rPr>
              <a:t>Relay request to </a:t>
            </a:r>
            <a:r>
              <a:rPr lang="en-US" sz="2400" i="1" dirty="0" smtClean="0">
                <a:sym typeface="Symbol"/>
              </a:rPr>
              <a:t>p</a:t>
            </a:r>
            <a:endParaRPr lang="en-US" sz="2400" dirty="0" smtClean="0">
              <a:sym typeface="Symbol"/>
            </a:endParaRPr>
          </a:p>
          <a:p>
            <a:pPr marL="457200" indent="-457200">
              <a:buAutoNum type="arabicParenR"/>
            </a:pPr>
            <a:r>
              <a:rPr lang="en-US" sz="2400" dirty="0" smtClean="0">
                <a:sym typeface="Symbol"/>
              </a:rPr>
              <a:t>Recover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sz="2400" dirty="0" smtClean="0">
                <a:sym typeface="Symbol"/>
              </a:rPr>
              <a:t>If p multicasts continue </a:t>
            </a:r>
          </a:p>
          <a:p>
            <a:pPr marL="971550" lvl="1" indent="-514350">
              <a:buFont typeface="+mj-lt"/>
              <a:buAutoNum type="romanUcPeriod"/>
            </a:pPr>
            <a:r>
              <a:rPr lang="en-US" sz="2400" dirty="0" smtClean="0">
                <a:sym typeface="Symbol"/>
              </a:rPr>
              <a:t>Else Change View</a:t>
            </a:r>
            <a:endParaRPr lang="en-US" sz="2400" i="1" baseline="-44000" dirty="0" smtClean="0">
              <a:sym typeface="Symbol"/>
            </a:endParaRPr>
          </a:p>
          <a:p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29" name="Straight Arrow Connector 28"/>
          <p:cNvCxnSpPr/>
          <p:nvPr/>
        </p:nvCxnSpPr>
        <p:spPr>
          <a:xfrm flipV="1">
            <a:off x="1066800" y="4267200"/>
            <a:ext cx="1676400" cy="10668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1" name="Straight Arrow Connector 30"/>
          <p:cNvCxnSpPr>
            <a:stCxn id="6" idx="0"/>
          </p:cNvCxnSpPr>
          <p:nvPr/>
        </p:nvCxnSpPr>
        <p:spPr>
          <a:xfrm rot="5400000" flipH="1" flipV="1">
            <a:off x="2241007" y="4616994"/>
            <a:ext cx="928187" cy="381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rot="16200000" flipV="1">
            <a:off x="3810000" y="4419600"/>
            <a:ext cx="838200" cy="838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2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28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2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30" presetClass="emph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>
                                      <p:cBhvr override="childStyle">
                                        <p:cTn id="38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39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animClr clrSpc="hsl">
                                      <p:cBhvr>
                                        <p:cTn id="40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0" s="12549" l="25098"/>
                                      </p:by>
                                    </p:animClr>
                                    <p:set>
                                      <p:cBhvr>
                                        <p:cTn id="4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Rectangle 67"/>
          <p:cNvSpPr/>
          <p:nvPr/>
        </p:nvSpPr>
        <p:spPr>
          <a:xfrm>
            <a:off x="76200" y="5181600"/>
            <a:ext cx="2438400" cy="13716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-381000" y="4876800"/>
            <a:ext cx="2895600" cy="2133600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endParaRPr lang="en-US" dirty="0" smtClean="0"/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Signed properly?</a:t>
            </a:r>
          </a:p>
          <a:p>
            <a:pPr lvl="1"/>
            <a:r>
              <a:rPr lang="en-US" i="1" dirty="0" smtClean="0">
                <a:solidFill>
                  <a:schemeClr val="bg1"/>
                </a:solidFill>
              </a:rPr>
              <a:t>V</a:t>
            </a:r>
            <a:r>
              <a:rPr lang="en-US" dirty="0" smtClean="0">
                <a:solidFill>
                  <a:schemeClr val="bg1"/>
                </a:solidFill>
              </a:rPr>
              <a:t> valid for view </a:t>
            </a:r>
            <a:r>
              <a:rPr lang="en-US" i="1" dirty="0" smtClean="0">
                <a:solidFill>
                  <a:schemeClr val="bg1"/>
                </a:solidFill>
              </a:rPr>
              <a:t>v+1</a:t>
            </a:r>
            <a:r>
              <a:rPr lang="en-US" dirty="0" smtClean="0">
                <a:solidFill>
                  <a:schemeClr val="bg1"/>
                </a:solidFill>
              </a:rPr>
              <a:t>?</a:t>
            </a:r>
          </a:p>
          <a:p>
            <a:pPr lvl="1"/>
            <a:r>
              <a:rPr lang="en-US" dirty="0" smtClean="0">
                <a:solidFill>
                  <a:schemeClr val="bg1"/>
                </a:solidFill>
              </a:rPr>
              <a:t>Set </a:t>
            </a:r>
            <a:r>
              <a:rPr lang="en-US" i="1" dirty="0" smtClean="0">
                <a:solidFill>
                  <a:schemeClr val="bg1"/>
                </a:solidFill>
              </a:rPr>
              <a:t>O</a:t>
            </a:r>
            <a:r>
              <a:rPr lang="en-US" dirty="0" smtClean="0">
                <a:solidFill>
                  <a:schemeClr val="bg1"/>
                </a:solidFill>
              </a:rPr>
              <a:t> is correct?</a:t>
            </a:r>
          </a:p>
          <a:p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/>
          <a:lstStyle/>
          <a:p>
            <a:r>
              <a:rPr lang="en-US" dirty="0" smtClean="0"/>
              <a:t>View Change</a:t>
            </a:r>
            <a:endParaRPr lang="en-US" dirty="0"/>
          </a:p>
        </p:txBody>
      </p:sp>
      <p:pic>
        <p:nvPicPr>
          <p:cNvPr id="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19126" y="1758749"/>
            <a:ext cx="1562274" cy="1746451"/>
          </a:xfrm>
          <a:prstGeom prst="rect">
            <a:avLst/>
          </a:prstGeom>
          <a:noFill/>
        </p:spPr>
      </p:pic>
      <p:pic>
        <p:nvPicPr>
          <p:cNvPr id="12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00326" y="1225349"/>
            <a:ext cx="1562274" cy="1746451"/>
          </a:xfrm>
          <a:prstGeom prst="rect">
            <a:avLst/>
          </a:prstGeom>
          <a:noFill/>
        </p:spPr>
      </p:pic>
      <p:pic>
        <p:nvPicPr>
          <p:cNvPr id="14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81526" y="1987349"/>
            <a:ext cx="1562274" cy="1746451"/>
          </a:xfrm>
          <a:prstGeom prst="rect">
            <a:avLst/>
          </a:prstGeom>
          <a:noFill/>
        </p:spPr>
      </p:pic>
      <p:pic>
        <p:nvPicPr>
          <p:cNvPr id="15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33926" y="4044749"/>
            <a:ext cx="1562274" cy="1746451"/>
          </a:xfrm>
          <a:prstGeom prst="rect">
            <a:avLst/>
          </a:prstGeom>
          <a:noFill/>
        </p:spPr>
      </p:pic>
      <p:pic>
        <p:nvPicPr>
          <p:cNvPr id="16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724400" y="5111549"/>
            <a:ext cx="1562274" cy="1746451"/>
          </a:xfrm>
          <a:prstGeom prst="rect">
            <a:avLst/>
          </a:prstGeom>
          <a:noFill/>
        </p:spPr>
      </p:pic>
      <p:pic>
        <p:nvPicPr>
          <p:cNvPr id="17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52526" y="5111549"/>
            <a:ext cx="1562274" cy="1746451"/>
          </a:xfrm>
          <a:prstGeom prst="rect">
            <a:avLst/>
          </a:prstGeom>
          <a:noFill/>
        </p:spPr>
      </p:pic>
      <p:pic>
        <p:nvPicPr>
          <p:cNvPr id="18" name="Picture 2" descr="C:\Users\eleanor\AppData\Local\Microsoft\Windows\Temporary Internet Files\Content.IE5\SCL612U1\MC900290204[1].wmf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71600" y="3358949"/>
            <a:ext cx="1562274" cy="1746451"/>
          </a:xfrm>
          <a:prstGeom prst="rect">
            <a:avLst/>
          </a:prstGeom>
          <a:noFill/>
        </p:spPr>
      </p:pic>
      <p:pic>
        <p:nvPicPr>
          <p:cNvPr id="21" name="Picture 20" descr="timer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197714" y="1524000"/>
            <a:ext cx="707286" cy="795336"/>
          </a:xfrm>
          <a:prstGeom prst="rect">
            <a:avLst/>
          </a:prstGeom>
        </p:spPr>
      </p:pic>
      <p:grpSp>
        <p:nvGrpSpPr>
          <p:cNvPr id="35" name="Group 34"/>
          <p:cNvGrpSpPr/>
          <p:nvPr/>
        </p:nvGrpSpPr>
        <p:grpSpPr>
          <a:xfrm>
            <a:off x="2819400" y="2743200"/>
            <a:ext cx="6076644" cy="2362200"/>
            <a:chOff x="2819400" y="2743200"/>
            <a:chExt cx="6076644" cy="2362200"/>
          </a:xfrm>
        </p:grpSpPr>
        <p:sp>
          <p:nvSpPr>
            <p:cNvPr id="20" name="TextBox 19"/>
            <p:cNvSpPr txBox="1"/>
            <p:nvPr/>
          </p:nvSpPr>
          <p:spPr>
            <a:xfrm>
              <a:off x="4495800" y="3505200"/>
              <a:ext cx="4400244" cy="52322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  <a:sym typeface="Symbol"/>
                </a:rPr>
                <a:t></a:t>
              </a:r>
              <a:r>
                <a:rPr lang="en-US" sz="2800" dirty="0" err="1" smtClean="0">
                  <a:solidFill>
                    <a:srgbClr val="4A7EBB"/>
                  </a:solidFill>
                  <a:sym typeface="Symbol"/>
                </a:rPr>
                <a:t>ViewChange</a:t>
              </a:r>
              <a:r>
                <a:rPr lang="en-US" sz="2800" dirty="0" smtClean="0">
                  <a:solidFill>
                    <a:srgbClr val="4A7EBB"/>
                  </a:solidFill>
                  <a:sym typeface="Symbol"/>
                </a:rPr>
                <a:t>, </a:t>
              </a:r>
              <a:r>
                <a:rPr lang="en-US" sz="2800" i="1" dirty="0" smtClean="0">
                  <a:solidFill>
                    <a:srgbClr val="4A7EBB"/>
                  </a:solidFill>
                  <a:sym typeface="Symbol"/>
                </a:rPr>
                <a:t>v+1, n, C, P, </a:t>
              </a:r>
              <a:r>
                <a:rPr lang="en-US" sz="2800" i="1" dirty="0" err="1" smtClean="0">
                  <a:solidFill>
                    <a:srgbClr val="4A7EBB"/>
                  </a:solidFill>
                  <a:sym typeface="Symbol"/>
                </a:rPr>
                <a:t>i</a:t>
              </a:r>
              <a:r>
                <a:rPr lang="en-US" sz="2800" dirty="0" smtClean="0">
                  <a:solidFill>
                    <a:srgbClr val="4A7EBB"/>
                  </a:solidFill>
                  <a:sym typeface="Symbol"/>
                </a:rPr>
                <a:t></a:t>
              </a:r>
              <a:r>
                <a:rPr lang="en-US" sz="2800" baseline="-25000" dirty="0" smtClean="0">
                  <a:solidFill>
                    <a:srgbClr val="4A7EBB"/>
                  </a:solidFill>
                  <a:sym typeface="Symbol"/>
                </a:rPr>
                <a:t></a:t>
              </a:r>
              <a:r>
                <a:rPr lang="en-US" sz="2800" baseline="-36000" dirty="0" err="1" smtClean="0">
                  <a:solidFill>
                    <a:srgbClr val="4A7EBB"/>
                  </a:solidFill>
                  <a:sym typeface="Symbol"/>
                </a:rPr>
                <a:t>i</a:t>
              </a:r>
              <a:endParaRPr lang="en-US" sz="2800" baseline="-36000" dirty="0">
                <a:solidFill>
                  <a:srgbClr val="4A7EBB"/>
                </a:solidFill>
              </a:endParaRPr>
            </a:p>
          </p:txBody>
        </p:sp>
        <p:cxnSp>
          <p:nvCxnSpPr>
            <p:cNvPr id="23" name="Straight Arrow Connector 22"/>
            <p:cNvCxnSpPr/>
            <p:nvPr/>
          </p:nvCxnSpPr>
          <p:spPr>
            <a:xfrm rot="16200000" flipH="1">
              <a:off x="3390900" y="3543300"/>
              <a:ext cx="1676400" cy="1447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Arrow Connector 24"/>
            <p:cNvCxnSpPr/>
            <p:nvPr/>
          </p:nvCxnSpPr>
          <p:spPr>
            <a:xfrm rot="5400000">
              <a:off x="2590800" y="4114800"/>
              <a:ext cx="1600200" cy="228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Arrow Connector 26"/>
            <p:cNvCxnSpPr/>
            <p:nvPr/>
          </p:nvCxnSpPr>
          <p:spPr>
            <a:xfrm rot="10800000" flipV="1">
              <a:off x="2819400" y="3429000"/>
              <a:ext cx="6858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3505200" y="3429000"/>
              <a:ext cx="25908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Arrow Connector 30"/>
            <p:cNvCxnSpPr/>
            <p:nvPr/>
          </p:nvCxnSpPr>
          <p:spPr>
            <a:xfrm flipV="1">
              <a:off x="3505200" y="3124200"/>
              <a:ext cx="25146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Arrow Connector 32"/>
            <p:cNvCxnSpPr/>
            <p:nvPr/>
          </p:nvCxnSpPr>
          <p:spPr>
            <a:xfrm flipV="1">
              <a:off x="3505200" y="2743200"/>
              <a:ext cx="838200" cy="685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2895600" y="2819400"/>
            <a:ext cx="6344571" cy="2286000"/>
            <a:chOff x="2895600" y="2819400"/>
            <a:chExt cx="6344571" cy="2286000"/>
          </a:xfrm>
        </p:grpSpPr>
        <p:sp>
          <p:nvSpPr>
            <p:cNvPr id="34" name="TextBox 33"/>
            <p:cNvSpPr txBox="1"/>
            <p:nvPr/>
          </p:nvSpPr>
          <p:spPr>
            <a:xfrm>
              <a:off x="5638800" y="3505200"/>
              <a:ext cx="3601371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800" dirty="0" smtClean="0">
                  <a:solidFill>
                    <a:srgbClr val="4A7EBB"/>
                  </a:solidFill>
                  <a:sym typeface="Symbol"/>
                </a:rPr>
                <a:t>New-View, </a:t>
              </a:r>
              <a:r>
                <a:rPr lang="en-US" sz="2800" i="1" dirty="0" smtClean="0">
                  <a:solidFill>
                    <a:srgbClr val="4A7EBB"/>
                  </a:solidFill>
                  <a:sym typeface="Symbol"/>
                </a:rPr>
                <a:t>v+1, V, O</a:t>
              </a:r>
              <a:r>
                <a:rPr lang="en-US" sz="2800" dirty="0" smtClean="0">
                  <a:solidFill>
                    <a:srgbClr val="4A7EBB"/>
                  </a:solidFill>
                  <a:sym typeface="Symbol"/>
                </a:rPr>
                <a:t></a:t>
              </a:r>
              <a:r>
                <a:rPr lang="en-US" sz="2800" baseline="-25000" dirty="0" smtClean="0">
                  <a:solidFill>
                    <a:srgbClr val="4A7EBB"/>
                  </a:solidFill>
                  <a:sym typeface="Symbol"/>
                </a:rPr>
                <a:t></a:t>
              </a:r>
              <a:r>
                <a:rPr lang="en-US" sz="2800" baseline="-36000" dirty="0" smtClean="0">
                  <a:solidFill>
                    <a:srgbClr val="4A7EBB"/>
                  </a:solidFill>
                  <a:sym typeface="Symbol"/>
                </a:rPr>
                <a:t>p</a:t>
              </a:r>
              <a:endParaRPr lang="en-US" sz="2800" baseline="-36000" dirty="0">
                <a:solidFill>
                  <a:srgbClr val="4A7EBB"/>
                </a:solidFill>
              </a:endParaRPr>
            </a:p>
          </p:txBody>
        </p:sp>
        <p:cxnSp>
          <p:nvCxnSpPr>
            <p:cNvPr id="37" name="Straight Arrow Connector 36"/>
            <p:cNvCxnSpPr/>
            <p:nvPr/>
          </p:nvCxnSpPr>
          <p:spPr>
            <a:xfrm rot="10800000">
              <a:off x="5486400" y="2819400"/>
              <a:ext cx="4572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Arrow Connector 38"/>
            <p:cNvCxnSpPr/>
            <p:nvPr/>
          </p:nvCxnSpPr>
          <p:spPr>
            <a:xfrm rot="10800000" flipV="1">
              <a:off x="3505200" y="3124200"/>
              <a:ext cx="2438400" cy="304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Arrow Connector 40"/>
            <p:cNvCxnSpPr/>
            <p:nvPr/>
          </p:nvCxnSpPr>
          <p:spPr>
            <a:xfrm rot="10800000" flipV="1">
              <a:off x="2895600" y="3124200"/>
              <a:ext cx="3048000" cy="838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Arrow Connector 42"/>
            <p:cNvCxnSpPr/>
            <p:nvPr/>
          </p:nvCxnSpPr>
          <p:spPr>
            <a:xfrm rot="10800000" flipV="1">
              <a:off x="3352800" y="3124200"/>
              <a:ext cx="2590800" cy="1828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Arrow Connector 44"/>
            <p:cNvCxnSpPr/>
            <p:nvPr/>
          </p:nvCxnSpPr>
          <p:spPr>
            <a:xfrm rot="5400000">
              <a:off x="4457700" y="3619500"/>
              <a:ext cx="19812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16200000" flipH="1">
              <a:off x="5829300" y="3238500"/>
              <a:ext cx="457200" cy="228600"/>
            </a:xfrm>
            <a:prstGeom prst="line">
              <a:avLst/>
            </a:prstGeom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Arrow Connector 56"/>
            <p:cNvCxnSpPr/>
            <p:nvPr/>
          </p:nvCxnSpPr>
          <p:spPr>
            <a:xfrm rot="16200000" flipH="1">
              <a:off x="6286500" y="4000500"/>
              <a:ext cx="1524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" grpId="0" animBg="1"/>
      <p:bldP spid="3" grpId="1" build="p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" name="Picture 43" descr="clou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-76200" y="838200"/>
            <a:ext cx="3962399" cy="364807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52400"/>
            <a:ext cx="8229600" cy="1143000"/>
          </a:xfrm>
        </p:spPr>
        <p:txBody>
          <a:bodyPr/>
          <a:lstStyle/>
          <a:p>
            <a:r>
              <a:rPr lang="en-US" dirty="0" smtClean="0"/>
              <a:t>(Stable) Checkpoints</a:t>
            </a:r>
            <a:endParaRPr lang="en-US" dirty="0"/>
          </a:p>
        </p:txBody>
      </p:sp>
      <p:grpSp>
        <p:nvGrpSpPr>
          <p:cNvPr id="19" name="Group 18"/>
          <p:cNvGrpSpPr/>
          <p:nvPr/>
        </p:nvGrpSpPr>
        <p:grpSpPr>
          <a:xfrm>
            <a:off x="895965" y="1371600"/>
            <a:ext cx="1847235" cy="1905000"/>
            <a:chOff x="5029200" y="2286000"/>
            <a:chExt cx="2304435" cy="2286000"/>
          </a:xfrm>
        </p:grpSpPr>
        <p:grpSp>
          <p:nvGrpSpPr>
            <p:cNvPr id="18" name="Group 17"/>
            <p:cNvGrpSpPr/>
            <p:nvPr/>
          </p:nvGrpSpPr>
          <p:grpSpPr>
            <a:xfrm>
              <a:off x="5029200" y="2286000"/>
              <a:ext cx="2304435" cy="2286000"/>
              <a:chOff x="5029200" y="2286000"/>
              <a:chExt cx="2304435" cy="2286000"/>
            </a:xfrm>
          </p:grpSpPr>
          <p:grpSp>
            <p:nvGrpSpPr>
              <p:cNvPr id="16" name="Group 15"/>
              <p:cNvGrpSpPr/>
              <p:nvPr/>
            </p:nvGrpSpPr>
            <p:grpSpPr>
              <a:xfrm>
                <a:off x="5029200" y="2286000"/>
                <a:ext cx="2304435" cy="2286000"/>
                <a:chOff x="5029200" y="2286000"/>
                <a:chExt cx="2304435" cy="2286000"/>
              </a:xfrm>
            </p:grpSpPr>
            <p:pic>
              <p:nvPicPr>
                <p:cNvPr id="8" name="Picture 7" descr="scroll.jpg"/>
                <p:cNvPicPr>
                  <a:picLocks noChangeAspect="1"/>
                </p:cNvPicPr>
                <p:nvPr/>
              </p:nvPicPr>
              <p:blipFill>
                <a:blip r:embed="rId4" cstate="print"/>
                <a:srcRect l="4023" t="2762" r="6322" b="2762"/>
                <a:stretch>
                  <a:fillRect/>
                </a:stretch>
              </p:blipFill>
              <p:spPr>
                <a:xfrm>
                  <a:off x="5029200" y="2286000"/>
                  <a:ext cx="2304435" cy="2286000"/>
                </a:xfrm>
                <a:prstGeom prst="rect">
                  <a:avLst/>
                </a:prstGeom>
              </p:spPr>
            </p:pic>
            <p:sp>
              <p:nvSpPr>
                <p:cNvPr id="10" name="TextBox 9"/>
                <p:cNvSpPr txBox="1"/>
                <p:nvPr/>
              </p:nvSpPr>
              <p:spPr>
                <a:xfrm>
                  <a:off x="5147258" y="2362200"/>
                  <a:ext cx="137153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/>
                    <a:t>message</a:t>
                  </a:r>
                  <a:r>
                    <a:rPr lang="en-US" sz="2400" baseline="-25000" dirty="0" smtClean="0"/>
                    <a:t>1</a:t>
                  </a:r>
                  <a:endParaRPr lang="en-US" sz="2400" baseline="-25000" dirty="0"/>
                </a:p>
              </p:txBody>
            </p:sp>
            <p:sp>
              <p:nvSpPr>
                <p:cNvPr id="11" name="TextBox 10"/>
                <p:cNvSpPr txBox="1"/>
                <p:nvPr/>
              </p:nvSpPr>
              <p:spPr>
                <a:xfrm>
                  <a:off x="5147258" y="2667000"/>
                  <a:ext cx="137153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/>
                    <a:t>message</a:t>
                  </a:r>
                  <a:r>
                    <a:rPr lang="en-US" sz="2400" baseline="-25000" dirty="0" smtClean="0"/>
                    <a:t>2</a:t>
                  </a:r>
                  <a:endParaRPr lang="en-US" sz="2400" baseline="-25000" dirty="0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5242318" y="2967335"/>
                  <a:ext cx="1371530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2400" dirty="0" smtClean="0"/>
                    <a:t>message</a:t>
                  </a:r>
                  <a:r>
                    <a:rPr lang="en-US" sz="2400" baseline="-25000" dirty="0" smtClean="0"/>
                    <a:t>3</a:t>
                  </a:r>
                  <a:endParaRPr lang="en-US" sz="2400" baseline="-25000" dirty="0"/>
                </a:p>
              </p:txBody>
            </p:sp>
          </p:grpSp>
          <p:grpSp>
            <p:nvGrpSpPr>
              <p:cNvPr id="17" name="Group 16"/>
              <p:cNvGrpSpPr/>
              <p:nvPr/>
            </p:nvGrpSpPr>
            <p:grpSpPr>
              <a:xfrm>
                <a:off x="5943600" y="2743200"/>
                <a:ext cx="378630" cy="1320463"/>
                <a:chOff x="6172200" y="1295400"/>
                <a:chExt cx="378630" cy="1320463"/>
              </a:xfrm>
            </p:grpSpPr>
            <p:sp>
              <p:nvSpPr>
                <p:cNvPr id="13" name="TextBox 12"/>
                <p:cNvSpPr txBox="1"/>
                <p:nvPr/>
              </p:nvSpPr>
              <p:spPr>
                <a:xfrm>
                  <a:off x="6172200" y="1295400"/>
                  <a:ext cx="378630" cy="10156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0" dirty="0" smtClean="0"/>
                    <a:t>.</a:t>
                  </a:r>
                  <a:endParaRPr lang="en-US" sz="6000" dirty="0"/>
                </a:p>
              </p:txBody>
            </p:sp>
            <p:sp>
              <p:nvSpPr>
                <p:cNvPr id="14" name="TextBox 13"/>
                <p:cNvSpPr txBox="1"/>
                <p:nvPr/>
              </p:nvSpPr>
              <p:spPr>
                <a:xfrm>
                  <a:off x="6172200" y="1447800"/>
                  <a:ext cx="378630" cy="10156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0" dirty="0" smtClean="0"/>
                    <a:t>.</a:t>
                  </a:r>
                  <a:endParaRPr lang="en-US" sz="6000" dirty="0"/>
                </a:p>
              </p:txBody>
            </p:sp>
            <p:sp>
              <p:nvSpPr>
                <p:cNvPr id="15" name="TextBox 14"/>
                <p:cNvSpPr txBox="1"/>
                <p:nvPr/>
              </p:nvSpPr>
              <p:spPr>
                <a:xfrm>
                  <a:off x="6172200" y="1600200"/>
                  <a:ext cx="378630" cy="1015663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6000" dirty="0" smtClean="0"/>
                    <a:t>.</a:t>
                  </a:r>
                  <a:endParaRPr lang="en-US" sz="6000" dirty="0"/>
                </a:p>
              </p:txBody>
            </p:sp>
          </p:grpSp>
        </p:grpSp>
        <p:sp>
          <p:nvSpPr>
            <p:cNvPr id="9" name="TextBox 8"/>
            <p:cNvSpPr txBox="1"/>
            <p:nvPr/>
          </p:nvSpPr>
          <p:spPr>
            <a:xfrm>
              <a:off x="6418792" y="3528239"/>
              <a:ext cx="439543" cy="76944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4400" dirty="0" smtClean="0"/>
                <a:t>v</a:t>
              </a:r>
              <a:endParaRPr lang="en-US" sz="4400" dirty="0"/>
            </a:p>
          </p:txBody>
        </p:sp>
      </p:grpSp>
      <p:grpSp>
        <p:nvGrpSpPr>
          <p:cNvPr id="42" name="Group 41"/>
          <p:cNvGrpSpPr/>
          <p:nvPr/>
        </p:nvGrpSpPr>
        <p:grpSpPr>
          <a:xfrm>
            <a:off x="3780263" y="2030997"/>
            <a:ext cx="4982737" cy="4750803"/>
            <a:chOff x="846812" y="533400"/>
            <a:chExt cx="7260125" cy="6046206"/>
          </a:xfrm>
        </p:grpSpPr>
        <p:pic>
          <p:nvPicPr>
            <p:cNvPr id="20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1608811" y="1371601"/>
              <a:ext cx="1392725" cy="1474207"/>
            </a:xfrm>
            <a:prstGeom prst="rect">
              <a:avLst/>
            </a:prstGeom>
            <a:noFill/>
          </p:spPr>
        </p:pic>
        <p:pic>
          <p:nvPicPr>
            <p:cNvPr id="21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3894812" y="533400"/>
              <a:ext cx="1392725" cy="1474207"/>
            </a:xfrm>
            <a:prstGeom prst="rect">
              <a:avLst/>
            </a:prstGeom>
            <a:noFill/>
          </p:spPr>
        </p:pic>
        <p:pic>
          <p:nvPicPr>
            <p:cNvPr id="22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561813" y="1752600"/>
              <a:ext cx="1392725" cy="1474207"/>
            </a:xfrm>
            <a:prstGeom prst="rect">
              <a:avLst/>
            </a:prstGeom>
            <a:noFill/>
          </p:spPr>
        </p:pic>
        <p:pic>
          <p:nvPicPr>
            <p:cNvPr id="23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6714212" y="4038603"/>
              <a:ext cx="1392725" cy="1474207"/>
            </a:xfrm>
            <a:prstGeom prst="rect">
              <a:avLst/>
            </a:prstGeom>
            <a:noFill/>
          </p:spPr>
        </p:pic>
        <p:pic>
          <p:nvPicPr>
            <p:cNvPr id="24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846812" y="3352800"/>
              <a:ext cx="1392725" cy="1474206"/>
            </a:xfrm>
            <a:prstGeom prst="rect">
              <a:avLst/>
            </a:prstGeom>
            <a:noFill/>
          </p:spPr>
        </p:pic>
        <p:pic>
          <p:nvPicPr>
            <p:cNvPr id="25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5114012" y="5029201"/>
              <a:ext cx="1392725" cy="1474206"/>
            </a:xfrm>
            <a:prstGeom prst="rect">
              <a:avLst/>
            </a:prstGeom>
            <a:noFill/>
          </p:spPr>
        </p:pic>
        <p:pic>
          <p:nvPicPr>
            <p:cNvPr id="26" name="Picture 2" descr="C:\Users\eleanor\AppData\Local\Microsoft\Windows\Temporary Internet Files\Content.IE5\SCL612U1\MC900290204[1].wmf"/>
            <p:cNvPicPr>
              <a:picLocks noChangeAspect="1" noChangeArrowheads="1"/>
            </p:cNvPicPr>
            <p:nvPr/>
          </p:nvPicPr>
          <p:blipFill>
            <a:blip r:embed="rId5" cstate="print"/>
            <a:srcRect/>
            <a:stretch>
              <a:fillRect/>
            </a:stretch>
          </p:blipFill>
          <p:spPr bwMode="auto">
            <a:xfrm>
              <a:off x="2675612" y="5105400"/>
              <a:ext cx="1392725" cy="1474206"/>
            </a:xfrm>
            <a:prstGeom prst="rect">
              <a:avLst/>
            </a:prstGeom>
            <a:noFill/>
          </p:spPr>
        </p:pic>
      </p:grpSp>
      <p:grpSp>
        <p:nvGrpSpPr>
          <p:cNvPr id="60" name="Group 59"/>
          <p:cNvGrpSpPr/>
          <p:nvPr/>
        </p:nvGrpSpPr>
        <p:grpSpPr>
          <a:xfrm>
            <a:off x="4724400" y="3124200"/>
            <a:ext cx="4537945" cy="2514600"/>
            <a:chOff x="4724400" y="3124200"/>
            <a:chExt cx="4537945" cy="2514600"/>
          </a:xfrm>
        </p:grpSpPr>
        <p:cxnSp>
          <p:nvCxnSpPr>
            <p:cNvPr id="46" name="Straight Arrow Connector 45"/>
            <p:cNvCxnSpPr>
              <a:endCxn id="20" idx="2"/>
            </p:cNvCxnSpPr>
            <p:nvPr/>
          </p:nvCxnSpPr>
          <p:spPr>
            <a:xfrm rot="5400000" flipH="1" flipV="1">
              <a:off x="4352665" y="4219705"/>
              <a:ext cx="800230" cy="5676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Arrow Connector 47"/>
            <p:cNvCxnSpPr/>
            <p:nvPr/>
          </p:nvCxnSpPr>
          <p:spPr>
            <a:xfrm rot="5400000" flipH="1" flipV="1">
              <a:off x="4610100" y="3238500"/>
              <a:ext cx="1524000" cy="1295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Arrow Connector 49"/>
            <p:cNvCxnSpPr/>
            <p:nvPr/>
          </p:nvCxnSpPr>
          <p:spPr>
            <a:xfrm flipV="1">
              <a:off x="4724400" y="3657600"/>
              <a:ext cx="29718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Arrow Connector 51"/>
            <p:cNvCxnSpPr/>
            <p:nvPr/>
          </p:nvCxnSpPr>
          <p:spPr>
            <a:xfrm>
              <a:off x="4724400" y="4648200"/>
              <a:ext cx="30480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Arrow Connector 53"/>
            <p:cNvCxnSpPr/>
            <p:nvPr/>
          </p:nvCxnSpPr>
          <p:spPr>
            <a:xfrm>
              <a:off x="4724400" y="4648200"/>
              <a:ext cx="1905000" cy="9906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Arrow Connector 55"/>
            <p:cNvCxnSpPr/>
            <p:nvPr/>
          </p:nvCxnSpPr>
          <p:spPr>
            <a:xfrm rot="16200000" flipH="1">
              <a:off x="4457700" y="4914900"/>
              <a:ext cx="914400" cy="381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sp>
          <p:nvSpPr>
            <p:cNvPr id="57" name="TextBox 56"/>
            <p:cNvSpPr txBox="1"/>
            <p:nvPr/>
          </p:nvSpPr>
          <p:spPr>
            <a:xfrm>
              <a:off x="5410200" y="4267200"/>
              <a:ext cx="385214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solidFill>
                    <a:srgbClr val="4A7EBB"/>
                  </a:solidFill>
                  <a:sym typeface="Symbol"/>
                </a:rPr>
                <a:t></a:t>
              </a:r>
              <a:r>
                <a:rPr lang="en-US" sz="3200" dirty="0" err="1" smtClean="0">
                  <a:solidFill>
                    <a:srgbClr val="4A7EBB"/>
                  </a:solidFill>
                  <a:sym typeface="Symbol"/>
                </a:rPr>
                <a:t>Checkpt</a:t>
              </a:r>
              <a:r>
                <a:rPr lang="en-US" sz="3200" dirty="0" smtClean="0">
                  <a:solidFill>
                    <a:srgbClr val="4A7EBB"/>
                  </a:solidFill>
                  <a:sym typeface="Symbol"/>
                </a:rPr>
                <a:t>, </a:t>
              </a:r>
              <a:r>
                <a:rPr lang="en-US" sz="3200" i="1" dirty="0" smtClean="0">
                  <a:solidFill>
                    <a:srgbClr val="4A7EBB"/>
                  </a:solidFill>
                  <a:sym typeface="Symbol"/>
                </a:rPr>
                <a:t>n, d</a:t>
              </a:r>
              <a:r>
                <a:rPr lang="en-US" sz="3200" dirty="0" smtClean="0">
                  <a:solidFill>
                    <a:srgbClr val="4A7EBB"/>
                  </a:solidFill>
                  <a:sym typeface="Symbol"/>
                </a:rPr>
                <a:t>(    )</a:t>
              </a:r>
              <a:r>
                <a:rPr lang="en-US" sz="3200" i="1" dirty="0" smtClean="0">
                  <a:solidFill>
                    <a:srgbClr val="4A7EBB"/>
                  </a:solidFill>
                  <a:sym typeface="Symbol"/>
                </a:rPr>
                <a:t>, </a:t>
              </a:r>
              <a:r>
                <a:rPr lang="en-US" sz="3200" i="1" dirty="0" err="1" smtClean="0">
                  <a:solidFill>
                    <a:srgbClr val="4A7EBB"/>
                  </a:solidFill>
                  <a:sym typeface="Symbol"/>
                </a:rPr>
                <a:t>i</a:t>
              </a:r>
              <a:r>
                <a:rPr lang="en-US" sz="3200" dirty="0" smtClean="0">
                  <a:solidFill>
                    <a:srgbClr val="4A7EBB"/>
                  </a:solidFill>
                  <a:sym typeface="Symbol"/>
                </a:rPr>
                <a:t></a:t>
              </a:r>
              <a:r>
                <a:rPr lang="en-US" sz="3200" baseline="-25000" dirty="0" smtClean="0">
                  <a:solidFill>
                    <a:srgbClr val="4A7EBB"/>
                  </a:solidFill>
                  <a:sym typeface="Symbol"/>
                </a:rPr>
                <a:t></a:t>
              </a:r>
              <a:r>
                <a:rPr lang="en-US" sz="3200" baseline="-34000" dirty="0" err="1" smtClean="0">
                  <a:solidFill>
                    <a:srgbClr val="4A7EBB"/>
                  </a:solidFill>
                  <a:sym typeface="Symbol"/>
                </a:rPr>
                <a:t>i</a:t>
              </a:r>
              <a:endParaRPr lang="en-US" sz="3200" baseline="-34000" dirty="0">
                <a:solidFill>
                  <a:srgbClr val="4A7EBB"/>
                </a:solidFill>
              </a:endParaRPr>
            </a:p>
          </p:txBody>
        </p:sp>
      </p:grpSp>
      <p:pic>
        <p:nvPicPr>
          <p:cNvPr id="58" name="Picture 57" descr="scroll.jpg"/>
          <p:cNvPicPr>
            <a:picLocks noChangeAspect="1"/>
          </p:cNvPicPr>
          <p:nvPr/>
        </p:nvPicPr>
        <p:blipFill>
          <a:blip r:embed="rId6" cstate="print"/>
          <a:srcRect l="4023" t="1238" r="4023" b="2762"/>
          <a:stretch>
            <a:fillRect/>
          </a:stretch>
        </p:blipFill>
        <p:spPr>
          <a:xfrm>
            <a:off x="7924800" y="4419600"/>
            <a:ext cx="362858" cy="38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BFS: A Byzantine-Fault-Tolerant </a:t>
            </a:r>
            <a:br>
              <a:rPr lang="en-US" dirty="0" smtClean="0"/>
            </a:br>
            <a:r>
              <a:rPr lang="en-US" dirty="0" smtClean="0"/>
              <a:t>File System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6781800" cy="4953000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Replication Library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Client: 	</a:t>
            </a:r>
            <a:r>
              <a:rPr lang="en-US" i="1" dirty="0" smtClean="0">
                <a:solidFill>
                  <a:srgbClr val="7030A0"/>
                </a:solidFill>
              </a:rPr>
              <a:t>invoke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server: 	</a:t>
            </a:r>
            <a:r>
              <a:rPr lang="en-US" i="1" dirty="0" smtClean="0">
                <a:solidFill>
                  <a:srgbClr val="7030A0"/>
                </a:solidFill>
              </a:rPr>
              <a:t>execute				</a:t>
            </a:r>
            <a:r>
              <a:rPr lang="en-US" i="1" dirty="0" err="1" smtClean="0">
                <a:solidFill>
                  <a:srgbClr val="7030A0"/>
                </a:solidFill>
              </a:rPr>
              <a:t>make_checkpoint</a:t>
            </a:r>
            <a:r>
              <a:rPr lang="en-US" i="1" dirty="0" smtClean="0">
                <a:solidFill>
                  <a:srgbClr val="7030A0"/>
                </a:solidFill>
              </a:rPr>
              <a:t>			</a:t>
            </a:r>
            <a:r>
              <a:rPr lang="en-US" i="1" dirty="0" err="1" smtClean="0">
                <a:solidFill>
                  <a:srgbClr val="7030A0"/>
                </a:solidFill>
              </a:rPr>
              <a:t>delete_checkpoint</a:t>
            </a:r>
            <a:r>
              <a:rPr lang="en-US" i="1" dirty="0" smtClean="0">
                <a:solidFill>
                  <a:srgbClr val="7030A0"/>
                </a:solidFill>
              </a:rPr>
              <a:t>			</a:t>
            </a:r>
            <a:r>
              <a:rPr lang="en-US" i="1" dirty="0" err="1" smtClean="0">
                <a:solidFill>
                  <a:srgbClr val="7030A0"/>
                </a:solidFill>
              </a:rPr>
              <a:t>get_digest</a:t>
            </a:r>
            <a:endParaRPr lang="en-US" i="1" dirty="0" smtClean="0">
              <a:solidFill>
                <a:srgbClr val="7030A0"/>
              </a:solidFill>
            </a:endParaRPr>
          </a:p>
          <a:p>
            <a:pPr lvl="1">
              <a:buNone/>
            </a:pPr>
            <a:r>
              <a:rPr lang="en-US" i="1" dirty="0" smtClean="0">
                <a:solidFill>
                  <a:srgbClr val="7030A0"/>
                </a:solidFill>
              </a:rPr>
              <a:t>			</a:t>
            </a:r>
            <a:r>
              <a:rPr lang="en-US" i="1" dirty="0" err="1" smtClean="0">
                <a:solidFill>
                  <a:srgbClr val="7030A0"/>
                </a:solidFill>
              </a:rPr>
              <a:t>get_checkpoint</a:t>
            </a:r>
            <a:r>
              <a:rPr lang="en-US" i="1" dirty="0" smtClean="0">
                <a:solidFill>
                  <a:srgbClr val="7030A0"/>
                </a:solidFill>
              </a:rPr>
              <a:t>			</a:t>
            </a:r>
            <a:r>
              <a:rPr lang="en-US" i="1" dirty="0" err="1" smtClean="0">
                <a:solidFill>
                  <a:srgbClr val="7030A0"/>
                </a:solidFill>
              </a:rPr>
              <a:t>set_checkpoint</a:t>
            </a:r>
            <a:endParaRPr lang="en-US" i="1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Relay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Mediate comm. b/n NFS and client/replicas</a:t>
            </a:r>
          </a:p>
          <a:p>
            <a:r>
              <a:rPr lang="en-US" dirty="0" err="1" smtClean="0"/>
              <a:t>snfsd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NFS v2 daemon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Implemented using fixed-size memory-mapped file</a:t>
            </a:r>
          </a:p>
          <a:p>
            <a:endParaRPr lang="en-US" dirty="0"/>
          </a:p>
        </p:txBody>
      </p:sp>
      <p:grpSp>
        <p:nvGrpSpPr>
          <p:cNvPr id="45" name="Group 44"/>
          <p:cNvGrpSpPr/>
          <p:nvPr/>
        </p:nvGrpSpPr>
        <p:grpSpPr>
          <a:xfrm>
            <a:off x="4572000" y="1752600"/>
            <a:ext cx="4114800" cy="3279577"/>
            <a:chOff x="4572000" y="1752600"/>
            <a:chExt cx="4114800" cy="3279577"/>
          </a:xfrm>
        </p:grpSpPr>
        <p:grpSp>
          <p:nvGrpSpPr>
            <p:cNvPr id="42" name="Group 41"/>
            <p:cNvGrpSpPr/>
            <p:nvPr/>
          </p:nvGrpSpPr>
          <p:grpSpPr>
            <a:xfrm>
              <a:off x="4572000" y="1752600"/>
              <a:ext cx="4114800" cy="3279577"/>
              <a:chOff x="4572000" y="1752600"/>
              <a:chExt cx="4114800" cy="3279577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4572000" y="1752600"/>
                <a:ext cx="4114800" cy="3279577"/>
                <a:chOff x="4572000" y="1902023"/>
                <a:chExt cx="4114800" cy="3279577"/>
              </a:xfrm>
            </p:grpSpPr>
            <p:grpSp>
              <p:nvGrpSpPr>
                <p:cNvPr id="7" name="Group 60"/>
                <p:cNvGrpSpPr/>
                <p:nvPr/>
              </p:nvGrpSpPr>
              <p:grpSpPr>
                <a:xfrm>
                  <a:off x="4572000" y="2895600"/>
                  <a:ext cx="2514600" cy="1524000"/>
                  <a:chOff x="4572000" y="2895600"/>
                  <a:chExt cx="2514600" cy="1524000"/>
                </a:xfrm>
              </p:grpSpPr>
              <p:grpSp>
                <p:nvGrpSpPr>
                  <p:cNvPr id="28" name="Group 57"/>
                  <p:cNvGrpSpPr/>
                  <p:nvPr/>
                </p:nvGrpSpPr>
                <p:grpSpPr>
                  <a:xfrm>
                    <a:off x="4572000" y="2895600"/>
                    <a:ext cx="2514600" cy="1524000"/>
                    <a:chOff x="4572000" y="2819400"/>
                    <a:chExt cx="2514600" cy="1524000"/>
                  </a:xfrm>
                </p:grpSpPr>
                <p:sp>
                  <p:nvSpPr>
                    <p:cNvPr id="30" name="Rounded Rectangle 29"/>
                    <p:cNvSpPr/>
                    <p:nvPr/>
                  </p:nvSpPr>
                  <p:spPr>
                    <a:xfrm>
                      <a:off x="4572000" y="2819400"/>
                      <a:ext cx="2514600" cy="14478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1" name="Rounded Rectangle 30"/>
                    <p:cNvSpPr/>
                    <p:nvPr/>
                  </p:nvSpPr>
                  <p:spPr>
                    <a:xfrm>
                      <a:off x="4800600" y="3048000"/>
                      <a:ext cx="914400" cy="762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/>
                    </a:p>
                  </p:txBody>
                </p:sp>
                <p:sp>
                  <p:nvSpPr>
                    <p:cNvPr id="32" name="Rounded Rectangle 31"/>
                    <p:cNvSpPr/>
                    <p:nvPr/>
                  </p:nvSpPr>
                  <p:spPr>
                    <a:xfrm>
                      <a:off x="5943600" y="3048000"/>
                      <a:ext cx="990600" cy="762000"/>
                    </a:xfrm>
                    <a:prstGeom prst="roundRect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2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dk1"/>
                    </a:fontRef>
                  </p:style>
                  <p:txBody>
                    <a:bodyPr rtlCol="0" anchor="ctr"/>
                    <a:lstStyle/>
                    <a:p>
                      <a:pPr algn="ctr"/>
                      <a:endParaRPr lang="en-US" dirty="0"/>
                    </a:p>
                  </p:txBody>
                </p:sp>
                <p:cxnSp>
                  <p:nvCxnSpPr>
                    <p:cNvPr id="33" name="Straight Connector 32"/>
                    <p:cNvCxnSpPr/>
                    <p:nvPr/>
                  </p:nvCxnSpPr>
                  <p:spPr>
                    <a:xfrm>
                      <a:off x="4572000" y="3962400"/>
                      <a:ext cx="2514600" cy="0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4" name="Straight Arrow Connector 33"/>
                    <p:cNvCxnSpPr/>
                    <p:nvPr/>
                  </p:nvCxnSpPr>
                  <p:spPr>
                    <a:xfrm rot="5400000" flipH="1" flipV="1">
                      <a:off x="5029200" y="3886200"/>
                      <a:ext cx="457200" cy="1588"/>
                    </a:xfrm>
                    <a:prstGeom prst="straightConnector1">
                      <a:avLst/>
                    </a:prstGeom>
                    <a:ln>
                      <a:headEnd type="arrow"/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Arrow Connector 34"/>
                    <p:cNvCxnSpPr/>
                    <p:nvPr/>
                  </p:nvCxnSpPr>
                  <p:spPr>
                    <a:xfrm rot="5400000" flipH="1" flipV="1">
                      <a:off x="6249194" y="3885406"/>
                      <a:ext cx="457200" cy="1588"/>
                    </a:xfrm>
                    <a:prstGeom prst="straightConnector1">
                      <a:avLst/>
                    </a:prstGeom>
                    <a:ln>
                      <a:headEnd type="arrow"/>
                      <a:tailEnd type="arrow"/>
                    </a:ln>
                  </p:spPr>
                  <p:style>
                    <a:lnRef idx="2">
                      <a:schemeClr val="accent1"/>
                    </a:lnRef>
                    <a:fillRef idx="0">
                      <a:schemeClr val="accent1"/>
                    </a:fillRef>
                    <a:effectRef idx="1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36" name="TextBox 35"/>
                    <p:cNvSpPr txBox="1"/>
                    <p:nvPr/>
                  </p:nvSpPr>
                  <p:spPr>
                    <a:xfrm>
                      <a:off x="4784194" y="3134380"/>
                      <a:ext cx="1007006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algn="ctr"/>
                      <a:r>
                        <a:rPr lang="en-US" sz="1400" dirty="0" smtClean="0"/>
                        <a:t>Andrew</a:t>
                      </a:r>
                    </a:p>
                    <a:p>
                      <a:pPr algn="ctr"/>
                      <a:r>
                        <a:rPr lang="en-US" sz="1400" dirty="0" smtClean="0"/>
                        <a:t>benchmark</a:t>
                      </a:r>
                      <a:endParaRPr lang="en-US" sz="1400" dirty="0"/>
                    </a:p>
                  </p:txBody>
                </p:sp>
                <p:sp>
                  <p:nvSpPr>
                    <p:cNvPr id="37" name="TextBox 36"/>
                    <p:cNvSpPr txBox="1"/>
                    <p:nvPr/>
                  </p:nvSpPr>
                  <p:spPr>
                    <a:xfrm>
                      <a:off x="6172200" y="3048000"/>
                      <a:ext cx="541238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/>
                        <a:t>relay</a:t>
                      </a:r>
                      <a:endParaRPr lang="en-US" sz="1400" dirty="0"/>
                    </a:p>
                  </p:txBody>
                </p:sp>
                <p:sp>
                  <p:nvSpPr>
                    <p:cNvPr id="38" name="TextBox 37"/>
                    <p:cNvSpPr txBox="1"/>
                    <p:nvPr/>
                  </p:nvSpPr>
                  <p:spPr>
                    <a:xfrm>
                      <a:off x="5181600" y="4035623"/>
                      <a:ext cx="1411477" cy="307777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r>
                        <a:rPr lang="en-US" sz="1400" dirty="0" smtClean="0"/>
                        <a:t>Kernel NFS client</a:t>
                      </a:r>
                      <a:endParaRPr lang="en-US" sz="1400" dirty="0"/>
                    </a:p>
                  </p:txBody>
                </p:sp>
                <p:sp>
                  <p:nvSpPr>
                    <p:cNvPr id="39" name="TextBox 38"/>
                    <p:cNvSpPr txBox="1"/>
                    <p:nvPr/>
                  </p:nvSpPr>
                  <p:spPr>
                    <a:xfrm>
                      <a:off x="5971179" y="3286780"/>
                      <a:ext cx="963021" cy="523220"/>
                    </a:xfrm>
                    <a:prstGeom prst="rect">
                      <a:avLst/>
                    </a:prstGeom>
                    <a:noFill/>
                  </p:spPr>
                  <p:txBody>
                    <a:bodyPr wrap="none" rtlCol="0">
                      <a:spAutoFit/>
                    </a:bodyPr>
                    <a:lstStyle/>
                    <a:p>
                      <a:pPr algn="ctr"/>
                      <a:r>
                        <a:rPr lang="en-US" sz="1400" dirty="0" smtClean="0"/>
                        <a:t>replication</a:t>
                      </a:r>
                    </a:p>
                    <a:p>
                      <a:pPr algn="ctr"/>
                      <a:r>
                        <a:rPr lang="en-US" sz="1400" dirty="0" smtClean="0"/>
                        <a:t>library</a:t>
                      </a:r>
                      <a:endParaRPr lang="en-US" sz="1400" dirty="0"/>
                    </a:p>
                  </p:txBody>
                </p:sp>
              </p:grpSp>
              <p:cxnSp>
                <p:nvCxnSpPr>
                  <p:cNvPr id="29" name="Straight Connector 28"/>
                  <p:cNvCxnSpPr/>
                  <p:nvPr/>
                </p:nvCxnSpPr>
                <p:spPr>
                  <a:xfrm>
                    <a:off x="5943600" y="3352800"/>
                    <a:ext cx="990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8" name="Group 59"/>
                <p:cNvGrpSpPr/>
                <p:nvPr/>
              </p:nvGrpSpPr>
              <p:grpSpPr>
                <a:xfrm>
                  <a:off x="7239000" y="1902023"/>
                  <a:ext cx="1447800" cy="1298377"/>
                  <a:chOff x="7239000" y="1905000"/>
                  <a:chExt cx="1447800" cy="1298377"/>
                </a:xfrm>
              </p:grpSpPr>
              <p:sp>
                <p:nvSpPr>
                  <p:cNvPr id="20" name="Rounded Rectangle 19"/>
                  <p:cNvSpPr/>
                  <p:nvPr/>
                </p:nvSpPr>
                <p:spPr>
                  <a:xfrm>
                    <a:off x="7239000" y="1905000"/>
                    <a:ext cx="1447800" cy="1295400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21" name="Rounded Rectangle 20"/>
                  <p:cNvSpPr/>
                  <p:nvPr/>
                </p:nvSpPr>
                <p:spPr>
                  <a:xfrm>
                    <a:off x="7391400" y="1981200"/>
                    <a:ext cx="990600" cy="762000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22" name="Straight Connector 21"/>
                  <p:cNvCxnSpPr/>
                  <p:nvPr/>
                </p:nvCxnSpPr>
                <p:spPr>
                  <a:xfrm>
                    <a:off x="7239000" y="2895600"/>
                    <a:ext cx="14478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Arrow Connector 22"/>
                  <p:cNvCxnSpPr/>
                  <p:nvPr/>
                </p:nvCxnSpPr>
                <p:spPr>
                  <a:xfrm rot="5400000">
                    <a:off x="8115300" y="2628900"/>
                    <a:ext cx="83820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4" name="Straight Arrow Connector 23"/>
                  <p:cNvCxnSpPr/>
                  <p:nvPr/>
                </p:nvCxnSpPr>
                <p:spPr>
                  <a:xfrm rot="10800000">
                    <a:off x="8229600" y="2209800"/>
                    <a:ext cx="30480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25" name="TextBox 24"/>
                  <p:cNvSpPr txBox="1"/>
                  <p:nvPr/>
                </p:nvSpPr>
                <p:spPr>
                  <a:xfrm>
                    <a:off x="7620000" y="1981200"/>
                    <a:ext cx="565989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err="1" smtClean="0"/>
                      <a:t>snfsd</a:t>
                    </a:r>
                    <a:endParaRPr lang="en-US" sz="1400" dirty="0"/>
                  </a:p>
                </p:txBody>
              </p:sp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7508966" y="2895600"/>
                    <a:ext cx="94923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smtClean="0"/>
                      <a:t>Kernel VM</a:t>
                    </a:r>
                    <a:endParaRPr lang="en-US" sz="1400" dirty="0"/>
                  </a:p>
                </p:txBody>
              </p:sp>
              <p:sp>
                <p:nvSpPr>
                  <p:cNvPr id="27" name="TextBox 26"/>
                  <p:cNvSpPr txBox="1"/>
                  <p:nvPr/>
                </p:nvSpPr>
                <p:spPr>
                  <a:xfrm>
                    <a:off x="7418979" y="2209800"/>
                    <a:ext cx="963021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1400" dirty="0" smtClean="0"/>
                      <a:t>replication</a:t>
                    </a:r>
                  </a:p>
                  <a:p>
                    <a:pPr algn="ctr"/>
                    <a:r>
                      <a:rPr lang="en-US" sz="1400" dirty="0" smtClean="0"/>
                      <a:t>library</a:t>
                    </a:r>
                    <a:endParaRPr lang="en-US" sz="1400" dirty="0"/>
                  </a:p>
                </p:txBody>
              </p:sp>
            </p:grpSp>
            <p:grpSp>
              <p:nvGrpSpPr>
                <p:cNvPr id="9" name="Group 58"/>
                <p:cNvGrpSpPr/>
                <p:nvPr/>
              </p:nvGrpSpPr>
              <p:grpSpPr>
                <a:xfrm>
                  <a:off x="7239000" y="3883223"/>
                  <a:ext cx="1447800" cy="1298377"/>
                  <a:chOff x="7239000" y="3886200"/>
                  <a:chExt cx="1447800" cy="1298377"/>
                </a:xfrm>
              </p:grpSpPr>
              <p:sp>
                <p:nvSpPr>
                  <p:cNvPr id="12" name="Rounded Rectangle 11"/>
                  <p:cNvSpPr/>
                  <p:nvPr/>
                </p:nvSpPr>
                <p:spPr>
                  <a:xfrm>
                    <a:off x="7239000" y="3886200"/>
                    <a:ext cx="1447800" cy="1295400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13" name="Rounded Rectangle 12"/>
                  <p:cNvSpPr/>
                  <p:nvPr/>
                </p:nvSpPr>
                <p:spPr>
                  <a:xfrm>
                    <a:off x="7391400" y="3962400"/>
                    <a:ext cx="990600" cy="762000"/>
                  </a:xfrm>
                  <a:prstGeom prst="roundRect">
                    <a:avLst/>
                  </a:prstGeom>
                </p:spPr>
                <p:style>
                  <a:lnRef idx="1">
                    <a:schemeClr val="accent1"/>
                  </a:lnRef>
                  <a:fillRef idx="2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dk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cxnSp>
                <p:nvCxnSpPr>
                  <p:cNvPr id="14" name="Straight Connector 13"/>
                  <p:cNvCxnSpPr/>
                  <p:nvPr/>
                </p:nvCxnSpPr>
                <p:spPr>
                  <a:xfrm>
                    <a:off x="7239000" y="4876800"/>
                    <a:ext cx="14478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5" name="Straight Arrow Connector 14"/>
                  <p:cNvCxnSpPr/>
                  <p:nvPr/>
                </p:nvCxnSpPr>
                <p:spPr>
                  <a:xfrm rot="5400000">
                    <a:off x="8077200" y="4572000"/>
                    <a:ext cx="91440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6" name="Straight Arrow Connector 15"/>
                  <p:cNvCxnSpPr/>
                  <p:nvPr/>
                </p:nvCxnSpPr>
                <p:spPr>
                  <a:xfrm rot="10800000">
                    <a:off x="8229600" y="4114800"/>
                    <a:ext cx="304800" cy="1588"/>
                  </a:xfrm>
                  <a:prstGeom prst="straightConnector1">
                    <a:avLst/>
                  </a:prstGeom>
                  <a:ln>
                    <a:tailEnd type="arrow"/>
                  </a:ln>
                </p:spPr>
                <p:style>
                  <a:lnRef idx="2">
                    <a:schemeClr val="accent1"/>
                  </a:lnRef>
                  <a:fillRef idx="0">
                    <a:schemeClr val="accent1"/>
                  </a:fillRef>
                  <a:effectRef idx="1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7" name="TextBox 16"/>
                  <p:cNvSpPr txBox="1"/>
                  <p:nvPr/>
                </p:nvSpPr>
                <p:spPr>
                  <a:xfrm>
                    <a:off x="7620000" y="3959423"/>
                    <a:ext cx="565989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err="1" smtClean="0"/>
                      <a:t>snfsd</a:t>
                    </a:r>
                    <a:endParaRPr lang="en-US" sz="1400" dirty="0"/>
                  </a:p>
                </p:txBody>
              </p:sp>
              <p:sp>
                <p:nvSpPr>
                  <p:cNvPr id="18" name="TextBox 17"/>
                  <p:cNvSpPr txBox="1"/>
                  <p:nvPr/>
                </p:nvSpPr>
                <p:spPr>
                  <a:xfrm>
                    <a:off x="7508966" y="4876800"/>
                    <a:ext cx="949234" cy="307777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US" sz="1400" dirty="0" smtClean="0"/>
                      <a:t>Kernel VM</a:t>
                    </a:r>
                    <a:endParaRPr lang="en-US" sz="1400" dirty="0"/>
                  </a:p>
                </p:txBody>
              </p:sp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7391400" y="4201180"/>
                    <a:ext cx="963021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 algn="ctr"/>
                    <a:r>
                      <a:rPr lang="en-US" sz="1400" dirty="0" smtClean="0"/>
                      <a:t>replication</a:t>
                    </a:r>
                  </a:p>
                  <a:p>
                    <a:pPr algn="ctr"/>
                    <a:r>
                      <a:rPr lang="en-US" sz="1400" dirty="0" smtClean="0"/>
                      <a:t>library</a:t>
                    </a:r>
                    <a:endParaRPr lang="en-US" sz="1400" dirty="0"/>
                  </a:p>
                </p:txBody>
              </p:sp>
            </p:grpSp>
            <p:cxnSp>
              <p:nvCxnSpPr>
                <p:cNvPr id="10" name="Straight Arrow Connector 9"/>
                <p:cNvCxnSpPr/>
                <p:nvPr/>
              </p:nvCxnSpPr>
              <p:spPr>
                <a:xfrm rot="5400000">
                  <a:off x="6629400" y="2743200"/>
                  <a:ext cx="1066800" cy="762000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Straight Arrow Connector 10"/>
                <p:cNvCxnSpPr/>
                <p:nvPr/>
              </p:nvCxnSpPr>
              <p:spPr>
                <a:xfrm rot="16200000" flipV="1">
                  <a:off x="6667500" y="3771900"/>
                  <a:ext cx="990600" cy="762000"/>
                </a:xfrm>
                <a:prstGeom prst="straightConnector1">
                  <a:avLst/>
                </a:prstGeom>
                <a:ln>
                  <a:headEnd type="arrow"/>
                  <a:tailEnd type="arrow"/>
                </a:ln>
              </p:spPr>
              <p:style>
                <a:lnRef idx="2">
                  <a:schemeClr val="accent1"/>
                </a:lnRef>
                <a:fillRef idx="0">
                  <a:schemeClr val="accent1"/>
                </a:fillRef>
                <a:effectRef idx="1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41" name="Straight Connector 40"/>
              <p:cNvCxnSpPr/>
              <p:nvPr/>
            </p:nvCxnSpPr>
            <p:spPr>
              <a:xfrm>
                <a:off x="7391400" y="2133600"/>
                <a:ext cx="11430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44" name="Straight Connector 43"/>
            <p:cNvCxnSpPr/>
            <p:nvPr/>
          </p:nvCxnSpPr>
          <p:spPr>
            <a:xfrm>
              <a:off x="7391400" y="4114800"/>
              <a:ext cx="990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Performance</a:t>
            </a:r>
            <a:endParaRPr lang="en-US" dirty="0"/>
          </a:p>
        </p:txBody>
      </p:sp>
      <p:sp>
        <p:nvSpPr>
          <p:cNvPr id="4" name="Text Placeholder 5"/>
          <p:cNvSpPr txBox="1">
            <a:spLocks/>
          </p:cNvSpPr>
          <p:nvPr/>
        </p:nvSpPr>
        <p:spPr>
          <a:xfrm>
            <a:off x="1792288" y="4800600"/>
            <a:ext cx="5486400" cy="80486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342900" marR="0" lvl="0" indent="-342900" algn="ctr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r>
              <a:rPr kumimoji="0" lang="en-US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Table 3: Andrew Benchmark (BFS vs. NFS-std) </a:t>
            </a:r>
            <a:endParaRPr kumimoji="0" lang="en-US" sz="2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1524000" y="1757680"/>
          <a:ext cx="6096000" cy="2966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24000"/>
                <a:gridCol w="1524000"/>
                <a:gridCol w="1524000"/>
                <a:gridCol w="1524000"/>
              </a:tblGrid>
              <a:tr h="370840"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phase</a:t>
                      </a:r>
                      <a:endParaRPr lang="en-US" dirty="0"/>
                    </a:p>
                  </a:txBody>
                  <a:tcPr anchor="b"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BFS</a:t>
                      </a:r>
                      <a:endParaRPr lang="en-US" dirty="0"/>
                    </a:p>
                  </a:txBody>
                  <a:tcPr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NFS-std</a:t>
                      </a:r>
                      <a:endParaRPr lang="en-US" dirty="0"/>
                    </a:p>
                  </a:txBody>
                  <a:tcPr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70840"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strict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4A7EBB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b="1" dirty="0" smtClean="0">
                          <a:solidFill>
                            <a:schemeClr val="bg1"/>
                          </a:solidFill>
                        </a:rPr>
                        <a:t>r/o lookup</a:t>
                      </a:r>
                      <a:endParaRPr lang="en-US" b="1" dirty="0">
                        <a:solidFill>
                          <a:schemeClr val="bg1"/>
                        </a:solidFill>
                      </a:endParaRPr>
                    </a:p>
                  </a:txBody>
                  <a:tcPr anchor="b">
                    <a:lnL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A7EBB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.55 (-69%)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.47 (-73%)</a:t>
                      </a:r>
                      <a:endParaRPr lang="en-US" dirty="0"/>
                    </a:p>
                  </a:txBody>
                  <a:tcPr anchor="b">
                    <a:lnT w="28575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1.75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2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9.24 (-2%)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7.91 (-16%)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9.46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7.24</a:t>
                      </a:r>
                      <a:r>
                        <a:rPr lang="en-US" baseline="0" dirty="0" smtClean="0"/>
                        <a:t> (35%)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6.45 (20%)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5.36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4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8.77 (32%)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7.87 (19%)</a:t>
                      </a:r>
                      <a:endParaRPr lang="en-US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6.60</a:t>
                      </a:r>
                      <a:endParaRPr lang="en-US" dirty="0"/>
                    </a:p>
                  </a:txBody>
                  <a:tcPr anchor="b"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5</a:t>
                      </a:r>
                      <a:endParaRPr lang="en-US" dirty="0"/>
                    </a:p>
                  </a:txBody>
                  <a:tcPr anchor="b"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38.68 (-2%)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38.38 (-2%)</a:t>
                      </a:r>
                      <a:endParaRPr lang="en-US" dirty="0"/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39.35</a:t>
                      </a:r>
                      <a:endParaRPr lang="en-US" dirty="0"/>
                    </a:p>
                  </a:txBody>
                  <a:tcPr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total</a:t>
                      </a:r>
                      <a:endParaRPr lang="en-US" dirty="0"/>
                    </a:p>
                  </a:txBody>
                  <a:tcPr anchor="b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64.48 (3%)</a:t>
                      </a:r>
                      <a:endParaRPr lang="en-US" dirty="0"/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61.07 (-2%)</a:t>
                      </a:r>
                      <a:endParaRPr lang="en-US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62.52</a:t>
                      </a:r>
                      <a:endParaRPr lang="en-US" dirty="0"/>
                    </a:p>
                  </a:txBody>
                  <a:tcPr anchor="b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/>
              <a:t>Thoughts?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Authenticators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8229600" cy="1981200"/>
          </a:xfrm>
        </p:spPr>
        <p:txBody>
          <a:bodyPr/>
          <a:lstStyle/>
          <a:p>
            <a:r>
              <a:rPr lang="en-US" dirty="0" smtClean="0"/>
              <a:t>MACs cannot be authenticated by a third party</a:t>
            </a:r>
          </a:p>
          <a:p>
            <a:pPr lvl="1"/>
            <a:r>
              <a:rPr lang="en-US" dirty="0" smtClean="0"/>
              <a:t>Solution: create vector of MACs (called </a:t>
            </a:r>
            <a:r>
              <a:rPr lang="en-US" i="1" dirty="0" smtClean="0"/>
              <a:t>authenticator</a:t>
            </a:r>
            <a:r>
              <a:rPr lang="en-US" dirty="0" smtClean="0"/>
              <a:t>) with one code for each node</a:t>
            </a:r>
          </a:p>
          <a:p>
            <a:pPr lvl="1"/>
            <a:r>
              <a:rPr lang="en-US" dirty="0" smtClean="0"/>
              <a:t>Verification O(1) but generation O(n)</a:t>
            </a:r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6128942" y="4800600"/>
            <a:ext cx="576658" cy="457200"/>
            <a:chOff x="4038600" y="5791200"/>
            <a:chExt cx="576658" cy="457200"/>
          </a:xfrm>
        </p:grpSpPr>
        <p:sp>
          <p:nvSpPr>
            <p:cNvPr id="8" name="Oval 7"/>
            <p:cNvSpPr/>
            <p:nvPr/>
          </p:nvSpPr>
          <p:spPr>
            <a:xfrm>
              <a:off x="4038600" y="5791200"/>
              <a:ext cx="457200" cy="457200"/>
            </a:xfrm>
            <a:prstGeom prst="ellipse">
              <a:avLst/>
            </a:prstGeom>
            <a:solidFill>
              <a:srgbClr val="FFFF00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4038600" y="5867400"/>
              <a:ext cx="5766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b="1" dirty="0" smtClean="0">
                  <a:solidFill>
                    <a:srgbClr val="000000"/>
                  </a:solidFill>
                </a:rPr>
                <a:t>SK</a:t>
              </a:r>
              <a:r>
                <a:rPr lang="en-US" b="1" baseline="-25000" dirty="0" smtClean="0">
                  <a:solidFill>
                    <a:srgbClr val="000000"/>
                  </a:solidFill>
                </a:rPr>
                <a:t>A</a:t>
              </a:r>
              <a:endParaRPr lang="en-US" b="1" baseline="-25000" dirty="0">
                <a:solidFill>
                  <a:srgbClr val="000000"/>
                </a:solidFill>
              </a:endParaRPr>
            </a:p>
          </p:txBody>
        </p:sp>
      </p:grpSp>
      <p:pic>
        <p:nvPicPr>
          <p:cNvPr id="10" name="Picture 2" descr="C:\Users\eleanor\AppData\Local\Microsoft\Windows\Temporary Internet Files\Content.IE5\SCL612U1\MC90043390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19400" y="3669267"/>
            <a:ext cx="381000" cy="381000"/>
          </a:xfrm>
          <a:prstGeom prst="rect">
            <a:avLst/>
          </a:prstGeom>
          <a:noFill/>
        </p:spPr>
      </p:pic>
      <p:pic>
        <p:nvPicPr>
          <p:cNvPr id="11" name="Picture 10" descr="alice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 flipH="1">
            <a:off x="1219200" y="3505200"/>
            <a:ext cx="893314" cy="914400"/>
          </a:xfrm>
          <a:prstGeom prst="rect">
            <a:avLst/>
          </a:prstGeom>
        </p:spPr>
      </p:pic>
      <p:pic>
        <p:nvPicPr>
          <p:cNvPr id="12" name="Picture 11" descr="Bob.gif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400800" y="3657600"/>
            <a:ext cx="915537" cy="920115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6477000" y="5562600"/>
            <a:ext cx="6858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VER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971800" y="3733800"/>
            <a:ext cx="5766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SK</a:t>
            </a:r>
            <a:r>
              <a:rPr lang="en-US" baseline="-25000" dirty="0" smtClean="0"/>
              <a:t>A</a:t>
            </a:r>
            <a:endParaRPr lang="en-US" baseline="-25000" dirty="0"/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133600" y="4114800"/>
            <a:ext cx="15240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6" name="TextBox 15"/>
          <p:cNvSpPr txBox="1"/>
          <p:nvPr/>
        </p:nvSpPr>
        <p:spPr>
          <a:xfrm>
            <a:off x="2286000" y="3745467"/>
            <a:ext cx="533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i="1" dirty="0" smtClean="0"/>
              <a:t>M,</a:t>
            </a:r>
            <a:endParaRPr lang="en-US" sz="2000" i="1" dirty="0"/>
          </a:p>
        </p:txBody>
      </p:sp>
      <p:cxnSp>
        <p:nvCxnSpPr>
          <p:cNvPr id="17" name="Straight Arrow Connector 16"/>
          <p:cNvCxnSpPr/>
          <p:nvPr/>
        </p:nvCxnSpPr>
        <p:spPr>
          <a:xfrm>
            <a:off x="4572000" y="4114800"/>
            <a:ext cx="17526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8" name="TextBox 17"/>
          <p:cNvSpPr txBox="1"/>
          <p:nvPr/>
        </p:nvSpPr>
        <p:spPr>
          <a:xfrm>
            <a:off x="4865831" y="3745468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M</a:t>
            </a:r>
            <a:r>
              <a:rPr lang="en-US" baseline="-25000" dirty="0" smtClean="0">
                <a:sym typeface="Symbol"/>
              </a:rPr>
              <a:t>SK</a:t>
            </a:r>
            <a:r>
              <a:rPr lang="en-US" baseline="-36000" dirty="0" smtClean="0">
                <a:sym typeface="Symbol"/>
              </a:rPr>
              <a:t>A</a:t>
            </a:r>
            <a:endParaRPr lang="en-US" baseline="-36000" dirty="0"/>
          </a:p>
        </p:txBody>
      </p:sp>
      <p:sp>
        <p:nvSpPr>
          <p:cNvPr id="19" name="TextBox 18"/>
          <p:cNvSpPr txBox="1"/>
          <p:nvPr/>
        </p:nvSpPr>
        <p:spPr>
          <a:xfrm>
            <a:off x="5279773" y="4888468"/>
            <a:ext cx="8318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ym typeface="Symbol"/>
              </a:rPr>
              <a:t>M</a:t>
            </a:r>
            <a:r>
              <a:rPr lang="en-US" baseline="-25000" dirty="0" smtClean="0">
                <a:sym typeface="Symbol"/>
              </a:rPr>
              <a:t>SK</a:t>
            </a:r>
            <a:r>
              <a:rPr lang="en-US" baseline="-36000" dirty="0" smtClean="0">
                <a:sym typeface="Symbol"/>
              </a:rPr>
              <a:t>A</a:t>
            </a:r>
            <a:r>
              <a:rPr lang="en-US" dirty="0" smtClean="0">
                <a:sym typeface="Symbol"/>
              </a:rPr>
              <a:t>,</a:t>
            </a:r>
            <a:endParaRPr lang="en-US" dirty="0"/>
          </a:p>
        </p:txBody>
      </p:sp>
      <p:pic>
        <p:nvPicPr>
          <p:cNvPr id="20" name="Picture 2" descr="C:\Users\eleanor\AppData\Local\Microsoft\Windows\Temporary Internet Files\Content.IE5\SCL612U1\MC900433903[1]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09484" y="4724400"/>
            <a:ext cx="381000" cy="381000"/>
          </a:xfrm>
          <a:prstGeom prst="rect">
            <a:avLst/>
          </a:prstGeom>
          <a:noFill/>
        </p:spPr>
      </p:pic>
      <p:sp>
        <p:nvSpPr>
          <p:cNvPr id="22" name="TextBox 21"/>
          <p:cNvSpPr txBox="1"/>
          <p:nvPr/>
        </p:nvSpPr>
        <p:spPr>
          <a:xfrm>
            <a:off x="6999506" y="4888468"/>
            <a:ext cx="1382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b </a:t>
            </a:r>
            <a:r>
              <a:rPr lang="en-US" dirty="0" smtClean="0">
                <a:sym typeface="Symbol"/>
              </a:rPr>
              <a:t> {yes, no}</a:t>
            </a:r>
            <a:endParaRPr lang="en-US" dirty="0"/>
          </a:p>
        </p:txBody>
      </p:sp>
      <p:cxnSp>
        <p:nvCxnSpPr>
          <p:cNvPr id="23" name="Straight Arrow Connector 22"/>
          <p:cNvCxnSpPr/>
          <p:nvPr/>
        </p:nvCxnSpPr>
        <p:spPr>
          <a:xfrm rot="5400000">
            <a:off x="6210300" y="5067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4" name="Straight Arrow Connector 23"/>
          <p:cNvCxnSpPr/>
          <p:nvPr/>
        </p:nvCxnSpPr>
        <p:spPr>
          <a:xfrm rot="5400000" flipH="1" flipV="1">
            <a:off x="6438900" y="50673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 rot="10800000" flipV="1">
            <a:off x="381000" y="4267200"/>
            <a:ext cx="3505200" cy="838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4343400" y="4267200"/>
            <a:ext cx="914400" cy="838200"/>
          </a:xfrm>
          <a:prstGeom prst="line">
            <a:avLst/>
          </a:prstGeom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1000" y="5105400"/>
            <a:ext cx="4945585" cy="707886"/>
          </a:xfrm>
          <a:prstGeom prst="rect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wrap="none" rtlCol="0">
            <a:spAutoFit/>
          </a:bodyPr>
          <a:lstStyle/>
          <a:p>
            <a:r>
              <a:rPr lang="en-US" sz="2000" dirty="0" smtClean="0">
                <a:solidFill>
                  <a:srgbClr val="000000"/>
                </a:solidFill>
              </a:rPr>
              <a:t>SIG</a:t>
            </a:r>
            <a:r>
              <a:rPr lang="en-US" sz="2000" baseline="-25000" dirty="0" smtClean="0">
                <a:solidFill>
                  <a:srgbClr val="000000"/>
                </a:solidFill>
              </a:rPr>
              <a:t>AUTH</a:t>
            </a:r>
            <a:r>
              <a:rPr lang="en-US" sz="2000" dirty="0" smtClean="0">
                <a:solidFill>
                  <a:srgbClr val="000000"/>
                </a:solidFill>
              </a:rPr>
              <a:t>(M,SK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A1</a:t>
            </a:r>
            <a:r>
              <a:rPr lang="en-US" sz="2000" dirty="0" smtClean="0">
                <a:solidFill>
                  <a:srgbClr val="000000"/>
                </a:solidFill>
              </a:rPr>
              <a:t>, …, </a:t>
            </a:r>
            <a:r>
              <a:rPr lang="en-US" sz="2000" dirty="0" err="1" smtClean="0">
                <a:solidFill>
                  <a:srgbClr val="000000"/>
                </a:solidFill>
              </a:rPr>
              <a:t>SK</a:t>
            </a:r>
            <a:r>
              <a:rPr lang="en-US" sz="2000" baseline="-25000" dirty="0" err="1" smtClean="0">
                <a:solidFill>
                  <a:srgbClr val="000000"/>
                </a:solidFill>
              </a:rPr>
              <a:t>An</a:t>
            </a:r>
            <a:r>
              <a:rPr lang="en-US" sz="2000" dirty="0" smtClean="0">
                <a:solidFill>
                  <a:srgbClr val="000000"/>
                </a:solidFill>
              </a:rPr>
              <a:t>) </a:t>
            </a:r>
          </a:p>
          <a:p>
            <a:r>
              <a:rPr lang="en-US" sz="2000" dirty="0" smtClean="0">
                <a:solidFill>
                  <a:srgbClr val="000000"/>
                </a:solidFill>
              </a:rPr>
              <a:t>	= (SIG</a:t>
            </a:r>
            <a:r>
              <a:rPr lang="en-US" sz="2000" baseline="-25000" dirty="0" smtClean="0">
                <a:solidFill>
                  <a:srgbClr val="000000"/>
                </a:solidFill>
              </a:rPr>
              <a:t>SHA</a:t>
            </a:r>
            <a:r>
              <a:rPr lang="en-US" sz="2000" dirty="0" smtClean="0">
                <a:solidFill>
                  <a:srgbClr val="000000"/>
                </a:solidFill>
              </a:rPr>
              <a:t>(M,SK</a:t>
            </a:r>
            <a:r>
              <a:rPr lang="en-US" sz="2000" baseline="-25000" dirty="0" smtClean="0">
                <a:solidFill>
                  <a:srgbClr val="000000"/>
                </a:solidFill>
              </a:rPr>
              <a:t>A1</a:t>
            </a:r>
            <a:r>
              <a:rPr lang="en-US" sz="2000" dirty="0" smtClean="0">
                <a:solidFill>
                  <a:srgbClr val="000000"/>
                </a:solidFill>
              </a:rPr>
              <a:t>) ,…, SIG</a:t>
            </a:r>
            <a:r>
              <a:rPr lang="en-US" sz="2000" baseline="-25000" dirty="0" smtClean="0">
                <a:solidFill>
                  <a:srgbClr val="000000"/>
                </a:solidFill>
              </a:rPr>
              <a:t>SHA</a:t>
            </a:r>
            <a:r>
              <a:rPr lang="en-US" sz="2000" dirty="0" smtClean="0">
                <a:solidFill>
                  <a:srgbClr val="000000"/>
                </a:solidFill>
              </a:rPr>
              <a:t>(</a:t>
            </a:r>
            <a:r>
              <a:rPr lang="en-US" sz="2000" dirty="0" err="1" smtClean="0">
                <a:solidFill>
                  <a:srgbClr val="000000"/>
                </a:solidFill>
              </a:rPr>
              <a:t>M,SK</a:t>
            </a:r>
            <a:r>
              <a:rPr lang="en-US" sz="2000" baseline="-25000" dirty="0" err="1" smtClean="0">
                <a:solidFill>
                  <a:srgbClr val="000000"/>
                </a:solidFill>
              </a:rPr>
              <a:t>An</a:t>
            </a:r>
            <a:r>
              <a:rPr lang="en-US" sz="2000" dirty="0" smtClean="0">
                <a:solidFill>
                  <a:srgbClr val="000000"/>
                </a:solidFill>
              </a:rPr>
              <a:t>) )</a:t>
            </a:r>
            <a:endParaRPr lang="en-US" sz="2000" dirty="0">
              <a:solidFill>
                <a:srgbClr val="000000"/>
              </a:solidFill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3733800" y="3810000"/>
            <a:ext cx="685800" cy="533400"/>
          </a:xfrm>
          <a:prstGeom prst="rect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SIG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9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4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≤ 3m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</a:t>
                      </a:r>
                      <a:r>
                        <a:rPr lang="en-US" sz="2000" dirty="0" smtClean="0">
                          <a:latin typeface="+mn-lt"/>
                        </a:rPr>
                        <a:t>3m+1 [LSP80]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3m+1 [CL99]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>
            <a:normAutofit fontScale="90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Byzantine Fault Tolerance</a:t>
            </a:r>
            <a:b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n-US" sz="4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(Results)</a:t>
            </a: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graphicFrame>
        <p:nvGraphicFramePr>
          <p:cNvPr id="3" name="Content Placeholder 3"/>
          <p:cNvGraphicFramePr>
            <a:graphicFrameLocks/>
          </p:cNvGraphicFramePr>
          <p:nvPr/>
        </p:nvGraphicFramePr>
        <p:xfrm>
          <a:off x="228600" y="2118361"/>
          <a:ext cx="8610598" cy="245363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870199"/>
                <a:gridCol w="2082800"/>
                <a:gridCol w="1905000"/>
                <a:gridCol w="1752599"/>
              </a:tblGrid>
              <a:tr h="486833"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(m</a:t>
                      </a:r>
                      <a:r>
                        <a:rPr lang="en-US" sz="2000" baseline="0" dirty="0" smtClean="0">
                          <a:latin typeface="+mn-lt"/>
                        </a:rPr>
                        <a:t> = traitors, n = total)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Synchronous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Semi-Sync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Asynchronous</a:t>
                      </a:r>
                    </a:p>
                  </a:txBody>
                  <a:tcPr anchor="ctr"/>
                </a:tc>
              </a:tr>
              <a:tr h="545253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Oral</a:t>
                      </a:r>
                      <a:r>
                        <a:rPr lang="en-US" sz="2000" baseline="0" dirty="0" smtClean="0">
                          <a:latin typeface="+mn-lt"/>
                        </a:rPr>
                        <a:t> Messages: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≤ 3m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</a:t>
                      </a:r>
                      <a:r>
                        <a:rPr lang="en-US" sz="2000" dirty="0" smtClean="0">
                          <a:latin typeface="+mn-lt"/>
                        </a:rPr>
                        <a:t>3m+1 [LSP80]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Authenticated</a:t>
                      </a:r>
                      <a:r>
                        <a:rPr lang="en-US" sz="2000" baseline="0" dirty="0" smtClean="0">
                          <a:latin typeface="+mn-lt"/>
                        </a:rPr>
                        <a:t>: Negative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m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[FLP82]</a:t>
                      </a:r>
                      <a:endParaRPr lang="en-US" sz="2000" dirty="0" smtClean="0">
                        <a:latin typeface="+mn-lt"/>
                      </a:endParaRPr>
                    </a:p>
                  </a:txBody>
                  <a:tcPr anchor="ctr"/>
                </a:tc>
              </a:tr>
              <a:tr h="47385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000" dirty="0" smtClean="0">
                          <a:latin typeface="+mn-lt"/>
                        </a:rPr>
                        <a:t>                             Positive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 </a:t>
                      </a:r>
                      <a:r>
                        <a:rPr lang="en-US" sz="2000" baseline="0" dirty="0" smtClean="0">
                          <a:latin typeface="+mn-lt"/>
                        </a:rPr>
                        <a:t>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 1 [LSP80]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dirty="0" smtClean="0">
                          <a:latin typeface="+mn-lt"/>
                        </a:rPr>
                        <a:t>n </a:t>
                      </a:r>
                      <a:r>
                        <a:rPr lang="en-US" sz="2000" baseline="0" dirty="0" smtClean="0">
                          <a:latin typeface="+mn-lt"/>
                          <a:cs typeface="Times New Roman"/>
                        </a:rPr>
                        <a:t>≥ 3m+1 [CL99]</a:t>
                      </a:r>
                      <a:endParaRPr lang="en-US" sz="2000" dirty="0">
                        <a:latin typeface="+mn-lt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rgbClr val="FF0000"/>
                          </a:solidFill>
                          <a:latin typeface="+mn-lt"/>
                        </a:rPr>
                        <a:t>???</a:t>
                      </a:r>
                      <a:endParaRPr lang="en-US" sz="2000" b="1" dirty="0">
                        <a:solidFill>
                          <a:srgbClr val="FF0000"/>
                        </a:solidFill>
                        <a:latin typeface="+mn-lt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382000" cy="1143000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L. </a:t>
            </a:r>
            <a:r>
              <a:rPr lang="en-US" dirty="0" err="1" smtClean="0"/>
              <a:t>Lamport</a:t>
            </a:r>
            <a:r>
              <a:rPr lang="en-US" dirty="0" smtClean="0"/>
              <a:t>, R. </a:t>
            </a:r>
            <a:r>
              <a:rPr lang="en-US" dirty="0" err="1" smtClean="0"/>
              <a:t>Shostak</a:t>
            </a:r>
            <a:r>
              <a:rPr lang="en-US" dirty="0" smtClean="0"/>
              <a:t>, and M. Pease. The Byzantine Generals Problem (1982)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4953000" cy="4525963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Leslie </a:t>
            </a:r>
            <a:r>
              <a:rPr lang="en-US" dirty="0" err="1" smtClean="0"/>
              <a:t>Lamport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PhD Brandeis 1972 (Math)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SRI, DEC, Compaq, MSR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Clocks, </a:t>
            </a:r>
            <a:r>
              <a:rPr lang="en-US" dirty="0" err="1" smtClean="0">
                <a:solidFill>
                  <a:srgbClr val="7030A0"/>
                </a:solidFill>
              </a:rPr>
              <a:t>Paxos</a:t>
            </a:r>
            <a:r>
              <a:rPr lang="en-US" dirty="0" smtClean="0">
                <a:solidFill>
                  <a:srgbClr val="7030A0"/>
                </a:solidFill>
              </a:rPr>
              <a:t>, </a:t>
            </a:r>
            <a:r>
              <a:rPr lang="en-US" dirty="0" err="1" smtClean="0">
                <a:solidFill>
                  <a:srgbClr val="7030A0"/>
                </a:solidFill>
              </a:rPr>
              <a:t>LaTex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Robert </a:t>
            </a:r>
            <a:r>
              <a:rPr lang="en-US" dirty="0" err="1" smtClean="0"/>
              <a:t>Shostak</a:t>
            </a:r>
            <a:endParaRPr lang="en-US" dirty="0" smtClean="0"/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PhD Harvard 1974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SRI, </a:t>
            </a:r>
            <a:r>
              <a:rPr lang="en-US" dirty="0" err="1" smtClean="0">
                <a:solidFill>
                  <a:srgbClr val="7030A0"/>
                </a:solidFill>
              </a:rPr>
              <a:t>Ansa</a:t>
            </a:r>
            <a:r>
              <a:rPr lang="en-US" dirty="0" smtClean="0">
                <a:solidFill>
                  <a:srgbClr val="7030A0"/>
                </a:solidFill>
              </a:rPr>
              <a:t> (Paradox), </a:t>
            </a:r>
            <a:r>
              <a:rPr lang="en-US" dirty="0" err="1" smtClean="0">
                <a:solidFill>
                  <a:srgbClr val="7030A0"/>
                </a:solidFill>
              </a:rPr>
              <a:t>Portera</a:t>
            </a:r>
            <a:r>
              <a:rPr lang="en-US" dirty="0" smtClean="0">
                <a:solidFill>
                  <a:srgbClr val="7030A0"/>
                </a:solidFill>
              </a:rPr>
              <a:t>, </a:t>
            </a:r>
            <a:r>
              <a:rPr lang="en-US" dirty="0" err="1" smtClean="0">
                <a:solidFill>
                  <a:srgbClr val="7030A0"/>
                </a:solidFill>
              </a:rPr>
              <a:t>Vocera</a:t>
            </a:r>
            <a:endParaRPr lang="en-US" dirty="0" smtClean="0">
              <a:solidFill>
                <a:srgbClr val="7030A0"/>
              </a:solidFill>
            </a:endParaRPr>
          </a:p>
          <a:p>
            <a:r>
              <a:rPr lang="en-US" dirty="0" smtClean="0"/>
              <a:t>Marshall Pease</a:t>
            </a:r>
          </a:p>
          <a:p>
            <a:pPr lvl="1"/>
            <a:r>
              <a:rPr lang="en-US" dirty="0" smtClean="0">
                <a:solidFill>
                  <a:srgbClr val="7030A0"/>
                </a:solidFill>
              </a:rPr>
              <a:t>SRI International</a:t>
            </a:r>
          </a:p>
          <a:p>
            <a:pPr lvl="1"/>
            <a:endParaRPr lang="en-US" dirty="0"/>
          </a:p>
        </p:txBody>
      </p:sp>
      <p:pic>
        <p:nvPicPr>
          <p:cNvPr id="4" name="Picture 3" descr="leslie.jpg"/>
          <p:cNvPicPr>
            <a:picLocks noChangeAspect="1"/>
          </p:cNvPicPr>
          <p:nvPr/>
        </p:nvPicPr>
        <p:blipFill>
          <a:blip r:embed="rId2" cstate="print"/>
          <a:srcRect t="6835" b="11148"/>
          <a:stretch>
            <a:fillRect/>
          </a:stretch>
        </p:blipFill>
        <p:spPr>
          <a:xfrm>
            <a:off x="6096000" y="1600200"/>
            <a:ext cx="1752600" cy="1828800"/>
          </a:xfrm>
          <a:prstGeom prst="rect">
            <a:avLst/>
          </a:prstGeom>
        </p:spPr>
      </p:pic>
      <p:pic>
        <p:nvPicPr>
          <p:cNvPr id="5" name="Picture 4" descr="rob_shostak_2026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096000" y="3581400"/>
            <a:ext cx="1752600" cy="17526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533401" y="348665"/>
            <a:ext cx="7255994" cy="6135290"/>
            <a:chOff x="533401" y="348665"/>
            <a:chExt cx="7255994" cy="6135290"/>
          </a:xfrm>
        </p:grpSpPr>
        <p:cxnSp>
          <p:nvCxnSpPr>
            <p:cNvPr id="11" name="Straight Arrow Connector 10"/>
            <p:cNvCxnSpPr/>
            <p:nvPr/>
          </p:nvCxnSpPr>
          <p:spPr>
            <a:xfrm rot="5400000">
              <a:off x="2324100" y="2933700"/>
              <a:ext cx="2590800" cy="11430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Arrow Connector 11"/>
            <p:cNvCxnSpPr/>
            <p:nvPr/>
          </p:nvCxnSpPr>
          <p:spPr>
            <a:xfrm rot="16200000" flipV="1">
              <a:off x="3581400" y="3200400"/>
              <a:ext cx="2514600" cy="533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Arrow Connector 12"/>
            <p:cNvCxnSpPr/>
            <p:nvPr/>
          </p:nvCxnSpPr>
          <p:spPr>
            <a:xfrm rot="10800000" flipV="1">
              <a:off x="2514600" y="2743200"/>
              <a:ext cx="3581400" cy="1066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Arrow Connector 13"/>
            <p:cNvCxnSpPr/>
            <p:nvPr/>
          </p:nvCxnSpPr>
          <p:spPr>
            <a:xfrm rot="10800000" flipV="1">
              <a:off x="3429000" y="2895600"/>
              <a:ext cx="2743200" cy="20574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1"/>
            </a:lnRef>
            <a:fillRef idx="0">
              <a:schemeClr val="accent1"/>
            </a:fillRef>
            <a:effectRef idx="2">
              <a:schemeClr val="accent1"/>
            </a:effectRef>
            <a:fontRef idx="minor">
              <a:schemeClr val="tx1"/>
            </a:fontRef>
          </p:style>
        </p:cxnSp>
        <p:pic>
          <p:nvPicPr>
            <p:cNvPr id="17" name="Picture 16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3564406" y="348665"/>
              <a:ext cx="1464794" cy="1708735"/>
            </a:xfrm>
            <a:prstGeom prst="rect">
              <a:avLst/>
            </a:prstGeom>
          </p:spPr>
        </p:pic>
        <p:pic>
          <p:nvPicPr>
            <p:cNvPr id="18" name="Picture 17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6172201" y="1491665"/>
              <a:ext cx="1464794" cy="1708735"/>
            </a:xfrm>
            <a:prstGeom prst="rect">
              <a:avLst/>
            </a:prstGeom>
          </p:spPr>
        </p:pic>
        <p:pic>
          <p:nvPicPr>
            <p:cNvPr id="19" name="Picture 18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533401" y="2939465"/>
              <a:ext cx="1464794" cy="1708735"/>
            </a:xfrm>
            <a:prstGeom prst="rect">
              <a:avLst/>
            </a:prstGeom>
          </p:spPr>
        </p:pic>
        <p:pic>
          <p:nvPicPr>
            <p:cNvPr id="20" name="Picture 19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2209801" y="4768265"/>
              <a:ext cx="1464794" cy="1708735"/>
            </a:xfrm>
            <a:prstGeom prst="rect">
              <a:avLst/>
            </a:prstGeom>
          </p:spPr>
        </p:pic>
        <p:pic>
          <p:nvPicPr>
            <p:cNvPr id="21" name="Picture 20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4729163" y="4800601"/>
              <a:ext cx="1443037" cy="1683354"/>
            </a:xfrm>
            <a:prstGeom prst="rect">
              <a:avLst/>
            </a:prstGeom>
          </p:spPr>
        </p:pic>
        <p:pic>
          <p:nvPicPr>
            <p:cNvPr id="22" name="Picture 21" descr="centurian.gif"/>
            <p:cNvPicPr>
              <a:picLocks noChangeAspect="1"/>
            </p:cNvPicPr>
            <p:nvPr/>
          </p:nvPicPr>
          <p:blipFill>
            <a:blip r:embed="rId3" cstate="print"/>
            <a:srcRect r="32324"/>
            <a:stretch>
              <a:fillRect/>
            </a:stretch>
          </p:blipFill>
          <p:spPr>
            <a:xfrm>
              <a:off x="6324601" y="3625265"/>
              <a:ext cx="1464794" cy="1708735"/>
            </a:xfrm>
            <a:prstGeom prst="rect">
              <a:avLst/>
            </a:prstGeom>
          </p:spPr>
        </p:pic>
        <p:pic>
          <p:nvPicPr>
            <p:cNvPr id="23" name="Picture 3" descr="C:\Users\eleanor\AppData\Local\Microsoft\Windows\Temporary Internet Files\Content.IE5\O9Z42UVZ\MC900435931[1].wmf"/>
            <p:cNvPicPr>
              <a:picLocks noChangeAspect="1" noChangeArrowheads="1"/>
            </p:cNvPicPr>
            <p:nvPr/>
          </p:nvPicPr>
          <p:blipFill>
            <a:blip r:embed="rId4" cstate="print"/>
            <a:srcRect/>
            <a:stretch>
              <a:fillRect/>
            </a:stretch>
          </p:blipFill>
          <p:spPr bwMode="auto">
            <a:xfrm>
              <a:off x="1066800" y="1219200"/>
              <a:ext cx="1838325" cy="1454150"/>
            </a:xfrm>
            <a:prstGeom prst="rect">
              <a:avLst/>
            </a:prstGeom>
            <a:noFill/>
          </p:spPr>
        </p:pic>
        <p:cxnSp>
          <p:nvCxnSpPr>
            <p:cNvPr id="28" name="Straight Arrow Connector 27"/>
            <p:cNvCxnSpPr/>
            <p:nvPr/>
          </p:nvCxnSpPr>
          <p:spPr>
            <a:xfrm flipV="1">
              <a:off x="3276600" y="2514600"/>
              <a:ext cx="2895600" cy="762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  <p:cxnSp>
          <p:nvCxnSpPr>
            <p:cNvPr id="29" name="Straight Arrow Connector 28"/>
            <p:cNvCxnSpPr/>
            <p:nvPr/>
          </p:nvCxnSpPr>
          <p:spPr>
            <a:xfrm>
              <a:off x="3200400" y="2743200"/>
              <a:ext cx="2971800" cy="1447800"/>
            </a:xfrm>
            <a:prstGeom prst="straightConnector1">
              <a:avLst/>
            </a:prstGeom>
            <a:ln>
              <a:tailEnd type="arrow"/>
            </a:ln>
          </p:spPr>
          <p:style>
            <a:lnRef idx="3">
              <a:schemeClr val="accent2"/>
            </a:lnRef>
            <a:fillRef idx="0">
              <a:schemeClr val="accent2"/>
            </a:fillRef>
            <a:effectRef idx="2">
              <a:schemeClr val="accent2"/>
            </a:effectRef>
            <a:fontRef idx="minor">
              <a:schemeClr val="tx1"/>
            </a:fontRef>
          </p:style>
        </p:cxnSp>
      </p:grpSp>
      <p:sp>
        <p:nvSpPr>
          <p:cNvPr id="34" name="TextBox 33"/>
          <p:cNvSpPr txBox="1"/>
          <p:nvPr/>
        </p:nvSpPr>
        <p:spPr>
          <a:xfrm>
            <a:off x="3505200" y="2133600"/>
            <a:ext cx="3048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</a:rPr>
              <a:t>A</a:t>
            </a:r>
            <a:endParaRPr lang="en-US" sz="2800" dirty="0">
              <a:solidFill>
                <a:srgbClr val="FF0000"/>
              </a:solidFill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3200400" y="2819400"/>
            <a:ext cx="38023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 smtClean="0">
                <a:solidFill>
                  <a:srgbClr val="C00000"/>
                </a:solidFill>
              </a:rPr>
              <a:t>R</a:t>
            </a:r>
            <a:endParaRPr lang="en-US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6294</TotalTime>
  <Words>1665</Words>
  <Application>Microsoft Office PowerPoint</Application>
  <PresentationFormat>On-screen Show (4:3)</PresentationFormat>
  <Paragraphs>459</Paragraphs>
  <Slides>35</Slides>
  <Notes>13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6" baseType="lpstr">
      <vt:lpstr>Office Theme</vt:lpstr>
      <vt:lpstr>Byzantine Fault Tolerance</vt:lpstr>
      <vt:lpstr>Slide 2</vt:lpstr>
      <vt:lpstr>Authenticated Messages</vt:lpstr>
      <vt:lpstr>Authenticators</vt:lpstr>
      <vt:lpstr>Slide 5</vt:lpstr>
      <vt:lpstr>Slide 6</vt:lpstr>
      <vt:lpstr>Slide 7</vt:lpstr>
      <vt:lpstr>L. Lamport, R. Shostak, and M. Pease. The Byzantine Generals Problem (1982)</vt:lpstr>
      <vt:lpstr>Slide 9</vt:lpstr>
      <vt:lpstr>Slide 10</vt:lpstr>
      <vt:lpstr>BFT with Un-Auth. Messages</vt:lpstr>
      <vt:lpstr>Impossibility Results</vt:lpstr>
      <vt:lpstr>A Solution with Oral Messages ( n ≥ 3m + 1 )</vt:lpstr>
      <vt:lpstr>A Solution with Oral Messages ( n ≥ 3m + 1 )</vt:lpstr>
      <vt:lpstr>Slide 15</vt:lpstr>
      <vt:lpstr>Slide 16</vt:lpstr>
      <vt:lpstr>BFT with Auth. Messages</vt:lpstr>
      <vt:lpstr>A Solution with Signed Messages</vt:lpstr>
      <vt:lpstr>A Solution with Signed Messages</vt:lpstr>
      <vt:lpstr>So what’s wrong?</vt:lpstr>
      <vt:lpstr>M. Rabin Randomized Byzantine Generals (1983)</vt:lpstr>
      <vt:lpstr>A Randomized Solution</vt:lpstr>
      <vt:lpstr>So what is wrong?</vt:lpstr>
      <vt:lpstr>Fifteen years later…</vt:lpstr>
      <vt:lpstr>M. Castro and B. Liskov Practical Byzantine Fault Tolerance (1999)</vt:lpstr>
      <vt:lpstr>PBFT Assumptions</vt:lpstr>
      <vt:lpstr>Slide 27</vt:lpstr>
      <vt:lpstr>State Machine Replication</vt:lpstr>
      <vt:lpstr>Multicast (3-phase)</vt:lpstr>
      <vt:lpstr>Backup Plan  (c doesn’t receive m+1 replies)</vt:lpstr>
      <vt:lpstr>View Change</vt:lpstr>
      <vt:lpstr>(Stable) Checkpoints</vt:lpstr>
      <vt:lpstr>BFS: A Byzantine-Fault-Tolerant  File System </vt:lpstr>
      <vt:lpstr>Performance</vt:lpstr>
      <vt:lpstr>Thoughts?</vt:lpstr>
    </vt:vector>
  </TitlesOfParts>
  <Company>Sony Electronics,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Eleanor</dc:creator>
  <cp:lastModifiedBy>Eleanor</cp:lastModifiedBy>
  <cp:revision>140</cp:revision>
  <dcterms:created xsi:type="dcterms:W3CDTF">2010-10-17T21:38:10Z</dcterms:created>
  <dcterms:modified xsi:type="dcterms:W3CDTF">2010-11-23T01:18:12Z</dcterms:modified>
</cp:coreProperties>
</file>