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4.xml" ContentType="application/vnd.openxmlformats-officedocument.presentationml.notesSlide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35.xml" ContentType="application/vnd.openxmlformats-officedocument.presentationml.slide+xml"/>
  <Override PartName="/docProps/app.xml" ContentType="application/vnd.openxmlformats-officedocument.extended-properties+xml"/>
  <Override PartName="/ppt/slides/slide36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notesSlides/notesSlide16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notesSlides/notesSlide7.xml" ContentType="application/vnd.openxmlformats-officedocument.presentationml.notesSlide+xml"/>
  <Override PartName="/ppt/notesSlides/notesSlide15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19.xml" ContentType="application/vnd.openxmlformats-officedocument.presentationml.notes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37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notesSlides/notesSlide18.xml" ContentType="application/vnd.openxmlformats-officedocument.presentationml.notesSlide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notesSlides/notesSlide10.xml" ContentType="application/vnd.openxmlformats-officedocument.presentationml.notesSlide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39.xml" ContentType="application/vnd.openxmlformats-officedocument.presentationml.slide+xml"/>
  <Override PartName="/ppt/slides/slide32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38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r:id="rId1"/>
  </p:sldMasterIdLst>
  <p:notesMasterIdLst>
    <p:notesMasterId r:id="rId41"/>
  </p:notesMasterIdLst>
  <p:sldIdLst>
    <p:sldId id="256" r:id="rId2"/>
    <p:sldId id="266" r:id="rId3"/>
    <p:sldId id="267" r:id="rId4"/>
    <p:sldId id="257" r:id="rId5"/>
    <p:sldId id="265" r:id="rId6"/>
    <p:sldId id="258" r:id="rId7"/>
    <p:sldId id="270" r:id="rId8"/>
    <p:sldId id="259" r:id="rId9"/>
    <p:sldId id="268" r:id="rId10"/>
    <p:sldId id="293" r:id="rId11"/>
    <p:sldId id="301" r:id="rId12"/>
    <p:sldId id="303" r:id="rId13"/>
    <p:sldId id="291" r:id="rId14"/>
    <p:sldId id="290" r:id="rId15"/>
    <p:sldId id="294" r:id="rId16"/>
    <p:sldId id="295" r:id="rId17"/>
    <p:sldId id="296" r:id="rId18"/>
    <p:sldId id="297" r:id="rId19"/>
    <p:sldId id="298" r:id="rId20"/>
    <p:sldId id="304" r:id="rId21"/>
    <p:sldId id="305" r:id="rId22"/>
    <p:sldId id="306" r:id="rId23"/>
    <p:sldId id="271" r:id="rId24"/>
    <p:sldId id="282" r:id="rId25"/>
    <p:sldId id="284" r:id="rId26"/>
    <p:sldId id="273" r:id="rId27"/>
    <p:sldId id="283" r:id="rId28"/>
    <p:sldId id="274" r:id="rId29"/>
    <p:sldId id="285" r:id="rId30"/>
    <p:sldId id="286" r:id="rId31"/>
    <p:sldId id="275" r:id="rId32"/>
    <p:sldId id="269" r:id="rId33"/>
    <p:sldId id="279" r:id="rId34"/>
    <p:sldId id="280" r:id="rId35"/>
    <p:sldId id="260" r:id="rId36"/>
    <p:sldId id="261" r:id="rId37"/>
    <p:sldId id="263" r:id="rId38"/>
    <p:sldId id="299" r:id="rId39"/>
    <p:sldId id="300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72123" autoAdjust="0"/>
  </p:normalViewPr>
  <p:slideViewPr>
    <p:cSldViewPr>
      <p:cViewPr varScale="1">
        <p:scale>
          <a:sx n="73" d="100"/>
          <a:sy n="73" d="100"/>
        </p:scale>
        <p:origin x="-10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94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35" Type="http://schemas.openxmlformats.org/officeDocument/2006/relationships/slide" Target="slides/slide34.xml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7" Type="http://schemas.openxmlformats.org/officeDocument/2006/relationships/slide" Target="slides/slide6.xml"/><Relationship Id="rId36" Type="http://schemas.openxmlformats.org/officeDocument/2006/relationships/slide" Target="slides/slide35.xml"/><Relationship Id="rId43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45" Type="http://schemas.openxmlformats.org/officeDocument/2006/relationships/theme" Target="theme/theme1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42" Type="http://schemas.openxmlformats.org/officeDocument/2006/relationships/printerSettings" Target="printerSettings/printerSettings1.bin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44" Type="http://schemas.openxmlformats.org/officeDocument/2006/relationships/viewProps" Target="viewProps.xml"/><Relationship Id="rId4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E84E6-475C-CF4F-A551-D7F59B29EDF5}" type="datetimeFigureOut">
              <a:rPr lang="en-US" smtClean="0"/>
              <a:pPr/>
              <a:t>12/1/10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A464B3-21F2-0649-AD4F-C9BED9BBC51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464B3-21F2-0649-AD4F-C9BED9BBC512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464B3-21F2-0649-AD4F-C9BED9BBC512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464B3-21F2-0649-AD4F-C9BED9BBC512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464B3-21F2-0649-AD4F-C9BED9BBC512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464B3-21F2-0649-AD4F-C9BED9BBC512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464B3-21F2-0649-AD4F-C9BED9BBC512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464B3-21F2-0649-AD4F-C9BED9BBC512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464B3-21F2-0649-AD4F-C9BED9BBC512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464B3-21F2-0649-AD4F-C9BED9BBC51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464B3-21F2-0649-AD4F-C9BED9BBC51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464B3-21F2-0649-AD4F-C9BED9BBC51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464B3-21F2-0649-AD4F-C9BED9BBC51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Send messages to an up-to-date membership?</a:t>
            </a:r>
          </a:p>
          <a:p>
            <a:r>
              <a:rPr lang="en-US" dirty="0" smtClean="0"/>
              <a:t>No stale memberships</a:t>
            </a:r>
          </a:p>
          <a:p>
            <a:r>
              <a:rPr lang="en-US" dirty="0" smtClean="0"/>
              <a:t>Solution: locks</a:t>
            </a:r>
          </a:p>
          <a:p>
            <a:pPr lvl="1"/>
            <a:r>
              <a:rPr lang="en-US" dirty="0" smtClean="0"/>
              <a:t>Multicast </a:t>
            </a:r>
            <a:r>
              <a:rPr lang="en-US" dirty="0" smtClean="0">
                <a:sym typeface="Wingdings" pitchFamily="2" charset="2"/>
              </a:rPr>
              <a:t>read-lock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Membership change write-lock</a:t>
            </a:r>
          </a:p>
          <a:p>
            <a:r>
              <a:rPr lang="en-US" dirty="0" smtClean="0">
                <a:sym typeface="Wingdings" pitchFamily="2" charset="2"/>
              </a:rPr>
              <a:t>Implemented in a distributed way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r>
              <a:rPr lang="en-US" dirty="0" smtClean="0"/>
              <a:t>No causality</a:t>
            </a:r>
          </a:p>
          <a:p>
            <a:pPr marL="228600" indent="-228600">
              <a:buAutoNum type="arabicPeriod"/>
            </a:pPr>
            <a:r>
              <a:rPr lang="en-US" dirty="0" smtClean="0"/>
              <a:t>Causality</a:t>
            </a:r>
          </a:p>
          <a:p>
            <a:pPr marL="228600" indent="-228600"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Receive messages concurrently?</a:t>
            </a:r>
          </a:p>
          <a:p>
            <a:pPr lvl="1"/>
            <a:r>
              <a:rPr lang="en-US" dirty="0" smtClean="0"/>
              <a:t>Concurrent and totally ordered </a:t>
            </a:r>
            <a:r>
              <a:rPr lang="en-US" dirty="0" err="1" smtClean="0"/>
              <a:t>wrt</a:t>
            </a:r>
            <a:r>
              <a:rPr lang="en-US" dirty="0" smtClean="0"/>
              <a:t>. membership changes</a:t>
            </a:r>
          </a:p>
          <a:p>
            <a:r>
              <a:rPr lang="en-US" dirty="0" smtClean="0"/>
              <a:t>Related Messages</a:t>
            </a:r>
          </a:p>
          <a:p>
            <a:pPr lvl="1"/>
            <a:r>
              <a:rPr lang="en-US" dirty="0" smtClean="0"/>
              <a:t>Will they come in order?</a:t>
            </a:r>
          </a:p>
          <a:p>
            <a:r>
              <a:rPr lang="en-US" dirty="0" smtClean="0"/>
              <a:t>The problem</a:t>
            </a:r>
          </a:p>
          <a:p>
            <a:pPr lvl="1"/>
            <a:r>
              <a:rPr lang="en-US" dirty="0" smtClean="0"/>
              <a:t>Will programmers anticipate it?</a:t>
            </a:r>
          </a:p>
          <a:p>
            <a:pPr>
              <a:buFontTx/>
              <a:buChar char="-"/>
            </a:pPr>
            <a:endParaRPr lang="en-US" baseline="0" dirty="0" smtClean="0">
              <a:sym typeface="Wingdings" pitchFamily="2" charset="2"/>
            </a:endParaRPr>
          </a:p>
          <a:p>
            <a:pPr>
              <a:buFontTx/>
              <a:buChar char="-"/>
            </a:pPr>
            <a:endParaRPr lang="en-US" baseline="0" dirty="0" smtClean="0">
              <a:sym typeface="Wingdings" pitchFamily="2" charset="2"/>
            </a:endParaRPr>
          </a:p>
          <a:p>
            <a:pPr>
              <a:buFontTx/>
              <a:buChar char="-"/>
            </a:pPr>
            <a:r>
              <a:rPr lang="en-US" baseline="0" dirty="0" smtClean="0">
                <a:sym typeface="Wingdings" pitchFamily="2" charset="2"/>
              </a:rPr>
              <a:t>Concurrent messages: 2  choices: </a:t>
            </a:r>
          </a:p>
          <a:p>
            <a:pPr lvl="1">
              <a:buFontTx/>
              <a:buChar char="-"/>
            </a:pPr>
            <a:r>
              <a:rPr lang="en-US" baseline="0" dirty="0" smtClean="0">
                <a:sym typeface="Wingdings" pitchFamily="2" charset="2"/>
              </a:rPr>
              <a:t>a) handle it or</a:t>
            </a:r>
          </a:p>
          <a:p>
            <a:pPr lvl="1">
              <a:buFontTx/>
              <a:buChar char="-"/>
            </a:pPr>
            <a:r>
              <a:rPr lang="en-US" baseline="0" dirty="0" smtClean="0">
                <a:sym typeface="Wingdings" pitchFamily="2" charset="2"/>
              </a:rPr>
              <a:t>b) delay messages so that they’re in order.  </a:t>
            </a:r>
          </a:p>
          <a:p>
            <a:pPr>
              <a:buFontTx/>
              <a:buChar char="-"/>
            </a:pPr>
            <a:endParaRPr lang="en-US" baseline="0" dirty="0" smtClean="0">
              <a:sym typeface="Wingdings" pitchFamily="2" charset="2"/>
            </a:endParaRPr>
          </a:p>
          <a:p>
            <a:pPr>
              <a:buFontTx/>
              <a:buChar char="-"/>
            </a:pPr>
            <a:r>
              <a:rPr lang="en-US" baseline="0" dirty="0" smtClean="0">
                <a:sym typeface="Wingdings" pitchFamily="2" charset="2"/>
              </a:rPr>
              <a:t>Real problem = this is overlooked!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Transfer state to new node</a:t>
            </a:r>
          </a:p>
          <a:p>
            <a:r>
              <a:rPr lang="en-US" dirty="0" smtClean="0"/>
              <a:t>Membership churn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inconsistent</a:t>
            </a:r>
          </a:p>
          <a:p>
            <a:r>
              <a:rPr lang="en-US" dirty="0" smtClean="0"/>
              <a:t>Solution is too complex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43B66-5482-4D3E-B3F0-0930FD960C50}" type="datetimeFigureOut">
              <a:rPr lang="en-US" smtClean="0"/>
              <a:pPr/>
              <a:t>12/1/10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CE09-29D5-4DDE-9682-11679757AD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43B66-5482-4D3E-B3F0-0930FD960C50}" type="datetimeFigureOut">
              <a:rPr lang="en-US" smtClean="0"/>
              <a:pPr/>
              <a:t>12/1/10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CE09-29D5-4DDE-9682-11679757AD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43B66-5482-4D3E-B3F0-0930FD960C50}" type="datetimeFigureOut">
              <a:rPr lang="en-US" smtClean="0"/>
              <a:pPr/>
              <a:t>12/1/10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CE09-29D5-4DDE-9682-11679757AD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43B66-5482-4D3E-B3F0-0930FD960C50}" type="datetimeFigureOut">
              <a:rPr lang="en-US" smtClean="0"/>
              <a:pPr/>
              <a:t>12/1/10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CE09-29D5-4DDE-9682-11679757AD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43B66-5482-4D3E-B3F0-0930FD960C50}" type="datetimeFigureOut">
              <a:rPr lang="en-US" smtClean="0"/>
              <a:pPr/>
              <a:t>12/1/10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CE09-29D5-4DDE-9682-11679757AD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43B66-5482-4D3E-B3F0-0930FD960C50}" type="datetimeFigureOut">
              <a:rPr lang="en-US" smtClean="0"/>
              <a:pPr/>
              <a:t>12/1/10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CE09-29D5-4DDE-9682-11679757AD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43B66-5482-4D3E-B3F0-0930FD960C50}" type="datetimeFigureOut">
              <a:rPr lang="en-US" smtClean="0"/>
              <a:pPr/>
              <a:t>12/1/10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CE09-29D5-4DDE-9682-11679757AD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43B66-5482-4D3E-B3F0-0930FD960C50}" type="datetimeFigureOut">
              <a:rPr lang="en-US" smtClean="0"/>
              <a:pPr/>
              <a:t>12/1/10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CE09-29D5-4DDE-9682-11679757AD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43B66-5482-4D3E-B3F0-0930FD960C50}" type="datetimeFigureOut">
              <a:rPr lang="en-US" smtClean="0"/>
              <a:pPr/>
              <a:t>12/1/10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CE09-29D5-4DDE-9682-11679757AD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43B66-5482-4D3E-B3F0-0930FD960C50}" type="datetimeFigureOut">
              <a:rPr lang="en-US" smtClean="0"/>
              <a:pPr/>
              <a:t>12/1/10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CE09-29D5-4DDE-9682-11679757AD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43B66-5482-4D3E-B3F0-0930FD960C50}" type="datetimeFigureOut">
              <a:rPr lang="en-US" smtClean="0"/>
              <a:pPr/>
              <a:t>12/1/10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CE09-29D5-4DDE-9682-11679757AD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43B66-5482-4D3E-B3F0-0930FD960C50}" type="datetimeFigureOut">
              <a:rPr lang="en-US" smtClean="0"/>
              <a:pPr/>
              <a:t>12/1/10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9CE09-29D5-4DDE-9682-11679757AD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3" Type="http://schemas.openxmlformats.org/officeDocument/2006/relationships/hyperlink" Target="http://www.cs.cornell.edu/courses/cs614/2004sp/papers/Lam78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Virtual Synchrony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886200"/>
            <a:ext cx="7239000" cy="1752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Suh</a:t>
            </a:r>
            <a:r>
              <a:rPr lang="en-US" dirty="0" smtClean="0"/>
              <a:t> Lee</a:t>
            </a:r>
          </a:p>
          <a:p>
            <a:r>
              <a:rPr lang="en-US" dirty="0" smtClean="0"/>
              <a:t>Some slides are borrowed from Ken, Jared (cs6410 2009) and Justin (cs614 2005)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Historical Aside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Isis (Virtual synchrony)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Weaker properties – not quite “FLP consensus”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Much higher performance (orders of magnitude</a:t>
            </a:r>
            <a:r>
              <a:rPr lang="en-US" dirty="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Simple Dynamic membership control</a:t>
            </a:r>
          </a:p>
          <a:p>
            <a:pPr>
              <a:lnSpc>
                <a:spcPct val="90000"/>
              </a:lnSpc>
            </a:pPr>
            <a:r>
              <a:rPr lang="en-US" dirty="0" err="1" smtClean="0"/>
              <a:t>Paxos</a:t>
            </a:r>
            <a:r>
              <a:rPr lang="en-US" dirty="0" smtClean="0"/>
              <a:t> (state machine)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Closer to FLP definition of consensus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Slower (by orders of magnitude) 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Sometimes can make progress in partitioning situations where virtual synchrony </a:t>
            </a:r>
            <a:r>
              <a:rPr lang="en-US" dirty="0" smtClean="0"/>
              <a:t>can’t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Complex dynamic membership control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Programming with groups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Many systems just have one group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E.g. replicated bank servers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Cluster mimics one highly reliable server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But we can also use groups at finer granularity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E.g. to replicate a shared data structure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Now one process might belong to many groups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A further reason that different processes might see different inputs and event orders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ISIS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Fail-stop model</a:t>
            </a:r>
          </a:p>
          <a:p>
            <a:r>
              <a:rPr lang="en-US" dirty="0" smtClean="0"/>
              <a:t>Clocks are not synchronized</a:t>
            </a:r>
          </a:p>
          <a:p>
            <a:r>
              <a:rPr lang="en-US" dirty="0" smtClean="0"/>
              <a:t>Unreliable network</a:t>
            </a:r>
          </a:p>
          <a:p>
            <a:r>
              <a:rPr lang="en-US" dirty="0" smtClean="0"/>
              <a:t>Network partitions is rare</a:t>
            </a:r>
          </a:p>
          <a:p>
            <a:r>
              <a:rPr lang="en-US" dirty="0" smtClean="0"/>
              <a:t>Failure detection subsystem</a:t>
            </a:r>
          </a:p>
          <a:p>
            <a:pPr lvl="1"/>
            <a:r>
              <a:rPr lang="en-US" dirty="0" smtClean="0"/>
              <a:t>Consistent system-wide view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Difficulties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Conventional message passing technologies</a:t>
            </a:r>
          </a:p>
          <a:p>
            <a:pPr lvl="1"/>
            <a:r>
              <a:rPr lang="en-US" dirty="0" smtClean="0"/>
              <a:t>TCP, UDP, RPC, …</a:t>
            </a:r>
          </a:p>
          <a:p>
            <a:r>
              <a:rPr lang="en-US" dirty="0" smtClean="0"/>
              <a:t>Group addressing</a:t>
            </a:r>
          </a:p>
          <a:p>
            <a:r>
              <a:rPr lang="en-US" dirty="0" smtClean="0"/>
              <a:t>Logical time and causal dependency</a:t>
            </a:r>
          </a:p>
          <a:p>
            <a:r>
              <a:rPr lang="en-US" dirty="0" smtClean="0"/>
              <a:t>Message delivery ordering</a:t>
            </a:r>
          </a:p>
          <a:p>
            <a:r>
              <a:rPr lang="en-US" dirty="0" smtClean="0"/>
              <a:t>State transfer (membership change)</a:t>
            </a:r>
          </a:p>
          <a:p>
            <a:r>
              <a:rPr lang="en-US" dirty="0" smtClean="0"/>
              <a:t>Fault tolerance</a:t>
            </a:r>
          </a:p>
          <a:p>
            <a:r>
              <a:rPr lang="en-US" dirty="0" smtClean="0"/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Reliable Multicast</a:t>
            </a:r>
            <a:endParaRPr lang="en-US" dirty="0"/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1066800" y="25908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1066800" y="3047999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1143000" y="3505198"/>
            <a:ext cx="6705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762000" y="2362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762000" y="28336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62000" y="3276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/>
              <a:t>r</a:t>
            </a:r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990600" y="2362200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1371600" y="25908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>
            <a:off x="1371600" y="2590800"/>
            <a:ext cx="381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4572000" y="2362200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2362200" y="182880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Ideal</a:t>
            </a:r>
            <a:endParaRPr lang="en-US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5975054" y="1828800"/>
            <a:ext cx="841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Reality</a:t>
            </a:r>
            <a:endParaRPr lang="en-US" b="1" dirty="0"/>
          </a:p>
        </p:txBody>
      </p:sp>
      <p:sp>
        <p:nvSpPr>
          <p:cNvPr id="44" name="Line 27"/>
          <p:cNvSpPr>
            <a:spLocks noChangeShapeType="1"/>
          </p:cNvSpPr>
          <p:nvPr/>
        </p:nvSpPr>
        <p:spPr bwMode="auto">
          <a:xfrm>
            <a:off x="5105400" y="25908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Line 28"/>
          <p:cNvSpPr>
            <a:spLocks noChangeShapeType="1"/>
          </p:cNvSpPr>
          <p:nvPr/>
        </p:nvSpPr>
        <p:spPr bwMode="auto">
          <a:xfrm>
            <a:off x="5105400" y="2590800"/>
            <a:ext cx="30480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" name="Line 27"/>
          <p:cNvSpPr>
            <a:spLocks noChangeShapeType="1"/>
          </p:cNvSpPr>
          <p:nvPr/>
        </p:nvSpPr>
        <p:spPr bwMode="auto">
          <a:xfrm>
            <a:off x="2362200" y="30480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" name="Line 27"/>
          <p:cNvSpPr>
            <a:spLocks noChangeShapeType="1"/>
          </p:cNvSpPr>
          <p:nvPr/>
        </p:nvSpPr>
        <p:spPr bwMode="auto">
          <a:xfrm flipV="1">
            <a:off x="2362200" y="2590800"/>
            <a:ext cx="762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" name="Line 27"/>
          <p:cNvSpPr>
            <a:spLocks noChangeShapeType="1"/>
          </p:cNvSpPr>
          <p:nvPr/>
        </p:nvSpPr>
        <p:spPr bwMode="auto">
          <a:xfrm>
            <a:off x="6248400" y="30480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" name="Line 27"/>
          <p:cNvSpPr>
            <a:spLocks noChangeShapeType="1"/>
          </p:cNvSpPr>
          <p:nvPr/>
        </p:nvSpPr>
        <p:spPr bwMode="auto">
          <a:xfrm flipV="1">
            <a:off x="6248400" y="2743200"/>
            <a:ext cx="457200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Content Placeholder 2"/>
          <p:cNvSpPr>
            <a:spLocks noGrp="1"/>
          </p:cNvSpPr>
          <p:nvPr>
            <p:ph idx="1"/>
          </p:nvPr>
        </p:nvSpPr>
        <p:spPr>
          <a:xfrm>
            <a:off x="457200" y="4541837"/>
            <a:ext cx="8229600" cy="2087563"/>
          </a:xfrm>
        </p:spPr>
        <p:txBody>
          <a:bodyPr>
            <a:normAutofit/>
          </a:bodyPr>
          <a:lstStyle/>
          <a:p>
            <a:r>
              <a:rPr lang="en-US" dirty="0" smtClean="0"/>
              <a:t>UDP, TCP, Multicast not good enough</a:t>
            </a:r>
          </a:p>
          <a:p>
            <a:r>
              <a:rPr lang="en-US" i="1" dirty="0" smtClean="0"/>
              <a:t>What is the correct way to recover?</a:t>
            </a:r>
          </a:p>
        </p:txBody>
      </p:sp>
      <p:sp>
        <p:nvSpPr>
          <p:cNvPr id="23" name="Explosion 1 22"/>
          <p:cNvSpPr/>
          <p:nvPr/>
        </p:nvSpPr>
        <p:spPr>
          <a:xfrm>
            <a:off x="5257800" y="3200400"/>
            <a:ext cx="304800" cy="228600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Explosion 1 23"/>
          <p:cNvSpPr/>
          <p:nvPr/>
        </p:nvSpPr>
        <p:spPr>
          <a:xfrm>
            <a:off x="6629400" y="2590800"/>
            <a:ext cx="304800" cy="228600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Membership Churn</a:t>
            </a:r>
            <a:endParaRPr lang="en-US" dirty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914400" y="29718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Oval 16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Oval 17"/>
          <p:cNvSpPr>
            <a:spLocks noChangeArrowheads="1"/>
          </p:cNvSpPr>
          <p:nvPr/>
        </p:nvSpPr>
        <p:spPr bwMode="auto">
          <a:xfrm>
            <a:off x="3200400" y="2209800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Oval 18"/>
          <p:cNvSpPr>
            <a:spLocks noChangeArrowheads="1"/>
          </p:cNvSpPr>
          <p:nvPr/>
        </p:nvSpPr>
        <p:spPr bwMode="auto">
          <a:xfrm>
            <a:off x="4953000" y="2209800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AutoShape 19"/>
          <p:cNvSpPr>
            <a:spLocks noChangeArrowheads="1"/>
          </p:cNvSpPr>
          <p:nvPr/>
        </p:nvSpPr>
        <p:spPr bwMode="auto">
          <a:xfrm>
            <a:off x="49530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2095500" y="2514600"/>
            <a:ext cx="0" cy="4572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3314700" y="2514600"/>
            <a:ext cx="0" cy="9144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2438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Line 26"/>
          <p:cNvSpPr>
            <a:spLocks noChangeShapeType="1"/>
          </p:cNvSpPr>
          <p:nvPr/>
        </p:nvSpPr>
        <p:spPr bwMode="auto">
          <a:xfrm flipV="1">
            <a:off x="26670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Line 27"/>
          <p:cNvSpPr>
            <a:spLocks noChangeShapeType="1"/>
          </p:cNvSpPr>
          <p:nvPr/>
        </p:nvSpPr>
        <p:spPr bwMode="auto">
          <a:xfrm>
            <a:off x="3581400" y="2514600"/>
            <a:ext cx="152400" cy="457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>
            <a:off x="4267200" y="25146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>
            <a:off x="4267200" y="2514600"/>
            <a:ext cx="609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>
            <a:off x="5638800" y="25146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2971800" y="1447800"/>
            <a:ext cx="2685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Receives new membership</a:t>
            </a:r>
            <a:endParaRPr lang="en-US" dirty="0"/>
          </a:p>
        </p:txBody>
      </p:sp>
      <p:cxnSp>
        <p:nvCxnSpPr>
          <p:cNvPr id="44" name="Straight Arrow Connector 43"/>
          <p:cNvCxnSpPr/>
          <p:nvPr/>
        </p:nvCxnSpPr>
        <p:spPr>
          <a:xfrm rot="5400000">
            <a:off x="3619500" y="2095500"/>
            <a:ext cx="685800" cy="152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Line 30"/>
          <p:cNvSpPr>
            <a:spLocks noChangeShapeType="1"/>
          </p:cNvSpPr>
          <p:nvPr/>
        </p:nvSpPr>
        <p:spPr bwMode="auto">
          <a:xfrm>
            <a:off x="3581400" y="2514600"/>
            <a:ext cx="533400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2971800" y="3810000"/>
            <a:ext cx="1200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Never sent</a:t>
            </a:r>
            <a:endParaRPr lang="en-US" dirty="0"/>
          </a:p>
        </p:txBody>
      </p:sp>
      <p:cxnSp>
        <p:nvCxnSpPr>
          <p:cNvPr id="48" name="Straight Arrow Connector 47"/>
          <p:cNvCxnSpPr>
            <a:stCxn id="46" idx="0"/>
          </p:cNvCxnSpPr>
          <p:nvPr/>
        </p:nvCxnSpPr>
        <p:spPr>
          <a:xfrm rot="5400000" flipH="1" flipV="1">
            <a:off x="3500468" y="3348067"/>
            <a:ext cx="533398" cy="3904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457200" y="4541837"/>
            <a:ext cx="8229600" cy="2087563"/>
          </a:xfrm>
        </p:spPr>
        <p:txBody>
          <a:bodyPr>
            <a:normAutofit/>
          </a:bodyPr>
          <a:lstStyle/>
          <a:p>
            <a:r>
              <a:rPr lang="en-US" dirty="0" smtClean="0"/>
              <a:t>Membership changes are not instant</a:t>
            </a:r>
          </a:p>
          <a:p>
            <a:r>
              <a:rPr lang="en-US" dirty="0" smtClean="0"/>
              <a:t>How to handle failure cases?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Ordering</a:t>
            </a:r>
            <a:endParaRPr lang="en-US" dirty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914400" y="2971799"/>
            <a:ext cx="7086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Oval 16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Oval 17"/>
          <p:cNvSpPr>
            <a:spLocks noChangeArrowheads="1"/>
          </p:cNvSpPr>
          <p:nvPr/>
        </p:nvSpPr>
        <p:spPr bwMode="auto">
          <a:xfrm>
            <a:off x="3200400" y="2209800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2095500" y="2514600"/>
            <a:ext cx="0" cy="4572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3314700" y="2514600"/>
            <a:ext cx="0" cy="9144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2438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27432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Line 26"/>
          <p:cNvSpPr>
            <a:spLocks noChangeShapeType="1"/>
          </p:cNvSpPr>
          <p:nvPr/>
        </p:nvSpPr>
        <p:spPr bwMode="auto">
          <a:xfrm flipV="1">
            <a:off x="26670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Line 27"/>
          <p:cNvSpPr>
            <a:spLocks noChangeShapeType="1"/>
          </p:cNvSpPr>
          <p:nvPr/>
        </p:nvSpPr>
        <p:spPr bwMode="auto">
          <a:xfrm>
            <a:off x="3581400" y="2514600"/>
            <a:ext cx="685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>
            <a:off x="3581400" y="2514600"/>
            <a:ext cx="838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 flipV="1">
            <a:off x="4038600" y="29718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 flipV="1">
            <a:off x="4038600" y="2514600"/>
            <a:ext cx="838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" name="Line 29"/>
          <p:cNvSpPr>
            <a:spLocks noChangeShapeType="1"/>
          </p:cNvSpPr>
          <p:nvPr/>
        </p:nvSpPr>
        <p:spPr bwMode="auto">
          <a:xfrm flipV="1">
            <a:off x="5562600" y="25146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" name="Line 29"/>
          <p:cNvSpPr>
            <a:spLocks noChangeShapeType="1"/>
          </p:cNvSpPr>
          <p:nvPr/>
        </p:nvSpPr>
        <p:spPr bwMode="auto">
          <a:xfrm>
            <a:off x="5562600" y="29718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" name="Line 29"/>
          <p:cNvSpPr>
            <a:spLocks noChangeShapeType="1"/>
          </p:cNvSpPr>
          <p:nvPr/>
        </p:nvSpPr>
        <p:spPr bwMode="auto">
          <a:xfrm>
            <a:off x="5867400" y="25146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4038600" y="2057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</a:t>
            </a:r>
            <a:endParaRPr lang="en-US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5718114" y="2057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2</a:t>
            </a:r>
            <a:endParaRPr lang="en-US" b="1" dirty="0"/>
          </a:p>
        </p:txBody>
      </p:sp>
      <p:sp>
        <p:nvSpPr>
          <p:cNvPr id="47" name="Line 29"/>
          <p:cNvSpPr>
            <a:spLocks noChangeShapeType="1"/>
          </p:cNvSpPr>
          <p:nvPr/>
        </p:nvSpPr>
        <p:spPr bwMode="auto">
          <a:xfrm>
            <a:off x="5867400" y="2514600"/>
            <a:ext cx="533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" name="Content Placeholder 2"/>
          <p:cNvSpPr>
            <a:spLocks noGrp="1"/>
          </p:cNvSpPr>
          <p:nvPr>
            <p:ph idx="1"/>
          </p:nvPr>
        </p:nvSpPr>
        <p:spPr>
          <a:xfrm>
            <a:off x="457200" y="4267200"/>
            <a:ext cx="8229600" cy="2362200"/>
          </a:xfrm>
        </p:spPr>
        <p:txBody>
          <a:bodyPr>
            <a:normAutofit/>
          </a:bodyPr>
          <a:lstStyle/>
          <a:p>
            <a:pPr marL="514350" indent="-514350"/>
            <a:r>
              <a:rPr lang="en-US" dirty="0" smtClean="0"/>
              <a:t>Everybody wants it!</a:t>
            </a:r>
          </a:p>
          <a:p>
            <a:pPr marL="514350" indent="-514350"/>
            <a:r>
              <a:rPr lang="en-US" dirty="0" smtClean="0"/>
              <a:t>How can you know if you have it?</a:t>
            </a:r>
          </a:p>
          <a:p>
            <a:pPr marL="514350" indent="-514350"/>
            <a:r>
              <a:rPr lang="en-US" dirty="0" smtClean="0"/>
              <a:t>How can you get it?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3124200" y="2362200"/>
            <a:ext cx="3429000" cy="12192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Transfers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67200"/>
            <a:ext cx="8229600" cy="1858963"/>
          </a:xfrm>
        </p:spPr>
        <p:txBody>
          <a:bodyPr>
            <a:normAutofit/>
          </a:bodyPr>
          <a:lstStyle/>
          <a:p>
            <a:r>
              <a:rPr lang="en-US" dirty="0" smtClean="0"/>
              <a:t>New nodes must get current state</a:t>
            </a:r>
          </a:p>
          <a:p>
            <a:r>
              <a:rPr lang="en-US" dirty="0" smtClean="0"/>
              <a:t>Does not happen </a:t>
            </a:r>
            <a:r>
              <a:rPr lang="en-US" i="1" dirty="0" smtClean="0"/>
              <a:t>instantly</a:t>
            </a:r>
          </a:p>
          <a:p>
            <a:r>
              <a:rPr lang="en-US" dirty="0" smtClean="0"/>
              <a:t>How do you handle nodes failing/joining?</a:t>
            </a: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914400" y="2971800"/>
            <a:ext cx="3276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10" name="Oval 15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16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AutoShape 19"/>
          <p:cNvSpPr>
            <a:spLocks noChangeArrowheads="1"/>
          </p:cNvSpPr>
          <p:nvPr/>
        </p:nvSpPr>
        <p:spPr bwMode="auto">
          <a:xfrm>
            <a:off x="41910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Line 21"/>
          <p:cNvSpPr>
            <a:spLocks noChangeShapeType="1"/>
          </p:cNvSpPr>
          <p:nvPr/>
        </p:nvSpPr>
        <p:spPr bwMode="auto">
          <a:xfrm>
            <a:off x="2095500" y="2514600"/>
            <a:ext cx="0" cy="4572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" name="Line 22"/>
          <p:cNvSpPr>
            <a:spLocks noChangeShapeType="1"/>
          </p:cNvSpPr>
          <p:nvPr/>
        </p:nvSpPr>
        <p:spPr bwMode="auto">
          <a:xfrm>
            <a:off x="3314700" y="2514600"/>
            <a:ext cx="0" cy="9144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" name="Line 24"/>
          <p:cNvSpPr>
            <a:spLocks noChangeShapeType="1"/>
          </p:cNvSpPr>
          <p:nvPr/>
        </p:nvSpPr>
        <p:spPr bwMode="auto">
          <a:xfrm>
            <a:off x="2438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Line 26"/>
          <p:cNvSpPr>
            <a:spLocks noChangeShapeType="1"/>
          </p:cNvSpPr>
          <p:nvPr/>
        </p:nvSpPr>
        <p:spPr bwMode="auto">
          <a:xfrm flipV="1">
            <a:off x="26670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30" name="Straight Arrow Connector 29"/>
          <p:cNvCxnSpPr/>
          <p:nvPr/>
        </p:nvCxnSpPr>
        <p:spPr>
          <a:xfrm rot="16200000" flipH="1">
            <a:off x="3467100" y="2628900"/>
            <a:ext cx="914400" cy="685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495800" y="2971800"/>
            <a:ext cx="609600" cy="457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Atomicity</a:t>
            </a:r>
            <a:endParaRPr lang="en-US" dirty="0"/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1066800" y="2450067"/>
            <a:ext cx="426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1066800" y="2907267"/>
            <a:ext cx="441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1143000" y="3364466"/>
            <a:ext cx="6705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762000" y="2221468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762000" y="2692956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62000" y="3135868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/>
              <a:t>r</a:t>
            </a:r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990600" y="2221468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1371600" y="2450068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>
            <a:off x="1371600" y="2450068"/>
            <a:ext cx="381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4572000" y="2221468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2362200" y="1688068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Ideal</a:t>
            </a:r>
            <a:endParaRPr lang="en-US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5975054" y="1688068"/>
            <a:ext cx="841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Reality</a:t>
            </a:r>
            <a:endParaRPr lang="en-US" b="1" dirty="0"/>
          </a:p>
        </p:txBody>
      </p:sp>
      <p:sp>
        <p:nvSpPr>
          <p:cNvPr id="44" name="Line 27"/>
          <p:cNvSpPr>
            <a:spLocks noChangeShapeType="1"/>
          </p:cNvSpPr>
          <p:nvPr/>
        </p:nvSpPr>
        <p:spPr bwMode="auto">
          <a:xfrm>
            <a:off x="5105400" y="2450068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Line 28"/>
          <p:cNvSpPr>
            <a:spLocks noChangeShapeType="1"/>
          </p:cNvSpPr>
          <p:nvPr/>
        </p:nvSpPr>
        <p:spPr bwMode="auto">
          <a:xfrm>
            <a:off x="5562600" y="2450068"/>
            <a:ext cx="304800" cy="75033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" name="Line 27"/>
          <p:cNvSpPr>
            <a:spLocks noChangeShapeType="1"/>
          </p:cNvSpPr>
          <p:nvPr/>
        </p:nvSpPr>
        <p:spPr bwMode="auto">
          <a:xfrm>
            <a:off x="2362200" y="2907268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" name="Line 27"/>
          <p:cNvSpPr>
            <a:spLocks noChangeShapeType="1"/>
          </p:cNvSpPr>
          <p:nvPr/>
        </p:nvSpPr>
        <p:spPr bwMode="auto">
          <a:xfrm flipV="1">
            <a:off x="2362200" y="2450068"/>
            <a:ext cx="762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5181600" y="2297668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x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5410200" y="2907268"/>
            <a:ext cx="2286000" cy="1588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Line 27"/>
          <p:cNvSpPr>
            <a:spLocks noChangeShapeType="1"/>
          </p:cNvSpPr>
          <p:nvPr/>
        </p:nvSpPr>
        <p:spPr bwMode="auto">
          <a:xfrm>
            <a:off x="6248400" y="2907268"/>
            <a:ext cx="76200" cy="457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6248400" y="3364468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?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6" name="Explosion 1 25"/>
          <p:cNvSpPr/>
          <p:nvPr/>
        </p:nvSpPr>
        <p:spPr>
          <a:xfrm>
            <a:off x="5791200" y="3200400"/>
            <a:ext cx="304800" cy="228600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ontent Placeholder 2"/>
          <p:cNvSpPr>
            <a:spLocks noGrp="1"/>
          </p:cNvSpPr>
          <p:nvPr>
            <p:ph idx="1"/>
          </p:nvPr>
        </p:nvSpPr>
        <p:spPr>
          <a:xfrm>
            <a:off x="457200" y="4267200"/>
            <a:ext cx="8229600" cy="1858963"/>
          </a:xfrm>
        </p:spPr>
        <p:txBody>
          <a:bodyPr>
            <a:normAutofit/>
          </a:bodyPr>
          <a:lstStyle/>
          <a:p>
            <a:r>
              <a:rPr lang="en-US" dirty="0" smtClean="0"/>
              <a:t>Nodes can fail mid-transmit</a:t>
            </a:r>
          </a:p>
          <a:p>
            <a:r>
              <a:rPr lang="en-US" dirty="0" smtClean="0"/>
              <a:t>Some nodes receive message, others do not</a:t>
            </a:r>
          </a:p>
          <a:p>
            <a:r>
              <a:rPr lang="en-US" dirty="0" smtClean="0"/>
              <a:t>Inconsistencies arise!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Process Group Approach to Reliable Distributed Computing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Ken </a:t>
            </a:r>
            <a:r>
              <a:rPr lang="en-US" dirty="0" err="1" smtClean="0"/>
              <a:t>Birman</a:t>
            </a:r>
            <a:endParaRPr lang="en-US" dirty="0" smtClean="0"/>
          </a:p>
          <a:p>
            <a:pPr lvl="1"/>
            <a:r>
              <a:rPr lang="en-US" dirty="0" smtClean="0"/>
              <a:t>Professor, Cornell University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Isis</a:t>
            </a:r>
          </a:p>
          <a:p>
            <a:pPr lvl="1"/>
            <a:r>
              <a:rPr lang="en-US" dirty="0" smtClean="0"/>
              <a:t>Quicksilver</a:t>
            </a:r>
          </a:p>
          <a:p>
            <a:pPr lvl="1"/>
            <a:r>
              <a:rPr lang="en-US" dirty="0" smtClean="0"/>
              <a:t>Live Object</a:t>
            </a:r>
          </a:p>
          <a:p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1828800"/>
            <a:ext cx="1219200" cy="1450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Distributed groups of cooperating programs</a:t>
            </a:r>
          </a:p>
          <a:p>
            <a:r>
              <a:rPr lang="en-US" dirty="0" smtClean="0"/>
              <a:t>Pub/sub style of interaction</a:t>
            </a:r>
          </a:p>
          <a:p>
            <a:endParaRPr lang="en-US" dirty="0" smtClean="0"/>
          </a:p>
          <a:p>
            <a:r>
              <a:rPr lang="en-US" dirty="0" smtClean="0"/>
              <a:t>Requirements</a:t>
            </a:r>
          </a:p>
          <a:p>
            <a:pPr lvl="1"/>
            <a:r>
              <a:rPr lang="en-US" dirty="0" smtClean="0"/>
              <a:t>Group communication</a:t>
            </a:r>
          </a:p>
          <a:p>
            <a:pPr lvl="1"/>
            <a:r>
              <a:rPr lang="en-US" dirty="0" smtClean="0"/>
              <a:t>Group membership as input</a:t>
            </a:r>
          </a:p>
          <a:p>
            <a:pPr lvl="1"/>
            <a:r>
              <a:rPr lang="en-US" dirty="0" smtClean="0"/>
              <a:t>Synchronization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Anonymous group</a:t>
            </a:r>
          </a:p>
          <a:p>
            <a:pPr lvl="1"/>
            <a:r>
              <a:rPr lang="en-US" dirty="0" smtClean="0"/>
              <a:t>Group addressing</a:t>
            </a:r>
          </a:p>
          <a:p>
            <a:pPr lvl="1"/>
            <a:r>
              <a:rPr lang="en-US" dirty="0" smtClean="0"/>
              <a:t>All or none delivery</a:t>
            </a:r>
          </a:p>
          <a:p>
            <a:pPr lvl="1"/>
            <a:r>
              <a:rPr lang="en-US" dirty="0" smtClean="0"/>
              <a:t>Message Ordering</a:t>
            </a:r>
          </a:p>
          <a:p>
            <a:endParaRPr lang="en-US" dirty="0" smtClean="0"/>
          </a:p>
          <a:p>
            <a:r>
              <a:rPr lang="en-US" dirty="0" smtClean="0"/>
              <a:t>Explicit group	</a:t>
            </a:r>
          </a:p>
          <a:p>
            <a:pPr lvl="1"/>
            <a:r>
              <a:rPr lang="en-US" dirty="0" smtClean="0"/>
              <a:t>Members cooperate directly</a:t>
            </a:r>
          </a:p>
          <a:p>
            <a:pPr lvl="1"/>
            <a:r>
              <a:rPr lang="en-US" dirty="0" smtClean="0"/>
              <a:t>Consistent views of group membership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group view gives a simple leader election rule</a:t>
            </a:r>
          </a:p>
          <a:p>
            <a:r>
              <a:rPr lang="en-US" dirty="0" smtClean="0"/>
              <a:t>A group can easily solve consensus</a:t>
            </a:r>
          </a:p>
          <a:p>
            <a:r>
              <a:rPr lang="en-US" dirty="0" smtClean="0"/>
              <a:t>A group can easily do consistent  snapshot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Close Synchrony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Lock-step execution model</a:t>
            </a:r>
          </a:p>
          <a:p>
            <a:pPr lvl="1"/>
            <a:r>
              <a:rPr lang="en-US" dirty="0" smtClean="0"/>
              <a:t>Implementing synchronous model in asynchronous environment</a:t>
            </a:r>
          </a:p>
          <a:p>
            <a:pPr lvl="1"/>
            <a:r>
              <a:rPr lang="en-US" dirty="0" smtClean="0"/>
              <a:t>Order of events is preserved</a:t>
            </a:r>
          </a:p>
          <a:p>
            <a:pPr lvl="1"/>
            <a:r>
              <a:rPr lang="en-US" dirty="0" smtClean="0"/>
              <a:t>A multicast is delivered to its full membership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Close Synchrony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914400" y="29718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6629400" y="3886200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914400" y="4343400"/>
            <a:ext cx="73152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4114800" y="4800600"/>
            <a:ext cx="4114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6400800" y="3733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609600" y="41290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</a:rPr>
              <a:t>t</a:t>
            </a: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3810000" y="4648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</a:rPr>
              <a:t>u</a:t>
            </a:r>
          </a:p>
        </p:txBody>
      </p:sp>
      <p:sp>
        <p:nvSpPr>
          <p:cNvPr id="16" name="Oval 16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Oval 17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Oval 18"/>
          <p:cNvSpPr>
            <a:spLocks noChangeArrowheads="1"/>
          </p:cNvSpPr>
          <p:nvPr/>
        </p:nvSpPr>
        <p:spPr bwMode="auto">
          <a:xfrm>
            <a:off x="3200400" y="2209800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Oval 19"/>
          <p:cNvSpPr>
            <a:spLocks noChangeArrowheads="1"/>
          </p:cNvSpPr>
          <p:nvPr/>
        </p:nvSpPr>
        <p:spPr bwMode="auto">
          <a:xfrm>
            <a:off x="4953000" y="2209800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AutoShape 20"/>
          <p:cNvSpPr>
            <a:spLocks noChangeArrowheads="1"/>
          </p:cNvSpPr>
          <p:nvPr/>
        </p:nvSpPr>
        <p:spPr bwMode="auto">
          <a:xfrm>
            <a:off x="49530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Oval 21"/>
          <p:cNvSpPr>
            <a:spLocks noChangeArrowheads="1"/>
          </p:cNvSpPr>
          <p:nvPr/>
        </p:nvSpPr>
        <p:spPr bwMode="auto">
          <a:xfrm>
            <a:off x="6781800" y="2209800"/>
            <a:ext cx="228600" cy="19050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22"/>
          <p:cNvSpPr>
            <a:spLocks noChangeShapeType="1"/>
          </p:cNvSpPr>
          <p:nvPr/>
        </p:nvSpPr>
        <p:spPr bwMode="auto">
          <a:xfrm>
            <a:off x="2095500" y="2514600"/>
            <a:ext cx="0" cy="4572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Line 23"/>
          <p:cNvSpPr>
            <a:spLocks noChangeShapeType="1"/>
          </p:cNvSpPr>
          <p:nvPr/>
        </p:nvSpPr>
        <p:spPr bwMode="auto">
          <a:xfrm>
            <a:off x="3314700" y="2514600"/>
            <a:ext cx="0" cy="9144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Line 24"/>
          <p:cNvSpPr>
            <a:spLocks noChangeShapeType="1"/>
          </p:cNvSpPr>
          <p:nvPr/>
        </p:nvSpPr>
        <p:spPr bwMode="auto">
          <a:xfrm>
            <a:off x="6896100" y="2514600"/>
            <a:ext cx="0" cy="13716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" name="Line 25"/>
          <p:cNvSpPr>
            <a:spLocks noChangeShapeType="1"/>
          </p:cNvSpPr>
          <p:nvPr/>
        </p:nvSpPr>
        <p:spPr bwMode="auto">
          <a:xfrm>
            <a:off x="25146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Line 26"/>
          <p:cNvSpPr>
            <a:spLocks noChangeShapeType="1"/>
          </p:cNvSpPr>
          <p:nvPr/>
        </p:nvSpPr>
        <p:spPr bwMode="auto">
          <a:xfrm>
            <a:off x="27432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Line 27"/>
          <p:cNvSpPr>
            <a:spLocks noChangeShapeType="1"/>
          </p:cNvSpPr>
          <p:nvPr/>
        </p:nvSpPr>
        <p:spPr bwMode="auto">
          <a:xfrm flipV="1">
            <a:off x="28956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Line 28"/>
          <p:cNvSpPr>
            <a:spLocks noChangeShapeType="1"/>
          </p:cNvSpPr>
          <p:nvPr/>
        </p:nvSpPr>
        <p:spPr bwMode="auto">
          <a:xfrm>
            <a:off x="35814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Line 29"/>
          <p:cNvSpPr>
            <a:spLocks noChangeShapeType="1"/>
          </p:cNvSpPr>
          <p:nvPr/>
        </p:nvSpPr>
        <p:spPr bwMode="auto">
          <a:xfrm>
            <a:off x="3581400" y="25146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" name="Line 30"/>
          <p:cNvSpPr>
            <a:spLocks noChangeShapeType="1"/>
          </p:cNvSpPr>
          <p:nvPr/>
        </p:nvSpPr>
        <p:spPr bwMode="auto">
          <a:xfrm flipV="1">
            <a:off x="4267200" y="2971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" name="Line 31"/>
          <p:cNvSpPr>
            <a:spLocks noChangeShapeType="1"/>
          </p:cNvSpPr>
          <p:nvPr/>
        </p:nvSpPr>
        <p:spPr bwMode="auto">
          <a:xfrm flipV="1">
            <a:off x="4267200" y="25146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" name="Line 32"/>
          <p:cNvSpPr>
            <a:spLocks noChangeShapeType="1"/>
          </p:cNvSpPr>
          <p:nvPr/>
        </p:nvSpPr>
        <p:spPr bwMode="auto">
          <a:xfrm>
            <a:off x="5638800" y="25146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" name="Line 33"/>
          <p:cNvSpPr>
            <a:spLocks noChangeShapeType="1"/>
          </p:cNvSpPr>
          <p:nvPr/>
        </p:nvSpPr>
        <p:spPr bwMode="auto">
          <a:xfrm>
            <a:off x="6019800" y="25146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" name="Line 34"/>
          <p:cNvSpPr>
            <a:spLocks noChangeShapeType="1"/>
          </p:cNvSpPr>
          <p:nvPr/>
        </p:nvSpPr>
        <p:spPr bwMode="auto">
          <a:xfrm flipV="1">
            <a:off x="7315200" y="3429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" name="Line 35"/>
          <p:cNvSpPr>
            <a:spLocks noChangeShapeType="1"/>
          </p:cNvSpPr>
          <p:nvPr/>
        </p:nvSpPr>
        <p:spPr bwMode="auto">
          <a:xfrm flipV="1">
            <a:off x="7315200" y="25146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" name="Line 36"/>
          <p:cNvSpPr>
            <a:spLocks noChangeShapeType="1"/>
          </p:cNvSpPr>
          <p:nvPr/>
        </p:nvSpPr>
        <p:spPr bwMode="auto">
          <a:xfrm flipV="1">
            <a:off x="2362200" y="29718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" name="Line 37"/>
          <p:cNvSpPr>
            <a:spLocks noChangeShapeType="1"/>
          </p:cNvSpPr>
          <p:nvPr/>
        </p:nvSpPr>
        <p:spPr bwMode="auto">
          <a:xfrm>
            <a:off x="2438400" y="29718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Line 38"/>
          <p:cNvSpPr>
            <a:spLocks noChangeShapeType="1"/>
          </p:cNvSpPr>
          <p:nvPr/>
        </p:nvSpPr>
        <p:spPr bwMode="auto">
          <a:xfrm flipV="1">
            <a:off x="6248400" y="35052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Line 39"/>
          <p:cNvSpPr>
            <a:spLocks noChangeShapeType="1"/>
          </p:cNvSpPr>
          <p:nvPr/>
        </p:nvSpPr>
        <p:spPr bwMode="auto">
          <a:xfrm flipV="1">
            <a:off x="6248400" y="2514600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" name="Oval 40"/>
          <p:cNvSpPr>
            <a:spLocks noChangeArrowheads="1"/>
          </p:cNvSpPr>
          <p:nvPr/>
        </p:nvSpPr>
        <p:spPr bwMode="auto">
          <a:xfrm>
            <a:off x="7696200" y="3124200"/>
            <a:ext cx="228600" cy="9144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Close Synchrony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practical</a:t>
            </a:r>
          </a:p>
          <a:p>
            <a:pPr lvl="1"/>
            <a:r>
              <a:rPr lang="en-US" dirty="0" smtClean="0"/>
              <a:t>Impossible in the presence of failures</a:t>
            </a:r>
          </a:p>
          <a:p>
            <a:pPr lvl="1"/>
            <a:r>
              <a:rPr lang="en-US" dirty="0" smtClean="0"/>
              <a:t>Expensive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We want close synchrony with high throughput. </a:t>
            </a:r>
          </a:p>
          <a:p>
            <a:pPr>
              <a:buNone/>
            </a:pPr>
            <a:r>
              <a:rPr lang="en-US" dirty="0" smtClean="0"/>
              <a:t>	=&gt; </a:t>
            </a:r>
            <a:r>
              <a:rPr lang="en-US" i="1" dirty="0" smtClean="0"/>
              <a:t>Virtual Synchrony</a:t>
            </a:r>
          </a:p>
          <a:p>
            <a:pPr lvl="1"/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Synchrony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Relax synchronization requirements where possible </a:t>
            </a:r>
          </a:p>
          <a:p>
            <a:pPr lvl="1"/>
            <a:r>
              <a:rPr lang="en-US" dirty="0" smtClean="0"/>
              <a:t>Different orders among concurrent events won’t matter as long as they are delivered.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Asynchronous Execution</a:t>
            </a:r>
            <a:endParaRPr lang="en-US" dirty="0"/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914400" y="29718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6629400" y="3886200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914400" y="4343400"/>
            <a:ext cx="73152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4114800" y="4800600"/>
            <a:ext cx="4114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6400800" y="3733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609600" y="41290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</a:rPr>
              <a:t>t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3810000" y="4648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</a:rPr>
              <a:t>u</a:t>
            </a:r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3200400" y="2209800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953000" y="2209800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AutoShape 19"/>
          <p:cNvSpPr>
            <a:spLocks noChangeArrowheads="1"/>
          </p:cNvSpPr>
          <p:nvPr/>
        </p:nvSpPr>
        <p:spPr bwMode="auto">
          <a:xfrm>
            <a:off x="49530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6781800" y="2209800"/>
            <a:ext cx="228600" cy="19050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2095500" y="2514600"/>
            <a:ext cx="0" cy="4572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3314700" y="2514600"/>
            <a:ext cx="0" cy="9144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>
            <a:off x="6896100" y="2514600"/>
            <a:ext cx="0" cy="13716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2438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27432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 flipV="1">
            <a:off x="26670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3581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>
            <a:off x="3581400" y="2514600"/>
            <a:ext cx="381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V="1">
            <a:off x="4267200" y="29718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" name="Line 30"/>
          <p:cNvSpPr>
            <a:spLocks noChangeShapeType="1"/>
          </p:cNvSpPr>
          <p:nvPr/>
        </p:nvSpPr>
        <p:spPr bwMode="auto">
          <a:xfrm flipV="1">
            <a:off x="4267200" y="2514600"/>
            <a:ext cx="533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>
            <a:off x="5638800" y="2514600"/>
            <a:ext cx="152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" name="Line 32"/>
          <p:cNvSpPr>
            <a:spLocks noChangeShapeType="1"/>
          </p:cNvSpPr>
          <p:nvPr/>
        </p:nvSpPr>
        <p:spPr bwMode="auto">
          <a:xfrm>
            <a:off x="6019800" y="2514600"/>
            <a:ext cx="381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V="1">
            <a:off x="7315200" y="3429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" name="Line 34"/>
          <p:cNvSpPr>
            <a:spLocks noChangeShapeType="1"/>
          </p:cNvSpPr>
          <p:nvPr/>
        </p:nvSpPr>
        <p:spPr bwMode="auto">
          <a:xfrm flipV="1">
            <a:off x="7315200" y="2514600"/>
            <a:ext cx="3048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 flipV="1">
            <a:off x="1600200" y="2971800"/>
            <a:ext cx="762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" name="Line 36"/>
          <p:cNvSpPr>
            <a:spLocks noChangeShapeType="1"/>
          </p:cNvSpPr>
          <p:nvPr/>
        </p:nvSpPr>
        <p:spPr bwMode="auto">
          <a:xfrm>
            <a:off x="2438400" y="2971800"/>
            <a:ext cx="914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 flipV="1">
            <a:off x="6096000" y="3429000"/>
            <a:ext cx="6096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Line 38"/>
          <p:cNvSpPr>
            <a:spLocks noChangeShapeType="1"/>
          </p:cNvSpPr>
          <p:nvPr/>
        </p:nvSpPr>
        <p:spPr bwMode="auto">
          <a:xfrm flipV="1">
            <a:off x="6096000" y="2514600"/>
            <a:ext cx="762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" name="Oval 39"/>
          <p:cNvSpPr>
            <a:spLocks noChangeArrowheads="1"/>
          </p:cNvSpPr>
          <p:nvPr/>
        </p:nvSpPr>
        <p:spPr bwMode="auto">
          <a:xfrm>
            <a:off x="7696200" y="3124200"/>
            <a:ext cx="228600" cy="9144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Atomic delivery ordering</a:t>
            </a:r>
          </a:p>
          <a:p>
            <a:r>
              <a:rPr lang="en-US" dirty="0" smtClean="0"/>
              <a:t>Stronger Ordering, but costly</a:t>
            </a:r>
          </a:p>
          <a:p>
            <a:r>
              <a:rPr lang="en-US" dirty="0" smtClean="0"/>
              <a:t>locking or token passing</a:t>
            </a:r>
          </a:p>
          <a:p>
            <a:endParaRPr lang="en-US" dirty="0" smtClean="0"/>
          </a:p>
          <a:p>
            <a:r>
              <a:rPr lang="en-US" dirty="0" smtClean="0"/>
              <a:t>Not all applications need this…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messages can be sent to concurrently </a:t>
            </a:r>
            <a:r>
              <a:rPr lang="en-US" i="1" dirty="0" smtClean="0"/>
              <a:t>only when their effects on the group are independent</a:t>
            </a:r>
          </a:p>
          <a:p>
            <a:r>
              <a:rPr lang="en-US" dirty="0" smtClean="0"/>
              <a:t>If m1 causally precedes m2, then m1 should be delivered before m2.</a:t>
            </a:r>
          </a:p>
          <a:p>
            <a:r>
              <a:rPr lang="en-US" dirty="0" smtClean="0"/>
              <a:t>Weaker then ABCAST</a:t>
            </a:r>
          </a:p>
          <a:p>
            <a:r>
              <a:rPr lang="en-US" dirty="0" smtClean="0"/>
              <a:t>Fast!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Autofit/>
          </a:bodyPr>
          <a:lstStyle/>
          <a:p>
            <a:r>
              <a:rPr lang="en-US" sz="3400" dirty="0" smtClean="0"/>
              <a:t>Understanding the Limitations </a:t>
            </a:r>
            <a:br>
              <a:rPr lang="en-US" sz="3400" dirty="0" smtClean="0"/>
            </a:br>
            <a:r>
              <a:rPr lang="en-US" sz="3400" dirty="0" smtClean="0"/>
              <a:t>of Causally and Totally Ordered Communication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David </a:t>
            </a:r>
            <a:r>
              <a:rPr lang="en-US" dirty="0" err="1" smtClean="0"/>
              <a:t>Cheriton</a:t>
            </a:r>
            <a:endParaRPr lang="en-US" dirty="0" smtClean="0"/>
          </a:p>
          <a:p>
            <a:pPr lvl="1"/>
            <a:r>
              <a:rPr lang="en-US" dirty="0" smtClean="0"/>
              <a:t>Stanford</a:t>
            </a:r>
          </a:p>
          <a:p>
            <a:pPr lvl="1"/>
            <a:r>
              <a:rPr lang="en-US" dirty="0" smtClean="0"/>
              <a:t>PhD – Waterloo</a:t>
            </a:r>
          </a:p>
          <a:p>
            <a:pPr lvl="1"/>
            <a:r>
              <a:rPr lang="en-US" dirty="0" smtClean="0"/>
              <a:t>Billionaire</a:t>
            </a:r>
          </a:p>
          <a:p>
            <a:r>
              <a:rPr lang="en-US" dirty="0" smtClean="0"/>
              <a:t>Dale Skeen</a:t>
            </a:r>
          </a:p>
          <a:p>
            <a:pPr lvl="1"/>
            <a:r>
              <a:rPr lang="en-US" dirty="0" smtClean="0"/>
              <a:t>PhD – UC Berkeley</a:t>
            </a:r>
          </a:p>
          <a:p>
            <a:pPr lvl="1"/>
            <a:r>
              <a:rPr lang="en-US" dirty="0" smtClean="0"/>
              <a:t>Distributed pub/sub communication</a:t>
            </a:r>
          </a:p>
          <a:p>
            <a:pPr lvl="1"/>
            <a:r>
              <a:rPr lang="en-US" dirty="0" smtClean="0"/>
              <a:t>3-phase commit protocol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2133600"/>
            <a:ext cx="12573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to use CBCAST?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343400"/>
            <a:ext cx="8229600" cy="1782763"/>
          </a:xfrm>
        </p:spPr>
        <p:txBody>
          <a:bodyPr/>
          <a:lstStyle/>
          <a:p>
            <a:r>
              <a:rPr lang="en-US" dirty="0" smtClean="0"/>
              <a:t>When any conflicting multicasts are uniquely ordered along a single causal chain</a:t>
            </a:r>
          </a:p>
          <a:p>
            <a:r>
              <a:rPr lang="en-US" dirty="0" smtClean="0"/>
              <a:t>…..This is Virtual Synchrony</a:t>
            </a:r>
            <a:endParaRPr lang="en-US" dirty="0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1066800" y="2209800"/>
            <a:ext cx="6934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1066800" y="29718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1066800" y="25908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85800" y="1981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685800" y="2362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85800" y="2757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85800" y="32146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</a:t>
            </a:r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1066800" y="2057400"/>
            <a:ext cx="228600" cy="1371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3276600" y="22098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3276600" y="2209800"/>
            <a:ext cx="5334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>
            <a:off x="3276600" y="2209800"/>
            <a:ext cx="228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1066800" y="33528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" name="Group 16"/>
          <p:cNvGrpSpPr>
            <a:grpSpLocks/>
          </p:cNvGrpSpPr>
          <p:nvPr/>
        </p:nvGrpSpPr>
        <p:grpSpPr bwMode="auto">
          <a:xfrm flipV="1">
            <a:off x="1981200" y="2209800"/>
            <a:ext cx="381000" cy="1143000"/>
            <a:chOff x="1296" y="2448"/>
            <a:chExt cx="192" cy="624"/>
          </a:xfrm>
        </p:grpSpPr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1296" y="2448"/>
              <a:ext cx="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1296" y="2448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1296" y="2448"/>
              <a:ext cx="4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6934200" y="22098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6934200" y="2209800"/>
            <a:ext cx="609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6934200" y="2209800"/>
            <a:ext cx="228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7" name="Group 23"/>
          <p:cNvGrpSpPr>
            <a:grpSpLocks/>
          </p:cNvGrpSpPr>
          <p:nvPr/>
        </p:nvGrpSpPr>
        <p:grpSpPr bwMode="auto">
          <a:xfrm flipV="1">
            <a:off x="5257800" y="2209800"/>
            <a:ext cx="304800" cy="1143000"/>
            <a:chOff x="1296" y="2448"/>
            <a:chExt cx="192" cy="624"/>
          </a:xfrm>
        </p:grpSpPr>
        <p:sp>
          <p:nvSpPr>
            <p:cNvPr id="25" name="Line 24"/>
            <p:cNvSpPr>
              <a:spLocks noChangeShapeType="1"/>
            </p:cNvSpPr>
            <p:nvPr/>
          </p:nvSpPr>
          <p:spPr bwMode="auto">
            <a:xfrm>
              <a:off x="1296" y="2448"/>
              <a:ext cx="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>
              <a:off x="1296" y="2448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1296" y="2448"/>
              <a:ext cx="4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1066800" y="2209800"/>
            <a:ext cx="685800" cy="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>
            <a:off x="1752600" y="2209800"/>
            <a:ext cx="228600" cy="114300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>
            <a:off x="1981200" y="3352800"/>
            <a:ext cx="609600" cy="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" name="Line 30"/>
          <p:cNvSpPr>
            <a:spLocks noChangeShapeType="1"/>
          </p:cNvSpPr>
          <p:nvPr/>
        </p:nvSpPr>
        <p:spPr bwMode="auto">
          <a:xfrm>
            <a:off x="2895600" y="2209800"/>
            <a:ext cx="685800" cy="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 flipH="1">
            <a:off x="2590800" y="2209800"/>
            <a:ext cx="304800" cy="114300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" name="Line 32"/>
          <p:cNvSpPr>
            <a:spLocks noChangeShapeType="1"/>
          </p:cNvSpPr>
          <p:nvPr/>
        </p:nvSpPr>
        <p:spPr bwMode="auto">
          <a:xfrm>
            <a:off x="3962400" y="2971800"/>
            <a:ext cx="685800" cy="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>
            <a:off x="3581400" y="2209800"/>
            <a:ext cx="381000" cy="76200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" name="Line 34"/>
          <p:cNvSpPr>
            <a:spLocks noChangeShapeType="1"/>
          </p:cNvSpPr>
          <p:nvPr/>
        </p:nvSpPr>
        <p:spPr bwMode="auto">
          <a:xfrm>
            <a:off x="4648200" y="2971800"/>
            <a:ext cx="228600" cy="38100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>
            <a:off x="4876800" y="3352800"/>
            <a:ext cx="685800" cy="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" name="Line 36"/>
          <p:cNvSpPr>
            <a:spLocks noChangeShapeType="1"/>
          </p:cNvSpPr>
          <p:nvPr/>
        </p:nvSpPr>
        <p:spPr bwMode="auto">
          <a:xfrm flipH="1">
            <a:off x="5562600" y="2971800"/>
            <a:ext cx="152400" cy="38100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>
            <a:off x="6248400" y="2209800"/>
            <a:ext cx="1676400" cy="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Line 38"/>
          <p:cNvSpPr>
            <a:spLocks noChangeShapeType="1"/>
          </p:cNvSpPr>
          <p:nvPr/>
        </p:nvSpPr>
        <p:spPr bwMode="auto">
          <a:xfrm flipV="1">
            <a:off x="4343400" y="2209800"/>
            <a:ext cx="228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" name="Line 39"/>
          <p:cNvSpPr>
            <a:spLocks noChangeShapeType="1"/>
          </p:cNvSpPr>
          <p:nvPr/>
        </p:nvSpPr>
        <p:spPr bwMode="auto">
          <a:xfrm>
            <a:off x="4343400" y="29718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" name="Line 40"/>
          <p:cNvSpPr>
            <a:spLocks noChangeShapeType="1"/>
          </p:cNvSpPr>
          <p:nvPr/>
        </p:nvSpPr>
        <p:spPr bwMode="auto">
          <a:xfrm flipV="1">
            <a:off x="4343400" y="25908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" name="Line 41"/>
          <p:cNvSpPr>
            <a:spLocks noChangeShapeType="1"/>
          </p:cNvSpPr>
          <p:nvPr/>
        </p:nvSpPr>
        <p:spPr bwMode="auto">
          <a:xfrm flipH="1">
            <a:off x="5791200" y="2209800"/>
            <a:ext cx="457200" cy="76200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" name="Line 42"/>
          <p:cNvSpPr>
            <a:spLocks noChangeShapeType="1"/>
          </p:cNvSpPr>
          <p:nvPr/>
        </p:nvSpPr>
        <p:spPr bwMode="auto">
          <a:xfrm>
            <a:off x="5715000" y="2971800"/>
            <a:ext cx="76200" cy="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" name="Line 43"/>
          <p:cNvSpPr>
            <a:spLocks noChangeShapeType="1"/>
          </p:cNvSpPr>
          <p:nvPr/>
        </p:nvSpPr>
        <p:spPr bwMode="auto">
          <a:xfrm>
            <a:off x="1066800" y="2590800"/>
            <a:ext cx="480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Line 44"/>
          <p:cNvSpPr>
            <a:spLocks noChangeShapeType="1"/>
          </p:cNvSpPr>
          <p:nvPr/>
        </p:nvSpPr>
        <p:spPr bwMode="auto">
          <a:xfrm>
            <a:off x="5867400" y="2590800"/>
            <a:ext cx="381000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" name="Line 45"/>
          <p:cNvSpPr>
            <a:spLocks noChangeShapeType="1"/>
          </p:cNvSpPr>
          <p:nvPr/>
        </p:nvSpPr>
        <p:spPr bwMode="auto">
          <a:xfrm>
            <a:off x="6248400" y="3352800"/>
            <a:ext cx="1676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" name="Line 46"/>
          <p:cNvSpPr>
            <a:spLocks noChangeShapeType="1"/>
          </p:cNvSpPr>
          <p:nvPr/>
        </p:nvSpPr>
        <p:spPr bwMode="auto">
          <a:xfrm>
            <a:off x="5029200" y="25908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" name="Line 47"/>
          <p:cNvSpPr>
            <a:spLocks noChangeShapeType="1"/>
          </p:cNvSpPr>
          <p:nvPr/>
        </p:nvSpPr>
        <p:spPr bwMode="auto">
          <a:xfrm>
            <a:off x="5029200" y="2590800"/>
            <a:ext cx="304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" name="Line 48"/>
          <p:cNvSpPr>
            <a:spLocks noChangeShapeType="1"/>
          </p:cNvSpPr>
          <p:nvPr/>
        </p:nvSpPr>
        <p:spPr bwMode="auto">
          <a:xfrm flipV="1">
            <a:off x="5029200" y="22098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" name="Line 49"/>
          <p:cNvSpPr>
            <a:spLocks noChangeShapeType="1"/>
          </p:cNvSpPr>
          <p:nvPr/>
        </p:nvSpPr>
        <p:spPr bwMode="auto">
          <a:xfrm flipV="1">
            <a:off x="6477000" y="29718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" name="Line 50"/>
          <p:cNvSpPr>
            <a:spLocks noChangeShapeType="1"/>
          </p:cNvSpPr>
          <p:nvPr/>
        </p:nvSpPr>
        <p:spPr bwMode="auto">
          <a:xfrm flipV="1">
            <a:off x="6477000" y="2590800"/>
            <a:ext cx="152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" name="Line 51"/>
          <p:cNvSpPr>
            <a:spLocks noChangeShapeType="1"/>
          </p:cNvSpPr>
          <p:nvPr/>
        </p:nvSpPr>
        <p:spPr bwMode="auto">
          <a:xfrm flipV="1">
            <a:off x="6477000" y="2209800"/>
            <a:ext cx="3048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" name="Oval 52"/>
          <p:cNvSpPr>
            <a:spLocks noChangeArrowheads="1"/>
          </p:cNvSpPr>
          <p:nvPr/>
        </p:nvSpPr>
        <p:spPr bwMode="auto">
          <a:xfrm>
            <a:off x="1905000" y="3429000"/>
            <a:ext cx="381000" cy="381000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54" name="Oval 53"/>
          <p:cNvSpPr>
            <a:spLocks noChangeArrowheads="1"/>
          </p:cNvSpPr>
          <p:nvPr/>
        </p:nvSpPr>
        <p:spPr bwMode="auto">
          <a:xfrm>
            <a:off x="3048000" y="1752600"/>
            <a:ext cx="381000" cy="381000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55" name="Oval 54"/>
          <p:cNvSpPr>
            <a:spLocks noChangeArrowheads="1"/>
          </p:cNvSpPr>
          <p:nvPr/>
        </p:nvSpPr>
        <p:spPr bwMode="auto">
          <a:xfrm>
            <a:off x="3962400" y="2743200"/>
            <a:ext cx="381000" cy="381000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56" name="Oval 55"/>
          <p:cNvSpPr>
            <a:spLocks noChangeArrowheads="1"/>
          </p:cNvSpPr>
          <p:nvPr/>
        </p:nvSpPr>
        <p:spPr bwMode="auto">
          <a:xfrm>
            <a:off x="5105400" y="3429000"/>
            <a:ext cx="381000" cy="381000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57" name="Oval 56"/>
          <p:cNvSpPr>
            <a:spLocks noChangeArrowheads="1"/>
          </p:cNvSpPr>
          <p:nvPr/>
        </p:nvSpPr>
        <p:spPr bwMode="auto">
          <a:xfrm>
            <a:off x="6705600" y="1828800"/>
            <a:ext cx="381000" cy="381000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5</a:t>
            </a:r>
          </a:p>
        </p:txBody>
      </p:sp>
      <p:sp>
        <p:nvSpPr>
          <p:cNvPr id="58" name="Oval 57"/>
          <p:cNvSpPr>
            <a:spLocks noChangeArrowheads="1"/>
          </p:cNvSpPr>
          <p:nvPr/>
        </p:nvSpPr>
        <p:spPr bwMode="auto">
          <a:xfrm>
            <a:off x="4724400" y="2209800"/>
            <a:ext cx="38100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59" name="Oval 58"/>
          <p:cNvSpPr>
            <a:spLocks noChangeArrowheads="1"/>
          </p:cNvSpPr>
          <p:nvPr/>
        </p:nvSpPr>
        <p:spPr bwMode="auto">
          <a:xfrm>
            <a:off x="6324600" y="3352800"/>
            <a:ext cx="38100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438400" y="1295400"/>
            <a:ext cx="42178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Each thread corresponds to a different lock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Assuming a closely synchronous execution model</a:t>
            </a:r>
          </a:p>
          <a:p>
            <a:r>
              <a:rPr lang="en-US" dirty="0" smtClean="0"/>
              <a:t>Asynchronous, pipelined communication</a:t>
            </a:r>
          </a:p>
          <a:p>
            <a:r>
              <a:rPr lang="en-US" dirty="0" smtClean="0"/>
              <a:t>Failure handling through a system membership list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Isis toolkit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collection of higher-level mechanisms for process groups</a:t>
            </a:r>
          </a:p>
          <a:p>
            <a:r>
              <a:rPr lang="en-US" dirty="0" smtClean="0"/>
              <a:t>Still used in</a:t>
            </a:r>
          </a:p>
          <a:p>
            <a:pPr lvl="1"/>
            <a:r>
              <a:rPr lang="en-US" dirty="0" smtClean="0"/>
              <a:t>New York and Swiss Stock Exchange</a:t>
            </a:r>
          </a:p>
          <a:p>
            <a:pPr lvl="1"/>
            <a:r>
              <a:rPr lang="en-US" dirty="0" smtClean="0"/>
              <a:t>French Air Traffic Control System</a:t>
            </a:r>
          </a:p>
          <a:p>
            <a:pPr lvl="1"/>
            <a:r>
              <a:rPr lang="en-US" dirty="0" smtClean="0"/>
              <a:t>US Navy AEGIS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Message delivery is atomic, but not </a:t>
            </a:r>
            <a:r>
              <a:rPr lang="en-US" i="1" dirty="0" smtClean="0"/>
              <a:t>durable</a:t>
            </a:r>
          </a:p>
          <a:p>
            <a:r>
              <a:rPr lang="en-US" dirty="0" smtClean="0"/>
              <a:t>Incidental ordering</a:t>
            </a:r>
          </a:p>
          <a:p>
            <a:pPr lvl="1"/>
            <a:r>
              <a:rPr lang="en-US" dirty="0" smtClean="0"/>
              <a:t>Limited to ensure communication-level semantics</a:t>
            </a:r>
          </a:p>
          <a:p>
            <a:pPr lvl="1"/>
            <a:r>
              <a:rPr lang="en-US" dirty="0" smtClean="0"/>
              <a:t>Not enough to ensure application-level consistency.</a:t>
            </a:r>
          </a:p>
          <a:p>
            <a:r>
              <a:rPr lang="en-US" dirty="0" smtClean="0"/>
              <a:t>Violates end-to-end argument.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Can’t say “</a:t>
            </a:r>
            <a:r>
              <a:rPr lang="en-US" i="1" dirty="0" smtClean="0"/>
              <a:t>for sure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Can’t say the “</a:t>
            </a:r>
            <a:r>
              <a:rPr lang="en-US" i="1" dirty="0" smtClean="0"/>
              <a:t>whole story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Can’t say “</a:t>
            </a:r>
            <a:r>
              <a:rPr lang="en-US" i="1" dirty="0" smtClean="0"/>
              <a:t>together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Can’t say “</a:t>
            </a:r>
            <a:r>
              <a:rPr lang="en-US" i="1" dirty="0" smtClean="0"/>
              <a:t>efficiently</a:t>
            </a:r>
            <a:r>
              <a:rPr lang="en-US" dirty="0" smtClean="0"/>
              <a:t>”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Can’t say “</a:t>
            </a:r>
            <a:r>
              <a:rPr lang="en-US" i="1" dirty="0" smtClean="0"/>
              <a:t>for sure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Causal relationships at semantic level are not recognizable</a:t>
            </a:r>
          </a:p>
          <a:p>
            <a:r>
              <a:rPr lang="en-US" dirty="0" smtClean="0"/>
              <a:t>External or ‘hidden’ communication channel.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00" y="2286000"/>
            <a:ext cx="4648504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Can’t say “</a:t>
            </a:r>
            <a:r>
              <a:rPr lang="en-US" i="1" dirty="0" smtClean="0"/>
              <a:t>together</a:t>
            </a:r>
            <a:r>
              <a:rPr lang="en-US" dirty="0" smtClean="0"/>
              <a:t>”, “whole story”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Serializable</a:t>
            </a:r>
            <a:r>
              <a:rPr lang="en-US" dirty="0" smtClean="0"/>
              <a:t> ordering, semantic ordering are not ensured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838200" y="2743200"/>
            <a:ext cx="7162800" cy="39392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Can’t say “</a:t>
            </a:r>
            <a:r>
              <a:rPr lang="en-US" i="1" dirty="0" smtClean="0"/>
              <a:t>efficiently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efficiency gain over state-level techniques</a:t>
            </a:r>
          </a:p>
          <a:p>
            <a:r>
              <a:rPr lang="en-US" dirty="0" smtClean="0"/>
              <a:t>False Causality</a:t>
            </a:r>
          </a:p>
          <a:p>
            <a:r>
              <a:rPr lang="en-US" dirty="0" smtClean="0"/>
              <a:t>Not scalable</a:t>
            </a:r>
          </a:p>
          <a:p>
            <a:pPr lvl="1"/>
            <a:r>
              <a:rPr lang="en-US" dirty="0" smtClean="0"/>
              <a:t>Overhead of message reordering</a:t>
            </a:r>
          </a:p>
          <a:p>
            <a:pPr lvl="1"/>
            <a:r>
              <a:rPr lang="en-US" dirty="0" smtClean="0"/>
              <a:t>Buffering requirements grow </a:t>
            </a:r>
            <a:r>
              <a:rPr lang="en-US" dirty="0" err="1" smtClean="0"/>
              <a:t>quadratically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False Causality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0" y="1600200"/>
            <a:ext cx="4343400" cy="4525963"/>
          </a:xfrm>
        </p:spPr>
        <p:txBody>
          <a:bodyPr/>
          <a:lstStyle/>
          <a:p>
            <a:r>
              <a:rPr lang="en-US" dirty="0" smtClean="0"/>
              <a:t>What if m2 happened to follow m1, but was not causally related?</a:t>
            </a:r>
          </a:p>
          <a:p>
            <a:endParaRPr lang="en-US" dirty="0" smtClean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676400"/>
            <a:ext cx="3981450" cy="456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Virtual Synchrony good!</a:t>
            </a:r>
          </a:p>
          <a:p>
            <a:endParaRPr lang="en-US" dirty="0" smtClean="0"/>
          </a:p>
          <a:p>
            <a:r>
              <a:rPr lang="en-US" dirty="0" smtClean="0"/>
              <a:t>But, not perfect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End-to-End Argument</a:t>
            </a:r>
          </a:p>
          <a:p>
            <a:r>
              <a:rPr lang="en-US" dirty="0" smtClean="0"/>
              <a:t>Multicast</a:t>
            </a:r>
          </a:p>
          <a:p>
            <a:r>
              <a:rPr lang="en-US" dirty="0" smtClean="0"/>
              <a:t>Partial/Total Ordering</a:t>
            </a:r>
          </a:p>
          <a:p>
            <a:pPr lvl="1"/>
            <a:r>
              <a:rPr lang="en-US" dirty="0" smtClean="0"/>
              <a:t>Happens-before relation</a:t>
            </a:r>
          </a:p>
          <a:p>
            <a:r>
              <a:rPr lang="en-US" dirty="0" smtClean="0"/>
              <a:t>Logical/Physical Clocks</a:t>
            </a:r>
          </a:p>
          <a:p>
            <a:r>
              <a:rPr lang="en-US" dirty="0" smtClean="0"/>
              <a:t>Distributed </a:t>
            </a:r>
            <a:r>
              <a:rPr lang="en-US" dirty="0" err="1" smtClean="0"/>
              <a:t>snapshop</a:t>
            </a:r>
            <a:endParaRPr lang="en-US" dirty="0" smtClean="0"/>
          </a:p>
          <a:p>
            <a:r>
              <a:rPr lang="en-US" dirty="0" smtClean="0"/>
              <a:t>Consensus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Asynchronous vs. synchronous</a:t>
            </a:r>
          </a:p>
          <a:p>
            <a:endParaRPr lang="en-US" dirty="0" smtClean="0"/>
          </a:p>
          <a:p>
            <a:r>
              <a:rPr lang="en-US" dirty="0" smtClean="0"/>
              <a:t>Failure model</a:t>
            </a:r>
          </a:p>
          <a:p>
            <a:pPr lvl="1"/>
            <a:r>
              <a:rPr lang="en-US" dirty="0" smtClean="0"/>
              <a:t>Crash-stop (fail-stop) Failures</a:t>
            </a:r>
          </a:p>
          <a:p>
            <a:pPr lvl="1"/>
            <a:r>
              <a:rPr lang="en-US" dirty="0" smtClean="0"/>
              <a:t>Byzantine Failures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1978 </a:t>
            </a:r>
            <a:r>
              <a:rPr lang="en-US" dirty="0" err="1" smtClean="0"/>
              <a:t>Lamport’s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000000"/>
                </a:solidFill>
                <a:hlinkClick r:id="rId3"/>
              </a:rPr>
              <a:t>“</a:t>
            </a:r>
            <a:r>
              <a:rPr i="1" dirty="0" smtClean="0">
                <a:solidFill>
                  <a:srgbClr val="000000"/>
                </a:solidFill>
                <a:hlinkClick r:id="rId3"/>
              </a:rPr>
              <a:t>Time, Clocks, and the Ordering of Events in a Distributed System</a:t>
            </a:r>
            <a:r>
              <a:rPr lang="en-US" i="1" dirty="0" smtClean="0"/>
              <a:t>”</a:t>
            </a:r>
          </a:p>
          <a:p>
            <a:r>
              <a:rPr lang="en-US" dirty="0" smtClean="0"/>
              <a:t>1983 Schneider’s </a:t>
            </a:r>
            <a:r>
              <a:rPr lang="en-US" i="1" dirty="0" smtClean="0"/>
              <a:t>State machine replication</a:t>
            </a:r>
          </a:p>
          <a:p>
            <a:r>
              <a:rPr lang="en-US" dirty="0" smtClean="0"/>
              <a:t>1985 </a:t>
            </a:r>
            <a:r>
              <a:rPr lang="en-US" dirty="0" err="1" smtClean="0"/>
              <a:t>FLP’s</a:t>
            </a:r>
            <a:r>
              <a:rPr lang="en-US" dirty="0" smtClean="0"/>
              <a:t> </a:t>
            </a:r>
            <a:r>
              <a:rPr lang="en-US" i="1" dirty="0" smtClean="0"/>
              <a:t>the impossibility of asynchronous fault-tolerant consensus</a:t>
            </a:r>
          </a:p>
          <a:p>
            <a:endParaRPr lang="en-US" i="1" dirty="0" smtClean="0"/>
          </a:p>
          <a:p>
            <a:r>
              <a:rPr lang="en-US" dirty="0" smtClean="0"/>
              <a:t>1981 transactional </a:t>
            </a:r>
            <a:r>
              <a:rPr lang="en-US" dirty="0" err="1" smtClean="0"/>
              <a:t>serializability</a:t>
            </a:r>
            <a:r>
              <a:rPr lang="en-US" dirty="0" smtClean="0"/>
              <a:t> (2PC)</a:t>
            </a:r>
          </a:p>
          <a:p>
            <a:r>
              <a:rPr lang="en-US" dirty="0" smtClean="0"/>
              <a:t>1981 Non-blocking 3PC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Distributed system with</a:t>
            </a:r>
          </a:p>
          <a:p>
            <a:pPr lvl="1"/>
            <a:r>
              <a:rPr lang="en-US" dirty="0" smtClean="0"/>
              <a:t>Fault-tolerance</a:t>
            </a:r>
          </a:p>
          <a:p>
            <a:pPr lvl="1"/>
            <a:r>
              <a:rPr lang="en-US" dirty="0" smtClean="0"/>
              <a:t>Reliability</a:t>
            </a:r>
          </a:p>
          <a:p>
            <a:pPr lvl="1"/>
            <a:r>
              <a:rPr lang="en-US" dirty="0" smtClean="0"/>
              <a:t>Easy programmability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Synchrony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early 1980’s</a:t>
            </a:r>
          </a:p>
          <a:p>
            <a:r>
              <a:rPr lang="en-US" dirty="0" smtClean="0"/>
              <a:t>Key idea: equate “group” with “data abstraction”</a:t>
            </a:r>
          </a:p>
          <a:p>
            <a:pPr lvl="1"/>
            <a:r>
              <a:rPr lang="en-US" dirty="0" smtClean="0"/>
              <a:t>Each group implements some object</a:t>
            </a:r>
          </a:p>
          <a:p>
            <a:pPr lvl="1"/>
            <a:r>
              <a:rPr lang="en-US" dirty="0" smtClean="0"/>
              <a:t>An application can belong to many groups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Synchrony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user sees what looks like a synchronous execution</a:t>
            </a:r>
          </a:p>
          <a:p>
            <a:pPr lvl="1"/>
            <a:r>
              <a:rPr lang="en-US" dirty="0" smtClean="0"/>
              <a:t>Simplifies the developer’s task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Process groups with state transfer, automated fault detection and membership reporting</a:t>
            </a:r>
          </a:p>
          <a:p>
            <a:r>
              <a:rPr lang="en-US" dirty="0" smtClean="0"/>
              <a:t>Ordered reliable multicast, in several flavors</a:t>
            </a:r>
          </a:p>
          <a:p>
            <a:r>
              <a:rPr lang="en-US" dirty="0" smtClean="0"/>
              <a:t>Extremely good performance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1826</TotalTime>
  <Words>1111</Words>
  <Application>Microsoft Office PowerPoint</Application>
  <PresentationFormat>On-screen Show (4:3)</PresentationFormat>
  <Paragraphs>299</Paragraphs>
  <Slides>39</Slides>
  <Notes>19</Notes>
  <HiddenSlides>1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Office Theme</vt:lpstr>
      <vt:lpstr>Virtual Synchrony</vt:lpstr>
      <vt:lpstr>The Process Group Approach to Reliable Distributed Computing</vt:lpstr>
      <vt:lpstr>Understanding the Limitations  of Causally and Totally Ordered Communication</vt:lpstr>
      <vt:lpstr>Recap…</vt:lpstr>
      <vt:lpstr>Recap</vt:lpstr>
      <vt:lpstr>Distributed computing</vt:lpstr>
      <vt:lpstr>Motivation</vt:lpstr>
      <vt:lpstr>Virtual Synchrony</vt:lpstr>
      <vt:lpstr>Virtual Synchrony</vt:lpstr>
      <vt:lpstr>Historical Aside</vt:lpstr>
      <vt:lpstr>Programming with groups</vt:lpstr>
      <vt:lpstr>ISIS</vt:lpstr>
      <vt:lpstr>Assumptions</vt:lpstr>
      <vt:lpstr>Difficulties</vt:lpstr>
      <vt:lpstr>No Reliable Multicast</vt:lpstr>
      <vt:lpstr>Membership Churn</vt:lpstr>
      <vt:lpstr>Message Ordering</vt:lpstr>
      <vt:lpstr>State Transfers</vt:lpstr>
      <vt:lpstr>Failure Atomicity</vt:lpstr>
      <vt:lpstr>Process Groups</vt:lpstr>
      <vt:lpstr>Process Groups</vt:lpstr>
      <vt:lpstr>Process groups</vt:lpstr>
      <vt:lpstr>Close Synchrony</vt:lpstr>
      <vt:lpstr>Close Synchrony</vt:lpstr>
      <vt:lpstr>Close Synchrony</vt:lpstr>
      <vt:lpstr>Virtual Synchrony</vt:lpstr>
      <vt:lpstr>Asynchronous Execution</vt:lpstr>
      <vt:lpstr>ABCAST</vt:lpstr>
      <vt:lpstr>CBCAST</vt:lpstr>
      <vt:lpstr>When to use CBCAST?</vt:lpstr>
      <vt:lpstr>Benefits</vt:lpstr>
      <vt:lpstr>Isis toolkit</vt:lpstr>
      <vt:lpstr>Problems</vt:lpstr>
      <vt:lpstr>Limitations</vt:lpstr>
      <vt:lpstr>Can’t say “for sure”</vt:lpstr>
      <vt:lpstr>Can’t say “together”, “whole story”</vt:lpstr>
      <vt:lpstr>Can’t say “efficiently”</vt:lpstr>
      <vt:lpstr>False Causality</vt:lpstr>
      <vt:lpstr>Discussion</vt:lpstr>
    </vt:vector>
  </TitlesOfParts>
  <Company/>
  <LinksUpToDate>false</LinksUpToDate>
  <SharedDoc>false</SharedDoc>
  <HyperlinksChanged>false</HyperlinksChanged>
  <AppVersion>12.0001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Virtual Synchnory</dc:title>
  <dc:creator>kslee</dc:creator>
  <cp:lastModifiedBy>KiSuh Lee</cp:lastModifiedBy>
  <cp:revision>36</cp:revision>
  <dcterms:created xsi:type="dcterms:W3CDTF">2010-12-02T02:52:21Z</dcterms:created>
  <dcterms:modified xsi:type="dcterms:W3CDTF">2010-12-02T02:55:41Z</dcterms:modified>
</cp:coreProperties>
</file>