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3"/>
  </p:notesMasterIdLst>
  <p:handoutMasterIdLst>
    <p:handoutMasterId r:id="rId44"/>
  </p:handoutMasterIdLst>
  <p:sldIdLst>
    <p:sldId id="256" r:id="rId3"/>
    <p:sldId id="316" r:id="rId4"/>
    <p:sldId id="260" r:id="rId5"/>
    <p:sldId id="258" r:id="rId6"/>
    <p:sldId id="261" r:id="rId7"/>
    <p:sldId id="340" r:id="rId8"/>
    <p:sldId id="341" r:id="rId9"/>
    <p:sldId id="345" r:id="rId10"/>
    <p:sldId id="317" r:id="rId11"/>
    <p:sldId id="318" r:id="rId12"/>
    <p:sldId id="264" r:id="rId13"/>
    <p:sldId id="311" r:id="rId14"/>
    <p:sldId id="346" r:id="rId15"/>
    <p:sldId id="267" r:id="rId16"/>
    <p:sldId id="277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280" r:id="rId25"/>
    <p:sldId id="282" r:id="rId26"/>
    <p:sldId id="314" r:id="rId27"/>
    <p:sldId id="284" r:id="rId28"/>
    <p:sldId id="339" r:id="rId29"/>
    <p:sldId id="329" r:id="rId30"/>
    <p:sldId id="294" r:id="rId31"/>
    <p:sldId id="331" r:id="rId32"/>
    <p:sldId id="342" r:id="rId33"/>
    <p:sldId id="333" r:id="rId34"/>
    <p:sldId id="343" r:id="rId35"/>
    <p:sldId id="332" r:id="rId36"/>
    <p:sldId id="344" r:id="rId37"/>
    <p:sldId id="336" r:id="rId38"/>
    <p:sldId id="315" r:id="rId39"/>
    <p:sldId id="338" r:id="rId40"/>
    <p:sldId id="337" r:id="rId41"/>
    <p:sldId id="308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32" autoAdjust="0"/>
    <p:restoredTop sz="94885" autoAdjust="0"/>
  </p:normalViewPr>
  <p:slideViewPr>
    <p:cSldViewPr>
      <p:cViewPr varScale="1">
        <p:scale>
          <a:sx n="54" d="100"/>
          <a:sy n="54" d="100"/>
        </p:scale>
        <p:origin x="-99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156"/>
    </p:cViewPr>
  </p:sorterViewPr>
  <p:notesViewPr>
    <p:cSldViewPr>
      <p:cViewPr varScale="1">
        <p:scale>
          <a:sx n="56" d="100"/>
          <a:sy n="56" d="100"/>
        </p:scale>
        <p:origin x="-2580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318D0-1C89-4E95-99F8-38D624DDBE15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AA518-B14B-4E57-9A58-1EB3736373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ABD85-26DF-4265-A8BC-8711C677F80F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387C7B-4926-423B-B217-F97653B4D6F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387C7B-4926-423B-B217-F97653B4D6F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1:  Process Pi requests the resource.</a:t>
            </a:r>
          </a:p>
          <a:p>
            <a:pPr eaLnBrk="1" hangingPunct="1"/>
            <a:r>
              <a:rPr lang="en-US" smtClean="0"/>
              <a:t>Pi puts a request message (with the current timestamp and its ID) on its request queue.</a:t>
            </a:r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4F67A80-6C79-4FC6-B7C3-F99DE5179366}" type="slidenum">
              <a:rPr lang="en-US" smtClean="0"/>
              <a:pPr/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1:  Process Pi requests the resource.</a:t>
            </a:r>
          </a:p>
          <a:p>
            <a:pPr eaLnBrk="1" hangingPunct="1"/>
            <a:r>
              <a:rPr lang="en-US" smtClean="0"/>
              <a:t>Pi sends the request to every other process Pj.</a:t>
            </a:r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EE83CD-2919-4FD5-8463-5115EB25609E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2:  Each process Pj sends acknowledgement to Pi.</a:t>
            </a:r>
          </a:p>
          <a:p>
            <a:pPr eaLnBrk="1" hangingPunct="1"/>
            <a:r>
              <a:rPr lang="en-US" smtClean="0"/>
              <a:t>Each Pj puts the request message on its request queue</a:t>
            </a:r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13E470-8B99-4FDF-841E-A426E94A5F1D}" type="slidenum">
              <a:rPr lang="en-US" smtClean="0"/>
              <a:pPr/>
              <a:t>18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2:  Each process Pj sends acknowledgement to Pi.</a:t>
            </a:r>
          </a:p>
          <a:p>
            <a:pPr eaLnBrk="1" hangingPunct="1"/>
            <a:r>
              <a:rPr lang="en-US" smtClean="0"/>
              <a:t>Pj sends an acknowledgement message (with the current timestamp and its ID) to Pi </a:t>
            </a:r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488AC6-89E5-4635-AC90-41824E7D9B22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3:  Release Resource</a:t>
            </a:r>
          </a:p>
          <a:p>
            <a:pPr eaLnBrk="1" hangingPunct="1"/>
            <a:r>
              <a:rPr lang="en-US" smtClean="0"/>
              <a:t>Pi removes any of its own request message from its request queue</a:t>
            </a:r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5EE206-7D92-44F4-B2B9-BCD28C17EE4B}" type="slidenum">
              <a:rPr lang="en-US" smtClean="0"/>
              <a:pPr/>
              <a:t>20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3:  Release Resource</a:t>
            </a:r>
          </a:p>
          <a:p>
            <a:pPr eaLnBrk="1" hangingPunct="1"/>
            <a:r>
              <a:rPr lang="en-US" smtClean="0"/>
              <a:t>Pi sends a release resource message to each Pj</a:t>
            </a:r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3D8907A-33C3-48B8-8926-97B54E77FE40}" type="slidenum">
              <a:rPr lang="en-US" smtClean="0"/>
              <a:pPr/>
              <a:t>21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Step 4:  Remove Message</a:t>
            </a:r>
          </a:p>
          <a:p>
            <a:pPr eaLnBrk="1" hangingPunct="1"/>
            <a:r>
              <a:rPr lang="en-US" smtClean="0"/>
              <a:t>Pj removes any request resource message from its request queue.</a:t>
            </a:r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63C806-C565-4BBE-9E0A-A004AA6FAA2D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" y="6356350"/>
            <a:ext cx="8686800" cy="365125"/>
          </a:xfrm>
          <a:solidFill>
            <a:srgbClr val="C00000"/>
          </a:solidFill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Advanced Systems CS6410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362200" cy="365125"/>
          </a:xfrm>
        </p:spPr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28600" y="6324600"/>
            <a:ext cx="2286000" cy="381000"/>
          </a:xfrm>
          <a:noFill/>
          <a:ln w="0">
            <a:noFill/>
          </a:ln>
        </p:spPr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Speculation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8013" cy="13731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8013" cy="4529138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>
          <a:xfrm>
            <a:off x="457200" y="6057900"/>
            <a:ext cx="2132013" cy="6413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Rethink the Sync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>
          <a:xfrm>
            <a:off x="3124200" y="6062663"/>
            <a:ext cx="2894013" cy="6413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University of Michigan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6553200" y="6243638"/>
            <a:ext cx="2132013" cy="455612"/>
          </a:xfrm>
        </p:spPr>
        <p:txBody>
          <a:bodyPr/>
          <a:lstStyle>
            <a:lvl1pPr>
              <a:defRPr/>
            </a:lvl1pPr>
          </a:lstStyle>
          <a:p>
            <a:fld id="{3C75D969-7818-4D71-ABBD-C260ACA729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BA120-6668-4A38-9542-AF374086D81B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7E7900-A36E-48E2-A34C-0D0F492EE6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D6111-A781-4E60-934C-B7DA305BAEEA}" type="datetimeFigureOut">
              <a:rPr lang="en-US" smtClean="0"/>
              <a:pPr/>
              <a:t>11/5/2010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8DDF2-D88E-406B-AC24-91BD259D727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7239000" cy="1143001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Distributed Systems</a:t>
            </a:r>
            <a:br>
              <a:rPr lang="en-US" b="1" dirty="0" smtClean="0">
                <a:solidFill>
                  <a:schemeClr val="tx2"/>
                </a:solidFill>
              </a:rPr>
            </a:b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81600" y="5562600"/>
            <a:ext cx="3810000" cy="1143000"/>
          </a:xfrm>
        </p:spPr>
        <p:txBody>
          <a:bodyPr>
            <a:normAutofit/>
          </a:bodyPr>
          <a:lstStyle/>
          <a:p>
            <a:pPr algn="just"/>
            <a:r>
              <a:rPr lang="en-US" sz="1800" dirty="0" err="1" smtClean="0"/>
              <a:t>Dinesh</a:t>
            </a:r>
            <a:r>
              <a:rPr lang="en-US" sz="1800" dirty="0" smtClean="0"/>
              <a:t> </a:t>
            </a:r>
            <a:r>
              <a:rPr lang="en-US" sz="1800" dirty="0" err="1" smtClean="0"/>
              <a:t>Bhat</a:t>
            </a:r>
            <a:r>
              <a:rPr lang="en-US" sz="1800" dirty="0" smtClean="0"/>
              <a:t> - Advanced Systems</a:t>
            </a:r>
          </a:p>
          <a:p>
            <a:pPr algn="just"/>
            <a:r>
              <a:rPr lang="en-US" sz="1800" dirty="0" smtClean="0"/>
              <a:t>(Some slides from 2009 class)</a:t>
            </a:r>
          </a:p>
          <a:p>
            <a:pPr algn="just"/>
            <a:r>
              <a:rPr lang="en-US" sz="1800" dirty="0" smtClean="0"/>
              <a:t>CS 6410 – Fall 2010</a:t>
            </a:r>
          </a:p>
          <a:p>
            <a:pPr algn="just"/>
            <a:endParaRPr lang="en-US" sz="1800" dirty="0"/>
          </a:p>
        </p:txBody>
      </p:sp>
      <p:sp>
        <p:nvSpPr>
          <p:cNvPr id="4" name="Rectangle 3"/>
          <p:cNvSpPr/>
          <p:nvPr/>
        </p:nvSpPr>
        <p:spPr>
          <a:xfrm>
            <a:off x="1600200" y="2743200"/>
            <a:ext cx="7543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Time Clocks and Ordering of events</a:t>
            </a:r>
            <a:br>
              <a:rPr lang="en-US" sz="2800" dirty="0" smtClean="0"/>
            </a:br>
            <a:r>
              <a:rPr lang="en-US" sz="2800" dirty="0" smtClean="0"/>
              <a:t>Distributed Snapshots – Determining Global States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Partial Ordering of Events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Causal events satisfying relation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smtClean="0"/>
              <a:t>“Happens Before”</a:t>
            </a:r>
          </a:p>
          <a:p>
            <a:pPr>
              <a:buNone/>
            </a:pPr>
            <a:r>
              <a:rPr lang="en-US" dirty="0" smtClean="0"/>
              <a:t>       a) Two local events of a process : a </a:t>
            </a:r>
            <a:r>
              <a:rPr lang="en-US" dirty="0" smtClean="0">
                <a:sym typeface="Wingdings" pitchFamily="2" charset="2"/>
              </a:rPr>
              <a:t> b </a:t>
            </a: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   b) Two endpoints of a same message : </a:t>
            </a:r>
            <a:r>
              <a:rPr lang="en-US" dirty="0" err="1" smtClean="0">
                <a:sym typeface="Wingdings" pitchFamily="2" charset="2"/>
              </a:rPr>
              <a:t>ab</a:t>
            </a:r>
            <a:endParaRPr lang="en-US" dirty="0" smtClean="0">
              <a:sym typeface="Wingdings" pitchFamily="2" charset="2"/>
            </a:endParaRPr>
          </a:p>
          <a:p>
            <a:pPr>
              <a:buNone/>
            </a:pPr>
            <a:r>
              <a:rPr lang="en-US" dirty="0" smtClean="0">
                <a:sym typeface="Wingdings" pitchFamily="2" charset="2"/>
              </a:rPr>
              <a:t>       c) Transitive : If </a:t>
            </a:r>
            <a:r>
              <a:rPr lang="en-US" dirty="0" err="1" smtClean="0">
                <a:sym typeface="Wingdings" pitchFamily="2" charset="2"/>
              </a:rPr>
              <a:t>ab</a:t>
            </a:r>
            <a:r>
              <a:rPr lang="en-US" dirty="0" smtClean="0">
                <a:sym typeface="Wingdings" pitchFamily="2" charset="2"/>
              </a:rPr>
              <a:t> and </a:t>
            </a:r>
            <a:r>
              <a:rPr lang="en-US" dirty="0" err="1" smtClean="0">
                <a:sym typeface="Wingdings" pitchFamily="2" charset="2"/>
              </a:rPr>
              <a:t>bc</a:t>
            </a:r>
            <a:r>
              <a:rPr lang="en-US" dirty="0" smtClean="0">
                <a:sym typeface="Wingdings" pitchFamily="2" charset="2"/>
              </a:rPr>
              <a:t>, then </a:t>
            </a:r>
            <a:r>
              <a:rPr lang="en-US" dirty="0" err="1" smtClean="0">
                <a:sym typeface="Wingdings" pitchFamily="2" charset="2"/>
              </a:rPr>
              <a:t>ac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Concurrent events</a:t>
            </a:r>
          </a:p>
          <a:p>
            <a:pPr>
              <a:buNone/>
            </a:pPr>
            <a:r>
              <a:rPr lang="en-US" dirty="0" smtClean="0"/>
              <a:t>        a </a:t>
            </a:r>
            <a:r>
              <a:rPr lang="en-US" dirty="0" smtClean="0">
                <a:sym typeface="Wingdings" pitchFamily="2" charset="2"/>
              </a:rPr>
              <a:t> b, a and b run independently</a:t>
            </a:r>
            <a:endParaRPr lang="en-US" dirty="0" smtClean="0"/>
          </a:p>
        </p:txBody>
      </p:sp>
      <p:cxnSp>
        <p:nvCxnSpPr>
          <p:cNvPr id="5" name="Straight Connector 4"/>
          <p:cNvCxnSpPr/>
          <p:nvPr/>
        </p:nvCxnSpPr>
        <p:spPr>
          <a:xfrm rot="5400000" flipH="1" flipV="1">
            <a:off x="1447800" y="5257800"/>
            <a:ext cx="533400" cy="2286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Space Time diagram of events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" y="1905000"/>
            <a:ext cx="14478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1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228600" y="2470469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 flipV="1">
            <a:off x="1828800" y="2514600"/>
            <a:ext cx="914400" cy="16002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3352798" y="2590800"/>
            <a:ext cx="914401" cy="16002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9" name="Line 12"/>
          <p:cNvSpPr>
            <a:spLocks noChangeShapeType="1"/>
          </p:cNvSpPr>
          <p:nvPr/>
        </p:nvSpPr>
        <p:spPr bwMode="auto">
          <a:xfrm flipH="1" flipV="1">
            <a:off x="7010400" y="4267200"/>
            <a:ext cx="684212" cy="16764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8001000" y="2057400"/>
            <a:ext cx="1143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/>
              <a:t>Time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04800" y="4191000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304800" y="5943600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28600" y="3581400"/>
            <a:ext cx="14478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2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304800" y="5334000"/>
            <a:ext cx="13716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3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22098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7526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16002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 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0574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 2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25908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1242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 2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27432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766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1910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Line 12"/>
          <p:cNvSpPr>
            <a:spLocks noChangeShapeType="1"/>
          </p:cNvSpPr>
          <p:nvPr/>
        </p:nvSpPr>
        <p:spPr bwMode="auto">
          <a:xfrm flipH="1" flipV="1">
            <a:off x="5486400" y="2514600"/>
            <a:ext cx="1066800" cy="16764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14"/>
          <p:cNvSpPr>
            <a:spLocks noChangeShapeType="1"/>
          </p:cNvSpPr>
          <p:nvPr/>
        </p:nvSpPr>
        <p:spPr bwMode="auto">
          <a:xfrm flipH="1">
            <a:off x="3505199" y="2590800"/>
            <a:ext cx="1295399" cy="32766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429000" y="5867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47244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54102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477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8580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7620000" y="5943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3200400" y="60198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c 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0" name="Text Box 5"/>
          <p:cNvSpPr txBox="1">
            <a:spLocks noChangeArrowheads="1"/>
          </p:cNvSpPr>
          <p:nvPr/>
        </p:nvSpPr>
        <p:spPr bwMode="auto">
          <a:xfrm>
            <a:off x="7467600" y="6172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c 2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1" name="Text Box 5"/>
          <p:cNvSpPr txBox="1">
            <a:spLocks noChangeArrowheads="1"/>
          </p:cNvSpPr>
          <p:nvPr/>
        </p:nvSpPr>
        <p:spPr bwMode="auto">
          <a:xfrm>
            <a:off x="36576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 3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2" name="Text Box 5"/>
          <p:cNvSpPr txBox="1">
            <a:spLocks noChangeArrowheads="1"/>
          </p:cNvSpPr>
          <p:nvPr/>
        </p:nvSpPr>
        <p:spPr bwMode="auto">
          <a:xfrm>
            <a:off x="63246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 4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3" name="Text Box 5"/>
          <p:cNvSpPr txBox="1">
            <a:spLocks noChangeArrowheads="1"/>
          </p:cNvSpPr>
          <p:nvPr/>
        </p:nvSpPr>
        <p:spPr bwMode="auto">
          <a:xfrm>
            <a:off x="36576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a3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4" name="Text Box 5"/>
          <p:cNvSpPr txBox="1">
            <a:spLocks noChangeArrowheads="1"/>
          </p:cNvSpPr>
          <p:nvPr/>
        </p:nvSpPr>
        <p:spPr bwMode="auto">
          <a:xfrm>
            <a:off x="40386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a4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5" name="Text Box 5"/>
          <p:cNvSpPr txBox="1">
            <a:spLocks noChangeArrowheads="1"/>
          </p:cNvSpPr>
          <p:nvPr/>
        </p:nvSpPr>
        <p:spPr bwMode="auto">
          <a:xfrm>
            <a:off x="46482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a5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>
            <a:off x="3733800" y="2514600"/>
            <a:ext cx="152400" cy="16764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810000" y="2362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657600" y="4191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71628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 5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5257800" y="21336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a6</a:t>
            </a:r>
            <a:endParaRPr lang="en-US" sz="1400" dirty="0">
              <a:solidFill>
                <a:srgbClr val="00141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39" grpId="0" animBg="1"/>
      <p:bldP spid="33" grpId="0" animBg="1"/>
      <p:bldP spid="49" grpId="0" animBg="1"/>
      <p:bldP spid="50" grpId="0" animBg="1"/>
      <p:bldP spid="51" grpId="0" animBg="1"/>
      <p:bldP spid="52" grpId="1" animBg="1"/>
      <p:bldP spid="53" grpId="0" animBg="1"/>
      <p:bldP spid="54" grpId="0" animBg="1"/>
      <p:bldP spid="40" grpId="0" animBg="1"/>
      <p:bldP spid="41" grpId="0" animBg="1"/>
      <p:bldP spid="4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Logical Clocks to implement         Partial Ordering of events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Logical Clock = Way of assigning a number to an event</a:t>
            </a:r>
          </a:p>
          <a:p>
            <a:endParaRPr lang="en-US" dirty="0" smtClean="0"/>
          </a:p>
          <a:p>
            <a:r>
              <a:rPr lang="en-US" dirty="0" smtClean="0"/>
              <a:t>Following Clock condition should be satisfied for partial ordering 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If a </a:t>
            </a:r>
            <a:r>
              <a:rPr lang="en-US" dirty="0" smtClean="0">
                <a:sym typeface="Wingdings" pitchFamily="2" charset="2"/>
              </a:rPr>
              <a:t> b, then C(a) &lt; C(b)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  <a:p>
            <a:pPr lvl="1">
              <a:buNone/>
            </a:pPr>
            <a:r>
              <a:rPr lang="en-US" dirty="0" smtClean="0">
                <a:sym typeface="Wingdings" pitchFamily="2" charset="2"/>
              </a:rPr>
              <a:t>“</a:t>
            </a:r>
            <a:r>
              <a:rPr lang="en-US" dirty="0" smtClean="0"/>
              <a:t>Converse is not true”</a:t>
            </a:r>
          </a:p>
          <a:p>
            <a:pPr lvl="1">
              <a:buNone/>
            </a:pPr>
            <a:endParaRPr lang="en-US" dirty="0" smtClean="0"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Logical Clocks to implement         Partial Ordering of events</a:t>
            </a:r>
            <a:endParaRPr lang="en-US" b="1" dirty="0">
              <a:solidFill>
                <a:schemeClr val="tx2"/>
              </a:solidFill>
            </a:endParaRP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524000"/>
            <a:ext cx="8076463" cy="499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Logical Clocks(Contd..)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‘a’ and ‘b’ are local events, to hold C(a) &lt; C(b),</a:t>
            </a:r>
          </a:p>
          <a:p>
            <a:pPr lvl="2"/>
            <a:r>
              <a:rPr lang="en-US" sz="2100" dirty="0" smtClean="0"/>
              <a:t>Assign distinct numbers to every successive local events in incremental fashion</a:t>
            </a:r>
          </a:p>
          <a:p>
            <a:r>
              <a:rPr lang="en-US" sz="2800" dirty="0" smtClean="0"/>
              <a:t>‘a’ and ‘b’ are send and receive events of message M, to hold C(a) &lt; C(b),</a:t>
            </a:r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4267200"/>
            <a:ext cx="8686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Total ordering of events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Useful in implementing a distributed system</a:t>
            </a:r>
          </a:p>
          <a:p>
            <a:r>
              <a:rPr lang="en-US" dirty="0" smtClean="0"/>
              <a:t>Logical clocks could be extended to obtain total ordering</a:t>
            </a:r>
          </a:p>
          <a:p>
            <a:r>
              <a:rPr lang="en-US" dirty="0" smtClean="0"/>
              <a:t>If C(a) == C(b) &amp;&amp; P(a) &lt; P(b), then </a:t>
            </a:r>
            <a:r>
              <a:rPr lang="en-US" smtClean="0"/>
              <a:t>a </a:t>
            </a:r>
            <a:r>
              <a:rPr lang="en-US" smtClean="0">
                <a:sym typeface="Wingdings" pitchFamily="2" charset="2"/>
              </a:rPr>
              <a:t>=&gt; </a:t>
            </a:r>
            <a:r>
              <a:rPr lang="en-US" smtClean="0">
                <a:sym typeface="Wingdings" pitchFamily="2" charset="2"/>
              </a:rPr>
              <a:t>b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 : mutual exclusion problem</a:t>
            </a:r>
          </a:p>
          <a:p>
            <a:pPr lvl="1"/>
            <a:r>
              <a:rPr lang="en-US" dirty="0" smtClean="0"/>
              <a:t>Multiple processes contending for one resource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1981200"/>
          </a:xfrm>
        </p:spPr>
        <p:txBody>
          <a:bodyPr/>
          <a:lstStyle/>
          <a:p>
            <a:pPr eaLnBrk="1" hangingPunct="1"/>
            <a:r>
              <a:rPr lang="en-US" b="1" smtClean="0"/>
              <a:t>Step 1:  P</a:t>
            </a:r>
            <a:r>
              <a:rPr lang="en-US" b="1" baseline="-25000" smtClean="0"/>
              <a:t>i</a:t>
            </a:r>
            <a:r>
              <a:rPr lang="en-US" b="1" smtClean="0"/>
              <a:t> Sends Request Resource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sends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b="1" smtClean="0"/>
              <a:t> </a:t>
            </a:r>
            <a:r>
              <a:rPr lang="en-US" smtClean="0"/>
              <a:t>to </a:t>
            </a:r>
            <a:r>
              <a:rPr lang="en-US" b="1" smtClean="0"/>
              <a:t>P</a:t>
            </a:r>
            <a:r>
              <a:rPr lang="en-US" b="1" baseline="-25000" smtClean="0"/>
              <a:t>j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puts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on its request queue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11" name="Straight Arrow Connector 10"/>
          <p:cNvCxnSpPr>
            <a:stCxn id="7" idx="3"/>
            <a:endCxn id="8" idx="7"/>
          </p:cNvCxnSpPr>
          <p:nvPr/>
        </p:nvCxnSpPr>
        <p:spPr>
          <a:xfrm rot="5400000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5"/>
            <a:endCxn id="9" idx="1"/>
          </p:cNvCxnSpPr>
          <p:nvPr/>
        </p:nvCxnSpPr>
        <p:spPr>
          <a:xfrm rot="16200000" flipH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27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21" name="Rectangle 20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3" name="Group 26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24" name="Rectangle 23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1981200"/>
          </a:xfrm>
        </p:spPr>
        <p:txBody>
          <a:bodyPr/>
          <a:lstStyle/>
          <a:p>
            <a:pPr eaLnBrk="1" hangingPunct="1"/>
            <a:r>
              <a:rPr lang="en-US" b="1" smtClean="0"/>
              <a:t>Step 1:  P</a:t>
            </a:r>
            <a:r>
              <a:rPr lang="en-US" b="1" baseline="-25000" smtClean="0"/>
              <a:t>i</a:t>
            </a:r>
            <a:r>
              <a:rPr lang="en-US" b="1" smtClean="0"/>
              <a:t> Sends Request Resource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sends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b="1" smtClean="0"/>
              <a:t> </a:t>
            </a:r>
            <a:r>
              <a:rPr lang="en-US" smtClean="0"/>
              <a:t>to </a:t>
            </a:r>
            <a:r>
              <a:rPr lang="en-US" b="1" smtClean="0"/>
              <a:t>P</a:t>
            </a:r>
            <a:r>
              <a:rPr lang="en-US" b="1" baseline="-25000" smtClean="0"/>
              <a:t>j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puts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on its request queue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8" name="Oval 7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9" name="Oval 8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11" name="Straight Arrow Connector 10"/>
          <p:cNvCxnSpPr>
            <a:stCxn id="7" idx="3"/>
            <a:endCxn id="8" idx="7"/>
          </p:cNvCxnSpPr>
          <p:nvPr/>
        </p:nvCxnSpPr>
        <p:spPr>
          <a:xfrm rot="5400000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7" idx="5"/>
            <a:endCxn id="9" idx="1"/>
          </p:cNvCxnSpPr>
          <p:nvPr/>
        </p:nvCxnSpPr>
        <p:spPr>
          <a:xfrm rot="16200000" flipH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 rot="18314240">
            <a:off x="3132138" y="4660900"/>
            <a:ext cx="990600" cy="533400"/>
          </a:xfrm>
          <a:prstGeom prst="round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0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16" name="Rounded Rectangle 15"/>
          <p:cNvSpPr/>
          <p:nvPr/>
        </p:nvSpPr>
        <p:spPr>
          <a:xfrm rot="3473679">
            <a:off x="5111750" y="4657725"/>
            <a:ext cx="990600" cy="533400"/>
          </a:xfrm>
          <a:prstGeom prst="round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grpSp>
        <p:nvGrpSpPr>
          <p:cNvPr id="2" name="Group 27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21" name="Rectangle 20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3" name="Rectangle 22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3" name="Group 26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24" name="Rectangle 23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18" name="Rectangle 17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30" name="Rectangle 29"/>
          <p:cNvSpPr/>
          <p:nvPr/>
        </p:nvSpPr>
        <p:spPr>
          <a:xfrm>
            <a:off x="213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request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94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request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smtClean="0"/>
              <a:t>Step 2:  P</a:t>
            </a:r>
            <a:r>
              <a:rPr lang="en-US" b="1" baseline="-25000" smtClean="0"/>
              <a:t>j</a:t>
            </a:r>
            <a:r>
              <a:rPr lang="en-US" b="1" smtClean="0"/>
              <a:t> Adds Message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puts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on its request queue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sends </a:t>
            </a:r>
            <a:r>
              <a:rPr lang="en-US" b="1" smtClean="0"/>
              <a:t>Acknowledgement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j</a:t>
            </a:r>
            <a:r>
              <a:rPr lang="en-US" smtClean="0"/>
              <a:t> to </a:t>
            </a:r>
            <a:r>
              <a:rPr lang="en-US" b="1" smtClean="0"/>
              <a:t>P</a:t>
            </a:r>
            <a:r>
              <a:rPr lang="en-US" b="1" baseline="-25000" smtClean="0"/>
              <a:t>i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3" name="Oval 32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34" name="Oval 33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35" name="Straight Arrow Connector 34"/>
          <p:cNvCxnSpPr>
            <a:stCxn id="33" idx="7"/>
            <a:endCxn id="32" idx="3"/>
          </p:cNvCxnSpPr>
          <p:nvPr/>
        </p:nvCxnSpPr>
        <p:spPr>
          <a:xfrm rot="5400000" flipH="1" flipV="1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1"/>
            <a:endCxn id="32" idx="5"/>
          </p:cNvCxnSpPr>
          <p:nvPr/>
        </p:nvCxnSpPr>
        <p:spPr>
          <a:xfrm rot="16200000" flipV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42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44" name="Rectangle 43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3" name="Group 46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48" name="Rectangle 47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smtClean="0"/>
              <a:t>Step 2:  P</a:t>
            </a:r>
            <a:r>
              <a:rPr lang="en-US" b="1" baseline="-25000" smtClean="0"/>
              <a:t>j</a:t>
            </a:r>
            <a:r>
              <a:rPr lang="en-US" b="1" smtClean="0"/>
              <a:t> Adds Message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puts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on its request queue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sends </a:t>
            </a:r>
            <a:r>
              <a:rPr lang="en-US" b="1" smtClean="0"/>
              <a:t>Acknowledgement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j</a:t>
            </a:r>
            <a:r>
              <a:rPr lang="en-US" smtClean="0"/>
              <a:t> to </a:t>
            </a:r>
            <a:r>
              <a:rPr lang="en-US" b="1" smtClean="0"/>
              <a:t>P</a:t>
            </a:r>
            <a:r>
              <a:rPr lang="en-US" b="1" baseline="-25000" smtClean="0"/>
              <a:t>i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32" name="Oval 31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3" name="Oval 32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34" name="Oval 33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35" name="Straight Arrow Connector 34"/>
          <p:cNvCxnSpPr>
            <a:stCxn id="33" idx="7"/>
            <a:endCxn id="32" idx="3"/>
          </p:cNvCxnSpPr>
          <p:nvPr/>
        </p:nvCxnSpPr>
        <p:spPr>
          <a:xfrm rot="5400000" flipH="1" flipV="1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34" idx="1"/>
            <a:endCxn id="32" idx="5"/>
          </p:cNvCxnSpPr>
          <p:nvPr/>
        </p:nvCxnSpPr>
        <p:spPr>
          <a:xfrm rot="16200000" flipV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 rot="18314240">
            <a:off x="3132138" y="4660900"/>
            <a:ext cx="990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2</a:t>
            </a:r>
          </a:p>
        </p:txBody>
      </p:sp>
      <p:sp>
        <p:nvSpPr>
          <p:cNvPr id="38" name="Rounded Rectangle 37"/>
          <p:cNvSpPr/>
          <p:nvPr/>
        </p:nvSpPr>
        <p:spPr>
          <a:xfrm rot="3473679">
            <a:off x="5111750" y="4657725"/>
            <a:ext cx="990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3</a:t>
            </a:r>
          </a:p>
        </p:txBody>
      </p:sp>
      <p:grpSp>
        <p:nvGrpSpPr>
          <p:cNvPr id="2" name="Group 42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44" name="Rectangle 43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3" name="Group 46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48" name="Rectangle 47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9" name="Rectangle 48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" name="Group 23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25" name="Rectangle 24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  <p:sp>
          <p:nvSpPr>
            <p:cNvPr id="28" name="Rectangle 27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31" name="Rectangle 30"/>
          <p:cNvSpPr/>
          <p:nvPr/>
        </p:nvSpPr>
        <p:spPr>
          <a:xfrm>
            <a:off x="213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ack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594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chemeClr val="accent1">
                    <a:lumMod val="50000"/>
                  </a:schemeClr>
                </a:solidFill>
              </a:rPr>
              <a:t>ack</a:t>
            </a:r>
            <a:endParaRPr lang="en-US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Time, Clocks, and the Ordering of Events in a distributed System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Leslie </a:t>
            </a:r>
            <a:r>
              <a:rPr lang="en-US" dirty="0" err="1" smtClean="0">
                <a:solidFill>
                  <a:schemeClr val="tx2"/>
                </a:solidFill>
              </a:rPr>
              <a:t>Lamport</a:t>
            </a:r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smtClean="0"/>
              <a:t>Step 3:  P</a:t>
            </a:r>
            <a:r>
              <a:rPr lang="en-US" b="1" baseline="-25000" smtClean="0"/>
              <a:t>i</a:t>
            </a:r>
            <a:r>
              <a:rPr lang="en-US" b="1" smtClean="0"/>
              <a:t> Sends Release Resource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removes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from request queue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sends </a:t>
            </a:r>
            <a:r>
              <a:rPr lang="en-US" b="1" smtClean="0"/>
              <a:t>Release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to each </a:t>
            </a:r>
            <a:r>
              <a:rPr lang="en-US" b="1" smtClean="0"/>
              <a:t>P</a:t>
            </a:r>
            <a:r>
              <a:rPr lang="en-US" b="1" baseline="-25000" smtClean="0"/>
              <a:t>j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Oval 24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27" name="Straight Arrow Connector 26"/>
          <p:cNvCxnSpPr>
            <a:stCxn id="24" idx="3"/>
            <a:endCxn id="25" idx="7"/>
          </p:cNvCxnSpPr>
          <p:nvPr/>
        </p:nvCxnSpPr>
        <p:spPr>
          <a:xfrm rot="5400000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5"/>
            <a:endCxn id="26" idx="1"/>
          </p:cNvCxnSpPr>
          <p:nvPr/>
        </p:nvCxnSpPr>
        <p:spPr>
          <a:xfrm rot="16200000" flipH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34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36" name="Rectangle 35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3" name="Group 38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40" name="Rectangle 39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smtClean="0"/>
              <a:t>Step 3:  P</a:t>
            </a:r>
            <a:r>
              <a:rPr lang="en-US" b="1" baseline="-25000" smtClean="0"/>
              <a:t>i</a:t>
            </a:r>
            <a:r>
              <a:rPr lang="en-US" b="1" smtClean="0"/>
              <a:t> Sends Release Resource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removes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from request queue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i</a:t>
            </a:r>
            <a:r>
              <a:rPr lang="en-US" smtClean="0"/>
              <a:t> sends </a:t>
            </a:r>
            <a:r>
              <a:rPr lang="en-US" b="1" smtClean="0"/>
              <a:t>Release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to each </a:t>
            </a:r>
            <a:r>
              <a:rPr lang="en-US" b="1" smtClean="0"/>
              <a:t>P</a:t>
            </a:r>
            <a:r>
              <a:rPr lang="en-US" b="1" baseline="-25000" smtClean="0"/>
              <a:t>j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24" name="Oval 23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5" name="Oval 24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26" name="Oval 25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27" name="Straight Arrow Connector 26"/>
          <p:cNvCxnSpPr>
            <a:stCxn id="24" idx="3"/>
            <a:endCxn id="25" idx="7"/>
          </p:cNvCxnSpPr>
          <p:nvPr/>
        </p:nvCxnSpPr>
        <p:spPr>
          <a:xfrm rot="5400000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24" idx="5"/>
            <a:endCxn id="26" idx="1"/>
          </p:cNvCxnSpPr>
          <p:nvPr/>
        </p:nvCxnSpPr>
        <p:spPr>
          <a:xfrm rot="16200000" flipH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 rot="18314240">
            <a:off x="3132138" y="4660900"/>
            <a:ext cx="990600" cy="5334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4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sp>
        <p:nvSpPr>
          <p:cNvPr id="30" name="Rounded Rectangle 29"/>
          <p:cNvSpPr/>
          <p:nvPr/>
        </p:nvSpPr>
        <p:spPr>
          <a:xfrm rot="3473679">
            <a:off x="5111750" y="4657725"/>
            <a:ext cx="990600" cy="533400"/>
          </a:xfrm>
          <a:prstGeom prst="roundRect">
            <a:avLst/>
          </a:prstGeom>
          <a:solidFill>
            <a:schemeClr val="accent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T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5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:P</a:t>
            </a:r>
            <a:r>
              <a:rPr lang="en-US" sz="2000" b="1" baseline="-25000" dirty="0">
                <a:solidFill>
                  <a:schemeClr val="accent1">
                    <a:lumMod val="50000"/>
                  </a:schemeClr>
                </a:solidFill>
              </a:rPr>
              <a:t>1</a:t>
            </a:r>
          </a:p>
        </p:txBody>
      </p:sp>
      <p:grpSp>
        <p:nvGrpSpPr>
          <p:cNvPr id="2" name="Group 34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36" name="Rectangle 35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0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3" name="Group 38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40" name="Rectangle 39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1" name="Rectangle 40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42" name="Rectangle 41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  <a:r>
                <a:rPr lang="en-US" b="1" dirty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>
                  <a:solidFill>
                    <a:schemeClr val="tx1"/>
                  </a:solidFill>
                </a:rPr>
                <a:t>1</a:t>
              </a:r>
            </a:p>
          </p:txBody>
        </p:sp>
      </p:grpSp>
      <p:grpSp>
        <p:nvGrpSpPr>
          <p:cNvPr id="4" name="Group 30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35" name="Rectangle 34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45" name="Rectangle 44"/>
          <p:cNvSpPr/>
          <p:nvPr/>
        </p:nvSpPr>
        <p:spPr>
          <a:xfrm>
            <a:off x="213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release</a:t>
            </a:r>
          </a:p>
        </p:txBody>
      </p:sp>
      <p:sp>
        <p:nvSpPr>
          <p:cNvPr id="46" name="Rectangle 45"/>
          <p:cNvSpPr/>
          <p:nvPr/>
        </p:nvSpPr>
        <p:spPr>
          <a:xfrm>
            <a:off x="5943600" y="4495800"/>
            <a:ext cx="1143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>
                <a:solidFill>
                  <a:schemeClr val="accent1">
                    <a:lumMod val="50000"/>
                  </a:schemeClr>
                </a:solidFill>
              </a:rPr>
              <a:t>release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smtClean="0"/>
              <a:t>Step 4:  P</a:t>
            </a:r>
            <a:r>
              <a:rPr lang="en-US" b="1" baseline="-25000" smtClean="0"/>
              <a:t>j</a:t>
            </a:r>
            <a:r>
              <a:rPr lang="en-US" b="1" smtClean="0"/>
              <a:t> Removes Message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receives </a:t>
            </a:r>
            <a:r>
              <a:rPr lang="en-US" b="1" smtClean="0"/>
              <a:t>Release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from </a:t>
            </a:r>
            <a:r>
              <a:rPr lang="en-US" b="1" smtClean="0"/>
              <a:t>P</a:t>
            </a:r>
            <a:r>
              <a:rPr lang="en-US" b="1" baseline="-25000" smtClean="0"/>
              <a:t>i</a:t>
            </a:r>
          </a:p>
          <a:p>
            <a:pPr lvl="1" eaLnBrk="1" hangingPunct="1"/>
            <a:r>
              <a:rPr lang="en-US" b="1" smtClean="0"/>
              <a:t>P</a:t>
            </a:r>
            <a:r>
              <a:rPr lang="en-US" b="1" baseline="-25000" smtClean="0"/>
              <a:t>j</a:t>
            </a:r>
            <a:r>
              <a:rPr lang="en-US" smtClean="0"/>
              <a:t> removes </a:t>
            </a:r>
            <a:r>
              <a:rPr lang="en-US" b="1" smtClean="0"/>
              <a:t>Request T</a:t>
            </a:r>
            <a:r>
              <a:rPr lang="en-US" b="1" baseline="-25000" smtClean="0"/>
              <a:t>m</a:t>
            </a:r>
            <a:r>
              <a:rPr lang="en-US" b="1" smtClean="0"/>
              <a:t>:P</a:t>
            </a:r>
            <a:r>
              <a:rPr lang="en-US" b="1" baseline="-25000" smtClean="0"/>
              <a:t>i</a:t>
            </a:r>
            <a:r>
              <a:rPr lang="en-US" smtClean="0"/>
              <a:t> from request queue</a:t>
            </a: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6477000"/>
            <a:ext cx="9144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1600">
                <a:solidFill>
                  <a:schemeClr val="tx2"/>
                </a:solidFill>
              </a:rPr>
              <a:t>Time, Clocks, and the Ordering of Events in a Distributed System</a:t>
            </a:r>
          </a:p>
        </p:txBody>
      </p:sp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>
                <a:solidFill>
                  <a:schemeClr val="tx2"/>
                </a:solidFill>
              </a:rPr>
              <a:t>Total Ordering of </a:t>
            </a:r>
            <a:r>
              <a:rPr lang="en-US" sz="4400" b="1" dirty="0" smtClean="0">
                <a:solidFill>
                  <a:schemeClr val="tx2"/>
                </a:solidFill>
              </a:rPr>
              <a:t>Events : Example</a:t>
            </a:r>
            <a:endParaRPr lang="en-US" sz="4400" b="1" dirty="0">
              <a:solidFill>
                <a:schemeClr val="tx2"/>
              </a:solidFill>
            </a:endParaRPr>
          </a:p>
        </p:txBody>
      </p:sp>
      <p:sp>
        <p:nvSpPr>
          <p:cNvPr id="43" name="Oval 42"/>
          <p:cNvSpPr/>
          <p:nvPr/>
        </p:nvSpPr>
        <p:spPr>
          <a:xfrm>
            <a:off x="4267200" y="4038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4" name="Oval 43"/>
          <p:cNvSpPr/>
          <p:nvPr/>
        </p:nvSpPr>
        <p:spPr>
          <a:xfrm>
            <a:off x="30480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45" name="Oval 44"/>
          <p:cNvSpPr/>
          <p:nvPr/>
        </p:nvSpPr>
        <p:spPr>
          <a:xfrm>
            <a:off x="5410200" y="5562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46" name="Straight Arrow Connector 45"/>
          <p:cNvCxnSpPr>
            <a:stCxn id="43" idx="3"/>
            <a:endCxn id="44" idx="7"/>
          </p:cNvCxnSpPr>
          <p:nvPr/>
        </p:nvCxnSpPr>
        <p:spPr>
          <a:xfrm rot="5400000">
            <a:off x="3519488" y="4814888"/>
            <a:ext cx="1006475" cy="7016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3" idx="5"/>
            <a:endCxn id="45" idx="1"/>
          </p:cNvCxnSpPr>
          <p:nvPr/>
        </p:nvCxnSpPr>
        <p:spPr>
          <a:xfrm rot="16200000" flipH="1">
            <a:off x="4700588" y="4852988"/>
            <a:ext cx="1006475" cy="625475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Group 53"/>
          <p:cNvGrpSpPr/>
          <p:nvPr/>
        </p:nvGrpSpPr>
        <p:grpSpPr>
          <a:xfrm>
            <a:off x="106680" y="5715000"/>
            <a:ext cx="2743200" cy="457200"/>
            <a:chOff x="0" y="5715000"/>
            <a:chExt cx="2743200" cy="457200"/>
          </a:xfrm>
          <a:solidFill>
            <a:schemeClr val="bg1"/>
          </a:solidFill>
        </p:grpSpPr>
        <p:sp>
          <p:nvSpPr>
            <p:cNvPr id="55" name="Rectangle 54"/>
            <p:cNvSpPr/>
            <p:nvPr/>
          </p:nvSpPr>
          <p:spPr>
            <a:xfrm>
              <a:off x="9144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56" name="Rectangle 55"/>
            <p:cNvSpPr/>
            <p:nvPr/>
          </p:nvSpPr>
          <p:spPr>
            <a:xfrm>
              <a:off x="1828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57" name="Rectangle 56"/>
            <p:cNvSpPr/>
            <p:nvPr/>
          </p:nvSpPr>
          <p:spPr>
            <a:xfrm>
              <a:off x="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" name="Group 57"/>
          <p:cNvGrpSpPr/>
          <p:nvPr/>
        </p:nvGrpSpPr>
        <p:grpSpPr>
          <a:xfrm>
            <a:off x="6324600" y="5715000"/>
            <a:ext cx="2743200" cy="457200"/>
            <a:chOff x="6400800" y="5715000"/>
            <a:chExt cx="2743200" cy="457200"/>
          </a:xfrm>
          <a:solidFill>
            <a:schemeClr val="bg1"/>
          </a:solidFill>
        </p:grpSpPr>
        <p:sp>
          <p:nvSpPr>
            <p:cNvPr id="59" name="Rectangle 58"/>
            <p:cNvSpPr/>
            <p:nvPr/>
          </p:nvSpPr>
          <p:spPr>
            <a:xfrm>
              <a:off x="73152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82296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61" name="Rectangle 60"/>
            <p:cNvSpPr/>
            <p:nvPr/>
          </p:nvSpPr>
          <p:spPr>
            <a:xfrm>
              <a:off x="6400800" y="5715000"/>
              <a:ext cx="914400" cy="45720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" name="Group 21"/>
          <p:cNvGrpSpPr>
            <a:grpSpLocks/>
          </p:cNvGrpSpPr>
          <p:nvPr/>
        </p:nvGrpSpPr>
        <p:grpSpPr bwMode="auto">
          <a:xfrm>
            <a:off x="2816225" y="3429000"/>
            <a:ext cx="3660775" cy="457200"/>
            <a:chOff x="3306763" y="3429000"/>
            <a:chExt cx="3660095" cy="45720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4" name="Rectangle 23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Anomalous behavior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0600"/>
            <a:ext cx="8229600" cy="15240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Solution 1 :</a:t>
            </a:r>
          </a:p>
          <a:p>
            <a:pPr>
              <a:buNone/>
            </a:pPr>
            <a:r>
              <a:rPr lang="en-US" dirty="0" smtClean="0"/>
              <a:t>Attach a timestamp with T2:P2</a:t>
            </a:r>
          </a:p>
        </p:txBody>
      </p:sp>
      <p:sp>
        <p:nvSpPr>
          <p:cNvPr id="4" name="Oval 3"/>
          <p:cNvSpPr/>
          <p:nvPr/>
        </p:nvSpPr>
        <p:spPr>
          <a:xfrm>
            <a:off x="3962400" y="19812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>
                <a:solidFill>
                  <a:schemeClr val="tx1"/>
                </a:solidFill>
              </a:rPr>
              <a:t>P</a:t>
            </a:r>
            <a:r>
              <a:rPr lang="en-US" sz="2000" b="1" baseline="-250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5" name="Oval 4"/>
          <p:cNvSpPr/>
          <p:nvPr/>
        </p:nvSpPr>
        <p:spPr>
          <a:xfrm>
            <a:off x="1828800" y="36576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2</a:t>
            </a:r>
          </a:p>
        </p:txBody>
      </p:sp>
      <p:sp>
        <p:nvSpPr>
          <p:cNvPr id="6" name="Oval 5"/>
          <p:cNvSpPr/>
          <p:nvPr/>
        </p:nvSpPr>
        <p:spPr>
          <a:xfrm>
            <a:off x="6324600" y="3733800"/>
            <a:ext cx="731838" cy="73183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P</a:t>
            </a:r>
            <a:r>
              <a:rPr lang="en-US" sz="2000" b="1" baseline="-25000" dirty="0"/>
              <a:t>3</a:t>
            </a:r>
          </a:p>
        </p:txBody>
      </p:sp>
      <p:cxnSp>
        <p:nvCxnSpPr>
          <p:cNvPr id="7" name="Straight Arrow Connector 6"/>
          <p:cNvCxnSpPr>
            <a:stCxn id="5" idx="7"/>
            <a:endCxn id="4" idx="3"/>
          </p:cNvCxnSpPr>
          <p:nvPr/>
        </p:nvCxnSpPr>
        <p:spPr>
          <a:xfrm rot="5400000" flipH="1" flipV="1">
            <a:off x="2682063" y="2377263"/>
            <a:ext cx="1158912" cy="16161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>
            <a:stCxn id="6" idx="1"/>
            <a:endCxn id="4" idx="5"/>
          </p:cNvCxnSpPr>
          <p:nvPr/>
        </p:nvCxnSpPr>
        <p:spPr>
          <a:xfrm rot="16200000" flipV="1">
            <a:off x="4891863" y="2301063"/>
            <a:ext cx="1235112" cy="184471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2511425" y="1371600"/>
            <a:ext cx="3660775" cy="457200"/>
            <a:chOff x="3306763" y="3429000"/>
            <a:chExt cx="3660095" cy="457200"/>
          </a:xfrm>
        </p:grpSpPr>
        <p:sp>
          <p:nvSpPr>
            <p:cNvPr id="10" name="Rectangle 9"/>
            <p:cNvSpPr/>
            <p:nvPr/>
          </p:nvSpPr>
          <p:spPr bwMode="auto">
            <a:xfrm>
              <a:off x="422099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 smtClean="0">
                  <a:solidFill>
                    <a:schemeClr val="tx1"/>
                  </a:solidFill>
                </a:rPr>
                <a:t>1</a:t>
              </a:r>
              <a:r>
                <a:rPr lang="en-US" b="1" dirty="0" smtClean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 smtClean="0">
                  <a:solidFill>
                    <a:schemeClr val="tx1"/>
                  </a:solidFill>
                </a:rPr>
                <a:t>2</a:t>
              </a:r>
              <a:endParaRPr lang="en-US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513522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3306763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b="1" dirty="0" smtClean="0">
                  <a:solidFill>
                    <a:schemeClr val="tx1"/>
                  </a:solidFill>
                </a:rPr>
                <a:t>T</a:t>
              </a:r>
              <a:r>
                <a:rPr lang="en-US" b="1" baseline="-25000" dirty="0" smtClean="0">
                  <a:solidFill>
                    <a:schemeClr val="tx1"/>
                  </a:solidFill>
                </a:rPr>
                <a:t>3</a:t>
              </a:r>
              <a:r>
                <a:rPr lang="en-US" b="1" dirty="0" smtClean="0">
                  <a:solidFill>
                    <a:schemeClr val="tx1"/>
                  </a:solidFill>
                </a:rPr>
                <a:t>:P</a:t>
              </a:r>
              <a:r>
                <a:rPr lang="en-US" b="1" baseline="-25000" dirty="0" smtClean="0">
                  <a:solidFill>
                    <a:schemeClr val="tx1"/>
                  </a:solidFill>
                </a:rPr>
                <a:t>3</a:t>
              </a:r>
              <a:endParaRPr lang="en-US" b="1" baseline="-25000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052628" y="3429000"/>
              <a:ext cx="914230" cy="457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b="1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sp>
        <p:nvSpPr>
          <p:cNvPr id="14" name="Rounded Rectangle 13"/>
          <p:cNvSpPr/>
          <p:nvPr/>
        </p:nvSpPr>
        <p:spPr>
          <a:xfrm rot="18314240">
            <a:off x="2294302" y="2577723"/>
            <a:ext cx="990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T1:P</a:t>
            </a:r>
            <a:r>
              <a:rPr lang="en-US" sz="2000" b="1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sz="2000" b="1" baseline="-25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 rot="3473679">
            <a:off x="5556455" y="2656799"/>
            <a:ext cx="990600" cy="5334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T3:P</a:t>
            </a:r>
            <a:r>
              <a:rPr lang="en-US" sz="2000" b="1" baseline="-25000" dirty="0" smtClean="0">
                <a:solidFill>
                  <a:schemeClr val="accent1">
                    <a:lumMod val="50000"/>
                  </a:schemeClr>
                </a:solidFill>
              </a:rPr>
              <a:t>3</a:t>
            </a:r>
            <a:endParaRPr lang="en-US" sz="2000" b="1" baseline="-25000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17" name="Straight Arrow Connector 16"/>
          <p:cNvCxnSpPr>
            <a:endCxn id="6" idx="2"/>
          </p:cNvCxnSpPr>
          <p:nvPr/>
        </p:nvCxnSpPr>
        <p:spPr>
          <a:xfrm flipV="1">
            <a:off x="2590800" y="4099719"/>
            <a:ext cx="3733800" cy="30957"/>
          </a:xfrm>
          <a:prstGeom prst="straightConnector1">
            <a:avLst/>
          </a:prstGeom>
          <a:ln w="38100">
            <a:solidFill>
              <a:schemeClr val="tx1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ounded Rectangle 23"/>
          <p:cNvSpPr/>
          <p:nvPr/>
        </p:nvSpPr>
        <p:spPr>
          <a:xfrm>
            <a:off x="3810000" y="4267200"/>
            <a:ext cx="965159" cy="381000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accent1">
                    <a:lumMod val="50000"/>
                  </a:schemeClr>
                </a:solidFill>
              </a:rPr>
              <a:t>T2:P</a:t>
            </a:r>
            <a:r>
              <a:rPr lang="en-US" sz="2000" b="1" baseline="-25000" dirty="0" smtClean="0">
                <a:solidFill>
                  <a:schemeClr val="accent1">
                    <a:lumMod val="50000"/>
                  </a:schemeClr>
                </a:solidFill>
              </a:rPr>
              <a:t>2</a:t>
            </a:r>
            <a:endParaRPr lang="en-US" sz="2000" b="1" baseline="-25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4" grpId="0" animBg="1"/>
      <p:bldP spid="16" grpId="0" animBg="1"/>
      <p:bldP spid="2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Solution 2 : Physical Clocks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Board diagram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Discussion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Proof of concept</a:t>
            </a:r>
          </a:p>
          <a:p>
            <a:r>
              <a:rPr lang="en-US" dirty="0" smtClean="0"/>
              <a:t>Defines event ordering in distributed systems</a:t>
            </a:r>
          </a:p>
          <a:p>
            <a:r>
              <a:rPr lang="en-US" dirty="0" smtClean="0"/>
              <a:t>Building systems on top of Specifications, Set of assumptions ( No node failures, reliable channels )</a:t>
            </a:r>
          </a:p>
          <a:p>
            <a:r>
              <a:rPr lang="en-US" dirty="0" smtClean="0"/>
              <a:t>Logical Clock counters – overflow issues ?</a:t>
            </a:r>
          </a:p>
          <a:p>
            <a:r>
              <a:rPr lang="en-US" dirty="0" smtClean="0"/>
              <a:t>Set of assumptions were strong 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Snapshots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K. Mani </a:t>
            </a:r>
            <a:r>
              <a:rPr lang="en-US" dirty="0" err="1" smtClean="0">
                <a:solidFill>
                  <a:schemeClr val="tx2"/>
                </a:solidFill>
              </a:rPr>
              <a:t>Chandy</a:t>
            </a:r>
            <a:r>
              <a:rPr lang="en-US" dirty="0" smtClean="0">
                <a:solidFill>
                  <a:schemeClr val="tx2"/>
                </a:solidFill>
              </a:rPr>
              <a:t>  and Leslie </a:t>
            </a:r>
            <a:r>
              <a:rPr lang="en-US" dirty="0" err="1" smtClean="0">
                <a:solidFill>
                  <a:schemeClr val="tx2"/>
                </a:solidFill>
              </a:rPr>
              <a:t>Lamport</a:t>
            </a:r>
            <a:endParaRPr lang="en-US" dirty="0" smtClean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Authors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Leslie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Lamport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K Mani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Chandy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sz="2600" dirty="0" smtClean="0"/>
              <a:t>Simon </a:t>
            </a:r>
            <a:r>
              <a:rPr lang="en-US" sz="2600" dirty="0" err="1" smtClean="0"/>
              <a:t>Ramo</a:t>
            </a:r>
            <a:r>
              <a:rPr lang="en-US" sz="2600" dirty="0" smtClean="0"/>
              <a:t> Professor, </a:t>
            </a:r>
            <a:r>
              <a:rPr lang="en-US" sz="2600" dirty="0" err="1" smtClean="0"/>
              <a:t>CalTech</a:t>
            </a:r>
            <a:endParaRPr lang="en-US" sz="2600" dirty="0" smtClean="0"/>
          </a:p>
          <a:p>
            <a:pPr lvl="1">
              <a:buNone/>
            </a:pPr>
            <a:r>
              <a:rPr lang="en-US" sz="2600" dirty="0" smtClean="0"/>
              <a:t>     (since 1987)</a:t>
            </a:r>
          </a:p>
          <a:p>
            <a:pPr lvl="1"/>
            <a:r>
              <a:rPr lang="en-US" sz="2400" dirty="0" smtClean="0"/>
              <a:t>Ph D, MIT, 1969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dirty="0" smtClean="0"/>
              <a:t>Honeywell, IBM, UT Austin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de-DE" sz="2400" dirty="0" smtClean="0"/>
              <a:t>IEEE </a:t>
            </a:r>
            <a:r>
              <a:rPr lang="en-US" sz="2400" dirty="0" smtClean="0"/>
              <a:t>Koji Kobayashi Award </a:t>
            </a:r>
            <a:r>
              <a:rPr lang="de-DE" sz="2400" dirty="0" smtClean="0"/>
              <a:t>(1987)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de-DE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Event driven architecture</a:t>
            </a:r>
            <a:r>
              <a:rPr kumimoji="0" lang="de-DE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marketed by Avaya 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 descr="chandy_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400800" y="990600"/>
            <a:ext cx="2057400" cy="276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Outline</a:t>
            </a:r>
          </a:p>
          <a:p>
            <a:pPr>
              <a:buNone/>
            </a:pPr>
            <a:endParaRPr lang="en-US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Motivation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Cuts and Consistent cuts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Distributed system model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Distributed Snapshots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Global State Detection Algorithm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Properties of recorded Global state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Stability Detection </a:t>
            </a:r>
          </a:p>
          <a:p>
            <a:endParaRPr lang="en-US" dirty="0" smtClean="0"/>
          </a:p>
          <a:p>
            <a:pPr lvl="4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Motivation and Goals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A process in a DS determines the global state of the system which is useful in detecting stability of the system</a:t>
            </a:r>
          </a:p>
          <a:p>
            <a:r>
              <a:rPr lang="en-US" dirty="0" smtClean="0"/>
              <a:t>Challenges :</a:t>
            </a:r>
          </a:p>
          <a:p>
            <a:pPr lvl="1"/>
            <a:r>
              <a:rPr lang="en-US" dirty="0" smtClean="0"/>
              <a:t>Communication delay</a:t>
            </a:r>
          </a:p>
          <a:p>
            <a:pPr lvl="1"/>
            <a:r>
              <a:rPr lang="en-US" dirty="0" smtClean="0"/>
              <a:t>Relative speeds of computations differ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Stable properties examples:</a:t>
            </a:r>
          </a:p>
          <a:p>
            <a:pPr>
              <a:buNone/>
            </a:pPr>
            <a:r>
              <a:rPr lang="en-US" sz="2800" dirty="0" smtClean="0"/>
              <a:t>		- Computation is terminated</a:t>
            </a:r>
          </a:p>
          <a:p>
            <a:pPr>
              <a:buNone/>
            </a:pPr>
            <a:r>
              <a:rPr lang="en-US" sz="2800" dirty="0" smtClean="0"/>
              <a:t>		- </a:t>
            </a:r>
            <a:r>
              <a:rPr lang="en-US" sz="2800" dirty="0" err="1" smtClean="0"/>
              <a:t>kth</a:t>
            </a:r>
            <a:r>
              <a:rPr lang="en-US" sz="2800" dirty="0" smtClean="0"/>
              <a:t> computational phase is terminated</a:t>
            </a:r>
          </a:p>
          <a:p>
            <a:pPr>
              <a:buNone/>
            </a:pPr>
            <a:r>
              <a:rPr lang="en-US" sz="2800" dirty="0" smtClean="0"/>
              <a:t>		- System is deadlocked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dirty="0" smtClean="0"/>
              <a:t>State detection algorithm is similar to </a:t>
            </a:r>
            <a:r>
              <a:rPr lang="en-US" dirty="0" smtClean="0">
                <a:solidFill>
                  <a:srgbClr val="FF0000"/>
                </a:solidFill>
              </a:rPr>
              <a:t>capturing panoramic view of migrating birds</a:t>
            </a:r>
          </a:p>
          <a:p>
            <a:pPr lvl="1"/>
            <a:r>
              <a:rPr lang="en-US" dirty="0" smtClean="0"/>
              <a:t>Composite picture should be meaningful</a:t>
            </a:r>
          </a:p>
          <a:p>
            <a:pPr lvl="1"/>
            <a:r>
              <a:rPr lang="en-US" dirty="0" smtClean="0"/>
              <a:t>Moving birds add complexity to the process</a:t>
            </a:r>
          </a:p>
          <a:p>
            <a:pPr lvl="1">
              <a:buNone/>
            </a:pPr>
            <a:endParaRPr lang="en-US" dirty="0" smtClean="0"/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Author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133600"/>
          </a:xfrm>
        </p:spPr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Leslie </a:t>
            </a:r>
            <a:r>
              <a:rPr lang="en-US" dirty="0" err="1" smtClean="0">
                <a:solidFill>
                  <a:schemeClr val="tx2">
                    <a:lumMod val="75000"/>
                  </a:schemeClr>
                </a:solidFill>
              </a:rPr>
              <a:t>Lamport</a:t>
            </a:r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1"/>
            <a:r>
              <a:rPr lang="en-US" sz="2400" dirty="0" smtClean="0"/>
              <a:t>B.S., M.I.T., 1960. (</a:t>
            </a:r>
            <a:r>
              <a:rPr lang="en-US" sz="2400" dirty="0" err="1" smtClean="0"/>
              <a:t>Maths</a:t>
            </a:r>
            <a:r>
              <a:rPr lang="en-US" sz="2400" dirty="0" smtClean="0"/>
              <a:t>)</a:t>
            </a:r>
          </a:p>
          <a:p>
            <a:pPr lvl="1"/>
            <a:r>
              <a:rPr lang="en-US" sz="2400" dirty="0" smtClean="0"/>
              <a:t>Ph D, </a:t>
            </a:r>
            <a:r>
              <a:rPr lang="en-US" sz="2400" dirty="0" err="1" smtClean="0"/>
              <a:t>Brandein</a:t>
            </a:r>
            <a:r>
              <a:rPr lang="en-US" sz="2400" dirty="0" smtClean="0"/>
              <a:t> University, 1972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pic>
        <p:nvPicPr>
          <p:cNvPr id="4" name="Picture 3" descr="lampor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15000" y="1371600"/>
            <a:ext cx="3196405" cy="21336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4343400"/>
            <a:ext cx="8229600" cy="2133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en-US" sz="2400" dirty="0" smtClean="0"/>
              <a:t>ACM SIGOPS Hall of Fame Award (2007)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lang="de-DE" sz="2400" dirty="0" smtClean="0"/>
              <a:t>IEEE John von Neumann Medal (2008) </a:t>
            </a:r>
          </a:p>
          <a:p>
            <a:pPr marL="742950" lvl="1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de-DE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Microsoft</a:t>
            </a:r>
            <a:r>
              <a:rPr kumimoji="0" lang="de-DE" sz="24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Research ( from 2001-present )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Distributed System Model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 of processes and Channels</a:t>
            </a:r>
          </a:p>
          <a:p>
            <a:pPr lvl="1"/>
            <a:r>
              <a:rPr lang="en-US" dirty="0" smtClean="0"/>
              <a:t>States of processes and Channels are defined by events and messages respectively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Event e = &lt;p, s, s’, M, c&gt;</a:t>
            </a:r>
          </a:p>
          <a:p>
            <a:pPr>
              <a:buNone/>
            </a:pPr>
            <a:r>
              <a:rPr lang="en-US" sz="2800" dirty="0" smtClean="0"/>
              <a:t>		- process p</a:t>
            </a:r>
          </a:p>
          <a:p>
            <a:pPr>
              <a:buNone/>
            </a:pPr>
            <a:r>
              <a:rPr lang="en-US" sz="2800" dirty="0" smtClean="0"/>
              <a:t>		- s and s’ are states</a:t>
            </a:r>
          </a:p>
          <a:p>
            <a:pPr>
              <a:buNone/>
            </a:pPr>
            <a:r>
              <a:rPr lang="en-US" sz="2800" dirty="0" smtClean="0"/>
              <a:t>		- channel c and message 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Cuts and Consistent Cuts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1219200"/>
            <a:ext cx="8064684" cy="529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Consistent Global State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cut C is consistent if for all events e and e’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lnSpc>
                <a:spcPct val="90000"/>
              </a:lnSpc>
            </a:pPr>
            <a:r>
              <a:rPr lang="en-US" dirty="0" smtClean="0"/>
              <a:t>Intuitively if an event is part of a cut then all events that </a:t>
            </a:r>
            <a:r>
              <a:rPr lang="en-US" dirty="0" smtClean="0">
                <a:solidFill>
                  <a:srgbClr val="FF3300"/>
                </a:solidFill>
              </a:rPr>
              <a:t>happened before</a:t>
            </a:r>
            <a:r>
              <a:rPr lang="en-US" dirty="0" smtClean="0"/>
              <a:t> it must also be part of the cut</a:t>
            </a:r>
          </a:p>
          <a:p>
            <a:pPr>
              <a:lnSpc>
                <a:spcPct val="90000"/>
              </a:lnSpc>
            </a:pPr>
            <a:r>
              <a:rPr lang="en-US" dirty="0" smtClean="0"/>
              <a:t>A consistent cut defines a consistent global state</a:t>
            </a:r>
          </a:p>
          <a:p>
            <a:endParaRPr lang="en-US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2209800" y="2438400"/>
          <a:ext cx="4419600" cy="657225"/>
        </p:xfrm>
        <a:graphic>
          <a:graphicData uri="http://schemas.openxmlformats.org/presentationml/2006/ole">
            <p:oleObj spid="_x0000_s1028" name="Equation" r:id="rId3" imgW="1637589" imgH="21580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Assumptions 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do not fail </a:t>
            </a:r>
          </a:p>
          <a:p>
            <a:r>
              <a:rPr lang="en-US" dirty="0" smtClean="0"/>
              <a:t>Reliable communication channels</a:t>
            </a:r>
          </a:p>
          <a:p>
            <a:r>
              <a:rPr lang="en-US" dirty="0" smtClean="0"/>
              <a:t>FIFO delivery between a pair of processes</a:t>
            </a:r>
          </a:p>
          <a:p>
            <a:r>
              <a:rPr lang="en-US" dirty="0" smtClean="0"/>
              <a:t>Channels have infinite buffers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Distributed System Model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Single Token System – compute global states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6" name="Rectangle 14"/>
          <p:cNvSpPr>
            <a:spLocks noChangeArrowheads="1"/>
          </p:cNvSpPr>
          <p:nvPr/>
        </p:nvSpPr>
        <p:spPr bwMode="auto">
          <a:xfrm>
            <a:off x="838200" y="2819400"/>
            <a:ext cx="25908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7" name="Oval 17"/>
          <p:cNvSpPr>
            <a:spLocks noChangeArrowheads="1"/>
          </p:cNvSpPr>
          <p:nvPr/>
        </p:nvSpPr>
        <p:spPr bwMode="auto">
          <a:xfrm>
            <a:off x="2667000" y="30480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Q</a:t>
            </a:r>
          </a:p>
        </p:txBody>
      </p:sp>
      <p:sp>
        <p:nvSpPr>
          <p:cNvPr id="8" name="Oval 18"/>
          <p:cNvSpPr>
            <a:spLocks noChangeArrowheads="1"/>
          </p:cNvSpPr>
          <p:nvPr/>
        </p:nvSpPr>
        <p:spPr bwMode="auto">
          <a:xfrm>
            <a:off x="1066800" y="30480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P</a:t>
            </a:r>
          </a:p>
        </p:txBody>
      </p:sp>
      <p:sp>
        <p:nvSpPr>
          <p:cNvPr id="9" name="Line 15"/>
          <p:cNvSpPr>
            <a:spLocks noChangeShapeType="1"/>
          </p:cNvSpPr>
          <p:nvPr/>
        </p:nvSpPr>
        <p:spPr bwMode="auto">
          <a:xfrm>
            <a:off x="1600200" y="3200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16"/>
          <p:cNvSpPr>
            <a:spLocks noChangeShapeType="1"/>
          </p:cNvSpPr>
          <p:nvPr/>
        </p:nvSpPr>
        <p:spPr bwMode="auto">
          <a:xfrm flipH="1">
            <a:off x="1600200" y="34290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Oval 40"/>
          <p:cNvSpPr>
            <a:spLocks noChangeArrowheads="1"/>
          </p:cNvSpPr>
          <p:nvPr/>
        </p:nvSpPr>
        <p:spPr bwMode="auto">
          <a:xfrm>
            <a:off x="1219200" y="2895600"/>
            <a:ext cx="228600" cy="2286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648200" y="2895600"/>
            <a:ext cx="25908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3" name="Oval 17"/>
          <p:cNvSpPr>
            <a:spLocks noChangeArrowheads="1"/>
          </p:cNvSpPr>
          <p:nvPr/>
        </p:nvSpPr>
        <p:spPr bwMode="auto">
          <a:xfrm>
            <a:off x="6477000" y="31242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Q</a:t>
            </a:r>
          </a:p>
        </p:txBody>
      </p:sp>
      <p:sp>
        <p:nvSpPr>
          <p:cNvPr id="14" name="Oval 18"/>
          <p:cNvSpPr>
            <a:spLocks noChangeArrowheads="1"/>
          </p:cNvSpPr>
          <p:nvPr/>
        </p:nvSpPr>
        <p:spPr bwMode="auto">
          <a:xfrm>
            <a:off x="4876800" y="31242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P</a:t>
            </a:r>
          </a:p>
        </p:txBody>
      </p:sp>
      <p:sp>
        <p:nvSpPr>
          <p:cNvPr id="15" name="Line 15"/>
          <p:cNvSpPr>
            <a:spLocks noChangeShapeType="1"/>
          </p:cNvSpPr>
          <p:nvPr/>
        </p:nvSpPr>
        <p:spPr bwMode="auto">
          <a:xfrm>
            <a:off x="5410200" y="32766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 flipH="1">
            <a:off x="5410200" y="35052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" name="Oval 40"/>
          <p:cNvSpPr>
            <a:spLocks noChangeArrowheads="1"/>
          </p:cNvSpPr>
          <p:nvPr/>
        </p:nvSpPr>
        <p:spPr bwMode="auto">
          <a:xfrm>
            <a:off x="5715000" y="3048000"/>
            <a:ext cx="228600" cy="2286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" name="Rectangle 14"/>
          <p:cNvSpPr>
            <a:spLocks noChangeArrowheads="1"/>
          </p:cNvSpPr>
          <p:nvPr/>
        </p:nvSpPr>
        <p:spPr bwMode="auto">
          <a:xfrm>
            <a:off x="4724400" y="4876800"/>
            <a:ext cx="25908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9" name="Oval 17"/>
          <p:cNvSpPr>
            <a:spLocks noChangeArrowheads="1"/>
          </p:cNvSpPr>
          <p:nvPr/>
        </p:nvSpPr>
        <p:spPr bwMode="auto">
          <a:xfrm>
            <a:off x="6553200" y="51054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Q</a:t>
            </a:r>
          </a:p>
        </p:txBody>
      </p:sp>
      <p:sp>
        <p:nvSpPr>
          <p:cNvPr id="20" name="Oval 18"/>
          <p:cNvSpPr>
            <a:spLocks noChangeArrowheads="1"/>
          </p:cNvSpPr>
          <p:nvPr/>
        </p:nvSpPr>
        <p:spPr bwMode="auto">
          <a:xfrm>
            <a:off x="4953000" y="51054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P</a:t>
            </a:r>
          </a:p>
        </p:txBody>
      </p:sp>
      <p:sp>
        <p:nvSpPr>
          <p:cNvPr id="21" name="Line 15"/>
          <p:cNvSpPr>
            <a:spLocks noChangeShapeType="1"/>
          </p:cNvSpPr>
          <p:nvPr/>
        </p:nvSpPr>
        <p:spPr bwMode="auto">
          <a:xfrm>
            <a:off x="5486400" y="5257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2" name="Line 16"/>
          <p:cNvSpPr>
            <a:spLocks noChangeShapeType="1"/>
          </p:cNvSpPr>
          <p:nvPr/>
        </p:nvSpPr>
        <p:spPr bwMode="auto">
          <a:xfrm flipH="1">
            <a:off x="5486400" y="5486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Oval 40"/>
          <p:cNvSpPr>
            <a:spLocks noChangeArrowheads="1"/>
          </p:cNvSpPr>
          <p:nvPr/>
        </p:nvSpPr>
        <p:spPr bwMode="auto">
          <a:xfrm>
            <a:off x="6705600" y="4953000"/>
            <a:ext cx="228600" cy="2286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4" name="Rectangle 14"/>
          <p:cNvSpPr>
            <a:spLocks noChangeArrowheads="1"/>
          </p:cNvSpPr>
          <p:nvPr/>
        </p:nvSpPr>
        <p:spPr bwMode="auto">
          <a:xfrm>
            <a:off x="914400" y="4876800"/>
            <a:ext cx="2590800" cy="990600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" name="Oval 17"/>
          <p:cNvSpPr>
            <a:spLocks noChangeArrowheads="1"/>
          </p:cNvSpPr>
          <p:nvPr/>
        </p:nvSpPr>
        <p:spPr bwMode="auto">
          <a:xfrm>
            <a:off x="2743200" y="51054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/>
              <a:t>Q</a:t>
            </a:r>
          </a:p>
        </p:txBody>
      </p:sp>
      <p:sp>
        <p:nvSpPr>
          <p:cNvPr id="26" name="Oval 18"/>
          <p:cNvSpPr>
            <a:spLocks noChangeArrowheads="1"/>
          </p:cNvSpPr>
          <p:nvPr/>
        </p:nvSpPr>
        <p:spPr bwMode="auto">
          <a:xfrm>
            <a:off x="1143000" y="51054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dirty="0"/>
              <a:t>P</a:t>
            </a:r>
          </a:p>
        </p:txBody>
      </p:sp>
      <p:sp>
        <p:nvSpPr>
          <p:cNvPr id="27" name="Line 15"/>
          <p:cNvSpPr>
            <a:spLocks noChangeShapeType="1"/>
          </p:cNvSpPr>
          <p:nvPr/>
        </p:nvSpPr>
        <p:spPr bwMode="auto">
          <a:xfrm>
            <a:off x="1676400" y="5257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8" name="Line 16"/>
          <p:cNvSpPr>
            <a:spLocks noChangeShapeType="1"/>
          </p:cNvSpPr>
          <p:nvPr/>
        </p:nvSpPr>
        <p:spPr bwMode="auto">
          <a:xfrm flipH="1">
            <a:off x="1676400" y="54864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9" name="Oval 40"/>
          <p:cNvSpPr>
            <a:spLocks noChangeArrowheads="1"/>
          </p:cNvSpPr>
          <p:nvPr/>
        </p:nvSpPr>
        <p:spPr bwMode="auto">
          <a:xfrm>
            <a:off x="2057400" y="5486400"/>
            <a:ext cx="228600" cy="2286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1" name="Line 15"/>
          <p:cNvSpPr>
            <a:spLocks noChangeShapeType="1"/>
          </p:cNvSpPr>
          <p:nvPr/>
        </p:nvSpPr>
        <p:spPr bwMode="auto">
          <a:xfrm>
            <a:off x="3505200" y="3352800"/>
            <a:ext cx="1066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2" name="Line 15"/>
          <p:cNvSpPr>
            <a:spLocks noChangeShapeType="1"/>
          </p:cNvSpPr>
          <p:nvPr/>
        </p:nvSpPr>
        <p:spPr bwMode="auto">
          <a:xfrm>
            <a:off x="5913118" y="3962400"/>
            <a:ext cx="45719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" name="Line 15"/>
          <p:cNvSpPr>
            <a:spLocks noChangeShapeType="1"/>
          </p:cNvSpPr>
          <p:nvPr/>
        </p:nvSpPr>
        <p:spPr bwMode="auto">
          <a:xfrm flipH="1" flipV="1">
            <a:off x="3505200" y="5303518"/>
            <a:ext cx="1143000" cy="4571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 flipV="1">
            <a:off x="1828800" y="3886200"/>
            <a:ext cx="76200" cy="914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1600200" y="2362200"/>
            <a:ext cx="54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P</a:t>
            </a:r>
            <a:endParaRPr lang="en-US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5943600" y="2438400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c</a:t>
            </a:r>
            <a:endParaRPr lang="en-US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5791200" y="6172200"/>
            <a:ext cx="5806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Q</a:t>
            </a:r>
            <a:endParaRPr lang="en-US" b="1" dirty="0"/>
          </a:p>
        </p:txBody>
      </p:sp>
      <p:sp>
        <p:nvSpPr>
          <p:cNvPr id="38" name="TextBox 37"/>
          <p:cNvSpPr txBox="1"/>
          <p:nvPr/>
        </p:nvSpPr>
        <p:spPr>
          <a:xfrm>
            <a:off x="1828800" y="6096000"/>
            <a:ext cx="5725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In c’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/>
            <a:r>
              <a:rPr lang="en-US" b="1" dirty="0" smtClean="0"/>
              <a:t>Nondeterministic System</a:t>
            </a:r>
            <a:endParaRPr lang="en-US" dirty="0" smtClean="0"/>
          </a:p>
        </p:txBody>
      </p:sp>
      <p:sp>
        <p:nvSpPr>
          <p:cNvPr id="40964" name="Rectangle 4"/>
          <p:cNvSpPr>
            <a:spLocks noChangeArrowheads="1"/>
          </p:cNvSpPr>
          <p:nvPr/>
        </p:nvSpPr>
        <p:spPr bwMode="auto">
          <a:xfrm>
            <a:off x="0" y="0"/>
            <a:ext cx="91440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chemeClr val="tx2"/>
                </a:solidFill>
              </a:rPr>
              <a:t>Distributed System Model</a:t>
            </a:r>
          </a:p>
        </p:txBody>
      </p:sp>
      <p:sp>
        <p:nvSpPr>
          <p:cNvPr id="40965" name="Text Box 5"/>
          <p:cNvSpPr txBox="1">
            <a:spLocks noChangeArrowheads="1"/>
          </p:cNvSpPr>
          <p:nvPr/>
        </p:nvSpPr>
        <p:spPr bwMode="auto">
          <a:xfrm>
            <a:off x="381000" y="2514600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228600"/>
            <a:r>
              <a:rPr lang="en-US" dirty="0" smtClean="0"/>
              <a:t>Global state :  S0</a:t>
            </a:r>
            <a:endParaRPr lang="en-US" dirty="0"/>
          </a:p>
        </p:txBody>
      </p:sp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457200" y="4419600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228600"/>
            <a:r>
              <a:rPr lang="en-US" dirty="0" smtClean="0"/>
              <a:t>Global state :  S1</a:t>
            </a:r>
            <a:endParaRPr lang="en-US" dirty="0"/>
          </a:p>
        </p:txBody>
      </p:sp>
      <p:sp>
        <p:nvSpPr>
          <p:cNvPr id="40967" name="Text Box 7"/>
          <p:cNvSpPr txBox="1">
            <a:spLocks noChangeArrowheads="1"/>
          </p:cNvSpPr>
          <p:nvPr/>
        </p:nvSpPr>
        <p:spPr bwMode="auto">
          <a:xfrm>
            <a:off x="5715000" y="4572000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228600"/>
            <a:r>
              <a:rPr lang="en-US" dirty="0" smtClean="0"/>
              <a:t>Global state :  S2</a:t>
            </a:r>
            <a:endParaRPr lang="en-US" dirty="0"/>
          </a:p>
        </p:txBody>
      </p:sp>
      <p:sp>
        <p:nvSpPr>
          <p:cNvPr id="40968" name="Text Box 8"/>
          <p:cNvSpPr txBox="1">
            <a:spLocks noChangeArrowheads="1"/>
          </p:cNvSpPr>
          <p:nvPr/>
        </p:nvSpPr>
        <p:spPr bwMode="auto">
          <a:xfrm>
            <a:off x="7315200" y="2362200"/>
            <a:ext cx="18288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228600"/>
            <a:r>
              <a:rPr lang="en-US" dirty="0" smtClean="0"/>
              <a:t>Global state:  S3</a:t>
            </a:r>
          </a:p>
        </p:txBody>
      </p:sp>
      <p:sp>
        <p:nvSpPr>
          <p:cNvPr id="40969" name="Text Box 9"/>
          <p:cNvSpPr txBox="1">
            <a:spLocks noChangeArrowheads="1"/>
          </p:cNvSpPr>
          <p:nvPr/>
        </p:nvSpPr>
        <p:spPr bwMode="auto">
          <a:xfrm>
            <a:off x="990600" y="3276600"/>
            <a:ext cx="1143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228600"/>
            <a:r>
              <a:rPr lang="en-US" b="1" dirty="0"/>
              <a:t>Event</a:t>
            </a:r>
          </a:p>
          <a:p>
            <a:pPr defTabSz="228600"/>
            <a:r>
              <a:rPr lang="en-US" dirty="0"/>
              <a:t>P sends M</a:t>
            </a:r>
          </a:p>
        </p:txBody>
      </p:sp>
      <p:sp>
        <p:nvSpPr>
          <p:cNvPr id="40970" name="Text Box 10"/>
          <p:cNvSpPr txBox="1">
            <a:spLocks noChangeArrowheads="1"/>
          </p:cNvSpPr>
          <p:nvPr/>
        </p:nvSpPr>
        <p:spPr bwMode="auto">
          <a:xfrm>
            <a:off x="7391400" y="3048000"/>
            <a:ext cx="1295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28600"/>
            <a:r>
              <a:rPr lang="en-US" b="1" dirty="0"/>
              <a:t>Event</a:t>
            </a:r>
          </a:p>
          <a:p>
            <a:pPr defTabSz="228600"/>
            <a:r>
              <a:rPr lang="en-US" dirty="0"/>
              <a:t>P receives M’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4191000" y="4572000"/>
            <a:ext cx="1295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228600"/>
            <a:r>
              <a:rPr lang="en-US" b="1" dirty="0"/>
              <a:t>Event</a:t>
            </a:r>
          </a:p>
          <a:p>
            <a:pPr defTabSz="228600"/>
            <a:r>
              <a:rPr lang="en-US" dirty="0"/>
              <a:t>Q sends M’</a:t>
            </a: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2133600" y="2362200"/>
            <a:ext cx="2438400" cy="990600"/>
            <a:chOff x="288" y="1776"/>
            <a:chExt cx="1536" cy="624"/>
          </a:xfrm>
        </p:grpSpPr>
        <p:sp>
          <p:nvSpPr>
            <p:cNvPr id="40999" name="Rectangle 13"/>
            <p:cNvSpPr>
              <a:spLocks noChangeArrowheads="1"/>
            </p:cNvSpPr>
            <p:nvPr/>
          </p:nvSpPr>
          <p:spPr bwMode="auto">
            <a:xfrm>
              <a:off x="288" y="1776"/>
              <a:ext cx="1536" cy="62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1000" name="Line 14"/>
            <p:cNvSpPr>
              <a:spLocks noChangeShapeType="1"/>
            </p:cNvSpPr>
            <p:nvPr/>
          </p:nvSpPr>
          <p:spPr bwMode="auto">
            <a:xfrm>
              <a:off x="720" y="2016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1" name="Line 15"/>
            <p:cNvSpPr>
              <a:spLocks noChangeShapeType="1"/>
            </p:cNvSpPr>
            <p:nvPr/>
          </p:nvSpPr>
          <p:spPr bwMode="auto">
            <a:xfrm flipH="1">
              <a:off x="720" y="2160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002" name="Oval 16"/>
            <p:cNvSpPr>
              <a:spLocks noChangeArrowheads="1"/>
            </p:cNvSpPr>
            <p:nvPr/>
          </p:nvSpPr>
          <p:spPr bwMode="auto">
            <a:xfrm>
              <a:off x="1392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Q</a:t>
              </a:r>
            </a:p>
          </p:txBody>
        </p:sp>
        <p:sp>
          <p:nvSpPr>
            <p:cNvPr id="41003" name="Oval 17"/>
            <p:cNvSpPr>
              <a:spLocks noChangeArrowheads="1"/>
            </p:cNvSpPr>
            <p:nvPr/>
          </p:nvSpPr>
          <p:spPr bwMode="auto">
            <a:xfrm>
              <a:off x="384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 dirty="0"/>
                <a:t>P</a:t>
              </a:r>
            </a:p>
          </p:txBody>
        </p:sp>
      </p:grp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724400" y="2362200"/>
            <a:ext cx="2438400" cy="990600"/>
            <a:chOff x="288" y="1776"/>
            <a:chExt cx="1536" cy="624"/>
          </a:xfrm>
        </p:grpSpPr>
        <p:sp>
          <p:nvSpPr>
            <p:cNvPr id="40994" name="Rectangle 19"/>
            <p:cNvSpPr>
              <a:spLocks noChangeArrowheads="1"/>
            </p:cNvSpPr>
            <p:nvPr/>
          </p:nvSpPr>
          <p:spPr bwMode="auto">
            <a:xfrm>
              <a:off x="288" y="1776"/>
              <a:ext cx="1536" cy="62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0995" name="Line 20"/>
            <p:cNvSpPr>
              <a:spLocks noChangeShapeType="1"/>
            </p:cNvSpPr>
            <p:nvPr/>
          </p:nvSpPr>
          <p:spPr bwMode="auto">
            <a:xfrm>
              <a:off x="720" y="2016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6" name="Line 21"/>
            <p:cNvSpPr>
              <a:spLocks noChangeShapeType="1"/>
            </p:cNvSpPr>
            <p:nvPr/>
          </p:nvSpPr>
          <p:spPr bwMode="auto">
            <a:xfrm flipH="1">
              <a:off x="720" y="2160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7" name="Oval 22"/>
            <p:cNvSpPr>
              <a:spLocks noChangeArrowheads="1"/>
            </p:cNvSpPr>
            <p:nvPr/>
          </p:nvSpPr>
          <p:spPr bwMode="auto">
            <a:xfrm>
              <a:off x="1392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Q</a:t>
              </a:r>
            </a:p>
          </p:txBody>
        </p:sp>
        <p:sp>
          <p:nvSpPr>
            <p:cNvPr id="40998" name="Oval 23"/>
            <p:cNvSpPr>
              <a:spLocks noChangeArrowheads="1"/>
            </p:cNvSpPr>
            <p:nvPr/>
          </p:nvSpPr>
          <p:spPr bwMode="auto">
            <a:xfrm>
              <a:off x="384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133600" y="3505200"/>
            <a:ext cx="2438400" cy="990600"/>
            <a:chOff x="288" y="1776"/>
            <a:chExt cx="1536" cy="624"/>
          </a:xfrm>
        </p:grpSpPr>
        <p:sp>
          <p:nvSpPr>
            <p:cNvPr id="40989" name="Rectangle 25"/>
            <p:cNvSpPr>
              <a:spLocks noChangeArrowheads="1"/>
            </p:cNvSpPr>
            <p:nvPr/>
          </p:nvSpPr>
          <p:spPr bwMode="auto">
            <a:xfrm>
              <a:off x="288" y="1776"/>
              <a:ext cx="1536" cy="62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0990" name="Line 26"/>
            <p:cNvSpPr>
              <a:spLocks noChangeShapeType="1"/>
            </p:cNvSpPr>
            <p:nvPr/>
          </p:nvSpPr>
          <p:spPr bwMode="auto">
            <a:xfrm>
              <a:off x="720" y="2016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1" name="Line 27"/>
            <p:cNvSpPr>
              <a:spLocks noChangeShapeType="1"/>
            </p:cNvSpPr>
            <p:nvPr/>
          </p:nvSpPr>
          <p:spPr bwMode="auto">
            <a:xfrm flipH="1">
              <a:off x="720" y="2160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92" name="Oval 28"/>
            <p:cNvSpPr>
              <a:spLocks noChangeArrowheads="1"/>
            </p:cNvSpPr>
            <p:nvPr/>
          </p:nvSpPr>
          <p:spPr bwMode="auto">
            <a:xfrm>
              <a:off x="1392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Q</a:t>
              </a:r>
            </a:p>
          </p:txBody>
        </p:sp>
        <p:sp>
          <p:nvSpPr>
            <p:cNvPr id="40993" name="Oval 29"/>
            <p:cNvSpPr>
              <a:spLocks noChangeArrowheads="1"/>
            </p:cNvSpPr>
            <p:nvPr/>
          </p:nvSpPr>
          <p:spPr bwMode="auto">
            <a:xfrm>
              <a:off x="384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4724400" y="3505200"/>
            <a:ext cx="2438400" cy="990600"/>
            <a:chOff x="288" y="1776"/>
            <a:chExt cx="1536" cy="624"/>
          </a:xfrm>
        </p:grpSpPr>
        <p:sp>
          <p:nvSpPr>
            <p:cNvPr id="40984" name="Rectangle 31"/>
            <p:cNvSpPr>
              <a:spLocks noChangeArrowheads="1"/>
            </p:cNvSpPr>
            <p:nvPr/>
          </p:nvSpPr>
          <p:spPr bwMode="auto">
            <a:xfrm>
              <a:off x="288" y="1776"/>
              <a:ext cx="1536" cy="624"/>
            </a:xfrm>
            <a:prstGeom prst="rect">
              <a:avLst/>
            </a:prstGeom>
            <a:solidFill>
              <a:schemeClr val="accent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/>
            </a:p>
          </p:txBody>
        </p:sp>
        <p:sp>
          <p:nvSpPr>
            <p:cNvPr id="40985" name="Line 32"/>
            <p:cNvSpPr>
              <a:spLocks noChangeShapeType="1"/>
            </p:cNvSpPr>
            <p:nvPr/>
          </p:nvSpPr>
          <p:spPr bwMode="auto">
            <a:xfrm>
              <a:off x="720" y="2016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6" name="Line 33"/>
            <p:cNvSpPr>
              <a:spLocks noChangeShapeType="1"/>
            </p:cNvSpPr>
            <p:nvPr/>
          </p:nvSpPr>
          <p:spPr bwMode="auto">
            <a:xfrm flipH="1">
              <a:off x="720" y="2160"/>
              <a:ext cx="67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87" name="Oval 34"/>
            <p:cNvSpPr>
              <a:spLocks noChangeArrowheads="1"/>
            </p:cNvSpPr>
            <p:nvPr/>
          </p:nvSpPr>
          <p:spPr bwMode="auto">
            <a:xfrm>
              <a:off x="1392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Q</a:t>
              </a:r>
            </a:p>
          </p:txBody>
        </p:sp>
        <p:sp>
          <p:nvSpPr>
            <p:cNvPr id="40988" name="Oval 35"/>
            <p:cNvSpPr>
              <a:spLocks noChangeArrowheads="1"/>
            </p:cNvSpPr>
            <p:nvPr/>
          </p:nvSpPr>
          <p:spPr bwMode="auto">
            <a:xfrm>
              <a:off x="384" y="1920"/>
              <a:ext cx="336" cy="336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400" b="1"/>
                <a:t>P</a:t>
              </a:r>
            </a:p>
          </p:txBody>
        </p:sp>
      </p:grpSp>
      <p:sp>
        <p:nvSpPr>
          <p:cNvPr id="40976" name="Oval 36"/>
          <p:cNvSpPr>
            <a:spLocks noChangeArrowheads="1"/>
          </p:cNvSpPr>
          <p:nvPr/>
        </p:nvSpPr>
        <p:spPr bwMode="auto">
          <a:xfrm>
            <a:off x="4125913" y="2895600"/>
            <a:ext cx="293687" cy="304800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77" name="Oval 37"/>
          <p:cNvSpPr>
            <a:spLocks noChangeArrowheads="1"/>
          </p:cNvSpPr>
          <p:nvPr/>
        </p:nvSpPr>
        <p:spPr bwMode="auto">
          <a:xfrm>
            <a:off x="2209800" y="2438400"/>
            <a:ext cx="304800" cy="3048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78" name="Oval 38"/>
          <p:cNvSpPr>
            <a:spLocks noChangeArrowheads="1"/>
          </p:cNvSpPr>
          <p:nvPr/>
        </p:nvSpPr>
        <p:spPr bwMode="auto">
          <a:xfrm>
            <a:off x="3048000" y="3581400"/>
            <a:ext cx="304800" cy="3048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79" name="Oval 39"/>
          <p:cNvSpPr>
            <a:spLocks noChangeArrowheads="1"/>
          </p:cNvSpPr>
          <p:nvPr/>
        </p:nvSpPr>
        <p:spPr bwMode="auto">
          <a:xfrm>
            <a:off x="4125913" y="4038600"/>
            <a:ext cx="293687" cy="304800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80" name="Oval 40"/>
          <p:cNvSpPr>
            <a:spLocks noChangeArrowheads="1"/>
          </p:cNvSpPr>
          <p:nvPr/>
        </p:nvSpPr>
        <p:spPr bwMode="auto">
          <a:xfrm>
            <a:off x="4800600" y="2895600"/>
            <a:ext cx="304800" cy="304800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81" name="Oval 41"/>
          <p:cNvSpPr>
            <a:spLocks noChangeArrowheads="1"/>
          </p:cNvSpPr>
          <p:nvPr/>
        </p:nvSpPr>
        <p:spPr bwMode="auto">
          <a:xfrm>
            <a:off x="5943600" y="4038600"/>
            <a:ext cx="304800" cy="304800"/>
          </a:xfrm>
          <a:prstGeom prst="ellipse">
            <a:avLst/>
          </a:prstGeom>
          <a:solidFill>
            <a:srgbClr val="FF00FF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82" name="Oval 42"/>
          <p:cNvSpPr>
            <a:spLocks noChangeArrowheads="1"/>
          </p:cNvSpPr>
          <p:nvPr/>
        </p:nvSpPr>
        <p:spPr bwMode="auto">
          <a:xfrm>
            <a:off x="5638800" y="3581400"/>
            <a:ext cx="304800" cy="3048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40983" name="Oval 43"/>
          <p:cNvSpPr>
            <a:spLocks noChangeArrowheads="1"/>
          </p:cNvSpPr>
          <p:nvPr/>
        </p:nvSpPr>
        <p:spPr bwMode="auto">
          <a:xfrm>
            <a:off x="5638800" y="2438400"/>
            <a:ext cx="304800" cy="304800"/>
          </a:xfrm>
          <a:prstGeom prst="ellipse">
            <a:avLst/>
          </a:prstGeom>
          <a:solidFill>
            <a:schemeClr val="folHlink"/>
          </a:solidFill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Global State Detection Algorithm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Marker Snapshot Protocol</a:t>
            </a:r>
          </a:p>
          <a:p>
            <a:pPr lvl="1"/>
            <a:r>
              <a:rPr lang="en-US" i="1" dirty="0" smtClean="0"/>
              <a:t>P </a:t>
            </a:r>
            <a:r>
              <a:rPr lang="en-US" dirty="0" smtClean="0"/>
              <a:t>records its state and pushes an empty marker M on all outgoing channels </a:t>
            </a:r>
          </a:p>
          <a:p>
            <a:pPr lvl="1"/>
            <a:r>
              <a:rPr lang="en-US" i="1" dirty="0" smtClean="0"/>
              <a:t>Q, </a:t>
            </a:r>
            <a:r>
              <a:rPr lang="en-US" dirty="0" smtClean="0"/>
              <a:t>when receives a marker M along its incoming channel c,</a:t>
            </a:r>
          </a:p>
          <a:p>
            <a:pPr lvl="2"/>
            <a:r>
              <a:rPr lang="en-US" dirty="0" smtClean="0"/>
              <a:t>If it was </a:t>
            </a:r>
            <a:r>
              <a:rPr lang="en-US" dirty="0" smtClean="0">
                <a:solidFill>
                  <a:srgbClr val="FF0000"/>
                </a:solidFill>
              </a:rPr>
              <a:t>not in recording state</a:t>
            </a:r>
            <a:r>
              <a:rPr lang="en-US" dirty="0" smtClean="0"/>
              <a:t>, </a:t>
            </a:r>
          </a:p>
          <a:p>
            <a:pPr lvl="3"/>
            <a:r>
              <a:rPr lang="en-US" dirty="0" smtClean="0"/>
              <a:t>Start recording Q’s state</a:t>
            </a:r>
          </a:p>
          <a:p>
            <a:pPr lvl="3"/>
            <a:r>
              <a:rPr lang="en-US" dirty="0" smtClean="0"/>
              <a:t>Record </a:t>
            </a:r>
            <a:r>
              <a:rPr lang="en-US" dirty="0" err="1" smtClean="0"/>
              <a:t>c’s</a:t>
            </a:r>
            <a:r>
              <a:rPr lang="en-US" dirty="0" smtClean="0"/>
              <a:t> state as empty state</a:t>
            </a:r>
          </a:p>
          <a:p>
            <a:pPr lvl="3"/>
            <a:r>
              <a:rPr lang="en-US" dirty="0" smtClean="0"/>
              <a:t>Pushes the Marker M onto all its outgoing channels</a:t>
            </a:r>
          </a:p>
          <a:p>
            <a:pPr lvl="2"/>
            <a:r>
              <a:rPr lang="en-US" dirty="0" smtClean="0"/>
              <a:t>If it was </a:t>
            </a:r>
            <a:r>
              <a:rPr lang="en-US" dirty="0" smtClean="0">
                <a:solidFill>
                  <a:srgbClr val="FF0000"/>
                </a:solidFill>
              </a:rPr>
              <a:t>already in recording state</a:t>
            </a:r>
            <a:r>
              <a:rPr lang="en-US" dirty="0" smtClean="0"/>
              <a:t>, </a:t>
            </a:r>
          </a:p>
          <a:p>
            <a:pPr lvl="3"/>
            <a:r>
              <a:rPr lang="en-US" dirty="0" smtClean="0"/>
              <a:t>Stops recording on incoming channel c, and records the state of c as the sequence of messages received since Q started recording and before Marker M is received on this channel</a:t>
            </a:r>
          </a:p>
          <a:p>
            <a:pPr lvl="1">
              <a:buNone/>
            </a:pPr>
            <a:r>
              <a:rPr lang="en-US" dirty="0" smtClean="0"/>
              <a:t>	</a:t>
            </a:r>
          </a:p>
          <a:p>
            <a:pPr lvl="1">
              <a:buNone/>
            </a:pPr>
            <a:r>
              <a:rPr lang="en-US" i="1" dirty="0" smtClean="0"/>
              <a:t> 	</a:t>
            </a:r>
            <a:r>
              <a:rPr lang="en-US" dirty="0" smtClean="0"/>
              <a:t>When Q receives markers on all its incoming channels, stop recording the state of Q and its incoming channels and ‘call it a day’ for </a:t>
            </a:r>
            <a:r>
              <a:rPr lang="en-US" i="1" dirty="0" smtClean="0"/>
              <a:t>Q</a:t>
            </a:r>
            <a:r>
              <a:rPr lang="en-US" dirty="0" smtClean="0"/>
              <a:t>. 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Properties of recorded global state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endParaRPr lang="en-US" dirty="0" smtClean="0">
              <a:solidFill>
                <a:srgbClr val="C00000"/>
              </a:solidFill>
            </a:endParaRPr>
          </a:p>
        </p:txBody>
      </p:sp>
      <p:pic>
        <p:nvPicPr>
          <p:cNvPr id="6963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1219199"/>
            <a:ext cx="8174044" cy="5434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Stability Detection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457200" y="1371600"/>
            <a:ext cx="8686800" cy="5257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Algorithm</a:t>
            </a: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Start: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definite=false,  y(S</a:t>
            </a:r>
            <a:r>
              <a:rPr lang="en-US" sz="2800" baseline="-25000" dirty="0" smtClean="0"/>
              <a:t>0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)=false</a:t>
            </a: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Repeat: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record S*,  definite=y(S*)</a:t>
            </a:r>
          </a:p>
          <a:p>
            <a:pPr marL="342900" marR="0" lvl="0" indent="-34290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Implications of “definite”</a:t>
            </a: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definite == false: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can not say YES/NO stability</a:t>
            </a: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definite == true: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stable property at termination</a:t>
            </a:r>
          </a:p>
          <a:p>
            <a:pPr marL="342900" marR="0" lvl="0" indent="-34290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Correctness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</a:t>
            </a:r>
            <a:r>
              <a:rPr lang="en-US" sz="2800" baseline="-25000" dirty="0" smtClean="0"/>
              <a:t>0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can lead to S*, S* can lead to S</a:t>
            </a:r>
            <a:r>
              <a:rPr lang="en-US" sz="2800" baseline="-25000" dirty="0" smtClean="0">
                <a:sym typeface="Wingdings" pitchFamily="2" charset="2"/>
              </a:rPr>
              <a:t>t</a:t>
            </a:r>
            <a:endParaRPr kumimoji="0" lang="en-US" sz="2800" b="0" i="0" u="none" strike="noStrike" kern="1200" cap="none" spc="0" normalizeH="0" baseline="-25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  <a:sym typeface="Wingdings" pitchFamily="2" charset="2"/>
            </a:endParaRPr>
          </a:p>
          <a:p>
            <a:pPr marL="742950" marR="0" lvl="1" indent="-28575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for all j:  y(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S</a:t>
            </a:r>
            <a:r>
              <a:rPr kumimoji="0" lang="en-US" sz="2800" b="0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j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) = y(S</a:t>
            </a:r>
            <a:r>
              <a:rPr kumimoji="0" lang="en-US" sz="2800" b="0" i="0" u="none" strike="noStrike" kern="1200" cap="none" spc="0" normalizeH="0" baseline="-2500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j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Wingdings" pitchFamily="2" charset="2"/>
              </a:rPr>
              <a:t>+1)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404813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Discussion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 lvl="1"/>
            <a:endParaRPr lang="en-US" dirty="0" smtClean="0">
              <a:solidFill>
                <a:srgbClr val="C00000"/>
              </a:solidFill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04800" y="2971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???</a:t>
            </a:r>
            <a:endParaRPr kumimoji="0" lang="en-US" sz="4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Outline</a:t>
            </a:r>
          </a:p>
          <a:p>
            <a:pPr>
              <a:buNone/>
            </a:pPr>
            <a:endParaRPr lang="en-US" dirty="0" smtClean="0"/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Introduction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Partial Ordering of Events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Logical Clocks and Total ordering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Distributed algorithm: An Example 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Strong Clock Condition using Physical Clocks</a:t>
            </a:r>
          </a:p>
          <a:p>
            <a:pPr lvl="1">
              <a:buFont typeface="Wingdings" pitchFamily="2" charset="2"/>
              <a:buChar char="q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Discussion</a:t>
            </a:r>
          </a:p>
          <a:p>
            <a:endParaRPr lang="en-US" dirty="0" smtClean="0"/>
          </a:p>
          <a:p>
            <a:pPr lvl="4">
              <a:buNone/>
            </a:pPr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	Other References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000" dirty="0" err="1" smtClean="0"/>
              <a:t>WikiPedia</a:t>
            </a:r>
            <a:endParaRPr lang="en-US" sz="2000" dirty="0" smtClean="0"/>
          </a:p>
          <a:p>
            <a:r>
              <a:rPr lang="en-US" sz="2000" dirty="0" smtClean="0"/>
              <a:t>http://www.cs.cornell.edu/courses/cs4410/2008fa/</a:t>
            </a:r>
          </a:p>
          <a:p>
            <a:r>
              <a:rPr lang="en-US" sz="2000" dirty="0" smtClean="0"/>
              <a:t>Consistent Global States of Distributed Systems: Fundamental Concepts and Mechanisms</a:t>
            </a:r>
          </a:p>
          <a:p>
            <a:pPr>
              <a:buNone/>
            </a:pPr>
            <a:r>
              <a:rPr lang="en-US" sz="2000" dirty="0" smtClean="0"/>
              <a:t>       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Introduction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 smtClean="0"/>
              <a:t>Defn</a:t>
            </a:r>
            <a:r>
              <a:rPr lang="en-US" sz="2400" dirty="0" smtClean="0"/>
              <a:t> 1 : Collection of nodes connected via network representing a single coherent system</a:t>
            </a:r>
          </a:p>
          <a:p>
            <a:r>
              <a:rPr lang="en-US" sz="2400" dirty="0" err="1" smtClean="0"/>
              <a:t>Defn</a:t>
            </a:r>
            <a:r>
              <a:rPr lang="en-US" sz="2400" dirty="0" smtClean="0"/>
              <a:t> 2 : Collection of processes within a computer </a:t>
            </a:r>
          </a:p>
          <a:p>
            <a:pPr>
              <a:buNone/>
            </a:pPr>
            <a:r>
              <a:rPr lang="en-US" dirty="0" smtClean="0"/>
              <a:t>WHY DS ?</a:t>
            </a:r>
          </a:p>
          <a:p>
            <a:r>
              <a:rPr lang="en-US" sz="2400" dirty="0" smtClean="0"/>
              <a:t>Resource sharing/</a:t>
            </a:r>
          </a:p>
          <a:p>
            <a:pPr>
              <a:buNone/>
            </a:pPr>
            <a:r>
              <a:rPr lang="en-US" sz="2400" dirty="0" smtClean="0"/>
              <a:t>             Load Balancing</a:t>
            </a:r>
          </a:p>
          <a:p>
            <a:r>
              <a:rPr lang="en-US" sz="2400" dirty="0" smtClean="0"/>
              <a:t>Computation speedup</a:t>
            </a:r>
          </a:p>
          <a:p>
            <a:r>
              <a:rPr lang="en-US" sz="2400" dirty="0" smtClean="0"/>
              <a:t>Reliability</a:t>
            </a:r>
          </a:p>
          <a:p>
            <a:r>
              <a:rPr lang="en-US" sz="2400" dirty="0" smtClean="0"/>
              <a:t>SW/HW preference</a:t>
            </a:r>
          </a:p>
          <a:p>
            <a:r>
              <a:rPr lang="en-US" sz="2400" dirty="0" smtClean="0"/>
              <a:t>Data access</a:t>
            </a:r>
          </a:p>
        </p:txBody>
      </p:sp>
      <p:pic>
        <p:nvPicPr>
          <p:cNvPr id="4" name="Picture 3" descr="honey-be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200400"/>
            <a:ext cx="4368800" cy="3276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Introduction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None/>
            </a:pPr>
            <a:r>
              <a:rPr lang="en-US" sz="2400" b="1" dirty="0" smtClean="0"/>
              <a:t>Design issues in building a DS:</a:t>
            </a:r>
          </a:p>
          <a:p>
            <a:pPr>
              <a:lnSpc>
                <a:spcPct val="90000"/>
              </a:lnSpc>
            </a:pPr>
            <a:r>
              <a:rPr lang="en-US" sz="2400" b="1" dirty="0" smtClean="0"/>
              <a:t>Transparency</a:t>
            </a:r>
            <a:r>
              <a:rPr lang="en-US" sz="2400" dirty="0" smtClean="0"/>
              <a:t> – the distributed system should appear as a conventional, centralized system to the user.</a:t>
            </a:r>
            <a:br>
              <a:rPr lang="en-US" sz="2400" dirty="0" smtClean="0"/>
            </a:b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b="1" dirty="0" smtClean="0"/>
              <a:t>Fault tolerance</a:t>
            </a:r>
            <a:r>
              <a:rPr lang="en-US" sz="2400" dirty="0" smtClean="0"/>
              <a:t> – the distributed system should continue to function in the face of failure. </a:t>
            </a:r>
          </a:p>
          <a:p>
            <a:pPr>
              <a:lnSpc>
                <a:spcPct val="90000"/>
              </a:lnSpc>
            </a:pP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b="1" dirty="0" smtClean="0"/>
              <a:t>Failure detection – </a:t>
            </a:r>
            <a:r>
              <a:rPr lang="en-US" sz="2400" dirty="0" smtClean="0"/>
              <a:t>in case of asynchronous DS, its hard to differentiate between message delay Vs lost message</a:t>
            </a:r>
            <a:br>
              <a:rPr lang="en-US" sz="2400" dirty="0" smtClean="0"/>
            </a:br>
            <a:endParaRPr lang="en-US" sz="2400" dirty="0" smtClean="0"/>
          </a:p>
          <a:p>
            <a:pPr>
              <a:lnSpc>
                <a:spcPct val="90000"/>
              </a:lnSpc>
            </a:pPr>
            <a:r>
              <a:rPr lang="en-US" sz="2400" b="1" dirty="0" smtClean="0"/>
              <a:t>Scalability</a:t>
            </a:r>
            <a:r>
              <a:rPr lang="en-US" sz="2400" dirty="0" smtClean="0"/>
              <a:t> – as demands increase, the system should easily accept the addition of new resources to accommodate the increased demand.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Introduction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smtClean="0"/>
              <a:t>Complexities in DS implementation :</a:t>
            </a:r>
          </a:p>
          <a:p>
            <a:endParaRPr lang="en-US" sz="2400" dirty="0" smtClean="0"/>
          </a:p>
          <a:p>
            <a:r>
              <a:rPr lang="en-US" sz="2400" dirty="0" smtClean="0"/>
              <a:t>Unpredictable order of events in a distributed system</a:t>
            </a:r>
          </a:p>
          <a:p>
            <a:pPr>
              <a:buNone/>
            </a:pPr>
            <a:r>
              <a:rPr lang="en-US" sz="2000" dirty="0" smtClean="0"/>
              <a:t>	Problem 1- Update A needs to occur before update B</a:t>
            </a:r>
          </a:p>
          <a:p>
            <a:pPr>
              <a:buNone/>
            </a:pPr>
            <a:r>
              <a:rPr lang="en-US" sz="2000" dirty="0" smtClean="0"/>
              <a:t>	</a:t>
            </a:r>
          </a:p>
          <a:p>
            <a:r>
              <a:rPr lang="en-US" sz="2400" dirty="0" smtClean="0"/>
              <a:t>No global clock shared by processes – </a:t>
            </a:r>
            <a:r>
              <a:rPr lang="en-US" sz="2300" dirty="0" smtClean="0"/>
              <a:t>if there was any, FCFS could have solved all issues of event ordering</a:t>
            </a:r>
          </a:p>
          <a:p>
            <a:pPr>
              <a:buNone/>
            </a:pPr>
            <a:endParaRPr lang="en-US" sz="2100" dirty="0" smtClean="0"/>
          </a:p>
          <a:p>
            <a:pPr>
              <a:buNone/>
            </a:pPr>
            <a:r>
              <a:rPr lang="en-US" sz="2100" dirty="0" smtClean="0"/>
              <a:t>Some ordering could be implicit</a:t>
            </a:r>
          </a:p>
          <a:p>
            <a:pPr lvl="2"/>
            <a:r>
              <a:rPr lang="en-US" sz="1600" dirty="0" smtClean="0"/>
              <a:t>Events in a single process happen in order</a:t>
            </a:r>
          </a:p>
          <a:p>
            <a:pPr lvl="2"/>
            <a:r>
              <a:rPr lang="en-US" sz="1600" dirty="0" smtClean="0"/>
              <a:t>Message between processes must be sent before they are received</a:t>
            </a:r>
          </a:p>
          <a:p>
            <a:endParaRPr lang="en-US" sz="2300" dirty="0" smtClean="0"/>
          </a:p>
          <a:p>
            <a:pPr>
              <a:buNone/>
            </a:pPr>
            <a:r>
              <a:rPr lang="en-US" sz="2600" b="1" dirty="0" smtClean="0"/>
              <a:t>WHAT IS THE SOLUTION ???</a:t>
            </a:r>
          </a:p>
          <a:p>
            <a:pPr>
              <a:buNone/>
            </a:pPr>
            <a:endParaRPr lang="en-US" sz="21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Space Time diagram of events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152400" y="1905000"/>
            <a:ext cx="14478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1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228600" y="2470469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 flipV="1">
            <a:off x="1828800" y="2514600"/>
            <a:ext cx="990600" cy="16764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3352798" y="2590800"/>
            <a:ext cx="914401" cy="16002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16"/>
          <p:cNvSpPr txBox="1">
            <a:spLocks noChangeArrowheads="1"/>
          </p:cNvSpPr>
          <p:nvPr/>
        </p:nvSpPr>
        <p:spPr bwMode="auto">
          <a:xfrm>
            <a:off x="8001000" y="2057400"/>
            <a:ext cx="1143000" cy="4603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/>
              <a:t>Time</a:t>
            </a:r>
          </a:p>
        </p:txBody>
      </p:sp>
      <p:sp>
        <p:nvSpPr>
          <p:cNvPr id="27" name="Line 11"/>
          <p:cNvSpPr>
            <a:spLocks noChangeShapeType="1"/>
          </p:cNvSpPr>
          <p:nvPr/>
        </p:nvSpPr>
        <p:spPr bwMode="auto">
          <a:xfrm>
            <a:off x="304800" y="4191000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304800" y="5943600"/>
            <a:ext cx="8686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228600" y="3581400"/>
            <a:ext cx="14478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2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304800" y="5334000"/>
            <a:ext cx="1371600" cy="46384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rgbClr val="001414"/>
                </a:solidFill>
              </a:rPr>
              <a:t>Process 3</a:t>
            </a:r>
            <a:endParaRPr lang="en-US" sz="2400" dirty="0">
              <a:solidFill>
                <a:srgbClr val="001414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22098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17526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16002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 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20574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 2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4" name="Text Box 5"/>
          <p:cNvSpPr txBox="1">
            <a:spLocks noChangeArrowheads="1"/>
          </p:cNvSpPr>
          <p:nvPr/>
        </p:nvSpPr>
        <p:spPr bwMode="auto">
          <a:xfrm>
            <a:off x="25908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7" name="Text Box 5"/>
          <p:cNvSpPr txBox="1">
            <a:spLocks noChangeArrowheads="1"/>
          </p:cNvSpPr>
          <p:nvPr/>
        </p:nvSpPr>
        <p:spPr bwMode="auto">
          <a:xfrm>
            <a:off x="3124200" y="42672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b 2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27432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>
            <a:off x="3276600" y="41148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41910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Line 14"/>
          <p:cNvSpPr>
            <a:spLocks noChangeShapeType="1"/>
          </p:cNvSpPr>
          <p:nvPr/>
        </p:nvSpPr>
        <p:spPr bwMode="auto">
          <a:xfrm>
            <a:off x="2057400" y="2514600"/>
            <a:ext cx="990598" cy="33528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2971800" y="57912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9812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 Box 5"/>
          <p:cNvSpPr txBox="1">
            <a:spLocks noChangeArrowheads="1"/>
          </p:cNvSpPr>
          <p:nvPr/>
        </p:nvSpPr>
        <p:spPr bwMode="auto">
          <a:xfrm>
            <a:off x="2819400" y="60198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c 1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3" name="Text Box 5"/>
          <p:cNvSpPr txBox="1">
            <a:spLocks noChangeArrowheads="1"/>
          </p:cNvSpPr>
          <p:nvPr/>
        </p:nvSpPr>
        <p:spPr bwMode="auto">
          <a:xfrm>
            <a:off x="37338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a3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64" name="Text Box 5"/>
          <p:cNvSpPr txBox="1">
            <a:spLocks noChangeArrowheads="1"/>
          </p:cNvSpPr>
          <p:nvPr/>
        </p:nvSpPr>
        <p:spPr bwMode="auto">
          <a:xfrm>
            <a:off x="4114800" y="2057400"/>
            <a:ext cx="457200" cy="309958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0000" tIns="46800" rIns="90000" bIns="46800">
            <a:spAutoFit/>
          </a:bodyPr>
          <a:lstStyle/>
          <a:p>
            <a:pPr algn="ctr">
              <a:spcBef>
                <a:spcPts val="15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400" dirty="0" smtClean="0">
                <a:solidFill>
                  <a:srgbClr val="001414"/>
                </a:solidFill>
              </a:rPr>
              <a:t>a4</a:t>
            </a:r>
            <a:endParaRPr lang="en-US" sz="1400" dirty="0">
              <a:solidFill>
                <a:srgbClr val="001414"/>
              </a:solidFill>
            </a:endParaRPr>
          </a:p>
        </p:txBody>
      </p:sp>
      <p:sp>
        <p:nvSpPr>
          <p:cNvPr id="40" name="Line 12"/>
          <p:cNvSpPr>
            <a:spLocks noChangeShapeType="1"/>
          </p:cNvSpPr>
          <p:nvPr/>
        </p:nvSpPr>
        <p:spPr bwMode="auto">
          <a:xfrm flipH="1">
            <a:off x="3733800" y="2514600"/>
            <a:ext cx="152400" cy="16764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657600" y="41910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3810000" y="24384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7" grpId="0" animBg="1"/>
      <p:bldP spid="33" grpId="0" animBg="1"/>
      <p:bldP spid="49" grpId="0" animBg="1"/>
      <p:bldP spid="50" grpId="0" animBg="1"/>
      <p:bldP spid="52" grpId="0" animBg="1"/>
      <p:bldP spid="53" grpId="0" animBg="1"/>
      <p:bldP spid="54" grpId="0" animBg="1"/>
      <p:bldP spid="40" grpId="0" animBg="1"/>
      <p:bldP spid="41" grpId="0" animBg="1"/>
      <p:bldP spid="4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/>
          <a:lstStyle/>
          <a:p>
            <a:pPr>
              <a:buNone/>
            </a:pPr>
            <a:r>
              <a:rPr lang="en-US" sz="4400" b="1" dirty="0" smtClean="0">
                <a:solidFill>
                  <a:schemeClr val="tx2"/>
                </a:solidFill>
              </a:rPr>
              <a:t>Events </a:t>
            </a:r>
          </a:p>
          <a:p>
            <a:endParaRPr lang="en-US" dirty="0" smtClean="0"/>
          </a:p>
          <a:p>
            <a:r>
              <a:rPr lang="en-US" dirty="0" smtClean="0"/>
              <a:t>Send Event                    </a:t>
            </a:r>
          </a:p>
          <a:p>
            <a:endParaRPr lang="en-US" dirty="0" smtClean="0"/>
          </a:p>
          <a:p>
            <a:r>
              <a:rPr lang="en-US" dirty="0" smtClean="0"/>
              <a:t>Receive Event</a:t>
            </a:r>
          </a:p>
          <a:p>
            <a:endParaRPr lang="en-US" dirty="0" smtClean="0"/>
          </a:p>
          <a:p>
            <a:r>
              <a:rPr lang="en-US" dirty="0" smtClean="0"/>
              <a:t>Local event</a:t>
            </a:r>
            <a:endParaRPr lang="en-US" dirty="0"/>
          </a:p>
        </p:txBody>
      </p:sp>
      <p:sp>
        <p:nvSpPr>
          <p:cNvPr id="4" name="Line 11"/>
          <p:cNvSpPr>
            <a:spLocks noChangeShapeType="1"/>
          </p:cNvSpPr>
          <p:nvPr/>
        </p:nvSpPr>
        <p:spPr bwMode="auto">
          <a:xfrm flipV="1">
            <a:off x="4191000" y="2438400"/>
            <a:ext cx="4495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12"/>
          <p:cNvSpPr>
            <a:spLocks noChangeShapeType="1"/>
          </p:cNvSpPr>
          <p:nvPr/>
        </p:nvSpPr>
        <p:spPr bwMode="auto">
          <a:xfrm flipH="1">
            <a:off x="5867400" y="1371600"/>
            <a:ext cx="990600" cy="10668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 flipV="1">
            <a:off x="4189412" y="3689668"/>
            <a:ext cx="4495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 flipV="1">
            <a:off x="6553200" y="2895600"/>
            <a:ext cx="838200" cy="838200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 type="triangle" w="med" len="med"/>
            <a:tailEnd type="none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715000" y="2286000"/>
            <a:ext cx="381000" cy="304800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733800" y="2057400"/>
            <a:ext cx="894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0" y="3276600"/>
            <a:ext cx="894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0" y="4343400"/>
            <a:ext cx="894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V="1">
            <a:off x="4267200" y="4876800"/>
            <a:ext cx="4495800" cy="45719"/>
          </a:xfrm>
          <a:prstGeom prst="line">
            <a:avLst/>
          </a:prstGeom>
          <a:noFill/>
          <a:ln w="57240">
            <a:solidFill>
              <a:schemeClr val="tx2"/>
            </a:solidFill>
            <a:miter lim="800000"/>
            <a:headEnd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6400800" y="3505200"/>
            <a:ext cx="381000" cy="304800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162800" y="4800600"/>
            <a:ext cx="1524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086600" y="4724400"/>
            <a:ext cx="381000" cy="304800"/>
          </a:xfrm>
          <a:prstGeom prst="ellipse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3545</TotalTime>
  <Words>1417</Words>
  <Application>Microsoft Office PowerPoint</Application>
  <PresentationFormat>On-screen Show (4:3)</PresentationFormat>
  <Paragraphs>371</Paragraphs>
  <Slides>40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3" baseType="lpstr">
      <vt:lpstr>Office Theme</vt:lpstr>
      <vt:lpstr>Custom Design</vt:lpstr>
      <vt:lpstr>Equation</vt:lpstr>
      <vt:lpstr>Distributed Systems </vt:lpstr>
      <vt:lpstr>Time, Clocks, and the Ordering of Events in a distributed System</vt:lpstr>
      <vt:lpstr>Author</vt:lpstr>
      <vt:lpstr>Slide 4</vt:lpstr>
      <vt:lpstr>Introduction</vt:lpstr>
      <vt:lpstr>Introduction</vt:lpstr>
      <vt:lpstr>Introduction</vt:lpstr>
      <vt:lpstr>Space Time diagram of events</vt:lpstr>
      <vt:lpstr>Slide 9</vt:lpstr>
      <vt:lpstr>Partial Ordering of Events</vt:lpstr>
      <vt:lpstr>Space Time diagram of events</vt:lpstr>
      <vt:lpstr>Logical Clocks to implement         Partial Ordering of events</vt:lpstr>
      <vt:lpstr>Logical Clocks to implement         Partial Ordering of events</vt:lpstr>
      <vt:lpstr>Logical Clocks(Contd..)</vt:lpstr>
      <vt:lpstr>Total ordering of events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Anomalous behavior</vt:lpstr>
      <vt:lpstr>Solution 2 : Physical Clocks</vt:lpstr>
      <vt:lpstr>Discussion</vt:lpstr>
      <vt:lpstr>Distributed Snapshots</vt:lpstr>
      <vt:lpstr>Authors</vt:lpstr>
      <vt:lpstr>Slide 28</vt:lpstr>
      <vt:lpstr>Motivation and Goals</vt:lpstr>
      <vt:lpstr>Distributed System Model</vt:lpstr>
      <vt:lpstr>Cuts and Consistent Cuts</vt:lpstr>
      <vt:lpstr>Consistent Global State</vt:lpstr>
      <vt:lpstr>Assumptions </vt:lpstr>
      <vt:lpstr>Distributed System Model</vt:lpstr>
      <vt:lpstr>Slide 35</vt:lpstr>
      <vt:lpstr>Global State Detection Algorithm</vt:lpstr>
      <vt:lpstr>Properties of recorded global state</vt:lpstr>
      <vt:lpstr>Stability Detection</vt:lpstr>
      <vt:lpstr>Discussion</vt:lpstr>
      <vt:lpstr> Other References</vt:lpstr>
    </vt:vector>
  </TitlesOfParts>
  <Company>Cornell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Supriya Vadlamani</dc:creator>
  <cp:lastModifiedBy>Ganesh</cp:lastModifiedBy>
  <cp:revision>656</cp:revision>
  <dcterms:created xsi:type="dcterms:W3CDTF">2009-10-13T13:29:18Z</dcterms:created>
  <dcterms:modified xsi:type="dcterms:W3CDTF">2010-11-05T20:58:02Z</dcterms:modified>
</cp:coreProperties>
</file>