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56" r:id="rId2"/>
    <p:sldId id="307" r:id="rId3"/>
    <p:sldId id="299" r:id="rId4"/>
    <p:sldId id="300" r:id="rId5"/>
    <p:sldId id="309" r:id="rId6"/>
    <p:sldId id="308" r:id="rId7"/>
    <p:sldId id="311" r:id="rId8"/>
    <p:sldId id="310" r:id="rId9"/>
    <p:sldId id="305" r:id="rId10"/>
    <p:sldId id="260" r:id="rId11"/>
    <p:sldId id="262" r:id="rId12"/>
    <p:sldId id="263" r:id="rId13"/>
    <p:sldId id="265" r:id="rId14"/>
    <p:sldId id="266" r:id="rId15"/>
    <p:sldId id="267" r:id="rId16"/>
    <p:sldId id="268" r:id="rId17"/>
    <p:sldId id="269" r:id="rId18"/>
    <p:sldId id="264" r:id="rId19"/>
    <p:sldId id="271" r:id="rId20"/>
    <p:sldId id="273" r:id="rId21"/>
    <p:sldId id="318" r:id="rId22"/>
    <p:sldId id="275" r:id="rId23"/>
    <p:sldId id="279" r:id="rId24"/>
    <p:sldId id="281" r:id="rId25"/>
    <p:sldId id="283" r:id="rId26"/>
    <p:sldId id="284" r:id="rId27"/>
    <p:sldId id="285" r:id="rId28"/>
    <p:sldId id="312" r:id="rId29"/>
    <p:sldId id="313" r:id="rId30"/>
    <p:sldId id="274" r:id="rId31"/>
    <p:sldId id="319" r:id="rId32"/>
    <p:sldId id="286" r:id="rId33"/>
    <p:sldId id="287" r:id="rId34"/>
    <p:sldId id="272" r:id="rId35"/>
    <p:sldId id="288" r:id="rId36"/>
    <p:sldId id="320" r:id="rId37"/>
    <p:sldId id="298" r:id="rId38"/>
    <p:sldId id="315" r:id="rId39"/>
    <p:sldId id="290" r:id="rId40"/>
    <p:sldId id="291" r:id="rId41"/>
    <p:sldId id="292" r:id="rId42"/>
    <p:sldId id="293" r:id="rId43"/>
    <p:sldId id="294" r:id="rId44"/>
    <p:sldId id="295" r:id="rId45"/>
    <p:sldId id="31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70" autoAdjust="0"/>
  </p:normalViewPr>
  <p:slideViewPr>
    <p:cSldViewPr>
      <p:cViewPr varScale="1">
        <p:scale>
          <a:sx n="104" d="100"/>
          <a:sy n="104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1B490-15AD-4876-ABD0-1A49F6B55FB3}" type="datetimeFigureOut">
              <a:rPr lang="ko-KR" altLang="en-US" smtClean="0"/>
              <a:pPr/>
              <a:t>2010-10-19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829BF-4BD8-4FE3-92AE-EDF51052E9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2CAB95-66FE-4B70-9917-EFBC8FE43AE8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52B17B-F320-4D4A-BEF2-A718B960E860}" type="slidenum">
              <a:rPr lang="en-US"/>
              <a:pPr/>
              <a:t>42</a:t>
            </a:fld>
            <a:endParaRPr lang="en-US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698BB8-57EB-4359-84C2-A4CA6F146E83}" type="slidenum">
              <a:rPr lang="en-US"/>
              <a:pPr/>
              <a:t>17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784988-4763-407A-AEF5-177D33CE73DC}" type="slidenum">
              <a:rPr lang="en-US"/>
              <a:pPr/>
              <a:t>19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9F9EB-076A-4A8D-8A3C-84B31D2268A5}" type="slidenum">
              <a:rPr lang="en-US"/>
              <a:pPr/>
              <a:t>22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0F93D4-DA39-4CB6-8386-99122B11EC4B}" type="slidenum">
              <a:rPr lang="en-US"/>
              <a:pPr/>
              <a:t>23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0D5AFC-F510-48BF-9008-F4CA3E69CE7D}" type="slidenum">
              <a:rPr lang="en-US"/>
              <a:pPr/>
              <a:t>24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Untar and make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606E6-AEE5-477A-B8BA-662194D84D2A}" type="slidenum">
              <a:rPr lang="en-US"/>
              <a:pPr/>
              <a:t>25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439956-E468-44BD-9D75-87FD6359DF58}" type="slidenum">
              <a:rPr lang="en-US"/>
              <a:pPr/>
              <a:t>26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978A63-71F0-4D4E-B085-A1B797B0ECCE}" type="slidenum">
              <a:rPr lang="en-US"/>
              <a:pPr/>
              <a:t>27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SOSP 2005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B9BB00-B8D7-418B-B7B7-6896CD3E7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Rethink the Sync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University of Michigan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8EC119B-7D51-4071-A0E7-10D8F3E708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30E44-60A1-471A-B4C7-C075071D7EB8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C20A2-B03A-424A-9681-6D12E7013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oleObject" Target="../embeddings/Microsoft_Office_Excel_97-2003_Worksheet1.xls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Microsoft_Office_Excel_97-2003_Worksheet4.xls"/><Relationship Id="rId4" Type="http://schemas.openxmlformats.org/officeDocument/2006/relationships/oleObject" Target="../embeddings/Microsoft_Office_Excel_97-2003_Worksheet3.xls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Microsoft_Office_Excel_97-2003_Worksheet6.xls"/><Relationship Id="rId4" Type="http://schemas.openxmlformats.org/officeDocument/2006/relationships/oleObject" Target="../embeddings/Microsoft_Office_Excel_97-2003_Worksheet5.xls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Office_Excel_97-2003_Worksheet8.xls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Speculations: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Speculative Execution in a Distributed File System</a:t>
            </a:r>
            <a:r>
              <a:rPr lang="en-US" sz="2800" baseline="30000" dirty="0" smtClean="0"/>
              <a:t>1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and</a:t>
            </a:r>
            <a:br>
              <a:rPr lang="en-US" sz="2800" dirty="0" smtClean="0"/>
            </a:br>
            <a:r>
              <a:rPr lang="en-US" sz="2800" dirty="0" smtClean="0"/>
              <a:t>Rethink the Sync</a:t>
            </a:r>
            <a:r>
              <a:rPr lang="en-US" sz="2800" baseline="30000" dirty="0" smtClean="0"/>
              <a:t>2</a:t>
            </a:r>
            <a:endParaRPr lang="en-US" sz="2800" baseline="30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Edmund Nightingale</a:t>
            </a:r>
            <a:r>
              <a:rPr lang="en-US" baseline="30000" dirty="0" smtClean="0"/>
              <a:t>12</a:t>
            </a:r>
            <a:r>
              <a:rPr lang="en-US" dirty="0" smtClean="0"/>
              <a:t>, </a:t>
            </a:r>
            <a:r>
              <a:rPr lang="en-US" dirty="0" err="1" smtClean="0"/>
              <a:t>Kaushik</a:t>
            </a:r>
            <a:r>
              <a:rPr lang="en-US" dirty="0" smtClean="0"/>
              <a:t> Veeraraghavan</a:t>
            </a:r>
            <a:r>
              <a:rPr lang="en-US" baseline="30000" dirty="0" smtClean="0"/>
              <a:t>2</a:t>
            </a:r>
            <a:r>
              <a:rPr lang="en-US" dirty="0" smtClean="0"/>
              <a:t>, Peter Chen</a:t>
            </a:r>
            <a:r>
              <a:rPr lang="en-US" baseline="30000" dirty="0" smtClean="0"/>
              <a:t>12</a:t>
            </a:r>
            <a:r>
              <a:rPr lang="en-US" dirty="0" smtClean="0"/>
              <a:t>, Jason Flinn</a:t>
            </a:r>
            <a:r>
              <a:rPr lang="en-US" baseline="30000" dirty="0" smtClean="0"/>
              <a:t>12</a:t>
            </a:r>
          </a:p>
          <a:p>
            <a:endParaRPr lang="en-US" baseline="30000" dirty="0" smtClean="0"/>
          </a:p>
          <a:p>
            <a:r>
              <a:rPr lang="en-US" dirty="0" smtClean="0"/>
              <a:t>Presentation by </a:t>
            </a:r>
            <a:r>
              <a:rPr lang="en-US" dirty="0" err="1" smtClean="0"/>
              <a:t>Ji</a:t>
            </a:r>
            <a:r>
              <a:rPr lang="en-US" dirty="0" smtClean="0"/>
              <a:t>-Yong Shin</a:t>
            </a:r>
          </a:p>
          <a:p>
            <a:r>
              <a:rPr lang="en-US" dirty="0" smtClean="0"/>
              <a:t>(Some slides are from Nightingale’s talk)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and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Distributed file system</a:t>
            </a:r>
          </a:p>
          <a:p>
            <a:pPr lvl="1"/>
            <a:r>
              <a:rPr lang="en-US" dirty="0" smtClean="0"/>
              <a:t>Significant cost for consistency and safety</a:t>
            </a:r>
          </a:p>
          <a:p>
            <a:pPr lvl="2"/>
            <a:r>
              <a:rPr lang="en-US" dirty="0" smtClean="0"/>
              <a:t>Block and wait from sync </a:t>
            </a:r>
            <a:r>
              <a:rPr lang="en-US" dirty="0" err="1" smtClean="0"/>
              <a:t>msg</a:t>
            </a:r>
            <a:r>
              <a:rPr lang="en-US" dirty="0" smtClean="0"/>
              <a:t> and write</a:t>
            </a:r>
          </a:p>
          <a:p>
            <a:pPr lvl="1"/>
            <a:r>
              <a:rPr lang="en-US" dirty="0" smtClean="0"/>
              <a:t>Tradeoff between consistency and performance</a:t>
            </a:r>
          </a:p>
          <a:p>
            <a:pPr lvl="2"/>
            <a:r>
              <a:rPr lang="en-US" dirty="0" smtClean="0"/>
              <a:t>Weak consistency for high performance</a:t>
            </a:r>
          </a:p>
          <a:p>
            <a:endParaRPr lang="en-US" dirty="0" smtClean="0"/>
          </a:p>
          <a:p>
            <a:r>
              <a:rPr lang="en-US" dirty="0" smtClean="0"/>
              <a:t>Speculative distributed file system</a:t>
            </a:r>
          </a:p>
          <a:p>
            <a:pPr lvl="1"/>
            <a:r>
              <a:rPr lang="en-US" dirty="0" smtClean="0"/>
              <a:t>Execute sync operations in </a:t>
            </a:r>
            <a:r>
              <a:rPr lang="en-US" dirty="0" err="1" smtClean="0"/>
              <a:t>async</a:t>
            </a:r>
            <a:r>
              <a:rPr lang="en-US" dirty="0" smtClean="0"/>
              <a:t> manner</a:t>
            </a:r>
          </a:p>
          <a:p>
            <a:pPr lvl="1"/>
            <a:r>
              <a:rPr lang="en-US" dirty="0" smtClean="0"/>
              <a:t>While syncing execute next operation on cached files</a:t>
            </a:r>
          </a:p>
          <a:p>
            <a:pPr lvl="1"/>
            <a:r>
              <a:rPr lang="en-US" dirty="0" smtClean="0"/>
              <a:t>Check correctness later and rollback if necessary</a:t>
            </a:r>
          </a:p>
          <a:p>
            <a:pPr lvl="1"/>
            <a:r>
              <a:rPr lang="en-US" dirty="0" smtClean="0"/>
              <a:t>Guarantee single copy semantics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5331A74A-418E-4D9C-BD8A-C0EA5719F10F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ko-KR">
                <a:ea typeface="굴림" charset="-127"/>
              </a:rPr>
              <a:t>Big Idea: Slow Way</a:t>
            </a:r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4038600" y="2209800"/>
            <a:ext cx="2590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4038600" y="3200400"/>
            <a:ext cx="2514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814888" y="2514600"/>
            <a:ext cx="147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ea typeface="굴림" charset="-127"/>
              </a:rPr>
              <a:t>RPC Req</a:t>
            </a:r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6629400" y="1828800"/>
            <a:ext cx="14288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3367088" y="1219200"/>
            <a:ext cx="1095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>
                <a:ea typeface="굴림" charset="-127"/>
              </a:rPr>
              <a:t>Client</a:t>
            </a:r>
          </a:p>
        </p:txBody>
      </p:sp>
      <p:sp>
        <p:nvSpPr>
          <p:cNvPr id="42" name="Text Box 84"/>
          <p:cNvSpPr txBox="1">
            <a:spLocks noChangeArrowheads="1"/>
          </p:cNvSpPr>
          <p:nvPr/>
        </p:nvSpPr>
        <p:spPr bwMode="auto">
          <a:xfrm>
            <a:off x="4967288" y="34290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ea typeface="굴림" charset="-127"/>
              </a:rPr>
              <a:t>RPC Resp</a:t>
            </a:r>
          </a:p>
        </p:txBody>
      </p:sp>
      <p:sp>
        <p:nvSpPr>
          <p:cNvPr id="43" name="Text Box 97"/>
          <p:cNvSpPr txBox="1">
            <a:spLocks noChangeArrowheads="1"/>
          </p:cNvSpPr>
          <p:nvPr/>
        </p:nvSpPr>
        <p:spPr bwMode="auto">
          <a:xfrm>
            <a:off x="381000" y="60960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ko-KR" altLang="ko-KR"/>
          </a:p>
        </p:txBody>
      </p:sp>
      <p:sp>
        <p:nvSpPr>
          <p:cNvPr id="45" name="Text Box 105"/>
          <p:cNvSpPr txBox="1">
            <a:spLocks noChangeArrowheads="1"/>
          </p:cNvSpPr>
          <p:nvPr/>
        </p:nvSpPr>
        <p:spPr bwMode="auto">
          <a:xfrm>
            <a:off x="5929313" y="1219200"/>
            <a:ext cx="1233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>
                <a:ea typeface="굴림" charset="-127"/>
              </a:rPr>
              <a:t>Server</a:t>
            </a:r>
          </a:p>
        </p:txBody>
      </p:sp>
      <p:sp>
        <p:nvSpPr>
          <p:cNvPr id="46" name="Line 106"/>
          <p:cNvSpPr>
            <a:spLocks noChangeShapeType="1"/>
          </p:cNvSpPr>
          <p:nvPr/>
        </p:nvSpPr>
        <p:spPr bwMode="auto">
          <a:xfrm>
            <a:off x="3962400" y="1828800"/>
            <a:ext cx="0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7" name="AutoShape 108"/>
          <p:cNvSpPr>
            <a:spLocks/>
          </p:cNvSpPr>
          <p:nvPr/>
        </p:nvSpPr>
        <p:spPr bwMode="auto">
          <a:xfrm>
            <a:off x="2971800" y="2133600"/>
            <a:ext cx="762000" cy="1524000"/>
          </a:xfrm>
          <a:prstGeom prst="leftBrace">
            <a:avLst>
              <a:gd name="adj1" fmla="val 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8" name="Text Box 109"/>
          <p:cNvSpPr txBox="1">
            <a:spLocks noChangeArrowheads="1"/>
          </p:cNvSpPr>
          <p:nvPr/>
        </p:nvSpPr>
        <p:spPr bwMode="auto">
          <a:xfrm>
            <a:off x="1981200" y="2667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Block!</a:t>
            </a:r>
          </a:p>
        </p:txBody>
      </p:sp>
      <p:sp>
        <p:nvSpPr>
          <p:cNvPr id="49" name="Text Box 110"/>
          <p:cNvSpPr txBox="1">
            <a:spLocks noChangeArrowheads="1"/>
          </p:cNvSpPr>
          <p:nvPr/>
        </p:nvSpPr>
        <p:spPr bwMode="auto">
          <a:xfrm>
            <a:off x="1066800" y="2667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2) Speculate!</a:t>
            </a:r>
          </a:p>
        </p:txBody>
      </p:sp>
      <p:sp>
        <p:nvSpPr>
          <p:cNvPr id="50" name="Text Box 111"/>
          <p:cNvSpPr txBox="1">
            <a:spLocks noChangeArrowheads="1"/>
          </p:cNvSpPr>
          <p:nvPr/>
        </p:nvSpPr>
        <p:spPr bwMode="auto">
          <a:xfrm>
            <a:off x="1066800" y="1752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1) Checkpoint</a:t>
            </a:r>
          </a:p>
        </p:txBody>
      </p:sp>
      <p:sp>
        <p:nvSpPr>
          <p:cNvPr id="51" name="Line 113"/>
          <p:cNvSpPr>
            <a:spLocks noChangeShapeType="1"/>
          </p:cNvSpPr>
          <p:nvPr/>
        </p:nvSpPr>
        <p:spPr bwMode="auto">
          <a:xfrm>
            <a:off x="6643688" y="2057400"/>
            <a:ext cx="0" cy="403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2" name="Rectangle 11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altLang="ko-KR" sz="4400">
                <a:ea typeface="굴림" charset="-127"/>
              </a:rPr>
              <a:t>Big Idea: Speculator</a:t>
            </a:r>
          </a:p>
        </p:txBody>
      </p:sp>
      <p:sp>
        <p:nvSpPr>
          <p:cNvPr id="53" name="Text Box 116"/>
          <p:cNvSpPr txBox="1">
            <a:spLocks noChangeArrowheads="1"/>
          </p:cNvSpPr>
          <p:nvPr/>
        </p:nvSpPr>
        <p:spPr bwMode="auto">
          <a:xfrm>
            <a:off x="1066800" y="3505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3) Correct? </a:t>
            </a:r>
          </a:p>
        </p:txBody>
      </p:sp>
      <p:sp>
        <p:nvSpPr>
          <p:cNvPr id="54" name="Line 117"/>
          <p:cNvSpPr>
            <a:spLocks noChangeShapeType="1"/>
          </p:cNvSpPr>
          <p:nvPr/>
        </p:nvSpPr>
        <p:spPr bwMode="auto">
          <a:xfrm flipH="1">
            <a:off x="2895600" y="37338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5" name="Text Box 118"/>
          <p:cNvSpPr txBox="1">
            <a:spLocks noChangeArrowheads="1"/>
          </p:cNvSpPr>
          <p:nvPr/>
        </p:nvSpPr>
        <p:spPr bwMode="auto">
          <a:xfrm>
            <a:off x="990600" y="4114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Yes: discard ckpt.</a:t>
            </a:r>
          </a:p>
        </p:txBody>
      </p:sp>
      <p:sp>
        <p:nvSpPr>
          <p:cNvPr id="56" name="Text Box 119"/>
          <p:cNvSpPr txBox="1">
            <a:spLocks noChangeArrowheads="1"/>
          </p:cNvSpPr>
          <p:nvPr/>
        </p:nvSpPr>
        <p:spPr bwMode="auto">
          <a:xfrm>
            <a:off x="914400" y="4114800"/>
            <a:ext cx="2971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2400">
                <a:ea typeface="굴림" charset="-127"/>
              </a:rPr>
              <a:t>No: restore process</a:t>
            </a:r>
          </a:p>
          <a:p>
            <a:r>
              <a:rPr lang="en-US" altLang="ko-KR" sz="2400">
                <a:ea typeface="굴림" charset="-127"/>
              </a:rPr>
              <a:t>      &amp; re-execute</a:t>
            </a:r>
          </a:p>
        </p:txBody>
      </p:sp>
      <p:sp>
        <p:nvSpPr>
          <p:cNvPr id="57" name="Line 120"/>
          <p:cNvSpPr>
            <a:spLocks noChangeShapeType="1"/>
          </p:cNvSpPr>
          <p:nvPr/>
        </p:nvSpPr>
        <p:spPr bwMode="auto">
          <a:xfrm>
            <a:off x="3962400" y="2209800"/>
            <a:ext cx="0" cy="144780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" name="Line 121"/>
          <p:cNvSpPr>
            <a:spLocks noChangeShapeType="1"/>
          </p:cNvSpPr>
          <p:nvPr/>
        </p:nvSpPr>
        <p:spPr bwMode="auto">
          <a:xfrm>
            <a:off x="4038600" y="4038600"/>
            <a:ext cx="2590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" name="Line 122"/>
          <p:cNvSpPr>
            <a:spLocks noChangeShapeType="1"/>
          </p:cNvSpPr>
          <p:nvPr/>
        </p:nvSpPr>
        <p:spPr bwMode="auto">
          <a:xfrm flipH="1">
            <a:off x="4038600" y="5029200"/>
            <a:ext cx="2514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0" name="Text Box 123"/>
          <p:cNvSpPr txBox="1">
            <a:spLocks noChangeArrowheads="1"/>
          </p:cNvSpPr>
          <p:nvPr/>
        </p:nvSpPr>
        <p:spPr bwMode="auto">
          <a:xfrm>
            <a:off x="4814888" y="4343400"/>
            <a:ext cx="147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ea typeface="굴림" charset="-127"/>
              </a:rPr>
              <a:t>RPC Req</a:t>
            </a:r>
          </a:p>
        </p:txBody>
      </p:sp>
      <p:sp>
        <p:nvSpPr>
          <p:cNvPr id="61" name="Text Box 124"/>
          <p:cNvSpPr txBox="1">
            <a:spLocks noChangeArrowheads="1"/>
          </p:cNvSpPr>
          <p:nvPr/>
        </p:nvSpPr>
        <p:spPr bwMode="auto">
          <a:xfrm>
            <a:off x="4967288" y="52578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ea typeface="굴림" charset="-127"/>
              </a:rPr>
              <a:t>RPC Resp</a:t>
            </a:r>
          </a:p>
        </p:txBody>
      </p:sp>
      <p:sp>
        <p:nvSpPr>
          <p:cNvPr id="62" name="Line 126"/>
          <p:cNvSpPr>
            <a:spLocks noChangeShapeType="1"/>
          </p:cNvSpPr>
          <p:nvPr/>
        </p:nvSpPr>
        <p:spPr bwMode="auto">
          <a:xfrm>
            <a:off x="4038600" y="2209800"/>
            <a:ext cx="2590800" cy="45720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3" name="Line 127"/>
          <p:cNvSpPr>
            <a:spLocks noChangeShapeType="1"/>
          </p:cNvSpPr>
          <p:nvPr/>
        </p:nvSpPr>
        <p:spPr bwMode="auto">
          <a:xfrm flipH="1">
            <a:off x="4038600" y="3200400"/>
            <a:ext cx="2514600" cy="45720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4" name="Text Box 128"/>
          <p:cNvSpPr txBox="1">
            <a:spLocks noChangeArrowheads="1"/>
          </p:cNvSpPr>
          <p:nvPr/>
        </p:nvSpPr>
        <p:spPr bwMode="auto">
          <a:xfrm>
            <a:off x="4814888" y="2514600"/>
            <a:ext cx="147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solidFill>
                  <a:srgbClr val="777777"/>
                </a:solidFill>
                <a:ea typeface="굴림" charset="-127"/>
              </a:rPr>
              <a:t>RPC Req</a:t>
            </a:r>
          </a:p>
        </p:txBody>
      </p:sp>
      <p:sp>
        <p:nvSpPr>
          <p:cNvPr id="65" name="Text Box 129"/>
          <p:cNvSpPr txBox="1">
            <a:spLocks noChangeArrowheads="1"/>
          </p:cNvSpPr>
          <p:nvPr/>
        </p:nvSpPr>
        <p:spPr bwMode="auto">
          <a:xfrm>
            <a:off x="4967288" y="3429000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>
                <a:solidFill>
                  <a:srgbClr val="777777"/>
                </a:solidFill>
                <a:ea typeface="굴림" charset="-127"/>
              </a:rPr>
              <a:t>RPC Resp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  <p:bldP spid="39" grpId="0"/>
      <p:bldP spid="39" grpId="1"/>
      <p:bldP spid="39" grpId="2"/>
      <p:bldP spid="39" grpId="3"/>
      <p:bldP spid="42" grpId="0"/>
      <p:bldP spid="42" grpId="1"/>
      <p:bldP spid="42" grpId="2"/>
      <p:bldP spid="42" grpId="3"/>
      <p:bldP spid="47" grpId="0" animBg="1"/>
      <p:bldP spid="47" grpId="1" animBg="1"/>
      <p:bldP spid="47" grpId="2" animBg="1"/>
      <p:bldP spid="48" grpId="0"/>
      <p:bldP spid="48" grpId="1"/>
      <p:bldP spid="49" grpId="0"/>
      <p:bldP spid="50" grpId="0"/>
      <p:bldP spid="52" grpId="0"/>
      <p:bldP spid="53" grpId="0"/>
      <p:bldP spid="54" grpId="0" animBg="1"/>
      <p:bldP spid="55" grpId="0"/>
      <p:bldP spid="55" grpId="1"/>
      <p:bldP spid="56" grpId="0"/>
      <p:bldP spid="57" grpId="0" animBg="1"/>
      <p:bldP spid="58" grpId="0" animBg="1"/>
      <p:bldP spid="59" grpId="0" animBg="1"/>
      <p:bldP spid="60" grpId="0"/>
      <p:bldP spid="61" grpId="0"/>
      <p:bldP spid="62" grpId="0" animBg="1"/>
      <p:bldP spid="63" grpId="0" animBg="1"/>
      <p:bldP spid="64" grpId="0"/>
      <p:bldP spid="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Conditions for Success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Highly predictive operations</a:t>
            </a:r>
          </a:p>
          <a:p>
            <a:pPr lvl="1"/>
            <a:r>
              <a:rPr lang="en-US" altLang="ko-KR" dirty="0" err="1" smtClean="0"/>
              <a:t>Misprediction</a:t>
            </a:r>
            <a:r>
              <a:rPr lang="en-US" altLang="ko-KR" dirty="0" smtClean="0"/>
              <a:t> can worsen performance</a:t>
            </a:r>
          </a:p>
          <a:p>
            <a:pPr lvl="2"/>
            <a:r>
              <a:rPr lang="en-US" altLang="ko-KR" dirty="0" smtClean="0"/>
              <a:t>Rare </a:t>
            </a:r>
            <a:r>
              <a:rPr lang="en-US" altLang="ko-KR" dirty="0" err="1" smtClean="0"/>
              <a:t>misprediction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Faster </a:t>
            </a:r>
            <a:r>
              <a:rPr lang="en-US" altLang="ko-KR" dirty="0" err="1" smtClean="0"/>
              <a:t>checkpointing</a:t>
            </a:r>
            <a:r>
              <a:rPr lang="en-US" altLang="ko-KR" dirty="0" smtClean="0"/>
              <a:t> compared to remote IO</a:t>
            </a:r>
          </a:p>
          <a:p>
            <a:pPr lvl="1"/>
            <a:r>
              <a:rPr lang="en-US" altLang="ko-KR" dirty="0" smtClean="0"/>
              <a:t>Slow </a:t>
            </a:r>
            <a:r>
              <a:rPr lang="en-US" altLang="ko-KR" dirty="0" err="1" smtClean="0"/>
              <a:t>checkpointing</a:t>
            </a:r>
            <a:r>
              <a:rPr lang="en-US" altLang="ko-KR" dirty="0" smtClean="0"/>
              <a:t> is not worth doing</a:t>
            </a:r>
          </a:p>
          <a:p>
            <a:pPr lvl="2"/>
            <a:r>
              <a:rPr lang="en-US" altLang="ko-KR" dirty="0" smtClean="0"/>
              <a:t>52us for small process &lt; network IO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Available spare resource for speculation</a:t>
            </a:r>
          </a:p>
          <a:p>
            <a:pPr lvl="1"/>
            <a:r>
              <a:rPr lang="en-US" altLang="ko-KR" dirty="0" smtClean="0"/>
              <a:t>Speculation requires memory and CPU cycles</a:t>
            </a:r>
          </a:p>
          <a:p>
            <a:pPr lvl="2"/>
            <a:r>
              <a:rPr lang="en-US" altLang="ko-KR" dirty="0" smtClean="0"/>
              <a:t>Modern computers have abundant resource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12FCF-CD36-40B3-BB35-A962BDFEFCCA}" type="slidenum">
              <a:rPr lang="en-US" altLang="ko-KR"/>
              <a:pPr/>
              <a:t>13</a:t>
            </a:fld>
            <a:endParaRPr lang="en-US" altLang="ko-KR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3352800" y="4343400"/>
            <a:ext cx="1676400" cy="2362200"/>
            <a:chOff x="1968" y="2640"/>
            <a:chExt cx="1056" cy="1488"/>
          </a:xfrm>
        </p:grpSpPr>
        <p:sp>
          <p:nvSpPr>
            <p:cNvPr id="65564" name="AutoShape 28"/>
            <p:cNvSpPr>
              <a:spLocks noChangeArrowheads="1"/>
            </p:cNvSpPr>
            <p:nvPr/>
          </p:nvSpPr>
          <p:spPr bwMode="auto">
            <a:xfrm>
              <a:off x="1968" y="2640"/>
              <a:ext cx="1008" cy="1152"/>
            </a:xfrm>
            <a:prstGeom prst="verticalScroll">
              <a:avLst>
                <a:gd name="adj" fmla="val 12500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5570" name="Text Box 34"/>
            <p:cNvSpPr txBox="1">
              <a:spLocks noChangeArrowheads="1"/>
            </p:cNvSpPr>
            <p:nvPr/>
          </p:nvSpPr>
          <p:spPr bwMode="auto">
            <a:xfrm>
              <a:off x="1968" y="3840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ko-KR" sz="2400">
                  <a:ea typeface="굴림" charset="-127"/>
                </a:rPr>
                <a:t>Undo log</a:t>
              </a:r>
            </a:p>
          </p:txBody>
        </p:sp>
      </p:grpSp>
      <p:sp>
        <p:nvSpPr>
          <p:cNvPr id="655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</a:rPr>
              <a:t>Implementing Speculation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 rot="-24407943">
            <a:off x="-33337" y="3081337"/>
            <a:ext cx="1600200" cy="466725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400">
                <a:solidFill>
                  <a:srgbClr val="001414"/>
                </a:solidFill>
                <a:ea typeface="굴림" charset="-127"/>
              </a:rPr>
              <a:t>Process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3581400" y="47244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>
                <a:solidFill>
                  <a:srgbClr val="000000"/>
                </a:solidFill>
                <a:ea typeface="굴림" charset="-127"/>
              </a:rPr>
              <a:t>Checkpoint</a:t>
            </a:r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 flipH="1" flipV="1">
            <a:off x="4800600" y="495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ko-KR" altLang="en-US"/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5181600" y="4572000"/>
            <a:ext cx="1676400" cy="838200"/>
            <a:chOff x="4608" y="2496"/>
            <a:chExt cx="1056" cy="528"/>
          </a:xfrm>
        </p:grpSpPr>
        <p:sp>
          <p:nvSpPr>
            <p:cNvPr id="65572" name="AutoShape 36"/>
            <p:cNvSpPr>
              <a:spLocks noChangeArrowheads="1"/>
            </p:cNvSpPr>
            <p:nvPr/>
          </p:nvSpPr>
          <p:spPr bwMode="auto">
            <a:xfrm>
              <a:off x="4848" y="249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5573" name="Text Box 37"/>
            <p:cNvSpPr txBox="1">
              <a:spLocks noChangeArrowheads="1"/>
            </p:cNvSpPr>
            <p:nvPr/>
          </p:nvSpPr>
          <p:spPr bwMode="auto">
            <a:xfrm>
              <a:off x="4608" y="263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ko-KR" sz="2000">
                  <a:solidFill>
                    <a:srgbClr val="000000"/>
                  </a:solidFill>
                  <a:ea typeface="굴림" charset="-127"/>
                </a:rPr>
                <a:t>Spec</a:t>
              </a:r>
            </a:p>
          </p:txBody>
        </p:sp>
      </p:grp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0" y="2514600"/>
            <a:ext cx="914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 flipV="1">
            <a:off x="1219200" y="16002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5578" name="Text Box 42"/>
          <p:cNvSpPr txBox="1">
            <a:spLocks noChangeArrowheads="1"/>
          </p:cNvSpPr>
          <p:nvPr/>
        </p:nvSpPr>
        <p:spPr bwMode="auto">
          <a:xfrm>
            <a:off x="0" y="1214438"/>
            <a:ext cx="3505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dirty="0">
                <a:ea typeface="굴림" charset="-127"/>
              </a:rPr>
              <a:t>1) System call</a:t>
            </a:r>
          </a:p>
        </p:txBody>
      </p:sp>
      <p:sp>
        <p:nvSpPr>
          <p:cNvPr id="65579" name="Line 43"/>
          <p:cNvSpPr>
            <a:spLocks noChangeShapeType="1"/>
          </p:cNvSpPr>
          <p:nvPr/>
        </p:nvSpPr>
        <p:spPr bwMode="auto">
          <a:xfrm flipV="1">
            <a:off x="3352800" y="16002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5580" name="Text Box 44"/>
          <p:cNvSpPr txBox="1">
            <a:spLocks noChangeArrowheads="1"/>
          </p:cNvSpPr>
          <p:nvPr/>
        </p:nvSpPr>
        <p:spPr bwMode="auto">
          <a:xfrm>
            <a:off x="2284413" y="1214438"/>
            <a:ext cx="5257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dirty="0">
                <a:ea typeface="굴림" charset="-127"/>
              </a:rPr>
              <a:t>2) Create </a:t>
            </a:r>
            <a:r>
              <a:rPr lang="en-US" altLang="ko-KR" sz="2200" dirty="0" smtClean="0">
                <a:ea typeface="굴림" charset="-127"/>
              </a:rPr>
              <a:t>speculation (</a:t>
            </a:r>
            <a:r>
              <a:rPr lang="en-US" altLang="ko-KR" sz="2200" dirty="0" err="1" smtClean="0">
                <a:ea typeface="굴림" charset="-127"/>
              </a:rPr>
              <a:t>create_speculation</a:t>
            </a:r>
            <a:r>
              <a:rPr lang="en-US" altLang="ko-KR" sz="2200" dirty="0" smtClean="0">
                <a:ea typeface="굴림" charset="-127"/>
              </a:rPr>
              <a:t>)</a:t>
            </a:r>
            <a:endParaRPr lang="en-US" altLang="ko-KR" sz="2200" dirty="0">
              <a:ea typeface="굴림" charset="-127"/>
            </a:endParaRPr>
          </a:p>
        </p:txBody>
      </p:sp>
      <p:sp>
        <p:nvSpPr>
          <p:cNvPr id="65581" name="Text Box 45"/>
          <p:cNvSpPr txBox="1">
            <a:spLocks noChangeArrowheads="1"/>
          </p:cNvSpPr>
          <p:nvPr/>
        </p:nvSpPr>
        <p:spPr bwMode="auto">
          <a:xfrm>
            <a:off x="7924800" y="2128838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Time</a:t>
            </a:r>
          </a:p>
        </p:txBody>
      </p:sp>
      <p:grpSp>
        <p:nvGrpSpPr>
          <p:cNvPr id="21" name="그룹 20"/>
          <p:cNvGrpSpPr/>
          <p:nvPr/>
        </p:nvGrpSpPr>
        <p:grpSpPr>
          <a:xfrm>
            <a:off x="609600" y="3886200"/>
            <a:ext cx="2971800" cy="1066800"/>
            <a:chOff x="609600" y="3886200"/>
            <a:chExt cx="2971800" cy="1066800"/>
          </a:xfrm>
        </p:grpSpPr>
        <p:sp>
          <p:nvSpPr>
            <p:cNvPr id="19" name="Line 41"/>
            <p:cNvSpPr>
              <a:spLocks noChangeShapeType="1"/>
            </p:cNvSpPr>
            <p:nvPr/>
          </p:nvSpPr>
          <p:spPr bwMode="auto">
            <a:xfrm flipH="1" flipV="1">
              <a:off x="2590800" y="3886200"/>
              <a:ext cx="990600" cy="10668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" name="Text Box 42"/>
            <p:cNvSpPr txBox="1">
              <a:spLocks noChangeArrowheads="1"/>
            </p:cNvSpPr>
            <p:nvPr/>
          </p:nvSpPr>
          <p:spPr bwMode="auto">
            <a:xfrm>
              <a:off x="609600" y="4267200"/>
              <a:ext cx="2743200" cy="427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ko-KR" sz="2200" dirty="0" smtClean="0">
                  <a:ea typeface="굴림" charset="-127"/>
                </a:rPr>
                <a:t>Copy on write fork()</a:t>
              </a:r>
              <a:endParaRPr lang="en-US" altLang="ko-KR" sz="2200" dirty="0">
                <a:ea typeface="굴림" charset="-127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629400" y="4648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Tracks kernel objects that depend on it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2600" y="56388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Ordered list of speculative operations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81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23664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3" grpId="0" animBg="1"/>
      <p:bldP spid="65568" grpId="0" animBg="1"/>
      <p:bldP spid="65569" grpId="0" animBg="1"/>
      <p:bldP spid="65579" grpId="0" animBg="1"/>
      <p:bldP spid="65580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65F35-1DDD-430E-9A08-C455CE7239C3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</a:rPr>
              <a:t>Speculation Success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354388" y="4341813"/>
            <a:ext cx="1676400" cy="2362200"/>
            <a:chOff x="1968" y="2640"/>
            <a:chExt cx="1056" cy="1488"/>
          </a:xfrm>
        </p:grpSpPr>
        <p:sp>
          <p:nvSpPr>
            <p:cNvPr id="58413" name="AutoShape 45"/>
            <p:cNvSpPr>
              <a:spLocks noChangeArrowheads="1"/>
            </p:cNvSpPr>
            <p:nvPr/>
          </p:nvSpPr>
          <p:spPr bwMode="auto">
            <a:xfrm>
              <a:off x="1968" y="2640"/>
              <a:ext cx="1008" cy="1152"/>
            </a:xfrm>
            <a:prstGeom prst="verticalScroll">
              <a:avLst>
                <a:gd name="adj" fmla="val 12500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8414" name="Text Box 46"/>
            <p:cNvSpPr txBox="1">
              <a:spLocks noChangeArrowheads="1"/>
            </p:cNvSpPr>
            <p:nvPr/>
          </p:nvSpPr>
          <p:spPr bwMode="auto">
            <a:xfrm>
              <a:off x="1968" y="3840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ko-KR" sz="2400">
                  <a:ea typeface="굴림" charset="-127"/>
                </a:rPr>
                <a:t>Undo log</a:t>
              </a:r>
            </a:p>
          </p:txBody>
        </p:sp>
      </p:grpSp>
      <p:sp>
        <p:nvSpPr>
          <p:cNvPr id="58417" name="Rectangle 49"/>
          <p:cNvSpPr>
            <a:spLocks noChangeArrowheads="1"/>
          </p:cNvSpPr>
          <p:nvPr/>
        </p:nvSpPr>
        <p:spPr bwMode="auto">
          <a:xfrm>
            <a:off x="3581400" y="47244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>
                <a:solidFill>
                  <a:srgbClr val="000000"/>
                </a:solidFill>
                <a:ea typeface="굴림" charset="-127"/>
              </a:rPr>
              <a:t>Checkpoint</a:t>
            </a:r>
          </a:p>
        </p:txBody>
      </p:sp>
      <p:sp>
        <p:nvSpPr>
          <p:cNvPr id="58421" name="Line 53"/>
          <p:cNvSpPr>
            <a:spLocks noChangeShapeType="1"/>
          </p:cNvSpPr>
          <p:nvPr/>
        </p:nvSpPr>
        <p:spPr bwMode="auto">
          <a:xfrm>
            <a:off x="0" y="2513013"/>
            <a:ext cx="914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422" name="Line 54"/>
          <p:cNvSpPr>
            <a:spLocks noChangeShapeType="1"/>
          </p:cNvSpPr>
          <p:nvPr/>
        </p:nvSpPr>
        <p:spPr bwMode="auto">
          <a:xfrm flipV="1">
            <a:off x="1214438" y="1676400"/>
            <a:ext cx="4762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0" y="1219200"/>
            <a:ext cx="3505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>
                <a:ea typeface="굴림" charset="-127"/>
              </a:rPr>
              <a:t>1) System call</a:t>
            </a:r>
          </a:p>
        </p:txBody>
      </p:sp>
      <p:sp>
        <p:nvSpPr>
          <p:cNvPr id="58424" name="Line 56"/>
          <p:cNvSpPr>
            <a:spLocks noChangeShapeType="1"/>
          </p:cNvSpPr>
          <p:nvPr/>
        </p:nvSpPr>
        <p:spPr bwMode="auto">
          <a:xfrm flipH="1" flipV="1">
            <a:off x="3352800" y="1676400"/>
            <a:ext cx="1588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425" name="Text Box 57"/>
          <p:cNvSpPr txBox="1">
            <a:spLocks noChangeArrowheads="1"/>
          </p:cNvSpPr>
          <p:nvPr/>
        </p:nvSpPr>
        <p:spPr bwMode="auto">
          <a:xfrm>
            <a:off x="2286000" y="1219200"/>
            <a:ext cx="3581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>
                <a:ea typeface="굴림" charset="-127"/>
              </a:rPr>
              <a:t>2) Create speculation</a:t>
            </a:r>
          </a:p>
        </p:txBody>
      </p:sp>
      <p:sp>
        <p:nvSpPr>
          <p:cNvPr id="58427" name="Text Box 59"/>
          <p:cNvSpPr txBox="1">
            <a:spLocks noChangeArrowheads="1"/>
          </p:cNvSpPr>
          <p:nvPr/>
        </p:nvSpPr>
        <p:spPr bwMode="auto">
          <a:xfrm rot="-24407943">
            <a:off x="2106613" y="3065462"/>
            <a:ext cx="1600200" cy="466725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400">
                <a:solidFill>
                  <a:srgbClr val="001414"/>
                </a:solidFill>
                <a:ea typeface="굴림" charset="-127"/>
              </a:rPr>
              <a:t>Process</a:t>
            </a:r>
          </a:p>
        </p:txBody>
      </p:sp>
      <p:sp>
        <p:nvSpPr>
          <p:cNvPr id="58428" name="Line 60"/>
          <p:cNvSpPr>
            <a:spLocks noChangeShapeType="1"/>
          </p:cNvSpPr>
          <p:nvPr/>
        </p:nvSpPr>
        <p:spPr bwMode="auto">
          <a:xfrm flipV="1">
            <a:off x="6781800" y="16764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5867400" y="1219200"/>
            <a:ext cx="5257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dirty="0">
                <a:ea typeface="굴림" charset="-127"/>
              </a:rPr>
              <a:t>3) Commit </a:t>
            </a:r>
            <a:r>
              <a:rPr lang="en-US" altLang="ko-KR" sz="2200" dirty="0" smtClean="0">
                <a:ea typeface="굴림" charset="-127"/>
              </a:rPr>
              <a:t>speculation</a:t>
            </a:r>
          </a:p>
        </p:txBody>
      </p:sp>
      <p:sp>
        <p:nvSpPr>
          <p:cNvPr id="58431" name="Text Box 63"/>
          <p:cNvSpPr txBox="1">
            <a:spLocks noChangeArrowheads="1"/>
          </p:cNvSpPr>
          <p:nvPr/>
        </p:nvSpPr>
        <p:spPr bwMode="auto">
          <a:xfrm>
            <a:off x="7924800" y="2133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Time</a:t>
            </a:r>
          </a:p>
        </p:txBody>
      </p:sp>
      <p:sp>
        <p:nvSpPr>
          <p:cNvPr id="58432" name="Line 64"/>
          <p:cNvSpPr>
            <a:spLocks noChangeShapeType="1"/>
          </p:cNvSpPr>
          <p:nvPr/>
        </p:nvSpPr>
        <p:spPr bwMode="auto">
          <a:xfrm flipH="1" flipV="1">
            <a:off x="4800600" y="495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ko-KR" alt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5181600" y="4572000"/>
            <a:ext cx="1676400" cy="838200"/>
            <a:chOff x="4608" y="2496"/>
            <a:chExt cx="1056" cy="528"/>
          </a:xfrm>
        </p:grpSpPr>
        <p:sp>
          <p:nvSpPr>
            <p:cNvPr id="58434" name="AutoShape 66"/>
            <p:cNvSpPr>
              <a:spLocks noChangeArrowheads="1"/>
            </p:cNvSpPr>
            <p:nvPr/>
          </p:nvSpPr>
          <p:spPr bwMode="auto">
            <a:xfrm>
              <a:off x="4848" y="249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8435" name="Text Box 67"/>
            <p:cNvSpPr txBox="1">
              <a:spLocks noChangeArrowheads="1"/>
            </p:cNvSpPr>
            <p:nvPr/>
          </p:nvSpPr>
          <p:spPr bwMode="auto">
            <a:xfrm>
              <a:off x="4608" y="263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ko-KR" sz="2000">
                  <a:solidFill>
                    <a:srgbClr val="000000"/>
                  </a:solidFill>
                  <a:ea typeface="굴림" charset="-127"/>
                </a:rPr>
                <a:t>Spec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6781800" y="1600200"/>
            <a:ext cx="223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dirty="0" smtClean="0">
                <a:ea typeface="굴림" charset="-127"/>
              </a:rPr>
              <a:t>(</a:t>
            </a:r>
            <a:r>
              <a:rPr lang="en-US" altLang="ko-KR" dirty="0" err="1" smtClean="0">
                <a:ea typeface="굴림" charset="-127"/>
              </a:rPr>
              <a:t>commit_speculation</a:t>
            </a:r>
            <a:r>
              <a:rPr lang="en-US" altLang="ko-KR" dirty="0" smtClean="0">
                <a:ea typeface="굴림" charset="-127"/>
              </a:rPr>
              <a:t>)</a:t>
            </a:r>
            <a:endParaRPr lang="en-US" altLang="ko-KR" dirty="0">
              <a:ea typeface="굴림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29400" y="4648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Tracks kernel objects that depend on it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2600" y="56388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Ordered list of speculative operations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288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38195 -0.0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7" grpId="0" animBg="1"/>
      <p:bldP spid="58427" grpId="0" animBg="1"/>
      <p:bldP spid="58428" grpId="0" animBg="1"/>
      <p:bldP spid="58429" grpId="0"/>
      <p:bldP spid="58432" grpId="0" animBg="1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4FE51-F91F-4EBF-B03F-07BAB87458A9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</a:rPr>
              <a:t>Speculation Failure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3354388" y="4341813"/>
            <a:ext cx="1676400" cy="2362200"/>
            <a:chOff x="1968" y="2640"/>
            <a:chExt cx="1056" cy="1488"/>
          </a:xfrm>
        </p:grpSpPr>
        <p:sp>
          <p:nvSpPr>
            <p:cNvPr id="59441" name="AutoShape 49"/>
            <p:cNvSpPr>
              <a:spLocks noChangeArrowheads="1"/>
            </p:cNvSpPr>
            <p:nvPr/>
          </p:nvSpPr>
          <p:spPr bwMode="auto">
            <a:xfrm>
              <a:off x="1968" y="2640"/>
              <a:ext cx="1008" cy="1152"/>
            </a:xfrm>
            <a:prstGeom prst="verticalScroll">
              <a:avLst>
                <a:gd name="adj" fmla="val 12500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9442" name="Text Box 50"/>
            <p:cNvSpPr txBox="1">
              <a:spLocks noChangeArrowheads="1"/>
            </p:cNvSpPr>
            <p:nvPr/>
          </p:nvSpPr>
          <p:spPr bwMode="auto">
            <a:xfrm>
              <a:off x="1968" y="3840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ko-KR" sz="2400">
                  <a:ea typeface="굴림" charset="-127"/>
                </a:rPr>
                <a:t>Undo log</a:t>
              </a:r>
            </a:p>
          </p:txBody>
        </p:sp>
      </p:grpSp>
      <p:sp>
        <p:nvSpPr>
          <p:cNvPr id="59448" name="Rectangle 56"/>
          <p:cNvSpPr>
            <a:spLocks noChangeArrowheads="1"/>
          </p:cNvSpPr>
          <p:nvPr/>
        </p:nvSpPr>
        <p:spPr bwMode="auto">
          <a:xfrm>
            <a:off x="3581400" y="47244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>
                <a:solidFill>
                  <a:srgbClr val="000000"/>
                </a:solidFill>
                <a:ea typeface="굴림" charset="-127"/>
              </a:rPr>
              <a:t>Checkpoint</a:t>
            </a:r>
          </a:p>
        </p:txBody>
      </p:sp>
      <p:sp>
        <p:nvSpPr>
          <p:cNvPr id="59457" name="Line 65"/>
          <p:cNvSpPr>
            <a:spLocks noChangeShapeType="1"/>
          </p:cNvSpPr>
          <p:nvPr/>
        </p:nvSpPr>
        <p:spPr bwMode="auto">
          <a:xfrm>
            <a:off x="0" y="2513013"/>
            <a:ext cx="914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458" name="Line 66"/>
          <p:cNvSpPr>
            <a:spLocks noChangeShapeType="1"/>
          </p:cNvSpPr>
          <p:nvPr/>
        </p:nvSpPr>
        <p:spPr bwMode="auto">
          <a:xfrm flipV="1">
            <a:off x="1295400" y="16764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459" name="Text Box 67"/>
          <p:cNvSpPr txBox="1">
            <a:spLocks noChangeArrowheads="1"/>
          </p:cNvSpPr>
          <p:nvPr/>
        </p:nvSpPr>
        <p:spPr bwMode="auto">
          <a:xfrm>
            <a:off x="381000" y="1219200"/>
            <a:ext cx="3505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>
                <a:ea typeface="굴림" charset="-127"/>
              </a:rPr>
              <a:t>1) System call</a:t>
            </a:r>
          </a:p>
        </p:txBody>
      </p:sp>
      <p:sp>
        <p:nvSpPr>
          <p:cNvPr id="59460" name="Line 68"/>
          <p:cNvSpPr>
            <a:spLocks noChangeShapeType="1"/>
          </p:cNvSpPr>
          <p:nvPr/>
        </p:nvSpPr>
        <p:spPr bwMode="auto">
          <a:xfrm flipH="1" flipV="1">
            <a:off x="3352800" y="1676400"/>
            <a:ext cx="1588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461" name="Text Box 69"/>
          <p:cNvSpPr txBox="1">
            <a:spLocks noChangeArrowheads="1"/>
          </p:cNvSpPr>
          <p:nvPr/>
        </p:nvSpPr>
        <p:spPr bwMode="auto">
          <a:xfrm>
            <a:off x="2667000" y="1165225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>
                <a:ea typeface="굴림" charset="-127"/>
              </a:rPr>
              <a:t>2)</a:t>
            </a:r>
            <a:r>
              <a:rPr lang="en-US" altLang="ko-KR" sz="2400">
                <a:ea typeface="굴림" charset="-127"/>
              </a:rPr>
              <a:t> </a:t>
            </a:r>
            <a:r>
              <a:rPr lang="en-US" altLang="ko-KR" sz="2200">
                <a:ea typeface="굴림" charset="-127"/>
              </a:rPr>
              <a:t>Create speculation</a:t>
            </a:r>
          </a:p>
        </p:txBody>
      </p:sp>
      <p:sp>
        <p:nvSpPr>
          <p:cNvPr id="59463" name="Line 71"/>
          <p:cNvSpPr>
            <a:spLocks noChangeShapeType="1"/>
          </p:cNvSpPr>
          <p:nvPr/>
        </p:nvSpPr>
        <p:spPr bwMode="auto">
          <a:xfrm flipV="1">
            <a:off x="6858000" y="17526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464" name="Text Box 72"/>
          <p:cNvSpPr txBox="1">
            <a:spLocks noChangeArrowheads="1"/>
          </p:cNvSpPr>
          <p:nvPr/>
        </p:nvSpPr>
        <p:spPr bwMode="auto">
          <a:xfrm>
            <a:off x="6096000" y="12192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dirty="0">
                <a:ea typeface="굴림" charset="-127"/>
              </a:rPr>
              <a:t>3)</a:t>
            </a:r>
            <a:r>
              <a:rPr lang="en-US" altLang="ko-KR" sz="2400" dirty="0">
                <a:ea typeface="굴림" charset="-127"/>
              </a:rPr>
              <a:t> </a:t>
            </a:r>
            <a:r>
              <a:rPr lang="en-US" altLang="ko-KR" sz="2200" dirty="0">
                <a:ea typeface="굴림" charset="-127"/>
              </a:rPr>
              <a:t>Fail speculation</a:t>
            </a:r>
          </a:p>
        </p:txBody>
      </p:sp>
      <p:sp>
        <p:nvSpPr>
          <p:cNvPr id="59465" name="Text Box 73"/>
          <p:cNvSpPr txBox="1">
            <a:spLocks noChangeArrowheads="1"/>
          </p:cNvSpPr>
          <p:nvPr/>
        </p:nvSpPr>
        <p:spPr bwMode="auto">
          <a:xfrm rot="-24407943">
            <a:off x="-42862" y="3233737"/>
            <a:ext cx="1600200" cy="466725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400">
                <a:solidFill>
                  <a:srgbClr val="001414"/>
                </a:solidFill>
                <a:ea typeface="굴림" charset="-127"/>
              </a:rPr>
              <a:t>Process</a:t>
            </a:r>
          </a:p>
        </p:txBody>
      </p:sp>
      <p:sp>
        <p:nvSpPr>
          <p:cNvPr id="59467" name="Text Box 75"/>
          <p:cNvSpPr txBox="1">
            <a:spLocks noChangeArrowheads="1"/>
          </p:cNvSpPr>
          <p:nvPr/>
        </p:nvSpPr>
        <p:spPr bwMode="auto">
          <a:xfrm>
            <a:off x="7924800" y="2133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>
                <a:ea typeface="굴림" charset="-127"/>
              </a:rPr>
              <a:t>Time</a:t>
            </a:r>
          </a:p>
        </p:txBody>
      </p:sp>
      <p:sp>
        <p:nvSpPr>
          <p:cNvPr id="59468" name="Line 76"/>
          <p:cNvSpPr>
            <a:spLocks noChangeShapeType="1"/>
          </p:cNvSpPr>
          <p:nvPr/>
        </p:nvSpPr>
        <p:spPr bwMode="auto">
          <a:xfrm flipH="1" flipV="1">
            <a:off x="4800600" y="495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</p:spPr>
        <p:txBody>
          <a:bodyPr/>
          <a:lstStyle/>
          <a:p>
            <a:endParaRPr lang="ko-KR" altLang="en-US"/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5181600" y="4572000"/>
            <a:ext cx="1676400" cy="838200"/>
            <a:chOff x="4608" y="2496"/>
            <a:chExt cx="1056" cy="528"/>
          </a:xfrm>
        </p:grpSpPr>
        <p:sp>
          <p:nvSpPr>
            <p:cNvPr id="59470" name="AutoShape 78"/>
            <p:cNvSpPr>
              <a:spLocks noChangeArrowheads="1"/>
            </p:cNvSpPr>
            <p:nvPr/>
          </p:nvSpPr>
          <p:spPr bwMode="auto">
            <a:xfrm>
              <a:off x="4848" y="249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9471" name="Text Box 79"/>
            <p:cNvSpPr txBox="1">
              <a:spLocks noChangeArrowheads="1"/>
            </p:cNvSpPr>
            <p:nvPr/>
          </p:nvSpPr>
          <p:spPr bwMode="auto">
            <a:xfrm>
              <a:off x="4608" y="263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ko-KR" sz="2000">
                  <a:solidFill>
                    <a:srgbClr val="000000"/>
                  </a:solidFill>
                  <a:ea typeface="굴림" charset="-127"/>
                </a:rPr>
                <a:t>Spec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7086600" y="1600200"/>
            <a:ext cx="180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dirty="0" smtClean="0">
                <a:ea typeface="굴림" charset="-127"/>
              </a:rPr>
              <a:t>(</a:t>
            </a:r>
            <a:r>
              <a:rPr lang="en-US" altLang="ko-KR" dirty="0" err="1" smtClean="0">
                <a:ea typeface="굴림" charset="-127"/>
              </a:rPr>
              <a:t>fail_speculation</a:t>
            </a:r>
            <a:r>
              <a:rPr lang="en-US" altLang="ko-KR" dirty="0" smtClean="0">
                <a:ea typeface="굴림" charset="-127"/>
              </a:rPr>
              <a:t>)</a:t>
            </a:r>
            <a:endParaRPr lang="en-US" altLang="ko-KR" dirty="0">
              <a:ea typeface="굴림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9400" y="46482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Tracks kernel objects that depend on it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52600" y="56388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Ordered list of speculative operations</a:t>
            </a:r>
            <a:endParaRPr lang="en-US" dirty="0"/>
          </a:p>
        </p:txBody>
      </p:sp>
      <p:sp>
        <p:nvSpPr>
          <p:cNvPr id="25" name="Text Box 59"/>
          <p:cNvSpPr txBox="1">
            <a:spLocks noChangeArrowheads="1"/>
          </p:cNvSpPr>
          <p:nvPr/>
        </p:nvSpPr>
        <p:spPr bwMode="auto">
          <a:xfrm rot="-24407943">
            <a:off x="2106613" y="3065462"/>
            <a:ext cx="1600200" cy="466725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400">
                <a:solidFill>
                  <a:srgbClr val="001414"/>
                </a:solidFill>
                <a:ea typeface="굴림" charset="-127"/>
              </a:rPr>
              <a:t>Process</a:t>
            </a:r>
          </a:p>
        </p:txBody>
      </p:sp>
    </p:spTree>
    <p:custDataLst>
      <p:tags r:id="rId1"/>
    </p:custDataLst>
  </p:cSld>
  <p:clrMapOvr>
    <a:masterClrMapping/>
  </p:clrMapOvr>
  <p:transition advTm="61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38195 -0.0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08922E-6 L -0.37917 -0.272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9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13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23993 -0.0009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9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48" grpId="0" animBg="1"/>
      <p:bldP spid="59448" grpId="1" animBg="1"/>
      <p:bldP spid="59460" grpId="0" animBg="1"/>
      <p:bldP spid="59460" grpId="1" animBg="1"/>
      <p:bldP spid="59461" grpId="0"/>
      <p:bldP spid="59461" grpId="1"/>
      <p:bldP spid="59463" grpId="0" animBg="1"/>
      <p:bldP spid="59463" grpId="1" animBg="1"/>
      <p:bldP spid="59464" grpId="0"/>
      <p:bldP spid="59464" grpId="1"/>
      <p:bldP spid="59465" grpId="0" animBg="1"/>
      <p:bldP spid="59465" grpId="1" animBg="1"/>
      <p:bldP spid="59468" grpId="0" animBg="1"/>
      <p:bldP spid="22" grpId="0"/>
      <p:bldP spid="22" grpId="1"/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Multi-Process Speculation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often cooperate</a:t>
            </a:r>
          </a:p>
          <a:p>
            <a:pPr lvl="1"/>
            <a:r>
              <a:rPr lang="en-US" dirty="0" smtClean="0"/>
              <a:t>Example: “make” forks children to compile, link, etc.</a:t>
            </a:r>
          </a:p>
          <a:p>
            <a:pPr lvl="1"/>
            <a:r>
              <a:rPr lang="en-US" dirty="0" smtClean="0"/>
              <a:t>Would block if speculation limited to one task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Supports</a:t>
            </a:r>
          </a:p>
          <a:p>
            <a:pPr lvl="1"/>
            <a:r>
              <a:rPr lang="en-US" dirty="0" smtClean="0"/>
              <a:t>Propagate dependencies among objects</a:t>
            </a:r>
          </a:p>
          <a:p>
            <a:pPr lvl="1"/>
            <a:r>
              <a:rPr lang="en-US" dirty="0" smtClean="0"/>
              <a:t>Objects rolled back to prior states when specs fail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D67A-26C6-454E-B81A-BDB1C56C23C2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2" name="Group 176"/>
          <p:cNvGrpSpPr>
            <a:grpSpLocks/>
          </p:cNvGrpSpPr>
          <p:nvPr/>
        </p:nvGrpSpPr>
        <p:grpSpPr bwMode="auto">
          <a:xfrm>
            <a:off x="2057400" y="1676400"/>
            <a:ext cx="1676400" cy="838200"/>
            <a:chOff x="1296" y="1056"/>
            <a:chExt cx="1056" cy="528"/>
          </a:xfrm>
        </p:grpSpPr>
        <p:sp>
          <p:nvSpPr>
            <p:cNvPr id="63577" name="AutoShape 89"/>
            <p:cNvSpPr>
              <a:spLocks noChangeArrowheads="1"/>
            </p:cNvSpPr>
            <p:nvPr/>
          </p:nvSpPr>
          <p:spPr bwMode="auto">
            <a:xfrm>
              <a:off x="1546" y="105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78" name="Text Box 90"/>
            <p:cNvSpPr txBox="1">
              <a:spLocks noChangeArrowheads="1"/>
            </p:cNvSpPr>
            <p:nvPr/>
          </p:nvSpPr>
          <p:spPr bwMode="auto">
            <a:xfrm>
              <a:off x="1296" y="119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Spec 1</a:t>
              </a:r>
            </a:p>
          </p:txBody>
        </p:sp>
      </p:grpSp>
      <p:grpSp>
        <p:nvGrpSpPr>
          <p:cNvPr id="3" name="Group 175"/>
          <p:cNvGrpSpPr>
            <a:grpSpLocks/>
          </p:cNvGrpSpPr>
          <p:nvPr/>
        </p:nvGrpSpPr>
        <p:grpSpPr bwMode="auto">
          <a:xfrm>
            <a:off x="2057400" y="1676400"/>
            <a:ext cx="1676400" cy="838200"/>
            <a:chOff x="1968" y="1056"/>
            <a:chExt cx="1056" cy="528"/>
          </a:xfrm>
        </p:grpSpPr>
        <p:sp>
          <p:nvSpPr>
            <p:cNvPr id="63650" name="AutoShape 162"/>
            <p:cNvSpPr>
              <a:spLocks noChangeArrowheads="1"/>
            </p:cNvSpPr>
            <p:nvPr/>
          </p:nvSpPr>
          <p:spPr bwMode="auto">
            <a:xfrm>
              <a:off x="2218" y="105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77777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651" name="Text Box 163"/>
            <p:cNvSpPr txBox="1">
              <a:spLocks noChangeArrowheads="1"/>
            </p:cNvSpPr>
            <p:nvPr/>
          </p:nvSpPr>
          <p:spPr bwMode="auto">
            <a:xfrm>
              <a:off x="1968" y="119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Spec 1</a:t>
              </a:r>
            </a:p>
          </p:txBody>
        </p:sp>
      </p:grp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Multi-Process Speculation</a:t>
            </a:r>
          </a:p>
        </p:txBody>
      </p:sp>
      <p:grpSp>
        <p:nvGrpSpPr>
          <p:cNvPr id="4" name="Group 174"/>
          <p:cNvGrpSpPr>
            <a:grpSpLocks/>
          </p:cNvGrpSpPr>
          <p:nvPr/>
        </p:nvGrpSpPr>
        <p:grpSpPr bwMode="auto">
          <a:xfrm>
            <a:off x="5105400" y="1676400"/>
            <a:ext cx="1676400" cy="838200"/>
            <a:chOff x="3216" y="1056"/>
            <a:chExt cx="1056" cy="528"/>
          </a:xfrm>
        </p:grpSpPr>
        <p:sp>
          <p:nvSpPr>
            <p:cNvPr id="63588" name="AutoShape 100"/>
            <p:cNvSpPr>
              <a:spLocks noChangeArrowheads="1"/>
            </p:cNvSpPr>
            <p:nvPr/>
          </p:nvSpPr>
          <p:spPr bwMode="auto">
            <a:xfrm>
              <a:off x="3466" y="1056"/>
              <a:ext cx="576" cy="528"/>
            </a:xfrm>
            <a:prstGeom prst="octagon">
              <a:avLst>
                <a:gd name="adj" fmla="val 29287"/>
              </a:avLst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89" name="Text Box 101"/>
            <p:cNvSpPr txBox="1">
              <a:spLocks noChangeArrowheads="1"/>
            </p:cNvSpPr>
            <p:nvPr/>
          </p:nvSpPr>
          <p:spPr bwMode="auto">
            <a:xfrm>
              <a:off x="3216" y="1190"/>
              <a:ext cx="10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Spec 2</a:t>
              </a:r>
            </a:p>
          </p:txBody>
        </p:sp>
      </p:grpSp>
      <p:sp>
        <p:nvSpPr>
          <p:cNvPr id="63634" name="AutoShape 146"/>
          <p:cNvSpPr>
            <a:spLocks noChangeArrowheads="1"/>
          </p:cNvSpPr>
          <p:nvPr/>
        </p:nvSpPr>
        <p:spPr bwMode="auto">
          <a:xfrm>
            <a:off x="7239000" y="1447800"/>
            <a:ext cx="1600200" cy="1828800"/>
          </a:xfrm>
          <a:prstGeom prst="vertic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75" name="Text Box 87"/>
          <p:cNvSpPr txBox="1">
            <a:spLocks noChangeArrowheads="1"/>
          </p:cNvSpPr>
          <p:nvPr/>
        </p:nvSpPr>
        <p:spPr bwMode="auto">
          <a:xfrm>
            <a:off x="7239000" y="3276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pid 8001</a:t>
            </a:r>
          </a:p>
        </p:txBody>
      </p:sp>
      <p:sp>
        <p:nvSpPr>
          <p:cNvPr id="63585" name="Rectangle 97"/>
          <p:cNvSpPr>
            <a:spLocks noChangeArrowheads="1"/>
          </p:cNvSpPr>
          <p:nvPr/>
        </p:nvSpPr>
        <p:spPr bwMode="auto">
          <a:xfrm>
            <a:off x="7467600" y="18288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Checkpoint</a:t>
            </a:r>
          </a:p>
        </p:txBody>
      </p:sp>
      <p:sp>
        <p:nvSpPr>
          <p:cNvPr id="63598" name="Rectangle 110"/>
          <p:cNvSpPr>
            <a:spLocks noChangeArrowheads="1"/>
          </p:cNvSpPr>
          <p:nvPr/>
        </p:nvSpPr>
        <p:spPr bwMode="auto">
          <a:xfrm>
            <a:off x="7467600" y="24384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Checkpoint</a:t>
            </a:r>
          </a:p>
        </p:txBody>
      </p:sp>
      <p:sp>
        <p:nvSpPr>
          <p:cNvPr id="63633" name="AutoShape 145"/>
          <p:cNvSpPr>
            <a:spLocks noChangeArrowheads="1"/>
          </p:cNvSpPr>
          <p:nvPr/>
        </p:nvSpPr>
        <p:spPr bwMode="auto">
          <a:xfrm>
            <a:off x="3657600" y="4114800"/>
            <a:ext cx="1600200" cy="1828800"/>
          </a:xfrm>
          <a:prstGeom prst="vertic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82" name="Text Box 94"/>
          <p:cNvSpPr txBox="1">
            <a:spLocks noChangeArrowheads="1"/>
          </p:cNvSpPr>
          <p:nvPr/>
        </p:nvSpPr>
        <p:spPr bwMode="auto">
          <a:xfrm>
            <a:off x="35052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inode 3456</a:t>
            </a:r>
          </a:p>
        </p:txBody>
      </p:sp>
      <p:sp>
        <p:nvSpPr>
          <p:cNvPr id="63591" name="Rectangle 103"/>
          <p:cNvSpPr>
            <a:spLocks noChangeArrowheads="1"/>
          </p:cNvSpPr>
          <p:nvPr/>
        </p:nvSpPr>
        <p:spPr bwMode="auto">
          <a:xfrm>
            <a:off x="3886200" y="44196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Chown</a:t>
            </a:r>
            <a:r>
              <a:rPr lang="en-US" baseline="30000">
                <a:solidFill>
                  <a:srgbClr val="000000"/>
                </a:solidFill>
              </a:rPr>
              <a:t>-1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3599" name="Rectangle 111"/>
          <p:cNvSpPr>
            <a:spLocks noChangeArrowheads="1"/>
          </p:cNvSpPr>
          <p:nvPr/>
        </p:nvSpPr>
        <p:spPr bwMode="auto">
          <a:xfrm>
            <a:off x="3886200" y="49530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Write</a:t>
            </a:r>
            <a:r>
              <a:rPr lang="en-US" baseline="30000">
                <a:solidFill>
                  <a:srgbClr val="000000"/>
                </a:solidFill>
              </a:rPr>
              <a:t>-1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3623" name="Line 135"/>
          <p:cNvSpPr>
            <a:spLocks noChangeShapeType="1"/>
          </p:cNvSpPr>
          <p:nvPr/>
        </p:nvSpPr>
        <p:spPr bwMode="auto">
          <a:xfrm flipV="1">
            <a:off x="1447800" y="2057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72" name="Text Box 84"/>
          <p:cNvSpPr txBox="1">
            <a:spLocks noChangeArrowheads="1"/>
          </p:cNvSpPr>
          <p:nvPr/>
        </p:nvSpPr>
        <p:spPr bwMode="auto">
          <a:xfrm>
            <a:off x="76200" y="3276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pid 8000</a:t>
            </a:r>
          </a:p>
        </p:txBody>
      </p:sp>
      <p:sp>
        <p:nvSpPr>
          <p:cNvPr id="63630" name="AutoShape 142"/>
          <p:cNvSpPr>
            <a:spLocks noChangeArrowheads="1"/>
          </p:cNvSpPr>
          <p:nvPr/>
        </p:nvSpPr>
        <p:spPr bwMode="auto">
          <a:xfrm>
            <a:off x="0" y="1447800"/>
            <a:ext cx="1600200" cy="1828800"/>
          </a:xfrm>
          <a:prstGeom prst="verticalScroll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84" name="Rectangle 96"/>
          <p:cNvSpPr>
            <a:spLocks noChangeArrowheads="1"/>
          </p:cNvSpPr>
          <p:nvPr/>
        </p:nvSpPr>
        <p:spPr bwMode="auto">
          <a:xfrm>
            <a:off x="228600" y="1828800"/>
            <a:ext cx="1143000" cy="3810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Checkpoint</a:t>
            </a:r>
          </a:p>
        </p:txBody>
      </p:sp>
      <p:sp>
        <p:nvSpPr>
          <p:cNvPr id="63642" name="Line 154"/>
          <p:cNvSpPr>
            <a:spLocks noChangeShapeType="1"/>
          </p:cNvSpPr>
          <p:nvPr/>
        </p:nvSpPr>
        <p:spPr bwMode="auto">
          <a:xfrm flipV="1">
            <a:off x="6477000" y="2057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643" name="Freeform 155"/>
          <p:cNvSpPr>
            <a:spLocks/>
          </p:cNvSpPr>
          <p:nvPr/>
        </p:nvSpPr>
        <p:spPr bwMode="auto">
          <a:xfrm>
            <a:off x="2439988" y="2438400"/>
            <a:ext cx="1370012" cy="2212975"/>
          </a:xfrm>
          <a:custGeom>
            <a:avLst/>
            <a:gdLst/>
            <a:ahLst/>
            <a:cxnLst>
              <a:cxn ang="0">
                <a:pos x="863" y="1344"/>
              </a:cxn>
              <a:cxn ang="0">
                <a:pos x="136" y="1170"/>
              </a:cxn>
              <a:cxn ang="0">
                <a:pos x="47" y="0"/>
              </a:cxn>
            </a:cxnLst>
            <a:rect l="0" t="0" r="r" b="b"/>
            <a:pathLst>
              <a:path w="863" h="1394">
                <a:moveTo>
                  <a:pt x="863" y="1344"/>
                </a:moveTo>
                <a:cubicBezTo>
                  <a:pt x="742" y="1315"/>
                  <a:pt x="272" y="1394"/>
                  <a:pt x="136" y="1170"/>
                </a:cubicBezTo>
                <a:cubicBezTo>
                  <a:pt x="0" y="946"/>
                  <a:pt x="66" y="244"/>
                  <a:pt x="47" y="0"/>
                </a:cubicBezTo>
              </a:path>
            </a:pathLst>
          </a:custGeom>
          <a:noFill/>
          <a:ln w="539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645" name="Freeform 157"/>
          <p:cNvSpPr>
            <a:spLocks/>
          </p:cNvSpPr>
          <p:nvPr/>
        </p:nvSpPr>
        <p:spPr bwMode="auto">
          <a:xfrm>
            <a:off x="5029200" y="2514600"/>
            <a:ext cx="990600" cy="2817813"/>
          </a:xfrm>
          <a:custGeom>
            <a:avLst/>
            <a:gdLst/>
            <a:ahLst/>
            <a:cxnLst>
              <a:cxn ang="0">
                <a:pos x="0" y="1776"/>
              </a:cxn>
              <a:cxn ang="0">
                <a:pos x="745" y="1575"/>
              </a:cxn>
              <a:cxn ang="0">
                <a:pos x="816" y="0"/>
              </a:cxn>
            </a:cxnLst>
            <a:rect l="0" t="0" r="r" b="b"/>
            <a:pathLst>
              <a:path w="881" h="1871">
                <a:moveTo>
                  <a:pt x="0" y="1776"/>
                </a:moveTo>
                <a:cubicBezTo>
                  <a:pt x="124" y="1743"/>
                  <a:pt x="609" y="1871"/>
                  <a:pt x="745" y="1575"/>
                </a:cubicBezTo>
                <a:cubicBezTo>
                  <a:pt x="881" y="1279"/>
                  <a:pt x="801" y="328"/>
                  <a:pt x="816" y="0"/>
                </a:cubicBezTo>
              </a:path>
            </a:pathLst>
          </a:custGeom>
          <a:noFill/>
          <a:ln w="539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647" name="Freeform 159"/>
          <p:cNvSpPr>
            <a:spLocks/>
          </p:cNvSpPr>
          <p:nvPr/>
        </p:nvSpPr>
        <p:spPr bwMode="auto">
          <a:xfrm>
            <a:off x="3054350" y="2466975"/>
            <a:ext cx="4337050" cy="962025"/>
          </a:xfrm>
          <a:custGeom>
            <a:avLst/>
            <a:gdLst/>
            <a:ahLst/>
            <a:cxnLst>
              <a:cxn ang="0">
                <a:pos x="124" y="0"/>
              </a:cxn>
              <a:cxn ang="0">
                <a:pos x="435" y="585"/>
              </a:cxn>
              <a:cxn ang="0">
                <a:pos x="2732" y="126"/>
              </a:cxn>
            </a:cxnLst>
            <a:rect l="0" t="0" r="r" b="b"/>
            <a:pathLst>
              <a:path w="2732" h="606">
                <a:moveTo>
                  <a:pt x="124" y="0"/>
                </a:moveTo>
                <a:cubicBezTo>
                  <a:pt x="176" y="98"/>
                  <a:pt x="0" y="564"/>
                  <a:pt x="435" y="585"/>
                </a:cubicBezTo>
                <a:cubicBezTo>
                  <a:pt x="870" y="606"/>
                  <a:pt x="2254" y="222"/>
                  <a:pt x="2732" y="126"/>
                </a:cubicBezTo>
              </a:path>
            </a:pathLst>
          </a:custGeom>
          <a:noFill/>
          <a:ln w="539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648" name="Rectangle 160"/>
          <p:cNvSpPr>
            <a:spLocks noChangeArrowheads="1"/>
          </p:cNvSpPr>
          <p:nvPr/>
        </p:nvSpPr>
        <p:spPr bwMode="auto">
          <a:xfrm>
            <a:off x="228600" y="1828800"/>
            <a:ext cx="1143000" cy="381000"/>
          </a:xfrm>
          <a:prstGeom prst="rect">
            <a:avLst/>
          </a:prstGeom>
          <a:solidFill>
            <a:srgbClr val="77777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Checkpoint</a:t>
            </a:r>
          </a:p>
        </p:txBody>
      </p:sp>
      <p:sp>
        <p:nvSpPr>
          <p:cNvPr id="63659" name="Rectangle 171"/>
          <p:cNvSpPr>
            <a:spLocks noChangeArrowheads="1"/>
          </p:cNvSpPr>
          <p:nvPr/>
        </p:nvSpPr>
        <p:spPr bwMode="auto">
          <a:xfrm>
            <a:off x="7467600" y="2438400"/>
            <a:ext cx="1143000" cy="381000"/>
          </a:xfrm>
          <a:prstGeom prst="rect">
            <a:avLst/>
          </a:prstGeom>
          <a:solidFill>
            <a:srgbClr val="77777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Checkpoint</a:t>
            </a:r>
          </a:p>
        </p:txBody>
      </p:sp>
      <p:sp>
        <p:nvSpPr>
          <p:cNvPr id="63660" name="Rectangle 172"/>
          <p:cNvSpPr>
            <a:spLocks noChangeArrowheads="1"/>
          </p:cNvSpPr>
          <p:nvPr/>
        </p:nvSpPr>
        <p:spPr bwMode="auto">
          <a:xfrm>
            <a:off x="3886200" y="4419600"/>
            <a:ext cx="1143000" cy="381000"/>
          </a:xfrm>
          <a:prstGeom prst="rect">
            <a:avLst/>
          </a:prstGeom>
          <a:solidFill>
            <a:srgbClr val="77777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Chown</a:t>
            </a:r>
            <a:r>
              <a:rPr lang="en-US" baseline="30000">
                <a:solidFill>
                  <a:srgbClr val="000000"/>
                </a:solidFill>
              </a:rPr>
              <a:t>-1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3661" name="Rectangle 173"/>
          <p:cNvSpPr>
            <a:spLocks noChangeArrowheads="1"/>
          </p:cNvSpPr>
          <p:nvPr/>
        </p:nvSpPr>
        <p:spPr bwMode="auto">
          <a:xfrm>
            <a:off x="3886200" y="4953000"/>
            <a:ext cx="1143000" cy="381000"/>
          </a:xfrm>
          <a:prstGeom prst="rect">
            <a:avLst/>
          </a:prstGeom>
          <a:solidFill>
            <a:srgbClr val="77777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Write</a:t>
            </a:r>
            <a:r>
              <a:rPr lang="en-US" baseline="30000">
                <a:solidFill>
                  <a:srgbClr val="000000"/>
                </a:solidFill>
              </a:rPr>
              <a:t>-1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3665" name="Text Box 177"/>
          <p:cNvSpPr txBox="1">
            <a:spLocks noChangeArrowheads="1"/>
          </p:cNvSpPr>
          <p:nvPr/>
        </p:nvSpPr>
        <p:spPr bwMode="auto">
          <a:xfrm>
            <a:off x="2514600" y="12954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Stat A</a:t>
            </a:r>
          </a:p>
        </p:txBody>
      </p:sp>
      <p:sp>
        <p:nvSpPr>
          <p:cNvPr id="63666" name="Text Box 178"/>
          <p:cNvSpPr txBox="1">
            <a:spLocks noChangeArrowheads="1"/>
          </p:cNvSpPr>
          <p:nvPr/>
        </p:nvSpPr>
        <p:spPr bwMode="auto">
          <a:xfrm>
            <a:off x="5562600" y="12954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Stat B</a:t>
            </a:r>
          </a:p>
        </p:txBody>
      </p:sp>
    </p:spTree>
    <p:custDataLst>
      <p:tags r:id="rId1"/>
    </p:custDataLst>
  </p:cSld>
  <p:clrMapOvr>
    <a:masterClrMapping/>
  </p:clrMapOvr>
  <p:transition advTm="1462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8" grpId="0" animBg="1"/>
      <p:bldP spid="63598" grpId="1" animBg="1"/>
      <p:bldP spid="63633" grpId="0" animBg="1"/>
      <p:bldP spid="63582" grpId="0"/>
      <p:bldP spid="63591" grpId="0" animBg="1"/>
      <p:bldP spid="63591" grpId="1" animBg="1"/>
      <p:bldP spid="63599" grpId="0" animBg="1"/>
      <p:bldP spid="63599" grpId="1" animBg="1"/>
      <p:bldP spid="63623" grpId="0" animBg="1"/>
      <p:bldP spid="63584" grpId="0" animBg="1"/>
      <p:bldP spid="63643" grpId="0" animBg="1"/>
      <p:bldP spid="63643" grpId="1" animBg="1"/>
      <p:bldP spid="63645" grpId="0" animBg="1"/>
      <p:bldP spid="63645" grpId="1" animBg="1"/>
      <p:bldP spid="63647" grpId="0" animBg="1"/>
      <p:bldP spid="63647" grpId="1" animBg="1"/>
      <p:bldP spid="63648" grpId="0" animBg="1"/>
      <p:bldP spid="63648" grpId="1" animBg="1"/>
      <p:bldP spid="63659" grpId="0" animBg="1"/>
      <p:bldP spid="63659" grpId="1" animBg="1"/>
      <p:bldP spid="63660" grpId="0" animBg="1"/>
      <p:bldP spid="63660" grpId="1" animBg="1"/>
      <p:bldP spid="63660" grpId="2" animBg="1"/>
      <p:bldP spid="63661" grpId="0" animBg="1"/>
      <p:bldP spid="6366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Ensuring Correctness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/>
            <a:r>
              <a:rPr lang="en-US" altLang="ko-KR" dirty="0" smtClean="0"/>
              <a:t>Speculative state must </a:t>
            </a:r>
            <a:r>
              <a:rPr lang="en-US" altLang="ko-KR" b="1" dirty="0" smtClean="0"/>
              <a:t>never be visible </a:t>
            </a:r>
            <a:r>
              <a:rPr lang="en-US" altLang="ko-KR" dirty="0" smtClean="0"/>
              <a:t>to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ko-KR" dirty="0" smtClean="0"/>
              <a:t>User or external device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ko-KR" dirty="0" smtClean="0"/>
              <a:t>Process not depending on the it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Controlling speculative process</a:t>
            </a:r>
          </a:p>
          <a:p>
            <a:pPr lvl="1"/>
            <a:r>
              <a:rPr lang="en-US" altLang="ko-KR" dirty="0" smtClean="0"/>
              <a:t>Block access to external environment</a:t>
            </a:r>
          </a:p>
          <a:p>
            <a:pPr lvl="2"/>
            <a:r>
              <a:rPr lang="en-US" altLang="ko-KR" dirty="0" smtClean="0"/>
              <a:t>Read only (</a:t>
            </a:r>
            <a:r>
              <a:rPr lang="en-US" altLang="ko-KR" dirty="0" err="1" smtClean="0"/>
              <a:t>getpid</a:t>
            </a:r>
            <a:r>
              <a:rPr lang="en-US" altLang="ko-KR" dirty="0" smtClean="0"/>
              <a:t>) and private state updates (dup2) allowed</a:t>
            </a:r>
          </a:p>
          <a:p>
            <a:pPr lvl="1"/>
            <a:r>
              <a:rPr lang="en-US" altLang="ko-KR" dirty="0" smtClean="0"/>
              <a:t>Buffer write to external device</a:t>
            </a:r>
          </a:p>
          <a:p>
            <a:pPr lvl="1"/>
            <a:r>
              <a:rPr lang="en-US" altLang="ko-KR" dirty="0" smtClean="0"/>
              <a:t>Propagate speculation if necessary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1657D-E4CA-4002-A57D-42B5A4FB04B4}" type="slidenum">
              <a:rPr lang="en-US"/>
              <a:pPr/>
              <a:t>19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Multi-Process Speculation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Supports</a:t>
            </a:r>
          </a:p>
          <a:p>
            <a:pPr lvl="1"/>
            <a:r>
              <a:rPr lang="en-US" dirty="0" smtClean="0"/>
              <a:t>Objects in distributed file system </a:t>
            </a:r>
          </a:p>
          <a:p>
            <a:pPr lvl="2"/>
            <a:r>
              <a:rPr lang="en-US" dirty="0" smtClean="0"/>
              <a:t>Will be explained in next slides</a:t>
            </a:r>
          </a:p>
          <a:p>
            <a:pPr lvl="1"/>
            <a:r>
              <a:rPr lang="en-US" dirty="0" smtClean="0"/>
              <a:t>Objects in local memory file system (RAMFS)</a:t>
            </a:r>
          </a:p>
          <a:p>
            <a:pPr lvl="1"/>
            <a:r>
              <a:rPr lang="en-US" dirty="0" smtClean="0"/>
              <a:t>Objects in local disk file system</a:t>
            </a:r>
          </a:p>
          <a:p>
            <a:pPr lvl="2"/>
            <a:r>
              <a:rPr lang="en-US" dirty="0" smtClean="0"/>
              <a:t>Use buffering strategy for speculation</a:t>
            </a:r>
          </a:p>
          <a:p>
            <a:pPr lvl="2"/>
            <a:r>
              <a:rPr lang="en-US" dirty="0" smtClean="0"/>
              <a:t>Shared on-disk metadata: only valid state committed using redo and undo</a:t>
            </a:r>
          </a:p>
          <a:p>
            <a:pPr lvl="2"/>
            <a:r>
              <a:rPr lang="en-US" dirty="0" smtClean="0"/>
              <a:t>Journal: only commit non speculative operations</a:t>
            </a:r>
          </a:p>
          <a:p>
            <a:pPr lvl="1"/>
            <a:r>
              <a:rPr lang="en-US" dirty="0" smtClean="0"/>
              <a:t>Etc</a:t>
            </a:r>
          </a:p>
          <a:p>
            <a:pPr lvl="2"/>
            <a:r>
              <a:rPr lang="en-US" dirty="0" smtClean="0"/>
              <a:t>Pipe, </a:t>
            </a:r>
            <a:r>
              <a:rPr lang="en-US" dirty="0" err="1" smtClean="0"/>
              <a:t>fifos</a:t>
            </a:r>
            <a:r>
              <a:rPr lang="en-US" dirty="0" smtClean="0"/>
              <a:t>, </a:t>
            </a:r>
            <a:r>
              <a:rPr lang="en-US" dirty="0" err="1" smtClean="0"/>
              <a:t>unix</a:t>
            </a:r>
            <a:r>
              <a:rPr lang="en-US" dirty="0" smtClean="0"/>
              <a:t> sockets, signals, fork, exit</a:t>
            </a:r>
          </a:p>
          <a:p>
            <a:r>
              <a:rPr lang="en-US" dirty="0" smtClean="0"/>
              <a:t>Doesn’t support</a:t>
            </a:r>
            <a:endParaRPr lang="en-US" dirty="0"/>
          </a:p>
          <a:p>
            <a:pPr lvl="1"/>
            <a:r>
              <a:rPr lang="en-US" dirty="0" smtClean="0"/>
              <a:t>write-shared memory including V IPC, </a:t>
            </a:r>
            <a:r>
              <a:rPr lang="en-US" dirty="0" err="1" smtClean="0"/>
              <a:t>futex</a:t>
            </a:r>
            <a:endParaRPr lang="en-US" dirty="0"/>
          </a:p>
        </p:txBody>
      </p:sp>
    </p:spTree>
  </p:cSld>
  <p:clrMapOvr>
    <a:masterClrMapping/>
  </p:clrMapOvr>
  <p:transition advTm="3403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CAP theorem, </a:t>
            </a:r>
            <a:r>
              <a:rPr lang="en-US" dirty="0" smtClean="0"/>
              <a:t>Consistency Semantics, Consistency Model</a:t>
            </a:r>
          </a:p>
          <a:p>
            <a:r>
              <a:rPr lang="en-US" dirty="0" smtClean="0"/>
              <a:t>Papers</a:t>
            </a:r>
          </a:p>
          <a:p>
            <a:pPr lvl="1"/>
            <a:r>
              <a:rPr lang="en-US" dirty="0" smtClean="0"/>
              <a:t>Speculative Execution in a Distributed File System (Award Paper from SOSP’05)</a:t>
            </a:r>
          </a:p>
          <a:p>
            <a:pPr lvl="1"/>
            <a:r>
              <a:rPr lang="en-US" dirty="0" smtClean="0"/>
              <a:t>Rethink the Sync (Best Paper from OSDI’06)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Speculation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400" y="1143000"/>
            <a:ext cx="2133600" cy="24468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Client 1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smtClean="0"/>
              <a:t>cat </a:t>
            </a:r>
            <a:r>
              <a:rPr lang="en-US" dirty="0" err="1" smtClean="0"/>
              <a:t>foo</a:t>
            </a:r>
            <a:r>
              <a:rPr lang="en-US" dirty="0" smtClean="0"/>
              <a:t>(0) 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   &gt; bar(1)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endParaRPr lang="en-US" dirty="0" smtClean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81800" y="1143000"/>
            <a:ext cx="2133600" cy="24468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Client </a:t>
            </a:r>
            <a:r>
              <a:rPr lang="en-US" dirty="0" smtClean="0"/>
              <a:t>2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smtClean="0"/>
              <a:t>cat bar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495800" y="2122944"/>
            <a:ext cx="0" cy="16101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40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86000" y="22098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V="1">
            <a:off x="2286000" y="2438399"/>
            <a:ext cx="1295400" cy="8381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86000" y="27432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81400" y="1143001"/>
            <a:ext cx="2133600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Server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 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5715000" y="3200400"/>
            <a:ext cx="1066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733800" y="1524000"/>
            <a:ext cx="1842107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foo</a:t>
            </a:r>
            <a:r>
              <a:rPr lang="en-US" dirty="0" smtClean="0"/>
              <a:t>(1), bar(0)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934200" y="1600200"/>
            <a:ext cx="1828800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bar(1)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91493" y="1524000"/>
            <a:ext cx="1842107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foo</a:t>
            </a:r>
            <a:r>
              <a:rPr lang="en-US" dirty="0" smtClean="0"/>
              <a:t>(0), bar(0)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733800" y="1524000"/>
            <a:ext cx="1842107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foo</a:t>
            </a:r>
            <a:r>
              <a:rPr lang="en-US" dirty="0" smtClean="0"/>
              <a:t>(1), bar(1)</a:t>
            </a:r>
          </a:p>
        </p:txBody>
      </p:sp>
      <p:sp>
        <p:nvSpPr>
          <p:cNvPr id="74" name="&quot;No&quot; Symbol 73"/>
          <p:cNvSpPr/>
          <p:nvPr/>
        </p:nvSpPr>
        <p:spPr>
          <a:xfrm>
            <a:off x="6096000" y="32004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&quot;No&quot; Symbol 74"/>
          <p:cNvSpPr/>
          <p:nvPr/>
        </p:nvSpPr>
        <p:spPr>
          <a:xfrm>
            <a:off x="2743200" y="26670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&quot;No&quot; Symbol 75"/>
          <p:cNvSpPr/>
          <p:nvPr/>
        </p:nvSpPr>
        <p:spPr>
          <a:xfrm>
            <a:off x="2743200" y="21336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&quot;No&quot; Symbol 76"/>
          <p:cNvSpPr/>
          <p:nvPr/>
        </p:nvSpPr>
        <p:spPr>
          <a:xfrm>
            <a:off x="4800600" y="15240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&quot;No&quot; Symbol 77"/>
          <p:cNvSpPr/>
          <p:nvPr/>
        </p:nvSpPr>
        <p:spPr>
          <a:xfrm>
            <a:off x="7162800" y="16002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 rot="10800000" flipV="1">
            <a:off x="5715000" y="3048000"/>
            <a:ext cx="10668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2" name="&quot;No&quot; Symbol 81"/>
          <p:cNvSpPr/>
          <p:nvPr/>
        </p:nvSpPr>
        <p:spPr>
          <a:xfrm>
            <a:off x="6096000" y="28956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내용 개체 틀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8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Speculation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400" y="1143000"/>
            <a:ext cx="2133600" cy="24468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Client 1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smtClean="0"/>
              <a:t>cat </a:t>
            </a:r>
            <a:r>
              <a:rPr lang="en-US" dirty="0" err="1" smtClean="0"/>
              <a:t>foo</a:t>
            </a:r>
            <a:r>
              <a:rPr lang="en-US" dirty="0" smtClean="0"/>
              <a:t>(0) 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   &gt; bar(1)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endParaRPr lang="en-US" dirty="0" smtClean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81800" y="1143000"/>
            <a:ext cx="2133600" cy="24468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Client </a:t>
            </a:r>
            <a:r>
              <a:rPr lang="en-US" dirty="0" smtClean="0"/>
              <a:t>2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 smtClean="0"/>
          </a:p>
          <a:p>
            <a:pPr>
              <a:spcBef>
                <a:spcPct val="50000"/>
              </a:spcBef>
            </a:pPr>
            <a:r>
              <a:rPr lang="en-US" dirty="0" smtClean="0"/>
              <a:t>cat bar</a:t>
            </a:r>
          </a:p>
          <a:p>
            <a:pPr>
              <a:spcBef>
                <a:spcPct val="50000"/>
              </a:spcBef>
            </a:pPr>
            <a:endParaRPr lang="en-US" dirty="0" smtClean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495800" y="2122944"/>
            <a:ext cx="0" cy="161014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40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86000" y="22098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V="1">
            <a:off x="2286000" y="2438399"/>
            <a:ext cx="1295400" cy="8381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86000" y="27432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581400" y="1143001"/>
            <a:ext cx="2133600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Server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 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5715000" y="3200400"/>
            <a:ext cx="1066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733800" y="1524000"/>
            <a:ext cx="1842107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foo</a:t>
            </a:r>
            <a:r>
              <a:rPr lang="en-US" dirty="0" smtClean="0"/>
              <a:t>(1), bar(0)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934200" y="1600200"/>
            <a:ext cx="1828800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bar(0)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91493" y="1524000"/>
            <a:ext cx="1842107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foo</a:t>
            </a:r>
            <a:r>
              <a:rPr lang="en-US" dirty="0" smtClean="0"/>
              <a:t>(0), bar(0)</a:t>
            </a:r>
          </a:p>
        </p:txBody>
      </p:sp>
      <p:cxnSp>
        <p:nvCxnSpPr>
          <p:cNvPr id="79" name="Straight Arrow Connector 78"/>
          <p:cNvCxnSpPr/>
          <p:nvPr/>
        </p:nvCxnSpPr>
        <p:spPr>
          <a:xfrm rot="10800000" flipV="1">
            <a:off x="5715000" y="3048000"/>
            <a:ext cx="10668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2286000" y="2971800"/>
            <a:ext cx="1295400" cy="8381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590800" y="2130623"/>
            <a:ext cx="6649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/>
              <a:t>foo</a:t>
            </a:r>
            <a:r>
              <a:rPr lang="en-US" sz="1400" dirty="0" smtClean="0"/>
              <a:t>(0) 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2362200" y="2664023"/>
            <a:ext cx="11939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/>
              <a:t>foo</a:t>
            </a:r>
            <a:r>
              <a:rPr lang="en-US" sz="1400" dirty="0" smtClean="0"/>
              <a:t>(0), bar(1) </a:t>
            </a:r>
            <a:endParaRPr lang="en-US" sz="1400" dirty="0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18748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Mutating Operation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Server determines speculation success/failure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at server never speculative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durable to server crash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Requires server to track failed speculations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Requires in-order processing of messages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4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4B45-BE0C-47F1-A8AB-C063E80B6C69}" type="slidenum">
              <a:rPr lang="en-US"/>
              <a:pPr/>
              <a:t>22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Commit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en-US" dirty="0"/>
              <a:t>Previously sequential ops now concurrent</a:t>
            </a:r>
          </a:p>
          <a:p>
            <a:r>
              <a:rPr lang="en-US" dirty="0"/>
              <a:t>Sync ops usually </a:t>
            </a:r>
            <a:r>
              <a:rPr lang="en-US" dirty="0" smtClean="0"/>
              <a:t>committed </a:t>
            </a:r>
            <a:r>
              <a:rPr lang="en-US" dirty="0"/>
              <a:t>to disk</a:t>
            </a:r>
          </a:p>
          <a:p>
            <a:r>
              <a:rPr lang="en-US" dirty="0"/>
              <a:t>Speculator makes group commit possible</a:t>
            </a:r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1371600" y="4343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>
            <a:off x="3200400" y="4343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>
            <a:off x="1371600" y="44196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1371600" y="48768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 flipH="1">
            <a:off x="1371600" y="46482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1371600" y="53340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1371600" y="57912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 flipH="1">
            <a:off x="1371600" y="51054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 flipH="1">
            <a:off x="1371600" y="55626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 flipH="1">
            <a:off x="1371600" y="60198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1371600" y="4422775"/>
            <a:ext cx="827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write</a:t>
            </a: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1371600" y="5275263"/>
            <a:ext cx="82708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write</a:t>
            </a:r>
          </a:p>
        </p:txBody>
      </p:sp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1371600" y="4879975"/>
            <a:ext cx="1166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commit</a:t>
            </a:r>
          </a:p>
        </p:txBody>
      </p:sp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1371600" y="5794375"/>
            <a:ext cx="1166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commit</a:t>
            </a:r>
          </a:p>
        </p:txBody>
      </p:sp>
      <p:sp>
        <p:nvSpPr>
          <p:cNvPr id="78866" name="AutoShape 18"/>
          <p:cNvSpPr>
            <a:spLocks noChangeArrowheads="1"/>
          </p:cNvSpPr>
          <p:nvPr/>
        </p:nvSpPr>
        <p:spPr bwMode="auto">
          <a:xfrm>
            <a:off x="3276600" y="5029200"/>
            <a:ext cx="304800" cy="228600"/>
          </a:xfrm>
          <a:prstGeom prst="can">
            <a:avLst>
              <a:gd name="adj" fmla="val 25000"/>
            </a:avLst>
          </a:prstGeom>
          <a:solidFill>
            <a:schemeClr val="tx2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AutoShape 19"/>
          <p:cNvSpPr>
            <a:spLocks noChangeArrowheads="1"/>
          </p:cNvSpPr>
          <p:nvPr/>
        </p:nvSpPr>
        <p:spPr bwMode="auto">
          <a:xfrm>
            <a:off x="3276600" y="5943600"/>
            <a:ext cx="304800" cy="228600"/>
          </a:xfrm>
          <a:prstGeom prst="can">
            <a:avLst>
              <a:gd name="adj" fmla="val 25000"/>
            </a:avLst>
          </a:prstGeom>
          <a:solidFill>
            <a:schemeClr val="tx2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>
            <a:off x="6019800" y="4343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>
            <a:off x="7848600" y="4343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>
            <a:off x="6019800" y="44196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>
            <a:off x="6019800" y="44958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2" name="Line 24"/>
          <p:cNvSpPr>
            <a:spLocks noChangeShapeType="1"/>
          </p:cNvSpPr>
          <p:nvPr/>
        </p:nvSpPr>
        <p:spPr bwMode="auto">
          <a:xfrm>
            <a:off x="6019800" y="45720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>
            <a:off x="6019800" y="46482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4" name="Line 26"/>
          <p:cNvSpPr>
            <a:spLocks noChangeShapeType="1"/>
          </p:cNvSpPr>
          <p:nvPr/>
        </p:nvSpPr>
        <p:spPr bwMode="auto">
          <a:xfrm flipH="1">
            <a:off x="6019800" y="51054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 flipH="1">
            <a:off x="6019800" y="50292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6" name="Line 28"/>
          <p:cNvSpPr>
            <a:spLocks noChangeShapeType="1"/>
          </p:cNvSpPr>
          <p:nvPr/>
        </p:nvSpPr>
        <p:spPr bwMode="auto">
          <a:xfrm flipH="1">
            <a:off x="6019800" y="48768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7" name="AutoShape 29"/>
          <p:cNvSpPr>
            <a:spLocks noChangeArrowheads="1"/>
          </p:cNvSpPr>
          <p:nvPr/>
        </p:nvSpPr>
        <p:spPr bwMode="auto">
          <a:xfrm>
            <a:off x="7924800" y="4800600"/>
            <a:ext cx="304800" cy="228600"/>
          </a:xfrm>
          <a:prstGeom prst="can">
            <a:avLst>
              <a:gd name="adj" fmla="val 25000"/>
            </a:avLst>
          </a:prstGeom>
          <a:solidFill>
            <a:schemeClr val="tx2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8" name="Line 30"/>
          <p:cNvSpPr>
            <a:spLocks noChangeShapeType="1"/>
          </p:cNvSpPr>
          <p:nvPr/>
        </p:nvSpPr>
        <p:spPr bwMode="auto">
          <a:xfrm flipH="1">
            <a:off x="6019800" y="4953000"/>
            <a:ext cx="1828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79" name="Text Box 31"/>
          <p:cNvSpPr txBox="1">
            <a:spLocks noChangeArrowheads="1"/>
          </p:cNvSpPr>
          <p:nvPr/>
        </p:nvSpPr>
        <p:spPr bwMode="auto">
          <a:xfrm>
            <a:off x="5638800" y="3965575"/>
            <a:ext cx="9636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Client</a:t>
            </a:r>
          </a:p>
        </p:txBody>
      </p:sp>
      <p:sp>
        <p:nvSpPr>
          <p:cNvPr id="78880" name="Text Box 32"/>
          <p:cNvSpPr txBox="1">
            <a:spLocks noChangeArrowheads="1"/>
          </p:cNvSpPr>
          <p:nvPr/>
        </p:nvSpPr>
        <p:spPr bwMode="auto">
          <a:xfrm>
            <a:off x="990600" y="3965575"/>
            <a:ext cx="9636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Client</a:t>
            </a:r>
          </a:p>
        </p:txBody>
      </p:sp>
      <p:sp>
        <p:nvSpPr>
          <p:cNvPr id="78881" name="Text Box 33"/>
          <p:cNvSpPr txBox="1">
            <a:spLocks noChangeArrowheads="1"/>
          </p:cNvSpPr>
          <p:nvPr/>
        </p:nvSpPr>
        <p:spPr bwMode="auto">
          <a:xfrm>
            <a:off x="2743200" y="3979863"/>
            <a:ext cx="1082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Server</a:t>
            </a:r>
          </a:p>
        </p:txBody>
      </p:sp>
      <p:sp>
        <p:nvSpPr>
          <p:cNvPr id="78882" name="Text Box 34"/>
          <p:cNvSpPr txBox="1">
            <a:spLocks noChangeArrowheads="1"/>
          </p:cNvSpPr>
          <p:nvPr/>
        </p:nvSpPr>
        <p:spPr bwMode="auto">
          <a:xfrm>
            <a:off x="7372350" y="3965575"/>
            <a:ext cx="1082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Server</a:t>
            </a:r>
          </a:p>
        </p:txBody>
      </p:sp>
      <p:sp>
        <p:nvSpPr>
          <p:cNvPr id="78884" name="Text Box 36"/>
          <p:cNvSpPr txBox="1">
            <a:spLocks noChangeArrowheads="1"/>
          </p:cNvSpPr>
          <p:nvPr/>
        </p:nvSpPr>
        <p:spPr bwMode="auto">
          <a:xfrm>
            <a:off x="914400" y="3581400"/>
            <a:ext cx="2503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Updating different files…</a:t>
            </a:r>
          </a:p>
        </p:txBody>
      </p:sp>
      <p:sp>
        <p:nvSpPr>
          <p:cNvPr id="78885" name="Text Box 37"/>
          <p:cNvSpPr txBox="1">
            <a:spLocks noChangeArrowheads="1"/>
          </p:cNvSpPr>
          <p:nvPr/>
        </p:nvSpPr>
        <p:spPr bwMode="auto">
          <a:xfrm>
            <a:off x="4419600" y="6172200"/>
            <a:ext cx="40748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Can significantly improve disk throughput</a:t>
            </a:r>
          </a:p>
        </p:txBody>
      </p:sp>
    </p:spTree>
  </p:cSld>
  <p:clrMapOvr>
    <a:masterClrMapping/>
  </p:clrMapOvr>
  <p:transition advTm="63872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 err="1" smtClean="0"/>
              <a:t>SpecNFS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Modified NFSv3 in Linux 2.4 kernel to support Speculator</a:t>
            </a:r>
          </a:p>
          <a:p>
            <a:pPr lvl="2"/>
            <a:r>
              <a:rPr lang="en-US" altLang="ko-KR" dirty="0" smtClean="0"/>
              <a:t>Same RPCs issued (but many now asynchronous)</a:t>
            </a:r>
          </a:p>
          <a:p>
            <a:pPr lvl="2"/>
            <a:r>
              <a:rPr lang="en-US" altLang="ko-KR" dirty="0" err="1" smtClean="0"/>
              <a:t>SpecNFS</a:t>
            </a:r>
            <a:r>
              <a:rPr lang="en-US" altLang="ko-KR" dirty="0" smtClean="0"/>
              <a:t> has same close-to-open consistency, safety as NFS</a:t>
            </a:r>
          </a:p>
          <a:p>
            <a:r>
              <a:rPr lang="en-US" altLang="ko-KR" dirty="0" err="1" smtClean="0"/>
              <a:t>BlueFS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new file system for Speculator</a:t>
            </a:r>
          </a:p>
          <a:p>
            <a:pPr lvl="2"/>
            <a:r>
              <a:rPr lang="en-US" altLang="ko-KR" dirty="0" smtClean="0"/>
              <a:t>Single copy semantics</a:t>
            </a:r>
          </a:p>
          <a:p>
            <a:pPr lvl="2"/>
            <a:r>
              <a:rPr lang="en-US" altLang="ko-KR" dirty="0" smtClean="0"/>
              <a:t>Each file, directory, etc. has version number</a:t>
            </a:r>
          </a:p>
          <a:p>
            <a:pPr lvl="2"/>
            <a:r>
              <a:rPr lang="en-US" altLang="ko-KR" dirty="0" smtClean="0"/>
              <a:t>Check server for every operation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Two Dell Precision 370 desktops as the client and file server</a:t>
            </a:r>
          </a:p>
          <a:p>
            <a:r>
              <a:rPr lang="en-US" altLang="ko-KR" dirty="0" smtClean="0"/>
              <a:t>Routed packet through </a:t>
            </a:r>
            <a:r>
              <a:rPr lang="en-US" altLang="ko-KR" dirty="0" err="1" smtClean="0"/>
              <a:t>NISTnet</a:t>
            </a:r>
            <a:r>
              <a:rPr lang="en-US" altLang="ko-KR" dirty="0" smtClean="0"/>
              <a:t> network emulator to insert delay.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25B33-EC68-4870-B9C9-B120E60B135D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 advTm="35936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6653-6ACC-49D0-B1CA-CE1F524C9E06}" type="slidenum">
              <a:rPr lang="en-US"/>
              <a:pPr/>
              <a:t>24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Apache </a:t>
            </a:r>
            <a:r>
              <a:rPr lang="en-US" dirty="0" smtClean="0"/>
              <a:t>Build</a:t>
            </a:r>
            <a:endParaRPr lang="en-US" dirty="0"/>
          </a:p>
        </p:txBody>
      </p:sp>
      <p:sp>
        <p:nvSpPr>
          <p:cNvPr id="108559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152400" y="6248400"/>
            <a:ext cx="9144000" cy="1143000"/>
          </a:xfrm>
          <a:noFill/>
          <a:ln/>
        </p:spPr>
        <p:txBody>
          <a:bodyPr/>
          <a:lstStyle/>
          <a:p>
            <a:r>
              <a:rPr lang="en-US" dirty="0" smtClean="0"/>
              <a:t>With delays </a:t>
            </a:r>
            <a:r>
              <a:rPr lang="en-US" dirty="0" err="1" smtClean="0"/>
              <a:t>SpecNFS</a:t>
            </a:r>
            <a:r>
              <a:rPr lang="en-US" dirty="0" smtClean="0"/>
              <a:t> </a:t>
            </a:r>
            <a:r>
              <a:rPr lang="en-US" dirty="0"/>
              <a:t>up to 14 times </a:t>
            </a:r>
            <a:r>
              <a:rPr lang="en-US" dirty="0" smtClean="0"/>
              <a:t>faster  </a:t>
            </a:r>
            <a:endParaRPr lang="en-US" dirty="0"/>
          </a:p>
        </p:txBody>
      </p:sp>
      <p:graphicFrame>
        <p:nvGraphicFramePr>
          <p:cNvPr id="108566" name="Object 22"/>
          <p:cNvGraphicFramePr>
            <a:graphicFrameLocks noChangeAspect="1"/>
          </p:cNvGraphicFramePr>
          <p:nvPr/>
        </p:nvGraphicFramePr>
        <p:xfrm>
          <a:off x="0" y="1076325"/>
          <a:ext cx="4533900" cy="5172075"/>
        </p:xfrm>
        <a:graphic>
          <a:graphicData uri="http://schemas.openxmlformats.org/presentationml/2006/ole">
            <p:oleObj spid="_x0000_s1026" name="Chart" r:id="rId4" imgW="4533900" imgH="5019751" progId="Excel.Sheet.8">
              <p:embed/>
            </p:oleObj>
          </a:graphicData>
        </a:graphic>
      </p:graphicFrame>
      <p:graphicFrame>
        <p:nvGraphicFramePr>
          <p:cNvPr id="108567" name="Object 23"/>
          <p:cNvGraphicFramePr>
            <a:graphicFrameLocks noChangeAspect="1"/>
          </p:cNvGraphicFramePr>
          <p:nvPr/>
        </p:nvGraphicFramePr>
        <p:xfrm>
          <a:off x="4600575" y="1076325"/>
          <a:ext cx="4543425" cy="5172075"/>
        </p:xfrm>
        <a:graphic>
          <a:graphicData uri="http://schemas.openxmlformats.org/presentationml/2006/ole">
            <p:oleObj spid="_x0000_s1027" name="Chart" r:id="rId5" imgW="4543349" imgH="5019751" progId="Excel.Sheet.8">
              <p:embed/>
            </p:oleObj>
          </a:graphicData>
        </a:graphic>
      </p:graphicFrame>
    </p:spTree>
  </p:cSld>
  <p:clrMapOvr>
    <a:masterClrMapping/>
  </p:clrMapOvr>
  <p:transition advTm="1024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EE2-F287-4183-9534-262F79090CA4}" type="slidenum">
              <a:rPr lang="en-US"/>
              <a:pPr/>
              <a:t>25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</a:t>
            </a:r>
            <a:r>
              <a:rPr lang="en-US" dirty="0" smtClean="0"/>
              <a:t>Rollback</a:t>
            </a:r>
            <a:endParaRPr lang="en-US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5943600"/>
            <a:ext cx="7620000" cy="685800"/>
          </a:xfrm>
        </p:spPr>
        <p:txBody>
          <a:bodyPr/>
          <a:lstStyle/>
          <a:p>
            <a:r>
              <a:rPr lang="en-US" sz="2800"/>
              <a:t>All files out of date SpecNFS up to 11x faster</a:t>
            </a:r>
          </a:p>
        </p:txBody>
      </p:sp>
      <p:graphicFrame>
        <p:nvGraphicFramePr>
          <p:cNvPr id="74788" name="Object 36"/>
          <p:cNvGraphicFramePr>
            <a:graphicFrameLocks noChangeAspect="1"/>
          </p:cNvGraphicFramePr>
          <p:nvPr/>
        </p:nvGraphicFramePr>
        <p:xfrm>
          <a:off x="-76200" y="1066800"/>
          <a:ext cx="4667250" cy="4743450"/>
        </p:xfrm>
        <a:graphic>
          <a:graphicData uri="http://schemas.openxmlformats.org/presentationml/2006/ole">
            <p:oleObj spid="_x0000_s3074" name="Chart" r:id="rId4" imgW="4667402" imgH="4591202" progId="Excel.Sheet.8">
              <p:embed/>
            </p:oleObj>
          </a:graphicData>
        </a:graphic>
      </p:graphicFrame>
      <p:graphicFrame>
        <p:nvGraphicFramePr>
          <p:cNvPr id="74789" name="Object 37"/>
          <p:cNvGraphicFramePr>
            <a:graphicFrameLocks noChangeAspect="1"/>
          </p:cNvGraphicFramePr>
          <p:nvPr/>
        </p:nvGraphicFramePr>
        <p:xfrm>
          <a:off x="4495800" y="1066800"/>
          <a:ext cx="4667250" cy="4752975"/>
        </p:xfrm>
        <a:graphic>
          <a:graphicData uri="http://schemas.openxmlformats.org/presentationml/2006/ole">
            <p:oleObj spid="_x0000_s3075" name="Chart" r:id="rId5" imgW="4667402" imgH="4600651" progId="Excel.Sheet.8">
              <p:embed/>
            </p:oleObj>
          </a:graphicData>
        </a:graphic>
      </p:graphicFrame>
    </p:spTree>
  </p:cSld>
  <p:clrMapOvr>
    <a:masterClrMapping/>
  </p:clrMapOvr>
  <p:transition advTm="73136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5230A-433F-4C7C-A725-D58F77EDB214}" type="slidenum">
              <a:rPr lang="en-US"/>
              <a:pPr/>
              <a:t>26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 Commit &amp; Sharing State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13438"/>
            <a:ext cx="8229600" cy="94456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0" y="1143000"/>
          <a:ext cx="4581525" cy="4638675"/>
        </p:xfrm>
        <a:graphic>
          <a:graphicData uri="http://schemas.openxmlformats.org/presentationml/2006/ole">
            <p:oleObj spid="_x0000_s4098" name="Chart" r:id="rId4" imgW="4581449" imgH="4486351" progId="Excel.Sheet.8">
              <p:embed/>
            </p:oleObj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4572000" y="1133475"/>
          <a:ext cx="4591050" cy="4638675"/>
        </p:xfrm>
        <a:graphic>
          <a:graphicData uri="http://schemas.openxmlformats.org/presentationml/2006/ole">
            <p:oleObj spid="_x0000_s4099" name="Chart" r:id="rId5" imgW="4591202" imgH="4486351" progId="Excel.Sheet.8">
              <p:embed/>
            </p:oleObj>
          </a:graphicData>
        </a:graphic>
      </p:graphicFrame>
    </p:spTree>
  </p:cSld>
  <p:clrMapOvr>
    <a:masterClrMapping/>
  </p:clrMapOvr>
  <p:transition advTm="784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4B221-421C-4577-BBF9-E323D8ED2B1F}" type="slidenum">
              <a:rPr lang="en-US"/>
              <a:pPr/>
              <a:t>27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Speculator greatly improves performance of existing distributed file </a:t>
            </a:r>
            <a:r>
              <a:rPr lang="en-US" sz="2800" dirty="0" smtClean="0"/>
              <a:t>systems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Speculator enables new file systems to be safe, consistent </a:t>
            </a:r>
            <a:r>
              <a:rPr lang="en-US" sz="2800" dirty="0" smtClean="0"/>
              <a:t>in some sense and </a:t>
            </a:r>
            <a:r>
              <a:rPr lang="en-US" sz="2800" dirty="0"/>
              <a:t>fast</a:t>
            </a:r>
          </a:p>
          <a:p>
            <a:pPr>
              <a:lnSpc>
                <a:spcPct val="90000"/>
              </a:lnSpc>
            </a:pPr>
            <a:endParaRPr lang="en-US" sz="2800" i="1" dirty="0" smtClean="0"/>
          </a:p>
        </p:txBody>
      </p:sp>
    </p:spTree>
  </p:cSld>
  <p:clrMapOvr>
    <a:masterClrMapping/>
  </p:clrMapOvr>
  <p:transition advTm="29072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Starvation (Infinite rollback)?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Overhead for maintaining speculation?</a:t>
            </a:r>
          </a:p>
          <a:p>
            <a:pPr lvl="1"/>
            <a:r>
              <a:rPr lang="en-US" dirty="0" smtClean="0"/>
              <a:t>Memory or CPU?</a:t>
            </a:r>
          </a:p>
          <a:p>
            <a:endParaRPr lang="en-US" dirty="0" smtClean="0"/>
          </a:p>
          <a:p>
            <a:r>
              <a:rPr lang="en-US" dirty="0" smtClean="0"/>
              <a:t>Multiple server environment?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Consistency?</a:t>
            </a:r>
          </a:p>
          <a:p>
            <a:pPr lvl="1"/>
            <a:r>
              <a:rPr lang="en-US" dirty="0" smtClean="0"/>
              <a:t>Consistency Semantics?</a:t>
            </a:r>
          </a:p>
          <a:p>
            <a:pPr lvl="1"/>
            <a:r>
              <a:rPr lang="en-US" dirty="0" smtClean="0"/>
              <a:t>Consistency Model?</a:t>
            </a:r>
          </a:p>
          <a:p>
            <a:pPr lvl="1"/>
            <a:r>
              <a:rPr lang="en-US" dirty="0" smtClean="0"/>
              <a:t>CAP Theorem?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chemeClr val="bg1">
                    <a:lumMod val="65000"/>
                  </a:schemeClr>
                </a:solidFill>
              </a:rPr>
              <a:t>CAP theorem, Consistency Semantics, Consistency Model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Papers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Speculative Execution in a Distributed File System (Award Paper from SOSP’05)</a:t>
            </a:r>
          </a:p>
          <a:p>
            <a:pPr lvl="1"/>
            <a:r>
              <a:rPr lang="en-US" b="1" dirty="0" smtClean="0"/>
              <a:t>Rethink the Sync (Best Paper from OSDI’06)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 by Eric Brewer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most two of CAP can be satisfied simultaneously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onsistency: correctness of data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vailability: guaranteed immediate access to data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Tolerance: guaranteed functioning despite network disruption or partition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4953000"/>
            <a:ext cx="19050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67400" y="4953000"/>
            <a:ext cx="19050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590800" y="5410200"/>
            <a:ext cx="6858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934200" y="5410200"/>
            <a:ext cx="6858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4953000"/>
            <a:ext cx="9144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5410200"/>
            <a:ext cx="9144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9600" y="5867400"/>
            <a:ext cx="9144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&quot;No&quot; Symbol 12"/>
          <p:cNvSpPr/>
          <p:nvPr/>
        </p:nvSpPr>
        <p:spPr>
          <a:xfrm>
            <a:off x="914400" y="59436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&quot;No&quot; Symbol 14"/>
          <p:cNvSpPr/>
          <p:nvPr/>
        </p:nvSpPr>
        <p:spPr>
          <a:xfrm>
            <a:off x="914400" y="54864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&quot;No&quot; Symbol 15"/>
          <p:cNvSpPr/>
          <p:nvPr/>
        </p:nvSpPr>
        <p:spPr>
          <a:xfrm>
            <a:off x="914400" y="5029200"/>
            <a:ext cx="304800" cy="3048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505200" y="5410200"/>
            <a:ext cx="6858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6019800" y="5410200"/>
            <a:ext cx="685800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Left-Right Arrow 18"/>
          <p:cNvSpPr/>
          <p:nvPr/>
        </p:nvSpPr>
        <p:spPr>
          <a:xfrm>
            <a:off x="4495800" y="5334000"/>
            <a:ext cx="1219200" cy="533400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Sync</a:t>
            </a:r>
            <a:endParaRPr lang="en-US" dirty="0"/>
          </a:p>
        </p:txBody>
      </p:sp>
      <p:sp>
        <p:nvSpPr>
          <p:cNvPr id="20" name="&quot;No&quot; Symbol 19"/>
          <p:cNvSpPr/>
          <p:nvPr/>
        </p:nvSpPr>
        <p:spPr>
          <a:xfrm>
            <a:off x="5715000" y="4572000"/>
            <a:ext cx="2209800" cy="2133600"/>
          </a:xfrm>
          <a:prstGeom prst="noSmoking">
            <a:avLst>
              <a:gd name="adj" fmla="val 853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19" grpId="1" animBg="1"/>
      <p:bldP spid="20" grpId="1" animBg="1"/>
      <p:bldP spid="20" grpId="2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Asynchronous 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High performance</a:t>
            </a:r>
          </a:p>
          <a:p>
            <a:pPr lvl="1"/>
            <a:r>
              <a:rPr lang="en-US" dirty="0" smtClean="0"/>
              <a:t>Non-blocking</a:t>
            </a:r>
          </a:p>
          <a:p>
            <a:r>
              <a:rPr lang="en-US" dirty="0" smtClean="0"/>
              <a:t>Low reliability</a:t>
            </a:r>
          </a:p>
          <a:p>
            <a:pPr lvl="1"/>
            <a:r>
              <a:rPr lang="en-US" dirty="0" smtClean="0"/>
              <a:t>Vulnerable to crash</a:t>
            </a:r>
          </a:p>
          <a:p>
            <a:pPr lvl="1"/>
            <a:r>
              <a:rPr lang="en-US" dirty="0" smtClean="0"/>
              <a:t>Ordering not guaranteed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Synchronous IO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Low performance</a:t>
            </a:r>
          </a:p>
          <a:p>
            <a:pPr lvl="1"/>
            <a:r>
              <a:rPr lang="en-US" dirty="0" smtClean="0"/>
              <a:t>Blocking</a:t>
            </a:r>
          </a:p>
          <a:p>
            <a:r>
              <a:rPr lang="en-US" dirty="0" smtClean="0"/>
              <a:t>High reliability </a:t>
            </a:r>
          </a:p>
          <a:p>
            <a:pPr lvl="1"/>
            <a:r>
              <a:rPr lang="en-US" dirty="0" smtClean="0"/>
              <a:t>Resilient to crash </a:t>
            </a:r>
          </a:p>
          <a:p>
            <a:pPr lvl="1"/>
            <a:r>
              <a:rPr lang="en-US" dirty="0" smtClean="0"/>
              <a:t>Guaranteed ordering of IO</a:t>
            </a:r>
          </a:p>
          <a:p>
            <a:pPr lvl="1"/>
            <a:endParaRPr lang="en-US" dirty="0"/>
          </a:p>
        </p:txBody>
      </p:sp>
      <p:sp>
        <p:nvSpPr>
          <p:cNvPr id="7" name="Text Placeholder 3"/>
          <p:cNvSpPr txBox="1">
            <a:spLocks/>
          </p:cNvSpPr>
          <p:nvPr/>
        </p:nvSpPr>
        <p:spPr>
          <a:xfrm>
            <a:off x="1295400" y="4267200"/>
            <a:ext cx="6553200" cy="639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External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Synchrony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295400" y="4906962"/>
            <a:ext cx="6553200" cy="17224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performance close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</a:t>
            </a:r>
            <a:r>
              <a:rPr lang="en-US" sz="2400" dirty="0" err="1" smtClean="0"/>
              <a:t>a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sync IO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Async</a:t>
            </a:r>
            <a:r>
              <a:rPr lang="en-US" sz="2000" dirty="0" smtClean="0"/>
              <a:t>-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 execution until externalization </a:t>
            </a:r>
          </a:p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High reliability close to synchronous </a:t>
            </a:r>
          </a:p>
          <a:p>
            <a:pPr marL="742950" lvl="1" indent="-285750" algn="ctr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000" dirty="0" smtClean="0"/>
              <a:t>User centric view of guaranteed durability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External Synchrony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Delay commit of data until externally observable operation is necessary</a:t>
            </a:r>
          </a:p>
          <a:p>
            <a:pPr lvl="1"/>
            <a:r>
              <a:rPr lang="en-US" altLang="ko-KR" dirty="0" smtClean="0"/>
              <a:t>Print to screen</a:t>
            </a:r>
          </a:p>
          <a:p>
            <a:pPr lvl="1"/>
            <a:r>
              <a:rPr lang="en-US" altLang="ko-KR" dirty="0" smtClean="0"/>
              <a:t>Packet send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Externally observable behavior  implicates</a:t>
            </a:r>
          </a:p>
          <a:p>
            <a:pPr lvl="1"/>
            <a:r>
              <a:rPr lang="en-US" altLang="ko-KR" dirty="0" smtClean="0"/>
              <a:t>Operation before the observed behavior are committed</a:t>
            </a:r>
          </a:p>
          <a:p>
            <a:pPr lvl="1"/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88" name="Rectangle 16"/>
          <p:cNvSpPr>
            <a:spLocks noChangeArrowheads="1"/>
          </p:cNvSpPr>
          <p:nvPr/>
        </p:nvSpPr>
        <p:spPr bwMode="auto">
          <a:xfrm>
            <a:off x="685800" y="1295400"/>
            <a:ext cx="3962400" cy="2057400"/>
          </a:xfrm>
          <a:prstGeom prst="rect">
            <a:avLst/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Synchronous I/O</a:t>
            </a:r>
          </a:p>
        </p:txBody>
      </p:sp>
      <p:sp>
        <p:nvSpPr>
          <p:cNvPr id="463875" name="AutoShape 3"/>
          <p:cNvSpPr>
            <a:spLocks noChangeArrowheads="1"/>
          </p:cNvSpPr>
          <p:nvPr/>
        </p:nvSpPr>
        <p:spPr bwMode="auto">
          <a:xfrm>
            <a:off x="4114800" y="4724400"/>
            <a:ext cx="1600200" cy="13716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OS Kernel</a:t>
            </a:r>
          </a:p>
        </p:txBody>
      </p:sp>
      <p:sp>
        <p:nvSpPr>
          <p:cNvPr id="463876" name="AutoShape 4"/>
          <p:cNvSpPr>
            <a:spLocks noChangeArrowheads="1"/>
          </p:cNvSpPr>
          <p:nvPr/>
        </p:nvSpPr>
        <p:spPr bwMode="auto">
          <a:xfrm>
            <a:off x="6858000" y="4648200"/>
            <a:ext cx="1066800" cy="1447800"/>
          </a:xfrm>
          <a:prstGeom prst="can">
            <a:avLst>
              <a:gd name="adj" fmla="val 33929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Disk</a:t>
            </a:r>
          </a:p>
        </p:txBody>
      </p:sp>
      <p:sp>
        <p:nvSpPr>
          <p:cNvPr id="463877" name="AutoShape 5"/>
          <p:cNvSpPr>
            <a:spLocks noChangeArrowheads="1"/>
          </p:cNvSpPr>
          <p:nvPr/>
        </p:nvSpPr>
        <p:spPr bwMode="auto">
          <a:xfrm>
            <a:off x="5715000" y="50292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3878" name="Rectangle 6"/>
          <p:cNvSpPr>
            <a:spLocks noChangeArrowheads="1"/>
          </p:cNvSpPr>
          <p:nvPr/>
        </p:nvSpPr>
        <p:spPr bwMode="auto">
          <a:xfrm>
            <a:off x="1295400" y="5105400"/>
            <a:ext cx="1638300" cy="495300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Process</a:t>
            </a:r>
          </a:p>
        </p:txBody>
      </p:sp>
      <p:sp>
        <p:nvSpPr>
          <p:cNvPr id="463879" name="AutoShape 7"/>
          <p:cNvSpPr>
            <a:spLocks noChangeArrowheads="1"/>
          </p:cNvSpPr>
          <p:nvPr/>
        </p:nvSpPr>
        <p:spPr bwMode="auto">
          <a:xfrm>
            <a:off x="2514600" y="49530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3885" name="AutoShape 13"/>
          <p:cNvSpPr>
            <a:spLocks noChangeArrowheads="1"/>
          </p:cNvSpPr>
          <p:nvPr/>
        </p:nvSpPr>
        <p:spPr bwMode="auto">
          <a:xfrm>
            <a:off x="2971800" y="50292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3889" name="Rectangle 17"/>
          <p:cNvSpPr>
            <a:spLocks noChangeArrowheads="1"/>
          </p:cNvSpPr>
          <p:nvPr/>
        </p:nvSpPr>
        <p:spPr bwMode="auto">
          <a:xfrm>
            <a:off x="762000" y="1469767"/>
            <a:ext cx="3810000" cy="369332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63886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4038600" cy="1768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101   write(buf_1);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102   write(buf_2);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103   print(“work done”);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104   </a:t>
            </a:r>
            <a:r>
              <a:rPr lang="en-US" sz="2000" dirty="0" err="1">
                <a:latin typeface="MS Reference Sans Serif" pitchFamily="34" charset="0"/>
              </a:rPr>
              <a:t>foo</a:t>
            </a:r>
            <a:r>
              <a:rPr lang="en-US" sz="2000" dirty="0">
                <a:latin typeface="MS Reference Sans Serif" pitchFamily="34" charset="0"/>
              </a:rPr>
              <a:t>();</a:t>
            </a:r>
          </a:p>
        </p:txBody>
      </p:sp>
      <p:sp>
        <p:nvSpPr>
          <p:cNvPr id="463891" name="AutoShape 19"/>
          <p:cNvSpPr>
            <a:spLocks noChangeArrowheads="1"/>
          </p:cNvSpPr>
          <p:nvPr/>
        </p:nvSpPr>
        <p:spPr bwMode="auto">
          <a:xfrm>
            <a:off x="4724400" y="1447800"/>
            <a:ext cx="1066800" cy="4572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3892" name="Text Box 20"/>
          <p:cNvSpPr txBox="1">
            <a:spLocks noChangeArrowheads="1"/>
          </p:cNvSpPr>
          <p:nvPr/>
        </p:nvSpPr>
        <p:spPr bwMode="auto">
          <a:xfrm>
            <a:off x="5867400" y="1447800"/>
            <a:ext cx="3124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Application blocks</a:t>
            </a:r>
          </a:p>
        </p:txBody>
      </p:sp>
      <p:sp>
        <p:nvSpPr>
          <p:cNvPr id="463893" name="Text Box 21"/>
          <p:cNvSpPr txBox="1">
            <a:spLocks noChangeArrowheads="1"/>
          </p:cNvSpPr>
          <p:nvPr/>
        </p:nvSpPr>
        <p:spPr bwMode="auto">
          <a:xfrm>
            <a:off x="5867400" y="1752600"/>
            <a:ext cx="3048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Application blocks</a:t>
            </a:r>
          </a:p>
        </p:txBody>
      </p:sp>
      <p:sp>
        <p:nvSpPr>
          <p:cNvPr id="463894" name="AutoShape 22"/>
          <p:cNvSpPr>
            <a:spLocks noChangeArrowheads="1"/>
          </p:cNvSpPr>
          <p:nvPr/>
        </p:nvSpPr>
        <p:spPr bwMode="auto">
          <a:xfrm>
            <a:off x="2514600" y="49530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3899" name="Rectangle 27"/>
          <p:cNvSpPr>
            <a:spLocks noChangeArrowheads="1"/>
          </p:cNvSpPr>
          <p:nvPr/>
        </p:nvSpPr>
        <p:spPr bwMode="auto">
          <a:xfrm>
            <a:off x="6248400" y="3276600"/>
            <a:ext cx="2286000" cy="12954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3900" name="Text Box 28"/>
          <p:cNvSpPr txBox="1">
            <a:spLocks noChangeArrowheads="1"/>
          </p:cNvSpPr>
          <p:nvPr/>
        </p:nvSpPr>
        <p:spPr bwMode="auto">
          <a:xfrm>
            <a:off x="6248400" y="3429000"/>
            <a:ext cx="2286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33CC33"/>
                </a:solidFill>
              </a:rPr>
              <a:t>%work done</a:t>
            </a:r>
            <a:br>
              <a:rPr lang="en-US">
                <a:solidFill>
                  <a:srgbClr val="33CC33"/>
                </a:solidFill>
              </a:rPr>
            </a:br>
            <a:r>
              <a:rPr lang="en-US">
                <a:solidFill>
                  <a:srgbClr val="33CC33"/>
                </a:solidFill>
              </a:rPr>
              <a:t>%</a:t>
            </a:r>
          </a:p>
        </p:txBody>
      </p:sp>
      <p:sp>
        <p:nvSpPr>
          <p:cNvPr id="463901" name="AutoShape 29"/>
          <p:cNvSpPr>
            <a:spLocks noChangeArrowheads="1"/>
          </p:cNvSpPr>
          <p:nvPr/>
        </p:nvSpPr>
        <p:spPr bwMode="auto">
          <a:xfrm>
            <a:off x="2514600" y="49530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/>
              <a:t>TEXT</a:t>
            </a:r>
          </a:p>
        </p:txBody>
      </p:sp>
      <p:sp>
        <p:nvSpPr>
          <p:cNvPr id="463903" name="Text Box 31"/>
          <p:cNvSpPr txBox="1">
            <a:spLocks noChangeArrowheads="1"/>
          </p:cNvSpPr>
          <p:nvPr/>
        </p:nvSpPr>
        <p:spPr bwMode="auto">
          <a:xfrm>
            <a:off x="6248400" y="3429000"/>
            <a:ext cx="2057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33CC33"/>
                </a:solidFill>
              </a:rPr>
              <a:t>%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50834 5.55556E-6 " pathEditMode="relative" ptsTypes="AA">
                                      <p:cBhvr>
                                        <p:cTn id="22" dur="2000" fill="hold"/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 0.0444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3.33333E-6 0.0444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63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0" dur="2000" fill="hold"/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50834 5.55556E-6 " pathEditMode="relative" ptsTypes="AA">
                                      <p:cBhvr>
                                        <p:cTn id="48" dur="2000" fill="hold"/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4445 L 0 0.08889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4352 L 3.33333E-6 0.09213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463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72" dur="2000" fill="hold"/>
                                        <p:tgtEl>
                                          <p:spTgt spid="463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49167 -0.19999 " pathEditMode="relative" ptsTypes="AA">
                                      <p:cBhvr>
                                        <p:cTn id="76" dur="2000" fill="hold"/>
                                        <p:tgtEl>
                                          <p:spTgt spid="463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8889 L 0 0.13334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463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9213 L 3.33333E-6 0.13658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463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9" grpId="0" animBg="1"/>
      <p:bldP spid="463879" grpId="1" animBg="1"/>
      <p:bldP spid="463879" grpId="2" animBg="1"/>
      <p:bldP spid="463879" grpId="3" animBg="1"/>
      <p:bldP spid="463889" grpId="0" animBg="1"/>
      <p:bldP spid="463889" grpId="1" animBg="1"/>
      <p:bldP spid="463889" grpId="2" animBg="1"/>
      <p:bldP spid="463889" grpId="3" animBg="1"/>
      <p:bldP spid="463891" grpId="0" animBg="1"/>
      <p:bldP spid="463891" grpId="1" animBg="1"/>
      <p:bldP spid="463891" grpId="2" animBg="1"/>
      <p:bldP spid="463891" grpId="3" animBg="1"/>
      <p:bldP spid="463892" grpId="0"/>
      <p:bldP spid="463892" grpId="1"/>
      <p:bldP spid="463893" grpId="0"/>
      <p:bldP spid="463893" grpId="1"/>
      <p:bldP spid="463894" grpId="0" animBg="1"/>
      <p:bldP spid="463894" grpId="1" animBg="1"/>
      <p:bldP spid="463894" grpId="2" animBg="1"/>
      <p:bldP spid="463894" grpId="3" animBg="1"/>
      <p:bldP spid="463899" grpId="0" animBg="1"/>
      <p:bldP spid="463900" grpId="0"/>
      <p:bldP spid="463901" grpId="0" animBg="1"/>
      <p:bldP spid="463901" grpId="1" animBg="1"/>
      <p:bldP spid="46390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ChangeArrowheads="1"/>
          </p:cNvSpPr>
          <p:nvPr/>
        </p:nvSpPr>
        <p:spPr bwMode="auto">
          <a:xfrm>
            <a:off x="685800" y="1295400"/>
            <a:ext cx="3962400" cy="2057400"/>
          </a:xfrm>
          <a:prstGeom prst="rect">
            <a:avLst/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External synchrony</a:t>
            </a:r>
          </a:p>
        </p:txBody>
      </p:sp>
      <p:sp>
        <p:nvSpPr>
          <p:cNvPr id="464900" name="AutoShape 4"/>
          <p:cNvSpPr>
            <a:spLocks noChangeArrowheads="1"/>
          </p:cNvSpPr>
          <p:nvPr/>
        </p:nvSpPr>
        <p:spPr bwMode="auto">
          <a:xfrm>
            <a:off x="4114800" y="4724400"/>
            <a:ext cx="1600200" cy="13716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OS Kernel</a:t>
            </a:r>
          </a:p>
        </p:txBody>
      </p:sp>
      <p:sp>
        <p:nvSpPr>
          <p:cNvPr id="464901" name="AutoShape 5"/>
          <p:cNvSpPr>
            <a:spLocks noChangeArrowheads="1"/>
          </p:cNvSpPr>
          <p:nvPr/>
        </p:nvSpPr>
        <p:spPr bwMode="auto">
          <a:xfrm>
            <a:off x="6858000" y="4648200"/>
            <a:ext cx="1066800" cy="1447800"/>
          </a:xfrm>
          <a:prstGeom prst="can">
            <a:avLst>
              <a:gd name="adj" fmla="val 33929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Disk</a:t>
            </a:r>
          </a:p>
        </p:txBody>
      </p:sp>
      <p:sp>
        <p:nvSpPr>
          <p:cNvPr id="464902" name="AutoShape 6"/>
          <p:cNvSpPr>
            <a:spLocks noChangeArrowheads="1"/>
          </p:cNvSpPr>
          <p:nvPr/>
        </p:nvSpPr>
        <p:spPr bwMode="auto">
          <a:xfrm>
            <a:off x="5715000" y="50292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903" name="Rectangle 7"/>
          <p:cNvSpPr>
            <a:spLocks noChangeArrowheads="1"/>
          </p:cNvSpPr>
          <p:nvPr/>
        </p:nvSpPr>
        <p:spPr bwMode="auto">
          <a:xfrm>
            <a:off x="1295400" y="5105400"/>
            <a:ext cx="1638300" cy="495300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2000"/>
              <a:t>Process</a:t>
            </a:r>
          </a:p>
        </p:txBody>
      </p:sp>
      <p:sp>
        <p:nvSpPr>
          <p:cNvPr id="464904" name="AutoShape 8"/>
          <p:cNvSpPr>
            <a:spLocks noChangeArrowheads="1"/>
          </p:cNvSpPr>
          <p:nvPr/>
        </p:nvSpPr>
        <p:spPr bwMode="auto">
          <a:xfrm>
            <a:off x="2590800" y="49530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905" name="AutoShape 9"/>
          <p:cNvSpPr>
            <a:spLocks noChangeArrowheads="1"/>
          </p:cNvSpPr>
          <p:nvPr/>
        </p:nvSpPr>
        <p:spPr bwMode="auto">
          <a:xfrm>
            <a:off x="2971800" y="50292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906" name="Rectangle 10"/>
          <p:cNvSpPr>
            <a:spLocks noChangeArrowheads="1"/>
          </p:cNvSpPr>
          <p:nvPr/>
        </p:nvSpPr>
        <p:spPr bwMode="auto">
          <a:xfrm>
            <a:off x="762000" y="1475601"/>
            <a:ext cx="3810000" cy="369332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64907" name="Text Box 11"/>
          <p:cNvSpPr txBox="1">
            <a:spLocks noChangeArrowheads="1"/>
          </p:cNvSpPr>
          <p:nvPr/>
        </p:nvSpPr>
        <p:spPr bwMode="auto">
          <a:xfrm>
            <a:off x="685800" y="1447800"/>
            <a:ext cx="4038600" cy="1768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101   write(buf_1);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102   write(buf_2);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103   print(“work done”);</a:t>
            </a:r>
          </a:p>
          <a:p>
            <a:pPr marL="342900" indent="-342900" algn="l"/>
            <a:r>
              <a:rPr lang="en-US" sz="2000" dirty="0">
                <a:latin typeface="MS Reference Sans Serif" pitchFamily="34" charset="0"/>
              </a:rPr>
              <a:t>104   </a:t>
            </a:r>
            <a:r>
              <a:rPr lang="en-US" sz="2000" dirty="0" err="1">
                <a:latin typeface="MS Reference Sans Serif" pitchFamily="34" charset="0"/>
              </a:rPr>
              <a:t>foo</a:t>
            </a:r>
            <a:r>
              <a:rPr lang="en-US" sz="2000" dirty="0">
                <a:latin typeface="MS Reference Sans Serif" pitchFamily="34" charset="0"/>
              </a:rPr>
              <a:t>();</a:t>
            </a:r>
          </a:p>
        </p:txBody>
      </p:sp>
      <p:sp>
        <p:nvSpPr>
          <p:cNvPr id="464908" name="AutoShape 12"/>
          <p:cNvSpPr>
            <a:spLocks noChangeArrowheads="1"/>
          </p:cNvSpPr>
          <p:nvPr/>
        </p:nvSpPr>
        <p:spPr bwMode="auto">
          <a:xfrm>
            <a:off x="4724400" y="1447800"/>
            <a:ext cx="1066800" cy="4572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4911" name="AutoShape 15"/>
          <p:cNvSpPr>
            <a:spLocks noChangeArrowheads="1"/>
          </p:cNvSpPr>
          <p:nvPr/>
        </p:nvSpPr>
        <p:spPr bwMode="auto">
          <a:xfrm>
            <a:off x="2514600" y="48768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4913" name="Rectangle 17"/>
          <p:cNvSpPr>
            <a:spLocks noChangeArrowheads="1"/>
          </p:cNvSpPr>
          <p:nvPr/>
        </p:nvSpPr>
        <p:spPr bwMode="auto">
          <a:xfrm>
            <a:off x="6248400" y="3276600"/>
            <a:ext cx="2286000" cy="12954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4915" name="AutoShape 19"/>
          <p:cNvSpPr>
            <a:spLocks noChangeArrowheads="1"/>
          </p:cNvSpPr>
          <p:nvPr/>
        </p:nvSpPr>
        <p:spPr bwMode="auto">
          <a:xfrm>
            <a:off x="2514600" y="48006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/>
              <a:t>TEXT</a:t>
            </a:r>
          </a:p>
        </p:txBody>
      </p:sp>
      <p:sp>
        <p:nvSpPr>
          <p:cNvPr id="464914" name="Text Box 18"/>
          <p:cNvSpPr txBox="1">
            <a:spLocks noChangeArrowheads="1"/>
          </p:cNvSpPr>
          <p:nvPr/>
        </p:nvSpPr>
        <p:spPr bwMode="auto">
          <a:xfrm>
            <a:off x="6248400" y="3429000"/>
            <a:ext cx="2286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33CC33"/>
                </a:solidFill>
              </a:rPr>
              <a:t>%work done</a:t>
            </a:r>
            <a:br>
              <a:rPr lang="en-US">
                <a:solidFill>
                  <a:srgbClr val="33CC33"/>
                </a:solidFill>
              </a:rPr>
            </a:br>
            <a:r>
              <a:rPr lang="en-US">
                <a:solidFill>
                  <a:srgbClr val="33CC33"/>
                </a:solidFill>
              </a:rPr>
              <a:t>%</a:t>
            </a:r>
          </a:p>
        </p:txBody>
      </p:sp>
      <p:sp>
        <p:nvSpPr>
          <p:cNvPr id="464916" name="Text Box 20"/>
          <p:cNvSpPr txBox="1">
            <a:spLocks noChangeArrowheads="1"/>
          </p:cNvSpPr>
          <p:nvPr/>
        </p:nvSpPr>
        <p:spPr bwMode="auto">
          <a:xfrm>
            <a:off x="6248400" y="3429000"/>
            <a:ext cx="2057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33CC33"/>
                </a:solidFill>
              </a:rPr>
              <a:t>%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2 L 0 0.0555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64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555 L 3.33333E-6 0.05555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8" dur="2000" fill="hold"/>
                                        <p:tgtEl>
                                          <p:spTgt spid="4649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5555 L 0 0.1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464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5555 L 3.33333E-6 0.0944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46" dur="2000" fill="hold"/>
                                        <p:tgtEl>
                                          <p:spTgt spid="464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 L 0 0.1444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4649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9444 L 3.33333E-6 0.13333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50834 5.55556E-6 " pathEditMode="relative" ptsTypes="AA">
                                      <p:cBhvr>
                                        <p:cTn id="56" dur="2000" fill="hold"/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50834 5.55556E-6 " pathEditMode="relative" ptsTypes="AA">
                                      <p:cBhvr>
                                        <p:cTn id="58" dur="2000" fill="hold"/>
                                        <p:tgtEl>
                                          <p:spTgt spid="4649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5.55556E-6 L 0.49167 -0.19999 " pathEditMode="relative" ptsTypes="AA">
                                      <p:cBhvr>
                                        <p:cTn id="68" dur="2000" fill="hold"/>
                                        <p:tgtEl>
                                          <p:spTgt spid="464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4" grpId="0" animBg="1"/>
      <p:bldP spid="464904" grpId="1" animBg="1"/>
      <p:bldP spid="464904" grpId="2" animBg="1"/>
      <p:bldP spid="464904" grpId="3" animBg="1"/>
      <p:bldP spid="464906" grpId="0" animBg="1"/>
      <p:bldP spid="464906" grpId="1" animBg="1"/>
      <p:bldP spid="464906" grpId="2" animBg="1"/>
      <p:bldP spid="464906" grpId="3" animBg="1"/>
      <p:bldP spid="464908" grpId="0" animBg="1"/>
      <p:bldP spid="464908" grpId="1" animBg="1"/>
      <p:bldP spid="464908" grpId="2" animBg="1"/>
      <p:bldP spid="464908" grpId="3" animBg="1"/>
      <p:bldP spid="464911" grpId="0" animBg="1"/>
      <p:bldP spid="464911" grpId="1" animBg="1"/>
      <p:bldP spid="464911" grpId="2" animBg="1"/>
      <p:bldP spid="464911" grpId="3" animBg="1"/>
      <p:bldP spid="464913" grpId="0" animBg="1"/>
      <p:bldP spid="464915" grpId="0" animBg="1"/>
      <p:bldP spid="464915" grpId="1" animBg="1"/>
      <p:bldP spid="464914" grpId="0"/>
      <p:bldP spid="4649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commit of multiple modification</a:t>
            </a:r>
          </a:p>
          <a:p>
            <a:pPr lvl="1"/>
            <a:r>
              <a:rPr lang="en-US" dirty="0" smtClean="0"/>
              <a:t>Atomic commit reduces disk access</a:t>
            </a:r>
          </a:p>
          <a:p>
            <a:endParaRPr lang="en-US" dirty="0" smtClean="0"/>
          </a:p>
          <a:p>
            <a:r>
              <a:rPr lang="en-US" dirty="0" smtClean="0"/>
              <a:t>Buffering of output</a:t>
            </a:r>
          </a:p>
          <a:p>
            <a:pPr lvl="1"/>
            <a:r>
              <a:rPr lang="en-US" dirty="0" smtClean="0"/>
              <a:t>Output function runs while committing</a:t>
            </a:r>
          </a:p>
          <a:p>
            <a:pPr lvl="1"/>
            <a:r>
              <a:rPr lang="en-US" dirty="0" smtClean="0"/>
              <a:t>Buffered output is released after completion of commit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Multiprocess</a:t>
            </a:r>
            <a:r>
              <a:rPr lang="en-US" dirty="0" smtClean="0"/>
              <a:t> support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Necessary functions</a:t>
            </a:r>
            <a:endParaRPr lang="en-US" dirty="0" smtClean="0"/>
          </a:p>
          <a:p>
            <a:pPr lvl="1"/>
            <a:r>
              <a:rPr lang="en-US" dirty="0" smtClean="0"/>
              <a:t>Tracking down causal dependencies</a:t>
            </a:r>
          </a:p>
          <a:p>
            <a:pPr lvl="2"/>
            <a:r>
              <a:rPr lang="en-US" dirty="0" smtClean="0"/>
              <a:t>Speculator concept borrowed</a:t>
            </a:r>
          </a:p>
          <a:p>
            <a:pPr lvl="1"/>
            <a:r>
              <a:rPr lang="en-US" dirty="0" smtClean="0"/>
              <a:t>Output triggered commit</a:t>
            </a:r>
          </a:p>
          <a:p>
            <a:pPr lvl="2"/>
            <a:r>
              <a:rPr lang="en-US" dirty="0" smtClean="0"/>
              <a:t>Buffering output borrowed from Speculator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제목 4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ko-KR" dirty="0" err="1" smtClean="0">
                <a:ea typeface="굴림" charset="-127"/>
              </a:rPr>
              <a:t>Multiprocess</a:t>
            </a:r>
            <a:r>
              <a:rPr lang="en-US" altLang="ko-KR" dirty="0" smtClean="0">
                <a:ea typeface="굴림" charset="-127"/>
              </a:rPr>
              <a:t> support</a:t>
            </a:r>
            <a:endParaRPr lang="ko-KR" altLang="en-US" dirty="0"/>
          </a:p>
        </p:txBody>
      </p:sp>
      <p:sp>
        <p:nvSpPr>
          <p:cNvPr id="81" name="Rectangle 2"/>
          <p:cNvSpPr>
            <a:spLocks noChangeArrowheads="1"/>
          </p:cNvSpPr>
          <p:nvPr/>
        </p:nvSpPr>
        <p:spPr bwMode="auto">
          <a:xfrm>
            <a:off x="228600" y="1752600"/>
            <a:ext cx="3048000" cy="1143000"/>
          </a:xfrm>
          <a:prstGeom prst="rect">
            <a:avLst/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82" name="AutoShape 5"/>
          <p:cNvSpPr>
            <a:spLocks noChangeArrowheads="1"/>
          </p:cNvSpPr>
          <p:nvPr/>
        </p:nvSpPr>
        <p:spPr bwMode="auto">
          <a:xfrm>
            <a:off x="6858000" y="4953000"/>
            <a:ext cx="1066800" cy="1447800"/>
          </a:xfrm>
          <a:prstGeom prst="can">
            <a:avLst>
              <a:gd name="adj" fmla="val 33929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Disk</a:t>
            </a:r>
          </a:p>
        </p:txBody>
      </p:sp>
      <p:sp>
        <p:nvSpPr>
          <p:cNvPr id="83" name="AutoShape 6"/>
          <p:cNvSpPr>
            <a:spLocks noChangeArrowheads="1"/>
          </p:cNvSpPr>
          <p:nvPr/>
        </p:nvSpPr>
        <p:spPr bwMode="auto">
          <a:xfrm>
            <a:off x="5638800" y="49530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4" name="Rectangle 7"/>
          <p:cNvSpPr>
            <a:spLocks noChangeArrowheads="1"/>
          </p:cNvSpPr>
          <p:nvPr/>
        </p:nvSpPr>
        <p:spPr bwMode="auto">
          <a:xfrm>
            <a:off x="914400" y="5410200"/>
            <a:ext cx="1638300" cy="495300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Process 1</a:t>
            </a:r>
          </a:p>
        </p:txBody>
      </p:sp>
      <p:sp>
        <p:nvSpPr>
          <p:cNvPr id="85" name="AutoShape 9"/>
          <p:cNvSpPr>
            <a:spLocks noChangeArrowheads="1"/>
          </p:cNvSpPr>
          <p:nvPr/>
        </p:nvSpPr>
        <p:spPr bwMode="auto">
          <a:xfrm>
            <a:off x="2590800" y="54864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6" name="Rectangle 10"/>
          <p:cNvSpPr>
            <a:spLocks noChangeArrowheads="1"/>
          </p:cNvSpPr>
          <p:nvPr/>
        </p:nvSpPr>
        <p:spPr bwMode="auto">
          <a:xfrm>
            <a:off x="304800" y="1828800"/>
            <a:ext cx="2895600" cy="5334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87" name="Text Box 11"/>
          <p:cNvSpPr txBox="1">
            <a:spLocks noChangeArrowheads="1"/>
          </p:cNvSpPr>
          <p:nvPr/>
        </p:nvSpPr>
        <p:spPr bwMode="auto">
          <a:xfrm>
            <a:off x="228600" y="1905000"/>
            <a:ext cx="4038600" cy="9534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50000"/>
              </a:lnSpc>
            </a:pP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101   write(file1);</a:t>
            </a:r>
          </a:p>
          <a:p>
            <a:pPr marL="342900" indent="-342900" algn="l">
              <a:lnSpc>
                <a:spcPct val="150000"/>
              </a:lnSpc>
            </a:pP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102   </a:t>
            </a:r>
            <a:r>
              <a:rPr lang="en-US" altLang="ko-KR" sz="2000" dirty="0" err="1">
                <a:latin typeface="MS Reference Sans Serif" pitchFamily="34" charset="0"/>
                <a:ea typeface="굴림" charset="-127"/>
              </a:rPr>
              <a:t>do_something</a:t>
            </a: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();</a:t>
            </a:r>
          </a:p>
        </p:txBody>
      </p:sp>
      <p:sp>
        <p:nvSpPr>
          <p:cNvPr id="88" name="AutoShape 12"/>
          <p:cNvSpPr>
            <a:spLocks noChangeArrowheads="1"/>
          </p:cNvSpPr>
          <p:nvPr/>
        </p:nvSpPr>
        <p:spPr bwMode="auto">
          <a:xfrm>
            <a:off x="3352800" y="19050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6553200" y="3429000"/>
            <a:ext cx="2286000" cy="1295400"/>
          </a:xfrm>
          <a:prstGeom prst="rect">
            <a:avLst/>
          </a:prstGeom>
          <a:solidFill>
            <a:srgbClr val="00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90" name="Text Box 16"/>
          <p:cNvSpPr txBox="1">
            <a:spLocks noChangeArrowheads="1"/>
          </p:cNvSpPr>
          <p:nvPr/>
        </p:nvSpPr>
        <p:spPr bwMode="auto">
          <a:xfrm>
            <a:off x="6629400" y="3505200"/>
            <a:ext cx="228600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ko-KR">
                <a:solidFill>
                  <a:srgbClr val="33CC33"/>
                </a:solidFill>
                <a:ea typeface="굴림" charset="-127"/>
              </a:rPr>
              <a:t>%hello</a:t>
            </a:r>
            <a:br>
              <a:rPr lang="en-US" altLang="ko-KR">
                <a:solidFill>
                  <a:srgbClr val="33CC33"/>
                </a:solidFill>
                <a:ea typeface="굴림" charset="-127"/>
              </a:rPr>
            </a:br>
            <a:r>
              <a:rPr lang="en-US" altLang="ko-KR">
                <a:solidFill>
                  <a:srgbClr val="33CC33"/>
                </a:solidFill>
                <a:ea typeface="굴림" charset="-127"/>
              </a:rPr>
              <a:t>%</a:t>
            </a:r>
          </a:p>
        </p:txBody>
      </p:sp>
      <p:sp>
        <p:nvSpPr>
          <p:cNvPr id="91" name="Text Box 17"/>
          <p:cNvSpPr txBox="1">
            <a:spLocks noChangeArrowheads="1"/>
          </p:cNvSpPr>
          <p:nvPr/>
        </p:nvSpPr>
        <p:spPr bwMode="auto">
          <a:xfrm>
            <a:off x="6629400" y="3505200"/>
            <a:ext cx="2057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ko-KR">
                <a:solidFill>
                  <a:srgbClr val="33CC33"/>
                </a:solidFill>
                <a:ea typeface="굴림" charset="-127"/>
              </a:rPr>
              <a:t>%</a:t>
            </a:r>
          </a:p>
        </p:txBody>
      </p:sp>
      <p:sp>
        <p:nvSpPr>
          <p:cNvPr id="92" name="Rectangle 22"/>
          <p:cNvSpPr>
            <a:spLocks noChangeArrowheads="1"/>
          </p:cNvSpPr>
          <p:nvPr/>
        </p:nvSpPr>
        <p:spPr bwMode="auto">
          <a:xfrm>
            <a:off x="4800600" y="1752600"/>
            <a:ext cx="3048000" cy="1600200"/>
          </a:xfrm>
          <a:prstGeom prst="rect">
            <a:avLst/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93" name="Rectangle 23"/>
          <p:cNvSpPr>
            <a:spLocks noChangeArrowheads="1"/>
          </p:cNvSpPr>
          <p:nvPr/>
        </p:nvSpPr>
        <p:spPr bwMode="auto">
          <a:xfrm>
            <a:off x="4876800" y="1828800"/>
            <a:ext cx="2895600" cy="53340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94" name="Text Box 24"/>
          <p:cNvSpPr txBox="1">
            <a:spLocks noChangeArrowheads="1"/>
          </p:cNvSpPr>
          <p:nvPr/>
        </p:nvSpPr>
        <p:spPr bwMode="auto">
          <a:xfrm>
            <a:off x="4800600" y="1828800"/>
            <a:ext cx="4038600" cy="14150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50000"/>
              </a:lnSpc>
            </a:pP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101   print (“hello”);</a:t>
            </a:r>
          </a:p>
          <a:p>
            <a:pPr marL="342900" indent="-342900" algn="l">
              <a:lnSpc>
                <a:spcPct val="150000"/>
              </a:lnSpc>
            </a:pP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102   read(file1);</a:t>
            </a:r>
          </a:p>
          <a:p>
            <a:pPr marL="342900" indent="-342900" algn="l">
              <a:lnSpc>
                <a:spcPct val="150000"/>
              </a:lnSpc>
            </a:pPr>
            <a:r>
              <a:rPr lang="en-US" altLang="ko-KR" sz="2000" dirty="0">
                <a:latin typeface="MS Reference Sans Serif" pitchFamily="34" charset="0"/>
                <a:ea typeface="굴림" charset="-127"/>
              </a:rPr>
              <a:t>103   print(“world”);</a:t>
            </a:r>
          </a:p>
        </p:txBody>
      </p:sp>
      <p:sp>
        <p:nvSpPr>
          <p:cNvPr id="95" name="AutoShape 25"/>
          <p:cNvSpPr>
            <a:spLocks noChangeArrowheads="1"/>
          </p:cNvSpPr>
          <p:nvPr/>
        </p:nvSpPr>
        <p:spPr bwMode="auto">
          <a:xfrm>
            <a:off x="7924800" y="19050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rgbClr val="0000FF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ko-KR" altLang="en-US"/>
          </a:p>
        </p:txBody>
      </p:sp>
      <p:sp>
        <p:nvSpPr>
          <p:cNvPr id="96" name="Text Box 26"/>
          <p:cNvSpPr txBox="1">
            <a:spLocks noChangeArrowheads="1"/>
          </p:cNvSpPr>
          <p:nvPr/>
        </p:nvSpPr>
        <p:spPr bwMode="auto">
          <a:xfrm>
            <a:off x="152400" y="1371600"/>
            <a:ext cx="2286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ko-KR" altLang="ko-KR"/>
          </a:p>
        </p:txBody>
      </p:sp>
      <p:sp>
        <p:nvSpPr>
          <p:cNvPr id="97" name="Text Box 27"/>
          <p:cNvSpPr txBox="1">
            <a:spLocks noChangeArrowheads="1"/>
          </p:cNvSpPr>
          <p:nvPr/>
        </p:nvSpPr>
        <p:spPr bwMode="auto">
          <a:xfrm>
            <a:off x="228600" y="1295400"/>
            <a:ext cx="16748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>
                <a:ea typeface="굴림" charset="-127"/>
              </a:rPr>
              <a:t>Process 1</a:t>
            </a:r>
          </a:p>
        </p:txBody>
      </p:sp>
      <p:sp>
        <p:nvSpPr>
          <p:cNvPr id="98" name="Text Box 28"/>
          <p:cNvSpPr txBox="1">
            <a:spLocks noChangeArrowheads="1"/>
          </p:cNvSpPr>
          <p:nvPr/>
        </p:nvSpPr>
        <p:spPr bwMode="auto">
          <a:xfrm>
            <a:off x="4953000" y="1309688"/>
            <a:ext cx="16748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>
                <a:ea typeface="굴림" charset="-127"/>
              </a:rPr>
              <a:t>Process 2</a:t>
            </a:r>
          </a:p>
        </p:txBody>
      </p:sp>
      <p:sp>
        <p:nvSpPr>
          <p:cNvPr id="99" name="Rectangle 29"/>
          <p:cNvSpPr>
            <a:spLocks noChangeArrowheads="1"/>
          </p:cNvSpPr>
          <p:nvPr/>
        </p:nvSpPr>
        <p:spPr bwMode="auto">
          <a:xfrm>
            <a:off x="838200" y="3810000"/>
            <a:ext cx="1638300" cy="495300"/>
          </a:xfrm>
          <a:prstGeom prst="rect">
            <a:avLst/>
          </a:prstGeom>
          <a:solidFill>
            <a:srgbClr val="99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Process 2</a:t>
            </a:r>
          </a:p>
        </p:txBody>
      </p:sp>
      <p:sp>
        <p:nvSpPr>
          <p:cNvPr id="100" name="AutoShape 30"/>
          <p:cNvSpPr>
            <a:spLocks noChangeArrowheads="1"/>
          </p:cNvSpPr>
          <p:nvPr/>
        </p:nvSpPr>
        <p:spPr bwMode="auto">
          <a:xfrm>
            <a:off x="2514600" y="3810000"/>
            <a:ext cx="1143000" cy="609600"/>
          </a:xfrm>
          <a:prstGeom prst="leftRightArrow">
            <a:avLst>
              <a:gd name="adj1" fmla="val 50000"/>
              <a:gd name="adj2" fmla="val 37500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01" name="Group 35"/>
          <p:cNvGrpSpPr>
            <a:grpSpLocks/>
          </p:cNvGrpSpPr>
          <p:nvPr/>
        </p:nvGrpSpPr>
        <p:grpSpPr bwMode="auto">
          <a:xfrm>
            <a:off x="2514600" y="4648200"/>
            <a:ext cx="1143000" cy="650875"/>
            <a:chOff x="2328" y="3504"/>
            <a:chExt cx="720" cy="410"/>
          </a:xfrm>
        </p:grpSpPr>
        <p:sp>
          <p:nvSpPr>
            <p:cNvPr id="102" name="AutoShape 31"/>
            <p:cNvSpPr>
              <a:spLocks noChangeArrowheads="1"/>
            </p:cNvSpPr>
            <p:nvPr/>
          </p:nvSpPr>
          <p:spPr bwMode="auto">
            <a:xfrm>
              <a:off x="2496" y="3504"/>
              <a:ext cx="384" cy="410"/>
            </a:xfrm>
            <a:prstGeom prst="octagon">
              <a:avLst>
                <a:gd name="adj" fmla="val 29287"/>
              </a:avLst>
            </a:prstGeom>
            <a:solidFill>
              <a:srgbClr val="C0C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ko-KR"/>
            </a:p>
          </p:txBody>
        </p:sp>
        <p:sp>
          <p:nvSpPr>
            <p:cNvPr id="103" name="Text Box 33"/>
            <p:cNvSpPr txBox="1">
              <a:spLocks noChangeArrowheads="1"/>
            </p:cNvSpPr>
            <p:nvPr/>
          </p:nvSpPr>
          <p:spPr bwMode="auto">
            <a:xfrm>
              <a:off x="2328" y="3547"/>
              <a:ext cx="720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ko-KR" sz="1200" dirty="0">
                  <a:ea typeface="굴림" charset="-127"/>
                </a:rPr>
                <a:t>Commit </a:t>
              </a:r>
              <a:endParaRPr lang="en-US" altLang="ko-KR" sz="1200" dirty="0" smtClean="0">
                <a:ea typeface="굴림" charset="-127"/>
              </a:endParaRPr>
            </a:p>
            <a:p>
              <a:pPr algn="ctr"/>
              <a:r>
                <a:rPr lang="en-US" altLang="ko-KR" sz="1200" dirty="0" err="1" smtClean="0">
                  <a:ea typeface="굴림" charset="-127"/>
                </a:rPr>
                <a:t>Dep</a:t>
              </a:r>
              <a:r>
                <a:rPr lang="en-US" altLang="ko-KR" sz="1200" dirty="0" smtClean="0">
                  <a:ea typeface="굴림" charset="-127"/>
                </a:rPr>
                <a:t> </a:t>
              </a:r>
              <a:r>
                <a:rPr lang="en-US" altLang="ko-KR" sz="1200" dirty="0">
                  <a:ea typeface="굴림" charset="-127"/>
                </a:rPr>
                <a:t>1</a:t>
              </a:r>
            </a:p>
          </p:txBody>
        </p:sp>
      </p:grp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914400" y="5410200"/>
            <a:ext cx="1638300" cy="4953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Process 1</a:t>
            </a:r>
          </a:p>
        </p:txBody>
      </p:sp>
      <p:sp>
        <p:nvSpPr>
          <p:cNvPr id="105" name="AutoShape 37"/>
          <p:cNvSpPr>
            <a:spLocks noChangeArrowheads="1"/>
          </p:cNvSpPr>
          <p:nvPr/>
        </p:nvSpPr>
        <p:spPr bwMode="auto">
          <a:xfrm>
            <a:off x="3733800" y="3886200"/>
            <a:ext cx="1905000" cy="19050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OS Kernel</a:t>
            </a:r>
          </a:p>
        </p:txBody>
      </p:sp>
      <p:sp>
        <p:nvSpPr>
          <p:cNvPr id="106" name="AutoShape 8"/>
          <p:cNvSpPr>
            <a:spLocks noChangeArrowheads="1"/>
          </p:cNvSpPr>
          <p:nvPr/>
        </p:nvSpPr>
        <p:spPr bwMode="auto">
          <a:xfrm>
            <a:off x="2133600" y="51054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7" name="Freeform 45"/>
          <p:cNvSpPr>
            <a:spLocks/>
          </p:cNvSpPr>
          <p:nvPr/>
        </p:nvSpPr>
        <p:spPr bwMode="auto">
          <a:xfrm>
            <a:off x="3429000" y="4927600"/>
            <a:ext cx="1181100" cy="177800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624" y="16"/>
              </a:cxn>
              <a:cxn ang="0">
                <a:pos x="720" y="112"/>
              </a:cxn>
            </a:cxnLst>
            <a:rect l="0" t="0" r="r" b="b"/>
            <a:pathLst>
              <a:path w="744" h="112">
                <a:moveTo>
                  <a:pt x="0" y="16"/>
                </a:moveTo>
                <a:cubicBezTo>
                  <a:pt x="252" y="8"/>
                  <a:pt x="504" y="0"/>
                  <a:pt x="624" y="16"/>
                </a:cubicBezTo>
                <a:cubicBezTo>
                  <a:pt x="744" y="32"/>
                  <a:pt x="704" y="96"/>
                  <a:pt x="720" y="112"/>
                </a:cubicBezTo>
              </a:path>
            </a:pathLst>
          </a:custGeom>
          <a:noFill/>
          <a:ln w="317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8" name="Freeform 46"/>
          <p:cNvSpPr>
            <a:spLocks/>
          </p:cNvSpPr>
          <p:nvPr/>
        </p:nvSpPr>
        <p:spPr bwMode="auto">
          <a:xfrm>
            <a:off x="1066800" y="4965700"/>
            <a:ext cx="1676400" cy="444500"/>
          </a:xfrm>
          <a:custGeom>
            <a:avLst/>
            <a:gdLst/>
            <a:ahLst/>
            <a:cxnLst>
              <a:cxn ang="0">
                <a:pos x="1056" y="40"/>
              </a:cxn>
              <a:cxn ang="0">
                <a:pos x="192" y="40"/>
              </a:cxn>
              <a:cxn ang="0">
                <a:pos x="0" y="280"/>
              </a:cxn>
            </a:cxnLst>
            <a:rect l="0" t="0" r="r" b="b"/>
            <a:pathLst>
              <a:path w="1056" h="280">
                <a:moveTo>
                  <a:pt x="1056" y="40"/>
                </a:moveTo>
                <a:cubicBezTo>
                  <a:pt x="712" y="20"/>
                  <a:pt x="368" y="0"/>
                  <a:pt x="192" y="40"/>
                </a:cubicBezTo>
                <a:cubicBezTo>
                  <a:pt x="16" y="80"/>
                  <a:pt x="8" y="180"/>
                  <a:pt x="0" y="280"/>
                </a:cubicBezTo>
              </a:path>
            </a:pathLst>
          </a:custGeom>
          <a:noFill/>
          <a:ln w="317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9" name="Freeform 47"/>
          <p:cNvSpPr>
            <a:spLocks/>
          </p:cNvSpPr>
          <p:nvPr/>
        </p:nvSpPr>
        <p:spPr bwMode="auto">
          <a:xfrm>
            <a:off x="927100" y="4343400"/>
            <a:ext cx="1816100" cy="622300"/>
          </a:xfrm>
          <a:custGeom>
            <a:avLst/>
            <a:gdLst/>
            <a:ahLst/>
            <a:cxnLst>
              <a:cxn ang="0">
                <a:pos x="1144" y="336"/>
              </a:cxn>
              <a:cxn ang="0">
                <a:pos x="184" y="336"/>
              </a:cxn>
              <a:cxn ang="0">
                <a:pos x="40" y="0"/>
              </a:cxn>
            </a:cxnLst>
            <a:rect l="0" t="0" r="r" b="b"/>
            <a:pathLst>
              <a:path w="1144" h="392">
                <a:moveTo>
                  <a:pt x="1144" y="336"/>
                </a:moveTo>
                <a:cubicBezTo>
                  <a:pt x="756" y="364"/>
                  <a:pt x="368" y="392"/>
                  <a:pt x="184" y="336"/>
                </a:cubicBezTo>
                <a:cubicBezTo>
                  <a:pt x="0" y="280"/>
                  <a:pt x="20" y="140"/>
                  <a:pt x="40" y="0"/>
                </a:cubicBezTo>
              </a:path>
            </a:pathLst>
          </a:custGeom>
          <a:noFill/>
          <a:ln w="317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10" name="Rectangle 48" descr="Wide upward diagonal"/>
          <p:cNvSpPr>
            <a:spLocks noChangeArrowheads="1"/>
          </p:cNvSpPr>
          <p:nvPr/>
        </p:nvSpPr>
        <p:spPr bwMode="auto">
          <a:xfrm>
            <a:off x="838200" y="3810000"/>
            <a:ext cx="1638300" cy="4953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altLang="ko-KR" sz="2000">
                <a:ea typeface="굴림" charset="-127"/>
              </a:rPr>
              <a:t>Process 2</a:t>
            </a:r>
          </a:p>
        </p:txBody>
      </p:sp>
      <p:sp>
        <p:nvSpPr>
          <p:cNvPr id="111" name="AutoShape 49"/>
          <p:cNvSpPr>
            <a:spLocks noChangeArrowheads="1"/>
          </p:cNvSpPr>
          <p:nvPr/>
        </p:nvSpPr>
        <p:spPr bwMode="auto">
          <a:xfrm>
            <a:off x="4114800" y="51054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00FF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2" name="AutoShape 15"/>
          <p:cNvSpPr>
            <a:spLocks noChangeArrowheads="1"/>
          </p:cNvSpPr>
          <p:nvPr/>
        </p:nvSpPr>
        <p:spPr bwMode="auto">
          <a:xfrm>
            <a:off x="1905000" y="36576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ea typeface="굴림" charset="-127"/>
              </a:rPr>
              <a:t>TEXT</a:t>
            </a:r>
          </a:p>
        </p:txBody>
      </p:sp>
      <p:sp>
        <p:nvSpPr>
          <p:cNvPr id="113" name="Freeform 50"/>
          <p:cNvSpPr>
            <a:spLocks/>
          </p:cNvSpPr>
          <p:nvPr/>
        </p:nvSpPr>
        <p:spPr bwMode="auto">
          <a:xfrm>
            <a:off x="3429000" y="4495800"/>
            <a:ext cx="1358900" cy="3556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720" y="192"/>
              </a:cxn>
              <a:cxn ang="0">
                <a:pos x="816" y="0"/>
              </a:cxn>
            </a:cxnLst>
            <a:rect l="0" t="0" r="r" b="b"/>
            <a:pathLst>
              <a:path w="856" h="224">
                <a:moveTo>
                  <a:pt x="0" y="192"/>
                </a:moveTo>
                <a:cubicBezTo>
                  <a:pt x="292" y="208"/>
                  <a:pt x="584" y="224"/>
                  <a:pt x="720" y="192"/>
                </a:cubicBezTo>
                <a:cubicBezTo>
                  <a:pt x="856" y="160"/>
                  <a:pt x="836" y="80"/>
                  <a:pt x="816" y="0"/>
                </a:cubicBezTo>
              </a:path>
            </a:pathLst>
          </a:custGeom>
          <a:noFill/>
          <a:ln w="3175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14" name="AutoShape 51"/>
          <p:cNvSpPr>
            <a:spLocks noChangeArrowheads="1"/>
          </p:cNvSpPr>
          <p:nvPr/>
        </p:nvSpPr>
        <p:spPr bwMode="auto">
          <a:xfrm>
            <a:off x="1905000" y="3657600"/>
            <a:ext cx="685800" cy="838200"/>
          </a:xfrm>
          <a:prstGeom prst="verticalScroll">
            <a:avLst>
              <a:gd name="adj" fmla="val 12500"/>
            </a:avLst>
          </a:prstGeom>
          <a:solidFill>
            <a:srgbClr val="00FF00">
              <a:alpha val="3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ea typeface="굴림" charset="-127"/>
              </a:rPr>
              <a:t>TEXT</a:t>
            </a:r>
          </a:p>
        </p:txBody>
      </p:sp>
      <p:sp>
        <p:nvSpPr>
          <p:cNvPr id="115" name="Text Box 52"/>
          <p:cNvSpPr txBox="1">
            <a:spLocks noChangeArrowheads="1"/>
          </p:cNvSpPr>
          <p:nvPr/>
        </p:nvSpPr>
        <p:spPr bwMode="auto">
          <a:xfrm>
            <a:off x="6781800" y="3733800"/>
            <a:ext cx="1828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ko-KR" dirty="0">
                <a:solidFill>
                  <a:srgbClr val="33CC33"/>
                </a:solidFill>
                <a:ea typeface="굴림" charset="-127"/>
              </a:rPr>
              <a:t>world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4.44444E-6 L 0.21667 4.44444E-6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112E-17 L 1.11022E-16 0.06667 " pathEditMode="relative" ptsTypes="AA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6667 " pathEditMode="relative" ptsTypes="AA">
                                      <p:cBhvr>
                                        <p:cTn id="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4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-4.44444E-6 L 0.63333 -4.44444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112E-17 L 1.11022E-16 0.06667 " pathEditMode="relative" ptsTypes="AA">
                                      <p:cBhvr>
                                        <p:cTn id="6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3.33333E-6 0.06667 " pathEditMode="relative" ptsTypes="AA">
                                      <p:cBhvr>
                                        <p:cTn id="6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55556E-6 C 0.01806 -0.07685 0.03611 -0.1537 -3.33333E-6 -0.18888 C -0.03611 -0.22407 -0.12639 -0.21759 -0.21666 -0.21111 " pathEditMode="relative" ptsTypes="aaA">
                                      <p:cBhvr>
                                        <p:cTn id="69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6667 L 3.33333E-6 0.13334 " pathEditMode="relative" ptsTypes="AA">
                                      <p:cBhvr>
                                        <p:cTn id="8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6666 L -3.33333E-6 0.12222 " pathEditMode="relative" ptsTypes="AA">
                                      <p:cBhvr>
                                        <p:cTn id="8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9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667 4.44444E-6 L 0.53334 4.44444E-6 " pathEditMode="relative" ptsTypes="AA">
                                      <p:cBhvr>
                                        <p:cTn id="10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-4.44444E-6 L 0.63333 -4.44444E-6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88" grpId="0" animBg="1"/>
      <p:bldP spid="88" grpId="1" animBg="1"/>
      <p:bldP spid="89" grpId="0" animBg="1"/>
      <p:bldP spid="90" grpId="0"/>
      <p:bldP spid="91" grpId="0"/>
      <p:bldP spid="93" grpId="0" animBg="1"/>
      <p:bldP spid="93" grpId="1" animBg="1"/>
      <p:bldP spid="93" grpId="2" animBg="1"/>
      <p:bldP spid="95" grpId="0" animBg="1"/>
      <p:bldP spid="95" grpId="1" animBg="1"/>
      <p:bldP spid="95" grpId="2" animBg="1"/>
      <p:bldP spid="104" grpId="0" animBg="1"/>
      <p:bldP spid="104" grpId="1" animBg="1"/>
      <p:bldP spid="106" grpId="0" animBg="1"/>
      <p:bldP spid="106" grpId="1" animBg="1"/>
      <p:bldP spid="106" grpId="2" animBg="1"/>
      <p:bldP spid="106" grpId="3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4" grpId="0" animBg="1"/>
      <p:bldP spid="114" grpId="1" animBg="1"/>
      <p:bldP spid="114" grpId="2" animBg="1"/>
      <p:bldP spid="1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specific recovery is difficult</a:t>
            </a:r>
          </a:p>
          <a:p>
            <a:pPr lvl="1"/>
            <a:r>
              <a:rPr lang="en-US" dirty="0" smtClean="0"/>
              <a:t>Delayed commit makes it difficult to track back</a:t>
            </a:r>
          </a:p>
          <a:p>
            <a:r>
              <a:rPr lang="en-US" dirty="0" smtClean="0"/>
              <a:t>Commit may be unlimitedly delayed</a:t>
            </a:r>
          </a:p>
          <a:p>
            <a:pPr lvl="1"/>
            <a:r>
              <a:rPr lang="en-US" dirty="0" smtClean="0"/>
              <a:t>5 second rule applied, users may not meet user’s expectation</a:t>
            </a:r>
          </a:p>
          <a:p>
            <a:r>
              <a:rPr lang="en-US" dirty="0" smtClean="0"/>
              <a:t>Data in multiple file system is difficult to commit in single transaction</a:t>
            </a:r>
          </a:p>
          <a:p>
            <a:pPr lvl="1"/>
            <a:r>
              <a:rPr lang="en-US" dirty="0" smtClean="0"/>
              <a:t>Journal in different locations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3815556"/>
            <a:ext cx="4040188" cy="639762"/>
          </a:xfrm>
        </p:spPr>
        <p:txBody>
          <a:bodyPr/>
          <a:lstStyle/>
          <a:p>
            <a:r>
              <a:rPr lang="en-US" dirty="0" smtClean="0"/>
              <a:t>Speculator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533400" y="4449762"/>
            <a:ext cx="4040188" cy="225028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Hide speculative state until RPC response</a:t>
            </a:r>
          </a:p>
          <a:p>
            <a:r>
              <a:rPr lang="en-US" dirty="0" smtClean="0"/>
              <a:t>Trace of causal dependency for commit and roll back</a:t>
            </a:r>
          </a:p>
          <a:p>
            <a:r>
              <a:rPr lang="en-US" dirty="0" smtClean="0"/>
              <a:t>Buffers output </a:t>
            </a:r>
          </a:p>
          <a:p>
            <a:r>
              <a:rPr lang="en-US" dirty="0" smtClean="0"/>
              <a:t>Group commit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25" y="3810000"/>
            <a:ext cx="4041775" cy="639762"/>
          </a:xfrm>
        </p:spPr>
        <p:txBody>
          <a:bodyPr/>
          <a:lstStyle/>
          <a:p>
            <a:r>
              <a:rPr lang="en-US" dirty="0" smtClean="0"/>
              <a:t>External Synchrony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721225" y="4455318"/>
            <a:ext cx="4041775" cy="225028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Delay commit until externalization </a:t>
            </a:r>
          </a:p>
          <a:p>
            <a:r>
              <a:rPr lang="en-US" dirty="0" smtClean="0"/>
              <a:t>Trace of causal dependency for commit</a:t>
            </a:r>
          </a:p>
          <a:p>
            <a:r>
              <a:rPr lang="en-US" dirty="0" smtClean="0"/>
              <a:t>Buffers output</a:t>
            </a:r>
          </a:p>
          <a:p>
            <a:r>
              <a:rPr lang="en-US" dirty="0" smtClean="0"/>
              <a:t>Group commit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1468464"/>
            <a:ext cx="8077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Implemented ext sync file system </a:t>
            </a:r>
            <a:r>
              <a:rPr lang="en-US" sz="3200" dirty="0" err="1" smtClean="0"/>
              <a:t>Xsyncfs</a:t>
            </a:r>
            <a:endParaRPr lang="en-US" sz="3200" dirty="0" smtClean="0"/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dirty="0" smtClean="0"/>
              <a:t>Based on the ext3 file system and Speculator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dirty="0" smtClean="0"/>
              <a:t>Use journaling to preserve order of writes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dirty="0" smtClean="0"/>
              <a:t>Use write barriers to flush volatile cache</a:t>
            </a: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altLang="ko-KR" sz="2800" dirty="0" smtClean="0"/>
              <a:t>Write to disk guaranteed</a:t>
            </a: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uiExpand="1" build="p"/>
      <p:bldP spid="11" grpId="0" build="p"/>
      <p:bldP spid="1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Compare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Xsyncfs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3 other file systems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Default asynchronous ext3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Default synchronous ext3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Synchronous ext3 with write barriers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ACID </a:t>
            </a:r>
            <a:r>
              <a:rPr lang="en-US" dirty="0" err="1" smtClean="0"/>
              <a:t>vs</a:t>
            </a:r>
            <a:r>
              <a:rPr lang="en-US" dirty="0" smtClean="0"/>
              <a:t> BASE</a:t>
            </a:r>
            <a:br>
              <a:rPr lang="en-US" dirty="0" smtClean="0"/>
            </a:br>
            <a:r>
              <a:rPr lang="en-US" dirty="0" smtClean="0"/>
              <a:t>(Not exactly opposite but..)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ACID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tomicity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solation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uration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asically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vailable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oft-state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ventually consistent</a:t>
            </a:r>
            <a:endParaRPr lang="en-US" dirty="0"/>
          </a:p>
        </p:txBody>
      </p:sp>
      <p:sp>
        <p:nvSpPr>
          <p:cNvPr id="11" name="Up Arrow 10"/>
          <p:cNvSpPr/>
          <p:nvPr/>
        </p:nvSpPr>
        <p:spPr>
          <a:xfrm>
            <a:off x="4495800" y="4495800"/>
            <a:ext cx="3505200" cy="1066800"/>
          </a:xfrm>
          <a:prstGeom prst="up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Distributed File System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527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is data safe?</a:t>
            </a:r>
          </a:p>
        </p:txBody>
      </p:sp>
      <p:graphicFrame>
        <p:nvGraphicFramePr>
          <p:cNvPr id="490539" name="Group 4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839200" cy="4509772"/>
        </p:xfrm>
        <a:graphic>
          <a:graphicData uri="http://schemas.openxmlformats.org/drawingml/2006/table">
            <a:tbl>
              <a:tblPr/>
              <a:tblGrid>
                <a:gridCol w="3124200"/>
                <a:gridCol w="2768600"/>
                <a:gridCol w="2946400"/>
              </a:tblGrid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File System</a:t>
                      </a:r>
                      <a:b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Configuration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Data durable </a:t>
                      </a:r>
                      <a:b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on write()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Data durable </a:t>
                      </a:r>
                      <a:b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on fsync()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Asynchronous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Not on</a:t>
                      </a:r>
                      <a:b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power failure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Synchronous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Not on</a:t>
                      </a:r>
                      <a:b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power failure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Not on</a:t>
                      </a:r>
                      <a:b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power failure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Synchronous</a:t>
                      </a:r>
                      <a:b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</a:b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w/ write barriers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External synchrony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Postmark benchmark</a:t>
            </a:r>
          </a:p>
        </p:txBody>
      </p:sp>
      <p:sp>
        <p:nvSpPr>
          <p:cNvPr id="439302" name="Rectangle 6"/>
          <p:cNvSpPr>
            <a:spLocks noChangeArrowheads="1"/>
          </p:cNvSpPr>
          <p:nvPr/>
        </p:nvSpPr>
        <p:spPr bwMode="auto">
          <a:xfrm>
            <a:off x="0" y="5486400"/>
            <a:ext cx="9296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/>
              <a:t>Xsyncfs within 7% of ext3 mounted asynchronously</a:t>
            </a:r>
          </a:p>
        </p:txBody>
      </p:sp>
      <p:graphicFrame>
        <p:nvGraphicFramePr>
          <p:cNvPr id="439313" name="Object 17"/>
          <p:cNvGraphicFramePr>
            <a:graphicFrameLocks noChangeAspect="1"/>
          </p:cNvGraphicFramePr>
          <p:nvPr>
            <p:ph idx="1"/>
          </p:nvPr>
        </p:nvGraphicFramePr>
        <p:xfrm>
          <a:off x="457200" y="1066800"/>
          <a:ext cx="8229600" cy="4470400"/>
        </p:xfrm>
        <a:graphic>
          <a:graphicData uri="http://schemas.openxmlformats.org/presentationml/2006/ole">
            <p:oleObj spid="_x0000_s48130" name="Chart" r:id="rId3" imgW="8610600" imgH="4676948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MySQL benchmark</a:t>
            </a:r>
          </a:p>
        </p:txBody>
      </p:sp>
      <p:graphicFrame>
        <p:nvGraphicFramePr>
          <p:cNvPr id="440335" name="Object 15"/>
          <p:cNvGraphicFramePr>
            <a:graphicFrameLocks noChangeAspect="1"/>
          </p:cNvGraphicFramePr>
          <p:nvPr>
            <p:ph idx="1"/>
          </p:nvPr>
        </p:nvGraphicFramePr>
        <p:xfrm>
          <a:off x="0" y="1366837"/>
          <a:ext cx="8229600" cy="4500563"/>
        </p:xfrm>
        <a:graphic>
          <a:graphicData uri="http://schemas.openxmlformats.org/presentationml/2006/ole">
            <p:oleObj spid="_x0000_s49154" name="Chart" r:id="rId4" imgW="8862108" imgH="4846272" progId="Excel.Sheet.8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7620000" y="2738437"/>
            <a:ext cx="152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0" y="2433637"/>
            <a:ext cx="15240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6200" y="5791200"/>
            <a:ext cx="9067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altLang="ko-KR" sz="3200" dirty="0" err="1" smtClean="0"/>
              <a:t>MySQL’s</a:t>
            </a:r>
            <a:r>
              <a:rPr lang="en-US" altLang="ko-KR" sz="3200" dirty="0" smtClean="0"/>
              <a:t> group commit can reach </a:t>
            </a:r>
            <a:r>
              <a:rPr lang="en-US" altLang="ko-KR" sz="3200" dirty="0" err="1" smtClean="0"/>
              <a:t>xsyncfs</a:t>
            </a:r>
            <a:r>
              <a:rPr lang="en-US" altLang="ko-KR" sz="3200" dirty="0" smtClean="0"/>
              <a:t> performance when # of client is large</a:t>
            </a:r>
            <a:endParaRPr lang="ko-KR" alt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Specweb99 throughput</a:t>
            </a:r>
          </a:p>
        </p:txBody>
      </p:sp>
      <p:sp>
        <p:nvSpPr>
          <p:cNvPr id="441350" name="Rectangle 6"/>
          <p:cNvSpPr>
            <a:spLocks noChangeArrowheads="1"/>
          </p:cNvSpPr>
          <p:nvPr/>
        </p:nvSpPr>
        <p:spPr bwMode="auto">
          <a:xfrm>
            <a:off x="0" y="5680075"/>
            <a:ext cx="9525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dirty="0" err="1"/>
              <a:t>Xsyncfs</a:t>
            </a:r>
            <a:r>
              <a:rPr lang="en-US" sz="3000" dirty="0"/>
              <a:t> within 8% of ext3 mounted </a:t>
            </a:r>
            <a:r>
              <a:rPr lang="en-US" sz="3000" dirty="0" smtClean="0"/>
              <a:t>asynchronously</a:t>
            </a:r>
          </a:p>
          <a:p>
            <a:pPr marL="342900" indent="-342900" algn="l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3000" dirty="0" smtClean="0"/>
              <a:t>Lots of operations buffered, more externalization</a:t>
            </a:r>
            <a:endParaRPr lang="en-US" sz="3000" dirty="0"/>
          </a:p>
        </p:txBody>
      </p:sp>
      <p:graphicFrame>
        <p:nvGraphicFramePr>
          <p:cNvPr id="441358" name="Object 14"/>
          <p:cNvGraphicFramePr>
            <a:graphicFrameLocks noChangeAspect="1"/>
          </p:cNvGraphicFramePr>
          <p:nvPr>
            <p:ph idx="1"/>
          </p:nvPr>
        </p:nvGraphicFramePr>
        <p:xfrm>
          <a:off x="663575" y="1184275"/>
          <a:ext cx="7634288" cy="4530725"/>
        </p:xfrm>
        <a:graphic>
          <a:graphicData uri="http://schemas.openxmlformats.org/presentationml/2006/ole">
            <p:oleObj spid="_x0000_s50178" name="Chart" r:id="rId3" imgW="8435388" imgH="5006292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0725"/>
          </a:xfrm>
        </p:spPr>
        <p:txBody>
          <a:bodyPr/>
          <a:lstStyle/>
          <a:p>
            <a:r>
              <a:rPr lang="en-US" dirty="0" smtClean="0"/>
              <a:t>New concept, external synchrony, proposed</a:t>
            </a:r>
            <a:endParaRPr lang="en-US" dirty="0"/>
          </a:p>
          <a:p>
            <a:r>
              <a:rPr lang="en-US" dirty="0" smtClean="0"/>
              <a:t>External </a:t>
            </a:r>
            <a:r>
              <a:rPr lang="en-US" dirty="0"/>
              <a:t>synchrony performs with 8% of </a:t>
            </a:r>
            <a:r>
              <a:rPr lang="en-US" dirty="0" err="1" smtClean="0"/>
              <a:t>async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What happens when external synchrony system fails?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Consistency?</a:t>
            </a:r>
          </a:p>
          <a:p>
            <a:pPr lvl="1"/>
            <a:r>
              <a:rPr lang="en-US" altLang="ko-KR" dirty="0" smtClean="0"/>
              <a:t>Consistency Semantics?</a:t>
            </a:r>
          </a:p>
          <a:p>
            <a:pPr lvl="1"/>
            <a:r>
              <a:rPr lang="en-US" altLang="ko-KR" dirty="0" smtClean="0"/>
              <a:t>Consistency Model?</a:t>
            </a:r>
          </a:p>
          <a:p>
            <a:pPr lvl="1"/>
            <a:r>
              <a:rPr lang="en-US" altLang="ko-KR" dirty="0" smtClean="0"/>
              <a:t>CAP Theorem?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Consistency Semantics by Leslie </a:t>
            </a:r>
            <a:r>
              <a:rPr lang="en-US" sz="3600" dirty="0" err="1" smtClean="0"/>
              <a:t>Lamport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Atomic</a:t>
            </a:r>
            <a:r>
              <a:rPr lang="en-US" altLang="ko-KR" dirty="0" smtClean="0"/>
              <a:t> (single copy)</a:t>
            </a:r>
            <a:endParaRPr lang="en-US" dirty="0" smtClean="0"/>
          </a:p>
          <a:p>
            <a:pPr lvl="1"/>
            <a:r>
              <a:rPr lang="en-US" dirty="0" smtClean="0"/>
              <a:t>Every read returns the value of the most recent write</a:t>
            </a:r>
          </a:p>
          <a:p>
            <a:r>
              <a:rPr lang="en-US" dirty="0" smtClean="0"/>
              <a:t>Regular</a:t>
            </a:r>
          </a:p>
          <a:p>
            <a:pPr lvl="1"/>
            <a:r>
              <a:rPr lang="en-US" dirty="0" smtClean="0"/>
              <a:t>Read not concurrent with any write returns the most recent write</a:t>
            </a:r>
          </a:p>
          <a:p>
            <a:pPr lvl="1"/>
            <a:r>
              <a:rPr lang="en-US" dirty="0" smtClean="0"/>
              <a:t>Read concurrent with some writes returns either the most recent write or a value of concurrent write</a:t>
            </a:r>
          </a:p>
          <a:p>
            <a:r>
              <a:rPr lang="en-US" dirty="0" smtClean="0"/>
              <a:t>Safe</a:t>
            </a:r>
          </a:p>
          <a:p>
            <a:pPr lvl="1"/>
            <a:r>
              <a:rPr lang="en-US" dirty="0" smtClean="0"/>
              <a:t>Read not concurrent with any write returns the most recent write</a:t>
            </a:r>
          </a:p>
          <a:p>
            <a:pPr lvl="1"/>
            <a:r>
              <a:rPr lang="en-US" dirty="0" smtClean="0"/>
              <a:t>Read concurrent with some writes returns any value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Models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Strict consistency</a:t>
            </a:r>
          </a:p>
          <a:p>
            <a:pPr lvl="1"/>
            <a:r>
              <a:rPr lang="en-US" dirty="0" smtClean="0"/>
              <a:t>All executions in strict order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All execution results exposed in strict order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All executions results with causal dependency exposed in strict order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Close-to-open consistency</a:t>
            </a:r>
          </a:p>
          <a:p>
            <a:pPr lvl="1"/>
            <a:r>
              <a:rPr lang="en-US" altLang="ko-KR" dirty="0" smtClean="0"/>
              <a:t>All execution results of processes that closed the file should be exposed to process opening the file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Delta consistency</a:t>
            </a:r>
          </a:p>
          <a:p>
            <a:pPr lvl="1"/>
            <a:r>
              <a:rPr lang="en-US" dirty="0" smtClean="0"/>
              <a:t>After fixed period of time all memory parts will be consistent</a:t>
            </a:r>
          </a:p>
          <a:p>
            <a:r>
              <a:rPr lang="en-US" dirty="0" smtClean="0"/>
              <a:t>Eventually consistency</a:t>
            </a:r>
          </a:p>
          <a:p>
            <a:pPr lvl="1"/>
            <a:r>
              <a:rPr lang="en-US" dirty="0" smtClean="0"/>
              <a:t>After sufficiently long period of time all memory parts will be consistent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Consistency and CAP theorem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Papers</a:t>
            </a:r>
          </a:p>
          <a:p>
            <a:pPr lvl="1"/>
            <a:r>
              <a:rPr lang="en-US" b="1" dirty="0" smtClean="0"/>
              <a:t>Speculative Execution in a Distributed File System (Award Paper from SOSP’05)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Rethink the Sync (Best Paper from OSDI’06)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Edmund B Nightingale</a:t>
            </a:r>
          </a:p>
          <a:p>
            <a:pPr lvl="1"/>
            <a:r>
              <a:rPr lang="en-US" dirty="0" smtClean="0"/>
              <a:t>PhD from </a:t>
            </a:r>
            <a:r>
              <a:rPr lang="en-US" dirty="0" err="1" smtClean="0"/>
              <a:t>UMich</a:t>
            </a:r>
            <a:r>
              <a:rPr lang="en-US" dirty="0" smtClean="0"/>
              <a:t> (Jason </a:t>
            </a:r>
            <a:r>
              <a:rPr lang="en-US" dirty="0" err="1" smtClean="0"/>
              <a:t>Flinn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Microsoft Research</a:t>
            </a:r>
          </a:p>
          <a:p>
            <a:pPr lvl="1"/>
            <a:r>
              <a:rPr lang="en-US" dirty="0" smtClean="0"/>
              <a:t>Both papers are part of PhD Thesis</a:t>
            </a:r>
          </a:p>
          <a:p>
            <a:r>
              <a:rPr lang="en-US" dirty="0" err="1" smtClean="0"/>
              <a:t>Kaushik</a:t>
            </a:r>
            <a:r>
              <a:rPr lang="en-US" dirty="0" smtClean="0"/>
              <a:t> </a:t>
            </a:r>
            <a:r>
              <a:rPr lang="en-US" dirty="0" err="1" smtClean="0"/>
              <a:t>Veeraraghavan</a:t>
            </a:r>
            <a:endParaRPr lang="en-US" dirty="0" smtClean="0"/>
          </a:p>
          <a:p>
            <a:pPr lvl="1"/>
            <a:r>
              <a:rPr lang="en-US" dirty="0" smtClean="0"/>
              <a:t>PhD Student in </a:t>
            </a:r>
            <a:r>
              <a:rPr lang="en-US" dirty="0" err="1" smtClean="0"/>
              <a:t>Umich</a:t>
            </a:r>
            <a:r>
              <a:rPr lang="en-US" dirty="0" smtClean="0"/>
              <a:t> (Jason </a:t>
            </a:r>
            <a:r>
              <a:rPr lang="en-US" dirty="0" err="1" smtClean="0"/>
              <a:t>Flinn</a:t>
            </a:r>
            <a:r>
              <a:rPr lang="en-US" dirty="0" smtClean="0"/>
              <a:t>)</a:t>
            </a:r>
          </a:p>
          <a:p>
            <a:r>
              <a:rPr lang="en-US" dirty="0" smtClean="0"/>
              <a:t>Peter M Chen</a:t>
            </a:r>
          </a:p>
          <a:p>
            <a:pPr lvl="1"/>
            <a:r>
              <a:rPr lang="en-US" dirty="0" smtClean="0"/>
              <a:t>PhD </a:t>
            </a:r>
            <a:r>
              <a:rPr lang="en-US" dirty="0" err="1" smtClean="0"/>
              <a:t>fromUCB</a:t>
            </a:r>
            <a:r>
              <a:rPr lang="en-US" dirty="0" smtClean="0"/>
              <a:t> (David </a:t>
            </a:r>
            <a:r>
              <a:rPr lang="en-US" dirty="0" err="1" smtClean="0"/>
              <a:t>Patteron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Faculty at </a:t>
            </a:r>
            <a:r>
              <a:rPr lang="en-US" dirty="0" err="1" smtClean="0"/>
              <a:t>UMich</a:t>
            </a:r>
            <a:endParaRPr lang="en-US" dirty="0" smtClean="0"/>
          </a:p>
          <a:p>
            <a:r>
              <a:rPr lang="en-US" dirty="0" smtClean="0"/>
              <a:t>Jason </a:t>
            </a:r>
            <a:r>
              <a:rPr lang="en-US" dirty="0" err="1" smtClean="0"/>
              <a:t>Flinn</a:t>
            </a:r>
            <a:endParaRPr lang="en-US" dirty="0" smtClean="0"/>
          </a:p>
          <a:p>
            <a:pPr lvl="1"/>
            <a:r>
              <a:rPr lang="en-US" dirty="0" smtClean="0"/>
              <a:t>PhD at CMU (</a:t>
            </a:r>
            <a:r>
              <a:rPr lang="en-US" dirty="0" err="1" smtClean="0"/>
              <a:t>Mahadev</a:t>
            </a:r>
            <a:r>
              <a:rPr lang="en-US" dirty="0" smtClean="0"/>
              <a:t> </a:t>
            </a:r>
            <a:r>
              <a:rPr lang="en-US" dirty="0" err="1" smtClean="0"/>
              <a:t>Satyanarayanan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Faculty at </a:t>
            </a:r>
            <a:r>
              <a:rPr lang="en-US" dirty="0" err="1" smtClean="0"/>
              <a:t>Umich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Execute using assumption</a:t>
            </a:r>
          </a:p>
          <a:p>
            <a:pPr lvl="1"/>
            <a:r>
              <a:rPr lang="en-US" dirty="0" smtClean="0"/>
              <a:t>If assumption holds </a:t>
            </a:r>
          </a:p>
          <a:p>
            <a:pPr lvl="2"/>
            <a:r>
              <a:rPr lang="en-US" dirty="0" smtClean="0"/>
              <a:t>performance gain</a:t>
            </a:r>
          </a:p>
          <a:p>
            <a:pPr lvl="1"/>
            <a:r>
              <a:rPr lang="en-US" dirty="0" smtClean="0"/>
              <a:t>If assumption fails</a:t>
            </a:r>
          </a:p>
          <a:p>
            <a:pPr lvl="2"/>
            <a:r>
              <a:rPr lang="en-US" dirty="0" smtClean="0"/>
              <a:t>Restart execution</a:t>
            </a:r>
          </a:p>
          <a:p>
            <a:pPr lvl="2"/>
            <a:r>
              <a:rPr lang="en-US" dirty="0" smtClean="0"/>
              <a:t>Not much performance overhead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Branch prediction</a:t>
            </a:r>
          </a:p>
          <a:p>
            <a:pPr lvl="1"/>
            <a:r>
              <a:rPr lang="en-US" dirty="0" smtClean="0"/>
              <a:t>Transaction</a:t>
            </a:r>
          </a:p>
          <a:p>
            <a:pPr lvl="1"/>
            <a:r>
              <a:rPr lang="en-US" dirty="0" smtClean="0"/>
              <a:t>Thread level speculation in multiprocessor (or </a:t>
            </a:r>
            <a:r>
              <a:rPr lang="en-US" dirty="0" err="1" smtClean="0"/>
              <a:t>multicore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715000" y="2590800"/>
          <a:ext cx="32004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WB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715000" y="1219200"/>
            <a:ext cx="3200400" cy="12772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 smtClean="0"/>
              <a:t>If (a == 1) {</a:t>
            </a:r>
          </a:p>
          <a:p>
            <a:r>
              <a:rPr lang="en-US" sz="1100" dirty="0" smtClean="0"/>
              <a:t>	b = 0;</a:t>
            </a:r>
          </a:p>
          <a:p>
            <a:r>
              <a:rPr lang="en-US" sz="1100" dirty="0" smtClean="0"/>
              <a:t>	c = 1;</a:t>
            </a:r>
          </a:p>
          <a:p>
            <a:r>
              <a:rPr lang="en-US" sz="1100" dirty="0" smtClean="0"/>
              <a:t>} else {</a:t>
            </a:r>
          </a:p>
          <a:p>
            <a:r>
              <a:rPr lang="en-US" sz="1100" dirty="0" smtClean="0"/>
              <a:t>	b = 1;</a:t>
            </a:r>
          </a:p>
          <a:p>
            <a:r>
              <a:rPr lang="en-US" sz="1100" dirty="0" smtClean="0"/>
              <a:t>	c = 0;</a:t>
            </a:r>
          </a:p>
          <a:p>
            <a:r>
              <a:rPr lang="en-US" sz="1100" dirty="0" smtClean="0"/>
              <a:t>}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4191000" y="3962400"/>
            <a:ext cx="2743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6200000">
            <a:off x="5005748" y="4078902"/>
            <a:ext cx="8059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Clk</a:t>
            </a:r>
            <a:r>
              <a:rPr lang="en-US" sz="1400" dirty="0" smtClean="0"/>
              <a:t> cycle</a:t>
            </a:r>
            <a:endParaRPr lang="en-US" sz="1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715000" y="2590800"/>
          <a:ext cx="32004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WB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5715000" y="2590800"/>
          <a:ext cx="32004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WB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5715000" y="2590800"/>
          <a:ext cx="32004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WB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59861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If (a ==</a:t>
                      </a:r>
                      <a:r>
                        <a:rPr lang="en-US" sz="1200" baseline="0" dirty="0" smtClean="0"/>
                        <a:t> 1)</a:t>
                      </a: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 = 1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 = 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73539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 = 0</a:t>
                      </a:r>
                      <a:endParaRPr lang="en-US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ectangular Callout 10"/>
          <p:cNvSpPr/>
          <p:nvPr/>
        </p:nvSpPr>
        <p:spPr>
          <a:xfrm>
            <a:off x="4038600" y="2209800"/>
            <a:ext cx="1143000" cy="914400"/>
          </a:xfrm>
          <a:prstGeom prst="wedgeRectCallout">
            <a:avLst>
              <a:gd name="adj1" fmla="val 128187"/>
              <a:gd name="adj2" fmla="val 10955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Sync Delay</a:t>
            </a:r>
            <a:endParaRPr lang="en-US" dirty="0"/>
          </a:p>
        </p:txBody>
      </p:sp>
      <p:sp>
        <p:nvSpPr>
          <p:cNvPr id="12" name="Rectangular Callout 11"/>
          <p:cNvSpPr/>
          <p:nvPr/>
        </p:nvSpPr>
        <p:spPr>
          <a:xfrm>
            <a:off x="7696200" y="1447800"/>
            <a:ext cx="1143000" cy="914400"/>
          </a:xfrm>
          <a:prstGeom prst="wedgeRectCallout">
            <a:avLst>
              <a:gd name="adj1" fmla="val 5050"/>
              <a:gd name="adj2" fmla="val 19975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Sync Complete</a:t>
            </a:r>
            <a:endParaRPr lang="en-US" dirty="0"/>
          </a:p>
        </p:txBody>
      </p:sp>
      <p:sp>
        <p:nvSpPr>
          <p:cNvPr id="13" name="Rectangular Callout 12"/>
          <p:cNvSpPr/>
          <p:nvPr/>
        </p:nvSpPr>
        <p:spPr>
          <a:xfrm>
            <a:off x="3810000" y="4343400"/>
            <a:ext cx="1143000" cy="914400"/>
          </a:xfrm>
          <a:prstGeom prst="wedgeRectCallout">
            <a:avLst>
              <a:gd name="adj1" fmla="val 117991"/>
              <a:gd name="adj2" fmla="val -8063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Rollback and restart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/>
      <p:bldP spid="11" grpId="0" animBg="1"/>
      <p:bldP spid="11" grpId="1" animBg="1"/>
      <p:bldP spid="12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0.7|22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28.5|0.|74.2|35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6|3.3|0.9|5.1|4.3|0.5|2.5|1|2.3|0.8|3.3|0.7|2.6|2.2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1|4.5|6.2|1.1|2.9|2.4|0|15.2|4.2|0.8|11.1|1.7|16.6|4.7|1.8|1|2.7|0.6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4.1|3.8|1.4|1.7|0.9|18|0|0.2|0|0.2|0|0.2|0|0.2|0|0.2|0|0.1|0|0.1|3.6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4529</TotalTime>
  <Words>1882</Words>
  <Application>Microsoft Office PowerPoint</Application>
  <PresentationFormat>On-screen Show (4:3)</PresentationFormat>
  <Paragraphs>575</Paragraphs>
  <Slides>45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Office Theme</vt:lpstr>
      <vt:lpstr>Chart</vt:lpstr>
      <vt:lpstr>Speculations: Speculative Execution in a Distributed File System1 and Rethink the Sync2</vt:lpstr>
      <vt:lpstr>Agenda</vt:lpstr>
      <vt:lpstr>CAP Theorem by Eric Brewer</vt:lpstr>
      <vt:lpstr>ACID vs BASE (Not exactly opposite but..)</vt:lpstr>
      <vt:lpstr>Consistency Semantics by Leslie Lamport </vt:lpstr>
      <vt:lpstr>Consistency Models</vt:lpstr>
      <vt:lpstr>Slide 7</vt:lpstr>
      <vt:lpstr>Authors</vt:lpstr>
      <vt:lpstr>Speculation</vt:lpstr>
      <vt:lpstr>Motivation and Approach</vt:lpstr>
      <vt:lpstr>Big Idea: Slow Way</vt:lpstr>
      <vt:lpstr>Conditions for Success</vt:lpstr>
      <vt:lpstr>Implementing Speculation</vt:lpstr>
      <vt:lpstr>Speculation Success</vt:lpstr>
      <vt:lpstr>Speculation Failure</vt:lpstr>
      <vt:lpstr>Multi-Process Speculation</vt:lpstr>
      <vt:lpstr>Multi-Process Speculation</vt:lpstr>
      <vt:lpstr>Ensuring Correctness</vt:lpstr>
      <vt:lpstr>Multi-Process Speculation</vt:lpstr>
      <vt:lpstr>Using Speculation</vt:lpstr>
      <vt:lpstr>Using Speculation</vt:lpstr>
      <vt:lpstr>Group Commit</vt:lpstr>
      <vt:lpstr>Implementation</vt:lpstr>
      <vt:lpstr>Apache Build</vt:lpstr>
      <vt:lpstr>The Cost of Rollback</vt:lpstr>
      <vt:lpstr>Group Commit &amp; Sharing State</vt:lpstr>
      <vt:lpstr>Conclusion</vt:lpstr>
      <vt:lpstr>Discussion </vt:lpstr>
      <vt:lpstr>Slide 29</vt:lpstr>
      <vt:lpstr>Synchronization</vt:lpstr>
      <vt:lpstr>External Synchrony</vt:lpstr>
      <vt:lpstr>Example: Synchronous I/O</vt:lpstr>
      <vt:lpstr>Example: External synchrony</vt:lpstr>
      <vt:lpstr>Improving Performance</vt:lpstr>
      <vt:lpstr>Multiprocess support </vt:lpstr>
      <vt:lpstr>Multiprocess support</vt:lpstr>
      <vt:lpstr>Limitation</vt:lpstr>
      <vt:lpstr>Implementation </vt:lpstr>
      <vt:lpstr>Evaluation</vt:lpstr>
      <vt:lpstr>When is data safe?</vt:lpstr>
      <vt:lpstr>Postmark benchmark</vt:lpstr>
      <vt:lpstr>The MySQL benchmark</vt:lpstr>
      <vt:lpstr>Specweb99 throughput</vt:lpstr>
      <vt:lpstr>Conclusion</vt:lpstr>
      <vt:lpstr>Discussion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jyshin</dc:creator>
  <cp:lastModifiedBy>jyshin</cp:lastModifiedBy>
  <cp:revision>401</cp:revision>
  <dcterms:created xsi:type="dcterms:W3CDTF">2010-10-08T21:23:08Z</dcterms:created>
  <dcterms:modified xsi:type="dcterms:W3CDTF">2010-10-19T18:41:14Z</dcterms:modified>
</cp:coreProperties>
</file>