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1" r:id="rId3"/>
    <p:sldId id="257" r:id="rId4"/>
    <p:sldId id="258" r:id="rId5"/>
    <p:sldId id="297" r:id="rId6"/>
    <p:sldId id="259" r:id="rId7"/>
    <p:sldId id="260" r:id="rId8"/>
    <p:sldId id="264" r:id="rId9"/>
    <p:sldId id="298" r:id="rId10"/>
    <p:sldId id="265" r:id="rId11"/>
    <p:sldId id="300" r:id="rId12"/>
    <p:sldId id="267" r:id="rId13"/>
    <p:sldId id="268" r:id="rId14"/>
    <p:sldId id="269" r:id="rId15"/>
    <p:sldId id="302" r:id="rId16"/>
    <p:sldId id="272" r:id="rId17"/>
    <p:sldId id="262" r:id="rId18"/>
    <p:sldId id="273" r:id="rId19"/>
    <p:sldId id="301" r:id="rId20"/>
    <p:sldId id="275" r:id="rId21"/>
    <p:sldId id="276" r:id="rId22"/>
    <p:sldId id="277" r:id="rId23"/>
    <p:sldId id="304" r:id="rId24"/>
    <p:sldId id="279" r:id="rId25"/>
    <p:sldId id="284" r:id="rId26"/>
    <p:sldId id="293" r:id="rId27"/>
    <p:sldId id="294" r:id="rId28"/>
    <p:sldId id="305" r:id="rId29"/>
    <p:sldId id="303" r:id="rId30"/>
    <p:sldId id="295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84083" autoAdjust="0"/>
  </p:normalViewPr>
  <p:slideViewPr>
    <p:cSldViewPr snapToObjects="1">
      <p:cViewPr varScale="1">
        <p:scale>
          <a:sx n="130" d="100"/>
          <a:sy n="130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8E294-D56B-DE48-878A-C4571E82F4C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6D0AB-DA4A-C341-8133-ED1579B9C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Sun’s NFS system is based on RPC calls at the low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Bind by type name could be a security issue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Evaluation shows times from an RPC from Machine A to Machine B back to Machine A over 3Mbps Ethernet with light background traffic</a:t>
            </a:r>
          </a:p>
          <a:p>
            <a:endParaRPr lang="en-US" dirty="0" smtClean="0"/>
          </a:p>
          <a:p>
            <a:r>
              <a:rPr lang="en-US" dirty="0" smtClean="0"/>
              <a:t>Results are hard to make meaningful as they don’t provide any “apples-to-apples” comparisons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They also don’t even measure the time it takes to export/import an interface</a:t>
            </a:r>
          </a:p>
          <a:p>
            <a:endParaRPr lang="en-US" dirty="0" smtClean="0"/>
          </a:p>
          <a:p>
            <a:r>
              <a:rPr lang="en-US" dirty="0" smtClean="0"/>
              <a:t>Time is in microseconds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(Also, if the </a:t>
            </a:r>
            <a:r>
              <a:rPr lang="en-US" dirty="0" err="1" smtClean="0"/>
              <a:t>callee</a:t>
            </a:r>
            <a:r>
              <a:rPr lang="en-US" dirty="0" smtClean="0"/>
              <a:t> never returns, the caller will wait forever, but this is the same for a local procedure call)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Bershad</a:t>
            </a:r>
            <a:r>
              <a:rPr lang="en-US" dirty="0" smtClean="0"/>
              <a:t> also working at Google</a:t>
            </a:r>
            <a:r>
              <a:rPr lang="en-US" baseline="0" dirty="0" smtClean="0"/>
              <a:t> now (on leave)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Treated as though it were regular RPC very early on in the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</a:t>
            </a:r>
            <a:r>
              <a:rPr lang="en-US" baseline="0" dirty="0" smtClean="0"/>
              <a:t> is more secure, etc.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(sounds like </a:t>
            </a:r>
            <a:r>
              <a:rPr lang="en-US" dirty="0" err="1" smtClean="0"/>
              <a:t>Dijkstra’s</a:t>
            </a:r>
            <a:r>
              <a:rPr lang="en-US" dirty="0" smtClean="0"/>
              <a:t> “THE” system argument)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Microkernels</a:t>
            </a:r>
            <a:r>
              <a:rPr lang="en-US" dirty="0" smtClean="0"/>
              <a:t> components essentially look like distributed systems to RPC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D0AB-DA4A-C341-8133-ED1579B9C60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B9CF-3EE8-2447-94D7-31F554B6DB4D}" type="datetimeFigureOut">
              <a:rPr lang="en-US" smtClean="0"/>
              <a:pPr/>
              <a:t>10/1/10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A148E-906B-444D-8122-580E9D17E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4" Type="http://schemas.openxmlformats.org/officeDocument/2006/relationships/image" Target="../media/image13.tiff"/><Relationship Id="rId15" Type="http://schemas.openxmlformats.org/officeDocument/2006/relationships/image" Target="../media/image14.tiff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Remote Procedure Calls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Matt Mukerjee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Call</a:t>
            </a:r>
            <a:endParaRPr lang="en-US" dirty="0"/>
          </a:p>
        </p:txBody>
      </p:sp>
      <p:pic>
        <p:nvPicPr>
          <p:cNvPr id="7" name="Content Placeholder 6" descr="RPC Diagram-1.tif"/>
          <p:cNvPicPr>
            <a:picLocks noGrp="1" noChangeAspect="1"/>
          </p:cNvPicPr>
          <p:nvPr>
            <p:ph idx="1"/>
          </p:nvPr>
        </p:nvPicPr>
        <p:blipFill>
          <a:blip r:embed="rId2"/>
          <a:srcRect t="-11219" b="-11219"/>
          <a:stretch>
            <a:fillRect/>
          </a:stretch>
        </p:blipFill>
        <p:spPr/>
      </p:pic>
      <p:pic>
        <p:nvPicPr>
          <p:cNvPr id="8" name="Content Placeholder 6" descr="RPC Diagram-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14907"/>
            <a:ext cx="8229600" cy="3696548"/>
          </a:xfrm>
          <a:prstGeom prst="rect">
            <a:avLst/>
          </a:prstGeom>
        </p:spPr>
      </p:pic>
      <p:pic>
        <p:nvPicPr>
          <p:cNvPr id="10" name="Content Placeholder 6" descr="RPC Diagram-1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18452"/>
            <a:ext cx="8229599" cy="3696548"/>
          </a:xfrm>
          <a:prstGeom prst="rect">
            <a:avLst/>
          </a:prstGeom>
        </p:spPr>
      </p:pic>
      <p:pic>
        <p:nvPicPr>
          <p:cNvPr id="15" name="Content Placeholder 6" descr="RPC Diagram-1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16" name="Content Placeholder 6" descr="RPC Diagram-1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1" y="2018452"/>
            <a:ext cx="8229599" cy="3696547"/>
          </a:xfrm>
          <a:prstGeom prst="rect">
            <a:avLst/>
          </a:prstGeom>
        </p:spPr>
      </p:pic>
      <p:pic>
        <p:nvPicPr>
          <p:cNvPr id="17" name="Content Placeholder 6" descr="RPC Diagram-1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18" name="Content Placeholder 6" descr="RPC Diagram-1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19" name="Content Placeholder 6" descr="RPC Diagram-1.t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0" name="Content Placeholder 6" descr="RPC Diagram-1.t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1" name="Content Placeholder 6" descr="RPC Diagram-1.t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2" name="Content Placeholder 6" descr="RPC Diagram-1.t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3" name="Content Placeholder 6" descr="RPC Diagram-1.t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4" name="Content Placeholder 6" descr="RPC Diagram-1.t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5" name="Content Placeholder 6" descr="RPC Diagram-1.t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  <p:pic>
        <p:nvPicPr>
          <p:cNvPr id="26" name="Content Placeholder 6" descr="RPC Diagram-1.t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2018452"/>
            <a:ext cx="8229599" cy="3696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RPC Structure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Functions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Stubs</a:t>
            </a:r>
          </a:p>
          <a:p>
            <a:pPr lvl="1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RPCRuntime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RPC Implementation</a:t>
            </a:r>
          </a:p>
          <a:p>
            <a:pPr lvl="1"/>
            <a:r>
              <a:rPr lang="en-US" dirty="0" smtClean="0"/>
              <a:t>Binding</a:t>
            </a:r>
          </a:p>
          <a:p>
            <a:pPr lvl="1"/>
            <a:r>
              <a:rPr lang="en-US" dirty="0" smtClean="0"/>
              <a:t>Transport Protocol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RPC Evaluation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Issues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types and instances:</a:t>
            </a:r>
          </a:p>
          <a:p>
            <a:pPr lvl="1"/>
            <a:r>
              <a:rPr lang="en-US" dirty="0" smtClean="0"/>
              <a:t>Type: mail server</a:t>
            </a:r>
          </a:p>
          <a:p>
            <a:pPr lvl="1"/>
            <a:r>
              <a:rPr lang="en-US" dirty="0" smtClean="0"/>
              <a:t>Instance: </a:t>
            </a:r>
            <a:r>
              <a:rPr lang="en-US" dirty="0" err="1" smtClean="0"/>
              <a:t>mail.website.com</a:t>
            </a:r>
            <a:endParaRPr lang="en-US" dirty="0" smtClean="0"/>
          </a:p>
          <a:p>
            <a:r>
              <a:rPr lang="en-US" dirty="0" smtClean="0"/>
              <a:t>Uses “Grapevine” as a lookup server </a:t>
            </a:r>
          </a:p>
          <a:p>
            <a:pPr lvl="1"/>
            <a:r>
              <a:rPr lang="en-US" dirty="0" smtClean="0"/>
              <a:t>Similar to DNS</a:t>
            </a:r>
          </a:p>
          <a:p>
            <a:r>
              <a:rPr lang="en-US" dirty="0" smtClean="0"/>
              <a:t>Can bind by:</a:t>
            </a:r>
          </a:p>
          <a:p>
            <a:pPr lvl="1"/>
            <a:r>
              <a:rPr lang="en-US" dirty="0" smtClean="0"/>
              <a:t>network address</a:t>
            </a:r>
          </a:p>
          <a:p>
            <a:pPr lvl="1"/>
            <a:r>
              <a:rPr lang="en-US" dirty="0" smtClean="0"/>
              <a:t>instance name</a:t>
            </a:r>
          </a:p>
          <a:p>
            <a:pPr lvl="1"/>
            <a:r>
              <a:rPr lang="en-US" dirty="0" smtClean="0"/>
              <a:t>type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RPC Transport Protocol -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RPC mainly short messages between machines</a:t>
            </a:r>
          </a:p>
          <a:p>
            <a:pPr lvl="1"/>
            <a:r>
              <a:rPr lang="en-US" dirty="0" smtClean="0"/>
              <a:t>Latency is important</a:t>
            </a:r>
          </a:p>
          <a:p>
            <a:pPr lvl="1"/>
            <a:r>
              <a:rPr lang="en-US" dirty="0" smtClean="0"/>
              <a:t>Small packets with low overhead is ideal</a:t>
            </a:r>
          </a:p>
          <a:p>
            <a:r>
              <a:rPr lang="en-US" dirty="0" smtClean="0"/>
              <a:t>RPC must always fail or execute exactly once</a:t>
            </a:r>
          </a:p>
          <a:p>
            <a:r>
              <a:rPr lang="en-US" dirty="0" smtClean="0"/>
              <a:t>Best case:</a:t>
            </a:r>
          </a:p>
          <a:p>
            <a:pPr lvl="1"/>
            <a:r>
              <a:rPr lang="en-US" dirty="0" smtClean="0"/>
              <a:t>Caller sends a </a:t>
            </a:r>
            <a:r>
              <a:rPr lang="en-US" i="1" dirty="0" smtClean="0"/>
              <a:t>call packet</a:t>
            </a:r>
            <a:r>
              <a:rPr lang="en-US" dirty="0" smtClean="0"/>
              <a:t> to server</a:t>
            </a:r>
          </a:p>
          <a:p>
            <a:pPr lvl="1"/>
            <a:r>
              <a:rPr lang="en-US" dirty="0" smtClean="0"/>
              <a:t>Server does the work</a:t>
            </a:r>
          </a:p>
          <a:p>
            <a:pPr lvl="1"/>
            <a:r>
              <a:rPr lang="en-US" dirty="0" smtClean="0"/>
              <a:t>sends back a </a:t>
            </a:r>
            <a:r>
              <a:rPr lang="en-US" i="1" dirty="0" smtClean="0"/>
              <a:t>result packet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RPC Transport Protocol –</a:t>
            </a:r>
            <a:br>
              <a:rPr lang="en-US" dirty="0" smtClean="0"/>
            </a:br>
            <a:r>
              <a:rPr lang="en-US" dirty="0" smtClean="0"/>
              <a:t>Potential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the server takes to long to respond:</a:t>
            </a:r>
          </a:p>
          <a:p>
            <a:pPr lvl="1"/>
            <a:r>
              <a:rPr lang="en-US" dirty="0" smtClean="0"/>
              <a:t>it could be packet loss! </a:t>
            </a:r>
          </a:p>
          <a:p>
            <a:pPr lvl="1"/>
            <a:r>
              <a:rPr lang="en-US" dirty="0" smtClean="0">
                <a:sym typeface="Wingdings"/>
              </a:rPr>
              <a:t>duplicate packets</a:t>
            </a:r>
          </a:p>
          <a:p>
            <a:pPr lvl="1"/>
            <a:r>
              <a:rPr lang="en-US" i="1" dirty="0" smtClean="0"/>
              <a:t>Call identifier</a:t>
            </a:r>
            <a:r>
              <a:rPr lang="en-US" dirty="0" smtClean="0"/>
              <a:t> silently drop duplicate packets</a:t>
            </a:r>
          </a:p>
          <a:p>
            <a:pPr lvl="1"/>
            <a:r>
              <a:rPr lang="en-US" dirty="0" smtClean="0"/>
              <a:t>But…both machines must maintain state info</a:t>
            </a:r>
          </a:p>
          <a:p>
            <a:r>
              <a:rPr lang="en-US" dirty="0" smtClean="0"/>
              <a:t>Multi-packet argument case:</a:t>
            </a:r>
          </a:p>
          <a:p>
            <a:pPr lvl="1"/>
            <a:r>
              <a:rPr lang="en-US" dirty="0" smtClean="0"/>
              <a:t>Clever acknowledgement system to reduce traffic</a:t>
            </a:r>
          </a:p>
          <a:p>
            <a:pPr lvl="1"/>
            <a:r>
              <a:rPr lang="en-US" dirty="0" smtClean="0"/>
              <a:t>But…bad at sending bulk data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RPC Structure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Functions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Stubs</a:t>
            </a:r>
          </a:p>
          <a:p>
            <a:pPr lvl="1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RPCRuntime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RPC Implementation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Binding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Transport Protocol</a:t>
            </a:r>
          </a:p>
          <a:p>
            <a:r>
              <a:rPr lang="en-US" dirty="0" smtClean="0"/>
              <a:t>RPC Evaluation</a:t>
            </a:r>
          </a:p>
          <a:p>
            <a:r>
              <a:rPr lang="en-US" dirty="0" smtClean="0"/>
              <a:t>Issues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4" name="Content Placeholder 3" descr="RPCEval.tiff"/>
          <p:cNvPicPr>
            <a:picLocks noGrp="1" noChangeAspect="1"/>
          </p:cNvPicPr>
          <p:nvPr>
            <p:ph idx="1"/>
          </p:nvPr>
        </p:nvPicPr>
        <p:blipFill>
          <a:blip r:embed="rId3"/>
          <a:srcRect t="-9423" b="-94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some people dislike RPC?</a:t>
            </a:r>
          </a:p>
          <a:p>
            <a:r>
              <a:rPr lang="en-US" dirty="0" smtClean="0"/>
              <a:t>Machine/</a:t>
            </a:r>
            <a:r>
              <a:rPr lang="en-US" dirty="0"/>
              <a:t>c</a:t>
            </a:r>
            <a:r>
              <a:rPr lang="en-US" dirty="0" smtClean="0"/>
              <a:t>ommunication failure</a:t>
            </a:r>
          </a:p>
          <a:p>
            <a:r>
              <a:rPr lang="en-US" dirty="0" smtClean="0"/>
              <a:t>Overhead from lack of shared address space</a:t>
            </a:r>
          </a:p>
          <a:p>
            <a:r>
              <a:rPr lang="en-US" dirty="0" smtClean="0"/>
              <a:t>Data integrity/security</a:t>
            </a:r>
          </a:p>
          <a:p>
            <a:endParaRPr lang="en-US" dirty="0" smtClean="0"/>
          </a:p>
          <a:p>
            <a:r>
              <a:rPr lang="en-US" dirty="0" smtClean="0"/>
              <a:t>Grapevine server could fail</a:t>
            </a:r>
          </a:p>
          <a:p>
            <a:r>
              <a:rPr lang="en-US" dirty="0" smtClean="0"/>
              <a:t>DNS-like attack on Grapevine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Weaknesses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“humble”:</a:t>
            </a:r>
          </a:p>
          <a:p>
            <a:pPr lvl="1"/>
            <a:r>
              <a:rPr lang="en-US" dirty="0" smtClean="0"/>
              <a:t>“There are certain circumstances in which RPC seems to be the wrong communication paradigm”</a:t>
            </a:r>
          </a:p>
          <a:p>
            <a:endParaRPr lang="en-US" dirty="0" smtClean="0"/>
          </a:p>
          <a:p>
            <a:r>
              <a:rPr lang="en-US" dirty="0" smtClean="0"/>
              <a:t>Other works not referenced, just alluded to</a:t>
            </a:r>
          </a:p>
          <a:p>
            <a:r>
              <a:rPr lang="en-US" dirty="0" smtClean="0"/>
              <a:t>Benchmarks not meaningful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did RPC Go?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Hot topic in the 80’s / 90’s</a:t>
            </a:r>
          </a:p>
          <a:p>
            <a:r>
              <a:rPr lang="en-US" dirty="0" smtClean="0"/>
              <a:t>All but disappeared?</a:t>
            </a:r>
          </a:p>
          <a:p>
            <a:endParaRPr lang="en-US" dirty="0" smtClean="0"/>
          </a:p>
          <a:p>
            <a:r>
              <a:rPr lang="en-US" dirty="0" smtClean="0"/>
              <a:t>Sockets, etc. caught up…</a:t>
            </a:r>
          </a:p>
          <a:p>
            <a:r>
              <a:rPr lang="en-US" dirty="0" smtClean="0"/>
              <a:t>Moore’s law made it irrelevant</a:t>
            </a:r>
          </a:p>
          <a:p>
            <a:pPr lvl="1"/>
            <a:r>
              <a:rPr lang="en-US" dirty="0" smtClean="0"/>
              <a:t>(M. </a:t>
            </a:r>
            <a:r>
              <a:rPr lang="en-US" dirty="0" err="1" smtClean="0"/>
              <a:t>Satyanarayanan</a:t>
            </a:r>
            <a:r>
              <a:rPr lang="en-US" dirty="0" smtClean="0"/>
              <a:t> – Coda paper)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RPC?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Clean, familiar semantics</a:t>
            </a:r>
          </a:p>
          <a:p>
            <a:pPr lvl="1"/>
            <a:r>
              <a:rPr lang="en-US" dirty="0" smtClean="0"/>
              <a:t>Distributed Systems are hard to begin with!</a:t>
            </a:r>
          </a:p>
          <a:p>
            <a:r>
              <a:rPr lang="en-US" dirty="0" smtClean="0"/>
              <a:t>Efficient (?)</a:t>
            </a:r>
          </a:p>
          <a:p>
            <a:r>
              <a:rPr lang="en-US" dirty="0" smtClean="0"/>
              <a:t>Generality</a:t>
            </a:r>
          </a:p>
          <a:p>
            <a:pPr lvl="1"/>
            <a:r>
              <a:rPr lang="en-US" dirty="0" smtClean="0"/>
              <a:t>parallels single machine functional decomposition</a:t>
            </a:r>
          </a:p>
          <a:p>
            <a:endParaRPr lang="en-US" dirty="0" smtClean="0"/>
          </a:p>
          <a:p>
            <a:r>
              <a:rPr lang="en-US" dirty="0" smtClean="0"/>
              <a:t>Make the programmer’s life easy!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Lightweight Remote Procedure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Brian </a:t>
            </a:r>
            <a:r>
              <a:rPr lang="en-US" dirty="0" err="1" smtClean="0"/>
              <a:t>Bershad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UW PhD, wrote SPIN, now a professor at UW</a:t>
            </a:r>
          </a:p>
          <a:p>
            <a:r>
              <a:rPr lang="en-US" dirty="0" smtClean="0"/>
              <a:t>Thomas Anderson </a:t>
            </a:r>
          </a:p>
          <a:p>
            <a:pPr lvl="1"/>
            <a:r>
              <a:rPr lang="en-US" dirty="0" smtClean="0"/>
              <a:t>UW PhD, tons of papers, also professor at UW</a:t>
            </a:r>
          </a:p>
          <a:p>
            <a:r>
              <a:rPr lang="en-US" dirty="0" smtClean="0"/>
              <a:t>Edward </a:t>
            </a:r>
            <a:r>
              <a:rPr lang="en-US" dirty="0" err="1" smtClean="0"/>
              <a:t>Lazowska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UW Professor</a:t>
            </a:r>
          </a:p>
          <a:p>
            <a:r>
              <a:rPr lang="en-US" dirty="0" smtClean="0"/>
              <a:t>Hank Levy </a:t>
            </a:r>
          </a:p>
          <a:p>
            <a:pPr lvl="1"/>
            <a:r>
              <a:rPr lang="en-US" dirty="0" smtClean="0"/>
              <a:t>UW Professor, part of the DEC VAX design team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LRPC – 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RPC was pervasive </a:t>
            </a:r>
          </a:p>
          <a:p>
            <a:pPr lvl="1"/>
            <a:r>
              <a:rPr lang="en-US" dirty="0" smtClean="0"/>
              <a:t>Remote calls</a:t>
            </a:r>
          </a:p>
          <a:p>
            <a:pPr lvl="1"/>
            <a:r>
              <a:rPr lang="en-US" dirty="0" smtClean="0"/>
              <a:t>Local calls across “protection domains”</a:t>
            </a:r>
          </a:p>
          <a:p>
            <a:pPr lvl="1"/>
            <a:r>
              <a:rPr lang="en-US" dirty="0" smtClean="0"/>
              <a:t>Simple calls with few parameters</a:t>
            </a:r>
          </a:p>
          <a:p>
            <a:r>
              <a:rPr lang="en-US" dirty="0" smtClean="0"/>
              <a:t>Local communication much more frequent</a:t>
            </a:r>
          </a:p>
          <a:p>
            <a:pPr lvl="1"/>
            <a:r>
              <a:rPr lang="en-US" dirty="0" smtClean="0"/>
              <a:t>Optimize it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Optimize the common case!</a:t>
            </a:r>
          </a:p>
          <a:p>
            <a:r>
              <a:rPr lang="en-US" dirty="0" smtClean="0"/>
              <a:t>Treat the uncommon case differently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LPRC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RPC had awful performance</a:t>
            </a:r>
          </a:p>
          <a:p>
            <a:pPr lvl="1"/>
            <a:r>
              <a:rPr lang="en-US" dirty="0" smtClean="0"/>
              <a:t>Programmers coded around it</a:t>
            </a:r>
          </a:p>
          <a:p>
            <a:r>
              <a:rPr lang="en-US" dirty="0" smtClean="0"/>
              <a:t>LRPC is much faster</a:t>
            </a:r>
          </a:p>
          <a:p>
            <a:pPr lvl="1"/>
            <a:r>
              <a:rPr lang="en-US" dirty="0" smtClean="0"/>
              <a:t>Programmers to design better code</a:t>
            </a:r>
          </a:p>
          <a:p>
            <a:r>
              <a:rPr lang="en-US" dirty="0" smtClean="0"/>
              <a:t>Monolithic kernels have no intra-OS processes boundaries</a:t>
            </a:r>
          </a:p>
          <a:p>
            <a:pPr lvl="1"/>
            <a:r>
              <a:rPr lang="en-US" dirty="0" smtClean="0"/>
              <a:t>Not secure! </a:t>
            </a:r>
          </a:p>
          <a:p>
            <a:pPr lvl="1"/>
            <a:r>
              <a:rPr lang="en-US" dirty="0" smtClean="0"/>
              <a:t>Makes it hard to debug, modify, etc.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LRPC Structure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LRPC Implementation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Domain Caching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LRPC Evaluation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LRPC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Almost identical to RPC except for the focus on:</a:t>
            </a:r>
          </a:p>
          <a:p>
            <a:pPr lvl="1"/>
            <a:r>
              <a:rPr lang="en-US" dirty="0" smtClean="0"/>
              <a:t>Keeping logically separate part separate</a:t>
            </a:r>
          </a:p>
          <a:p>
            <a:pPr lvl="2"/>
            <a:r>
              <a:rPr lang="en-US" dirty="0" smtClean="0"/>
              <a:t>RPC does this…by having them on different machines</a:t>
            </a:r>
          </a:p>
          <a:p>
            <a:pPr lvl="1"/>
            <a:r>
              <a:rPr lang="en-US" dirty="0" smtClean="0"/>
              <a:t>Keeping control transfer and stubs simple</a:t>
            </a:r>
          </a:p>
          <a:p>
            <a:pPr lvl="1"/>
            <a:r>
              <a:rPr lang="en-US" dirty="0" smtClean="0"/>
              <a:t>Sharing VM (parameters) between client and server</a:t>
            </a:r>
          </a:p>
          <a:p>
            <a:pPr lvl="1"/>
            <a:r>
              <a:rPr lang="en-US" dirty="0" smtClean="0"/>
              <a:t>Using concurrency</a:t>
            </a:r>
          </a:p>
          <a:p>
            <a:r>
              <a:rPr lang="en-US" dirty="0" smtClean="0"/>
              <a:t>Must keep overhead low in the common case!</a:t>
            </a:r>
          </a:p>
          <a:p>
            <a:endParaRPr lang="en-US" dirty="0" smtClean="0"/>
          </a:p>
          <a:p>
            <a:pPr lvl="2"/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LRPC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“cute” hacks for speed:</a:t>
            </a:r>
          </a:p>
          <a:p>
            <a:pPr lvl="1"/>
            <a:r>
              <a:rPr lang="en-US" dirty="0" smtClean="0"/>
              <a:t>Clients pass data to servers through VM mapping</a:t>
            </a:r>
          </a:p>
          <a:p>
            <a:pPr lvl="1"/>
            <a:r>
              <a:rPr lang="en-US" dirty="0" smtClean="0"/>
              <a:t>Procedures in same interface can share “argument stacks”</a:t>
            </a:r>
          </a:p>
          <a:p>
            <a:pPr lvl="1"/>
            <a:r>
              <a:rPr lang="en-US" dirty="0" smtClean="0"/>
              <a:t>Keeps “execution stacks” available in server domain </a:t>
            </a:r>
          </a:p>
          <a:p>
            <a:pPr lvl="1"/>
            <a:r>
              <a:rPr lang="en-US" dirty="0" smtClean="0"/>
              <a:t>Uses “domain caching” on multiprocessor machines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Multiprocessor LRPC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TLB misses (from context switching) are expensive, so they use </a:t>
            </a:r>
            <a:r>
              <a:rPr lang="en-US" i="1" dirty="0" smtClean="0"/>
              <a:t>domain caching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: Processor A is idling in kernel-space</a:t>
            </a:r>
          </a:p>
          <a:p>
            <a:pPr lvl="1"/>
            <a:r>
              <a:rPr lang="en-US" dirty="0" smtClean="0"/>
              <a:t>Processor B makes LRPC call from user-space to kernel-space</a:t>
            </a:r>
          </a:p>
          <a:p>
            <a:pPr lvl="1"/>
            <a:r>
              <a:rPr lang="en-US" dirty="0" smtClean="0"/>
              <a:t>Instead of running in kernel-space on Processor B, the function runs on Processor 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This means no context switch!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Benefits of LRPC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 argument copying needed</a:t>
            </a:r>
          </a:p>
          <a:p>
            <a:r>
              <a:rPr lang="en-US" dirty="0" smtClean="0"/>
              <a:t>Private channel between domains</a:t>
            </a:r>
          </a:p>
          <a:p>
            <a:r>
              <a:rPr lang="en-US" dirty="0" smtClean="0"/>
              <a:t>In cases where parameters are immutable even less copies can be achieved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LRPC Structure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LRPC Implementation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Domain Caching</a:t>
            </a:r>
          </a:p>
          <a:p>
            <a:r>
              <a:rPr lang="en-US" dirty="0" smtClean="0"/>
              <a:t>LRPC Evaluation</a:t>
            </a:r>
          </a:p>
          <a:p>
            <a:r>
              <a:rPr lang="en-US" dirty="0" smtClean="0"/>
              <a:t>Wrap-up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4" name="Content Placeholder 3" descr="LRPCEval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21353" b="-213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</a:t>
            </a:r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Andrew </a:t>
            </a:r>
            <a:r>
              <a:rPr lang="en-US" dirty="0" err="1" smtClean="0"/>
              <a:t>Birrell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Xerox PARC, then</a:t>
            </a:r>
            <a:r>
              <a:rPr lang="en-US" dirty="0" smtClean="0">
                <a:sym typeface="Wingdings"/>
              </a:rPr>
              <a:t> DEC SRC</a:t>
            </a:r>
          </a:p>
          <a:p>
            <a:pPr lvl="1"/>
            <a:r>
              <a:rPr lang="en-US" dirty="0" smtClean="0">
                <a:sym typeface="Wingdings"/>
              </a:rPr>
              <a:t>DEC SRC responsible for Firefly workstation </a:t>
            </a:r>
          </a:p>
          <a:p>
            <a:pPr lvl="2"/>
            <a:r>
              <a:rPr lang="en-US" dirty="0" smtClean="0">
                <a:sym typeface="Wingdings"/>
              </a:rPr>
              <a:t>used in </a:t>
            </a:r>
            <a:r>
              <a:rPr lang="en-US" dirty="0" err="1" smtClean="0">
                <a:sym typeface="Wingdings"/>
              </a:rPr>
              <a:t>Bershad</a:t>
            </a:r>
            <a:r>
              <a:rPr lang="en-US" dirty="0" smtClean="0">
                <a:sym typeface="Wingdings"/>
              </a:rPr>
              <a:t> paper</a:t>
            </a:r>
          </a:p>
          <a:p>
            <a:pPr lvl="1"/>
            <a:r>
              <a:rPr lang="en-US" dirty="0" smtClean="0">
                <a:sym typeface="Wingdings"/>
              </a:rPr>
              <a:t>now at Microsoft Research</a:t>
            </a:r>
          </a:p>
          <a:p>
            <a:r>
              <a:rPr lang="en-US" dirty="0" smtClean="0">
                <a:sym typeface="Wingdings"/>
              </a:rPr>
              <a:t>Bruce Nelson</a:t>
            </a:r>
          </a:p>
          <a:p>
            <a:pPr lvl="1"/>
            <a:r>
              <a:rPr lang="en-US" dirty="0" smtClean="0">
                <a:sym typeface="Wingdings"/>
              </a:rPr>
              <a:t>Xerox PARC, then Cisco</a:t>
            </a:r>
          </a:p>
          <a:p>
            <a:pPr lvl="1"/>
            <a:r>
              <a:rPr lang="en-US" dirty="0" smtClean="0">
                <a:sym typeface="Wingdings"/>
              </a:rPr>
              <a:t>CMU PhD – thesis the “foundation” of RPC</a:t>
            </a:r>
          </a:p>
          <a:p>
            <a:pPr lvl="1"/>
            <a:r>
              <a:rPr lang="en-US" dirty="0" smtClean="0">
                <a:sym typeface="Wingdings"/>
              </a:rPr>
              <a:t>ACM Software Systems award (for RPC)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times faster than the built-in RPC</a:t>
            </a:r>
          </a:p>
          <a:p>
            <a:pPr lvl="1"/>
            <a:r>
              <a:rPr lang="en-US" dirty="0" smtClean="0"/>
              <a:t>Not an order of magnitude difference</a:t>
            </a:r>
          </a:p>
          <a:p>
            <a:r>
              <a:rPr lang="en-US" dirty="0" smtClean="0"/>
              <a:t>Gets much closer to the theoretical minimal</a:t>
            </a:r>
          </a:p>
          <a:p>
            <a:endParaRPr lang="en-US" dirty="0" smtClean="0"/>
          </a:p>
          <a:p>
            <a:r>
              <a:rPr lang="en-US" dirty="0" smtClean="0"/>
              <a:t>Multiprocessor version close to throughput cap</a:t>
            </a:r>
          </a:p>
          <a:p>
            <a:r>
              <a:rPr lang="en-US" dirty="0" smtClean="0"/>
              <a:t>Multiprocessor version is scalable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Weaknesses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Simple, cute hacks, better than optimized version</a:t>
            </a:r>
          </a:p>
          <a:p>
            <a:r>
              <a:rPr lang="en-US" dirty="0" smtClean="0"/>
              <a:t>Comes up with secondary ideas</a:t>
            </a:r>
          </a:p>
          <a:p>
            <a:pPr lvl="1"/>
            <a:r>
              <a:rPr lang="en-US" dirty="0" smtClean="0"/>
              <a:t>Domain caching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Didn’t try to port their code to other architectures</a:t>
            </a:r>
          </a:p>
          <a:p>
            <a:pPr lvl="1"/>
            <a:r>
              <a:rPr lang="en-US" dirty="0" smtClean="0"/>
              <a:t>“[it] should be a straightforward task”</a:t>
            </a:r>
          </a:p>
          <a:p>
            <a:r>
              <a:rPr lang="en-US" dirty="0" smtClean="0"/>
              <a:t>Argument stacks in global shared virtual memory</a:t>
            </a:r>
          </a:p>
          <a:p>
            <a:pPr lvl="1"/>
            <a:r>
              <a:rPr lang="en-US" dirty="0" smtClean="0"/>
              <a:t>Doesn’t match design specifications</a:t>
            </a:r>
          </a:p>
          <a:p>
            <a:pPr lvl="1"/>
            <a:r>
              <a:rPr lang="en-US" dirty="0" smtClean="0"/>
              <a:t>Lowered security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Firefly 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Basically response of the Firefly team to LRPC</a:t>
            </a:r>
          </a:p>
          <a:p>
            <a:r>
              <a:rPr lang="en-US" dirty="0" smtClean="0"/>
              <a:t>Cute hacks for the remote machine case</a:t>
            </a:r>
          </a:p>
          <a:p>
            <a:pPr lvl="1"/>
            <a:r>
              <a:rPr lang="en-US" dirty="0" smtClean="0"/>
              <a:t>LRPC covered the local machine case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in the </a:t>
            </a:r>
            <a:r>
              <a:rPr lang="en-US" i="1" dirty="0" err="1" smtClean="0"/>
              <a:t>x</a:t>
            </a:r>
            <a:r>
              <a:rPr lang="en-US" dirty="0" smtClean="0"/>
              <a:t>-Kernel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Clever idea:</a:t>
            </a:r>
          </a:p>
          <a:p>
            <a:pPr lvl="1"/>
            <a:r>
              <a:rPr lang="en-US" dirty="0" smtClean="0"/>
              <a:t>RPC-like system, change protocols’ layers at runtime</a:t>
            </a:r>
          </a:p>
          <a:p>
            <a:pPr lvl="1"/>
            <a:r>
              <a:rPr lang="en-US" dirty="0" smtClean="0"/>
              <a:t>Change the underlying network layer (from IP to direct-to-Ethernet) at runtime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– 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cross-machine calls like local calls </a:t>
            </a:r>
          </a:p>
          <a:p>
            <a:r>
              <a:rPr lang="en-US" dirty="0" smtClean="0"/>
              <a:t>Let’s make the programmer’s life easy</a:t>
            </a:r>
          </a:p>
          <a:p>
            <a:endParaRPr lang="en-US" dirty="0" smtClean="0"/>
          </a:p>
          <a:p>
            <a:r>
              <a:rPr lang="en-US" dirty="0" smtClean="0"/>
              <a:t>New Failure conditions </a:t>
            </a:r>
          </a:p>
          <a:p>
            <a:pPr lvl="1"/>
            <a:r>
              <a:rPr lang="en-US" dirty="0" smtClean="0"/>
              <a:t>think Brewer’s Conjecture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RPC Structure</a:t>
            </a:r>
          </a:p>
          <a:p>
            <a:pPr lvl="1"/>
            <a:r>
              <a:rPr lang="en-US" dirty="0" smtClean="0"/>
              <a:t>Functions</a:t>
            </a:r>
          </a:p>
          <a:p>
            <a:pPr lvl="1"/>
            <a:r>
              <a:rPr lang="en-US" dirty="0" smtClean="0"/>
              <a:t>Stubs</a:t>
            </a:r>
          </a:p>
          <a:p>
            <a:pPr lvl="1"/>
            <a:r>
              <a:rPr lang="en-US" dirty="0" err="1" smtClean="0"/>
              <a:t>RPCRuntime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RPC Implementation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Binding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Transport Protocol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RPC Evaluation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Issues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Reexamine Local Procedure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calls B</a:t>
            </a:r>
          </a:p>
          <a:p>
            <a:r>
              <a:rPr lang="en-US" dirty="0" smtClean="0"/>
              <a:t>A waits for B</a:t>
            </a:r>
          </a:p>
          <a:p>
            <a:r>
              <a:rPr lang="en-US" dirty="0" smtClean="0"/>
              <a:t>B does the work, returns control to A</a:t>
            </a:r>
          </a:p>
          <a:p>
            <a:r>
              <a:rPr lang="en-US" dirty="0" smtClean="0"/>
              <a:t>A resumes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to RPC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calls B </a:t>
            </a:r>
            <a:r>
              <a:rPr lang="en-US" i="1" dirty="0" smtClean="0">
                <a:solidFill>
                  <a:srgbClr val="FF0000"/>
                </a:solidFill>
              </a:rPr>
              <a:t>on a different machine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A waits for B, </a:t>
            </a:r>
            <a:r>
              <a:rPr lang="en-US" i="1" dirty="0" smtClean="0">
                <a:solidFill>
                  <a:srgbClr val="FF0000"/>
                </a:solidFill>
              </a:rPr>
              <a:t>other processes run</a:t>
            </a:r>
          </a:p>
          <a:p>
            <a:r>
              <a:rPr lang="en-US" dirty="0" smtClean="0"/>
              <a:t>B does the work, </a:t>
            </a:r>
            <a:r>
              <a:rPr lang="en-US" i="1" dirty="0" smtClean="0">
                <a:solidFill>
                  <a:srgbClr val="FF0000"/>
                </a:solidFill>
              </a:rPr>
              <a:t>sends a message</a:t>
            </a:r>
            <a:r>
              <a:rPr lang="en-US" dirty="0" smtClean="0"/>
              <a:t> to A</a:t>
            </a:r>
          </a:p>
          <a:p>
            <a:r>
              <a:rPr lang="en-US" dirty="0" smtClean="0"/>
              <a:t>A resumes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Stubs provide:</a:t>
            </a:r>
          </a:p>
          <a:p>
            <a:pPr lvl="1"/>
            <a:r>
              <a:rPr lang="en-US" dirty="0" smtClean="0"/>
              <a:t>entry-point into remote functions</a:t>
            </a:r>
          </a:p>
          <a:p>
            <a:pPr lvl="1"/>
            <a:r>
              <a:rPr lang="en-US" dirty="0" smtClean="0"/>
              <a:t>functional prototypes</a:t>
            </a:r>
          </a:p>
          <a:p>
            <a:endParaRPr lang="en-US" dirty="0" smtClean="0"/>
          </a:p>
          <a:p>
            <a:r>
              <a:rPr lang="en-US" dirty="0" smtClean="0"/>
              <a:t>Stubs automatically generated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RPCRuntime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Handles:</a:t>
            </a:r>
          </a:p>
          <a:p>
            <a:pPr lvl="1"/>
            <a:r>
              <a:rPr lang="en-US" dirty="0" smtClean="0"/>
              <a:t>retransmissions</a:t>
            </a:r>
          </a:p>
          <a:p>
            <a:pPr lvl="1"/>
            <a:r>
              <a:rPr lang="en-US" dirty="0" smtClean="0"/>
              <a:t>acknowledgments</a:t>
            </a:r>
          </a:p>
          <a:p>
            <a:pPr lvl="1"/>
            <a:r>
              <a:rPr lang="en-US" dirty="0" smtClean="0"/>
              <a:t>packet routing</a:t>
            </a:r>
          </a:p>
          <a:p>
            <a:pPr lvl="1"/>
            <a:r>
              <a:rPr lang="en-US" dirty="0" smtClean="0"/>
              <a:t>encryption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1128</Words>
  <Application>Microsoft Macintosh PowerPoint</Application>
  <PresentationFormat>On-screen Show (4:3)</PresentationFormat>
  <Paragraphs>244</Paragraphs>
  <Slides>34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Remote Procedure Calls</vt:lpstr>
      <vt:lpstr>Why RPC?</vt:lpstr>
      <vt:lpstr>Implementing RPC</vt:lpstr>
      <vt:lpstr>RPC – Take Home Points</vt:lpstr>
      <vt:lpstr>Overview</vt:lpstr>
      <vt:lpstr>Reexamine Local Procedure Calls</vt:lpstr>
      <vt:lpstr>Applied to RPC</vt:lpstr>
      <vt:lpstr>Stubs</vt:lpstr>
      <vt:lpstr>RPCRuntime</vt:lpstr>
      <vt:lpstr>Simple Call</vt:lpstr>
      <vt:lpstr>Overview</vt:lpstr>
      <vt:lpstr>Binding</vt:lpstr>
      <vt:lpstr>RPC Transport Protocol - Requirements</vt:lpstr>
      <vt:lpstr>RPC Transport Protocol – Potential Issues</vt:lpstr>
      <vt:lpstr>Overview</vt:lpstr>
      <vt:lpstr>Evaluation</vt:lpstr>
      <vt:lpstr>Possible Issues</vt:lpstr>
      <vt:lpstr>Strengths and Weaknesses</vt:lpstr>
      <vt:lpstr>Where did RPC Go?</vt:lpstr>
      <vt:lpstr>Lightweight Remote Procedure Call</vt:lpstr>
      <vt:lpstr>LRPC – Take Home Points</vt:lpstr>
      <vt:lpstr>LPRC Motivation</vt:lpstr>
      <vt:lpstr>Overview</vt:lpstr>
      <vt:lpstr>LRPC Structure</vt:lpstr>
      <vt:lpstr>LRPC Implementation</vt:lpstr>
      <vt:lpstr>Multiprocessor LRPC</vt:lpstr>
      <vt:lpstr>Other Benefits of LRPC</vt:lpstr>
      <vt:lpstr>Overview</vt:lpstr>
      <vt:lpstr>Evaluation</vt:lpstr>
      <vt:lpstr>Evaluation</vt:lpstr>
      <vt:lpstr>Strengths and Weaknesses</vt:lpstr>
      <vt:lpstr>Performance of Firefly RPC</vt:lpstr>
      <vt:lpstr>RPC in the x-Kernel</vt:lpstr>
      <vt:lpstr>Discussion</vt:lpstr>
    </vt:vector>
  </TitlesOfParts>
  <Company>Dartmouth College</Company>
  <LinksUpToDate>false</LinksUpToDate>
  <SharedDoc>false</SharedDoc>
  <HyperlinksChanged>false</HyperlinksChanged>
  <AppVersion>12.0257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Procedure Protocols</dc:title>
  <dc:creator>Matthew Mukerjee</dc:creator>
  <cp:lastModifiedBy>Matthew Mukerjee</cp:lastModifiedBy>
  <cp:revision>104</cp:revision>
  <dcterms:created xsi:type="dcterms:W3CDTF">2010-10-01T16:12:31Z</dcterms:created>
  <dcterms:modified xsi:type="dcterms:W3CDTF">2010-10-01T17:14:47Z</dcterms:modified>
</cp:coreProperties>
</file>