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2"/>
  </p:notesMasterIdLst>
  <p:sldIdLst>
    <p:sldId id="382" r:id="rId2"/>
    <p:sldId id="629" r:id="rId3"/>
    <p:sldId id="630" r:id="rId4"/>
    <p:sldId id="631" r:id="rId5"/>
    <p:sldId id="632" r:id="rId6"/>
    <p:sldId id="633" r:id="rId7"/>
    <p:sldId id="634" r:id="rId8"/>
    <p:sldId id="635" r:id="rId9"/>
    <p:sldId id="636" r:id="rId10"/>
    <p:sldId id="637" r:id="rId11"/>
    <p:sldId id="638" r:id="rId12"/>
    <p:sldId id="556" r:id="rId13"/>
    <p:sldId id="639" r:id="rId14"/>
    <p:sldId id="640" r:id="rId15"/>
    <p:sldId id="641" r:id="rId16"/>
    <p:sldId id="557" r:id="rId17"/>
    <p:sldId id="642" r:id="rId18"/>
    <p:sldId id="558" r:id="rId19"/>
    <p:sldId id="559" r:id="rId20"/>
    <p:sldId id="560" r:id="rId21"/>
    <p:sldId id="643" r:id="rId22"/>
    <p:sldId id="646" r:id="rId23"/>
    <p:sldId id="561" r:id="rId24"/>
    <p:sldId id="562" r:id="rId25"/>
    <p:sldId id="644" r:id="rId26"/>
    <p:sldId id="564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653" r:id="rId42"/>
    <p:sldId id="579" r:id="rId43"/>
    <p:sldId id="647" r:id="rId44"/>
    <p:sldId id="580" r:id="rId45"/>
    <p:sldId id="649" r:id="rId46"/>
    <p:sldId id="650" r:id="rId47"/>
    <p:sldId id="651" r:id="rId48"/>
    <p:sldId id="581" r:id="rId49"/>
    <p:sldId id="498" r:id="rId50"/>
    <p:sldId id="58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Deniz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Hari</a:t>
            </a:r>
            <a:r>
              <a:rPr lang="en-US" dirty="0" smtClean="0"/>
              <a:t>,</a:t>
            </a:r>
          </a:p>
          <a:p>
            <a:r>
              <a:rPr lang="en-US" dirty="0" smtClean="0"/>
              <a:t>Jared</a:t>
            </a:r>
          </a:p>
          <a:p>
            <a:r>
              <a:rPr lang="en-US" dirty="0" err="1" smtClean="0"/>
              <a:t>Petko</a:t>
            </a:r>
            <a:endParaRPr lang="en-US" dirty="0" smtClean="0"/>
          </a:p>
          <a:p>
            <a:r>
              <a:rPr lang="en-US" dirty="0" err="1" smtClean="0"/>
              <a:t>Taiyen</a:t>
            </a:r>
            <a:endParaRPr lang="en-US" dirty="0" smtClean="0"/>
          </a:p>
          <a:p>
            <a:r>
              <a:rPr lang="en-US" dirty="0" smtClean="0"/>
              <a:t>Bo</a:t>
            </a:r>
          </a:p>
          <a:p>
            <a:r>
              <a:rPr lang="en-US" dirty="0" smtClean="0"/>
              <a:t>Yin</a:t>
            </a:r>
          </a:p>
          <a:p>
            <a:r>
              <a:rPr lang="en-US" dirty="0" err="1" smtClean="0"/>
              <a:t>Srivant</a:t>
            </a:r>
            <a:endParaRPr lang="en-US" dirty="0" smtClean="0"/>
          </a:p>
          <a:p>
            <a:r>
              <a:rPr lang="en-US" dirty="0" smtClean="0"/>
              <a:t>Robert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4D47C-D0EF-5C4D-800E-0F19F5F83645}" type="slidenum">
              <a:rPr lang="en-US"/>
              <a:pPr/>
              <a:t>13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A6DF7-F004-C948-92C2-A6BEC8959863}" type="slidenum">
              <a:rPr lang="en-US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E42AE-D309-1546-9582-20F8D2B25CEB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1854-464F-43F5-9011-65D3A0BA16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C7739-656E-3145-B471-E0812D6422EC}" type="slidenum">
              <a:rPr lang="en-US"/>
              <a:pPr/>
              <a:t>17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B0390-5AAF-114E-8D2E-98DEDFAE9A00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70836-9D18-8344-9666-07FFB5C35BD8}" type="slidenum">
              <a:rPr lang="en-US"/>
              <a:pPr/>
              <a:t>22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Almost all ``system'' services are extensions </a:t>
            </a:r>
          </a:p>
          <a:p>
            <a:pPr eaLnBrk="1" hangingPunct="1"/>
            <a:r>
              <a:rPr lang="en-US">
                <a:latin typeface="Times New Roman" charset="0"/>
              </a:rPr>
              <a:t>-- Network protocols </a:t>
            </a:r>
          </a:p>
          <a:p>
            <a:pPr eaLnBrk="1" hangingPunct="1"/>
            <a:r>
              <a:rPr lang="en-US">
                <a:latin typeface="Times New Roman" charset="0"/>
              </a:rPr>
              <a:t>-- File systems </a:t>
            </a:r>
          </a:p>
          <a:p>
            <a:pPr eaLnBrk="1" hangingPunct="1"/>
            <a:r>
              <a:rPr lang="en-US">
                <a:latin typeface="Times New Roman" charset="0"/>
              </a:rPr>
              <a:t>-- System call interface </a:t>
            </a:r>
          </a:p>
          <a:p>
            <a:pPr eaLnBrk="1" hangingPunct="1"/>
            <a:r>
              <a:rPr lang="en-US">
                <a:latin typeface="Times New Roman" charset="0"/>
              </a:rPr>
              <a:t>SPIN only implements services which cannot be safely implemented as extensions </a:t>
            </a:r>
          </a:p>
          <a:p>
            <a:pPr eaLnBrk="1" hangingPunct="1"/>
            <a:r>
              <a:rPr lang="en-US">
                <a:latin typeface="Times New Roman" charset="0"/>
              </a:rPr>
              <a:t>-- Processor execution state </a:t>
            </a:r>
          </a:p>
          <a:p>
            <a:pPr eaLnBrk="1" hangingPunct="1"/>
            <a:r>
              <a:rPr lang="en-US">
                <a:latin typeface="Times New Roman" charset="0"/>
              </a:rPr>
              <a:t>-- Basic interface to MMU and physical memory </a:t>
            </a:r>
          </a:p>
          <a:p>
            <a:pPr eaLnBrk="1" hangingPunct="1"/>
            <a:r>
              <a:rPr lang="en-US">
                <a:latin typeface="Times New Roman" charset="0"/>
              </a:rPr>
              <a:t>-- Device IO/DMA </a:t>
            </a:r>
          </a:p>
          <a:p>
            <a:pPr eaLnBrk="1" hangingPunct="1"/>
            <a:r>
              <a:rPr lang="en-US">
                <a:latin typeface="Times New Roman" charset="0"/>
              </a:rPr>
              <a:t>-- Dynamic linker and Dispatcher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EA52B-0E10-CD4E-BCA9-FB8944497273}" type="slidenum">
              <a:rPr lang="en-US"/>
              <a:pPr/>
              <a:t>25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Securely expose hardware: hardware, software, download</a:t>
            </a:r>
            <a:r>
              <a:rPr lang="en-US" baseline="0" dirty="0" smtClean="0"/>
              <a:t> application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1854-464F-43F5-9011-65D3A0BA16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15 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1854-464F-43F5-9011-65D3A0BA16E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AA192-A049-B449-AB42-4FC5C28369E5}" type="slidenum">
              <a:rPr lang="en-US"/>
              <a:pPr/>
              <a:t>2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Why resource management? </a:t>
            </a:r>
          </a:p>
          <a:p>
            <a:pPr eaLnBrk="1" hangingPunct="1"/>
            <a:r>
              <a:rPr lang="en-US">
                <a:latin typeface="Times New Roman" charset="0"/>
              </a:rPr>
              <a:t>	- resource are shared for efficiency</a:t>
            </a:r>
          </a:p>
          <a:p>
            <a:pPr eaLnBrk="1" hangingPunct="1"/>
            <a:r>
              <a:rPr lang="en-US">
                <a:latin typeface="Times New Roman" charset="0"/>
              </a:rPr>
              <a:t>	- fairness</a:t>
            </a:r>
          </a:p>
          <a:p>
            <a:pPr eaLnBrk="1" hangingPunct="1"/>
            <a:r>
              <a:rPr lang="en-US">
                <a:latin typeface="Times New Roman" charset="0"/>
              </a:rPr>
              <a:t>	- Scheduling, VM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6D984-591B-F548-9E6F-62136B0085DE}" type="slidenum">
              <a:rPr lang="en-US"/>
              <a:pPr/>
              <a:t>41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Dirty – query if the page is dirty (user level)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Prot1 – change the protection of 1 page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100 – read [un]protect 100 pages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Trap – time to handle page-protection trap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Appel1 – access random protected page – prot (some other) + trap + unprot (faulting page)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Appel2 – prot100 + trap + unprot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16736-D2B9-7749-8BDC-738E193FDB46}" type="slidenum">
              <a:rPr lang="en-US"/>
              <a:pPr/>
              <a:t>43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A12D5-140F-D24C-A01F-A0C67303E246}" type="slidenum">
              <a:rPr lang="en-US"/>
              <a:pPr/>
              <a:t>45</a:t>
            </a:fld>
            <a:endParaRPr 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60677-BC16-A74C-9963-3B59343B65EF}" type="slidenum">
              <a:rPr lang="en-US"/>
              <a:pPr/>
              <a:t>46</a:t>
            </a:fld>
            <a:endParaRPr lang="en-US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E9F8E-FA5B-2B4F-8E56-8F22CE8C15F8}" type="slidenum">
              <a:rPr lang="en-US"/>
              <a:pPr/>
              <a:t>47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5F583-F6C4-7349-83F0-7EC130CEE443}" type="slidenum">
              <a:rPr lang="en-US"/>
              <a:pPr/>
              <a:t>4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2" eaLnBrk="1" hangingPunct="1"/>
            <a:r>
              <a:rPr lang="en-US" sz="900" dirty="0" err="1">
                <a:latin typeface="Lucida Sans Unicode" charset="0"/>
              </a:rPr>
              <a:t>Microkernels</a:t>
            </a:r>
            <a:r>
              <a:rPr lang="en-US" sz="900" dirty="0">
                <a:latin typeface="Lucida Sans Unicode" charset="0"/>
              </a:rPr>
              <a:t> (replaceable trusted servers, fault isolation)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Process, address space, IPC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same abstraction to all processes (even with trusted servers)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is there a need to cross the protection boundary often?</a:t>
            </a:r>
          </a:p>
          <a:p>
            <a:pPr lvl="2" eaLnBrk="1" hangingPunct="1"/>
            <a:r>
              <a:rPr lang="en-US" sz="900" dirty="0">
                <a:latin typeface="Lucida Sans Unicode" charset="0"/>
              </a:rPr>
              <a:t>Virtual Machines (multiple </a:t>
            </a:r>
            <a:r>
              <a:rPr lang="en-US" sz="900" dirty="0" err="1">
                <a:latin typeface="Lucida Sans Unicode" charset="0"/>
              </a:rPr>
              <a:t>VMs</a:t>
            </a:r>
            <a:r>
              <a:rPr lang="en-US" sz="900" dirty="0">
                <a:latin typeface="Lucida Sans Unicode" charset="0"/>
              </a:rPr>
              <a:t> on the same host OS)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virtualization of hardware expensive </a:t>
            </a:r>
          </a:p>
          <a:p>
            <a:pPr lvl="3" eaLnBrk="1" hangingPunct="1"/>
            <a:r>
              <a:rPr lang="en-US" sz="900" dirty="0">
                <a:latin typeface="Lucida Sans Unicode" charset="0"/>
              </a:rPr>
              <a:t>- virtualization can be counter-productive (apps LRU pager Vs VMM pager)</a:t>
            </a:r>
          </a:p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1CC53-F20D-0649-9C48-A04FB348F9C4}" type="slidenum">
              <a:rPr lang="en-US"/>
              <a:pPr/>
              <a:t>5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6DA48-455A-4A45-B2B8-16D32AB6BD2D}" type="slidenum">
              <a:rPr lang="en-US"/>
              <a:pPr/>
              <a:t>6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01666-3A4D-9140-A58C-ED139E89B81A}" type="slidenum">
              <a:rPr lang="en-US"/>
              <a:pPr/>
              <a:t>7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898BE-0F22-6549-8DE2-9EEE8996F6C5}" type="slidenum">
              <a:rPr lang="en-US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5D371-BF22-E744-9E5B-064B390F5891}" type="slidenum">
              <a:rPr lang="en-US"/>
              <a:pPr/>
              <a:t>9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Extensibility</a:t>
            </a:r>
          </a:p>
          <a:p>
            <a:pPr eaLnBrk="1" hangingPunct="1"/>
            <a:r>
              <a:rPr lang="en-US">
                <a:latin typeface="Times New Roman" charset="0"/>
              </a:rPr>
              <a:t>	Ability to use application specific knowledge</a:t>
            </a:r>
          </a:p>
          <a:p>
            <a:pPr eaLnBrk="1" hangingPunct="1"/>
            <a:r>
              <a:rPr lang="en-US">
                <a:latin typeface="Times New Roman" charset="0"/>
              </a:rPr>
              <a:t>Security</a:t>
            </a:r>
          </a:p>
          <a:p>
            <a:pPr eaLnBrk="1" hangingPunct="1"/>
            <a:r>
              <a:rPr lang="en-US">
                <a:latin typeface="Times New Roman" charset="0"/>
              </a:rPr>
              <a:t>	Extensions should not compromise security. Applications should still be able to share resourses</a:t>
            </a:r>
          </a:p>
          <a:p>
            <a:pPr eaLnBrk="1" hangingPunct="1"/>
            <a:r>
              <a:rPr lang="en-US">
                <a:latin typeface="Times New Roman" charset="0"/>
              </a:rPr>
              <a:t>Performance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34FA4-3F6D-D748-B426-37C665FF6714}" type="slidenum">
              <a:rPr lang="en-US"/>
              <a:pPr/>
              <a:t>10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Extensibility, Safety and Performance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A37941-328F-DA46-B2FC-705ABB71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98A50F-85B9-9346-8F72-18F09DC4B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E9691-F2A0-D245-A491-96C5FAE7E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E107C48-5DC7-924A-B167-87C47E1DB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A8FE283-FBF5-574E-8150-9753D02C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F51219-1AE3-2944-8480-ACB493E96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0A3746-3ED9-8840-A435-420550382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3F181B-04A2-3E41-9246-40EE25E11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93E40-8A73-D944-9EE3-7862A791C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EA565-E681-3E46-910B-4EBEE1A45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C38AEA-BB5F-9940-8A2D-CB00BB73B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D9682-27ED-9640-8990-5181D4791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CB3F38-576F-8740-89EB-E487EA0FA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8624F-AC86-5F40-BA0C-04AF95648B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Extensible Kernels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Exokernel</a:t>
            </a:r>
            <a:r>
              <a:rPr lang="en-US" dirty="0" smtClean="0"/>
              <a:t> and SPIN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5800"/>
            <a:ext cx="7269163" cy="619125"/>
          </a:xfrm>
        </p:spPr>
        <p:txBody>
          <a:bodyPr/>
          <a:lstStyle/>
          <a:p>
            <a:r>
              <a:rPr lang="en-US" dirty="0" smtClean="0"/>
              <a:t>Presented by Hakim </a:t>
            </a:r>
            <a:r>
              <a:rPr lang="en-US" dirty="0" smtClean="0"/>
              <a:t>Weatherspoon</a:t>
            </a:r>
          </a:p>
          <a:p>
            <a:endParaRPr lang="en-US" dirty="0" smtClean="0"/>
          </a:p>
          <a:p>
            <a:r>
              <a:rPr lang="en-US" sz="2400" dirty="0" smtClean="0"/>
              <a:t>(Based on slides from</a:t>
            </a:r>
            <a:r>
              <a:rPr lang="en-US" sz="2400" dirty="0" smtClean="0"/>
              <a:t> Edgar </a:t>
            </a:r>
            <a:r>
              <a:rPr lang="en-US" sz="2400" dirty="0" smtClean="0"/>
              <a:t>Velázquez-</a:t>
            </a:r>
            <a:r>
              <a:rPr lang="en-US" sz="2400" dirty="0" err="1" smtClean="0"/>
              <a:t>Armendáriz</a:t>
            </a:r>
            <a:r>
              <a:rPr lang="en-US" sz="2400" dirty="0" smtClean="0"/>
              <a:t> and Ken </a:t>
            </a:r>
            <a:r>
              <a:rPr lang="en-US" sz="2400" dirty="0" err="1" smtClean="0"/>
              <a:t>Birman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98A0D-DA87-3C49-B627-552C6DE95618}" type="slidenum">
              <a:rPr lang="en-US"/>
              <a:pPr/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Extensible Kernels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err="1">
                <a:latin typeface="Lucida Sans Unicode" charset="0"/>
              </a:rPr>
              <a:t>Exokernel</a:t>
            </a:r>
            <a:r>
              <a:rPr lang="en-US" sz="2800" dirty="0">
                <a:latin typeface="Lucida Sans Unicode" charset="0"/>
              </a:rPr>
              <a:t> (SOSP 1995): safely exports machine resources</a:t>
            </a:r>
            <a:endParaRPr lang="en-US" sz="2800" dirty="0" smtClean="0">
              <a:latin typeface="Lucida Sans Unicode" charset="0"/>
            </a:endParaRPr>
          </a:p>
          <a:p>
            <a:pPr lvl="1" eaLnBrk="1" hangingPunct="1"/>
            <a:r>
              <a:rPr lang="en-US" sz="2000" dirty="0" smtClean="0">
                <a:latin typeface="Lucida Sans Unicode" charset="0"/>
              </a:rPr>
              <a:t>Kernel only multiplexes hardware resources (Aegis)</a:t>
            </a:r>
          </a:p>
          <a:p>
            <a:pPr lvl="1" eaLnBrk="1" hangingPunct="1"/>
            <a:r>
              <a:rPr lang="en-US" sz="2000" dirty="0" smtClean="0">
                <a:latin typeface="Lucida Sans Unicode" charset="0"/>
              </a:rPr>
              <a:t>Higher</a:t>
            </a:r>
            <a:r>
              <a:rPr lang="en-US" sz="2000" dirty="0">
                <a:latin typeface="Lucida Sans Unicode" charset="0"/>
              </a:rPr>
              <a:t>-level abstractions in Library </a:t>
            </a:r>
            <a:r>
              <a:rPr lang="en-US" sz="2000" dirty="0" smtClean="0">
                <a:latin typeface="Lucida Sans Unicode" charset="0"/>
              </a:rPr>
              <a:t>OS (</a:t>
            </a:r>
            <a:r>
              <a:rPr lang="en-US" sz="2000" dirty="0" err="1" smtClean="0">
                <a:latin typeface="Lucida Sans Unicode" charset="0"/>
              </a:rPr>
              <a:t>ExOS</a:t>
            </a:r>
            <a:r>
              <a:rPr lang="en-US" sz="2000" dirty="0" smtClean="0">
                <a:latin typeface="Lucida Sans Unicode" charset="0"/>
              </a:rPr>
              <a:t>)</a:t>
            </a:r>
          </a:p>
          <a:p>
            <a:pPr lvl="1" eaLnBrk="1" hangingPunct="1"/>
            <a:r>
              <a:rPr lang="en-US" sz="2000" dirty="0">
                <a:latin typeface="Lucida Sans Unicode" charset="0"/>
              </a:rPr>
              <a:t>Secure binding, Visible resource revocation, Abort</a:t>
            </a:r>
          </a:p>
          <a:p>
            <a:pPr lvl="1" eaLnBrk="1" hangingPunct="1"/>
            <a:r>
              <a:rPr lang="en-US" sz="2000" dirty="0">
                <a:latin typeface="Lucida Sans Unicode" charset="0"/>
              </a:rPr>
              <a:t>Apps link with the </a:t>
            </a:r>
            <a:r>
              <a:rPr lang="en-US" sz="2000" dirty="0" err="1">
                <a:latin typeface="Lucida Sans Unicode" charset="0"/>
              </a:rPr>
              <a:t>LibOS</a:t>
            </a:r>
            <a:r>
              <a:rPr lang="en-US" sz="2000" dirty="0">
                <a:latin typeface="Lucida Sans Unicode" charset="0"/>
              </a:rPr>
              <a:t> of their choice</a:t>
            </a:r>
          </a:p>
          <a:p>
            <a:pPr lvl="1" eaLnBrk="1" hangingPunct="1"/>
            <a:endParaRPr lang="en-US" sz="2000" dirty="0">
              <a:latin typeface="Lucida Sans Unicode" charset="0"/>
            </a:endParaRPr>
          </a:p>
          <a:p>
            <a:pPr eaLnBrk="1" hangingPunct="1"/>
            <a:r>
              <a:rPr lang="en-US" sz="2800" dirty="0">
                <a:latin typeface="Lucida Sans Unicode" charset="0"/>
              </a:rPr>
              <a:t>SPIN (SOSP 1995): kernel extensions (imported) safely specialize OS services</a:t>
            </a:r>
          </a:p>
          <a:p>
            <a:pPr lvl="1" eaLnBrk="1" hangingPunct="1"/>
            <a:r>
              <a:rPr lang="en-US" sz="2000" dirty="0">
                <a:latin typeface="Lucida Sans Unicode" charset="0"/>
              </a:rPr>
              <a:t>Extensions dynamically linked into OS kernel</a:t>
            </a:r>
          </a:p>
          <a:p>
            <a:pPr lvl="1" eaLnBrk="1" hangingPunct="1"/>
            <a:r>
              <a:rPr lang="en-US" sz="2000" dirty="0">
                <a:latin typeface="Lucida Sans Unicode" charset="0"/>
              </a:rPr>
              <a:t>Safety ensured by Programming Language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Notice difference in pt. of view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Exokernel</a:t>
            </a:r>
            <a:r>
              <a:rPr lang="en-US" sz="2800" dirty="0"/>
              <a:t> assumes that very significant extensions to the kernel are needed in many settings and that home-brew kernels may remain common for long into the future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Goal is to enable this sort of work while reducing risk that developer will trash the file system, debugging tools, etc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SPIN is more focused on protecting standard </a:t>
            </a:r>
            <a:r>
              <a:rPr lang="en-US" sz="2800" dirty="0" smtClean="0"/>
              <a:t>OS </a:t>
            </a:r>
            <a:r>
              <a:rPr lang="en-US" sz="2800" dirty="0"/>
              <a:t>against a device driver run amok.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Sees this as the more common need…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Dawson R. </a:t>
            </a:r>
            <a:r>
              <a:rPr lang="en-US" dirty="0" err="1" smtClean="0"/>
              <a:t>Engler</a:t>
            </a:r>
            <a:r>
              <a:rPr lang="en-US" dirty="0" smtClean="0"/>
              <a:t>, M. </a:t>
            </a:r>
            <a:r>
              <a:rPr lang="en-US" dirty="0" err="1" smtClean="0"/>
              <a:t>Frans</a:t>
            </a:r>
            <a:r>
              <a:rPr lang="en-US" dirty="0" smtClean="0"/>
              <a:t> </a:t>
            </a:r>
            <a:r>
              <a:rPr lang="en-US" dirty="0" err="1" smtClean="0"/>
              <a:t>Kaashoek</a:t>
            </a:r>
            <a:r>
              <a:rPr lang="en-US" dirty="0" smtClean="0"/>
              <a:t> and James O’Toole Jr.</a:t>
            </a:r>
          </a:p>
          <a:p>
            <a:r>
              <a:rPr lang="en-US" dirty="0" err="1" smtClean="0"/>
              <a:t>Engler’s</a:t>
            </a:r>
            <a:r>
              <a:rPr lang="en-US" dirty="0" smtClean="0"/>
              <a:t> Master’s Thesis.</a:t>
            </a:r>
          </a:p>
          <a:p>
            <a:r>
              <a:rPr lang="en-US" dirty="0" smtClean="0"/>
              <a:t>Follow-up publications on 1997 and 2002.</a:t>
            </a:r>
          </a:p>
          <a:p>
            <a:r>
              <a:rPr lang="en-US" dirty="0" err="1" smtClean="0"/>
              <a:t>Kaashoek</a:t>
            </a:r>
            <a:r>
              <a:rPr lang="en-US" dirty="0" smtClean="0"/>
              <a:t> later worked on Corey.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12951D-D126-CC40-AE7D-B8CF6940C33B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Exokernels - Motivation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Existing Systems offer fixed high-level abstractions which is bad</a:t>
            </a:r>
          </a:p>
          <a:p>
            <a:pPr lvl="1" eaLnBrk="1" hangingPunct="1"/>
            <a:r>
              <a:rPr lang="en-US"/>
              <a:t>Hurt app performance (generalization – eg: LRU)</a:t>
            </a:r>
          </a:p>
          <a:p>
            <a:pPr lvl="1" eaLnBrk="1" hangingPunct="1"/>
            <a:r>
              <a:rPr lang="en-US"/>
              <a:t>Hide information (eg: page fault)</a:t>
            </a:r>
          </a:p>
          <a:p>
            <a:pPr lvl="1" eaLnBrk="1" hangingPunct="1"/>
            <a:r>
              <a:rPr lang="en-US"/>
              <a:t>Limit functionality (infrequent changes – cool ideas don’t make it through)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5F4FE1-7FD2-354C-ABA5-DA7D2A5F20EF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Motivation (cont.)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Separate protection from management, mgmt in user space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Apps should use domain specific knowledge to influence OS services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Small and simple kernel – adaptable and maintainable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F61946-F40C-1341-8F51-5508B9CC71DF}" type="slidenum">
              <a:rPr lang="en-US"/>
              <a:pPr/>
              <a:t>15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OS Component Layout</a:t>
            </a:r>
          </a:p>
        </p:txBody>
      </p:sp>
      <p:pic>
        <p:nvPicPr>
          <p:cNvPr id="19460" name="Picture 4" descr="monolithic-vs-mic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39624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9313" y="3563938"/>
            <a:ext cx="395128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15000" y="599916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Lucida Sans Unicode" charset="0"/>
              </a:rPr>
              <a:t>Exokernel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</a:t>
            </a:r>
          </a:p>
          <a:p>
            <a:pPr lvl="1"/>
            <a:r>
              <a:rPr lang="en-US" dirty="0" smtClean="0"/>
              <a:t>Resource sharing, not policies</a:t>
            </a:r>
          </a:p>
          <a:p>
            <a:r>
              <a:rPr lang="en-US" dirty="0" smtClean="0"/>
              <a:t>Library Operating System</a:t>
            </a:r>
          </a:p>
          <a:p>
            <a:pPr lvl="1"/>
            <a:r>
              <a:rPr lang="en-US" dirty="0" smtClean="0"/>
              <a:t>Responsible for the abstractions</a:t>
            </a:r>
          </a:p>
          <a:p>
            <a:pPr lvl="2"/>
            <a:r>
              <a:rPr lang="en-US" dirty="0" smtClean="0"/>
              <a:t>IPC</a:t>
            </a:r>
          </a:p>
          <a:p>
            <a:pPr lvl="2"/>
            <a:r>
              <a:rPr lang="en-US" dirty="0" smtClean="0"/>
              <a:t>VM</a:t>
            </a:r>
          </a:p>
          <a:p>
            <a:pPr lvl="2"/>
            <a:r>
              <a:rPr lang="en-US" dirty="0" smtClean="0"/>
              <a:t>Scheduling</a:t>
            </a:r>
          </a:p>
          <a:p>
            <a:pPr lvl="2"/>
            <a:r>
              <a:rPr lang="en-US" dirty="0" smtClean="0"/>
              <a:t>Networking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A4C6EC-5842-3243-9DE0-17977F9D0089}" type="slidenum">
              <a:rPr lang="en-US"/>
              <a:pPr/>
              <a:t>17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Lib OS and the Exokernel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Lib OS (untrusted) can implement traditional OS abstractions (compatibility)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Efficient (Lib OS in user space)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Apps link with Lib OS of their choice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Kernel allows LibOS to manage resources, protects LibOss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39938" name="Picture 2" descr="http://pdos.csail.mit.edu/exo/exo-slides/img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887" b="12452"/>
          <a:stretch>
            <a:fillRect/>
          </a:stretch>
        </p:blipFill>
        <p:spPr bwMode="auto">
          <a:xfrm>
            <a:off x="762000" y="1828800"/>
            <a:ext cx="7736688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58674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Exokernels</a:t>
            </a:r>
            <a:r>
              <a:rPr lang="en-US" sz="1400" dirty="0" smtClean="0"/>
              <a:t>. MIT CSAIL, 1998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Microkenels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defines only a low-level interface.</a:t>
            </a:r>
          </a:p>
          <a:p>
            <a:r>
              <a:rPr lang="en-US" dirty="0" smtClean="0"/>
              <a:t>A microkernel also runs almost everything on user-level, but has fixed abstractions.</a:t>
            </a:r>
          </a:p>
          <a:p>
            <a:r>
              <a:rPr lang="en-US" dirty="0" smtClean="0"/>
              <a:t>A VM emulates the whole machine, doesn’t provide direct access.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80CADF-D7E6-DC46-BF03-275C15EAE7CC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Traditional OS services – Management and Protection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Provides a set of abstractions</a:t>
            </a:r>
          </a:p>
          <a:p>
            <a:pPr lvl="1" eaLnBrk="1" hangingPunct="1"/>
            <a:r>
              <a:rPr lang="en-US" sz="2400"/>
              <a:t>Processes, Threads, Virtual Memory, Files, IPC</a:t>
            </a:r>
          </a:p>
          <a:p>
            <a:pPr lvl="1" eaLnBrk="1" hangingPunct="1"/>
            <a:r>
              <a:rPr lang="en-US" sz="2400"/>
              <a:t>Sys calls and APIs (eg: Win32, POSIX) </a:t>
            </a:r>
          </a:p>
          <a:p>
            <a:pPr eaLnBrk="1" hangingPunct="1"/>
            <a:r>
              <a:rPr lang="en-US" sz="2800"/>
              <a:t>Resource Allocation and Management</a:t>
            </a:r>
          </a:p>
          <a:p>
            <a:pPr eaLnBrk="1" hangingPunct="1"/>
            <a:r>
              <a:rPr lang="en-US" sz="2800"/>
              <a:t>Accounting</a:t>
            </a:r>
          </a:p>
          <a:p>
            <a:pPr eaLnBrk="1" hangingPunct="1"/>
            <a:r>
              <a:rPr lang="en-US" sz="2800"/>
              <a:t>Protection and Security</a:t>
            </a:r>
          </a:p>
          <a:p>
            <a:pPr lvl="1" eaLnBrk="1" hangingPunct="1"/>
            <a:r>
              <a:rPr lang="en-US" sz="2400"/>
              <a:t>Concurrent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University of Washington.</a:t>
            </a:r>
          </a:p>
          <a:p>
            <a:r>
              <a:rPr lang="en-US" dirty="0" smtClean="0"/>
              <a:t>Brian N. </a:t>
            </a:r>
            <a:r>
              <a:rPr lang="en-US" dirty="0" err="1" smtClean="0"/>
              <a:t>Bershad</a:t>
            </a:r>
            <a:r>
              <a:rPr lang="en-US" dirty="0" smtClean="0"/>
              <a:t>, Stefan </a:t>
            </a:r>
            <a:r>
              <a:rPr lang="en-US" dirty="0" smtClean="0"/>
              <a:t>Savage</a:t>
            </a:r>
            <a:r>
              <a:rPr lang="en-US" dirty="0" smtClean="0"/>
              <a:t>, </a:t>
            </a:r>
            <a:r>
              <a:rPr lang="en-US" dirty="0" err="1" smtClean="0"/>
              <a:t>Emin</a:t>
            </a:r>
            <a:r>
              <a:rPr lang="en-US" dirty="0" smtClean="0"/>
              <a:t> Gun </a:t>
            </a:r>
            <a:r>
              <a:rPr lang="en-US" dirty="0" err="1" smtClean="0"/>
              <a:t>Sirer</a:t>
            </a:r>
            <a:r>
              <a:rPr lang="en-US" dirty="0" smtClean="0"/>
              <a:t>, Marc E. </a:t>
            </a:r>
            <a:r>
              <a:rPr lang="en-US" dirty="0" err="1" smtClean="0"/>
              <a:t>Fiuczynski</a:t>
            </a:r>
            <a:r>
              <a:rPr lang="en-US" dirty="0" smtClean="0"/>
              <a:t>, David Becker, Craig Chambers, Susan Eggers</a:t>
            </a:r>
            <a:endParaRPr lang="en-US" dirty="0" smtClean="0"/>
          </a:p>
          <a:p>
            <a:r>
              <a:rPr lang="en-US" dirty="0" smtClean="0"/>
              <a:t>Main ideas continue on Singularity, a C# system by MSR and U.W.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66C07-CD8F-EA41-B671-9ACE027877EC}" type="slidenum">
              <a:rPr lang="en-US"/>
              <a:pPr/>
              <a:t>21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SPIN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Use of language features for Extensions</a:t>
            </a:r>
          </a:p>
          <a:p>
            <a:pPr lvl="1" eaLnBrk="1" hangingPunct="1"/>
            <a:r>
              <a:rPr lang="en-US"/>
              <a:t>Extensibility</a:t>
            </a:r>
          </a:p>
          <a:p>
            <a:pPr lvl="2" eaLnBrk="1" hangingPunct="1"/>
            <a:r>
              <a:rPr lang="en-US"/>
              <a:t>Dynamic linking and binding of extensions</a:t>
            </a:r>
          </a:p>
          <a:p>
            <a:pPr lvl="1" eaLnBrk="1" hangingPunct="1"/>
            <a:r>
              <a:rPr lang="en-US"/>
              <a:t>Safety</a:t>
            </a:r>
          </a:p>
          <a:p>
            <a:pPr lvl="2" eaLnBrk="1" hangingPunct="1"/>
            <a:r>
              <a:rPr lang="en-US"/>
              <a:t>Interfaces. Type safety. Extensions verified by compiler</a:t>
            </a:r>
          </a:p>
          <a:p>
            <a:pPr lvl="1" eaLnBrk="1" hangingPunct="1"/>
            <a:r>
              <a:rPr lang="en-US"/>
              <a:t>Performance</a:t>
            </a:r>
          </a:p>
          <a:p>
            <a:pPr lvl="2" eaLnBrk="1" hangingPunct="1"/>
            <a:r>
              <a:rPr lang="en-US"/>
              <a:t>Extensions not interpreted; Run in kernel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69EF5A-BD47-744F-BB39-6A92856EA65D}" type="slidenum">
              <a:rPr lang="en-US"/>
              <a:pPr/>
              <a:t>22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SPIN structure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838200" y="2362200"/>
          <a:ext cx="7010400" cy="3906838"/>
        </p:xfrm>
        <a:graphic>
          <a:graphicData uri="http://schemas.openxmlformats.org/presentationml/2006/ole">
            <p:oleObj spid="_x0000_s235522" name="Bitmap Image" r:id="rId4" imgW="7706801" imgH="4296375" progId="Paint.Picture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6324600"/>
            <a:ext cx="363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From Stefan Savage’s SOSP 95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Architecture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22857" r="28125" b="20000"/>
          <a:stretch>
            <a:fillRect/>
          </a:stretch>
        </p:blipFill>
        <p:spPr bwMode="auto">
          <a:xfrm>
            <a:off x="1447800" y="14478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876800" y="5257800"/>
            <a:ext cx="16764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962400"/>
            <a:ext cx="16764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1610" y="5270679"/>
            <a:ext cx="16764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2464158"/>
            <a:ext cx="1968321" cy="29192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2451279"/>
            <a:ext cx="1905000" cy="3176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2451279"/>
            <a:ext cx="1676400" cy="3176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524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1524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88158" y="1524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1079" y="1535805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200" y="1524000"/>
            <a:ext cx="838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39437" y="1524000"/>
            <a:ext cx="68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0" y="3048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82037" y="3048000"/>
            <a:ext cx="647163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1" y="3048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19600" y="4521558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4452" y="5816958"/>
            <a:ext cx="1221348" cy="507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5828763"/>
            <a:ext cx="1221348" cy="507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the kernel at runtime through statically-checked extensions.</a:t>
            </a:r>
          </a:p>
          <a:p>
            <a:r>
              <a:rPr lang="en-US" dirty="0" smtClean="0"/>
              <a:t>System and extensions written in Modula-3.</a:t>
            </a:r>
          </a:p>
          <a:p>
            <a:r>
              <a:rPr lang="en-US" dirty="0" smtClean="0"/>
              <a:t>Event/handler abstraction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5D5B4C-2A26-8A4D-97EC-A4FB067F5482}" type="slidenum">
              <a:rPr lang="en-US"/>
              <a:pPr/>
              <a:t>25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Language: Modula 3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Interfaces</a:t>
            </a:r>
          </a:p>
          <a:p>
            <a:pPr eaLnBrk="1" hangingPunct="1"/>
            <a:r>
              <a:rPr lang="en-US"/>
              <a:t>Type safety</a:t>
            </a:r>
          </a:p>
          <a:p>
            <a:pPr eaLnBrk="1" hangingPunct="1"/>
            <a:r>
              <a:rPr lang="en-US"/>
              <a:t>Array bounds checking</a:t>
            </a:r>
          </a:p>
          <a:p>
            <a:pPr eaLnBrk="1" hangingPunct="1"/>
            <a:r>
              <a:rPr lang="en-US"/>
              <a:t>Storage Management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Threads</a:t>
            </a:r>
          </a:p>
          <a:p>
            <a:pPr eaLnBrk="1" hangingPunct="1"/>
            <a:r>
              <a:rPr lang="en-US"/>
              <a:t>Exceptions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Exokernel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 uses programming language facilities and communicates through procedure calls.</a:t>
            </a:r>
          </a:p>
          <a:p>
            <a:r>
              <a:rPr lang="en-US" dirty="0" smtClean="0"/>
              <a:t>Uses hardware specific calls to protect without further specification.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Overview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network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Securely expose hardware</a:t>
            </a:r>
          </a:p>
          <a:p>
            <a:pPr lvl="1"/>
            <a:r>
              <a:rPr lang="en-US" dirty="0" smtClean="0"/>
              <a:t>Decouple authorization from usage</a:t>
            </a:r>
          </a:p>
          <a:p>
            <a:r>
              <a:rPr lang="en-US" dirty="0" smtClean="0"/>
              <a:t>Expose allocation</a:t>
            </a:r>
          </a:p>
          <a:p>
            <a:r>
              <a:rPr lang="en-US" dirty="0" smtClean="0"/>
              <a:t>Expose names</a:t>
            </a:r>
          </a:p>
          <a:p>
            <a:pPr lvl="1"/>
            <a:r>
              <a:rPr lang="en-US" dirty="0" smtClean="0"/>
              <a:t>Raw access to hardware features</a:t>
            </a:r>
          </a:p>
          <a:p>
            <a:r>
              <a:rPr lang="en-US" dirty="0" smtClean="0"/>
              <a:t>Expose revocation</a:t>
            </a:r>
          </a:p>
          <a:p>
            <a:pPr lvl="1"/>
            <a:r>
              <a:rPr lang="en-US" dirty="0" smtClean="0"/>
              <a:t>“Polite” and</a:t>
            </a:r>
            <a:r>
              <a:rPr lang="en-US" dirty="0" smtClean="0"/>
              <a:t> then forcibly </a:t>
            </a:r>
            <a:r>
              <a:rPr lang="en-US" dirty="0" smtClean="0"/>
              <a:t>abort</a:t>
            </a:r>
          </a:p>
          <a:p>
            <a:pPr lvl="1"/>
            <a:r>
              <a:rPr lang="en-US" dirty="0" smtClean="0"/>
              <a:t>Repossession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Co-location</a:t>
            </a:r>
          </a:p>
          <a:p>
            <a:pPr lvl="1"/>
            <a:r>
              <a:rPr lang="en-US" dirty="0" smtClean="0"/>
              <a:t>Same memory-space as kernel</a:t>
            </a:r>
          </a:p>
          <a:p>
            <a:r>
              <a:rPr lang="en-US" dirty="0" smtClean="0"/>
              <a:t>Enforces modularity</a:t>
            </a:r>
          </a:p>
          <a:p>
            <a:r>
              <a:rPr lang="en-US" dirty="0" smtClean="0"/>
              <a:t>Local protection domains</a:t>
            </a:r>
          </a:p>
          <a:p>
            <a:pPr lvl="1"/>
            <a:r>
              <a:rPr lang="en-US" dirty="0" smtClean="0"/>
              <a:t>Resolves at link time</a:t>
            </a:r>
          </a:p>
          <a:p>
            <a:r>
              <a:rPr lang="en-US" dirty="0" smtClean="0"/>
              <a:t>Dynamic call binding</a:t>
            </a:r>
          </a:p>
          <a:p>
            <a:pPr lvl="1"/>
            <a:r>
              <a:rPr lang="en-US" dirty="0" smtClean="0"/>
              <a:t>Event handler pattern.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for these papers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Researchers (mostly) were doing special purpose O/S hacks</a:t>
            </a:r>
          </a:p>
          <a:p>
            <a:pPr>
              <a:lnSpc>
                <a:spcPct val="90000"/>
              </a:lnSpc>
            </a:pPr>
            <a:r>
              <a:rPr lang="en-US"/>
              <a:t>Commercial market complaining that O/S imposed big overheads on them</a:t>
            </a:r>
          </a:p>
          <a:p>
            <a:pPr>
              <a:lnSpc>
                <a:spcPct val="90000"/>
              </a:lnSpc>
            </a:pPr>
            <a:r>
              <a:rPr lang="en-US"/>
              <a:t>O/S research community began to ask what the best way to facilitate customization might be.  In the spirit of the Flux OS toolkit…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Immutable references to resources</a:t>
            </a:r>
          </a:p>
          <a:p>
            <a:r>
              <a:rPr lang="en-US" dirty="0" smtClean="0"/>
              <a:t>Protection domains</a:t>
            </a:r>
          </a:p>
          <a:p>
            <a:pPr lvl="1"/>
            <a:r>
              <a:rPr lang="en-US" dirty="0" smtClean="0"/>
              <a:t>Names accessible at an execution context</a:t>
            </a:r>
          </a:p>
          <a:p>
            <a:pPr lvl="1"/>
            <a:r>
              <a:rPr lang="en-US" dirty="0" smtClean="0"/>
              <a:t>Provided by the language</a:t>
            </a:r>
          </a:p>
          <a:p>
            <a:pPr lvl="1"/>
            <a:r>
              <a:rPr lang="en-US" dirty="0" smtClean="0"/>
              <a:t>Linking through Resolve and Combine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Guard TLB loads and DMA</a:t>
            </a:r>
          </a:p>
          <a:p>
            <a:r>
              <a:rPr lang="en-US" dirty="0" smtClean="0"/>
              <a:t>Large Software TLB</a:t>
            </a:r>
          </a:p>
          <a:p>
            <a:r>
              <a:rPr lang="en-US" dirty="0" smtClean="0"/>
              <a:t>Library Operating System handles page faults if it’s allowed to.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kernel controls allocation of physical and virtual addresses capabilities.</a:t>
            </a:r>
          </a:p>
          <a:p>
            <a:r>
              <a:rPr lang="en-US" dirty="0" smtClean="0"/>
              <a:t>Extension react to page faults and error through handlers.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processor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Round robin allocation of slices.</a:t>
            </a:r>
          </a:p>
          <a:p>
            <a:r>
              <a:rPr lang="en-US" dirty="0" smtClean="0"/>
              <a:t>Library operating system responsible for context switching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implement own scheduling policy: donate </a:t>
            </a:r>
            <a:r>
              <a:rPr lang="en-US" dirty="0" err="1" smtClean="0"/>
              <a:t>timeslice</a:t>
            </a:r>
            <a:endParaRPr lang="en-US" dirty="0" smtClean="0"/>
          </a:p>
          <a:p>
            <a:r>
              <a:rPr lang="en-US" dirty="0" smtClean="0"/>
              <a:t>It the time a process takes is excessive, it is killed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processor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Modula-3 threads.</a:t>
            </a:r>
          </a:p>
          <a:p>
            <a:r>
              <a:rPr lang="en-US" dirty="0" smtClean="0"/>
              <a:t>Organized in </a:t>
            </a:r>
            <a:r>
              <a:rPr lang="en-US" i="1" dirty="0" smtClean="0"/>
              <a:t>strands.</a:t>
            </a:r>
          </a:p>
          <a:p>
            <a:r>
              <a:rPr lang="en-US" dirty="0" smtClean="0"/>
              <a:t>Communicates through Block, Unblock, Checkpoint and Resume events.</a:t>
            </a:r>
          </a:p>
          <a:p>
            <a:r>
              <a:rPr lang="en-US" dirty="0" smtClean="0"/>
              <a:t>Preemptive round-robin schedule of strands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Downloadable filters</a:t>
            </a:r>
          </a:p>
          <a:p>
            <a:r>
              <a:rPr lang="en-US" dirty="0" smtClean="0"/>
              <a:t>Application-specific Safe Handlers</a:t>
            </a:r>
          </a:p>
          <a:p>
            <a:r>
              <a:rPr lang="en-US" dirty="0" smtClean="0"/>
              <a:t>Respond directly to traffic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stack.</a:t>
            </a:r>
          </a:p>
          <a:p>
            <a:r>
              <a:rPr lang="en-US" dirty="0" smtClean="0"/>
              <a:t>Packet pulled by handlers.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Network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22857" r="28125" b="20000"/>
          <a:stretch>
            <a:fillRect/>
          </a:stretch>
        </p:blipFill>
        <p:spPr bwMode="auto">
          <a:xfrm>
            <a:off x="1447800" y="14478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876800" y="5257800"/>
            <a:ext cx="16764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962400"/>
            <a:ext cx="16764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1610" y="5270679"/>
            <a:ext cx="16764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2464158"/>
            <a:ext cx="1968321" cy="29192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2451279"/>
            <a:ext cx="1905000" cy="3176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2451279"/>
            <a:ext cx="1676400" cy="3176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524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1524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88158" y="1524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1079" y="1535805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200" y="1524000"/>
            <a:ext cx="838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39437" y="1524000"/>
            <a:ext cx="68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0" y="3048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82037" y="3048000"/>
            <a:ext cx="647163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1" y="30480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19600" y="4521558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4452" y="5816958"/>
            <a:ext cx="1221348" cy="507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5828763"/>
            <a:ext cx="1221348" cy="507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r>
              <a:rPr lang="en-US" dirty="0" smtClean="0"/>
              <a:t>Implementations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MIPS</a:t>
            </a:r>
          </a:p>
          <a:p>
            <a:r>
              <a:rPr lang="en-US" dirty="0" smtClean="0"/>
              <a:t>Aegis: actual </a:t>
            </a:r>
            <a:r>
              <a:rPr lang="en-US" dirty="0" err="1" smtClean="0"/>
              <a:t>exokernel</a:t>
            </a:r>
            <a:endParaRPr lang="en-US" dirty="0" smtClean="0"/>
          </a:p>
          <a:p>
            <a:pPr lvl="1"/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Physical memory</a:t>
            </a:r>
          </a:p>
          <a:p>
            <a:pPr lvl="1"/>
            <a:r>
              <a:rPr lang="en-US" dirty="0" smtClean="0"/>
              <a:t>TLB</a:t>
            </a:r>
          </a:p>
          <a:p>
            <a:pPr lvl="1"/>
            <a:r>
              <a:rPr lang="en-US" dirty="0" smtClean="0"/>
              <a:t>Exceptions, Interrupts</a:t>
            </a:r>
          </a:p>
          <a:p>
            <a:r>
              <a:rPr lang="en-US" dirty="0" err="1" smtClean="0"/>
              <a:t>ExOS</a:t>
            </a:r>
            <a:r>
              <a:rPr lang="en-US" dirty="0" smtClean="0"/>
              <a:t>: library operating system</a:t>
            </a:r>
          </a:p>
          <a:p>
            <a:pPr lvl="1"/>
            <a:r>
              <a:rPr lang="en-US" dirty="0" smtClean="0"/>
              <a:t>Processes,</a:t>
            </a:r>
            <a:r>
              <a:rPr lang="en-US" dirty="0" smtClean="0"/>
              <a:t> IPC, Virtual </a:t>
            </a:r>
            <a:r>
              <a:rPr lang="en-US" dirty="0" smtClean="0"/>
              <a:t>Memory, Network protocols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877219-330D-2A4C-AA58-908F64874530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</a:t>
            </a:r>
            <a:br>
              <a:rPr lang="en-US"/>
            </a:br>
            <a:r>
              <a:rPr lang="en-US"/>
              <a:t>(examples coming-up)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dirty="0"/>
              <a:t>Extensibility</a:t>
            </a:r>
          </a:p>
          <a:p>
            <a:pPr lvl="1" eaLnBrk="1" hangingPunct="1"/>
            <a:r>
              <a:rPr lang="en-US" dirty="0"/>
              <a:t>Abstractions overly general</a:t>
            </a:r>
          </a:p>
          <a:p>
            <a:pPr lvl="1" eaLnBrk="1" hangingPunct="1"/>
            <a:r>
              <a:rPr lang="en-US" dirty="0"/>
              <a:t>Apps cannot dictate management</a:t>
            </a:r>
          </a:p>
          <a:p>
            <a:pPr lvl="1" eaLnBrk="1" hangingPunct="1"/>
            <a:r>
              <a:rPr lang="en-US" dirty="0"/>
              <a:t>Implementations are fixed</a:t>
            </a:r>
          </a:p>
          <a:p>
            <a:pPr eaLnBrk="1" hangingPunct="1"/>
            <a:r>
              <a:rPr lang="en-US" dirty="0"/>
              <a:t>Performance</a:t>
            </a:r>
          </a:p>
          <a:p>
            <a:pPr lvl="1" eaLnBrk="1" hangingPunct="1"/>
            <a:r>
              <a:rPr lang="en-US" dirty="0"/>
              <a:t>Crossing over into the kernel is expensive</a:t>
            </a:r>
          </a:p>
          <a:p>
            <a:pPr lvl="1" eaLnBrk="1" hangingPunct="1"/>
            <a:r>
              <a:rPr lang="en-US" dirty="0"/>
              <a:t>Generalizations and hiding information affect performance</a:t>
            </a:r>
          </a:p>
          <a:p>
            <a:pPr eaLnBrk="1" hangingPunct="1"/>
            <a:r>
              <a:rPr lang="en-US" dirty="0"/>
              <a:t>Protection and Management offered with loss in Extensibility and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Microbenchmark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705600" cy="247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91000"/>
            <a:ext cx="67295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3AB286-FA9E-7340-B60F-AEC3F6FC38E4}" type="slidenum">
              <a:rPr lang="en-US"/>
              <a:pPr/>
              <a:t>41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ExOS Virtual Memory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78063"/>
            <a:ext cx="81534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457200" y="4724400"/>
            <a:ext cx="2209800" cy="1676400"/>
          </a:xfrm>
          <a:prstGeom prst="wedgeRoundRectCallout">
            <a:avLst>
              <a:gd name="adj1" fmla="val 94972"/>
              <a:gd name="adj2" fmla="val -93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/>
              <a:t>+ Fast Sys call.</a:t>
            </a:r>
          </a:p>
          <a:p>
            <a:pPr algn="ctr"/>
            <a:r>
              <a:rPr lang="en-US" sz="2000"/>
              <a:t>- Half the time in look-up (vector).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3886200" y="4876800"/>
            <a:ext cx="2209800" cy="1524000"/>
          </a:xfrm>
          <a:prstGeom prst="wedgeRoundRectCallout">
            <a:avLst>
              <a:gd name="adj1" fmla="val -3306"/>
              <a:gd name="adj2" fmla="val -1171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/>
              <a:t>Repeated access to Aegis STLB and ExOS PageTable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 autoUpdateAnimBg="0"/>
      <p:bldP spid="47110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Alpha</a:t>
            </a:r>
          </a:p>
          <a:p>
            <a:r>
              <a:rPr lang="en-US" dirty="0" smtClean="0"/>
              <a:t>System components</a:t>
            </a:r>
          </a:p>
          <a:p>
            <a:pPr lvl="1"/>
            <a:r>
              <a:rPr lang="en-US" dirty="0" smtClean="0"/>
              <a:t>Sys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err="1" smtClean="0"/>
              <a:t>Rt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Lib</a:t>
            </a:r>
          </a:p>
          <a:p>
            <a:pPr lvl="1"/>
            <a:r>
              <a:rPr lang="en-US" dirty="0" smtClean="0"/>
              <a:t>Sal (device drivers)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69483-FA50-3D43-97EC-236B0906ECA9}" type="slidenum">
              <a:rPr lang="en-US"/>
              <a:pPr/>
              <a:t>43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SPIN </a:t>
            </a:r>
            <a:r>
              <a:rPr lang="en-US" dirty="0" err="1" smtClean="0"/>
              <a:t>Microbenchmarks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057400"/>
            <a:ext cx="70104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IPC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7086600" y="3505200"/>
            <a:ext cx="1828800" cy="457200"/>
          </a:xfrm>
          <a:prstGeom prst="wedgeRoundRectCallout">
            <a:avLst>
              <a:gd name="adj1" fmla="val 11634"/>
              <a:gd name="adj2" fmla="val -1350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/>
              <a:t>In-kernel Call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2743200" y="3505200"/>
            <a:ext cx="2057400" cy="457200"/>
          </a:xfrm>
          <a:prstGeom prst="wedgeRoundRectCallout">
            <a:avLst>
              <a:gd name="adj1" fmla="val 102699"/>
              <a:gd name="adj2" fmla="val -118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/>
              <a:t>Sockets, SUN RPC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5257800" y="3505200"/>
            <a:ext cx="1600200" cy="457200"/>
          </a:xfrm>
          <a:prstGeom prst="wedgeRoundRectCallout">
            <a:avLst>
              <a:gd name="adj1" fmla="val 46824"/>
              <a:gd name="adj2" fmla="val -117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/>
              <a:t>Mesgs.</a:t>
            </a:r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638675"/>
            <a:ext cx="7086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7591425" y="5943600"/>
            <a:ext cx="485775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228600" y="5081588"/>
            <a:ext cx="966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Thread </a:t>
            </a:r>
          </a:p>
          <a:p>
            <a:r>
              <a:rPr lang="en-US" sz="1800"/>
              <a:t>Mgmt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57200" y="6275388"/>
            <a:ext cx="2728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All numbers are in microseconds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 autoUpdateAnimBg="0"/>
      <p:bldP spid="82951" grpId="0" animBg="1" autoUpdateAnimBg="0"/>
      <p:bldP spid="82952" grpId="0" animBg="1" autoUpdateAnimBg="0"/>
      <p:bldP spid="82954" grpId="0" animBg="1"/>
      <p:bldP spid="8295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</a:t>
            </a:r>
            <a:r>
              <a:rPr lang="en-US" dirty="0" err="1" smtClean="0"/>
              <a:t>Microbenchmark</a:t>
            </a:r>
            <a:r>
              <a:rPr lang="en-US" dirty="0" smtClean="0"/>
              <a:t>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099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5181600"/>
            <a:ext cx="782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In-Kernel calls are more efficient than traps or messages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6075363"/>
            <a:ext cx="308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All numbers are in microseconds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0F7045-0789-0649-A856-126A16E28B81}" type="slidenum">
              <a:rPr lang="en-US"/>
              <a:pPr/>
              <a:t>45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Performance: Networking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362200"/>
            <a:ext cx="63246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AutoShape 7"/>
          <p:cNvSpPr>
            <a:spLocks noChangeArrowheads="1"/>
          </p:cNvSpPr>
          <p:nvPr/>
        </p:nvSpPr>
        <p:spPr bwMode="auto">
          <a:xfrm>
            <a:off x="3124200" y="4267200"/>
            <a:ext cx="2819400" cy="1066800"/>
          </a:xfrm>
          <a:prstGeom prst="wedgeRoundRectCallout">
            <a:avLst>
              <a:gd name="adj1" fmla="val 1181"/>
              <a:gd name="adj2" fmla="val -1139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/>
              <a:t>Lower RTT because of in-kernel extension</a:t>
            </a: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609600" y="6075363"/>
            <a:ext cx="3900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time in microseconds, Bandwidth in Mbps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94BA6-DCE8-C948-8EBA-861F422EA947}" type="slidenum">
              <a:rPr lang="en-US"/>
              <a:pPr/>
              <a:t>46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End-to-End Performance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800600" y="2438400"/>
            <a:ext cx="39814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Networked Video</a:t>
            </a:r>
          </a:p>
          <a:p>
            <a:endParaRPr lang="en-US"/>
          </a:p>
          <a:p>
            <a:r>
              <a:rPr lang="en-US"/>
              <a:t>Server CPU utilization</a:t>
            </a:r>
          </a:p>
          <a:p>
            <a:r>
              <a:rPr lang="en-US" sz="2000"/>
              <a:t>(network interface supports DMA)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950882-470A-DD4C-821C-925558776DAA}" type="slidenum">
              <a:rPr lang="en-US"/>
              <a:pPr/>
              <a:t>47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Dispatcher scalability</a:t>
            </a:r>
          </a:p>
          <a:p>
            <a:pPr eaLnBrk="1" hangingPunct="1"/>
            <a:r>
              <a:rPr lang="en-US"/>
              <a:t>Handler scheduling</a:t>
            </a:r>
          </a:p>
          <a:p>
            <a:pPr eaLnBrk="1" hangingPunct="1"/>
            <a:r>
              <a:rPr lang="en-US"/>
              <a:t>Garbage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Extensible kernels are actually fast.</a:t>
            </a:r>
          </a:p>
          <a:p>
            <a:r>
              <a:rPr lang="en-US" dirty="0" smtClean="0"/>
              <a:t>End-to-end arguments.</a:t>
            </a:r>
          </a:p>
          <a:p>
            <a:r>
              <a:rPr lang="en-US" dirty="0" smtClean="0"/>
              <a:t>Efficient implementations.</a:t>
            </a:r>
          </a:p>
          <a:p>
            <a:r>
              <a:rPr lang="en-US" dirty="0" smtClean="0"/>
              <a:t>High level languages are not terrible</a:t>
            </a:r>
            <a:r>
              <a:rPr lang="en-US" dirty="0" smtClean="0"/>
              <a:t>!</a:t>
            </a:r>
          </a:p>
          <a:p>
            <a:r>
              <a:rPr lang="en-US" dirty="0" smtClean="0"/>
              <a:t>Extensibility without loss of security or performance</a:t>
            </a:r>
          </a:p>
          <a:p>
            <a:pPr lvl="1"/>
            <a:r>
              <a:rPr lang="en-US" dirty="0" err="1" smtClean="0"/>
              <a:t>Exokernels</a:t>
            </a:r>
            <a:endParaRPr lang="en-US" dirty="0" smtClean="0"/>
          </a:p>
          <a:p>
            <a:pPr lvl="2"/>
            <a:r>
              <a:rPr lang="en-US" dirty="0" smtClean="0"/>
              <a:t>Safely export machine resources</a:t>
            </a:r>
          </a:p>
          <a:p>
            <a:pPr lvl="2"/>
            <a:r>
              <a:rPr lang="en-US" dirty="0" smtClean="0"/>
              <a:t>Decouple protection from management</a:t>
            </a:r>
          </a:p>
          <a:p>
            <a:pPr lvl="1"/>
            <a:r>
              <a:rPr lang="en-US" dirty="0" smtClean="0"/>
              <a:t>SPIN</a:t>
            </a:r>
          </a:p>
          <a:p>
            <a:pPr lvl="2"/>
            <a:r>
              <a:rPr lang="en-US" dirty="0" smtClean="0"/>
              <a:t>kernel extensions (imported) safely specialize OS services</a:t>
            </a:r>
          </a:p>
          <a:p>
            <a:pPr lvl="2"/>
            <a:r>
              <a:rPr lang="en-US" dirty="0" smtClean="0"/>
              <a:t>Safety ensured by Programming Language facilities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review:</a:t>
            </a:r>
            <a:endParaRPr lang="en-US" dirty="0" smtClean="0"/>
          </a:p>
          <a:p>
            <a:pPr lvl="1"/>
            <a:r>
              <a:rPr lang="en-US" i="1" dirty="0" smtClean="0"/>
              <a:t>Disco: Running Commodity Operating Systems on Scalable Multiprocessors</a:t>
            </a:r>
            <a:r>
              <a:rPr lang="en-US" dirty="0" smtClean="0"/>
              <a:t>, </a:t>
            </a:r>
            <a:r>
              <a:rPr lang="en-US" dirty="0" err="1" smtClean="0"/>
              <a:t>Bugnion</a:t>
            </a:r>
            <a:r>
              <a:rPr lang="en-US" dirty="0" smtClean="0"/>
              <a:t> et al.  16th SOSP, </a:t>
            </a:r>
            <a:r>
              <a:rPr lang="en-US" dirty="0" smtClean="0"/>
              <a:t>1997</a:t>
            </a:r>
          </a:p>
          <a:p>
            <a:pPr lvl="1"/>
            <a:r>
              <a:rPr lang="en-US" i="1" dirty="0" smtClean="0"/>
              <a:t>Tornado: maximizing locality and concurrency in a shared memory multiprocessor operating system</a:t>
            </a:r>
            <a:r>
              <a:rPr lang="en-US" dirty="0" smtClean="0"/>
              <a:t>,  </a:t>
            </a:r>
            <a:r>
              <a:rPr lang="en-US" dirty="0" err="1" smtClean="0"/>
              <a:t>Gamsa</a:t>
            </a:r>
            <a:r>
              <a:rPr lang="en-US" dirty="0" smtClean="0"/>
              <a:t> et al. 3rd OSDI, Feb 1999.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EC37C1-B918-D74F-858E-DA86613E257E}" type="slidenum">
              <a:rPr lang="en-US"/>
              <a:pPr/>
              <a:t>5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Need for Application controlled management (examples)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/>
              <a:t>Buffer Pool Management In DBs (*)</a:t>
            </a:r>
          </a:p>
          <a:p>
            <a:pPr lvl="1" eaLnBrk="1" hangingPunct="1"/>
            <a:r>
              <a:rPr lang="en-US" sz="2400"/>
              <a:t>LRU, prefetch (locality Vs suggestion), flush (commit)</a:t>
            </a:r>
          </a:p>
          <a:p>
            <a:pPr eaLnBrk="1" hangingPunct="1"/>
            <a:endParaRPr lang="en-US" sz="3600"/>
          </a:p>
          <a:p>
            <a:pPr eaLnBrk="1" hangingPunct="1"/>
            <a:r>
              <a:rPr lang="en-US" sz="3600"/>
              <a:t>Shared Virtual Memory (+)</a:t>
            </a:r>
          </a:p>
          <a:p>
            <a:pPr lvl="1" eaLnBrk="1" hangingPunct="1"/>
            <a:r>
              <a:rPr lang="en-US" sz="2400"/>
              <a:t>use a page fault to retrieve page from disk / another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review:</a:t>
            </a:r>
          </a:p>
          <a:p>
            <a:endParaRPr lang="en-US" dirty="0" smtClean="0"/>
          </a:p>
          <a:p>
            <a:r>
              <a:rPr lang="en-US" dirty="0" smtClean="0"/>
              <a:t>Project Proposal</a:t>
            </a:r>
          </a:p>
          <a:p>
            <a:pPr lvl="1"/>
            <a:r>
              <a:rPr lang="en-US" dirty="0" smtClean="0"/>
              <a:t>Return comments later today</a:t>
            </a:r>
          </a:p>
          <a:p>
            <a:endParaRPr lang="en-US" dirty="0" smtClean="0"/>
          </a:p>
          <a:p>
            <a:r>
              <a:rPr lang="en-US" dirty="0" smtClean="0"/>
              <a:t>Project</a:t>
            </a:r>
            <a:r>
              <a:rPr lang="en-US" dirty="0" smtClean="0"/>
              <a:t> </a:t>
            </a:r>
            <a:r>
              <a:rPr lang="en-US" dirty="0" smtClean="0"/>
              <a:t>Survey Paper</a:t>
            </a:r>
            <a:r>
              <a:rPr lang="en-US" dirty="0" smtClean="0"/>
              <a:t> </a:t>
            </a:r>
            <a:r>
              <a:rPr lang="en-US" dirty="0" smtClean="0"/>
              <a:t>due</a:t>
            </a:r>
            <a:r>
              <a:rPr lang="en-US" dirty="0" smtClean="0"/>
              <a:t> next Thursday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DCE35-48F3-9848-A275-3E6484566A9F}" type="slidenum">
              <a:rPr lang="en-US"/>
              <a:pPr/>
              <a:t>6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(cont.)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Concurrent Checkpointing (+)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Overlap checkpointing and program being checkpointed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Change rights to R-only on dirty pages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Copy each page and reset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Allow reads; Use write faults to {copy, reset rights, restart}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/>
              <a:t>* OS Support for Database Management (Stonebraker)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/>
              <a:t>+ Virtual Memory Primitives for User Programs (Andrew W. Appel and Kai Li)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C2682-5B51-FD4B-B8B1-C1BD087DDBE9}" type="slidenum">
              <a:rPr lang="en-US"/>
              <a:pPr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(cont.)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0"/>
            <a:ext cx="5038725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66800" y="6019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1200" b="1">
                <a:latin typeface="Lucida Sans Unicode" charset="0"/>
              </a:rPr>
              <a:t>[Implementation and Performance of Application-Controlled File Caching</a:t>
            </a:r>
            <a:r>
              <a:rPr lang="en-US" sz="1200">
                <a:latin typeface="Lucida Sans Unicode" charset="0"/>
              </a:rPr>
              <a:t> - Pei Cao, et al.]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629400" y="2057400"/>
            <a:ext cx="2001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2000"/>
              <a:t>Feedback for file cache block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DFC194-EE94-6443-B409-79EE7385A644}" type="slidenum">
              <a:rPr lang="en-US"/>
              <a:pPr/>
              <a:t>8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Down with monarchy!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305050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6045200"/>
            <a:ext cx="447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French Revolution - Execution of Louis XVI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9EAB35-E991-4E44-AAE6-F2C32B5C0C35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Challenges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Extensibility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Security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Performance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989262" y="1752600"/>
          <a:ext cx="5392738" cy="3957638"/>
        </p:xfrm>
        <a:graphic>
          <a:graphicData uri="http://schemas.openxmlformats.org/presentationml/2006/ole">
            <p:oleObj spid="_x0000_s216066" name="Bitmap Image" r:id="rId4" imgW="6125430" imgH="4495238" progId="Paint.Picture">
              <p:embed/>
            </p:oleObj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95437" y="5992813"/>
            <a:ext cx="363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From Stefan Savage’s SOSP 95 presentation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4495800"/>
            <a:ext cx="267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Can we have all 3 </a:t>
            </a:r>
          </a:p>
          <a:p>
            <a:r>
              <a:rPr lang="en-US" dirty="0"/>
              <a:t>in a single 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10342</TotalTime>
  <Words>1706</Words>
  <Application>Microsoft Macintosh PowerPoint</Application>
  <PresentationFormat>On-screen Show (4:3)</PresentationFormat>
  <Paragraphs>359</Paragraphs>
  <Slides>50</Slides>
  <Notes>24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Bitmap Image</vt:lpstr>
      <vt:lpstr>Extensible Kernels: Exokernel and SPIN</vt:lpstr>
      <vt:lpstr>Traditional OS services – Management and Protection</vt:lpstr>
      <vt:lpstr>Context for these papers</vt:lpstr>
      <vt:lpstr>Problems (examples coming-up)</vt:lpstr>
      <vt:lpstr>Need for Application controlled management (examples)</vt:lpstr>
      <vt:lpstr>Examples (cont.)</vt:lpstr>
      <vt:lpstr>Examples (cont.)</vt:lpstr>
      <vt:lpstr>Down with monarchy!</vt:lpstr>
      <vt:lpstr>Challenges</vt:lpstr>
      <vt:lpstr>Extensible Kernels</vt:lpstr>
      <vt:lpstr>Notice difference in pt. of view</vt:lpstr>
      <vt:lpstr>Exokernel</vt:lpstr>
      <vt:lpstr>Exokernels - Motivation</vt:lpstr>
      <vt:lpstr>Motivation (cont.)</vt:lpstr>
      <vt:lpstr>OS Component Layout</vt:lpstr>
      <vt:lpstr>Exokernel main ideas</vt:lpstr>
      <vt:lpstr>Lib OS and the Exokernel</vt:lpstr>
      <vt:lpstr>Exokernel Architecture</vt:lpstr>
      <vt:lpstr>Exokernel vs Microkenels vs VM</vt:lpstr>
      <vt:lpstr>SPIN</vt:lpstr>
      <vt:lpstr>SPIN</vt:lpstr>
      <vt:lpstr>SPIN structure</vt:lpstr>
      <vt:lpstr>SPIN Architecture</vt:lpstr>
      <vt:lpstr>SPIN main ideas</vt:lpstr>
      <vt:lpstr>Language: Modula 3</vt:lpstr>
      <vt:lpstr>SPIN vs Exokernel</vt:lpstr>
      <vt:lpstr>Agenda</vt:lpstr>
      <vt:lpstr>Exokernel design</vt:lpstr>
      <vt:lpstr>SPIN design</vt:lpstr>
      <vt:lpstr>Protection model</vt:lpstr>
      <vt:lpstr>Exokernel Memory</vt:lpstr>
      <vt:lpstr>SPIN Memory</vt:lpstr>
      <vt:lpstr>Exokernel processor sharing</vt:lpstr>
      <vt:lpstr>SPIN processor sharing</vt:lpstr>
      <vt:lpstr>Exokernel Network</vt:lpstr>
      <vt:lpstr>SPIN Network</vt:lpstr>
      <vt:lpstr>SPIN Network</vt:lpstr>
      <vt:lpstr>Agenda</vt:lpstr>
      <vt:lpstr>Exokernel</vt:lpstr>
      <vt:lpstr>Microbenchmark results</vt:lpstr>
      <vt:lpstr>ExOS Virtual Memory</vt:lpstr>
      <vt:lpstr>SPIN</vt:lpstr>
      <vt:lpstr>SPIN Microbenchmarks Results</vt:lpstr>
      <vt:lpstr>SPIN Microbenchmark Results</vt:lpstr>
      <vt:lpstr>Performance: Networking</vt:lpstr>
      <vt:lpstr>End-to-End Performance</vt:lpstr>
      <vt:lpstr>Issues</vt:lpstr>
      <vt:lpstr>Perspective</vt:lpstr>
      <vt:lpstr>Next Time</vt:lpstr>
      <vt:lpstr>Next Time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118</cp:revision>
  <dcterms:created xsi:type="dcterms:W3CDTF">2010-09-23T11:28:02Z</dcterms:created>
  <dcterms:modified xsi:type="dcterms:W3CDTF">2010-09-23T15:28:22Z</dcterms:modified>
</cp:coreProperties>
</file>