
<file path=[Content_Types].xml><?xml version="1.0" encoding="utf-8"?>
<Types xmlns="http://schemas.openxmlformats.org/package/2006/content-types">
  <Override PartName="/ppt/slides/slide41.xml" ContentType="application/vnd.openxmlformats-officedocument.presentationml.slide+xml"/>
  <Override PartName="/ppt/slideLayouts/slideLayout4.xml" ContentType="application/vnd.openxmlformats-officedocument.presentationml.slideLayout+xml"/>
  <Override PartName="/ppt/notesSlides/notesSlide16.xml" ContentType="application/vnd.openxmlformats-officedocument.presentationml.notesSlide+xml"/>
  <Override PartName="/ppt/slides/slide50.xml" ContentType="application/vnd.openxmlformats-officedocument.presentationml.slide+xml"/>
  <Override PartName="/ppt/slides/slide18.xml" ContentType="application/vnd.openxmlformats-officedocument.presentationml.slide+xml"/>
  <Override PartName="/ppt/notesSlides/notesSlide26.xml" ContentType="application/vnd.openxmlformats-officedocument.presentationml.notesSlide+xml"/>
  <Override PartName="/ppt/slides/slide60.xml" ContentType="application/vnd.openxmlformats-officedocument.presentationml.slide+xml"/>
  <Override PartName="/ppt/slides/slide28.xml" ContentType="application/vnd.openxmlformats-officedocument.presentationml.slide+xml"/>
  <Override PartName="/ppt/slides/slide37.xml" ContentType="application/vnd.openxmlformats-officedocument.presentationml.slide+xml"/>
  <Override PartName="/ppt/slides/slide70.xml" ContentType="application/vnd.openxmlformats-officedocument.presentationml.slide+xml"/>
  <Override PartName="/ppt/slides/slide9.xml" ContentType="application/vnd.openxmlformats-officedocument.presentationml.slide+xml"/>
  <Override PartName="/ppt/notesSlides/notesSlide45.xml" ContentType="application/vnd.openxmlformats-officedocument.presentationml.notesSlide+xml"/>
  <Override PartName="/ppt/slides/slide47.xml" ContentType="application/vnd.openxmlformats-officedocument.presentationml.slide+xml"/>
  <Override PartName="/ppt/notesSlides/notesSlide55.xml" ContentType="application/vnd.openxmlformats-officedocument.presentationml.notesSlide+xml"/>
  <Override PartName="/ppt/slides/slide56.xml" ContentType="application/vnd.openxmlformats-officedocument.presentationml.slide+xml"/>
  <Override PartName="/ppt/notesMasters/notesMaster1.xml" ContentType="application/vnd.openxmlformats-officedocument.presentationml.notesMaster+xml"/>
  <Override PartName="/ppt/notesSlides/notesSlide64.xml" ContentType="application/vnd.openxmlformats-officedocument.presentationml.notesSlide+xml"/>
  <Override PartName="/ppt/slides/slide66.xml" ContentType="application/vnd.openxmlformats-officedocument.presentationml.slide+xml"/>
  <Override PartName="/ppt/theme/theme1.xml" ContentType="application/vnd.openxmlformats-officedocument.theme+xml"/>
  <Override PartName="/ppt/notesSlides/notesSlide74.xml" ContentType="application/vnd.openxmlformats-officedocument.presentationml.notesSlide+xml"/>
  <Override PartName="/ppt/notesSlides/notesSlide2.xml" ContentType="application/vnd.openxmlformats-officedocument.presentationml.notesSlide+xml"/>
  <Override PartName="/ppt/slides/slide75.xml" ContentType="application/vnd.openxmlformats-officedocument.presentationml.slide+xml"/>
  <Override PartName="/ppt/slides/slide85.xml" ContentType="application/vnd.openxmlformats-officedocument.presentationml.slide+xml"/>
  <Override PartName="/ppt/slides/slide95.xml" ContentType="application/vnd.openxmlformats-officedocument.presentationml.slide+xml"/>
  <Override PartName="/ppt/slides/slide103.xml" ContentType="application/vnd.openxmlformats-officedocument.presentationml.slide+xml"/>
  <Override PartName="/ppt/notesSlides/notesSlide11.xml" ContentType="application/vnd.openxmlformats-officedocument.presentationml.notesSlide+xml"/>
  <Override PartName="/ppt/slides/slide13.xml" ContentType="application/vnd.openxmlformats-officedocument.presentationml.slide+xml"/>
  <Override PartName="/ppt/notesSlides/notesSlide21.xml" ContentType="application/vnd.openxmlformats-officedocument.presentationml.notesSlide+xml"/>
  <Override PartName="/ppt/slides/slide23.xml" ContentType="application/vnd.openxmlformats-officedocument.presentationml.slide+xml"/>
  <Override PartName="/ppt/notesSlides/notesSlide31.xml" ContentType="application/vnd.openxmlformats-officedocument.presentationml.notesSlide+xml"/>
  <Override PartName="/ppt/slides/slide32.xml" ContentType="application/vnd.openxmlformats-officedocument.presentationml.slide+xml"/>
  <Override PartName="/ppt/slides/slide4.xml" ContentType="application/vnd.openxmlformats-officedocument.presentationml.slide+xml"/>
  <Override PartName="/ppt/notesSlides/notesSlide40.xml" ContentType="application/vnd.openxmlformats-officedocument.presentationml.notesSlide+xml"/>
  <Override PartName="/ppt/slideLayouts/slideLayout5.xml" ContentType="application/vnd.openxmlformats-officedocument.presentationml.slideLayout+xml"/>
  <Override PartName="/ppt/slides/slide108.xml" ContentType="application/vnd.openxmlformats-officedocument.presentationml.slide+xml"/>
  <Override PartName="/ppt/slides/slide42.xml" ContentType="application/vnd.openxmlformats-officedocument.presentationml.slide+xml"/>
  <Override PartName="/ppt/notesSlides/notesSlide17.xml" ContentType="application/vnd.openxmlformats-officedocument.presentationml.notesSlide+xml"/>
  <Override PartName="/ppt/notesSlides/notesSlide50.xml" ContentType="application/vnd.openxmlformats-officedocument.presentationml.notesSlide+xml"/>
  <Override PartName="/ppt/slides/slide51.xml" ContentType="application/vnd.openxmlformats-officedocument.presentationml.slide+xml"/>
  <Override PartName="/ppt/slides/slide19.xml" ContentType="application/vnd.openxmlformats-officedocument.presentationml.slide+xml"/>
  <Override PartName="/ppt/notesSlides/notesSlide27.xml" ContentType="application/vnd.openxmlformats-officedocument.presentationml.notesSlide+xml"/>
  <Override PartName="/ppt/slideLayouts/slideLayout10.xml" ContentType="application/vnd.openxmlformats-officedocument.presentationml.slideLayout+xml"/>
  <Override PartName="/ppt/slides/slide61.xml" ContentType="application/vnd.openxmlformats-officedocument.presentationml.slide+xml"/>
  <Override PartName="/ppt/slides/slide29.xml" ContentType="application/vnd.openxmlformats-officedocument.presentationml.slide+xml"/>
  <Override PartName="/ppt/notesSlides/notesSlide36.xml" ContentType="application/vnd.openxmlformats-officedocument.presentationml.notesSlide+xml"/>
  <Override PartName="/ppt/slides/slide38.xml" ContentType="application/vnd.openxmlformats-officedocument.presentationml.slide+xml"/>
  <Override PartName="/ppt/slides/slide71.xml" ContentType="application/vnd.openxmlformats-officedocument.presentationml.slide+xml"/>
  <Override PartName="/ppt/notesSlides/notesSlide46.xml" ContentType="application/vnd.openxmlformats-officedocument.presentationml.notesSlide+xml"/>
  <Override PartName="/ppt/slides/slide80.xml" ContentType="application/vnd.openxmlformats-officedocument.presentationml.slide+xml"/>
  <Override PartName="/ppt/slides/slide48.xml" ContentType="application/vnd.openxmlformats-officedocument.presentationml.slide+xml"/>
  <Override PartName="/ppt/notesSlides/notesSlide56.xml" ContentType="application/vnd.openxmlformats-officedocument.presentationml.notesSlide+xml"/>
  <Override PartName="/ppt/slides/slide57.xml" ContentType="application/vnd.openxmlformats-officedocument.presentationml.slide+xml"/>
  <Override PartName="/ppt/slides/slide90.xml" ContentType="application/vnd.openxmlformats-officedocument.presentationml.slide+xml"/>
  <Override PartName="/ppt/notesSlides/notesSlide65.xml" ContentType="application/vnd.openxmlformats-officedocument.presentationml.notesSlide+xml"/>
  <Override PartName="/ppt/slides/slide67.xml" ContentType="application/vnd.openxmlformats-officedocument.presentationml.slide+xml"/>
  <Override PartName="/ppt/theme/theme2.xml" ContentType="application/vnd.openxmlformats-officedocument.theme+xml"/>
  <Override PartName="/ppt/notesSlides/notesSlide75.xml" ContentType="application/vnd.openxmlformats-officedocument.presentationml.notesSlide+xml"/>
  <Override PartName="/ppt/notesSlides/notesSlide3.xml" ContentType="application/vnd.openxmlformats-officedocument.presentationml.notesSlide+xml"/>
  <Override PartName="/ppt/slides/slide76.xml" ContentType="application/vnd.openxmlformats-officedocument.presentationml.slide+xml"/>
  <Override PartName="/ppt/slides/slide86.xml" ContentType="application/vnd.openxmlformats-officedocument.presentationml.slide+xml"/>
  <Override PartName="/ppt/notesSlides/notesSlide8.xml" ContentType="application/vnd.openxmlformats-officedocument.presentationml.notesSlide+xml"/>
  <Override PartName="/ppt/notesSlides/notesSlide12.xml" ContentType="application/vnd.openxmlformats-officedocument.presentationml.notesSlide+xml"/>
  <Override PartName="/ppt/slides/slide14.xml" ContentType="application/vnd.openxmlformats-officedocument.presentationml.slide+xml"/>
  <Override PartName="/ppt/notesSlides/notesSlide22.xml" ContentType="application/vnd.openxmlformats-officedocument.presentationml.notesSlide+xml"/>
  <Override PartName="/ppt/slides/slide24.xml" ContentType="application/vnd.openxmlformats-officedocument.presentationml.slide+xml"/>
  <Default Extension="bin" ContentType="application/vnd.openxmlformats-officedocument.presentationml.printerSettings"/>
  <Override PartName="/ppt/notesSlides/notesSlide32.xml" ContentType="application/vnd.openxmlformats-officedocument.presentationml.notesSlide+xml"/>
  <Override PartName="/ppt/slides/slide33.xml" ContentType="application/vnd.openxmlformats-officedocument.presentationml.slide+xml"/>
  <Override PartName="/ppt/slides/slide5.xml" ContentType="application/vnd.openxmlformats-officedocument.presentationml.slide+xml"/>
  <Default Extension="xml" ContentType="application/xml"/>
  <Override PartName="/ppt/slides/slide109.xml" ContentType="application/vnd.openxmlformats-officedocument.presentationml.slide+xml"/>
  <Override PartName="/ppt/slideLayouts/slideLayout6.xml" ContentType="application/vnd.openxmlformats-officedocument.presentationml.slideLayout+xml"/>
  <Override PartName="/ppt/slides/slide43.xml" ContentType="application/vnd.openxmlformats-officedocument.presentationml.slide+xml"/>
  <Override PartName="/ppt/tableStyles.xml" ContentType="application/vnd.openxmlformats-officedocument.presentationml.tableStyles+xml"/>
  <Override PartName="/ppt/notesSlides/notesSlide18.xml" ContentType="application/vnd.openxmlformats-officedocument.presentationml.notesSlide+xml"/>
  <Override PartName="/ppt/notesSlides/notesSlide41.xml" ContentType="application/vnd.openxmlformats-officedocument.presentationml.notesSlide+xml"/>
  <Override PartName="/ppt/slides/slide52.xml" ContentType="application/vnd.openxmlformats-officedocument.presentationml.slide+xml"/>
  <Override PartName="/ppt/notesSlides/notesSlide51.xml" ContentType="application/vnd.openxmlformats-officedocument.presentationml.notesSlide+xml"/>
  <Override PartName="/ppt/notesSlides/notesSlide60.xml" ContentType="application/vnd.openxmlformats-officedocument.presentationml.notesSlide+xml"/>
  <Override PartName="/ppt/notesSlides/notesSlide28.xml" ContentType="application/vnd.openxmlformats-officedocument.presentationml.notesSlide+xml"/>
  <Override PartName="/ppt/slideLayouts/slideLayout11.xml" ContentType="application/vnd.openxmlformats-officedocument.presentationml.slideLayout+xml"/>
  <Override PartName="/ppt/slides/slide62.xml" ContentType="application/vnd.openxmlformats-officedocument.presentationml.slide+xml"/>
  <Override PartName="/ppt/notesSlides/notesSlide37.xml" ContentType="application/vnd.openxmlformats-officedocument.presentationml.notesSlide+xml"/>
  <Override PartName="/ppt/notesSlides/notesSlide70.xml" ContentType="application/vnd.openxmlformats-officedocument.presentationml.notesSlide+xml"/>
  <Override PartName="/docProps/app.xml" ContentType="application/vnd.openxmlformats-officedocument.extended-properties+xml"/>
  <Override PartName="/ppt/slides/slide39.xml" ContentType="application/vnd.openxmlformats-officedocument.presentationml.slide+xml"/>
  <Override PartName="/ppt/notesSlides/notesSlide47.xml" ContentType="application/vnd.openxmlformats-officedocument.presentationml.notesSlide+xml"/>
  <Override PartName="/ppt/slides/slide81.xml" ContentType="application/vnd.openxmlformats-officedocument.presentationml.slide+xml"/>
  <Override PartName="/ppt/slides/slide49.xml" ContentType="application/vnd.openxmlformats-officedocument.presentationml.slide+xml"/>
  <Override PartName="/ppt/notesSlides/notesSlide57.xml" ContentType="application/vnd.openxmlformats-officedocument.presentationml.notesSlide+xml"/>
  <Override PartName="/ppt/slides/slide58.xml" ContentType="application/vnd.openxmlformats-officedocument.presentationml.slide+xml"/>
  <Override PartName="/ppt/slides/slide91.xml" ContentType="application/vnd.openxmlformats-officedocument.presentationml.slide+xml"/>
  <Override PartName="/ppt/notesSlides/notesSlide66.xml" ContentType="application/vnd.openxmlformats-officedocument.presentationml.notesSlide+xml"/>
  <Override PartName="/docProps/core.xml" ContentType="application/vnd.openxmlformats-package.core-properties+xml"/>
  <Override PartName="/ppt/slides/slide68.xml" ContentType="application/vnd.openxmlformats-officedocument.presentationml.slide+xml"/>
  <Override PartName="/ppt/notesSlides/notesSlide76.xml" ContentType="application/vnd.openxmlformats-officedocument.presentationml.notesSlide+xml"/>
  <Override PartName="/ppt/notesSlides/notesSlide4.xml" ContentType="application/vnd.openxmlformats-officedocument.presentationml.notesSlide+xml"/>
  <Override PartName="/ppt/slides/slide77.xml" ContentType="application/vnd.openxmlformats-officedocument.presentationml.slide+xml"/>
  <Override PartName="/ppt/slides/slide87.xml" ContentType="application/vnd.openxmlformats-officedocument.presentationml.slide+xml"/>
  <Override PartName="/ppt/slides/slide96.xml" ContentType="application/vnd.openxmlformats-officedocument.presentationml.slide+xml"/>
  <Override PartName="/ppt/slideLayouts/slideLayout1.xml" ContentType="application/vnd.openxmlformats-officedocument.presentationml.slideLayout+xml"/>
  <Override PartName="/ppt/slides/slide104.xml" ContentType="application/vnd.openxmlformats-officedocument.presentationml.slide+xml"/>
  <Override PartName="/ppt/notesSlides/notesSlide9.xml" ContentType="application/vnd.openxmlformats-officedocument.presentationml.notesSlide+xml"/>
  <Override PartName="/ppt/notesSlides/notesSlide13.xml" ContentType="application/vnd.openxmlformats-officedocument.presentationml.notesSlide+xml"/>
  <Override PartName="/ppt/slides/slide15.xml" ContentType="application/vnd.openxmlformats-officedocument.presentationml.slide+xml"/>
  <Override PartName="/ppt/notesSlides/notesSlide23.xml" ContentType="application/vnd.openxmlformats-officedocument.presentationml.notesSlide+xml"/>
  <Override PartName="/ppt/slides/slide25.xml" ContentType="application/vnd.openxmlformats-officedocument.presentationml.slide+xml"/>
  <Override PartName="/ppt/notesSlides/notesSlide33.xml" ContentType="application/vnd.openxmlformats-officedocument.presentationml.notesSlide+xml"/>
  <Override PartName="/ppt/slides/slide34.xml" ContentType="application/vnd.openxmlformats-officedocument.presentationml.slide+xml"/>
  <Override PartName="/ppt/slides/slide6.xml" ContentType="application/vnd.openxmlformats-officedocument.presentationml.slide+xml"/>
  <Default Extension="png" ContentType="image/png"/>
  <Override PartName="/ppt/slideLayouts/slideLayout7.xml" ContentType="application/vnd.openxmlformats-officedocument.presentationml.slideLayout+xml"/>
  <Override PartName="/ppt/notesSlides/notesSlide42.xml" ContentType="application/vnd.openxmlformats-officedocument.presentationml.notesSlide+xml"/>
  <Override PartName="/ppt/slides/slide44.xml" ContentType="application/vnd.openxmlformats-officedocument.presentationml.slide+xml"/>
  <Override PartName="/ppt/notesSlides/notesSlide19.xml" ContentType="application/vnd.openxmlformats-officedocument.presentationml.notesSlide+xml"/>
  <Override PartName="/ppt/notesSlides/notesSlide52.xml" ContentType="application/vnd.openxmlformats-officedocument.presentationml.notesSlide+xml"/>
  <Override PartName="/ppt/slides/slide53.xml" ContentType="application/vnd.openxmlformats-officedocument.presentationml.slide+xml"/>
  <Override PartName="/ppt/notesSlides/notesSlide61.xml" ContentType="application/vnd.openxmlformats-officedocument.presentationml.notesSlide+xml"/>
  <Override PartName="/ppt/notesSlides/notesSlide29.xml" ContentType="application/vnd.openxmlformats-officedocument.presentationml.notesSlide+xml"/>
  <Override PartName="/ppt/slideLayouts/slideLayout12.xml" ContentType="application/vnd.openxmlformats-officedocument.presentationml.slideLayout+xml"/>
  <Override PartName="/ppt/slides/slide63.xml" ContentType="application/vnd.openxmlformats-officedocument.presentationml.slide+xml"/>
  <Override PartName="/ppt/notesSlides/notesSlide38.xml" ContentType="application/vnd.openxmlformats-officedocument.presentationml.notesSlide+xml"/>
  <Override PartName="/ppt/notesSlides/notesSlide71.xml" ContentType="application/vnd.openxmlformats-officedocument.presentationml.notesSlide+xml"/>
  <Override PartName="/ppt/slides/slide72.xml" ContentType="application/vnd.openxmlformats-officedocument.presentationml.slide+xml"/>
  <Override PartName="/ppt/notesSlides/notesSlide80.xml" ContentType="application/vnd.openxmlformats-officedocument.presentationml.notesSlide+xml"/>
  <Override PartName="/ppt/notesSlides/notesSlide48.xml" ContentType="application/vnd.openxmlformats-officedocument.presentationml.notesSlide+xml"/>
  <Override PartName="/ppt/slides/slide82.xml" ContentType="application/vnd.openxmlformats-officedocument.presentationml.slide+xml"/>
  <Override PartName="/ppt/notesSlides/notesSlide58.xml" ContentType="application/vnd.openxmlformats-officedocument.presentationml.notesSlide+xml"/>
  <Override PartName="/ppt/slides/slide92.xml" ContentType="application/vnd.openxmlformats-officedocument.presentationml.slide+xml"/>
  <Override PartName="/ppt/slides/slide59.xml" ContentType="application/vnd.openxmlformats-officedocument.presentationml.slide+xml"/>
  <Override PartName="/ppt/notesSlides/notesSlide67.xml" ContentType="application/vnd.openxmlformats-officedocument.presentationml.notesSlide+xml"/>
  <Override PartName="/ppt/slides/slide100.xml" ContentType="application/vnd.openxmlformats-officedocument.presentationml.slide+xml"/>
  <Override PartName="/ppt/slides/slide69.xml" ContentType="application/vnd.openxmlformats-officedocument.presentationml.slide+xml"/>
  <Override PartName="/ppt/notesSlides/notesSlide77.xml" ContentType="application/vnd.openxmlformats-officedocument.presentationml.notesSlide+xml"/>
  <Override PartName="/ppt/notesSlides/notesSlide5.xml" ContentType="application/vnd.openxmlformats-officedocument.presentationml.notesSlide+xml"/>
  <Override PartName="/ppt/slides/slide78.xml" ContentType="application/vnd.openxmlformats-officedocument.presentationml.slide+xml"/>
  <Override PartName="/ppt/slides/slide10.xml" ContentType="application/vnd.openxmlformats-officedocument.presentationml.slide+xml"/>
  <Override PartName="/ppt/slides/slide88.xml" ContentType="application/vnd.openxmlformats-officedocument.presentationml.slide+xml"/>
  <Override PartName="/ppt/slides/slide20.xml" ContentType="application/vnd.openxmlformats-officedocument.presentationml.slide+xml"/>
  <Override PartName="/ppt/slides/slide97.xml" ContentType="application/vnd.openxmlformats-officedocument.presentationml.slide+xml"/>
  <Override PartName="/ppt/slides/slide1.xml" ContentType="application/vnd.openxmlformats-officedocument.presentationml.slide+xml"/>
  <Override PartName="/ppt/slideLayouts/slideLayout2.xml" ContentType="application/vnd.openxmlformats-officedocument.presentationml.slideLayout+xml"/>
  <Override PartName="/ppt/slides/slide105.xml" ContentType="application/vnd.openxmlformats-officedocument.presentationml.slide+xml"/>
  <Override PartName="/ppt/notesSlides/notesSlide14.xml" ContentType="application/vnd.openxmlformats-officedocument.presentationml.notesSlide+xml"/>
  <Override PartName="/ppt/slides/slide16.xml" ContentType="application/vnd.openxmlformats-officedocument.presentationml.slide+xml"/>
  <Override PartName="/ppt/viewProps.xml" ContentType="application/vnd.openxmlformats-officedocument.presentationml.viewProps+xml"/>
  <Override PartName="/ppt/notesSlides/notesSlide24.xml" ContentType="application/vnd.openxmlformats-officedocument.presentationml.notesSlide+xml"/>
  <Default Extension="rels" ContentType="application/vnd.openxmlformats-package.relationships+xml"/>
  <Override PartName="/ppt/slides/slide26.xml" ContentType="application/vnd.openxmlformats-officedocument.presentationml.slide+xml"/>
  <Override PartName="/ppt/notesSlides/notesSlide34.xml" ContentType="application/vnd.openxmlformats-officedocument.presentationml.notesSlide+xml"/>
  <Override PartName="/ppt/slides/slide35.xml" ContentType="application/vnd.openxmlformats-officedocument.presentationml.slide+xml"/>
  <Override PartName="/ppt/slides/slide7.xml" ContentType="application/vnd.openxmlformats-officedocument.presentationml.slide+xml"/>
  <Override PartName="/ppt/notesSlides/notesSlide43.xml" ContentType="application/vnd.openxmlformats-officedocument.presentationml.notesSlide+xml"/>
  <Override PartName="/ppt/slideLayouts/slideLayout8.xml" ContentType="application/vnd.openxmlformats-officedocument.presentationml.slideLayout+xml"/>
  <Override PartName="/ppt/slides/slide45.xml" ContentType="application/vnd.openxmlformats-officedocument.presentationml.slide+xml"/>
  <Override PartName="/ppt/notesSlides/notesSlide53.xml" ContentType="application/vnd.openxmlformats-officedocument.presentationml.notesSlide+xml"/>
  <Override PartName="/ppt/slides/slide54.xml" ContentType="application/vnd.openxmlformats-officedocument.presentationml.slide+xml"/>
  <Override PartName="/ppt/notesSlides/notesSlide62.xml" ContentType="application/vnd.openxmlformats-officedocument.presentationml.notesSlide+xml"/>
  <Override PartName="/ppt/slideLayouts/slideLayout13.xml" ContentType="application/vnd.openxmlformats-officedocument.presentationml.slideLayout+xml"/>
  <Override PartName="/ppt/slides/slide64.xml" ContentType="application/vnd.openxmlformats-officedocument.presentationml.slide+xml"/>
  <Override PartName="/ppt/presProps.xml" ContentType="application/vnd.openxmlformats-officedocument.presentationml.presProps+xml"/>
  <Override PartName="/ppt/notesSlides/notesSlide39.xml" ContentType="application/vnd.openxmlformats-officedocument.presentationml.notesSlide+xml"/>
  <Override PartName="/ppt/notesSlides/notesSlide72.xml" ContentType="application/vnd.openxmlformats-officedocument.presentationml.notesSlide+xml"/>
  <Override PartName="/ppt/slides/slide73.xml" ContentType="application/vnd.openxmlformats-officedocument.presentationml.slide+xml"/>
  <Override PartName="/ppt/notesSlides/notesSlide81.xml" ContentType="application/vnd.openxmlformats-officedocument.presentationml.notesSlide+xml"/>
  <Override PartName="/ppt/presentation.xml" ContentType="application/vnd.openxmlformats-officedocument.presentationml.presentation.main+xml"/>
  <Override PartName="/ppt/notesSlides/notesSlide49.xml" ContentType="application/vnd.openxmlformats-officedocument.presentationml.notesSlide+xml"/>
  <Override PartName="/ppt/slides/slide83.xml" ContentType="application/vnd.openxmlformats-officedocument.presentationml.slide+xml"/>
  <Override PartName="/ppt/notesSlides/notesSlide59.xml" ContentType="application/vnd.openxmlformats-officedocument.presentationml.notesSlide+xml"/>
  <Override PartName="/ppt/slides/slide93.xml" ContentType="application/vnd.openxmlformats-officedocument.presentationml.slide+xml"/>
  <Override PartName="/ppt/notesSlides/notesSlide68.xml" ContentType="application/vnd.openxmlformats-officedocument.presentationml.notesSlide+xml"/>
  <Override PartName="/ppt/slides/slide101.xml" ContentType="application/vnd.openxmlformats-officedocument.presentationml.slide+xml"/>
  <Override PartName="/ppt/notesSlides/notesSlide78.xml" ContentType="application/vnd.openxmlformats-officedocument.presentationml.notesSlide+xml"/>
  <Override PartName="/ppt/notesSlides/notesSlide6.xml" ContentType="application/vnd.openxmlformats-officedocument.presentationml.notesSlide+xml"/>
  <Override PartName="/ppt/slides/slide79.xml" ContentType="application/vnd.openxmlformats-officedocument.presentationml.slide+xml"/>
  <Override PartName="/ppt/notesSlides/notesSlide10.xml" ContentType="application/vnd.openxmlformats-officedocument.presentationml.notesSlide+xml"/>
  <Override PartName="/ppt/slides/slide11.xml" ContentType="application/vnd.openxmlformats-officedocument.presentationml.slide+xml"/>
  <Override PartName="/ppt/slides/slide110.xml" ContentType="application/vnd.openxmlformats-officedocument.presentationml.slide+xml"/>
  <Override PartName="/ppt/slides/slide89.xml" ContentType="application/vnd.openxmlformats-officedocument.presentationml.slide+xml"/>
  <Override PartName="/ppt/slides/slide21.xml" ContentType="application/vnd.openxmlformats-officedocument.presentationml.slide+xml"/>
  <Override PartName="/ppt/slides/slide98.xml" ContentType="application/vnd.openxmlformats-officedocument.presentationml.slide+xml"/>
  <Override PartName="/ppt/slides/slide30.xml" ContentType="application/vnd.openxmlformats-officedocument.presentationml.slide+xml"/>
  <Override PartName="/ppt/slides/slide2.xml" ContentType="application/vnd.openxmlformats-officedocument.presentationml.slide+xml"/>
  <Override PartName="/ppt/slides/slide106.xml" ContentType="application/vnd.openxmlformats-officedocument.presentationml.slide+xml"/>
  <Override PartName="/ppt/slideLayouts/slideLayout3.xml" ContentType="application/vnd.openxmlformats-officedocument.presentationml.slideLayout+xml"/>
  <Override PartName="/ppt/slides/slide40.xml" ContentType="application/vnd.openxmlformats-officedocument.presentationml.slide+xml"/>
  <Override PartName="/ppt/notesSlides/notesSlide15.xml" ContentType="application/vnd.openxmlformats-officedocument.presentationml.notesSlide+xml"/>
  <Override PartName="/ppt/slides/slide17.xml" ContentType="application/vnd.openxmlformats-officedocument.presentationml.slide+xml"/>
  <Override PartName="/ppt/notesSlides/notesSlide25.xml" ContentType="application/vnd.openxmlformats-officedocument.presentationml.notesSlide+xml"/>
  <Override PartName="/ppt/slides/slide27.xml" ContentType="application/vnd.openxmlformats-officedocument.presentationml.slide+xml"/>
  <Override PartName="/ppt/notesSlides/notesSlide35.xml" ContentType="application/vnd.openxmlformats-officedocument.presentationml.notesSlide+xml"/>
  <Override PartName="/ppt/slides/slide36.xml" ContentType="application/vnd.openxmlformats-officedocument.presentationml.slide+xml"/>
  <Override PartName="/ppt/slides/slide8.xml" ContentType="application/vnd.openxmlformats-officedocument.presentationml.slide+xml"/>
  <Override PartName="/ppt/notesSlides/notesSlide44.xml" ContentType="application/vnd.openxmlformats-officedocument.presentationml.notesSlide+xml"/>
  <Override PartName="/ppt/slideLayouts/slideLayout9.xml" ContentType="application/vnd.openxmlformats-officedocument.presentationml.slideLayout+xml"/>
  <Override PartName="/ppt/slides/slide46.xml" ContentType="application/vnd.openxmlformats-officedocument.presentationml.slide+xml"/>
  <Override PartName="/ppt/notesSlides/notesSlide54.xml" ContentType="application/vnd.openxmlformats-officedocument.presentationml.notesSlide+xml"/>
  <Override PartName="/ppt/slides/slide55.xml" ContentType="application/vnd.openxmlformats-officedocument.presentationml.slide+xml"/>
  <Override PartName="/ppt/notesSlides/notesSlide63.xml" ContentType="application/vnd.openxmlformats-officedocument.presentationml.notesSlide+xml"/>
  <Override PartName="/ppt/slides/slide65.xml" ContentType="application/vnd.openxmlformats-officedocument.presentationml.slide+xml"/>
  <Override PartName="/ppt/notesSlides/notesSlide73.xml" ContentType="application/vnd.openxmlformats-officedocument.presentationml.notesSlide+xml"/>
  <Override PartName="/ppt/notesSlides/notesSlide1.xml" ContentType="application/vnd.openxmlformats-officedocument.presentationml.notesSlide+xml"/>
  <Override PartName="/ppt/slides/slide74.xml" ContentType="application/vnd.openxmlformats-officedocument.presentationml.slide+xml"/>
  <Override PartName="/ppt/notesSlides/notesSlide82.xml" ContentType="application/vnd.openxmlformats-officedocument.presentationml.notesSlide+xml"/>
  <Override PartName="/ppt/slides/slide84.xml" ContentType="application/vnd.openxmlformats-officedocument.presentationml.slide+xml"/>
  <Override PartName="/ppt/slides/slide94.xml" ContentType="application/vnd.openxmlformats-officedocument.presentationml.slide+xml"/>
  <Override PartName="/ppt/notesSlides/notesSlide69.xml" ContentType="application/vnd.openxmlformats-officedocument.presentationml.notesSlide+xml"/>
  <Override PartName="/ppt/slides/slide102.xml" ContentType="application/vnd.openxmlformats-officedocument.presentationml.slide+xml"/>
  <Override PartName="/ppt/notesSlides/notesSlide79.xml" ContentType="application/vnd.openxmlformats-officedocument.presentationml.notesSlide+xml"/>
  <Override PartName="/ppt/notesSlides/notesSlide7.xml" ContentType="application/vnd.openxmlformats-officedocument.presentationml.notesSlide+xml"/>
  <Override PartName="/ppt/slides/slide12.xml" ContentType="application/vnd.openxmlformats-officedocument.presentationml.slide+xml"/>
  <Override PartName="/ppt/notesSlides/notesSlide20.xml" ContentType="application/vnd.openxmlformats-officedocument.presentationml.notesSlide+xml"/>
  <Override PartName="/ppt/slides/slide22.xml" ContentType="application/vnd.openxmlformats-officedocument.presentationml.slide+xml"/>
  <Override PartName="/ppt/slides/slide99.xml" ContentType="application/vnd.openxmlformats-officedocument.presentationml.slide+xml"/>
  <Override PartName="/ppt/notesSlides/notesSlide30.xml" ContentType="application/vnd.openxmlformats-officedocument.presentationml.notesSlide+xml"/>
  <Override PartName="/ppt/slides/slide31.xml" ContentType="application/vnd.openxmlformats-officedocument.presentationml.slide+xml"/>
  <Override PartName="/ppt/slides/slide3.xml" ContentType="application/vnd.openxmlformats-officedocument.presentationml.slide+xml"/>
  <Override PartName="/ppt/slides/slide107.xml" ContentType="application/vnd.openxmlformats-officedocument.presentationml.slide+xml"/>
  <Override PartName="/ppt/slideMasters/slideMaster1.xml" ContentType="application/vnd.openxmlformats-officedocument.presentationml.slideMaster+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saveSubsetFonts="1" autoCompressPictures="0">
  <p:sldMasterIdLst>
    <p:sldMasterId id="2147483648" r:id="rId1"/>
  </p:sldMasterIdLst>
  <p:notesMasterIdLst>
    <p:notesMasterId r:id="rId112"/>
  </p:notesMasterIdLst>
  <p:sldIdLst>
    <p:sldId id="382" r:id="rId2"/>
    <p:sldId id="594" r:id="rId3"/>
    <p:sldId id="595" r:id="rId4"/>
    <p:sldId id="619" r:id="rId5"/>
    <p:sldId id="596" r:id="rId6"/>
    <p:sldId id="598" r:id="rId7"/>
    <p:sldId id="597" r:id="rId8"/>
    <p:sldId id="599" r:id="rId9"/>
    <p:sldId id="600" r:id="rId10"/>
    <p:sldId id="601" r:id="rId11"/>
    <p:sldId id="602" r:id="rId12"/>
    <p:sldId id="603" r:id="rId13"/>
    <p:sldId id="604" r:id="rId14"/>
    <p:sldId id="605" r:id="rId15"/>
    <p:sldId id="606" r:id="rId16"/>
    <p:sldId id="620" r:id="rId17"/>
    <p:sldId id="607" r:id="rId18"/>
    <p:sldId id="608" r:id="rId19"/>
    <p:sldId id="610" r:id="rId20"/>
    <p:sldId id="609" r:id="rId21"/>
    <p:sldId id="611" r:id="rId22"/>
    <p:sldId id="502" r:id="rId23"/>
    <p:sldId id="503" r:id="rId24"/>
    <p:sldId id="504" r:id="rId25"/>
    <p:sldId id="505" r:id="rId26"/>
    <p:sldId id="506" r:id="rId27"/>
    <p:sldId id="507" r:id="rId28"/>
    <p:sldId id="508" r:id="rId29"/>
    <p:sldId id="509" r:id="rId30"/>
    <p:sldId id="510" r:id="rId31"/>
    <p:sldId id="511" r:id="rId32"/>
    <p:sldId id="512" r:id="rId33"/>
    <p:sldId id="513" r:id="rId34"/>
    <p:sldId id="514" r:id="rId35"/>
    <p:sldId id="515" r:id="rId36"/>
    <p:sldId id="516" r:id="rId37"/>
    <p:sldId id="517" r:id="rId38"/>
    <p:sldId id="519" r:id="rId39"/>
    <p:sldId id="518" r:id="rId40"/>
    <p:sldId id="520" r:id="rId41"/>
    <p:sldId id="612" r:id="rId42"/>
    <p:sldId id="613" r:id="rId43"/>
    <p:sldId id="614" r:id="rId44"/>
    <p:sldId id="521" r:id="rId45"/>
    <p:sldId id="615" r:id="rId46"/>
    <p:sldId id="522" r:id="rId47"/>
    <p:sldId id="524" r:id="rId48"/>
    <p:sldId id="525" r:id="rId49"/>
    <p:sldId id="526" r:id="rId50"/>
    <p:sldId id="527" r:id="rId51"/>
    <p:sldId id="528" r:id="rId52"/>
    <p:sldId id="529" r:id="rId53"/>
    <p:sldId id="530" r:id="rId54"/>
    <p:sldId id="531" r:id="rId55"/>
    <p:sldId id="532" r:id="rId56"/>
    <p:sldId id="533" r:id="rId57"/>
    <p:sldId id="534" r:id="rId58"/>
    <p:sldId id="535" r:id="rId59"/>
    <p:sldId id="536" r:id="rId60"/>
    <p:sldId id="537" r:id="rId61"/>
    <p:sldId id="538" r:id="rId62"/>
    <p:sldId id="539" r:id="rId63"/>
    <p:sldId id="540" r:id="rId64"/>
    <p:sldId id="541" r:id="rId65"/>
    <p:sldId id="542" r:id="rId66"/>
    <p:sldId id="543" r:id="rId67"/>
    <p:sldId id="544" r:id="rId68"/>
    <p:sldId id="545" r:id="rId69"/>
    <p:sldId id="546" r:id="rId70"/>
    <p:sldId id="547" r:id="rId71"/>
    <p:sldId id="548" r:id="rId72"/>
    <p:sldId id="549" r:id="rId73"/>
    <p:sldId id="550" r:id="rId74"/>
    <p:sldId id="551" r:id="rId75"/>
    <p:sldId id="552" r:id="rId76"/>
    <p:sldId id="553" r:id="rId77"/>
    <p:sldId id="554" r:id="rId78"/>
    <p:sldId id="555" r:id="rId79"/>
    <p:sldId id="556" r:id="rId80"/>
    <p:sldId id="557" r:id="rId81"/>
    <p:sldId id="558" r:id="rId82"/>
    <p:sldId id="559" r:id="rId83"/>
    <p:sldId id="616" r:id="rId84"/>
    <p:sldId id="560" r:id="rId85"/>
    <p:sldId id="561" r:id="rId86"/>
    <p:sldId id="562" r:id="rId87"/>
    <p:sldId id="563" r:id="rId88"/>
    <p:sldId id="564" r:id="rId89"/>
    <p:sldId id="565" r:id="rId90"/>
    <p:sldId id="566" r:id="rId91"/>
    <p:sldId id="567" r:id="rId92"/>
    <p:sldId id="568" r:id="rId93"/>
    <p:sldId id="569" r:id="rId94"/>
    <p:sldId id="617" r:id="rId95"/>
    <p:sldId id="571" r:id="rId96"/>
    <p:sldId id="572" r:id="rId97"/>
    <p:sldId id="573" r:id="rId98"/>
    <p:sldId id="582" r:id="rId99"/>
    <p:sldId id="584" r:id="rId100"/>
    <p:sldId id="585" r:id="rId101"/>
    <p:sldId id="586" r:id="rId102"/>
    <p:sldId id="587" r:id="rId103"/>
    <p:sldId id="588" r:id="rId104"/>
    <p:sldId id="589" r:id="rId105"/>
    <p:sldId id="618" r:id="rId106"/>
    <p:sldId id="590" r:id="rId107"/>
    <p:sldId id="591" r:id="rId108"/>
    <p:sldId id="593" r:id="rId109"/>
    <p:sldId id="498" r:id="rId110"/>
    <p:sldId id="381" r:id="rId111"/>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pitchFamily="4" charset="0"/>
        <a:ea typeface="+mn-ea"/>
        <a:cs typeface="+mn-cs"/>
      </a:defRPr>
    </a:lvl1pPr>
    <a:lvl2pPr marL="457200" algn="l" rtl="0" fontAlgn="base">
      <a:spcBef>
        <a:spcPct val="0"/>
      </a:spcBef>
      <a:spcAft>
        <a:spcPct val="0"/>
      </a:spcAft>
      <a:defRPr kern="1200">
        <a:solidFill>
          <a:schemeClr val="tx1"/>
        </a:solidFill>
        <a:latin typeface="Arial" pitchFamily="4" charset="0"/>
        <a:ea typeface="+mn-ea"/>
        <a:cs typeface="+mn-cs"/>
      </a:defRPr>
    </a:lvl2pPr>
    <a:lvl3pPr marL="914400" algn="l" rtl="0" fontAlgn="base">
      <a:spcBef>
        <a:spcPct val="0"/>
      </a:spcBef>
      <a:spcAft>
        <a:spcPct val="0"/>
      </a:spcAft>
      <a:defRPr kern="1200">
        <a:solidFill>
          <a:schemeClr val="tx1"/>
        </a:solidFill>
        <a:latin typeface="Arial" pitchFamily="4" charset="0"/>
        <a:ea typeface="+mn-ea"/>
        <a:cs typeface="+mn-cs"/>
      </a:defRPr>
    </a:lvl3pPr>
    <a:lvl4pPr marL="1371600" algn="l" rtl="0" fontAlgn="base">
      <a:spcBef>
        <a:spcPct val="0"/>
      </a:spcBef>
      <a:spcAft>
        <a:spcPct val="0"/>
      </a:spcAft>
      <a:defRPr kern="1200">
        <a:solidFill>
          <a:schemeClr val="tx1"/>
        </a:solidFill>
        <a:latin typeface="Arial" pitchFamily="4" charset="0"/>
        <a:ea typeface="+mn-ea"/>
        <a:cs typeface="+mn-cs"/>
      </a:defRPr>
    </a:lvl4pPr>
    <a:lvl5pPr marL="1828800" algn="l" rtl="0" fontAlgn="base">
      <a:spcBef>
        <a:spcPct val="0"/>
      </a:spcBef>
      <a:spcAft>
        <a:spcPct val="0"/>
      </a:spcAft>
      <a:defRPr kern="1200">
        <a:solidFill>
          <a:schemeClr val="tx1"/>
        </a:solidFill>
        <a:latin typeface="Arial" pitchFamily="4" charset="0"/>
        <a:ea typeface="+mn-ea"/>
        <a:cs typeface="+mn-cs"/>
      </a:defRPr>
    </a:lvl5pPr>
    <a:lvl6pPr marL="2286000" algn="l" defTabSz="457200" rtl="0" eaLnBrk="1" latinLnBrk="0" hangingPunct="1">
      <a:defRPr kern="1200">
        <a:solidFill>
          <a:schemeClr val="tx1"/>
        </a:solidFill>
        <a:latin typeface="Arial" pitchFamily="4" charset="0"/>
        <a:ea typeface="+mn-ea"/>
        <a:cs typeface="+mn-cs"/>
      </a:defRPr>
    </a:lvl6pPr>
    <a:lvl7pPr marL="2743200" algn="l" defTabSz="457200" rtl="0" eaLnBrk="1" latinLnBrk="0" hangingPunct="1">
      <a:defRPr kern="1200">
        <a:solidFill>
          <a:schemeClr val="tx1"/>
        </a:solidFill>
        <a:latin typeface="Arial" pitchFamily="4" charset="0"/>
        <a:ea typeface="+mn-ea"/>
        <a:cs typeface="+mn-cs"/>
      </a:defRPr>
    </a:lvl7pPr>
    <a:lvl8pPr marL="3200400" algn="l" defTabSz="457200" rtl="0" eaLnBrk="1" latinLnBrk="0" hangingPunct="1">
      <a:defRPr kern="1200">
        <a:solidFill>
          <a:schemeClr val="tx1"/>
        </a:solidFill>
        <a:latin typeface="Arial" pitchFamily="4" charset="0"/>
        <a:ea typeface="+mn-ea"/>
        <a:cs typeface="+mn-cs"/>
      </a:defRPr>
    </a:lvl8pPr>
    <a:lvl9pPr marL="3657600" algn="l" defTabSz="457200" rtl="0" eaLnBrk="1" latinLnBrk="0" hangingPunct="1">
      <a:defRPr kern="1200">
        <a:solidFill>
          <a:schemeClr val="tx1"/>
        </a:solidFill>
        <a:latin typeface="Arial" pitchFamily="4"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lrMru>
    <a:srgbClr val="FF0000"/>
    <a:srgbClr val="0000FF"/>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normalViewPr>
    <p:restoredLeft sz="15620"/>
    <p:restoredTop sz="94660"/>
  </p:normalViewPr>
  <p:slideViewPr>
    <p:cSldViewPr>
      <p:cViewPr varScale="1">
        <p:scale>
          <a:sx n="92" d="100"/>
          <a:sy n="92" d="100"/>
        </p:scale>
        <p:origin x="-672" y="-104"/>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101" Type="http://schemas.openxmlformats.org/officeDocument/2006/relationships/slide" Target="slides/slide100.xml"/><Relationship Id="rId102" Type="http://schemas.openxmlformats.org/officeDocument/2006/relationships/slide" Target="slides/slide101.xml"/><Relationship Id="rId103" Type="http://schemas.openxmlformats.org/officeDocument/2006/relationships/slide" Target="slides/slide102.xml"/><Relationship Id="rId104" Type="http://schemas.openxmlformats.org/officeDocument/2006/relationships/slide" Target="slides/slide103.xml"/><Relationship Id="rId105" Type="http://schemas.openxmlformats.org/officeDocument/2006/relationships/slide" Target="slides/slide104.xml"/><Relationship Id="rId106" Type="http://schemas.openxmlformats.org/officeDocument/2006/relationships/slide" Target="slides/slide105.xml"/><Relationship Id="rId107" Type="http://schemas.openxmlformats.org/officeDocument/2006/relationships/slide" Target="slides/slide106.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8" Type="http://schemas.openxmlformats.org/officeDocument/2006/relationships/slide" Target="slides/slide107.xml"/><Relationship Id="rId109" Type="http://schemas.openxmlformats.org/officeDocument/2006/relationships/slide" Target="slides/slide108.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50" Type="http://schemas.openxmlformats.org/officeDocument/2006/relationships/slide" Target="slides/slide49.xml"/><Relationship Id="rId51" Type="http://schemas.openxmlformats.org/officeDocument/2006/relationships/slide" Target="slides/slide50.xml"/><Relationship Id="rId52" Type="http://schemas.openxmlformats.org/officeDocument/2006/relationships/slide" Target="slides/slide51.xml"/><Relationship Id="rId53" Type="http://schemas.openxmlformats.org/officeDocument/2006/relationships/slide" Target="slides/slide52.xml"/><Relationship Id="rId54" Type="http://schemas.openxmlformats.org/officeDocument/2006/relationships/slide" Target="slides/slide53.xml"/><Relationship Id="rId55" Type="http://schemas.openxmlformats.org/officeDocument/2006/relationships/slide" Target="slides/slide54.xml"/><Relationship Id="rId56" Type="http://schemas.openxmlformats.org/officeDocument/2006/relationships/slide" Target="slides/slide55.xml"/><Relationship Id="rId57" Type="http://schemas.openxmlformats.org/officeDocument/2006/relationships/slide" Target="slides/slide56.xml"/><Relationship Id="rId58" Type="http://schemas.openxmlformats.org/officeDocument/2006/relationships/slide" Target="slides/slide57.xml"/><Relationship Id="rId59" Type="http://schemas.openxmlformats.org/officeDocument/2006/relationships/slide" Target="slides/slide58.xml"/><Relationship Id="rId70" Type="http://schemas.openxmlformats.org/officeDocument/2006/relationships/slide" Target="slides/slide69.xml"/><Relationship Id="rId71" Type="http://schemas.openxmlformats.org/officeDocument/2006/relationships/slide" Target="slides/slide70.xml"/><Relationship Id="rId72" Type="http://schemas.openxmlformats.org/officeDocument/2006/relationships/slide" Target="slides/slide71.xml"/><Relationship Id="rId73" Type="http://schemas.openxmlformats.org/officeDocument/2006/relationships/slide" Target="slides/slide72.xml"/><Relationship Id="rId74" Type="http://schemas.openxmlformats.org/officeDocument/2006/relationships/slide" Target="slides/slide73.xml"/><Relationship Id="rId75" Type="http://schemas.openxmlformats.org/officeDocument/2006/relationships/slide" Target="slides/slide74.xml"/><Relationship Id="rId76" Type="http://schemas.openxmlformats.org/officeDocument/2006/relationships/slide" Target="slides/slide75.xml"/><Relationship Id="rId77" Type="http://schemas.openxmlformats.org/officeDocument/2006/relationships/slide" Target="slides/slide76.xml"/><Relationship Id="rId78" Type="http://schemas.openxmlformats.org/officeDocument/2006/relationships/slide" Target="slides/slide77.xml"/><Relationship Id="rId79" Type="http://schemas.openxmlformats.org/officeDocument/2006/relationships/slide" Target="slides/slide78.xml"/><Relationship Id="rId110" Type="http://schemas.openxmlformats.org/officeDocument/2006/relationships/slide" Target="slides/slide109.xml"/><Relationship Id="rId90" Type="http://schemas.openxmlformats.org/officeDocument/2006/relationships/slide" Target="slides/slide89.xml"/><Relationship Id="rId91" Type="http://schemas.openxmlformats.org/officeDocument/2006/relationships/slide" Target="slides/slide90.xml"/><Relationship Id="rId92" Type="http://schemas.openxmlformats.org/officeDocument/2006/relationships/slide" Target="slides/slide91.xml"/><Relationship Id="rId93" Type="http://schemas.openxmlformats.org/officeDocument/2006/relationships/slide" Target="slides/slide92.xml"/><Relationship Id="rId94" Type="http://schemas.openxmlformats.org/officeDocument/2006/relationships/slide" Target="slides/slide93.xml"/><Relationship Id="rId95" Type="http://schemas.openxmlformats.org/officeDocument/2006/relationships/slide" Target="slides/slide94.xml"/><Relationship Id="rId96" Type="http://schemas.openxmlformats.org/officeDocument/2006/relationships/slide" Target="slides/slide95.xml"/><Relationship Id="rId97" Type="http://schemas.openxmlformats.org/officeDocument/2006/relationships/slide" Target="slides/slide96.xml"/><Relationship Id="rId98" Type="http://schemas.openxmlformats.org/officeDocument/2006/relationships/slide" Target="slides/slide97.xml"/><Relationship Id="rId99" Type="http://schemas.openxmlformats.org/officeDocument/2006/relationships/slide" Target="slides/slide98.xml"/><Relationship Id="rId111" Type="http://schemas.openxmlformats.org/officeDocument/2006/relationships/slide" Target="slides/slide110.xml"/><Relationship Id="rId112" Type="http://schemas.openxmlformats.org/officeDocument/2006/relationships/notesMaster" Target="notesMasters/notesMaster1.xml"/><Relationship Id="rId113" Type="http://schemas.openxmlformats.org/officeDocument/2006/relationships/printerSettings" Target="printerSettings/printerSettings1.bin"/><Relationship Id="rId114" Type="http://schemas.openxmlformats.org/officeDocument/2006/relationships/presProps" Target="presProps.xml"/><Relationship Id="rId115" Type="http://schemas.openxmlformats.org/officeDocument/2006/relationships/viewProps" Target="viewProps.xml"/><Relationship Id="rId116" Type="http://schemas.openxmlformats.org/officeDocument/2006/relationships/theme" Target="theme/theme1.xml"/><Relationship Id="rId117" Type="http://schemas.openxmlformats.org/officeDocument/2006/relationships/tableStyles" Target="tableStyles.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40" Type="http://schemas.openxmlformats.org/officeDocument/2006/relationships/slide" Target="slides/slide39.xml"/><Relationship Id="rId41" Type="http://schemas.openxmlformats.org/officeDocument/2006/relationships/slide" Target="slides/slide40.xml"/><Relationship Id="rId42" Type="http://schemas.openxmlformats.org/officeDocument/2006/relationships/slide" Target="slides/slide41.xml"/><Relationship Id="rId43" Type="http://schemas.openxmlformats.org/officeDocument/2006/relationships/slide" Target="slides/slide42.xml"/><Relationship Id="rId44" Type="http://schemas.openxmlformats.org/officeDocument/2006/relationships/slide" Target="slides/slide43.xml"/><Relationship Id="rId45" Type="http://schemas.openxmlformats.org/officeDocument/2006/relationships/slide" Target="slides/slide44.xml"/><Relationship Id="rId46" Type="http://schemas.openxmlformats.org/officeDocument/2006/relationships/slide" Target="slides/slide45.xml"/><Relationship Id="rId47" Type="http://schemas.openxmlformats.org/officeDocument/2006/relationships/slide" Target="slides/slide46.xml"/><Relationship Id="rId48" Type="http://schemas.openxmlformats.org/officeDocument/2006/relationships/slide" Target="slides/slide47.xml"/><Relationship Id="rId49" Type="http://schemas.openxmlformats.org/officeDocument/2006/relationships/slide" Target="slides/slide48.xml"/><Relationship Id="rId60" Type="http://schemas.openxmlformats.org/officeDocument/2006/relationships/slide" Target="slides/slide59.xml"/><Relationship Id="rId61" Type="http://schemas.openxmlformats.org/officeDocument/2006/relationships/slide" Target="slides/slide60.xml"/><Relationship Id="rId62" Type="http://schemas.openxmlformats.org/officeDocument/2006/relationships/slide" Target="slides/slide61.xml"/><Relationship Id="rId63" Type="http://schemas.openxmlformats.org/officeDocument/2006/relationships/slide" Target="slides/slide62.xml"/><Relationship Id="rId64" Type="http://schemas.openxmlformats.org/officeDocument/2006/relationships/slide" Target="slides/slide63.xml"/><Relationship Id="rId65" Type="http://schemas.openxmlformats.org/officeDocument/2006/relationships/slide" Target="slides/slide64.xml"/><Relationship Id="rId66" Type="http://schemas.openxmlformats.org/officeDocument/2006/relationships/slide" Target="slides/slide65.xml"/><Relationship Id="rId67" Type="http://schemas.openxmlformats.org/officeDocument/2006/relationships/slide" Target="slides/slide66.xml"/><Relationship Id="rId68" Type="http://schemas.openxmlformats.org/officeDocument/2006/relationships/slide" Target="slides/slide67.xml"/><Relationship Id="rId69" Type="http://schemas.openxmlformats.org/officeDocument/2006/relationships/slide" Target="slides/slide68.xml"/><Relationship Id="rId100" Type="http://schemas.openxmlformats.org/officeDocument/2006/relationships/slide" Target="slides/slide99.xml"/><Relationship Id="rId80" Type="http://schemas.openxmlformats.org/officeDocument/2006/relationships/slide" Target="slides/slide79.xml"/><Relationship Id="rId81" Type="http://schemas.openxmlformats.org/officeDocument/2006/relationships/slide" Target="slides/slide80.xml"/><Relationship Id="rId82" Type="http://schemas.openxmlformats.org/officeDocument/2006/relationships/slide" Target="slides/slide81.xml"/><Relationship Id="rId83" Type="http://schemas.openxmlformats.org/officeDocument/2006/relationships/slide" Target="slides/slide82.xml"/><Relationship Id="rId84" Type="http://schemas.openxmlformats.org/officeDocument/2006/relationships/slide" Target="slides/slide83.xml"/><Relationship Id="rId85" Type="http://schemas.openxmlformats.org/officeDocument/2006/relationships/slide" Target="slides/slide84.xml"/><Relationship Id="rId86" Type="http://schemas.openxmlformats.org/officeDocument/2006/relationships/slide" Target="slides/slide85.xml"/><Relationship Id="rId87" Type="http://schemas.openxmlformats.org/officeDocument/2006/relationships/slide" Target="slides/slide86.xml"/><Relationship Id="rId88" Type="http://schemas.openxmlformats.org/officeDocument/2006/relationships/slide" Target="slides/slide87.xml"/><Relationship Id="rId89" Type="http://schemas.openxmlformats.org/officeDocument/2006/relationships/slide" Target="slides/slide8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chemeClr val="bg1"/>
        </a:solidFill>
        <a:effectLst/>
      </p:bgPr>
    </p:bg>
    <p:spTree>
      <p:nvGrpSpPr>
        <p:cNvPr id="1" name=""/>
        <p:cNvGrpSpPr/>
        <p:nvPr/>
      </p:nvGrpSpPr>
      <p:grpSpPr>
        <a:xfrm>
          <a:off x="0" y="0"/>
          <a:ext cx="0" cy="0"/>
          <a:chOff x="0" y="0"/>
          <a:chExt cx="0" cy="0"/>
        </a:xfrm>
      </p:grpSpPr>
      <p:sp>
        <p:nvSpPr>
          <p:cNvPr id="40962" name="Rectangle 1026"/>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40963" name="Rectangle 1027"/>
          <p:cNvSpPr>
            <a:spLocks noGrp="1" noChangeArrowheads="1"/>
          </p:cNvSpPr>
          <p:nvPr>
            <p:ph type="dt" idx="1"/>
          </p:nvPr>
        </p:nvSpPr>
        <p:spPr bwMode="auto">
          <a:xfrm>
            <a:off x="388620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40964" name="Rectangle 1028"/>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40965" name="Rectangle 1029"/>
          <p:cNvSpPr>
            <a:spLocks noGrp="1" noChangeArrowheads="1"/>
          </p:cNvSpPr>
          <p:nvPr>
            <p:ph type="body" sz="quarter" idx="3"/>
          </p:nvPr>
        </p:nvSpPr>
        <p:spPr bwMode="auto">
          <a:xfrm>
            <a:off x="914400" y="4343400"/>
            <a:ext cx="50292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0966" name="Rectangle 1030"/>
          <p:cNvSpPr>
            <a:spLocks noGrp="1" noChangeArrowheads="1"/>
          </p:cNvSpPr>
          <p:nvPr>
            <p:ph type="ftr" sz="quarter" idx="4"/>
          </p:nvPr>
        </p:nvSpPr>
        <p:spPr bwMode="auto">
          <a:xfrm>
            <a:off x="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40967" name="Rectangle 1031"/>
          <p:cNvSpPr>
            <a:spLocks noGrp="1" noChangeArrowheads="1"/>
          </p:cNvSpPr>
          <p:nvPr>
            <p:ph type="sldNum" sz="quarter" idx="5"/>
          </p:nvPr>
        </p:nvSpPr>
        <p:spPr bwMode="auto">
          <a:xfrm>
            <a:off x="388620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620B3FEF-BF8A-0942-8DDB-B563CF0AC5FD}" type="slidenum">
              <a:rPr lang="en-US"/>
              <a:pPr/>
              <a:t>‹#›</a:t>
            </a:fld>
            <a:endParaRPr lang="en-US"/>
          </a:p>
        </p:txBody>
      </p:sp>
    </p:spTree>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pitchFamily="4" charset="0"/>
        <a:ea typeface="+mn-ea"/>
        <a:cs typeface="+mn-cs"/>
      </a:defRPr>
    </a:lvl1pPr>
    <a:lvl2pPr marL="4572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2pPr>
    <a:lvl3pPr marL="9144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3pPr>
    <a:lvl4pPr marL="13716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4pPr>
    <a:lvl5pPr marL="18288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6.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7.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8.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9.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0.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2.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3.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4.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5.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7.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8.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9.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0.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4.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6.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7.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8.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9.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0.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2.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3.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4.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5.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6.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7.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8.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9.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0.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2.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3.xm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4.xml"/></Relationships>
</file>

<file path=ppt/notesSlides/_rels/notesSlide4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5.xml"/></Relationships>
</file>

<file path=ppt/notesSlides/_rels/notesSlide4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6.xml"/></Relationships>
</file>

<file path=ppt/notesSlides/_rels/notesSlide4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7.xml"/></Relationships>
</file>

<file path=ppt/notesSlides/_rels/notesSlide4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8.xml"/></Relationships>
</file>

<file path=ppt/notesSlides/_rels/notesSlide4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9.xml"/></Relationships>
</file>

<file path=ppt/notesSlides/_rels/notesSlide4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0.xml"/></Relationships>
</file>

<file path=ppt/notesSlides/_rels/notesSlide4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1.xml"/></Relationships>
</file>

<file path=ppt/notesSlides/_rels/notesSlide4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2.xml"/></Relationships>
</file>

<file path=ppt/notesSlides/_rels/notesSlide5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3.xml"/></Relationships>
</file>

<file path=ppt/notesSlides/_rels/notesSlide5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4.xml"/></Relationships>
</file>

<file path=ppt/notesSlides/_rels/notesSlide5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5.xml"/></Relationships>
</file>

<file path=ppt/notesSlides/_rels/notesSlide5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6.xml"/></Relationships>
</file>

<file path=ppt/notesSlides/_rels/notesSlide5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7.xml"/></Relationships>
</file>

<file path=ppt/notesSlides/_rels/notesSlide5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8.xml"/></Relationships>
</file>

<file path=ppt/notesSlides/_rels/notesSlide5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9.xml"/></Relationships>
</file>

<file path=ppt/notesSlides/_rels/notesSlide5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0.xml"/></Relationships>
</file>

<file path=ppt/notesSlides/_rels/notesSlide5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1.xml"/></Relationships>
</file>

<file path=ppt/notesSlides/_rels/notesSlide5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2.xml"/></Relationships>
</file>

<file path=ppt/notesSlides/_rels/notesSlide6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3.xml"/></Relationships>
</file>

<file path=ppt/notesSlides/_rels/notesSlide6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4.xml"/></Relationships>
</file>

<file path=ppt/notesSlides/_rels/notesSlide6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5.xml"/></Relationships>
</file>

<file path=ppt/notesSlides/_rels/notesSlide6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6.xml"/></Relationships>
</file>

<file path=ppt/notesSlides/_rels/notesSlide6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7.xml"/></Relationships>
</file>

<file path=ppt/notesSlides/_rels/notesSlide6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8.xml"/></Relationships>
</file>

<file path=ppt/notesSlides/_rels/notesSlide6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9.xml"/></Relationships>
</file>

<file path=ppt/notesSlides/_rels/notesSlide6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0.xml"/></Relationships>
</file>

<file path=ppt/notesSlides/_rels/notesSlide6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1.xml"/></Relationships>
</file>

<file path=ppt/notesSlides/_rels/notesSlide6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2.xml"/></Relationships>
</file>

<file path=ppt/notesSlides/_rels/notesSlide7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3.xml"/></Relationships>
</file>

<file path=ppt/notesSlides/_rels/notesSlide7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5.xml"/></Relationships>
</file>

<file path=ppt/notesSlides/_rels/notesSlide7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6.xml"/></Relationships>
</file>

<file path=ppt/notesSlides/_rels/notesSlide7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8.xml"/></Relationships>
</file>

<file path=ppt/notesSlides/_rels/notesSlide7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9.xml"/></Relationships>
</file>

<file path=ppt/notesSlides/_rels/notesSlide7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0.xml"/></Relationships>
</file>

<file path=ppt/notesSlides/_rels/notesSlide7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1.xml"/></Relationships>
</file>

<file path=ppt/notesSlides/_rels/notesSlide7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2.xml"/></Relationships>
</file>

<file path=ppt/notesSlides/_rels/notesSlide7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3.xml"/></Relationships>
</file>

<file path=ppt/notesSlides/_rels/notesSlide7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4.xml"/></Relationships>
</file>

<file path=ppt/notesSlides/_rels/notesSlide8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6.xml"/></Relationships>
</file>

<file path=ppt/notesSlides/_rels/notesSlide8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7.xml"/></Relationships>
</file>

<file path=ppt/notesSlides/_rels/notesSlide8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8.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err="1" smtClean="0"/>
              <a:t>Deniz</a:t>
            </a:r>
            <a:r>
              <a:rPr lang="en-US" dirty="0" smtClean="0"/>
              <a:t>,</a:t>
            </a:r>
          </a:p>
          <a:p>
            <a:r>
              <a:rPr lang="en-US" dirty="0" err="1" smtClean="0"/>
              <a:t>Hari</a:t>
            </a:r>
            <a:r>
              <a:rPr lang="en-US" dirty="0" smtClean="0"/>
              <a:t>,</a:t>
            </a:r>
          </a:p>
          <a:p>
            <a:r>
              <a:rPr lang="en-US" dirty="0" smtClean="0"/>
              <a:t>Jared</a:t>
            </a:r>
          </a:p>
          <a:p>
            <a:r>
              <a:rPr lang="en-US" dirty="0" err="1" smtClean="0"/>
              <a:t>Petko</a:t>
            </a:r>
            <a:endParaRPr lang="en-US" dirty="0" smtClean="0"/>
          </a:p>
          <a:p>
            <a:r>
              <a:rPr lang="en-US" dirty="0" err="1" smtClean="0"/>
              <a:t>Taiyen</a:t>
            </a:r>
            <a:endParaRPr lang="en-US" dirty="0" smtClean="0"/>
          </a:p>
          <a:p>
            <a:r>
              <a:rPr lang="en-US" dirty="0" smtClean="0"/>
              <a:t>Bo</a:t>
            </a:r>
          </a:p>
          <a:p>
            <a:r>
              <a:rPr lang="en-US" dirty="0" smtClean="0"/>
              <a:t>Yin</a:t>
            </a:r>
          </a:p>
          <a:p>
            <a:r>
              <a:rPr lang="en-US" dirty="0" err="1" smtClean="0"/>
              <a:t>Srivant</a:t>
            </a:r>
            <a:endParaRPr lang="en-US" dirty="0" smtClean="0"/>
          </a:p>
          <a:p>
            <a:r>
              <a:rPr lang="en-US" dirty="0" smtClean="0"/>
              <a:t>Robert</a:t>
            </a:r>
          </a:p>
          <a:p>
            <a:endParaRPr lang="en-US" dirty="0" smtClean="0"/>
          </a:p>
        </p:txBody>
      </p:sp>
      <p:sp>
        <p:nvSpPr>
          <p:cNvPr id="4" name="Slide Number Placeholder 3"/>
          <p:cNvSpPr>
            <a:spLocks noGrp="1"/>
          </p:cNvSpPr>
          <p:nvPr>
            <p:ph type="sldNum" sz="quarter" idx="10"/>
          </p:nvPr>
        </p:nvSpPr>
        <p:spPr/>
        <p:txBody>
          <a:bodyPr/>
          <a:lstStyle/>
          <a:p>
            <a:fld id="{620B3FEF-BF8A-0942-8DDB-B563CF0AC5FD}" type="slidenum">
              <a:rPr lang="en-US" smtClean="0"/>
              <a:pPr/>
              <a:t>1</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1377" name="Text Box 1"/>
          <p:cNvSpPr txBox="1">
            <a:spLocks noGrp="1" noRot="1" noChangeAspect="1" noChangeArrowheads="1"/>
          </p:cNvSpPr>
          <p:nvPr>
            <p:ph type="sldImg"/>
          </p:nvPr>
        </p:nvSpPr>
        <p:spPr bwMode="auto">
          <a:xfrm>
            <a:off x="2288401" y="646258"/>
            <a:ext cx="3297946" cy="2332501"/>
          </a:xfrm>
          <a:prstGeom prst="rect">
            <a:avLst/>
          </a:prstGeom>
          <a:solidFill>
            <a:srgbClr val="FFFFFF"/>
          </a:solidFill>
          <a:ln>
            <a:solidFill>
              <a:srgbClr val="000000"/>
            </a:solidFill>
            <a:miter lim="800000"/>
            <a:headEnd/>
            <a:tailEnd/>
          </a:ln>
        </p:spPr>
      </p:sp>
      <p:sp>
        <p:nvSpPr>
          <p:cNvPr id="101378" name="Text Box 2"/>
          <p:cNvSpPr txBox="1">
            <a:spLocks noGrp="1" noChangeArrowheads="1"/>
          </p:cNvSpPr>
          <p:nvPr>
            <p:ph type="body" idx="1"/>
          </p:nvPr>
        </p:nvSpPr>
        <p:spPr bwMode="auto">
          <a:xfrm>
            <a:off x="1218368" y="3204134"/>
            <a:ext cx="5446652" cy="2589103"/>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2401" name="Text Box 1"/>
          <p:cNvSpPr txBox="1">
            <a:spLocks noGrp="1" noRot="1" noChangeAspect="1" noChangeArrowheads="1"/>
          </p:cNvSpPr>
          <p:nvPr>
            <p:ph type="sldImg"/>
          </p:nvPr>
        </p:nvSpPr>
        <p:spPr bwMode="auto">
          <a:xfrm>
            <a:off x="2497222" y="608242"/>
            <a:ext cx="3102086" cy="2194017"/>
          </a:xfrm>
          <a:prstGeom prst="rect">
            <a:avLst/>
          </a:prstGeom>
          <a:solidFill>
            <a:srgbClr val="FFFFFF"/>
          </a:solidFill>
          <a:ln>
            <a:solidFill>
              <a:srgbClr val="000000"/>
            </a:solidFill>
            <a:miter lim="800000"/>
            <a:headEnd/>
            <a:tailEnd/>
          </a:ln>
        </p:spPr>
      </p:sp>
      <p:sp>
        <p:nvSpPr>
          <p:cNvPr id="102402" name="Text Box 2"/>
          <p:cNvSpPr txBox="1">
            <a:spLocks noGrp="1" noChangeArrowheads="1"/>
          </p:cNvSpPr>
          <p:nvPr>
            <p:ph type="body" idx="1"/>
          </p:nvPr>
        </p:nvSpPr>
        <p:spPr bwMode="auto">
          <a:xfrm>
            <a:off x="1251492" y="3015416"/>
            <a:ext cx="5599308" cy="2435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3425" name="Text Box 1"/>
          <p:cNvSpPr txBox="1">
            <a:spLocks noGrp="1" noRot="1" noChangeAspect="1" noChangeArrowheads="1"/>
          </p:cNvSpPr>
          <p:nvPr>
            <p:ph type="sldImg"/>
          </p:nvPr>
        </p:nvSpPr>
        <p:spPr bwMode="auto">
          <a:xfrm>
            <a:off x="2700285" y="571586"/>
            <a:ext cx="2922066" cy="2065036"/>
          </a:xfrm>
          <a:prstGeom prst="rect">
            <a:avLst/>
          </a:prstGeom>
          <a:solidFill>
            <a:srgbClr val="FFFFFF"/>
          </a:solidFill>
          <a:ln>
            <a:solidFill>
              <a:srgbClr val="000000"/>
            </a:solidFill>
            <a:miter lim="800000"/>
            <a:headEnd/>
            <a:tailEnd/>
          </a:ln>
        </p:spPr>
      </p:sp>
      <p:sp>
        <p:nvSpPr>
          <p:cNvPr id="103426" name="Text Box 2"/>
          <p:cNvSpPr txBox="1">
            <a:spLocks noGrp="1" noChangeArrowheads="1"/>
          </p:cNvSpPr>
          <p:nvPr>
            <p:ph type="body" idx="1"/>
          </p:nvPr>
        </p:nvSpPr>
        <p:spPr bwMode="auto">
          <a:xfrm>
            <a:off x="1286056" y="2836202"/>
            <a:ext cx="5756284" cy="229177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4449" name="Text Box 1025"/>
          <p:cNvSpPr txBox="1">
            <a:spLocks noGrp="1" noRot="1" noChangeAspect="1" noChangeArrowheads="1"/>
          </p:cNvSpPr>
          <p:nvPr>
            <p:ph type="sldImg"/>
          </p:nvPr>
        </p:nvSpPr>
        <p:spPr bwMode="auto">
          <a:xfrm>
            <a:off x="2884623" y="537643"/>
            <a:ext cx="2746368" cy="1941488"/>
          </a:xfrm>
          <a:prstGeom prst="rect">
            <a:avLst/>
          </a:prstGeom>
          <a:solidFill>
            <a:srgbClr val="FFFFFF"/>
          </a:solidFill>
          <a:ln>
            <a:solidFill>
              <a:srgbClr val="000000"/>
            </a:solidFill>
            <a:miter lim="800000"/>
            <a:headEnd/>
            <a:tailEnd/>
          </a:ln>
        </p:spPr>
      </p:sp>
      <p:sp>
        <p:nvSpPr>
          <p:cNvPr id="104450" name="Text Box 1026"/>
          <p:cNvSpPr txBox="1">
            <a:spLocks noGrp="1" noChangeArrowheads="1"/>
          </p:cNvSpPr>
          <p:nvPr>
            <p:ph type="body" idx="1"/>
          </p:nvPr>
        </p:nvSpPr>
        <p:spPr bwMode="auto">
          <a:xfrm>
            <a:off x="1133400" y="2667849"/>
            <a:ext cx="5917581" cy="215600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5473" name="Text Box 1025"/>
          <p:cNvSpPr txBox="1">
            <a:spLocks noGrp="1" noRot="1" noChangeAspect="1" noChangeArrowheads="1"/>
          </p:cNvSpPr>
          <p:nvPr>
            <p:ph type="sldImg"/>
          </p:nvPr>
        </p:nvSpPr>
        <p:spPr bwMode="auto">
          <a:xfrm>
            <a:off x="1191005" y="878422"/>
            <a:ext cx="4475990" cy="3164760"/>
          </a:xfrm>
          <a:prstGeom prst="rect">
            <a:avLst/>
          </a:prstGeom>
          <a:solidFill>
            <a:srgbClr val="FFFFFF"/>
          </a:solidFill>
          <a:ln>
            <a:solidFill>
              <a:srgbClr val="000000"/>
            </a:solidFill>
            <a:miter lim="800000"/>
            <a:headEnd/>
            <a:tailEnd/>
          </a:ln>
        </p:spPr>
      </p:sp>
      <p:sp>
        <p:nvSpPr>
          <p:cNvPr id="105474" name="Text Box 1026"/>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219138" name="Text Box 2"/>
          <p:cNvSpPr txBox="1">
            <a:spLocks noGrp="1" noRot="1" noChangeAspect="1" noChangeArrowheads="1"/>
          </p:cNvSpPr>
          <p:nvPr>
            <p:ph type="sldImg"/>
          </p:nvPr>
        </p:nvSpPr>
        <p:spPr bwMode="auto">
          <a:xfrm>
            <a:off x="2801095" y="372006"/>
            <a:ext cx="1902439" cy="1345465"/>
          </a:xfrm>
          <a:prstGeom prst="rect">
            <a:avLst/>
          </a:prstGeom>
          <a:solidFill>
            <a:srgbClr val="FFFFFF"/>
          </a:solidFill>
          <a:ln>
            <a:solidFill>
              <a:srgbClr val="000000"/>
            </a:solidFill>
            <a:miter lim="800000"/>
            <a:headEnd/>
            <a:tailEnd/>
          </a:ln>
        </p:spPr>
      </p:sp>
      <p:sp>
        <p:nvSpPr>
          <p:cNvPr id="219139" name="Text Box 3"/>
          <p:cNvSpPr txBox="1">
            <a:spLocks noGrp="1" noChangeArrowheads="1"/>
          </p:cNvSpPr>
          <p:nvPr>
            <p:ph type="body" idx="1"/>
          </p:nvPr>
        </p:nvSpPr>
        <p:spPr bwMode="auto">
          <a:xfrm>
            <a:off x="63366" y="1847808"/>
            <a:ext cx="6987614" cy="149480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217090" name="Text Box 2"/>
          <p:cNvSpPr txBox="1">
            <a:spLocks noGrp="1" noRot="1" noChangeAspect="1" noChangeArrowheads="1"/>
          </p:cNvSpPr>
          <p:nvPr>
            <p:ph type="sldImg"/>
          </p:nvPr>
        </p:nvSpPr>
        <p:spPr bwMode="auto">
          <a:xfrm>
            <a:off x="1419989" y="825472"/>
            <a:ext cx="4211002" cy="2977401"/>
          </a:xfrm>
          <a:prstGeom prst="rect">
            <a:avLst/>
          </a:prstGeom>
          <a:solidFill>
            <a:srgbClr val="FFFFFF"/>
          </a:solidFill>
          <a:ln>
            <a:solidFill>
              <a:srgbClr val="000000"/>
            </a:solidFill>
            <a:miter lim="800000"/>
            <a:headEnd/>
            <a:tailEnd/>
          </a:ln>
        </p:spPr>
      </p:sp>
      <p:sp>
        <p:nvSpPr>
          <p:cNvPr id="217091" name="Text Box 3"/>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7521" name="Text Box 1"/>
          <p:cNvSpPr txBox="1">
            <a:spLocks noGrp="1" noRot="1" noChangeAspect="1" noChangeArrowheads="1"/>
          </p:cNvSpPr>
          <p:nvPr>
            <p:ph type="sldImg"/>
          </p:nvPr>
        </p:nvSpPr>
        <p:spPr bwMode="auto">
          <a:xfrm>
            <a:off x="2700285" y="571586"/>
            <a:ext cx="2922066" cy="2065036"/>
          </a:xfrm>
          <a:prstGeom prst="rect">
            <a:avLst/>
          </a:prstGeom>
          <a:solidFill>
            <a:srgbClr val="FFFFFF"/>
          </a:solidFill>
          <a:ln>
            <a:solidFill>
              <a:srgbClr val="000000"/>
            </a:solidFill>
            <a:miter lim="800000"/>
            <a:headEnd/>
            <a:tailEnd/>
          </a:ln>
        </p:spPr>
      </p:sp>
      <p:sp>
        <p:nvSpPr>
          <p:cNvPr id="107522" name="Text Box 2"/>
          <p:cNvSpPr txBox="1">
            <a:spLocks noGrp="1" noChangeArrowheads="1"/>
          </p:cNvSpPr>
          <p:nvPr>
            <p:ph type="body" idx="1"/>
          </p:nvPr>
        </p:nvSpPr>
        <p:spPr bwMode="auto">
          <a:xfrm>
            <a:off x="1286056" y="2836202"/>
            <a:ext cx="5756284" cy="229177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8545" name="Text Box 1"/>
          <p:cNvSpPr txBox="1">
            <a:spLocks noGrp="1" noRot="1" noChangeAspect="1" noChangeArrowheads="1"/>
          </p:cNvSpPr>
          <p:nvPr>
            <p:ph type="sldImg"/>
          </p:nvPr>
        </p:nvSpPr>
        <p:spPr bwMode="auto">
          <a:xfrm>
            <a:off x="2884623" y="537643"/>
            <a:ext cx="2746368" cy="1941488"/>
          </a:xfrm>
          <a:prstGeom prst="rect">
            <a:avLst/>
          </a:prstGeom>
          <a:solidFill>
            <a:srgbClr val="FFFFFF"/>
          </a:solidFill>
          <a:ln>
            <a:solidFill>
              <a:srgbClr val="000000"/>
            </a:solidFill>
            <a:miter lim="800000"/>
            <a:headEnd/>
            <a:tailEnd/>
          </a:ln>
        </p:spPr>
      </p:sp>
      <p:sp>
        <p:nvSpPr>
          <p:cNvPr id="108546" name="Text Box 2"/>
          <p:cNvSpPr txBox="1">
            <a:spLocks noGrp="1" noChangeArrowheads="1"/>
          </p:cNvSpPr>
          <p:nvPr>
            <p:ph type="body" idx="1"/>
          </p:nvPr>
        </p:nvSpPr>
        <p:spPr bwMode="auto">
          <a:xfrm>
            <a:off x="1133400" y="2667849"/>
            <a:ext cx="5917581" cy="215600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09569" name="Text Box 1025"/>
          <p:cNvSpPr txBox="1">
            <a:spLocks noGrp="1" noRot="1" noChangeAspect="1" noChangeArrowheads="1"/>
          </p:cNvSpPr>
          <p:nvPr>
            <p:ph type="sldImg"/>
          </p:nvPr>
        </p:nvSpPr>
        <p:spPr bwMode="auto">
          <a:xfrm>
            <a:off x="2887504" y="505059"/>
            <a:ext cx="2583631" cy="1827442"/>
          </a:xfrm>
          <a:prstGeom prst="rect">
            <a:avLst/>
          </a:prstGeom>
          <a:solidFill>
            <a:srgbClr val="FFFFFF"/>
          </a:solidFill>
          <a:ln>
            <a:solidFill>
              <a:srgbClr val="000000"/>
            </a:solidFill>
            <a:miter lim="800000"/>
            <a:headEnd/>
            <a:tailEnd/>
          </a:ln>
        </p:spPr>
      </p:sp>
      <p:sp>
        <p:nvSpPr>
          <p:cNvPr id="109570" name="Text Box 1026"/>
          <p:cNvSpPr txBox="1">
            <a:spLocks noGrp="1" noChangeArrowheads="1"/>
          </p:cNvSpPr>
          <p:nvPr>
            <p:ph type="body" idx="1"/>
          </p:nvPr>
        </p:nvSpPr>
        <p:spPr bwMode="auto">
          <a:xfrm>
            <a:off x="966343" y="2509000"/>
            <a:ext cx="6084638" cy="202837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0593" name="Text Box 1"/>
          <p:cNvSpPr txBox="1">
            <a:spLocks noGrp="1" noRot="1" noChangeAspect="1" noChangeArrowheads="1"/>
          </p:cNvSpPr>
          <p:nvPr>
            <p:ph type="sldImg"/>
          </p:nvPr>
        </p:nvSpPr>
        <p:spPr bwMode="auto">
          <a:xfrm>
            <a:off x="2700285" y="571586"/>
            <a:ext cx="2922066" cy="2065036"/>
          </a:xfrm>
          <a:prstGeom prst="rect">
            <a:avLst/>
          </a:prstGeom>
          <a:solidFill>
            <a:srgbClr val="FFFFFF"/>
          </a:solidFill>
          <a:ln>
            <a:solidFill>
              <a:srgbClr val="000000"/>
            </a:solidFill>
            <a:miter lim="800000"/>
            <a:headEnd/>
            <a:tailEnd/>
          </a:ln>
        </p:spPr>
      </p:sp>
      <p:sp>
        <p:nvSpPr>
          <p:cNvPr id="110594" name="Text Box 2"/>
          <p:cNvSpPr txBox="1">
            <a:spLocks noGrp="1" noChangeArrowheads="1"/>
          </p:cNvSpPr>
          <p:nvPr>
            <p:ph type="body" idx="1"/>
          </p:nvPr>
        </p:nvSpPr>
        <p:spPr bwMode="auto">
          <a:xfrm>
            <a:off x="1286056" y="2836202"/>
            <a:ext cx="5756284" cy="229177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1617" name="Text Box 1"/>
          <p:cNvSpPr txBox="1">
            <a:spLocks noGrp="1" noRot="1" noChangeAspect="1" noChangeArrowheads="1"/>
          </p:cNvSpPr>
          <p:nvPr>
            <p:ph type="sldImg"/>
          </p:nvPr>
        </p:nvSpPr>
        <p:spPr bwMode="auto">
          <a:xfrm>
            <a:off x="2700285" y="571586"/>
            <a:ext cx="2922066" cy="2065036"/>
          </a:xfrm>
          <a:prstGeom prst="rect">
            <a:avLst/>
          </a:prstGeom>
          <a:solidFill>
            <a:srgbClr val="FFFFFF"/>
          </a:solidFill>
          <a:ln>
            <a:solidFill>
              <a:srgbClr val="000000"/>
            </a:solidFill>
            <a:miter lim="800000"/>
            <a:headEnd/>
            <a:tailEnd/>
          </a:ln>
        </p:spPr>
      </p:sp>
      <p:sp>
        <p:nvSpPr>
          <p:cNvPr id="111618" name="Text Box 2"/>
          <p:cNvSpPr txBox="1">
            <a:spLocks noGrp="1" noChangeArrowheads="1"/>
          </p:cNvSpPr>
          <p:nvPr>
            <p:ph type="body" idx="1"/>
          </p:nvPr>
        </p:nvSpPr>
        <p:spPr bwMode="auto">
          <a:xfrm>
            <a:off x="1286056" y="2836202"/>
            <a:ext cx="5756284" cy="229177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2641" name="Text Box 1"/>
          <p:cNvSpPr txBox="1">
            <a:spLocks noGrp="1" noRot="1" noChangeAspect="1" noChangeArrowheads="1"/>
          </p:cNvSpPr>
          <p:nvPr>
            <p:ph type="sldImg"/>
          </p:nvPr>
        </p:nvSpPr>
        <p:spPr bwMode="auto">
          <a:xfrm>
            <a:off x="2884623" y="537643"/>
            <a:ext cx="2746368" cy="1941488"/>
          </a:xfrm>
          <a:prstGeom prst="rect">
            <a:avLst/>
          </a:prstGeom>
          <a:solidFill>
            <a:srgbClr val="FFFFFF"/>
          </a:solidFill>
          <a:ln>
            <a:solidFill>
              <a:srgbClr val="000000"/>
            </a:solidFill>
            <a:miter lim="800000"/>
            <a:headEnd/>
            <a:tailEnd/>
          </a:ln>
        </p:spPr>
      </p:sp>
      <p:sp>
        <p:nvSpPr>
          <p:cNvPr id="112642" name="Text Box 2"/>
          <p:cNvSpPr txBox="1">
            <a:spLocks noGrp="1" noChangeArrowheads="1"/>
          </p:cNvSpPr>
          <p:nvPr>
            <p:ph type="body" idx="1"/>
          </p:nvPr>
        </p:nvSpPr>
        <p:spPr bwMode="auto">
          <a:xfrm>
            <a:off x="1133400" y="2667849"/>
            <a:ext cx="5917581" cy="215600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3665" name="Text Box 1"/>
          <p:cNvSpPr txBox="1">
            <a:spLocks noGrp="1" noRot="1" noChangeAspect="1" noChangeArrowheads="1"/>
          </p:cNvSpPr>
          <p:nvPr>
            <p:ph type="sldImg"/>
          </p:nvPr>
        </p:nvSpPr>
        <p:spPr bwMode="auto">
          <a:xfrm>
            <a:off x="2884623" y="537643"/>
            <a:ext cx="2746368" cy="1941488"/>
          </a:xfrm>
          <a:prstGeom prst="rect">
            <a:avLst/>
          </a:prstGeom>
          <a:solidFill>
            <a:srgbClr val="FFFFFF"/>
          </a:solidFill>
          <a:ln>
            <a:solidFill>
              <a:srgbClr val="000000"/>
            </a:solidFill>
            <a:miter lim="800000"/>
            <a:headEnd/>
            <a:tailEnd/>
          </a:ln>
        </p:spPr>
      </p:sp>
      <p:sp>
        <p:nvSpPr>
          <p:cNvPr id="113666" name="Text Box 2"/>
          <p:cNvSpPr txBox="1">
            <a:spLocks noGrp="1" noChangeArrowheads="1"/>
          </p:cNvSpPr>
          <p:nvPr>
            <p:ph type="body" idx="1"/>
          </p:nvPr>
        </p:nvSpPr>
        <p:spPr bwMode="auto">
          <a:xfrm>
            <a:off x="1133400" y="2667849"/>
            <a:ext cx="5917581" cy="215600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4689" name="Text Box 1"/>
          <p:cNvSpPr txBox="1">
            <a:spLocks noGrp="1" noRot="1" noChangeAspect="1" noChangeArrowheads="1"/>
          </p:cNvSpPr>
          <p:nvPr>
            <p:ph type="sldImg"/>
          </p:nvPr>
        </p:nvSpPr>
        <p:spPr bwMode="auto">
          <a:xfrm>
            <a:off x="2887504" y="505059"/>
            <a:ext cx="2583631" cy="1827442"/>
          </a:xfrm>
          <a:prstGeom prst="rect">
            <a:avLst/>
          </a:prstGeom>
          <a:solidFill>
            <a:srgbClr val="FFFFFF"/>
          </a:solidFill>
          <a:ln>
            <a:solidFill>
              <a:srgbClr val="000000"/>
            </a:solidFill>
            <a:miter lim="800000"/>
            <a:headEnd/>
            <a:tailEnd/>
          </a:ln>
        </p:spPr>
      </p:sp>
      <p:sp>
        <p:nvSpPr>
          <p:cNvPr id="114690" name="Text Box 2"/>
          <p:cNvSpPr txBox="1">
            <a:spLocks noGrp="1" noChangeArrowheads="1"/>
          </p:cNvSpPr>
          <p:nvPr>
            <p:ph type="body" idx="1"/>
          </p:nvPr>
        </p:nvSpPr>
        <p:spPr bwMode="auto">
          <a:xfrm>
            <a:off x="966343" y="2509000"/>
            <a:ext cx="6084638" cy="202837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5713" name="Text Box 1"/>
          <p:cNvSpPr txBox="1">
            <a:spLocks noGrp="1" noRot="1" noChangeAspect="1" noChangeArrowheads="1"/>
          </p:cNvSpPr>
          <p:nvPr>
            <p:ph type="sldImg"/>
          </p:nvPr>
        </p:nvSpPr>
        <p:spPr bwMode="auto">
          <a:xfrm>
            <a:off x="2883183" y="475189"/>
            <a:ext cx="2430975" cy="1718828"/>
          </a:xfrm>
          <a:prstGeom prst="rect">
            <a:avLst/>
          </a:prstGeom>
          <a:solidFill>
            <a:srgbClr val="FFFFFF"/>
          </a:solidFill>
          <a:ln>
            <a:solidFill>
              <a:srgbClr val="000000"/>
            </a:solidFill>
            <a:miter lim="800000"/>
            <a:headEnd/>
            <a:tailEnd/>
          </a:ln>
        </p:spPr>
      </p:sp>
      <p:sp>
        <p:nvSpPr>
          <p:cNvPr id="115714" name="Text Box 2"/>
          <p:cNvSpPr txBox="1">
            <a:spLocks noGrp="1" noChangeArrowheads="1"/>
          </p:cNvSpPr>
          <p:nvPr>
            <p:ph type="body" idx="1"/>
          </p:nvPr>
        </p:nvSpPr>
        <p:spPr bwMode="auto">
          <a:xfrm>
            <a:off x="796404" y="2361013"/>
            <a:ext cx="6254576" cy="190754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9809" name="Text Box 1025"/>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19810" name="Text Box 1026"/>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18785" name="Text Box 1025"/>
          <p:cNvSpPr txBox="1">
            <a:spLocks noGrp="1" noRot="1" noChangeAspect="1" noChangeArrowheads="1"/>
          </p:cNvSpPr>
          <p:nvPr>
            <p:ph type="sldImg"/>
          </p:nvPr>
        </p:nvSpPr>
        <p:spPr bwMode="auto">
          <a:xfrm>
            <a:off x="1755775" y="776288"/>
            <a:ext cx="3736975" cy="2801937"/>
          </a:xfrm>
          <a:prstGeom prst="rect">
            <a:avLst/>
          </a:prstGeom>
          <a:solidFill>
            <a:srgbClr val="FFFFFF"/>
          </a:solidFill>
          <a:ln>
            <a:solidFill>
              <a:srgbClr val="000000"/>
            </a:solidFill>
            <a:miter lim="800000"/>
            <a:headEnd/>
            <a:tailEnd/>
          </a:ln>
        </p:spPr>
      </p:sp>
      <p:sp>
        <p:nvSpPr>
          <p:cNvPr id="118786" name="Text Box 1026"/>
          <p:cNvSpPr txBox="1">
            <a:spLocks noGrp="1" noChangeArrowheads="1"/>
          </p:cNvSpPr>
          <p:nvPr>
            <p:ph type="body" idx="1"/>
          </p:nvPr>
        </p:nvSpPr>
        <p:spPr bwMode="auto">
          <a:xfrm>
            <a:off x="1121878" y="3850391"/>
            <a:ext cx="5011726" cy="310909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1857" name="Text Box 1025"/>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21858" name="Text Box 1026"/>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1857" name="Text Box 1025"/>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21858" name="Text Box 1026"/>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0833" name="Text Box 1025"/>
          <p:cNvSpPr txBox="1">
            <a:spLocks noGrp="1" noRot="1" noChangeAspect="1" noChangeArrowheads="1"/>
          </p:cNvSpPr>
          <p:nvPr>
            <p:ph type="sldImg"/>
          </p:nvPr>
        </p:nvSpPr>
        <p:spPr bwMode="auto">
          <a:xfrm>
            <a:off x="1539875" y="825500"/>
            <a:ext cx="3970338" cy="2978150"/>
          </a:xfrm>
          <a:prstGeom prst="rect">
            <a:avLst/>
          </a:prstGeom>
          <a:solidFill>
            <a:srgbClr val="FFFFFF"/>
          </a:solidFill>
          <a:ln>
            <a:solidFill>
              <a:srgbClr val="000000"/>
            </a:solidFill>
            <a:miter lim="800000"/>
            <a:headEnd/>
            <a:tailEnd/>
          </a:ln>
        </p:spPr>
      </p:sp>
      <p:sp>
        <p:nvSpPr>
          <p:cNvPr id="120834" name="Text Box 1026"/>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2881" name="Text Box 1025"/>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22882" name="Text Box 1026"/>
          <p:cNvSpPr txBox="1">
            <a:spLocks noGrp="1" noChangeArrowheads="1"/>
          </p:cNvSpPr>
          <p:nvPr>
            <p:ph type="body" idx="1"/>
          </p:nvPr>
        </p:nvSpPr>
        <p:spPr bwMode="auto">
          <a:xfrm>
            <a:off x="1090196" y="4092059"/>
            <a:ext cx="4874911" cy="5226225"/>
          </a:xfrm>
          <a:prstGeom prst="rect">
            <a:avLst/>
          </a:prstGeom>
          <a:noFill/>
          <a:ln>
            <a:round/>
            <a:headEnd/>
            <a:tailEnd/>
          </a:ln>
        </p:spPr>
        <p:txBody>
          <a:bodyPr lIns="0" tIns="0" rIns="0" bIns="0">
            <a:prstTxWarp prst="textNoShape">
              <a:avLst/>
            </a:prstTxWarp>
            <a:spAutoFit/>
          </a:bodyPr>
          <a:lstStyle/>
          <a:p>
            <a:pPr>
              <a:lnSpc>
                <a:spcPct val="119000"/>
              </a:lnSpc>
              <a:spcBef>
                <a:spcPct val="0"/>
              </a:spcBef>
              <a:buSzPct val="45000"/>
              <a:tabLst>
                <a:tab pos="634643" algn="l"/>
                <a:tab pos="1269286" algn="l"/>
                <a:tab pos="1903929" algn="l"/>
                <a:tab pos="2538573" algn="l"/>
                <a:tab pos="3173216" algn="l"/>
                <a:tab pos="3807859" algn="l"/>
                <a:tab pos="4442502" algn="l"/>
              </a:tabLst>
            </a:pPr>
            <a:r>
              <a:rPr lang="en-GB" sz="2000" dirty="0">
                <a:ea typeface="msmincho" charset="0"/>
                <a:cs typeface="msmincho" charset="0"/>
              </a:rPr>
              <a:t>- Amazon has different requirements then </a:t>
            </a:r>
            <a:r>
              <a:rPr lang="en-GB" sz="2000" dirty="0" err="1">
                <a:ea typeface="msmincho" charset="0"/>
                <a:cs typeface="msmincho" charset="0"/>
              </a:rPr>
              <a:t>OKCupid</a:t>
            </a:r>
            <a:endParaRPr lang="en-GB" sz="2000" dirty="0">
              <a:ea typeface="msmincho" charset="0"/>
              <a:cs typeface="msmincho" charset="0"/>
            </a:endParaRPr>
          </a:p>
          <a:p>
            <a:pPr>
              <a:lnSpc>
                <a:spcPct val="119000"/>
              </a:lnSpc>
              <a:spcBef>
                <a:spcPct val="0"/>
              </a:spcBef>
              <a:buSzPct val="45000"/>
              <a:tabLst>
                <a:tab pos="634643" algn="l"/>
                <a:tab pos="1269286" algn="l"/>
                <a:tab pos="1903929" algn="l"/>
                <a:tab pos="2538573" algn="l"/>
                <a:tab pos="3173216" algn="l"/>
                <a:tab pos="3807859" algn="l"/>
                <a:tab pos="4442502" algn="l"/>
              </a:tabLst>
            </a:pPr>
            <a:r>
              <a:rPr lang="en-GB" sz="2000" dirty="0">
                <a:ea typeface="msmincho" charset="0"/>
                <a:cs typeface="msmincho" charset="0"/>
              </a:rPr>
              <a:t>- OS should enforce the policy despite application bugs</a:t>
            </a:r>
          </a:p>
          <a:p>
            <a:pPr>
              <a:lnSpc>
                <a:spcPct val="119000"/>
              </a:lnSpc>
              <a:spcBef>
                <a:spcPct val="0"/>
              </a:spcBef>
              <a:buSzPct val="45000"/>
              <a:tabLst>
                <a:tab pos="634643" algn="l"/>
                <a:tab pos="1269286" algn="l"/>
                <a:tab pos="1903929" algn="l"/>
                <a:tab pos="2538573" algn="l"/>
                <a:tab pos="3173216" algn="l"/>
                <a:tab pos="3807859" algn="l"/>
                <a:tab pos="4442502" algn="l"/>
              </a:tabLst>
            </a:pPr>
            <a:r>
              <a:rPr lang="en-GB" sz="2000" dirty="0">
                <a:ea typeface="msmincho" charset="0"/>
                <a:cs typeface="msmincho" charset="0"/>
              </a:rPr>
              <a:t>- In order to construct policies that contain information we need an isolation mechanism</a:t>
            </a:r>
          </a:p>
          <a:p>
            <a:pPr>
              <a:lnSpc>
                <a:spcPct val="119000"/>
              </a:lnSpc>
              <a:spcBef>
                <a:spcPct val="0"/>
              </a:spcBef>
              <a:buSzPct val="45000"/>
              <a:tabLst>
                <a:tab pos="634643" algn="l"/>
                <a:tab pos="1269286" algn="l"/>
                <a:tab pos="1903929" algn="l"/>
                <a:tab pos="2538573" algn="l"/>
                <a:tab pos="3173216" algn="l"/>
                <a:tab pos="3807859" algn="l"/>
                <a:tab pos="4442502" algn="l"/>
              </a:tabLst>
            </a:pPr>
            <a:r>
              <a:rPr lang="en-GB" sz="2000" dirty="0">
                <a:ea typeface="msmincho" charset="0"/>
                <a:cs typeface="msmincho" charset="0"/>
              </a:rPr>
              <a:t>- We want any application to be able to use these features</a:t>
            </a:r>
          </a:p>
          <a:p>
            <a:pPr>
              <a:lnSpc>
                <a:spcPct val="119000"/>
              </a:lnSpc>
              <a:spcBef>
                <a:spcPct val="0"/>
              </a:spcBef>
              <a:buSzPct val="45000"/>
              <a:tabLst>
                <a:tab pos="634643" algn="l"/>
                <a:tab pos="1269286" algn="l"/>
                <a:tab pos="1903929" algn="l"/>
                <a:tab pos="2538573" algn="l"/>
                <a:tab pos="3173216" algn="l"/>
                <a:tab pos="3807859" algn="l"/>
                <a:tab pos="4442502" algn="l"/>
              </a:tabLst>
            </a:pPr>
            <a:r>
              <a:rPr lang="en-GB" sz="2000" dirty="0">
                <a:ea typeface="msmincho" charset="0"/>
                <a:cs typeface="msmincho" charset="0"/>
              </a:rPr>
              <a:t>- Potentially have thousands of users</a:t>
            </a:r>
          </a:p>
          <a:p>
            <a:pPr>
              <a:lnSpc>
                <a:spcPct val="119000"/>
              </a:lnSpc>
              <a:spcBef>
                <a:spcPct val="0"/>
              </a:spcBef>
              <a:buSzPct val="45000"/>
              <a:tabLst>
                <a:tab pos="634643" algn="l"/>
                <a:tab pos="1269286" algn="l"/>
                <a:tab pos="1903929" algn="l"/>
                <a:tab pos="2538573" algn="l"/>
                <a:tab pos="3173216" algn="l"/>
                <a:tab pos="3807859" algn="l"/>
                <a:tab pos="4442502" algn="l"/>
              </a:tabLst>
            </a:pPr>
            <a:r>
              <a:rPr lang="en-GB" sz="2000" dirty="0">
                <a:ea typeface="msmincho" charset="0"/>
                <a:cs typeface="msmincho" charset="0"/>
              </a:rPr>
              <a:t>- But it all has to be reasonably efficient, otherwise no one will use it</a:t>
            </a:r>
          </a:p>
          <a:p>
            <a:pPr>
              <a:lnSpc>
                <a:spcPct val="119000"/>
              </a:lnSpc>
              <a:spcBef>
                <a:spcPct val="0"/>
              </a:spcBef>
              <a:buSzPct val="45000"/>
              <a:tabLst>
                <a:tab pos="634643" algn="l"/>
                <a:tab pos="1269286" algn="l"/>
                <a:tab pos="1903929" algn="l"/>
                <a:tab pos="2538573" algn="l"/>
                <a:tab pos="3173216" algn="l"/>
                <a:tab pos="3807859" algn="l"/>
                <a:tab pos="4442502" algn="l"/>
              </a:tabLst>
            </a:pPr>
            <a:endParaRPr lang="en-GB" sz="2000" dirty="0">
              <a:ea typeface="msmincho" charset="0"/>
              <a:cs typeface="msmincho" charset="0"/>
            </a:endParaRPr>
          </a:p>
          <a:p>
            <a:pPr>
              <a:lnSpc>
                <a:spcPct val="119000"/>
              </a:lnSpc>
              <a:spcBef>
                <a:spcPct val="0"/>
              </a:spcBef>
              <a:buSzPct val="45000"/>
              <a:tabLst>
                <a:tab pos="634643" algn="l"/>
                <a:tab pos="1269286" algn="l"/>
                <a:tab pos="1903929" algn="l"/>
                <a:tab pos="2538573" algn="l"/>
                <a:tab pos="3173216" algn="l"/>
                <a:tab pos="3807859" algn="l"/>
                <a:tab pos="4442502" algn="l"/>
              </a:tabLst>
            </a:pPr>
            <a:endParaRPr lang="en-GB" sz="2000" dirty="0">
              <a:ea typeface="msmincho" charset="0"/>
              <a:cs typeface="msmincho" charset="0"/>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4929" name="Text Box 1"/>
          <p:cNvSpPr txBox="1">
            <a:spLocks noGrp="1" noRot="1" noChangeAspect="1" noChangeArrowheads="1"/>
          </p:cNvSpPr>
          <p:nvPr>
            <p:ph type="sldImg"/>
          </p:nvPr>
        </p:nvSpPr>
        <p:spPr bwMode="auto">
          <a:xfrm>
            <a:off x="2784475" y="571500"/>
            <a:ext cx="2754313" cy="2065338"/>
          </a:xfrm>
          <a:prstGeom prst="rect">
            <a:avLst/>
          </a:prstGeom>
          <a:solidFill>
            <a:srgbClr val="FFFFFF"/>
          </a:solidFill>
          <a:ln>
            <a:solidFill>
              <a:srgbClr val="000000"/>
            </a:solidFill>
            <a:miter lim="800000"/>
            <a:headEnd/>
            <a:tailEnd/>
          </a:ln>
        </p:spPr>
      </p:sp>
      <p:sp>
        <p:nvSpPr>
          <p:cNvPr id="124930" name="Text Box 2"/>
          <p:cNvSpPr txBox="1">
            <a:spLocks noGrp="1" noChangeArrowheads="1"/>
          </p:cNvSpPr>
          <p:nvPr>
            <p:ph type="body" idx="1"/>
          </p:nvPr>
        </p:nvSpPr>
        <p:spPr bwMode="auto">
          <a:xfrm>
            <a:off x="1286056" y="2836202"/>
            <a:ext cx="5756284" cy="229177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5953" name="Text Box 1"/>
          <p:cNvSpPr txBox="1">
            <a:spLocks noGrp="1" noRot="1" noChangeAspect="1" noChangeArrowheads="1"/>
          </p:cNvSpPr>
          <p:nvPr>
            <p:ph type="sldImg"/>
          </p:nvPr>
        </p:nvSpPr>
        <p:spPr bwMode="auto">
          <a:xfrm>
            <a:off x="2963863" y="538163"/>
            <a:ext cx="2587625" cy="1941512"/>
          </a:xfrm>
          <a:prstGeom prst="rect">
            <a:avLst/>
          </a:prstGeom>
          <a:solidFill>
            <a:srgbClr val="FFFFFF"/>
          </a:solidFill>
          <a:ln>
            <a:solidFill>
              <a:srgbClr val="000000"/>
            </a:solidFill>
            <a:miter lim="800000"/>
            <a:headEnd/>
            <a:tailEnd/>
          </a:ln>
        </p:spPr>
      </p:sp>
      <p:sp>
        <p:nvSpPr>
          <p:cNvPr id="125954" name="Text Box 2"/>
          <p:cNvSpPr txBox="1">
            <a:spLocks noGrp="1" noChangeArrowheads="1"/>
          </p:cNvSpPr>
          <p:nvPr>
            <p:ph type="body" idx="1"/>
          </p:nvPr>
        </p:nvSpPr>
        <p:spPr bwMode="auto">
          <a:xfrm>
            <a:off x="1133400" y="2667849"/>
            <a:ext cx="5917581" cy="215600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6977" name="Text Box 1025"/>
          <p:cNvSpPr txBox="1">
            <a:spLocks noGrp="1" noRot="1" noChangeAspect="1" noChangeArrowheads="1"/>
          </p:cNvSpPr>
          <p:nvPr>
            <p:ph type="sldImg"/>
          </p:nvPr>
        </p:nvSpPr>
        <p:spPr bwMode="auto">
          <a:xfrm>
            <a:off x="2952750" y="474663"/>
            <a:ext cx="2292350" cy="1719262"/>
          </a:xfrm>
          <a:prstGeom prst="rect">
            <a:avLst/>
          </a:prstGeom>
          <a:solidFill>
            <a:srgbClr val="FFFFFF"/>
          </a:solidFill>
          <a:ln>
            <a:solidFill>
              <a:srgbClr val="000000"/>
            </a:solidFill>
            <a:miter lim="800000"/>
            <a:headEnd/>
            <a:tailEnd/>
          </a:ln>
        </p:spPr>
      </p:sp>
      <p:sp>
        <p:nvSpPr>
          <p:cNvPr id="126978" name="Text Box 1026"/>
          <p:cNvSpPr txBox="1">
            <a:spLocks noGrp="1" noChangeArrowheads="1"/>
          </p:cNvSpPr>
          <p:nvPr>
            <p:ph type="body" idx="1"/>
          </p:nvPr>
        </p:nvSpPr>
        <p:spPr bwMode="auto">
          <a:xfrm>
            <a:off x="796404" y="2361013"/>
            <a:ext cx="6254576" cy="190754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8001" name="Text Box 1025"/>
          <p:cNvSpPr txBox="1">
            <a:spLocks noGrp="1" noRot="1" noChangeAspect="1" noChangeArrowheads="1"/>
          </p:cNvSpPr>
          <p:nvPr>
            <p:ph type="sldImg"/>
          </p:nvPr>
        </p:nvSpPr>
        <p:spPr bwMode="auto">
          <a:xfrm>
            <a:off x="2916238" y="420688"/>
            <a:ext cx="2027237" cy="1520825"/>
          </a:xfrm>
          <a:prstGeom prst="rect">
            <a:avLst/>
          </a:prstGeom>
          <a:solidFill>
            <a:srgbClr val="FFFFFF"/>
          </a:solidFill>
          <a:ln>
            <a:solidFill>
              <a:srgbClr val="000000"/>
            </a:solidFill>
            <a:miter lim="800000"/>
            <a:headEnd/>
            <a:tailEnd/>
          </a:ln>
        </p:spPr>
      </p:sp>
      <p:sp>
        <p:nvSpPr>
          <p:cNvPr id="128002" name="Text Box 1026"/>
          <p:cNvSpPr txBox="1">
            <a:spLocks noGrp="1" noChangeArrowheads="1"/>
          </p:cNvSpPr>
          <p:nvPr>
            <p:ph type="body" idx="1"/>
          </p:nvPr>
        </p:nvSpPr>
        <p:spPr bwMode="auto">
          <a:xfrm>
            <a:off x="439246" y="2088118"/>
            <a:ext cx="6611734" cy="168895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29025" name="Text Box 1025"/>
          <p:cNvSpPr txBox="1">
            <a:spLocks noGrp="1" noRot="1" noChangeAspect="1" noChangeArrowheads="1"/>
          </p:cNvSpPr>
          <p:nvPr>
            <p:ph type="sldImg"/>
          </p:nvPr>
        </p:nvSpPr>
        <p:spPr bwMode="auto">
          <a:xfrm>
            <a:off x="2854325" y="371475"/>
            <a:ext cx="1795463" cy="1346200"/>
          </a:xfrm>
          <a:prstGeom prst="rect">
            <a:avLst/>
          </a:prstGeom>
          <a:solidFill>
            <a:srgbClr val="FFFFFF"/>
          </a:solidFill>
          <a:ln>
            <a:solidFill>
              <a:srgbClr val="000000"/>
            </a:solidFill>
            <a:miter lim="800000"/>
            <a:headEnd/>
            <a:tailEnd/>
          </a:ln>
        </p:spPr>
      </p:sp>
      <p:sp>
        <p:nvSpPr>
          <p:cNvPr id="129026" name="Text Box 1026"/>
          <p:cNvSpPr txBox="1">
            <a:spLocks noGrp="1" noChangeArrowheads="1"/>
          </p:cNvSpPr>
          <p:nvPr>
            <p:ph type="body" idx="1"/>
          </p:nvPr>
        </p:nvSpPr>
        <p:spPr bwMode="auto">
          <a:xfrm>
            <a:off x="63366" y="1847808"/>
            <a:ext cx="6987614" cy="149480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0049" name="Text Box 1025"/>
          <p:cNvSpPr txBox="1">
            <a:spLocks noGrp="1" noRot="1" noChangeAspect="1" noChangeArrowheads="1"/>
          </p:cNvSpPr>
          <p:nvPr>
            <p:ph type="sldImg"/>
          </p:nvPr>
        </p:nvSpPr>
        <p:spPr bwMode="auto">
          <a:xfrm>
            <a:off x="2814638" y="349250"/>
            <a:ext cx="1689100" cy="1266825"/>
          </a:xfrm>
          <a:prstGeom prst="rect">
            <a:avLst/>
          </a:prstGeom>
          <a:solidFill>
            <a:srgbClr val="FFFFFF"/>
          </a:solidFill>
          <a:ln>
            <a:solidFill>
              <a:srgbClr val="000000"/>
            </a:solidFill>
            <a:miter lim="800000"/>
            <a:headEnd/>
            <a:tailEnd/>
          </a:ln>
        </p:spPr>
      </p:sp>
      <p:sp>
        <p:nvSpPr>
          <p:cNvPr id="130050" name="Text Box 1026"/>
          <p:cNvSpPr txBox="1">
            <a:spLocks noGrp="1" noChangeArrowheads="1"/>
          </p:cNvSpPr>
          <p:nvPr>
            <p:ph type="body" idx="1"/>
          </p:nvPr>
        </p:nvSpPr>
        <p:spPr bwMode="auto">
          <a:xfrm>
            <a:off x="-133935" y="1737836"/>
            <a:ext cx="7184915" cy="1405203"/>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1073" name="Text Box 1025"/>
          <p:cNvSpPr txBox="1">
            <a:spLocks noGrp="1" noRot="1" noChangeAspect="1" noChangeArrowheads="1"/>
          </p:cNvSpPr>
          <p:nvPr>
            <p:ph type="sldImg"/>
          </p:nvPr>
        </p:nvSpPr>
        <p:spPr bwMode="auto">
          <a:xfrm>
            <a:off x="1968500" y="730250"/>
            <a:ext cx="3514725" cy="2635250"/>
          </a:xfrm>
          <a:prstGeom prst="rect">
            <a:avLst/>
          </a:prstGeom>
          <a:solidFill>
            <a:srgbClr val="FFFFFF"/>
          </a:solidFill>
          <a:ln>
            <a:solidFill>
              <a:srgbClr val="000000"/>
            </a:solidFill>
            <a:miter lim="800000"/>
            <a:headEnd/>
            <a:tailEnd/>
          </a:ln>
        </p:spPr>
      </p:sp>
      <p:sp>
        <p:nvSpPr>
          <p:cNvPr id="131074" name="Text Box 1026"/>
          <p:cNvSpPr txBox="1">
            <a:spLocks noGrp="1" noChangeArrowheads="1"/>
          </p:cNvSpPr>
          <p:nvPr>
            <p:ph type="body" idx="1"/>
          </p:nvPr>
        </p:nvSpPr>
        <p:spPr bwMode="auto">
          <a:xfrm>
            <a:off x="1152121" y="3622300"/>
            <a:ext cx="5152861" cy="292580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2097" name="Text Box 1025"/>
          <p:cNvSpPr txBox="1">
            <a:spLocks noGrp="1" noRot="1" noChangeAspect="1" noChangeArrowheads="1"/>
          </p:cNvSpPr>
          <p:nvPr>
            <p:ph type="sldImg"/>
          </p:nvPr>
        </p:nvSpPr>
        <p:spPr bwMode="auto">
          <a:xfrm>
            <a:off x="2742049" y="290544"/>
            <a:ext cx="1489116" cy="1053563"/>
          </a:xfrm>
          <a:prstGeom prst="rect">
            <a:avLst/>
          </a:prstGeom>
          <a:solidFill>
            <a:srgbClr val="FFFFFF"/>
          </a:solidFill>
          <a:ln>
            <a:solidFill>
              <a:srgbClr val="000000"/>
            </a:solidFill>
            <a:miter lim="800000"/>
            <a:headEnd/>
            <a:tailEnd/>
          </a:ln>
        </p:spPr>
      </p:sp>
      <p:sp>
        <p:nvSpPr>
          <p:cNvPr id="132098" name="Text Box 1026"/>
          <p:cNvSpPr txBox="1">
            <a:spLocks noGrp="1" noChangeArrowheads="1"/>
          </p:cNvSpPr>
          <p:nvPr>
            <p:ph type="body" idx="1"/>
          </p:nvPr>
        </p:nvSpPr>
        <p:spPr bwMode="auto">
          <a:xfrm>
            <a:off x="-407563" y="1447291"/>
            <a:ext cx="7807060" cy="1170323"/>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3121" name="Text Box 2049"/>
          <p:cNvSpPr txBox="1">
            <a:spLocks noGrp="1" noRot="1" noChangeAspect="1" noChangeArrowheads="1"/>
          </p:cNvSpPr>
          <p:nvPr>
            <p:ph type="sldImg"/>
          </p:nvPr>
        </p:nvSpPr>
        <p:spPr bwMode="auto">
          <a:xfrm>
            <a:off x="2765091" y="272895"/>
            <a:ext cx="1402707" cy="991109"/>
          </a:xfrm>
          <a:prstGeom prst="rect">
            <a:avLst/>
          </a:prstGeom>
          <a:solidFill>
            <a:srgbClr val="FFFFFF"/>
          </a:solidFill>
          <a:ln>
            <a:solidFill>
              <a:srgbClr val="000000"/>
            </a:solidFill>
            <a:miter lim="800000"/>
            <a:headEnd/>
            <a:tailEnd/>
          </a:ln>
        </p:spPr>
      </p:sp>
      <p:sp>
        <p:nvSpPr>
          <p:cNvPr id="133122" name="Text Box 2050"/>
          <p:cNvSpPr txBox="1">
            <a:spLocks noGrp="1" noChangeArrowheads="1"/>
          </p:cNvSpPr>
          <p:nvPr>
            <p:ph type="body" idx="1"/>
          </p:nvPr>
        </p:nvSpPr>
        <p:spPr bwMode="auto">
          <a:xfrm>
            <a:off x="-555898" y="1360399"/>
            <a:ext cx="8025963" cy="110108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4145" name="Text Box 1"/>
          <p:cNvSpPr txBox="1">
            <a:spLocks noGrp="1" noRot="1" noChangeAspect="1" noChangeArrowheads="1"/>
          </p:cNvSpPr>
          <p:nvPr>
            <p:ph type="sldImg"/>
          </p:nvPr>
        </p:nvSpPr>
        <p:spPr bwMode="auto">
          <a:xfrm>
            <a:off x="2828457" y="256603"/>
            <a:ext cx="1319178" cy="932728"/>
          </a:xfrm>
          <a:prstGeom prst="rect">
            <a:avLst/>
          </a:prstGeom>
          <a:solidFill>
            <a:srgbClr val="FFFFFF"/>
          </a:solidFill>
          <a:ln>
            <a:solidFill>
              <a:srgbClr val="000000"/>
            </a:solidFill>
            <a:miter lim="800000"/>
            <a:headEnd/>
            <a:tailEnd/>
          </a:ln>
        </p:spPr>
      </p:sp>
      <p:sp>
        <p:nvSpPr>
          <p:cNvPr id="134146" name="Text Box 2"/>
          <p:cNvSpPr txBox="1">
            <a:spLocks noGrp="1" noChangeArrowheads="1"/>
          </p:cNvSpPr>
          <p:nvPr>
            <p:ph type="body" idx="1"/>
          </p:nvPr>
        </p:nvSpPr>
        <p:spPr bwMode="auto">
          <a:xfrm>
            <a:off x="-629346" y="1280296"/>
            <a:ext cx="8252067" cy="103591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5169" name="Text Box 1025"/>
          <p:cNvSpPr txBox="1">
            <a:spLocks noGrp="1" noRot="1" noChangeAspect="1" noChangeArrowheads="1"/>
          </p:cNvSpPr>
          <p:nvPr>
            <p:ph type="sldImg"/>
          </p:nvPr>
        </p:nvSpPr>
        <p:spPr bwMode="auto">
          <a:xfrm>
            <a:off x="2845739" y="241668"/>
            <a:ext cx="1241410" cy="878422"/>
          </a:xfrm>
          <a:prstGeom prst="rect">
            <a:avLst/>
          </a:prstGeom>
          <a:solidFill>
            <a:srgbClr val="FFFFFF"/>
          </a:solidFill>
          <a:ln>
            <a:solidFill>
              <a:srgbClr val="000000"/>
            </a:solidFill>
            <a:miter lim="800000"/>
            <a:headEnd/>
            <a:tailEnd/>
          </a:ln>
        </p:spPr>
      </p:sp>
      <p:sp>
        <p:nvSpPr>
          <p:cNvPr id="135170" name="Text Box 1026"/>
          <p:cNvSpPr txBox="1">
            <a:spLocks noGrp="1" noChangeArrowheads="1"/>
          </p:cNvSpPr>
          <p:nvPr>
            <p:ph type="body" idx="1"/>
          </p:nvPr>
        </p:nvSpPr>
        <p:spPr bwMode="auto">
          <a:xfrm>
            <a:off x="-786322" y="1204266"/>
            <a:ext cx="8483931" cy="97481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6193" name="Text Box 1"/>
          <p:cNvSpPr txBox="1">
            <a:spLocks noGrp="1" noRot="1" noChangeAspect="1" noChangeArrowheads="1"/>
          </p:cNvSpPr>
          <p:nvPr>
            <p:ph type="sldImg"/>
          </p:nvPr>
        </p:nvSpPr>
        <p:spPr bwMode="auto">
          <a:xfrm>
            <a:off x="2904786" y="226733"/>
            <a:ext cx="1166522" cy="825472"/>
          </a:xfrm>
          <a:prstGeom prst="rect">
            <a:avLst/>
          </a:prstGeom>
          <a:solidFill>
            <a:srgbClr val="FFFFFF"/>
          </a:solidFill>
          <a:ln>
            <a:solidFill>
              <a:srgbClr val="000000"/>
            </a:solidFill>
            <a:miter lim="800000"/>
            <a:headEnd/>
            <a:tailEnd/>
          </a:ln>
        </p:spPr>
      </p:sp>
      <p:sp>
        <p:nvSpPr>
          <p:cNvPr id="136194" name="Text Box 2"/>
          <p:cNvSpPr txBox="1">
            <a:spLocks noGrp="1" noChangeArrowheads="1"/>
          </p:cNvSpPr>
          <p:nvPr>
            <p:ph type="body" idx="1"/>
          </p:nvPr>
        </p:nvSpPr>
        <p:spPr bwMode="auto">
          <a:xfrm>
            <a:off x="-862651" y="1132309"/>
            <a:ext cx="8721557" cy="91643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7217" name="Text Box 1"/>
          <p:cNvSpPr txBox="1">
            <a:spLocks noGrp="1" noRot="1" noChangeAspect="1" noChangeArrowheads="1"/>
          </p:cNvSpPr>
          <p:nvPr>
            <p:ph type="sldImg"/>
          </p:nvPr>
        </p:nvSpPr>
        <p:spPr bwMode="auto">
          <a:xfrm>
            <a:off x="2916307" y="213157"/>
            <a:ext cx="1097395" cy="776595"/>
          </a:xfrm>
          <a:prstGeom prst="rect">
            <a:avLst/>
          </a:prstGeom>
          <a:solidFill>
            <a:srgbClr val="FFFFFF"/>
          </a:solidFill>
          <a:ln>
            <a:solidFill>
              <a:srgbClr val="000000"/>
            </a:solidFill>
            <a:miter lim="800000"/>
            <a:headEnd/>
            <a:tailEnd/>
          </a:ln>
        </p:spPr>
      </p:sp>
      <p:sp>
        <p:nvSpPr>
          <p:cNvPr id="137218" name="Text Box 2"/>
          <p:cNvSpPr txBox="1">
            <a:spLocks noGrp="1" noChangeArrowheads="1"/>
          </p:cNvSpPr>
          <p:nvPr>
            <p:ph type="body" idx="1"/>
          </p:nvPr>
        </p:nvSpPr>
        <p:spPr bwMode="auto">
          <a:xfrm>
            <a:off x="-1028267" y="1065782"/>
            <a:ext cx="8966381" cy="86212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8241" name="Text Box 1"/>
          <p:cNvSpPr txBox="1">
            <a:spLocks noGrp="1" noRot="1" noChangeAspect="1" noChangeArrowheads="1"/>
          </p:cNvSpPr>
          <p:nvPr>
            <p:ph type="sldImg"/>
          </p:nvPr>
        </p:nvSpPr>
        <p:spPr bwMode="auto">
          <a:xfrm>
            <a:off x="1191005" y="878422"/>
            <a:ext cx="4475990" cy="3164760"/>
          </a:xfrm>
          <a:prstGeom prst="rect">
            <a:avLst/>
          </a:prstGeom>
          <a:solidFill>
            <a:srgbClr val="FFFFFF"/>
          </a:solidFill>
          <a:ln>
            <a:solidFill>
              <a:srgbClr val="000000"/>
            </a:solidFill>
            <a:miter lim="800000"/>
            <a:headEnd/>
            <a:tailEnd/>
          </a:ln>
        </p:spPr>
      </p:sp>
      <p:sp>
        <p:nvSpPr>
          <p:cNvPr id="138242" name="Text Box 2"/>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39265" name="Text Box 1"/>
          <p:cNvSpPr txBox="1">
            <a:spLocks noGrp="1" noRot="1" noChangeAspect="1" noChangeArrowheads="1"/>
          </p:cNvSpPr>
          <p:nvPr>
            <p:ph type="sldImg"/>
          </p:nvPr>
        </p:nvSpPr>
        <p:spPr bwMode="auto">
          <a:xfrm>
            <a:off x="2972472" y="200938"/>
            <a:ext cx="1032589" cy="730434"/>
          </a:xfrm>
          <a:prstGeom prst="rect">
            <a:avLst/>
          </a:prstGeom>
          <a:solidFill>
            <a:srgbClr val="FFFFFF"/>
          </a:solidFill>
          <a:ln>
            <a:solidFill>
              <a:srgbClr val="000000"/>
            </a:solidFill>
            <a:miter lim="800000"/>
            <a:headEnd/>
            <a:tailEnd/>
          </a:ln>
        </p:spPr>
      </p:sp>
      <p:sp>
        <p:nvSpPr>
          <p:cNvPr id="139266" name="Text Box 2"/>
          <p:cNvSpPr txBox="1">
            <a:spLocks noGrp="1" noChangeArrowheads="1"/>
          </p:cNvSpPr>
          <p:nvPr>
            <p:ph type="body" idx="1"/>
          </p:nvPr>
        </p:nvSpPr>
        <p:spPr bwMode="auto">
          <a:xfrm>
            <a:off x="-1110357" y="1001971"/>
            <a:ext cx="9218408" cy="81189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0289" name="Text Box 1"/>
          <p:cNvSpPr txBox="1">
            <a:spLocks noGrp="1" noRot="1" noChangeAspect="1" noChangeArrowheads="1"/>
          </p:cNvSpPr>
          <p:nvPr>
            <p:ph type="sldImg"/>
          </p:nvPr>
        </p:nvSpPr>
        <p:spPr bwMode="auto">
          <a:xfrm>
            <a:off x="2978233" y="188719"/>
            <a:ext cx="972103" cy="686988"/>
          </a:xfrm>
          <a:prstGeom prst="rect">
            <a:avLst/>
          </a:prstGeom>
          <a:solidFill>
            <a:srgbClr val="FFFFFF"/>
          </a:solidFill>
          <a:ln>
            <a:solidFill>
              <a:srgbClr val="000000"/>
            </a:solidFill>
            <a:miter lim="800000"/>
            <a:headEnd/>
            <a:tailEnd/>
          </a:ln>
        </p:spPr>
      </p:sp>
      <p:sp>
        <p:nvSpPr>
          <p:cNvPr id="140290" name="Text Box 2"/>
          <p:cNvSpPr txBox="1">
            <a:spLocks noGrp="1" noChangeArrowheads="1"/>
          </p:cNvSpPr>
          <p:nvPr>
            <p:ph type="body" idx="1"/>
          </p:nvPr>
        </p:nvSpPr>
        <p:spPr bwMode="auto">
          <a:xfrm>
            <a:off x="-1286055" y="942233"/>
            <a:ext cx="9477635" cy="76301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1313" name="Text Box 1"/>
          <p:cNvSpPr txBox="1">
            <a:spLocks noGrp="1" noRot="1" noChangeAspect="1" noChangeArrowheads="1"/>
          </p:cNvSpPr>
          <p:nvPr>
            <p:ph type="sldImg"/>
          </p:nvPr>
        </p:nvSpPr>
        <p:spPr bwMode="auto">
          <a:xfrm>
            <a:off x="3032959" y="176499"/>
            <a:ext cx="913056" cy="646257"/>
          </a:xfrm>
          <a:prstGeom prst="rect">
            <a:avLst/>
          </a:prstGeom>
          <a:solidFill>
            <a:srgbClr val="FFFFFF"/>
          </a:solidFill>
          <a:ln>
            <a:solidFill>
              <a:srgbClr val="000000"/>
            </a:solidFill>
            <a:miter lim="800000"/>
            <a:headEnd/>
            <a:tailEnd/>
          </a:ln>
        </p:spPr>
      </p:sp>
      <p:sp>
        <p:nvSpPr>
          <p:cNvPr id="141314" name="Text Box 2"/>
          <p:cNvSpPr txBox="1">
            <a:spLocks noGrp="1" noChangeArrowheads="1"/>
          </p:cNvSpPr>
          <p:nvPr>
            <p:ph type="body" idx="1"/>
          </p:nvPr>
        </p:nvSpPr>
        <p:spPr bwMode="auto">
          <a:xfrm>
            <a:off x="-1371023" y="886568"/>
            <a:ext cx="9744063" cy="718214"/>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3361" name="Text Box 1"/>
          <p:cNvSpPr txBox="1">
            <a:spLocks noGrp="1" noRot="1" noChangeAspect="1" noChangeArrowheads="1"/>
          </p:cNvSpPr>
          <p:nvPr>
            <p:ph type="sldImg"/>
          </p:nvPr>
        </p:nvSpPr>
        <p:spPr bwMode="auto">
          <a:xfrm>
            <a:off x="3032958" y="165638"/>
            <a:ext cx="859771" cy="608242"/>
          </a:xfrm>
          <a:prstGeom prst="rect">
            <a:avLst/>
          </a:prstGeom>
          <a:solidFill>
            <a:srgbClr val="FFFFFF"/>
          </a:solidFill>
          <a:ln>
            <a:solidFill>
              <a:srgbClr val="000000"/>
            </a:solidFill>
            <a:miter lim="800000"/>
            <a:headEnd/>
            <a:tailEnd/>
          </a:ln>
        </p:spPr>
      </p:sp>
      <p:sp>
        <p:nvSpPr>
          <p:cNvPr id="143362" name="Text Box 2"/>
          <p:cNvSpPr txBox="1">
            <a:spLocks noGrp="1" noChangeArrowheads="1"/>
          </p:cNvSpPr>
          <p:nvPr>
            <p:ph type="body" idx="1"/>
          </p:nvPr>
        </p:nvSpPr>
        <p:spPr bwMode="auto">
          <a:xfrm>
            <a:off x="-1556804" y="833618"/>
            <a:ext cx="10017693" cy="67612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4385" name="Text Box 1"/>
          <p:cNvSpPr txBox="1">
            <a:spLocks noGrp="1" noRot="1" noChangeAspect="1" noChangeArrowheads="1"/>
          </p:cNvSpPr>
          <p:nvPr>
            <p:ph type="sldImg"/>
          </p:nvPr>
        </p:nvSpPr>
        <p:spPr bwMode="auto">
          <a:xfrm>
            <a:off x="3032958" y="165638"/>
            <a:ext cx="859771" cy="608242"/>
          </a:xfrm>
          <a:prstGeom prst="rect">
            <a:avLst/>
          </a:prstGeom>
          <a:solidFill>
            <a:srgbClr val="FFFFFF"/>
          </a:solidFill>
          <a:ln>
            <a:solidFill>
              <a:srgbClr val="000000"/>
            </a:solidFill>
            <a:miter lim="800000"/>
            <a:headEnd/>
            <a:tailEnd/>
          </a:ln>
        </p:spPr>
      </p:sp>
      <p:sp>
        <p:nvSpPr>
          <p:cNvPr id="144386" name="Text Box 2"/>
          <p:cNvSpPr txBox="1">
            <a:spLocks noGrp="1" noChangeArrowheads="1"/>
          </p:cNvSpPr>
          <p:nvPr>
            <p:ph type="body" idx="1"/>
          </p:nvPr>
        </p:nvSpPr>
        <p:spPr bwMode="auto">
          <a:xfrm>
            <a:off x="-1556804" y="833618"/>
            <a:ext cx="10017693" cy="67612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5409" name="Text Box 1"/>
          <p:cNvSpPr txBox="1">
            <a:spLocks noGrp="1" noRot="1" noChangeAspect="1" noChangeArrowheads="1"/>
          </p:cNvSpPr>
          <p:nvPr>
            <p:ph type="sldImg"/>
          </p:nvPr>
        </p:nvSpPr>
        <p:spPr bwMode="auto">
          <a:xfrm>
            <a:off x="1862116" y="730434"/>
            <a:ext cx="3727111" cy="2635264"/>
          </a:xfrm>
          <a:prstGeom prst="rect">
            <a:avLst/>
          </a:prstGeom>
          <a:solidFill>
            <a:srgbClr val="FFFFFF"/>
          </a:solidFill>
          <a:ln>
            <a:solidFill>
              <a:srgbClr val="000000"/>
            </a:solidFill>
            <a:miter lim="800000"/>
            <a:headEnd/>
            <a:tailEnd/>
          </a:ln>
        </p:spPr>
      </p:sp>
      <p:sp>
        <p:nvSpPr>
          <p:cNvPr id="145410" name="Text Box 2"/>
          <p:cNvSpPr txBox="1">
            <a:spLocks noGrp="1" noChangeArrowheads="1"/>
          </p:cNvSpPr>
          <p:nvPr>
            <p:ph type="body" idx="1"/>
          </p:nvPr>
        </p:nvSpPr>
        <p:spPr bwMode="auto">
          <a:xfrm>
            <a:off x="1152121" y="3622300"/>
            <a:ext cx="5152861" cy="292580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6433" name="Text Box 1"/>
          <p:cNvSpPr txBox="1">
            <a:spLocks noGrp="1" noRot="1" noChangeAspect="1" noChangeArrowheads="1"/>
          </p:cNvSpPr>
          <p:nvPr>
            <p:ph type="sldImg"/>
          </p:nvPr>
        </p:nvSpPr>
        <p:spPr bwMode="auto">
          <a:xfrm>
            <a:off x="3084804" y="156134"/>
            <a:ext cx="809365" cy="572943"/>
          </a:xfrm>
          <a:prstGeom prst="rect">
            <a:avLst/>
          </a:prstGeom>
          <a:solidFill>
            <a:srgbClr val="FFFFFF"/>
          </a:solidFill>
          <a:ln>
            <a:solidFill>
              <a:srgbClr val="000000"/>
            </a:solidFill>
            <a:miter lim="800000"/>
            <a:headEnd/>
            <a:tailEnd/>
          </a:ln>
        </p:spPr>
      </p:sp>
      <p:sp>
        <p:nvSpPr>
          <p:cNvPr id="146434" name="Text Box 2"/>
          <p:cNvSpPr txBox="1">
            <a:spLocks noGrp="1" noChangeArrowheads="1"/>
          </p:cNvSpPr>
          <p:nvPr>
            <p:ph type="body" idx="1"/>
          </p:nvPr>
        </p:nvSpPr>
        <p:spPr bwMode="auto">
          <a:xfrm>
            <a:off x="-1648973" y="784741"/>
            <a:ext cx="10298522" cy="63539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7457" name="Text Box 1"/>
          <p:cNvSpPr txBox="1">
            <a:spLocks noGrp="1" noRot="1" noChangeAspect="1" noChangeArrowheads="1"/>
          </p:cNvSpPr>
          <p:nvPr>
            <p:ph type="sldImg"/>
          </p:nvPr>
        </p:nvSpPr>
        <p:spPr bwMode="auto">
          <a:xfrm>
            <a:off x="3084804" y="156134"/>
            <a:ext cx="809365" cy="572943"/>
          </a:xfrm>
          <a:prstGeom prst="rect">
            <a:avLst/>
          </a:prstGeom>
          <a:solidFill>
            <a:srgbClr val="FFFFFF"/>
          </a:solidFill>
          <a:ln>
            <a:solidFill>
              <a:srgbClr val="000000"/>
            </a:solidFill>
            <a:miter lim="800000"/>
            <a:headEnd/>
            <a:tailEnd/>
          </a:ln>
        </p:spPr>
      </p:sp>
      <p:sp>
        <p:nvSpPr>
          <p:cNvPr id="147458" name="Text Box 2"/>
          <p:cNvSpPr txBox="1">
            <a:spLocks noGrp="1" noChangeArrowheads="1"/>
          </p:cNvSpPr>
          <p:nvPr>
            <p:ph type="body" idx="1"/>
          </p:nvPr>
        </p:nvSpPr>
        <p:spPr bwMode="auto">
          <a:xfrm>
            <a:off x="-1648973" y="784741"/>
            <a:ext cx="10298522" cy="63539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8481" name="Text Box 1025"/>
          <p:cNvSpPr txBox="1">
            <a:spLocks noGrp="1" noRot="1" noChangeAspect="1" noChangeArrowheads="1"/>
          </p:cNvSpPr>
          <p:nvPr>
            <p:ph type="sldImg"/>
          </p:nvPr>
        </p:nvSpPr>
        <p:spPr bwMode="auto">
          <a:xfrm>
            <a:off x="3081924" y="146630"/>
            <a:ext cx="761840" cy="539001"/>
          </a:xfrm>
          <a:prstGeom prst="rect">
            <a:avLst/>
          </a:prstGeom>
          <a:solidFill>
            <a:srgbClr val="FFFFFF"/>
          </a:solidFill>
          <a:ln>
            <a:solidFill>
              <a:srgbClr val="000000"/>
            </a:solidFill>
            <a:miter lim="800000"/>
            <a:headEnd/>
            <a:tailEnd/>
          </a:ln>
        </p:spPr>
      </p:sp>
      <p:sp>
        <p:nvSpPr>
          <p:cNvPr id="148482" name="Text Box 1026"/>
          <p:cNvSpPr txBox="1">
            <a:spLocks noGrp="1" noChangeArrowheads="1"/>
          </p:cNvSpPr>
          <p:nvPr>
            <p:ph type="body" idx="1"/>
          </p:nvPr>
        </p:nvSpPr>
        <p:spPr bwMode="auto">
          <a:xfrm>
            <a:off x="-1843394" y="737223"/>
            <a:ext cx="10587992" cy="59873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49505" name="Text Box 1"/>
          <p:cNvSpPr txBox="1">
            <a:spLocks noGrp="1" noRot="1" noChangeAspect="1" noChangeArrowheads="1"/>
          </p:cNvSpPr>
          <p:nvPr>
            <p:ph type="sldImg"/>
          </p:nvPr>
        </p:nvSpPr>
        <p:spPr bwMode="auto">
          <a:xfrm>
            <a:off x="3132330" y="138484"/>
            <a:ext cx="715755" cy="506416"/>
          </a:xfrm>
          <a:prstGeom prst="rect">
            <a:avLst/>
          </a:prstGeom>
          <a:solidFill>
            <a:srgbClr val="FFFFFF"/>
          </a:solidFill>
          <a:ln>
            <a:solidFill>
              <a:srgbClr val="000000"/>
            </a:solidFill>
            <a:miter lim="800000"/>
            <a:headEnd/>
            <a:tailEnd/>
          </a:ln>
        </p:spPr>
      </p:sp>
      <p:sp>
        <p:nvSpPr>
          <p:cNvPr id="149506" name="Text Box 2"/>
          <p:cNvSpPr txBox="1">
            <a:spLocks noGrp="1" noChangeArrowheads="1"/>
          </p:cNvSpPr>
          <p:nvPr>
            <p:ph type="body" idx="1"/>
          </p:nvPr>
        </p:nvSpPr>
        <p:spPr bwMode="auto">
          <a:xfrm>
            <a:off x="-1939883" y="693777"/>
            <a:ext cx="10886103" cy="56343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0529" name="Text Box 1"/>
          <p:cNvSpPr txBox="1">
            <a:spLocks noGrp="1" noRot="1" noChangeAspect="1" noChangeArrowheads="1"/>
          </p:cNvSpPr>
          <p:nvPr>
            <p:ph type="sldImg"/>
          </p:nvPr>
        </p:nvSpPr>
        <p:spPr bwMode="auto">
          <a:xfrm>
            <a:off x="3125128" y="128980"/>
            <a:ext cx="675431" cy="476547"/>
          </a:xfrm>
          <a:prstGeom prst="rect">
            <a:avLst/>
          </a:prstGeom>
          <a:solidFill>
            <a:srgbClr val="FFFFFF"/>
          </a:solidFill>
          <a:ln>
            <a:solidFill>
              <a:srgbClr val="000000"/>
            </a:solidFill>
            <a:miter lim="800000"/>
            <a:headEnd/>
            <a:tailEnd/>
          </a:ln>
        </p:spPr>
      </p:sp>
      <p:sp>
        <p:nvSpPr>
          <p:cNvPr id="150530" name="Text Box 2"/>
          <p:cNvSpPr txBox="1">
            <a:spLocks noGrp="1" noChangeArrowheads="1"/>
          </p:cNvSpPr>
          <p:nvPr>
            <p:ph type="body" idx="1"/>
          </p:nvPr>
        </p:nvSpPr>
        <p:spPr bwMode="auto">
          <a:xfrm>
            <a:off x="-2145825" y="653047"/>
            <a:ext cx="11191415" cy="52949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4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1553" name="Text Box 1"/>
          <p:cNvSpPr txBox="1">
            <a:spLocks noGrp="1" noRot="1" noChangeAspect="1" noChangeArrowheads="1"/>
          </p:cNvSpPr>
          <p:nvPr>
            <p:ph type="sldImg"/>
          </p:nvPr>
        </p:nvSpPr>
        <p:spPr bwMode="auto">
          <a:xfrm>
            <a:off x="3125128" y="128980"/>
            <a:ext cx="675431" cy="476547"/>
          </a:xfrm>
          <a:prstGeom prst="rect">
            <a:avLst/>
          </a:prstGeom>
          <a:solidFill>
            <a:srgbClr val="FFFFFF"/>
          </a:solidFill>
          <a:ln>
            <a:solidFill>
              <a:srgbClr val="000000"/>
            </a:solidFill>
            <a:miter lim="800000"/>
            <a:headEnd/>
            <a:tailEnd/>
          </a:ln>
        </p:spPr>
      </p:sp>
      <p:sp>
        <p:nvSpPr>
          <p:cNvPr id="151554" name="Text Box 2"/>
          <p:cNvSpPr txBox="1">
            <a:spLocks noGrp="1" noChangeArrowheads="1"/>
          </p:cNvSpPr>
          <p:nvPr>
            <p:ph type="body" idx="1"/>
          </p:nvPr>
        </p:nvSpPr>
        <p:spPr bwMode="auto">
          <a:xfrm>
            <a:off x="-2145825" y="653047"/>
            <a:ext cx="11191415" cy="52949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2577" name="Text Box 1"/>
          <p:cNvSpPr txBox="1">
            <a:spLocks noGrp="1" noRot="1" noChangeAspect="1" noChangeArrowheads="1"/>
          </p:cNvSpPr>
          <p:nvPr>
            <p:ph type="sldImg"/>
          </p:nvPr>
        </p:nvSpPr>
        <p:spPr bwMode="auto">
          <a:xfrm>
            <a:off x="3210097" y="107258"/>
            <a:ext cx="563099" cy="397801"/>
          </a:xfrm>
          <a:prstGeom prst="rect">
            <a:avLst/>
          </a:prstGeom>
          <a:solidFill>
            <a:srgbClr val="FFFFFF"/>
          </a:solidFill>
          <a:ln>
            <a:solidFill>
              <a:srgbClr val="000000"/>
            </a:solidFill>
            <a:miter lim="800000"/>
            <a:headEnd/>
            <a:tailEnd/>
          </a:ln>
        </p:spPr>
      </p:sp>
      <p:sp>
        <p:nvSpPr>
          <p:cNvPr id="152578" name="Text Box 2"/>
          <p:cNvSpPr txBox="1">
            <a:spLocks noGrp="1" noChangeArrowheads="1"/>
          </p:cNvSpPr>
          <p:nvPr>
            <p:ph type="body" idx="1"/>
          </p:nvPr>
        </p:nvSpPr>
        <p:spPr bwMode="auto">
          <a:xfrm>
            <a:off x="-2574990" y="543073"/>
            <a:ext cx="12162077" cy="44124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3601" name="Text Box 1"/>
          <p:cNvSpPr txBox="1">
            <a:spLocks noGrp="1" noRot="1" noChangeAspect="1" noChangeArrowheads="1"/>
          </p:cNvSpPr>
          <p:nvPr>
            <p:ph type="sldImg"/>
          </p:nvPr>
        </p:nvSpPr>
        <p:spPr bwMode="auto">
          <a:xfrm>
            <a:off x="3210097" y="107258"/>
            <a:ext cx="563099" cy="397801"/>
          </a:xfrm>
          <a:prstGeom prst="rect">
            <a:avLst/>
          </a:prstGeom>
          <a:solidFill>
            <a:srgbClr val="FFFFFF"/>
          </a:solidFill>
          <a:ln>
            <a:solidFill>
              <a:srgbClr val="000000"/>
            </a:solidFill>
            <a:miter lim="800000"/>
            <a:headEnd/>
            <a:tailEnd/>
          </a:ln>
        </p:spPr>
      </p:sp>
      <p:sp>
        <p:nvSpPr>
          <p:cNvPr id="153602" name="Text Box 2"/>
          <p:cNvSpPr txBox="1">
            <a:spLocks noGrp="1" noChangeArrowheads="1"/>
          </p:cNvSpPr>
          <p:nvPr>
            <p:ph type="body" idx="1"/>
          </p:nvPr>
        </p:nvSpPr>
        <p:spPr bwMode="auto">
          <a:xfrm>
            <a:off x="-2574990" y="543073"/>
            <a:ext cx="12162077" cy="44124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4625" name="Text Box 1"/>
          <p:cNvSpPr txBox="1">
            <a:spLocks noGrp="1" noRot="1" noChangeAspect="1" noChangeArrowheads="1"/>
          </p:cNvSpPr>
          <p:nvPr>
            <p:ph type="sldImg"/>
          </p:nvPr>
        </p:nvSpPr>
        <p:spPr bwMode="auto">
          <a:xfrm>
            <a:off x="3195696" y="100469"/>
            <a:ext cx="528535" cy="373363"/>
          </a:xfrm>
          <a:prstGeom prst="rect">
            <a:avLst/>
          </a:prstGeom>
          <a:solidFill>
            <a:srgbClr val="FFFFFF"/>
          </a:solidFill>
          <a:ln>
            <a:solidFill>
              <a:srgbClr val="000000"/>
            </a:solidFill>
            <a:miter lim="800000"/>
            <a:headEnd/>
            <a:tailEnd/>
          </a:ln>
        </p:spPr>
      </p:sp>
      <p:sp>
        <p:nvSpPr>
          <p:cNvPr id="154626" name="Text Box 2"/>
          <p:cNvSpPr txBox="1">
            <a:spLocks noGrp="1" noChangeArrowheads="1"/>
          </p:cNvSpPr>
          <p:nvPr>
            <p:ph type="body" idx="1"/>
          </p:nvPr>
        </p:nvSpPr>
        <p:spPr bwMode="auto">
          <a:xfrm>
            <a:off x="-2805414" y="510489"/>
            <a:ext cx="12503393" cy="414094"/>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5649" name="Text Box 1025"/>
          <p:cNvSpPr txBox="1">
            <a:spLocks noGrp="1" noRot="1" noChangeAspect="1" noChangeArrowheads="1"/>
          </p:cNvSpPr>
          <p:nvPr>
            <p:ph type="sldImg"/>
          </p:nvPr>
        </p:nvSpPr>
        <p:spPr bwMode="auto">
          <a:xfrm>
            <a:off x="3244662" y="95038"/>
            <a:ext cx="498292" cy="351641"/>
          </a:xfrm>
          <a:prstGeom prst="rect">
            <a:avLst/>
          </a:prstGeom>
          <a:solidFill>
            <a:srgbClr val="FFFFFF"/>
          </a:solidFill>
          <a:ln>
            <a:solidFill>
              <a:srgbClr val="000000"/>
            </a:solidFill>
            <a:miter lim="800000"/>
            <a:headEnd/>
            <a:tailEnd/>
          </a:ln>
        </p:spPr>
      </p:sp>
      <p:sp>
        <p:nvSpPr>
          <p:cNvPr id="155650" name="Text Box 1026"/>
          <p:cNvSpPr txBox="1">
            <a:spLocks noGrp="1" noChangeArrowheads="1"/>
          </p:cNvSpPr>
          <p:nvPr>
            <p:ph type="body" idx="1"/>
          </p:nvPr>
        </p:nvSpPr>
        <p:spPr bwMode="auto">
          <a:xfrm>
            <a:off x="-2920626" y="480620"/>
            <a:ext cx="12854790" cy="38965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6673" name="Text Box 1"/>
          <p:cNvSpPr txBox="1">
            <a:spLocks noGrp="1" noRot="1" noChangeAspect="1" noChangeArrowheads="1"/>
          </p:cNvSpPr>
          <p:nvPr>
            <p:ph type="sldImg"/>
          </p:nvPr>
        </p:nvSpPr>
        <p:spPr bwMode="auto">
          <a:xfrm>
            <a:off x="3224500" y="89607"/>
            <a:ext cx="469489" cy="331275"/>
          </a:xfrm>
          <a:prstGeom prst="rect">
            <a:avLst/>
          </a:prstGeom>
          <a:solidFill>
            <a:srgbClr val="FFFFFF"/>
          </a:solidFill>
          <a:ln>
            <a:solidFill>
              <a:srgbClr val="000000"/>
            </a:solidFill>
            <a:miter lim="800000"/>
            <a:headEnd/>
            <a:tailEnd/>
          </a:ln>
        </p:spPr>
      </p:sp>
      <p:sp>
        <p:nvSpPr>
          <p:cNvPr id="156674" name="Text Box 2"/>
          <p:cNvSpPr txBox="1">
            <a:spLocks noGrp="1" noChangeArrowheads="1"/>
          </p:cNvSpPr>
          <p:nvPr>
            <p:ph type="body" idx="1"/>
          </p:nvPr>
        </p:nvSpPr>
        <p:spPr bwMode="auto">
          <a:xfrm>
            <a:off x="-3164013" y="450751"/>
            <a:ext cx="13216268" cy="36657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7697" name="Text Box 1"/>
          <p:cNvSpPr txBox="1">
            <a:spLocks noGrp="1" noRot="1" noChangeAspect="1" noChangeArrowheads="1"/>
          </p:cNvSpPr>
          <p:nvPr>
            <p:ph type="sldImg"/>
          </p:nvPr>
        </p:nvSpPr>
        <p:spPr bwMode="auto">
          <a:xfrm>
            <a:off x="3273465" y="82820"/>
            <a:ext cx="440686" cy="310909"/>
          </a:xfrm>
          <a:prstGeom prst="rect">
            <a:avLst/>
          </a:prstGeom>
          <a:solidFill>
            <a:srgbClr val="FFFFFF"/>
          </a:solidFill>
          <a:ln>
            <a:solidFill>
              <a:srgbClr val="000000"/>
            </a:solidFill>
            <a:miter lim="800000"/>
            <a:headEnd/>
            <a:tailEnd/>
          </a:ln>
        </p:spPr>
      </p:sp>
      <p:sp>
        <p:nvSpPr>
          <p:cNvPr id="157698" name="Text Box 2"/>
          <p:cNvSpPr txBox="1">
            <a:spLocks noGrp="1" noChangeArrowheads="1"/>
          </p:cNvSpPr>
          <p:nvPr>
            <p:ph type="body" idx="1"/>
          </p:nvPr>
        </p:nvSpPr>
        <p:spPr bwMode="auto">
          <a:xfrm>
            <a:off x="-3284985" y="424956"/>
            <a:ext cx="13587827" cy="344852"/>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8721" name="Text Box 1"/>
          <p:cNvSpPr txBox="1">
            <a:spLocks noGrp="1" noRot="1" noChangeAspect="1" noChangeArrowheads="1"/>
          </p:cNvSpPr>
          <p:nvPr>
            <p:ph type="sldImg"/>
          </p:nvPr>
        </p:nvSpPr>
        <p:spPr bwMode="auto">
          <a:xfrm>
            <a:off x="3253303" y="78746"/>
            <a:ext cx="411883" cy="291902"/>
          </a:xfrm>
          <a:prstGeom prst="rect">
            <a:avLst/>
          </a:prstGeom>
          <a:solidFill>
            <a:srgbClr val="FFFFFF"/>
          </a:solidFill>
          <a:ln>
            <a:solidFill>
              <a:srgbClr val="000000"/>
            </a:solidFill>
            <a:miter lim="800000"/>
            <a:headEnd/>
            <a:tailEnd/>
          </a:ln>
        </p:spPr>
      </p:sp>
      <p:sp>
        <p:nvSpPr>
          <p:cNvPr id="158722" name="Text Box 2"/>
          <p:cNvSpPr txBox="1">
            <a:spLocks noGrp="1" noChangeArrowheads="1"/>
          </p:cNvSpPr>
          <p:nvPr>
            <p:ph type="body" idx="1"/>
          </p:nvPr>
        </p:nvSpPr>
        <p:spPr bwMode="auto">
          <a:xfrm>
            <a:off x="-3541332" y="399159"/>
            <a:ext cx="13969468" cy="32448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59745" name="Text Box 1"/>
          <p:cNvSpPr txBox="1">
            <a:spLocks noGrp="1" noRot="1" noChangeAspect="1" noChangeArrowheads="1"/>
          </p:cNvSpPr>
          <p:nvPr>
            <p:ph type="sldImg"/>
          </p:nvPr>
        </p:nvSpPr>
        <p:spPr bwMode="auto">
          <a:xfrm>
            <a:off x="3162573" y="114046"/>
            <a:ext cx="597663" cy="422240"/>
          </a:xfrm>
          <a:prstGeom prst="rect">
            <a:avLst/>
          </a:prstGeom>
          <a:solidFill>
            <a:srgbClr val="FFFFFF"/>
          </a:solidFill>
          <a:ln>
            <a:solidFill>
              <a:srgbClr val="000000"/>
            </a:solidFill>
            <a:miter lim="800000"/>
            <a:headEnd/>
            <a:tailEnd/>
          </a:ln>
        </p:spPr>
      </p:sp>
      <p:sp>
        <p:nvSpPr>
          <p:cNvPr id="159746" name="Text Box 2"/>
          <p:cNvSpPr txBox="1">
            <a:spLocks noGrp="1" noChangeArrowheads="1"/>
          </p:cNvSpPr>
          <p:nvPr>
            <p:ph type="body" idx="1"/>
          </p:nvPr>
        </p:nvSpPr>
        <p:spPr bwMode="auto">
          <a:xfrm>
            <a:off x="-2466980" y="577017"/>
            <a:ext cx="11829403" cy="46840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0769" name="Text Box 1025"/>
          <p:cNvSpPr txBox="1">
            <a:spLocks noGrp="1" noRot="1" noChangeAspect="1" noChangeArrowheads="1"/>
          </p:cNvSpPr>
          <p:nvPr>
            <p:ph type="sldImg"/>
          </p:nvPr>
        </p:nvSpPr>
        <p:spPr bwMode="auto">
          <a:xfrm>
            <a:off x="2845739" y="241668"/>
            <a:ext cx="1241410" cy="878422"/>
          </a:xfrm>
          <a:prstGeom prst="rect">
            <a:avLst/>
          </a:prstGeom>
          <a:solidFill>
            <a:srgbClr val="FFFFFF"/>
          </a:solidFill>
          <a:ln>
            <a:solidFill>
              <a:srgbClr val="000000"/>
            </a:solidFill>
            <a:miter lim="800000"/>
            <a:headEnd/>
            <a:tailEnd/>
          </a:ln>
        </p:spPr>
      </p:sp>
      <p:sp>
        <p:nvSpPr>
          <p:cNvPr id="160770" name="Text Box 1026"/>
          <p:cNvSpPr txBox="1">
            <a:spLocks noGrp="1" noChangeArrowheads="1"/>
          </p:cNvSpPr>
          <p:nvPr>
            <p:ph type="body" idx="1"/>
          </p:nvPr>
        </p:nvSpPr>
        <p:spPr bwMode="auto">
          <a:xfrm>
            <a:off x="-786322" y="1204266"/>
            <a:ext cx="8483931" cy="97481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5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1793" name="Text Box 1"/>
          <p:cNvSpPr txBox="1">
            <a:spLocks noGrp="1" noRot="1" noChangeAspect="1" noChangeArrowheads="1"/>
          </p:cNvSpPr>
          <p:nvPr>
            <p:ph type="sldImg"/>
          </p:nvPr>
        </p:nvSpPr>
        <p:spPr bwMode="auto">
          <a:xfrm>
            <a:off x="2904786" y="226733"/>
            <a:ext cx="1166522" cy="825472"/>
          </a:xfrm>
          <a:prstGeom prst="rect">
            <a:avLst/>
          </a:prstGeom>
          <a:solidFill>
            <a:srgbClr val="FFFFFF"/>
          </a:solidFill>
          <a:ln>
            <a:solidFill>
              <a:srgbClr val="000000"/>
            </a:solidFill>
            <a:miter lim="800000"/>
            <a:headEnd/>
            <a:tailEnd/>
          </a:ln>
        </p:spPr>
      </p:sp>
      <p:sp>
        <p:nvSpPr>
          <p:cNvPr id="161794" name="Text Box 2"/>
          <p:cNvSpPr txBox="1">
            <a:spLocks noGrp="1" noChangeArrowheads="1"/>
          </p:cNvSpPr>
          <p:nvPr>
            <p:ph type="body" idx="1"/>
          </p:nvPr>
        </p:nvSpPr>
        <p:spPr bwMode="auto">
          <a:xfrm>
            <a:off x="-862651" y="1132309"/>
            <a:ext cx="8721557" cy="91643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73057" name="Text Box 1025"/>
          <p:cNvSpPr txBox="1">
            <a:spLocks noGrp="1" noRot="1" noChangeAspect="1" noChangeArrowheads="1"/>
          </p:cNvSpPr>
          <p:nvPr>
            <p:ph type="sldImg"/>
          </p:nvPr>
        </p:nvSpPr>
        <p:spPr bwMode="auto">
          <a:xfrm>
            <a:off x="1191005" y="878422"/>
            <a:ext cx="4475990" cy="3164760"/>
          </a:xfrm>
          <a:prstGeom prst="rect">
            <a:avLst/>
          </a:prstGeom>
          <a:solidFill>
            <a:srgbClr val="FFFFFF"/>
          </a:solidFill>
          <a:ln>
            <a:solidFill>
              <a:srgbClr val="000000"/>
            </a:solidFill>
            <a:miter lim="800000"/>
            <a:headEnd/>
            <a:tailEnd/>
          </a:ln>
        </p:spPr>
      </p:sp>
      <p:sp>
        <p:nvSpPr>
          <p:cNvPr id="173058" name="Text Box 1026"/>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2817" name="Text Box 1"/>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62818" name="Text Box 2"/>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3841" name="Text Box 1"/>
          <p:cNvSpPr txBox="1">
            <a:spLocks noGrp="1" noRot="1" noChangeAspect="1" noChangeArrowheads="1"/>
          </p:cNvSpPr>
          <p:nvPr>
            <p:ph type="sldImg"/>
          </p:nvPr>
        </p:nvSpPr>
        <p:spPr bwMode="auto">
          <a:xfrm>
            <a:off x="2938463" y="227013"/>
            <a:ext cx="1100137" cy="825500"/>
          </a:xfrm>
          <a:prstGeom prst="rect">
            <a:avLst/>
          </a:prstGeom>
          <a:solidFill>
            <a:srgbClr val="FFFFFF"/>
          </a:solidFill>
          <a:ln>
            <a:solidFill>
              <a:srgbClr val="000000"/>
            </a:solidFill>
            <a:miter lim="800000"/>
            <a:headEnd/>
            <a:tailEnd/>
          </a:ln>
        </p:spPr>
      </p:sp>
      <p:sp>
        <p:nvSpPr>
          <p:cNvPr id="163842" name="Text Box 2"/>
          <p:cNvSpPr txBox="1">
            <a:spLocks noGrp="1" noChangeArrowheads="1"/>
          </p:cNvSpPr>
          <p:nvPr>
            <p:ph type="body" idx="1"/>
          </p:nvPr>
        </p:nvSpPr>
        <p:spPr bwMode="auto">
          <a:xfrm>
            <a:off x="-862651" y="1132309"/>
            <a:ext cx="8721557" cy="91643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4865" name="Text Box 1"/>
          <p:cNvSpPr txBox="1">
            <a:spLocks noGrp="1" noRot="1" noChangeAspect="1" noChangeArrowheads="1"/>
          </p:cNvSpPr>
          <p:nvPr>
            <p:ph type="sldImg"/>
          </p:nvPr>
        </p:nvSpPr>
        <p:spPr bwMode="auto">
          <a:xfrm>
            <a:off x="2946400" y="212725"/>
            <a:ext cx="1036638" cy="776288"/>
          </a:xfrm>
          <a:prstGeom prst="rect">
            <a:avLst/>
          </a:prstGeom>
          <a:solidFill>
            <a:srgbClr val="FFFFFF"/>
          </a:solidFill>
          <a:ln>
            <a:solidFill>
              <a:srgbClr val="000000"/>
            </a:solidFill>
            <a:miter lim="800000"/>
            <a:headEnd/>
            <a:tailEnd/>
          </a:ln>
        </p:spPr>
      </p:sp>
      <p:sp>
        <p:nvSpPr>
          <p:cNvPr id="164866" name="Text Box 2"/>
          <p:cNvSpPr txBox="1">
            <a:spLocks noGrp="1" noChangeArrowheads="1"/>
          </p:cNvSpPr>
          <p:nvPr>
            <p:ph type="body" idx="1"/>
          </p:nvPr>
        </p:nvSpPr>
        <p:spPr bwMode="auto">
          <a:xfrm>
            <a:off x="-1028267" y="1065782"/>
            <a:ext cx="8966381" cy="86212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5889" name="Text Box 1"/>
          <p:cNvSpPr txBox="1">
            <a:spLocks noGrp="1" noRot="1" noChangeAspect="1" noChangeArrowheads="1"/>
          </p:cNvSpPr>
          <p:nvPr>
            <p:ph type="sldImg"/>
          </p:nvPr>
        </p:nvSpPr>
        <p:spPr bwMode="auto">
          <a:xfrm>
            <a:off x="2938463" y="227013"/>
            <a:ext cx="1100137" cy="825500"/>
          </a:xfrm>
          <a:prstGeom prst="rect">
            <a:avLst/>
          </a:prstGeom>
          <a:solidFill>
            <a:srgbClr val="FFFFFF"/>
          </a:solidFill>
          <a:ln>
            <a:solidFill>
              <a:srgbClr val="000000"/>
            </a:solidFill>
            <a:miter lim="800000"/>
            <a:headEnd/>
            <a:tailEnd/>
          </a:ln>
        </p:spPr>
      </p:sp>
      <p:sp>
        <p:nvSpPr>
          <p:cNvPr id="165890" name="Text Box 2"/>
          <p:cNvSpPr txBox="1">
            <a:spLocks noGrp="1" noChangeArrowheads="1"/>
          </p:cNvSpPr>
          <p:nvPr>
            <p:ph type="body" idx="1"/>
          </p:nvPr>
        </p:nvSpPr>
        <p:spPr bwMode="auto">
          <a:xfrm>
            <a:off x="-862651" y="1132309"/>
            <a:ext cx="8721557" cy="916437"/>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6913" name="Text Box 1"/>
          <p:cNvSpPr txBox="1">
            <a:spLocks noGrp="1" noRot="1" noChangeAspect="1" noChangeArrowheads="1"/>
          </p:cNvSpPr>
          <p:nvPr>
            <p:ph type="sldImg"/>
          </p:nvPr>
        </p:nvSpPr>
        <p:spPr bwMode="auto">
          <a:xfrm>
            <a:off x="2946400" y="212725"/>
            <a:ext cx="1036638" cy="776288"/>
          </a:xfrm>
          <a:prstGeom prst="rect">
            <a:avLst/>
          </a:prstGeom>
          <a:solidFill>
            <a:srgbClr val="FFFFFF"/>
          </a:solidFill>
          <a:ln>
            <a:solidFill>
              <a:srgbClr val="000000"/>
            </a:solidFill>
            <a:miter lim="800000"/>
            <a:headEnd/>
            <a:tailEnd/>
          </a:ln>
        </p:spPr>
      </p:sp>
      <p:sp>
        <p:nvSpPr>
          <p:cNvPr id="166914" name="Text Box 2"/>
          <p:cNvSpPr txBox="1">
            <a:spLocks noGrp="1" noChangeArrowheads="1"/>
          </p:cNvSpPr>
          <p:nvPr>
            <p:ph type="body" idx="1"/>
          </p:nvPr>
        </p:nvSpPr>
        <p:spPr bwMode="auto">
          <a:xfrm>
            <a:off x="-1028267" y="1065782"/>
            <a:ext cx="8966381" cy="862129"/>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7937" name="Text Box 1"/>
          <p:cNvSpPr txBox="1">
            <a:spLocks noGrp="1" noRot="1" noChangeAspect="1" noChangeArrowheads="1"/>
          </p:cNvSpPr>
          <p:nvPr>
            <p:ph type="sldImg"/>
          </p:nvPr>
        </p:nvSpPr>
        <p:spPr bwMode="auto">
          <a:xfrm>
            <a:off x="3001963" y="201613"/>
            <a:ext cx="973137" cy="730250"/>
          </a:xfrm>
          <a:prstGeom prst="rect">
            <a:avLst/>
          </a:prstGeom>
          <a:solidFill>
            <a:srgbClr val="FFFFFF"/>
          </a:solidFill>
          <a:ln>
            <a:solidFill>
              <a:srgbClr val="000000"/>
            </a:solidFill>
            <a:miter lim="800000"/>
            <a:headEnd/>
            <a:tailEnd/>
          </a:ln>
        </p:spPr>
      </p:sp>
      <p:sp>
        <p:nvSpPr>
          <p:cNvPr id="167938" name="Text Box 2"/>
          <p:cNvSpPr txBox="1">
            <a:spLocks noGrp="1" noChangeArrowheads="1"/>
          </p:cNvSpPr>
          <p:nvPr>
            <p:ph type="body" idx="1"/>
          </p:nvPr>
        </p:nvSpPr>
        <p:spPr bwMode="auto">
          <a:xfrm>
            <a:off x="-1110357" y="1001971"/>
            <a:ext cx="9218408" cy="81189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8961" name="Text Box 1"/>
          <p:cNvSpPr txBox="1">
            <a:spLocks noGrp="1" noRot="1" noChangeAspect="1" noChangeArrowheads="1"/>
          </p:cNvSpPr>
          <p:nvPr>
            <p:ph type="sldImg"/>
          </p:nvPr>
        </p:nvSpPr>
        <p:spPr bwMode="auto">
          <a:xfrm>
            <a:off x="3005138" y="188913"/>
            <a:ext cx="917575" cy="687387"/>
          </a:xfrm>
          <a:prstGeom prst="rect">
            <a:avLst/>
          </a:prstGeom>
          <a:solidFill>
            <a:srgbClr val="FFFFFF"/>
          </a:solidFill>
          <a:ln>
            <a:solidFill>
              <a:srgbClr val="000000"/>
            </a:solidFill>
            <a:miter lim="800000"/>
            <a:headEnd/>
            <a:tailEnd/>
          </a:ln>
        </p:spPr>
      </p:sp>
      <p:sp>
        <p:nvSpPr>
          <p:cNvPr id="168962" name="Text Box 2"/>
          <p:cNvSpPr txBox="1">
            <a:spLocks noGrp="1" noChangeArrowheads="1"/>
          </p:cNvSpPr>
          <p:nvPr>
            <p:ph type="body" idx="1"/>
          </p:nvPr>
        </p:nvSpPr>
        <p:spPr bwMode="auto">
          <a:xfrm>
            <a:off x="-1286055" y="942233"/>
            <a:ext cx="9477635" cy="763018"/>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69985" name="Text Box 1"/>
          <p:cNvSpPr txBox="1">
            <a:spLocks noGrp="1" noRot="1" noChangeAspect="1" noChangeArrowheads="1"/>
          </p:cNvSpPr>
          <p:nvPr>
            <p:ph type="sldImg"/>
          </p:nvPr>
        </p:nvSpPr>
        <p:spPr bwMode="auto">
          <a:xfrm>
            <a:off x="3059113" y="176213"/>
            <a:ext cx="862012" cy="646112"/>
          </a:xfrm>
          <a:prstGeom prst="rect">
            <a:avLst/>
          </a:prstGeom>
          <a:solidFill>
            <a:srgbClr val="FFFFFF"/>
          </a:solidFill>
          <a:ln>
            <a:solidFill>
              <a:srgbClr val="000000"/>
            </a:solidFill>
            <a:miter lim="800000"/>
            <a:headEnd/>
            <a:tailEnd/>
          </a:ln>
        </p:spPr>
      </p:sp>
      <p:sp>
        <p:nvSpPr>
          <p:cNvPr id="169986" name="Text Box 2"/>
          <p:cNvSpPr txBox="1">
            <a:spLocks noGrp="1" noChangeArrowheads="1"/>
          </p:cNvSpPr>
          <p:nvPr>
            <p:ph type="body" idx="1"/>
          </p:nvPr>
        </p:nvSpPr>
        <p:spPr bwMode="auto">
          <a:xfrm>
            <a:off x="-1371023" y="886568"/>
            <a:ext cx="9744063" cy="718214"/>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6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71009" name="Text Box 1"/>
          <p:cNvSpPr txBox="1">
            <a:spLocks noGrp="1" noRot="1" noChangeAspect="1" noChangeArrowheads="1"/>
          </p:cNvSpPr>
          <p:nvPr>
            <p:ph type="sldImg"/>
          </p:nvPr>
        </p:nvSpPr>
        <p:spPr bwMode="auto">
          <a:xfrm>
            <a:off x="3106738" y="155575"/>
            <a:ext cx="765175" cy="573088"/>
          </a:xfrm>
          <a:prstGeom prst="rect">
            <a:avLst/>
          </a:prstGeom>
          <a:solidFill>
            <a:srgbClr val="FFFFFF"/>
          </a:solidFill>
          <a:ln>
            <a:solidFill>
              <a:srgbClr val="000000"/>
            </a:solidFill>
            <a:miter lim="800000"/>
            <a:headEnd/>
            <a:tailEnd/>
          </a:ln>
        </p:spPr>
      </p:sp>
      <p:sp>
        <p:nvSpPr>
          <p:cNvPr id="171010" name="Text Box 2"/>
          <p:cNvSpPr txBox="1">
            <a:spLocks noGrp="1" noChangeArrowheads="1"/>
          </p:cNvSpPr>
          <p:nvPr>
            <p:ph type="body" idx="1"/>
          </p:nvPr>
        </p:nvSpPr>
        <p:spPr bwMode="auto">
          <a:xfrm>
            <a:off x="-1648973" y="784741"/>
            <a:ext cx="10298522" cy="635396"/>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72033" name="Text Box 1"/>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72034" name="Text Box 2"/>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74081" name="Text Box 1"/>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74082" name="Text Box 2"/>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75105" name="Text Box 1025"/>
          <p:cNvSpPr txBox="1">
            <a:spLocks noGrp="1" noRot="1" noChangeAspect="1" noChangeArrowheads="1"/>
          </p:cNvSpPr>
          <p:nvPr>
            <p:ph type="sldImg"/>
          </p:nvPr>
        </p:nvSpPr>
        <p:spPr bwMode="auto">
          <a:xfrm>
            <a:off x="1539875" y="825500"/>
            <a:ext cx="3970338" cy="2978150"/>
          </a:xfrm>
          <a:prstGeom prst="rect">
            <a:avLst/>
          </a:prstGeom>
          <a:solidFill>
            <a:srgbClr val="FFFFFF"/>
          </a:solidFill>
          <a:ln>
            <a:solidFill>
              <a:srgbClr val="000000"/>
            </a:solidFill>
            <a:miter lim="800000"/>
            <a:headEnd/>
            <a:tailEnd/>
          </a:ln>
        </p:spPr>
      </p:sp>
      <p:sp>
        <p:nvSpPr>
          <p:cNvPr id="175106" name="Text Box 1026"/>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82273" name="Text Box 1"/>
          <p:cNvSpPr txBox="1">
            <a:spLocks noGrp="1" noRot="1" noChangeAspect="1" noChangeArrowheads="1"/>
          </p:cNvSpPr>
          <p:nvPr>
            <p:ph type="sldImg"/>
          </p:nvPr>
        </p:nvSpPr>
        <p:spPr bwMode="auto">
          <a:xfrm>
            <a:off x="1539875" y="825500"/>
            <a:ext cx="3970338" cy="2978150"/>
          </a:xfrm>
          <a:prstGeom prst="rect">
            <a:avLst/>
          </a:prstGeom>
          <a:solidFill>
            <a:srgbClr val="FFFFFF"/>
          </a:solidFill>
          <a:ln>
            <a:solidFill>
              <a:srgbClr val="000000"/>
            </a:solidFill>
            <a:miter lim="800000"/>
            <a:headEnd/>
            <a:tailEnd/>
          </a:ln>
        </p:spPr>
      </p:sp>
      <p:sp>
        <p:nvSpPr>
          <p:cNvPr id="182274" name="Text Box 2"/>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84321" name="Text Box 1"/>
          <p:cNvSpPr txBox="1">
            <a:spLocks noGrp="1" noRot="1" noChangeAspect="1" noChangeArrowheads="1"/>
          </p:cNvSpPr>
          <p:nvPr>
            <p:ph type="sldImg"/>
          </p:nvPr>
        </p:nvSpPr>
        <p:spPr bwMode="auto">
          <a:xfrm>
            <a:off x="2288401" y="646258"/>
            <a:ext cx="3297946" cy="2332501"/>
          </a:xfrm>
          <a:prstGeom prst="rect">
            <a:avLst/>
          </a:prstGeom>
          <a:solidFill>
            <a:srgbClr val="FFFFFF"/>
          </a:solidFill>
          <a:ln>
            <a:solidFill>
              <a:srgbClr val="000000"/>
            </a:solidFill>
            <a:miter lim="800000"/>
            <a:headEnd/>
            <a:tailEnd/>
          </a:ln>
        </p:spPr>
      </p:sp>
      <p:sp>
        <p:nvSpPr>
          <p:cNvPr id="184322" name="Text Box 2"/>
          <p:cNvSpPr txBox="1">
            <a:spLocks noGrp="1" noChangeArrowheads="1"/>
          </p:cNvSpPr>
          <p:nvPr>
            <p:ph type="body" idx="1"/>
          </p:nvPr>
        </p:nvSpPr>
        <p:spPr bwMode="auto">
          <a:xfrm>
            <a:off x="1218368" y="3204134"/>
            <a:ext cx="5446652" cy="2589103"/>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206850" name="Text Box 2"/>
          <p:cNvSpPr txBox="1">
            <a:spLocks noGrp="1" noRot="1" noChangeAspect="1" noChangeArrowheads="1"/>
          </p:cNvSpPr>
          <p:nvPr>
            <p:ph type="sldImg"/>
          </p:nvPr>
        </p:nvSpPr>
        <p:spPr bwMode="auto">
          <a:xfrm>
            <a:off x="1191005" y="878422"/>
            <a:ext cx="4475990" cy="3164760"/>
          </a:xfrm>
          <a:prstGeom prst="rect">
            <a:avLst/>
          </a:prstGeom>
          <a:solidFill>
            <a:srgbClr val="FFFFFF"/>
          </a:solidFill>
          <a:ln>
            <a:solidFill>
              <a:srgbClr val="000000"/>
            </a:solidFill>
            <a:miter lim="800000"/>
            <a:headEnd/>
            <a:tailEnd/>
          </a:ln>
        </p:spPr>
      </p:sp>
      <p:sp>
        <p:nvSpPr>
          <p:cNvPr id="206851" name="Text Box 3"/>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208898" name="Text Box 1026"/>
          <p:cNvSpPr txBox="1">
            <a:spLocks noGrp="1" noRot="1" noChangeAspect="1" noChangeArrowheads="1"/>
          </p:cNvSpPr>
          <p:nvPr>
            <p:ph type="sldImg"/>
          </p:nvPr>
        </p:nvSpPr>
        <p:spPr bwMode="auto">
          <a:xfrm>
            <a:off x="1191005" y="878422"/>
            <a:ext cx="4475990" cy="3164760"/>
          </a:xfrm>
          <a:prstGeom prst="rect">
            <a:avLst/>
          </a:prstGeom>
          <a:solidFill>
            <a:srgbClr val="FFFFFF"/>
          </a:solidFill>
          <a:ln>
            <a:solidFill>
              <a:srgbClr val="000000"/>
            </a:solidFill>
            <a:miter lim="800000"/>
            <a:headEnd/>
            <a:tailEnd/>
          </a:ln>
        </p:spPr>
      </p:sp>
      <p:sp>
        <p:nvSpPr>
          <p:cNvPr id="208899" name="Text Box 1027"/>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86369" name="Text Box 1"/>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86370" name="Text Box 2"/>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87393" name="Text Box 1"/>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87394" name="Text Box 2"/>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7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88417" name="Text Box 1"/>
          <p:cNvSpPr txBox="1">
            <a:spLocks noGrp="1" noRot="1" noChangeAspect="1" noChangeArrowheads="1"/>
          </p:cNvSpPr>
          <p:nvPr>
            <p:ph type="sldImg"/>
          </p:nvPr>
        </p:nvSpPr>
        <p:spPr bwMode="auto">
          <a:xfrm>
            <a:off x="1419989" y="825472"/>
            <a:ext cx="4211002" cy="2977401"/>
          </a:xfrm>
          <a:prstGeom prst="rect">
            <a:avLst/>
          </a:prstGeom>
          <a:solidFill>
            <a:srgbClr val="FFFFFF"/>
          </a:solidFill>
          <a:ln>
            <a:solidFill>
              <a:srgbClr val="000000"/>
            </a:solidFill>
            <a:miter lim="800000"/>
            <a:headEnd/>
            <a:tailEnd/>
          </a:ln>
        </p:spPr>
      </p:sp>
      <p:sp>
        <p:nvSpPr>
          <p:cNvPr id="188418" name="Text Box 2"/>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8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89441" name="Text Box 1"/>
          <p:cNvSpPr txBox="1">
            <a:spLocks noGrp="1" noRot="1" noChangeAspect="1" noChangeArrowheads="1"/>
          </p:cNvSpPr>
          <p:nvPr>
            <p:ph type="sldImg"/>
          </p:nvPr>
        </p:nvSpPr>
        <p:spPr bwMode="auto">
          <a:xfrm>
            <a:off x="1539875" y="825500"/>
            <a:ext cx="3970338" cy="2978150"/>
          </a:xfrm>
          <a:prstGeom prst="rect">
            <a:avLst/>
          </a:prstGeom>
          <a:solidFill>
            <a:srgbClr val="FFFFFF"/>
          </a:solidFill>
          <a:ln>
            <a:solidFill>
              <a:srgbClr val="000000"/>
            </a:solidFill>
            <a:miter lim="800000"/>
            <a:headEnd/>
            <a:tailEnd/>
          </a:ln>
        </p:spPr>
      </p:sp>
      <p:sp>
        <p:nvSpPr>
          <p:cNvPr id="189442" name="Text Box 2"/>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8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210946" name="Text Box 2"/>
          <p:cNvSpPr txBox="1">
            <a:spLocks noGrp="1" noRot="1" noChangeAspect="1" noChangeArrowheads="1"/>
          </p:cNvSpPr>
          <p:nvPr>
            <p:ph type="sldImg"/>
          </p:nvPr>
        </p:nvSpPr>
        <p:spPr bwMode="auto">
          <a:xfrm>
            <a:off x="1191005" y="878422"/>
            <a:ext cx="4475990" cy="3164760"/>
          </a:xfrm>
          <a:prstGeom prst="rect">
            <a:avLst/>
          </a:prstGeom>
          <a:solidFill>
            <a:srgbClr val="FFFFFF"/>
          </a:solidFill>
          <a:ln>
            <a:solidFill>
              <a:srgbClr val="000000"/>
            </a:solidFill>
            <a:miter lim="800000"/>
            <a:headEnd/>
            <a:tailEnd/>
          </a:ln>
        </p:spPr>
      </p:sp>
      <p:sp>
        <p:nvSpPr>
          <p:cNvPr id="210947" name="Text Box 3"/>
          <p:cNvSpPr txBox="1">
            <a:spLocks noGrp="1" noChangeArrowheads="1"/>
          </p:cNvSpPr>
          <p:nvPr>
            <p:ph type="body" idx="1"/>
          </p:nvPr>
        </p:nvSpPr>
        <p:spPr bwMode="auto">
          <a:xfrm>
            <a:off x="1061392" y="4350019"/>
            <a:ext cx="4740978" cy="3513685"/>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notesSlides/notesSlide8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rgbClr val="FFFFFF"/>
        </a:solidFill>
        <a:effectLst/>
      </p:bgPr>
    </p:bg>
    <p:spTree>
      <p:nvGrpSpPr>
        <p:cNvPr id="1" name=""/>
        <p:cNvGrpSpPr/>
        <p:nvPr/>
      </p:nvGrpSpPr>
      <p:grpSpPr>
        <a:xfrm>
          <a:off x="0" y="0"/>
          <a:ext cx="0" cy="0"/>
          <a:chOff x="0" y="0"/>
          <a:chExt cx="0" cy="0"/>
        </a:xfrm>
      </p:grpSpPr>
      <p:sp>
        <p:nvSpPr>
          <p:cNvPr id="192513" name="Text Box 1"/>
          <p:cNvSpPr txBox="1">
            <a:spLocks noGrp="1" noRot="1" noChangeAspect="1" noChangeArrowheads="1"/>
          </p:cNvSpPr>
          <p:nvPr>
            <p:ph type="sldImg"/>
          </p:nvPr>
        </p:nvSpPr>
        <p:spPr bwMode="auto">
          <a:xfrm>
            <a:off x="1319213" y="877888"/>
            <a:ext cx="4219575" cy="3165475"/>
          </a:xfrm>
          <a:prstGeom prst="rect">
            <a:avLst/>
          </a:prstGeom>
          <a:solidFill>
            <a:srgbClr val="FFFFFF"/>
          </a:solidFill>
          <a:ln>
            <a:solidFill>
              <a:srgbClr val="000000"/>
            </a:solidFill>
            <a:miter lim="800000"/>
            <a:headEnd/>
            <a:tailEnd/>
          </a:ln>
        </p:spPr>
      </p:sp>
      <p:sp>
        <p:nvSpPr>
          <p:cNvPr id="192514" name="Text Box 2"/>
          <p:cNvSpPr txBox="1">
            <a:spLocks noGrp="1" noChangeArrowheads="1"/>
          </p:cNvSpPr>
          <p:nvPr>
            <p:ph type="body" idx="1"/>
          </p:nvPr>
        </p:nvSpPr>
        <p:spPr bwMode="auto">
          <a:xfrm>
            <a:off x="1090196" y="4092059"/>
            <a:ext cx="4874911" cy="3305960"/>
          </a:xfrm>
          <a:prstGeom prst="rect">
            <a:avLst/>
          </a:prstGeom>
          <a:noFill/>
          <a:ln>
            <a:round/>
            <a:headEnd/>
            <a:tailEnd/>
          </a:ln>
        </p:spPr>
        <p:txBody>
          <a:bodyPr wrap="none" anchor="ctr">
            <a:prstTxWarp prst="textNoShape">
              <a:avLst/>
            </a:prstTxWarp>
          </a:bodyPr>
          <a:lstStyle/>
          <a:p>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91A37941-328F-DA46-B2FC-705ABB71A250}" type="slidenum">
              <a:rPr lang="en-US"/>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40F51219-1AE3-2944-8480-ACB493E96208}" type="slidenum">
              <a:rPr lang="en-US"/>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A00A3746-3ED9-8840-A435-4205503829DA}" type="slidenum">
              <a:rPr lang="en-US"/>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smtClean="0"/>
            </a:lvl1pPr>
          </a:lstStyle>
          <a:p>
            <a:fld id="{833F181B-04A2-3E41-9246-40EE25E11BAB}" type="slidenum">
              <a:rPr lang="en-US"/>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smtClean="0"/>
            </a:lvl1pPr>
          </a:lstStyle>
          <a:p>
            <a:fld id="{7BE93E40-8A73-D944-9EE3-7862A791C1E8}" type="slidenum">
              <a:rPr lang="en-US"/>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smtClean="0"/>
            </a:lvl1pPr>
          </a:lstStyle>
          <a:p>
            <a:fld id="{A4AEA565-E681-3E46-910B-4EBEE1A45EF8}" type="slidenum">
              <a:rPr lang="en-US"/>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smtClean="0"/>
            </a:lvl1pPr>
          </a:lstStyle>
          <a:p>
            <a:fld id="{76C38AEA-BB5F-9940-8A2D-CB00BB73B04F}" type="slidenum">
              <a:rPr lang="en-US"/>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smtClean="0"/>
            </a:lvl1pPr>
          </a:lstStyle>
          <a:p>
            <a:fld id="{A8BD9682-27ED-9640-8990-5181D479155A}" type="slidenum">
              <a:rPr lang="en-US"/>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smtClean="0"/>
            </a:lvl1pPr>
          </a:lstStyle>
          <a:p>
            <a:fld id="{1CCB3F38-576F-8740-89EB-E487EA0FA688}" type="slidenum">
              <a:rPr lang="en-US"/>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5798A50F-85B9-9346-8F72-18F09DC4BA64}" type="slidenum">
              <a:rPr lang="en-US"/>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4D9E9691-F2A0-D245-A491-96C5FAE7E4C6}" type="slidenum">
              <a:rPr lang="en-US"/>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txOverObj" preserve="1">
  <p:cSld name="Title and Text over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0"/>
            <a:ext cx="8229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57200" y="3938588"/>
            <a:ext cx="8229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a:xfrm>
            <a:off x="457200" y="6245225"/>
            <a:ext cx="2133600" cy="476250"/>
          </a:xfrm>
        </p:spPr>
        <p:txBody>
          <a:bodyPr/>
          <a:lstStyle>
            <a:lvl1pPr>
              <a:defRPr/>
            </a:lvl1pPr>
          </a:lstStyle>
          <a:p>
            <a:endParaRPr lang="en-US"/>
          </a:p>
        </p:txBody>
      </p:sp>
      <p:sp>
        <p:nvSpPr>
          <p:cNvPr id="6" name="Footer Placeholder 5"/>
          <p:cNvSpPr>
            <a:spLocks noGrp="1"/>
          </p:cNvSpPr>
          <p:nvPr>
            <p:ph type="ftr" sz="quarter" idx="11"/>
          </p:nvPr>
        </p:nvSpPr>
        <p:spPr>
          <a:xfrm>
            <a:off x="3124200" y="6245225"/>
            <a:ext cx="2895600" cy="476250"/>
          </a:xfrm>
        </p:spPr>
        <p:txBody>
          <a:bodyPr/>
          <a:lstStyle>
            <a:lvl1pPr>
              <a:defRPr/>
            </a:lvl1pPr>
          </a:lstStyle>
          <a:p>
            <a:endParaRPr lang="en-US"/>
          </a:p>
        </p:txBody>
      </p:sp>
      <p:sp>
        <p:nvSpPr>
          <p:cNvPr id="7" name="Slide Number Placeholder 6"/>
          <p:cNvSpPr>
            <a:spLocks noGrp="1"/>
          </p:cNvSpPr>
          <p:nvPr>
            <p:ph type="sldNum" sz="quarter" idx="12"/>
          </p:nvPr>
        </p:nvSpPr>
        <p:spPr>
          <a:xfrm>
            <a:off x="6553200" y="6245225"/>
            <a:ext cx="2133600" cy="476250"/>
          </a:xfrm>
        </p:spPr>
        <p:txBody>
          <a:bodyPr/>
          <a:lstStyle>
            <a:lvl1pPr>
              <a:defRPr smtClean="0"/>
            </a:lvl1pPr>
          </a:lstStyle>
          <a:p>
            <a:fld id="{1E107C48-5DC7-924A-B167-87C47E1DB153}" type="slidenum">
              <a:rPr lang="en-US"/>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a:xfrm>
            <a:off x="457200" y="6245225"/>
            <a:ext cx="2133600" cy="476250"/>
          </a:xfrm>
        </p:spPr>
        <p:txBody>
          <a:bodyPr/>
          <a:lstStyle>
            <a:lvl1pPr>
              <a:defRPr/>
            </a:lvl1pPr>
          </a:lstStyle>
          <a:p>
            <a:endParaRPr lang="en-US"/>
          </a:p>
        </p:txBody>
      </p:sp>
      <p:sp>
        <p:nvSpPr>
          <p:cNvPr id="6" name="Footer Placeholder 5"/>
          <p:cNvSpPr>
            <a:spLocks noGrp="1"/>
          </p:cNvSpPr>
          <p:nvPr>
            <p:ph type="ftr" sz="quarter" idx="11"/>
          </p:nvPr>
        </p:nvSpPr>
        <p:spPr>
          <a:xfrm>
            <a:off x="3124200" y="6245225"/>
            <a:ext cx="2895600" cy="476250"/>
          </a:xfrm>
        </p:spPr>
        <p:txBody>
          <a:bodyPr/>
          <a:lstStyle>
            <a:lvl1pPr>
              <a:defRPr/>
            </a:lvl1pPr>
          </a:lstStyle>
          <a:p>
            <a:endParaRPr lang="en-US"/>
          </a:p>
        </p:txBody>
      </p:sp>
      <p:sp>
        <p:nvSpPr>
          <p:cNvPr id="7" name="Slide Number Placeholder 6"/>
          <p:cNvSpPr>
            <a:spLocks noGrp="1"/>
          </p:cNvSpPr>
          <p:nvPr>
            <p:ph type="sldNum" sz="quarter" idx="12"/>
          </p:nvPr>
        </p:nvSpPr>
        <p:spPr>
          <a:xfrm>
            <a:off x="6553200" y="6245225"/>
            <a:ext cx="2133600" cy="476250"/>
          </a:xfrm>
        </p:spPr>
        <p:txBody>
          <a:bodyPr/>
          <a:lstStyle>
            <a:lvl1pPr>
              <a:defRPr smtClean="0"/>
            </a:lvl1pPr>
          </a:lstStyle>
          <a:p>
            <a:fld id="{7A8FE283-FBF5-574E-8150-9753D02C18A8}" type="slidenum">
              <a:rPr lang="en-US"/>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n-US" dirty="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F4E8624F-AC86-5F40-BA0C-04AF95648BB9}"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xStyles>
    <p:titleStyle>
      <a:lvl1pPr algn="ctr" rtl="0" fontAlgn="base">
        <a:spcBef>
          <a:spcPct val="0"/>
        </a:spcBef>
        <a:spcAft>
          <a:spcPct val="0"/>
        </a:spcAft>
        <a:defRPr sz="4400">
          <a:solidFill>
            <a:srgbClr val="0000FF"/>
          </a:solidFill>
          <a:latin typeface="+mj-lt"/>
          <a:ea typeface="+mj-ea"/>
          <a:cs typeface="+mj-cs"/>
        </a:defRPr>
      </a:lvl1pPr>
      <a:lvl2pPr algn="ctr" rtl="0" fontAlgn="base">
        <a:spcBef>
          <a:spcPct val="0"/>
        </a:spcBef>
        <a:spcAft>
          <a:spcPct val="0"/>
        </a:spcAft>
        <a:defRPr sz="4400">
          <a:solidFill>
            <a:schemeClr val="tx2"/>
          </a:solidFill>
          <a:latin typeface="Arial" pitchFamily="4" charset="0"/>
        </a:defRPr>
      </a:lvl2pPr>
      <a:lvl3pPr algn="ctr" rtl="0" fontAlgn="base">
        <a:spcBef>
          <a:spcPct val="0"/>
        </a:spcBef>
        <a:spcAft>
          <a:spcPct val="0"/>
        </a:spcAft>
        <a:defRPr sz="4400">
          <a:solidFill>
            <a:schemeClr val="tx2"/>
          </a:solidFill>
          <a:latin typeface="Arial" pitchFamily="4" charset="0"/>
        </a:defRPr>
      </a:lvl3pPr>
      <a:lvl4pPr algn="ctr" rtl="0" fontAlgn="base">
        <a:spcBef>
          <a:spcPct val="0"/>
        </a:spcBef>
        <a:spcAft>
          <a:spcPct val="0"/>
        </a:spcAft>
        <a:defRPr sz="4400">
          <a:solidFill>
            <a:schemeClr val="tx2"/>
          </a:solidFill>
          <a:latin typeface="Arial" pitchFamily="4" charset="0"/>
        </a:defRPr>
      </a:lvl4pPr>
      <a:lvl5pPr algn="ctr" rtl="0" fontAlgn="base">
        <a:spcBef>
          <a:spcPct val="0"/>
        </a:spcBef>
        <a:spcAft>
          <a:spcPct val="0"/>
        </a:spcAft>
        <a:defRPr sz="4400">
          <a:solidFill>
            <a:schemeClr val="tx2"/>
          </a:solidFill>
          <a:latin typeface="Arial" pitchFamily="4" charset="0"/>
        </a:defRPr>
      </a:lvl5pPr>
      <a:lvl6pPr marL="457200" algn="ctr" rtl="0" fontAlgn="base">
        <a:spcBef>
          <a:spcPct val="0"/>
        </a:spcBef>
        <a:spcAft>
          <a:spcPct val="0"/>
        </a:spcAft>
        <a:defRPr sz="4400">
          <a:solidFill>
            <a:schemeClr val="tx2"/>
          </a:solidFill>
          <a:latin typeface="Arial" pitchFamily="4" charset="0"/>
        </a:defRPr>
      </a:lvl6pPr>
      <a:lvl7pPr marL="914400" algn="ctr" rtl="0" fontAlgn="base">
        <a:spcBef>
          <a:spcPct val="0"/>
        </a:spcBef>
        <a:spcAft>
          <a:spcPct val="0"/>
        </a:spcAft>
        <a:defRPr sz="4400">
          <a:solidFill>
            <a:schemeClr val="tx2"/>
          </a:solidFill>
          <a:latin typeface="Arial" pitchFamily="4" charset="0"/>
        </a:defRPr>
      </a:lvl7pPr>
      <a:lvl8pPr marL="1371600" algn="ctr" rtl="0" fontAlgn="base">
        <a:spcBef>
          <a:spcPct val="0"/>
        </a:spcBef>
        <a:spcAft>
          <a:spcPct val="0"/>
        </a:spcAft>
        <a:defRPr sz="4400">
          <a:solidFill>
            <a:schemeClr val="tx2"/>
          </a:solidFill>
          <a:latin typeface="Arial" pitchFamily="4" charset="0"/>
        </a:defRPr>
      </a:lvl8pPr>
      <a:lvl9pPr marL="1828800" algn="ctr" rtl="0" fontAlgn="base">
        <a:spcBef>
          <a:spcPct val="0"/>
        </a:spcBef>
        <a:spcAft>
          <a:spcPct val="0"/>
        </a:spcAft>
        <a:defRPr sz="4400">
          <a:solidFill>
            <a:schemeClr val="tx2"/>
          </a:solidFill>
          <a:latin typeface="Arial" pitchFamily="4" charset="0"/>
        </a:defRPr>
      </a:lvl9pPr>
    </p:titleStyle>
    <p:bodyStyle>
      <a:lvl1pPr marL="342900" indent="-342900" algn="l" rtl="0" fontAlgn="base">
        <a:spcBef>
          <a:spcPct val="20000"/>
        </a:spcBef>
        <a:spcAft>
          <a:spcPct val="0"/>
        </a:spcAft>
        <a:buChar char="•"/>
        <a:defRPr sz="2800">
          <a:solidFill>
            <a:schemeClr val="tx1"/>
          </a:solidFill>
          <a:latin typeface="+mn-lt"/>
          <a:ea typeface="+mn-ea"/>
          <a:cs typeface="+mn-cs"/>
        </a:defRPr>
      </a:lvl1pPr>
      <a:lvl2pPr marL="742950" indent="-285750" algn="l" rtl="0" fontAlgn="base">
        <a:spcBef>
          <a:spcPct val="20000"/>
        </a:spcBef>
        <a:spcAft>
          <a:spcPct val="0"/>
        </a:spcAft>
        <a:buChar char="–"/>
        <a:defRPr sz="2400">
          <a:solidFill>
            <a:schemeClr val="tx1"/>
          </a:solidFill>
          <a:latin typeface="+mn-lt"/>
          <a:ea typeface="ＭＳ Ｐゴシック" pitchFamily="4" charset="-128"/>
        </a:defRPr>
      </a:lvl2pPr>
      <a:lvl3pPr marL="1143000" indent="-228600" algn="l" rtl="0" fontAlgn="base">
        <a:spcBef>
          <a:spcPct val="20000"/>
        </a:spcBef>
        <a:spcAft>
          <a:spcPct val="0"/>
        </a:spcAft>
        <a:buChar char="•"/>
        <a:defRPr sz="2000">
          <a:solidFill>
            <a:schemeClr val="tx1"/>
          </a:solidFill>
          <a:latin typeface="+mn-lt"/>
          <a:ea typeface="ＭＳ Ｐゴシック" pitchFamily="4" charset="-128"/>
        </a:defRPr>
      </a:lvl3pPr>
      <a:lvl4pPr marL="1600200" indent="-228600" algn="l" rtl="0" fontAlgn="base">
        <a:spcBef>
          <a:spcPct val="20000"/>
        </a:spcBef>
        <a:spcAft>
          <a:spcPct val="0"/>
        </a:spcAft>
        <a:buChar char="–"/>
        <a:defRPr sz="1800">
          <a:solidFill>
            <a:schemeClr val="tx1"/>
          </a:solidFill>
          <a:latin typeface="+mn-lt"/>
          <a:ea typeface="ＭＳ Ｐゴシック" pitchFamily="4" charset="-128"/>
        </a:defRPr>
      </a:lvl4pPr>
      <a:lvl5pPr marL="2057400" indent="-228600" algn="l" rtl="0" fontAlgn="base">
        <a:spcBef>
          <a:spcPct val="20000"/>
        </a:spcBef>
        <a:spcAft>
          <a:spcPct val="0"/>
        </a:spcAft>
        <a:buChar char="»"/>
        <a:defRPr sz="1800">
          <a:solidFill>
            <a:schemeClr val="tx1"/>
          </a:solidFill>
          <a:latin typeface="+mn-lt"/>
          <a:ea typeface="ＭＳ Ｐゴシック" pitchFamily="4" charset="-128"/>
        </a:defRPr>
      </a:lvl5pPr>
      <a:lvl6pPr marL="2514600" indent="-228600" algn="l" rtl="0" fontAlgn="base">
        <a:spcBef>
          <a:spcPct val="20000"/>
        </a:spcBef>
        <a:spcAft>
          <a:spcPct val="0"/>
        </a:spcAft>
        <a:buChar char="»"/>
        <a:defRPr sz="2000">
          <a:solidFill>
            <a:schemeClr val="tx1"/>
          </a:solidFill>
          <a:latin typeface="+mn-lt"/>
          <a:ea typeface="ＭＳ Ｐゴシック" pitchFamily="4" charset="-128"/>
        </a:defRPr>
      </a:lvl6pPr>
      <a:lvl7pPr marL="2971800" indent="-228600" algn="l" rtl="0" fontAlgn="base">
        <a:spcBef>
          <a:spcPct val="20000"/>
        </a:spcBef>
        <a:spcAft>
          <a:spcPct val="0"/>
        </a:spcAft>
        <a:buChar char="»"/>
        <a:defRPr sz="2000">
          <a:solidFill>
            <a:schemeClr val="tx1"/>
          </a:solidFill>
          <a:latin typeface="+mn-lt"/>
          <a:ea typeface="ＭＳ Ｐゴシック" pitchFamily="4" charset="-128"/>
        </a:defRPr>
      </a:lvl7pPr>
      <a:lvl8pPr marL="3429000" indent="-228600" algn="l" rtl="0" fontAlgn="base">
        <a:spcBef>
          <a:spcPct val="20000"/>
        </a:spcBef>
        <a:spcAft>
          <a:spcPct val="0"/>
        </a:spcAft>
        <a:buChar char="»"/>
        <a:defRPr sz="2000">
          <a:solidFill>
            <a:schemeClr val="tx1"/>
          </a:solidFill>
          <a:latin typeface="+mn-lt"/>
          <a:ea typeface="ＭＳ Ｐゴシック" pitchFamily="4" charset="-128"/>
        </a:defRPr>
      </a:lvl8pPr>
      <a:lvl9pPr marL="3886200" indent="-228600" algn="l" rtl="0" fontAlgn="base">
        <a:spcBef>
          <a:spcPct val="20000"/>
        </a:spcBef>
        <a:spcAft>
          <a:spcPct val="0"/>
        </a:spcAft>
        <a:buChar char="»"/>
        <a:defRPr sz="2000">
          <a:solidFill>
            <a:schemeClr val="tx1"/>
          </a:solidFill>
          <a:latin typeface="+mn-lt"/>
          <a:ea typeface="ＭＳ Ｐゴシック" pitchFamily="4"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23.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24.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4.xml"/></Relationships>
</file>

<file path=ppt/slides/_rels/slide25.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2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29.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9.xml"/></Relationships>
</file>

<file path=ppt/slides/_rels/slide30.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3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5.png"/><Relationship Id="rId7" Type="http://schemas.openxmlformats.org/officeDocument/2006/relationships/image" Target="../media/image6.png"/><Relationship Id="rId1" Type="http://schemas.openxmlformats.org/officeDocument/2006/relationships/slideLayout" Target="../slideLayouts/slideLayout2.xml"/><Relationship Id="rId2" Type="http://schemas.openxmlformats.org/officeDocument/2006/relationships/notesSlide" Target="../notesSlides/notesSlide11.xml"/></Relationships>
</file>

<file path=ppt/slides/_rels/slide3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1" Type="http://schemas.openxmlformats.org/officeDocument/2006/relationships/slideLayout" Target="../slideLayouts/slideLayout2.xml"/><Relationship Id="rId2" Type="http://schemas.openxmlformats.org/officeDocument/2006/relationships/notesSlide" Target="../notesSlides/notesSlide12.xml"/></Relationships>
</file>

<file path=ppt/slides/_rels/slide33.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7.png"/><Relationship Id="rId7"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13.xml"/></Relationships>
</file>

<file path=ppt/slides/_rels/slide34.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7.png"/><Relationship Id="rId7"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14.xml"/></Relationships>
</file>

<file path=ppt/slides/_rels/slide35.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7.png"/><Relationship Id="rId7" Type="http://schemas.openxmlformats.org/officeDocument/2006/relationships/image" Target="../media/image8.png"/><Relationship Id="rId8"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15.xml"/></Relationships>
</file>

<file path=ppt/slides/_rels/slide36.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7.png"/><Relationship Id="rId7" Type="http://schemas.openxmlformats.org/officeDocument/2006/relationships/image" Target="../media/image8.png"/><Relationship Id="rId8"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16.xml"/></Relationships>
</file>

<file path=ppt/slides/_rels/slide3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4.png"/><Relationship Id="rId6" Type="http://schemas.openxmlformats.org/officeDocument/2006/relationships/image" Target="../media/image7.png"/><Relationship Id="rId7" Type="http://schemas.openxmlformats.org/officeDocument/2006/relationships/image" Target="../media/image8.png"/><Relationship Id="rId8" Type="http://schemas.openxmlformats.org/officeDocument/2006/relationships/image" Target="../media/image5.png"/><Relationship Id="rId9" Type="http://schemas.openxmlformats.org/officeDocument/2006/relationships/image" Target="../media/image6.png"/><Relationship Id="rId1" Type="http://schemas.openxmlformats.org/officeDocument/2006/relationships/slideLayout" Target="../slideLayouts/slideLayout2.xml"/><Relationship Id="rId2" Type="http://schemas.openxmlformats.org/officeDocument/2006/relationships/notesSlide" Target="../notesSlides/notesSlide17.xml"/></Relationships>
</file>

<file path=ppt/slides/_rels/slide38.xml.rels><?xml version="1.0" encoding="UTF-8" standalone="yes"?>
<Relationships xmlns="http://schemas.openxmlformats.org/package/2006/relationships"><Relationship Id="rId3" Type="http://schemas.openxmlformats.org/officeDocument/2006/relationships/image" Target="../media/image9.png"/><Relationship Id="rId4" Type="http://schemas.openxmlformats.org/officeDocument/2006/relationships/image" Target="../media/image10.png"/><Relationship Id="rId1" Type="http://schemas.openxmlformats.org/officeDocument/2006/relationships/slideLayout" Target="../slideLayouts/slideLayout6.xml"/><Relationship Id="rId2" Type="http://schemas.openxmlformats.org/officeDocument/2006/relationships/notesSlide" Target="../notesSlides/notesSlide18.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9.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0.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1.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3.xml"/></Relationships>
</file>

<file path=ppt/slides/_rels/slide4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24.xml"/></Relationships>
</file>

<file path=ppt/slides/_rels/slide48.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25.xml"/></Relationships>
</file>

<file path=ppt/slides/_rels/slide49.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26.xml"/></Relationships>
</file>

<file path=ppt/slides/_rels/slide50.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27.xml"/></Relationships>
</file>

<file path=ppt/slides/_rels/slide5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28.xml"/></Relationships>
</file>

<file path=ppt/slides/_rels/slide5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29.xml"/></Relationships>
</file>

<file path=ppt/slides/_rels/slide53.xml.rels><?xml version="1.0" encoding="UTF-8" standalone="yes"?>
<Relationships xmlns="http://schemas.openxmlformats.org/package/2006/relationships"><Relationship Id="rId3" Type="http://schemas.openxmlformats.org/officeDocument/2006/relationships/image" Target="../media/image7.png"/><Relationship Id="rId4"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30.xml"/></Relationships>
</file>

<file path=ppt/slides/_rels/slide54.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31.xml"/></Relationships>
</file>

<file path=ppt/slides/_rels/slide55.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1.png"/><Relationship Id="rId1" Type="http://schemas.openxmlformats.org/officeDocument/2006/relationships/slideLayout" Target="../slideLayouts/slideLayout2.xml"/><Relationship Id="rId2" Type="http://schemas.openxmlformats.org/officeDocument/2006/relationships/notesSlide" Target="../notesSlides/notesSlide32.xml"/></Relationships>
</file>

<file path=ppt/slides/_rels/slide56.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1.png"/><Relationship Id="rId1" Type="http://schemas.openxmlformats.org/officeDocument/2006/relationships/slideLayout" Target="../slideLayouts/slideLayout2.xml"/><Relationship Id="rId2" Type="http://schemas.openxmlformats.org/officeDocument/2006/relationships/notesSlide" Target="../notesSlides/notesSlide33.xml"/></Relationships>
</file>

<file path=ppt/slides/_rels/slide5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1.png"/><Relationship Id="rId1" Type="http://schemas.openxmlformats.org/officeDocument/2006/relationships/slideLayout" Target="../slideLayouts/slideLayout2.xml"/><Relationship Id="rId2" Type="http://schemas.openxmlformats.org/officeDocument/2006/relationships/notesSlide" Target="../notesSlides/notesSlide34.xml"/></Relationships>
</file>

<file path=ppt/slides/_rels/slide58.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1.png"/><Relationship Id="rId1" Type="http://schemas.openxmlformats.org/officeDocument/2006/relationships/slideLayout" Target="../slideLayouts/slideLayout2.xml"/><Relationship Id="rId2" Type="http://schemas.openxmlformats.org/officeDocument/2006/relationships/notesSlide" Target="../notesSlides/notesSlide35.xml"/></Relationships>
</file>

<file path=ppt/slides/_rels/slide59.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1.png"/><Relationship Id="rId8" Type="http://schemas.openxmlformats.org/officeDocument/2006/relationships/image" Target="../media/image6.png"/><Relationship Id="rId1" Type="http://schemas.openxmlformats.org/officeDocument/2006/relationships/slideLayout" Target="../slideLayouts/slideLayout2.xml"/><Relationship Id="rId2" Type="http://schemas.openxmlformats.org/officeDocument/2006/relationships/notesSlide" Target="../notesSlides/notesSlide36.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7.xml"/></Relationships>
</file>

<file path=ppt/slides/_rels/slide6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1" Type="http://schemas.openxmlformats.org/officeDocument/2006/relationships/slideLayout" Target="../slideLayouts/slideLayout2.xml"/><Relationship Id="rId2" Type="http://schemas.openxmlformats.org/officeDocument/2006/relationships/notesSlide" Target="../notesSlides/notesSlide38.xml"/></Relationships>
</file>

<file path=ppt/slides/_rels/slide6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1" Type="http://schemas.openxmlformats.org/officeDocument/2006/relationships/slideLayout" Target="../slideLayouts/slideLayout2.xml"/><Relationship Id="rId2" Type="http://schemas.openxmlformats.org/officeDocument/2006/relationships/notesSlide" Target="../notesSlides/notesSlide39.xml"/></Relationships>
</file>

<file path=ppt/slides/_rels/slide63.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1" Type="http://schemas.openxmlformats.org/officeDocument/2006/relationships/slideLayout" Target="../slideLayouts/slideLayout2.xml"/><Relationship Id="rId2" Type="http://schemas.openxmlformats.org/officeDocument/2006/relationships/notesSlide" Target="../notesSlides/notesSlide40.xml"/></Relationships>
</file>

<file path=ppt/slides/_rels/slide64.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41.xml"/></Relationships>
</file>

<file path=ppt/slides/_rels/slide65.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4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3.xml"/></Relationships>
</file>

<file path=ppt/slides/_rels/slide6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12.png"/><Relationship Id="rId6" Type="http://schemas.openxmlformats.org/officeDocument/2006/relationships/image" Target="../media/image7.png"/><Relationship Id="rId1" Type="http://schemas.openxmlformats.org/officeDocument/2006/relationships/slideLayout" Target="../slideLayouts/slideLayout2.xml"/><Relationship Id="rId2" Type="http://schemas.openxmlformats.org/officeDocument/2006/relationships/notesSlide" Target="../notesSlides/notesSlide44.xml"/></Relationships>
</file>

<file path=ppt/slides/_rels/slide68.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12.png"/><Relationship Id="rId6" Type="http://schemas.openxmlformats.org/officeDocument/2006/relationships/image" Target="../media/image7.png"/><Relationship Id="rId1" Type="http://schemas.openxmlformats.org/officeDocument/2006/relationships/slideLayout" Target="../slideLayouts/slideLayout2.xml"/><Relationship Id="rId2" Type="http://schemas.openxmlformats.org/officeDocument/2006/relationships/notesSlide" Target="../notesSlides/notesSlide45.xml"/></Relationships>
</file>

<file path=ppt/slides/_rels/slide69.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46.xml"/></Relationships>
</file>

<file path=ppt/slides/_rels/slide70.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47.xml"/></Relationships>
</file>

<file path=ppt/slides/_rels/slide7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48.xml"/></Relationships>
</file>

<file path=ppt/slides/_rels/slide7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49.xml"/></Relationships>
</file>

<file path=ppt/slides/_rels/slide73.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12.png"/><Relationship Id="rId6" Type="http://schemas.openxmlformats.org/officeDocument/2006/relationships/image" Target="../media/image7.png"/><Relationship Id="rId1" Type="http://schemas.openxmlformats.org/officeDocument/2006/relationships/slideLayout" Target="../slideLayouts/slideLayout2.xml"/><Relationship Id="rId2" Type="http://schemas.openxmlformats.org/officeDocument/2006/relationships/notesSlide" Target="../notesSlides/notesSlide50.xml"/></Relationships>
</file>

<file path=ppt/slides/_rels/slide74.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1.xml"/></Relationships>
</file>

<file path=ppt/slides/_rels/slide75.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2.xml"/></Relationships>
</file>

<file path=ppt/slides/_rels/slide76.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3.xml"/></Relationships>
</file>

<file path=ppt/slides/_rels/slide7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4.xml"/></Relationships>
</file>

<file path=ppt/slides/_rels/slide78.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5.xml"/></Relationships>
</file>

<file path=ppt/slides/_rels/slide79.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6.xml"/></Relationships>
</file>

<file path=ppt/slides/_rels/slide80.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12.png"/><Relationship Id="rId1" Type="http://schemas.openxmlformats.org/officeDocument/2006/relationships/slideLayout" Target="../slideLayouts/slideLayout2.xml"/><Relationship Id="rId2" Type="http://schemas.openxmlformats.org/officeDocument/2006/relationships/notesSlide" Target="../notesSlides/notesSlide57.xml"/></Relationships>
</file>

<file path=ppt/slides/_rels/slide8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58.xml"/></Relationships>
</file>

<file path=ppt/slides/_rels/slide8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59.xml"/></Relationships>
</file>

<file path=ppt/slides/_rels/slide83.xml.rels><?xml version="1.0" encoding="UTF-8" standalone="yes"?>
<Relationships xmlns="http://schemas.openxmlformats.org/package/2006/relationships"><Relationship Id="rId3" Type="http://schemas.openxmlformats.org/officeDocument/2006/relationships/image" Target="../media/image12.png"/><Relationship Id="rId4" Type="http://schemas.openxmlformats.org/officeDocument/2006/relationships/image" Target="../media/image8.png"/><Relationship Id="rId1" Type="http://schemas.openxmlformats.org/officeDocument/2006/relationships/slideLayout" Target="../slideLayouts/slideLayout2.xml"/><Relationship Id="rId2" Type="http://schemas.openxmlformats.org/officeDocument/2006/relationships/notesSlide" Target="../notesSlides/notesSlide60.xml"/></Relationships>
</file>

<file path=ppt/slides/_rels/slide8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1.xml"/></Relationships>
</file>

<file path=ppt/slides/_rels/slide85.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2.xml"/></Relationships>
</file>

<file path=ppt/slides/_rels/slide86.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3.xml"/></Relationships>
</file>

<file path=ppt/slides/_rels/slide87.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4.xml"/></Relationships>
</file>

<file path=ppt/slides/_rels/slide88.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5.xml"/></Relationships>
</file>

<file path=ppt/slides/_rels/slide89.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6.xml"/></Relationships>
</file>

<file path=ppt/slides/_rels/slide90.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7.xml"/></Relationships>
</file>

<file path=ppt/slides/_rels/slide9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8.xml"/></Relationships>
</file>

<file path=ppt/slides/_rels/slide92.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12.png"/><Relationship Id="rId8" Type="http://schemas.openxmlformats.org/officeDocument/2006/relationships/image" Target="../media/image13.png"/><Relationship Id="rId1" Type="http://schemas.openxmlformats.org/officeDocument/2006/relationships/slideLayout" Target="../slideLayouts/slideLayout2.xml"/><Relationship Id="rId2" Type="http://schemas.openxmlformats.org/officeDocument/2006/relationships/notesSlide" Target="../notesSlides/notesSlide69.xml"/></Relationships>
</file>

<file path=ppt/slides/_rels/slide9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0.xml"/></Relationships>
</file>

<file path=ppt/slides/_rels/slide9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1.xml"/></Relationships>
</file>

<file path=ppt/slides/_rels/slide9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2.xml"/></Relationships>
</file>

<file path=ppt/slides/_rels/slide9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3.xml"/></Relationships>
</file>

<file path=ppt/slides/_rels/slide99.xml.rels><?xml version="1.0" encoding="UTF-8" standalone="yes"?>
<Relationships xmlns="http://schemas.openxmlformats.org/package/2006/relationships"><Relationship Id="rId11" Type="http://schemas.openxmlformats.org/officeDocument/2006/relationships/image" Target="../media/image19.png"/><Relationship Id="rId12" Type="http://schemas.openxmlformats.org/officeDocument/2006/relationships/image" Target="../media/image12.png"/><Relationship Id="rId1" Type="http://schemas.openxmlformats.org/officeDocument/2006/relationships/slideLayout" Target="../slideLayouts/slideLayout6.xml"/><Relationship Id="rId2" Type="http://schemas.openxmlformats.org/officeDocument/2006/relationships/notesSlide" Target="../notesSlides/notesSlide74.xml"/><Relationship Id="rId3" Type="http://schemas.openxmlformats.org/officeDocument/2006/relationships/image" Target="../media/image14.png"/><Relationship Id="rId4" Type="http://schemas.openxmlformats.org/officeDocument/2006/relationships/image" Target="../media/image15.png"/><Relationship Id="rId5" Type="http://schemas.openxmlformats.org/officeDocument/2006/relationships/image" Target="../media/image8.png"/><Relationship Id="rId6" Type="http://schemas.openxmlformats.org/officeDocument/2006/relationships/image" Target="../media/image16.png"/><Relationship Id="rId7" Type="http://schemas.openxmlformats.org/officeDocument/2006/relationships/image" Target="../media/image7.png"/><Relationship Id="rId8" Type="http://schemas.openxmlformats.org/officeDocument/2006/relationships/image" Target="../media/image17.png"/><Relationship Id="rId9" Type="http://schemas.openxmlformats.org/officeDocument/2006/relationships/image" Target="../media/image13.png"/><Relationship Id="rId10" Type="http://schemas.openxmlformats.org/officeDocument/2006/relationships/image" Target="../media/image18.png"/></Relationships>
</file>

<file path=ppt/slides/_rels/slide10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5.xml"/></Relationships>
</file>

<file path=ppt/slides/_rels/slide10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png"/><Relationship Id="rId5" Type="http://schemas.openxmlformats.org/officeDocument/2006/relationships/image" Target="../media/image7.png"/><Relationship Id="rId6" Type="http://schemas.openxmlformats.org/officeDocument/2006/relationships/image" Target="../media/image8.png"/><Relationship Id="rId7" Type="http://schemas.openxmlformats.org/officeDocument/2006/relationships/image" Target="../media/image20.png"/><Relationship Id="rId8" Type="http://schemas.openxmlformats.org/officeDocument/2006/relationships/image" Target="../media/image21.png"/><Relationship Id="rId9" Type="http://schemas.openxmlformats.org/officeDocument/2006/relationships/image" Target="../media/image22.png"/><Relationship Id="rId1" Type="http://schemas.openxmlformats.org/officeDocument/2006/relationships/slideLayout" Target="../slideLayouts/slideLayout2.xml"/><Relationship Id="rId2" Type="http://schemas.openxmlformats.org/officeDocument/2006/relationships/notesSlide" Target="../notesSlides/notesSlide76.xml"/></Relationships>
</file>

<file path=ppt/slides/_rels/slide10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7.xml"/><Relationship Id="rId3" Type="http://schemas.openxmlformats.org/officeDocument/2006/relationships/image" Target="../media/image23.png"/></Relationships>
</file>

<file path=ppt/slides/_rels/slide10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8.xml"/></Relationships>
</file>

<file path=ppt/slides/_rels/slide10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79.xml"/><Relationship Id="rId3" Type="http://schemas.openxmlformats.org/officeDocument/2006/relationships/image" Target="../media/image24.png"/></Relationships>
</file>

<file path=ppt/slides/_rels/slide10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5.png"/></Relationships>
</file>

<file path=ppt/slides/_rels/slide10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0.xml"/><Relationship Id="rId3" Type="http://schemas.openxmlformats.org/officeDocument/2006/relationships/image" Target="../media/image26.png"/></Relationships>
</file>

<file path=ppt/slides/_rels/slide10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1.xml"/></Relationships>
</file>

<file path=ppt/slides/_rels/slide10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2.xml"/></Relationships>
</file>

<file path=ppt/slides/_rels/slide10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92546" name="Rectangle 2"/>
          <p:cNvSpPr>
            <a:spLocks noGrp="1" noChangeArrowheads="1"/>
          </p:cNvSpPr>
          <p:nvPr>
            <p:ph type="ctrTitle"/>
          </p:nvPr>
        </p:nvSpPr>
        <p:spPr/>
        <p:txBody>
          <a:bodyPr/>
          <a:lstStyle/>
          <a:p>
            <a:r>
              <a:rPr lang="en-US" dirty="0" smtClean="0"/>
              <a:t>Virtual Memory:</a:t>
            </a:r>
            <a:br>
              <a:rPr lang="en-US" dirty="0" smtClean="0"/>
            </a:br>
            <a:r>
              <a:rPr lang="en-US" dirty="0" smtClean="0"/>
              <a:t>Mach and Asbestos</a:t>
            </a:r>
            <a:endParaRPr lang="en-US" dirty="0"/>
          </a:p>
        </p:txBody>
      </p:sp>
      <p:sp>
        <p:nvSpPr>
          <p:cNvPr id="492547" name="Rectangle 3"/>
          <p:cNvSpPr>
            <a:spLocks noGrp="1" noChangeArrowheads="1"/>
          </p:cNvSpPr>
          <p:nvPr>
            <p:ph type="subTitle" idx="1"/>
          </p:nvPr>
        </p:nvSpPr>
        <p:spPr>
          <a:xfrm>
            <a:off x="2362200" y="5084763"/>
            <a:ext cx="6202363" cy="619125"/>
          </a:xfrm>
        </p:spPr>
        <p:txBody>
          <a:bodyPr/>
          <a:lstStyle/>
          <a:p>
            <a:r>
              <a:rPr lang="en-US" dirty="0" smtClean="0"/>
              <a:t>Presented by Hakim Weatherspoon</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09600"/>
            <a:ext cx="8229600" cy="1143000"/>
          </a:xfrm>
        </p:spPr>
        <p:txBody>
          <a:bodyPr/>
          <a:lstStyle/>
          <a:p>
            <a:r>
              <a:rPr lang="en-US" sz="3200" dirty="0" smtClean="0"/>
              <a:t>Machine-Independent Virtual Memory</a:t>
            </a:r>
            <a:br>
              <a:rPr lang="en-US" sz="3200" dirty="0" smtClean="0"/>
            </a:br>
            <a:r>
              <a:rPr lang="en-US" sz="3200" dirty="0" smtClean="0"/>
              <a:t>Management for Paged </a:t>
            </a:r>
            <a:r>
              <a:rPr lang="en-US" sz="3200" dirty="0" err="1" smtClean="0"/>
              <a:t>Uniprocessor</a:t>
            </a:r>
            <a:r>
              <a:rPr lang="en-US" sz="3200" dirty="0" smtClean="0"/>
              <a:t> and</a:t>
            </a:r>
            <a:br>
              <a:rPr lang="en-US" sz="3200" dirty="0" smtClean="0"/>
            </a:br>
            <a:r>
              <a:rPr lang="en-US" sz="3200" dirty="0" smtClean="0"/>
              <a:t>Multiprocessor Architectures</a:t>
            </a:r>
            <a:br>
              <a:rPr lang="en-US" sz="3200" dirty="0" smtClean="0"/>
            </a:br>
            <a:r>
              <a:rPr lang="en-US" sz="2400" dirty="0" smtClean="0"/>
              <a:t>Richard Rashid, </a:t>
            </a:r>
            <a:r>
              <a:rPr lang="en-US" sz="2400" dirty="0" err="1" smtClean="0"/>
              <a:t>Avadis</a:t>
            </a:r>
            <a:r>
              <a:rPr lang="en-US" sz="2400" dirty="0" smtClean="0"/>
              <a:t> </a:t>
            </a:r>
            <a:r>
              <a:rPr lang="en-US" sz="2400" dirty="0" err="1" smtClean="0"/>
              <a:t>Tevanian</a:t>
            </a:r>
            <a:r>
              <a:rPr lang="en-US" sz="2400" dirty="0" smtClean="0"/>
              <a:t>, Michael Young, David </a:t>
            </a:r>
            <a:r>
              <a:rPr lang="en-US" sz="2400" dirty="0" err="1" smtClean="0"/>
              <a:t>Golub</a:t>
            </a:r>
            <a:r>
              <a:rPr lang="en-US" sz="2400" dirty="0" smtClean="0"/>
              <a:t>, Robert Baron, David Black, William </a:t>
            </a:r>
            <a:r>
              <a:rPr lang="en-US" sz="2400" dirty="0" err="1" smtClean="0"/>
              <a:t>Bolosky</a:t>
            </a:r>
            <a:r>
              <a:rPr lang="en-US" sz="2400" dirty="0" smtClean="0"/>
              <a:t>, and Jonathan Chew</a:t>
            </a:r>
            <a:endParaRPr lang="en-US" sz="2400" dirty="0"/>
          </a:p>
        </p:txBody>
      </p:sp>
      <p:sp>
        <p:nvSpPr>
          <p:cNvPr id="3" name="Content Placeholder 2"/>
          <p:cNvSpPr>
            <a:spLocks noGrp="1"/>
          </p:cNvSpPr>
          <p:nvPr>
            <p:ph idx="1"/>
          </p:nvPr>
        </p:nvSpPr>
        <p:spPr>
          <a:xfrm>
            <a:off x="457200" y="2590800"/>
            <a:ext cx="8229600" cy="3535363"/>
          </a:xfrm>
        </p:spPr>
        <p:txBody>
          <a:bodyPr/>
          <a:lstStyle/>
          <a:p>
            <a:r>
              <a:rPr lang="en-US" dirty="0" smtClean="0"/>
              <a:t>Richard Rashid</a:t>
            </a:r>
          </a:p>
          <a:p>
            <a:pPr lvl="1"/>
            <a:r>
              <a:rPr lang="en-US" dirty="0" smtClean="0"/>
              <a:t>Lead developer of Mach</a:t>
            </a:r>
          </a:p>
          <a:p>
            <a:pPr lvl="1"/>
            <a:r>
              <a:rPr lang="en-US" dirty="0" smtClean="0"/>
              <a:t>Microsoft Research</a:t>
            </a:r>
          </a:p>
          <a:p>
            <a:pPr lvl="1"/>
            <a:endParaRPr lang="en-US" dirty="0" smtClean="0"/>
          </a:p>
          <a:p>
            <a:r>
              <a:rPr lang="en-US" dirty="0" smtClean="0"/>
              <a:t>William </a:t>
            </a:r>
            <a:r>
              <a:rPr lang="en-US" dirty="0" err="1" smtClean="0"/>
              <a:t>Bolosky</a:t>
            </a:r>
            <a:endParaRPr lang="en-US" dirty="0" smtClean="0"/>
          </a:p>
          <a:p>
            <a:pPr lvl="1"/>
            <a:r>
              <a:rPr lang="en-US" dirty="0" smtClean="0"/>
              <a:t>Microsoft Research</a:t>
            </a:r>
          </a:p>
          <a:p>
            <a:endParaRPr lang="en-US" dirty="0"/>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Mach</a:t>
            </a:r>
            <a:endParaRPr lang="en-US" dirty="0"/>
          </a:p>
        </p:txBody>
      </p:sp>
      <p:sp>
        <p:nvSpPr>
          <p:cNvPr id="3" name="Content Placeholder 2"/>
          <p:cNvSpPr>
            <a:spLocks noGrp="1"/>
          </p:cNvSpPr>
          <p:nvPr>
            <p:ph idx="1"/>
          </p:nvPr>
        </p:nvSpPr>
        <p:spPr/>
        <p:txBody>
          <a:bodyPr/>
          <a:lstStyle/>
          <a:p>
            <a:r>
              <a:rPr lang="en-US" dirty="0" smtClean="0"/>
              <a:t>Problem</a:t>
            </a:r>
          </a:p>
          <a:p>
            <a:pPr lvl="1"/>
            <a:r>
              <a:rPr lang="en-US" dirty="0" smtClean="0"/>
              <a:t>OS portability suffers due to diff. memory structures</a:t>
            </a:r>
          </a:p>
          <a:p>
            <a:r>
              <a:rPr lang="en-US" dirty="0" smtClean="0"/>
              <a:t>Solution</a:t>
            </a:r>
          </a:p>
          <a:p>
            <a:pPr lvl="1"/>
            <a:r>
              <a:rPr lang="en-US" dirty="0" smtClean="0"/>
              <a:t>Portable, multiprocessor OS – Mach</a:t>
            </a:r>
          </a:p>
          <a:p>
            <a:pPr lvl="1"/>
            <a:r>
              <a:rPr lang="en-US" dirty="0" smtClean="0"/>
              <a:t>Few assumptions about memory hardware</a:t>
            </a:r>
          </a:p>
          <a:p>
            <a:pPr lvl="2"/>
            <a:r>
              <a:rPr lang="en-US" dirty="0" smtClean="0"/>
              <a:t>Just recover from page faults</a:t>
            </a:r>
            <a:endParaRPr lang="en-US" dirty="0"/>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Takeaway</a:t>
            </a:r>
            <a:endParaRPr lang="en-US" dirty="0"/>
          </a:p>
        </p:txBody>
      </p:sp>
      <p:sp>
        <p:nvSpPr>
          <p:cNvPr id="3" name="Content Placeholder 2"/>
          <p:cNvSpPr>
            <a:spLocks noGrp="1"/>
          </p:cNvSpPr>
          <p:nvPr>
            <p:ph idx="1"/>
          </p:nvPr>
        </p:nvSpPr>
        <p:spPr>
          <a:xfrm>
            <a:off x="304800" y="1600200"/>
            <a:ext cx="8839200" cy="4525963"/>
          </a:xfrm>
        </p:spPr>
        <p:txBody>
          <a:bodyPr/>
          <a:lstStyle/>
          <a:p>
            <a:r>
              <a:rPr lang="en-US" dirty="0" smtClean="0"/>
              <a:t>Hardware-</a:t>
            </a:r>
            <a:r>
              <a:rPr lang="en-US" dirty="0" smtClean="0"/>
              <a:t>independent</a:t>
            </a:r>
            <a:r>
              <a:rPr lang="en-US" dirty="0" smtClean="0"/>
              <a:t> virtual memory (VM) is not only possible, but can be elegant</a:t>
            </a:r>
          </a:p>
          <a:p>
            <a:pPr lvl="1"/>
            <a:r>
              <a:rPr lang="en-US" dirty="0" smtClean="0"/>
              <a:t>Hardware dependent structures contained to </a:t>
            </a:r>
            <a:r>
              <a:rPr lang="en-US" dirty="0" err="1" smtClean="0"/>
              <a:t>pmap</a:t>
            </a:r>
            <a:endParaRPr lang="en-US" dirty="0" smtClean="0"/>
          </a:p>
          <a:p>
            <a:pPr lvl="1"/>
            <a:r>
              <a:rPr lang="en-US" dirty="0" smtClean="0"/>
              <a:t>VM functionality can be delegated to user process</a:t>
            </a:r>
          </a:p>
          <a:p>
            <a:pPr lvl="1"/>
            <a:r>
              <a:rPr lang="en-US" dirty="0" smtClean="0"/>
              <a:t>Mach works with </a:t>
            </a:r>
            <a:r>
              <a:rPr lang="en-US" dirty="0" err="1" smtClean="0"/>
              <a:t>uniprocessors</a:t>
            </a:r>
            <a:r>
              <a:rPr lang="en-US" dirty="0" smtClean="0"/>
              <a:t>, multiprocessors,</a:t>
            </a:r>
          </a:p>
          <a:p>
            <a:pPr lvl="1">
              <a:buNone/>
            </a:pPr>
            <a:r>
              <a:rPr lang="en-US" dirty="0" smtClean="0"/>
              <a:t>	One- and two- level page tables, and inverted page tables</a:t>
            </a:r>
          </a:p>
          <a:p>
            <a:pPr lvl="1">
              <a:buNone/>
            </a:pPr>
            <a:endParaRPr lang="en-US" dirty="0" smtClean="0"/>
          </a:p>
          <a:p>
            <a:r>
              <a:rPr lang="en-US" dirty="0" smtClean="0"/>
              <a:t>Lessons/Flaws</a:t>
            </a:r>
          </a:p>
          <a:p>
            <a:pPr lvl="1"/>
            <a:r>
              <a:rPr lang="en-US" dirty="0" err="1" smtClean="0"/>
              <a:t>Macrobenchmark</a:t>
            </a:r>
            <a:r>
              <a:rPr lang="en-US" dirty="0" smtClean="0"/>
              <a:t> performance missing</a:t>
            </a:r>
          </a:p>
          <a:p>
            <a:pPr lvl="1"/>
            <a:r>
              <a:rPr lang="en-US" dirty="0" smtClean="0"/>
              <a:t>Performance revisited over next 10+ years</a:t>
            </a:r>
          </a:p>
          <a:p>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Mach Virtual Memory</a:t>
            </a:r>
            <a:endParaRPr lang="en-US" dirty="0"/>
          </a:p>
        </p:txBody>
      </p:sp>
      <p:sp>
        <p:nvSpPr>
          <p:cNvPr id="3" name="Content Placeholder 2"/>
          <p:cNvSpPr>
            <a:spLocks noGrp="1"/>
          </p:cNvSpPr>
          <p:nvPr>
            <p:ph idx="1"/>
          </p:nvPr>
        </p:nvSpPr>
        <p:spPr/>
        <p:txBody>
          <a:bodyPr/>
          <a:lstStyle/>
          <a:p>
            <a:r>
              <a:rPr lang="en-US" dirty="0" smtClean="0"/>
              <a:t>Supports:</a:t>
            </a:r>
          </a:p>
          <a:p>
            <a:pPr lvl="1"/>
            <a:r>
              <a:rPr lang="en-US" dirty="0" smtClean="0"/>
              <a:t>Large, sparse virtual address spaces</a:t>
            </a:r>
          </a:p>
          <a:p>
            <a:pPr lvl="1"/>
            <a:r>
              <a:rPr lang="en-US" dirty="0" smtClean="0"/>
              <a:t>Copy-on-write virtual copy operations</a:t>
            </a:r>
          </a:p>
          <a:p>
            <a:pPr lvl="1"/>
            <a:r>
              <a:rPr lang="en-US" dirty="0" smtClean="0"/>
              <a:t>Copy-on-write and read-write memory sharing</a:t>
            </a:r>
          </a:p>
          <a:p>
            <a:pPr lvl="1"/>
            <a:r>
              <a:rPr lang="en-US" dirty="0" smtClean="0"/>
              <a:t>Memory mapped files</a:t>
            </a:r>
          </a:p>
          <a:p>
            <a:pPr lvl="1"/>
            <a:r>
              <a:rPr lang="en-US" dirty="0" smtClean="0"/>
              <a:t>User-provided backing store objects and pagers</a:t>
            </a:r>
            <a:endParaRPr lang="en-US"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9698" name="Rectangle 2"/>
          <p:cNvSpPr>
            <a:spLocks noGrp="1" noChangeArrowheads="1"/>
          </p:cNvSpPr>
          <p:nvPr>
            <p:ph type="title"/>
          </p:nvPr>
        </p:nvSpPr>
        <p:spPr/>
        <p:txBody>
          <a:bodyPr/>
          <a:lstStyle/>
          <a:p>
            <a:r>
              <a:rPr lang="en-US">
                <a:solidFill>
                  <a:srgbClr val="0000FF"/>
                </a:solidFill>
              </a:rPr>
              <a:t>Mach Abstractions</a:t>
            </a:r>
          </a:p>
        </p:txBody>
      </p:sp>
      <p:sp>
        <p:nvSpPr>
          <p:cNvPr id="29699" name="Rectangle 3"/>
          <p:cNvSpPr>
            <a:spLocks noGrp="1" noChangeArrowheads="1"/>
          </p:cNvSpPr>
          <p:nvPr>
            <p:ph type="body" idx="1"/>
          </p:nvPr>
        </p:nvSpPr>
        <p:spPr/>
        <p:txBody>
          <a:bodyPr/>
          <a:lstStyle/>
          <a:p>
            <a:pPr>
              <a:lnSpc>
                <a:spcPct val="80000"/>
              </a:lnSpc>
            </a:pPr>
            <a:r>
              <a:rPr lang="en-US" sz="2800"/>
              <a:t>Task</a:t>
            </a:r>
          </a:p>
          <a:p>
            <a:pPr lvl="1">
              <a:lnSpc>
                <a:spcPct val="80000"/>
              </a:lnSpc>
            </a:pPr>
            <a:r>
              <a:rPr lang="en-US" sz="2400"/>
              <a:t>Basic unit of resource allocation</a:t>
            </a:r>
          </a:p>
          <a:p>
            <a:pPr lvl="1">
              <a:lnSpc>
                <a:spcPct val="80000"/>
              </a:lnSpc>
            </a:pPr>
            <a:r>
              <a:rPr lang="en-US" sz="2400"/>
              <a:t>Virtual address space, communication capabilities</a:t>
            </a:r>
          </a:p>
          <a:p>
            <a:pPr>
              <a:lnSpc>
                <a:spcPct val="80000"/>
              </a:lnSpc>
            </a:pPr>
            <a:r>
              <a:rPr lang="en-US" sz="2800"/>
              <a:t>Thread</a:t>
            </a:r>
          </a:p>
          <a:p>
            <a:pPr lvl="1">
              <a:lnSpc>
                <a:spcPct val="80000"/>
              </a:lnSpc>
            </a:pPr>
            <a:r>
              <a:rPr lang="en-US" sz="2400"/>
              <a:t>Basic unit of computation</a:t>
            </a:r>
          </a:p>
          <a:p>
            <a:pPr>
              <a:lnSpc>
                <a:spcPct val="80000"/>
              </a:lnSpc>
            </a:pPr>
            <a:r>
              <a:rPr lang="en-US" sz="2800"/>
              <a:t>Port</a:t>
            </a:r>
          </a:p>
          <a:p>
            <a:pPr lvl="1">
              <a:lnSpc>
                <a:spcPct val="80000"/>
              </a:lnSpc>
            </a:pPr>
            <a:r>
              <a:rPr lang="en-US" sz="2400"/>
              <a:t>Communication channel for IPC</a:t>
            </a:r>
          </a:p>
          <a:p>
            <a:pPr>
              <a:lnSpc>
                <a:spcPct val="80000"/>
              </a:lnSpc>
            </a:pPr>
            <a:r>
              <a:rPr lang="en-US" sz="2800"/>
              <a:t>Message</a:t>
            </a:r>
          </a:p>
          <a:p>
            <a:pPr lvl="1">
              <a:lnSpc>
                <a:spcPct val="80000"/>
              </a:lnSpc>
            </a:pPr>
            <a:r>
              <a:rPr lang="en-US" sz="2400"/>
              <a:t>May contain port capabilities, pointers</a:t>
            </a:r>
          </a:p>
          <a:p>
            <a:pPr>
              <a:lnSpc>
                <a:spcPct val="80000"/>
              </a:lnSpc>
            </a:pPr>
            <a:r>
              <a:rPr lang="en-US" sz="2800"/>
              <a:t>Memory Object</a:t>
            </a: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Virtual Memory Operations</a:t>
            </a:r>
            <a:endParaRPr lang="en-US" dirty="0"/>
          </a:p>
        </p:txBody>
      </p:sp>
      <p:sp>
        <p:nvSpPr>
          <p:cNvPr id="3" name="Content Placeholder 2"/>
          <p:cNvSpPr>
            <a:spLocks noGrp="1"/>
          </p:cNvSpPr>
          <p:nvPr>
            <p:ph idx="1"/>
          </p:nvPr>
        </p:nvSpPr>
        <p:spPr/>
        <p:txBody>
          <a:bodyPr/>
          <a:lstStyle/>
          <a:p>
            <a:r>
              <a:rPr lang="en-US" dirty="0" smtClean="0"/>
              <a:t>A task can:</a:t>
            </a:r>
          </a:p>
          <a:p>
            <a:pPr lvl="1"/>
            <a:r>
              <a:rPr lang="en-US" dirty="0" smtClean="0"/>
              <a:t>Allocate a region of VM on a page boundary</a:t>
            </a:r>
          </a:p>
          <a:p>
            <a:pPr lvl="1"/>
            <a:r>
              <a:rPr lang="en-US" dirty="0" err="1" smtClean="0"/>
              <a:t>Deallocate</a:t>
            </a:r>
            <a:r>
              <a:rPr lang="en-US" dirty="0" smtClean="0"/>
              <a:t> a region of VM</a:t>
            </a:r>
          </a:p>
          <a:p>
            <a:pPr lvl="1"/>
            <a:r>
              <a:rPr lang="en-US" dirty="0" smtClean="0"/>
              <a:t>Set the protection status of a region</a:t>
            </a:r>
          </a:p>
          <a:p>
            <a:pPr lvl="1"/>
            <a:r>
              <a:rPr lang="en-US" dirty="0" smtClean="0"/>
              <a:t>Specify the </a:t>
            </a:r>
            <a:r>
              <a:rPr lang="en-US" dirty="0" err="1" smtClean="0"/>
              <a:t>inhertance</a:t>
            </a:r>
            <a:r>
              <a:rPr lang="en-US" dirty="0" smtClean="0"/>
              <a:t> of a region</a:t>
            </a:r>
          </a:p>
          <a:p>
            <a:pPr lvl="1"/>
            <a:r>
              <a:rPr lang="en-US" dirty="0" smtClean="0"/>
              <a:t>Create and manage a memory object</a:t>
            </a:r>
            <a:endParaRPr lang="en-US" dirty="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Implementation</a:t>
            </a:r>
            <a:endParaRPr lang="en-US" dirty="0"/>
          </a:p>
        </p:txBody>
      </p:sp>
      <p:sp>
        <p:nvSpPr>
          <p:cNvPr id="3" name="Content Placeholder 2"/>
          <p:cNvSpPr>
            <a:spLocks noGrp="1"/>
          </p:cNvSpPr>
          <p:nvPr>
            <p:ph idx="1"/>
          </p:nvPr>
        </p:nvSpPr>
        <p:spPr/>
        <p:txBody>
          <a:bodyPr/>
          <a:lstStyle/>
          <a:p>
            <a:r>
              <a:rPr lang="en-US" dirty="0" smtClean="0"/>
              <a:t>4 basic memory management data structures:</a:t>
            </a:r>
          </a:p>
          <a:p>
            <a:pPr lvl="1"/>
            <a:r>
              <a:rPr lang="en-US" dirty="0" smtClean="0"/>
              <a:t>Resident page table</a:t>
            </a:r>
          </a:p>
          <a:p>
            <a:pPr lvl="1"/>
            <a:r>
              <a:rPr lang="en-US" dirty="0" smtClean="0"/>
              <a:t>Address map</a:t>
            </a:r>
          </a:p>
          <a:p>
            <a:pPr lvl="1"/>
            <a:r>
              <a:rPr lang="en-US" dirty="0" smtClean="0"/>
              <a:t>Memory object</a:t>
            </a:r>
          </a:p>
          <a:p>
            <a:pPr lvl="1"/>
            <a:r>
              <a:rPr lang="en-US" dirty="0" err="1" smtClean="0"/>
              <a:t>Pmap</a:t>
            </a:r>
            <a:endParaRPr lang="en-US" dirty="0" smtClean="0"/>
          </a:p>
          <a:p>
            <a:r>
              <a:rPr lang="en-US" dirty="0" smtClean="0"/>
              <a:t>Machine dependent </a:t>
            </a:r>
            <a:r>
              <a:rPr lang="en-US" dirty="0" err="1" smtClean="0"/>
              <a:t>vs</a:t>
            </a:r>
            <a:r>
              <a:rPr lang="en-US" dirty="0" smtClean="0"/>
              <a:t> independent</a:t>
            </a:r>
            <a:endParaRPr lang="en-US"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Resident Memory</a:t>
            </a:r>
            <a:endParaRPr lang="en-US" dirty="0"/>
          </a:p>
        </p:txBody>
      </p:sp>
      <p:sp>
        <p:nvSpPr>
          <p:cNvPr id="3" name="Content Placeholder 2"/>
          <p:cNvSpPr>
            <a:spLocks noGrp="1"/>
          </p:cNvSpPr>
          <p:nvPr>
            <p:ph idx="1"/>
          </p:nvPr>
        </p:nvSpPr>
        <p:spPr>
          <a:xfrm>
            <a:off x="304800" y="1600200"/>
            <a:ext cx="8839200" cy="4525963"/>
          </a:xfrm>
        </p:spPr>
        <p:txBody>
          <a:bodyPr/>
          <a:lstStyle/>
          <a:p>
            <a:r>
              <a:rPr lang="en-US" dirty="0" smtClean="0"/>
              <a:t>Physical memory – cache for virtual memory objects</a:t>
            </a:r>
          </a:p>
          <a:p>
            <a:r>
              <a:rPr lang="en-US" dirty="0" smtClean="0"/>
              <a:t>Physical page entries linked into:</a:t>
            </a:r>
          </a:p>
          <a:p>
            <a:pPr lvl="1"/>
            <a:r>
              <a:rPr lang="en-US" dirty="0" smtClean="0"/>
              <a:t>Memory object list</a:t>
            </a:r>
          </a:p>
          <a:p>
            <a:pPr lvl="1"/>
            <a:r>
              <a:rPr lang="en-US" dirty="0" smtClean="0"/>
              <a:t>Memory allocation queues</a:t>
            </a:r>
          </a:p>
          <a:p>
            <a:pPr lvl="1"/>
            <a:r>
              <a:rPr lang="en-US" dirty="0" smtClean="0"/>
              <a:t>object/offset hash bucket</a:t>
            </a:r>
            <a:endParaRPr lang="en-US"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Address Map</a:t>
            </a:r>
            <a:endParaRPr lang="en-US" dirty="0"/>
          </a:p>
        </p:txBody>
      </p:sp>
      <p:sp>
        <p:nvSpPr>
          <p:cNvPr id="3" name="Content Placeholder 2"/>
          <p:cNvSpPr>
            <a:spLocks noGrp="1"/>
          </p:cNvSpPr>
          <p:nvPr>
            <p:ph idx="1"/>
          </p:nvPr>
        </p:nvSpPr>
        <p:spPr/>
        <p:txBody>
          <a:bodyPr/>
          <a:lstStyle/>
          <a:p>
            <a:r>
              <a:rPr lang="en-US" dirty="0" smtClean="0"/>
              <a:t>Doubly-linked list of address map entries</a:t>
            </a:r>
          </a:p>
          <a:p>
            <a:r>
              <a:rPr lang="en-US" dirty="0" smtClean="0"/>
              <a:t>Map range of virtual addresses to area in virtual object</a:t>
            </a:r>
          </a:p>
          <a:p>
            <a:pPr lvl="1"/>
            <a:r>
              <a:rPr lang="en-US" dirty="0" smtClean="0"/>
              <a:t>Contiguous</a:t>
            </a:r>
          </a:p>
          <a:p>
            <a:r>
              <a:rPr lang="en-US" dirty="0" smtClean="0"/>
              <a:t>Efficient for most frequent operations:</a:t>
            </a:r>
          </a:p>
          <a:p>
            <a:pPr lvl="1"/>
            <a:r>
              <a:rPr lang="en-US" dirty="0" smtClean="0"/>
              <a:t>Page fault lookups</a:t>
            </a:r>
          </a:p>
          <a:p>
            <a:pPr lvl="1"/>
            <a:r>
              <a:rPr lang="en-US" dirty="0" smtClean="0"/>
              <a:t>Copy/protection operations on address ranges</a:t>
            </a:r>
          </a:p>
          <a:p>
            <a:pPr lvl="1"/>
            <a:r>
              <a:rPr lang="en-US" dirty="0" smtClean="0"/>
              <a:t>Allocation/</a:t>
            </a:r>
            <a:r>
              <a:rPr lang="en-US" dirty="0" err="1" smtClean="0"/>
              <a:t>deallocation</a:t>
            </a:r>
            <a:r>
              <a:rPr lang="en-US" dirty="0" smtClean="0"/>
              <a:t> of address ranges</a:t>
            </a:r>
            <a:endParaRPr lang="en-US"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Memory Objects</a:t>
            </a:r>
            <a:endParaRPr lang="en-US" dirty="0"/>
          </a:p>
        </p:txBody>
      </p:sp>
      <p:sp>
        <p:nvSpPr>
          <p:cNvPr id="3" name="Content Placeholder 2"/>
          <p:cNvSpPr>
            <a:spLocks noGrp="1"/>
          </p:cNvSpPr>
          <p:nvPr>
            <p:ph idx="1"/>
          </p:nvPr>
        </p:nvSpPr>
        <p:spPr/>
        <p:txBody>
          <a:bodyPr/>
          <a:lstStyle/>
          <a:p>
            <a:r>
              <a:rPr lang="en-US" dirty="0" smtClean="0"/>
              <a:t>Repository for data, indexed by byte</a:t>
            </a:r>
          </a:p>
          <a:p>
            <a:pPr lvl="1"/>
            <a:r>
              <a:rPr lang="en-US" dirty="0" smtClean="0"/>
              <a:t>Resembles a UNIX file</a:t>
            </a:r>
          </a:p>
          <a:p>
            <a:r>
              <a:rPr lang="en-US" dirty="0" smtClean="0"/>
              <a:t>Reference counters allow garbage collection</a:t>
            </a:r>
          </a:p>
          <a:p>
            <a:r>
              <a:rPr lang="en-US" dirty="0" smtClean="0"/>
              <a:t>Pager – memory object managing task</a:t>
            </a:r>
          </a:p>
          <a:p>
            <a:pPr lvl="1"/>
            <a:r>
              <a:rPr lang="en-US" dirty="0" smtClean="0"/>
              <a:t>Handles page faults, page-out requests outside of kernel</a:t>
            </a:r>
            <a:endParaRPr lang="en-US" dirty="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Sharing Memory</a:t>
            </a:r>
            <a:endParaRPr lang="en-US" dirty="0"/>
          </a:p>
        </p:txBody>
      </p:sp>
      <p:sp>
        <p:nvSpPr>
          <p:cNvPr id="3" name="Content Placeholder 2"/>
          <p:cNvSpPr>
            <a:spLocks noGrp="1"/>
          </p:cNvSpPr>
          <p:nvPr>
            <p:ph idx="1"/>
          </p:nvPr>
        </p:nvSpPr>
        <p:spPr/>
        <p:txBody>
          <a:bodyPr/>
          <a:lstStyle/>
          <a:p>
            <a:r>
              <a:rPr lang="en-US" dirty="0" smtClean="0"/>
              <a:t>Copy-on-write</a:t>
            </a:r>
          </a:p>
          <a:p>
            <a:pPr lvl="1"/>
            <a:r>
              <a:rPr lang="en-US" dirty="0" smtClean="0"/>
              <a:t>Shadow objects</a:t>
            </a:r>
          </a:p>
          <a:p>
            <a:pPr lvl="1"/>
            <a:r>
              <a:rPr lang="en-US" dirty="0" smtClean="0"/>
              <a:t>Remembers modified pages</a:t>
            </a:r>
          </a:p>
          <a:p>
            <a:r>
              <a:rPr lang="en-US" dirty="0" smtClean="0"/>
              <a:t>Read/write sharing</a:t>
            </a:r>
          </a:p>
          <a:p>
            <a:pPr lvl="1"/>
            <a:r>
              <a:rPr lang="en-US" dirty="0" smtClean="0"/>
              <a:t>Memory object not appropriate for this</a:t>
            </a:r>
          </a:p>
          <a:p>
            <a:pPr lvl="1"/>
            <a:r>
              <a:rPr lang="en-US" dirty="0" smtClean="0"/>
              <a:t>Must use sharing maps</a:t>
            </a:r>
            <a:endParaRPr lang="en-US"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Object Tree</a:t>
            </a:r>
            <a:endParaRPr lang="en-US" dirty="0"/>
          </a:p>
        </p:txBody>
      </p:sp>
      <p:sp>
        <p:nvSpPr>
          <p:cNvPr id="3" name="Content Placeholder 2"/>
          <p:cNvSpPr>
            <a:spLocks noGrp="1"/>
          </p:cNvSpPr>
          <p:nvPr>
            <p:ph idx="1"/>
          </p:nvPr>
        </p:nvSpPr>
        <p:spPr/>
        <p:txBody>
          <a:bodyPr/>
          <a:lstStyle/>
          <a:p>
            <a:r>
              <a:rPr lang="en-US" dirty="0" smtClean="0"/>
              <a:t>Must prevent large chains of shadow objects</a:t>
            </a:r>
          </a:p>
          <a:p>
            <a:pPr lvl="1"/>
            <a:r>
              <a:rPr lang="en-US" dirty="0" smtClean="0"/>
              <a:t>Utilize GC for shadow objects</a:t>
            </a:r>
          </a:p>
          <a:p>
            <a:r>
              <a:rPr lang="en-US" dirty="0" smtClean="0"/>
              <a:t>Unnecessary chains occurs during heavy paging</a:t>
            </a:r>
          </a:p>
          <a:p>
            <a:pPr lvl="1"/>
            <a:r>
              <a:rPr lang="en-US" dirty="0" smtClean="0"/>
              <a:t>Cannot be detected easily</a:t>
            </a:r>
          </a:p>
          <a:p>
            <a:r>
              <a:rPr lang="en-US" dirty="0" smtClean="0"/>
              <a:t>Complex locking rules</a:t>
            </a:r>
            <a:endParaRPr lang="en-US" dirty="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pmap</a:t>
            </a:r>
            <a:endParaRPr lang="en-US" dirty="0"/>
          </a:p>
        </p:txBody>
      </p:sp>
      <p:sp>
        <p:nvSpPr>
          <p:cNvPr id="3" name="Content Placeholder 2"/>
          <p:cNvSpPr>
            <a:spLocks noGrp="1"/>
          </p:cNvSpPr>
          <p:nvPr>
            <p:ph idx="1"/>
          </p:nvPr>
        </p:nvSpPr>
        <p:spPr/>
        <p:txBody>
          <a:bodyPr/>
          <a:lstStyle/>
          <a:p>
            <a:r>
              <a:rPr lang="en-US" dirty="0" smtClean="0"/>
              <a:t>Management of physical address maps</a:t>
            </a:r>
          </a:p>
          <a:p>
            <a:pPr lvl="1"/>
            <a:r>
              <a:rPr lang="en-US" dirty="0" smtClean="0"/>
              <a:t>Only machine-dependent module</a:t>
            </a:r>
          </a:p>
          <a:p>
            <a:pPr lvl="1"/>
            <a:r>
              <a:rPr lang="en-US" dirty="0" smtClean="0"/>
              <a:t>Implement page-level operations</a:t>
            </a:r>
          </a:p>
          <a:p>
            <a:pPr lvl="1"/>
            <a:r>
              <a:rPr lang="en-US" dirty="0" smtClean="0"/>
              <a:t>Ensure hardware map is operational</a:t>
            </a:r>
          </a:p>
          <a:p>
            <a:pPr lvl="1"/>
            <a:r>
              <a:rPr lang="en-US" dirty="0" smtClean="0"/>
              <a:t>Need not keep track of all currently valid mappings</a:t>
            </a:r>
          </a:p>
          <a:p>
            <a:r>
              <a:rPr lang="en-US" dirty="0" smtClean="0"/>
              <a:t>Machine-independent parts are the driving force of Mach VM operations</a:t>
            </a:r>
            <a:endParaRPr lang="en-US" dirty="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Porting Mach Virtual Memory</a:t>
            </a:r>
            <a:endParaRPr lang="en-US" dirty="0"/>
          </a:p>
        </p:txBody>
      </p:sp>
      <p:sp>
        <p:nvSpPr>
          <p:cNvPr id="3" name="Content Placeholder 2"/>
          <p:cNvSpPr>
            <a:spLocks noGrp="1"/>
          </p:cNvSpPr>
          <p:nvPr>
            <p:ph idx="1"/>
          </p:nvPr>
        </p:nvSpPr>
        <p:spPr/>
        <p:txBody>
          <a:bodyPr/>
          <a:lstStyle/>
          <a:p>
            <a:r>
              <a:rPr lang="en-US" dirty="0" smtClean="0"/>
              <a:t>Code for VM originally ran on VAX machines</a:t>
            </a:r>
          </a:p>
          <a:p>
            <a:pPr lvl="1"/>
            <a:r>
              <a:rPr lang="en-US" dirty="0" smtClean="0"/>
              <a:t>IBM RT PC</a:t>
            </a:r>
          </a:p>
          <a:p>
            <a:pPr lvl="1"/>
            <a:r>
              <a:rPr lang="en-US" dirty="0" smtClean="0"/>
              <a:t>Approx. 3 weeks for </a:t>
            </a:r>
            <a:r>
              <a:rPr lang="en-US" dirty="0" err="1" smtClean="0"/>
              <a:t>pmap</a:t>
            </a:r>
            <a:r>
              <a:rPr lang="en-US" dirty="0" smtClean="0"/>
              <a:t> module</a:t>
            </a:r>
          </a:p>
          <a:p>
            <a:r>
              <a:rPr lang="en-US" dirty="0" smtClean="0"/>
              <a:t>Sequent Balance</a:t>
            </a:r>
          </a:p>
          <a:p>
            <a:pPr lvl="1"/>
            <a:r>
              <a:rPr lang="en-US" dirty="0" smtClean="0"/>
              <a:t>5 weeks – bootable system</a:t>
            </a:r>
          </a:p>
          <a:p>
            <a:r>
              <a:rPr lang="en-US" dirty="0" smtClean="0"/>
              <a:t>Sun 3, Encore </a:t>
            </a:r>
            <a:r>
              <a:rPr lang="en-US" dirty="0" err="1" smtClean="0"/>
              <a:t>MultiMAX</a:t>
            </a:r>
            <a:endParaRPr lang="en-US"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Multiprocessor Issues</a:t>
            </a:r>
            <a:endParaRPr lang="en-US" dirty="0"/>
          </a:p>
        </p:txBody>
      </p:sp>
      <p:sp>
        <p:nvSpPr>
          <p:cNvPr id="3" name="Content Placeholder 2"/>
          <p:cNvSpPr>
            <a:spLocks noGrp="1"/>
          </p:cNvSpPr>
          <p:nvPr>
            <p:ph idx="1"/>
          </p:nvPr>
        </p:nvSpPr>
        <p:spPr/>
        <p:txBody>
          <a:bodyPr/>
          <a:lstStyle/>
          <a:p>
            <a:r>
              <a:rPr lang="en-US" dirty="0" smtClean="0"/>
              <a:t>TLB Consistency</a:t>
            </a:r>
          </a:p>
          <a:p>
            <a:pPr lvl="1"/>
            <a:r>
              <a:rPr lang="en-US" dirty="0" smtClean="0"/>
              <a:t>Force interrupts to all CPU’s</a:t>
            </a:r>
          </a:p>
          <a:p>
            <a:pPr lvl="1"/>
            <a:r>
              <a:rPr lang="en-US" dirty="0" smtClean="0"/>
              <a:t>Wait until timer interrupt</a:t>
            </a:r>
          </a:p>
          <a:p>
            <a:pPr lvl="1"/>
            <a:r>
              <a:rPr lang="en-US" dirty="0" smtClean="0"/>
              <a:t>Temporarily allow inconsistency</a:t>
            </a:r>
            <a:endParaRPr lang="en-US" dirty="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Performance</a:t>
            </a:r>
            <a:endParaRPr lang="en-US" dirty="0"/>
          </a:p>
        </p:txBody>
      </p:sp>
      <p:sp>
        <p:nvSpPr>
          <p:cNvPr id="3" name="Content Placeholder 2"/>
          <p:cNvSpPr>
            <a:spLocks noGrp="1"/>
          </p:cNvSpPr>
          <p:nvPr>
            <p:ph idx="1"/>
          </p:nvPr>
        </p:nvSpPr>
        <p:spPr/>
        <p:txBody>
          <a:bodyPr/>
          <a:lstStyle/>
          <a:p>
            <a:endParaRPr lang="en-US" dirty="0"/>
          </a:p>
        </p:txBody>
      </p:sp>
      <p:pic>
        <p:nvPicPr>
          <p:cNvPr id="4" name="Picture 3"/>
          <p:cNvPicPr>
            <a:picLocks noChangeAspect="1"/>
          </p:cNvPicPr>
          <p:nvPr/>
        </p:nvPicPr>
        <p:blipFill>
          <a:blip r:embed="rId2"/>
          <a:stretch>
            <a:fillRect/>
          </a:stretch>
        </p:blipFill>
        <p:spPr>
          <a:xfrm>
            <a:off x="401394" y="1658083"/>
            <a:ext cx="8209206" cy="3599718"/>
          </a:xfrm>
          <a:prstGeom prst="rect">
            <a:avLst/>
          </a:prstGeom>
        </p:spPr>
      </p:pic>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Perspective</a:t>
            </a:r>
            <a:endParaRPr lang="en-US" dirty="0"/>
          </a:p>
        </p:txBody>
      </p:sp>
      <p:sp>
        <p:nvSpPr>
          <p:cNvPr id="3" name="Content Placeholder 2"/>
          <p:cNvSpPr>
            <a:spLocks noGrp="1"/>
          </p:cNvSpPr>
          <p:nvPr>
            <p:ph idx="1"/>
          </p:nvPr>
        </p:nvSpPr>
        <p:spPr/>
        <p:txBody>
          <a:bodyPr/>
          <a:lstStyle/>
          <a:p>
            <a:r>
              <a:rPr lang="en-US" dirty="0" smtClean="0"/>
              <a:t>Achieved Goals</a:t>
            </a:r>
          </a:p>
          <a:p>
            <a:pPr lvl="1"/>
            <a:r>
              <a:rPr lang="en-US" dirty="0" smtClean="0"/>
              <a:t>Sophisticated</a:t>
            </a:r>
            <a:r>
              <a:rPr lang="en-US" dirty="0" smtClean="0"/>
              <a:t>, hardware-independent VM system possible</a:t>
            </a:r>
          </a:p>
          <a:p>
            <a:pPr lvl="1"/>
            <a:r>
              <a:rPr lang="en-US" dirty="0" smtClean="0"/>
              <a:t>Can achieve </a:t>
            </a:r>
            <a:r>
              <a:rPr lang="en-US" dirty="0" smtClean="0"/>
              <a:t>good (</a:t>
            </a:r>
            <a:r>
              <a:rPr lang="en-US" dirty="0" err="1" smtClean="0"/>
              <a:t>microbenchmark</a:t>
            </a:r>
            <a:r>
              <a:rPr lang="en-US" dirty="0" smtClean="0"/>
              <a:t>) performance</a:t>
            </a:r>
          </a:p>
          <a:p>
            <a:endParaRPr lang="en-US" dirty="0" smtClean="0"/>
          </a:p>
          <a:p>
            <a:r>
              <a:rPr lang="en-US" dirty="0" smtClean="0"/>
              <a:t>Lessons/Flaws</a:t>
            </a:r>
          </a:p>
          <a:p>
            <a:pPr lvl="1"/>
            <a:r>
              <a:rPr lang="en-US" dirty="0" err="1" smtClean="0"/>
              <a:t>Macrobenchmark</a:t>
            </a:r>
            <a:r>
              <a:rPr lang="en-US" dirty="0" smtClean="0"/>
              <a:t> performance missing</a:t>
            </a:r>
          </a:p>
          <a:p>
            <a:pPr lvl="1"/>
            <a:r>
              <a:rPr lang="en-US" dirty="0" smtClean="0"/>
              <a:t>Performance revisited over next 10+ years</a:t>
            </a:r>
            <a:endParaRPr lang="en-US" dirty="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 name="Title 2"/>
          <p:cNvSpPr>
            <a:spLocks noGrp="1"/>
          </p:cNvSpPr>
          <p:nvPr>
            <p:ph type="title"/>
          </p:nvPr>
        </p:nvSpPr>
        <p:spPr>
          <a:xfrm>
            <a:off x="0" y="274638"/>
            <a:ext cx="9296400" cy="1782762"/>
          </a:xfrm>
        </p:spPr>
        <p:txBody>
          <a:bodyPr/>
          <a:lstStyle/>
          <a:p>
            <a:r>
              <a:rPr lang="en-US" sz="3200" dirty="0" smtClean="0"/>
              <a:t>Labels and Event Processes in the Asbestos Operating </a:t>
            </a:r>
            <a:r>
              <a:rPr lang="en-US" sz="3200" dirty="0" err="1" smtClean="0"/>
              <a:t>SystemPetros</a:t>
            </a:r>
            <a:r>
              <a:rPr lang="en-US" sz="3200" dirty="0" smtClean="0"/>
              <a:t> </a:t>
            </a:r>
            <a:r>
              <a:rPr lang="en-US" sz="3600" dirty="0" smtClean="0"/>
              <a:t/>
            </a:r>
            <a:br>
              <a:rPr lang="en-US" sz="3600" dirty="0" smtClean="0"/>
            </a:br>
            <a:r>
              <a:rPr lang="en-US" sz="2000" dirty="0" err="1" smtClean="0"/>
              <a:t>Petros</a:t>
            </a:r>
            <a:r>
              <a:rPr lang="en-US" sz="2000" dirty="0" smtClean="0"/>
              <a:t> </a:t>
            </a:r>
            <a:r>
              <a:rPr lang="en-US" sz="2000" dirty="0" err="1" smtClean="0"/>
              <a:t>Efstathopoulos</a:t>
            </a:r>
            <a:r>
              <a:rPr lang="en-US" sz="2000" dirty="0" smtClean="0"/>
              <a:t>, Maxwell </a:t>
            </a:r>
            <a:r>
              <a:rPr lang="en-US" sz="2000" dirty="0" err="1" smtClean="0"/>
              <a:t>Krohn</a:t>
            </a:r>
            <a:r>
              <a:rPr lang="en-US" sz="2000" dirty="0" smtClean="0"/>
              <a:t>, Steve </a:t>
            </a:r>
            <a:r>
              <a:rPr lang="en-US" sz="2000" dirty="0" err="1" smtClean="0"/>
              <a:t>VanDeBogart</a:t>
            </a:r>
            <a:r>
              <a:rPr lang="en-US" sz="2000" dirty="0" smtClean="0"/>
              <a:t>, Cliff Frey, </a:t>
            </a:r>
            <a:br>
              <a:rPr lang="en-US" sz="2000" dirty="0" smtClean="0"/>
            </a:br>
            <a:r>
              <a:rPr lang="en-US" sz="2000" dirty="0" smtClean="0"/>
              <a:t>David Ziegler, Eddie Kohler, David </a:t>
            </a:r>
            <a:r>
              <a:rPr lang="en-US" sz="2000" dirty="0" err="1" smtClean="0"/>
              <a:t>Mazières</a:t>
            </a:r>
            <a:r>
              <a:rPr lang="en-US" sz="2000" dirty="0" smtClean="0"/>
              <a:t>, </a:t>
            </a:r>
            <a:r>
              <a:rPr lang="en-US" sz="2000" dirty="0" err="1" smtClean="0"/>
              <a:t>Frans</a:t>
            </a:r>
            <a:r>
              <a:rPr lang="en-US" sz="2000" dirty="0" smtClean="0"/>
              <a:t> </a:t>
            </a:r>
            <a:r>
              <a:rPr lang="en-US" sz="2000" dirty="0" err="1" smtClean="0"/>
              <a:t>Kaashoek</a:t>
            </a:r>
            <a:r>
              <a:rPr lang="en-US" sz="2000" dirty="0" smtClean="0"/>
              <a:t>, Robert Morris</a:t>
            </a:r>
            <a:r>
              <a:rPr lang="en-US" sz="3600" dirty="0" smtClean="0"/>
              <a:t/>
            </a:r>
            <a:br>
              <a:rPr lang="en-US" sz="3600" dirty="0" smtClean="0"/>
            </a:br>
            <a:endParaRPr lang="en-US" sz="3600" dirty="0"/>
          </a:p>
        </p:txBody>
      </p:sp>
      <p:sp>
        <p:nvSpPr>
          <p:cNvPr id="4" name="Content Placeholder 3"/>
          <p:cNvSpPr>
            <a:spLocks noGrp="1"/>
          </p:cNvSpPr>
          <p:nvPr>
            <p:ph idx="1"/>
          </p:nvPr>
        </p:nvSpPr>
        <p:spPr>
          <a:xfrm>
            <a:off x="304800" y="1752600"/>
            <a:ext cx="8686800" cy="5105400"/>
          </a:xfrm>
        </p:spPr>
        <p:txBody>
          <a:bodyPr/>
          <a:lstStyle/>
          <a:p>
            <a:r>
              <a:rPr lang="en-US" sz="2400" dirty="0" err="1" smtClean="0"/>
              <a:t>Frans</a:t>
            </a:r>
            <a:r>
              <a:rPr lang="en-US" sz="2400" dirty="0" smtClean="0"/>
              <a:t> </a:t>
            </a:r>
            <a:r>
              <a:rPr lang="en-US" sz="2400" dirty="0" err="1" smtClean="0"/>
              <a:t>Kaashoek</a:t>
            </a:r>
            <a:r>
              <a:rPr lang="en-US" sz="2400" dirty="0" smtClean="0"/>
              <a:t> and Robert Morris</a:t>
            </a:r>
          </a:p>
          <a:p>
            <a:pPr lvl="1"/>
            <a:r>
              <a:rPr lang="en-US" sz="2000" dirty="0" smtClean="0"/>
              <a:t>MIT Faculty.  Creators of Chord.</a:t>
            </a:r>
          </a:p>
          <a:p>
            <a:pPr lvl="1"/>
            <a:r>
              <a:rPr lang="en-US" sz="2000" dirty="0" smtClean="0"/>
              <a:t>Academic father and grandfather to other authors and many more</a:t>
            </a:r>
          </a:p>
          <a:p>
            <a:r>
              <a:rPr lang="en-US" sz="2400" dirty="0" smtClean="0"/>
              <a:t>Maxwell </a:t>
            </a:r>
            <a:r>
              <a:rPr lang="en-US" sz="2400" dirty="0" err="1" smtClean="0"/>
              <a:t>Krohn</a:t>
            </a:r>
            <a:endParaRPr lang="en-US" sz="2400" dirty="0" smtClean="0"/>
          </a:p>
          <a:p>
            <a:pPr lvl="1"/>
            <a:r>
              <a:rPr lang="en-US" sz="2000" dirty="0" smtClean="0"/>
              <a:t>Creator of OK Cupid dating Service (</a:t>
            </a:r>
            <a:r>
              <a:rPr lang="en-US" sz="2000" dirty="0" err="1" smtClean="0"/>
              <a:t>ugrad</a:t>
            </a:r>
            <a:r>
              <a:rPr lang="en-US" sz="2000" dirty="0" smtClean="0"/>
              <a:t> @ Harvard)</a:t>
            </a:r>
          </a:p>
          <a:p>
            <a:pPr lvl="1"/>
            <a:r>
              <a:rPr lang="en-US" sz="2000" dirty="0" smtClean="0"/>
              <a:t>Creator </a:t>
            </a:r>
            <a:r>
              <a:rPr lang="en-US" sz="2000" dirty="0" err="1" smtClean="0"/>
              <a:t>SFSLite</a:t>
            </a:r>
            <a:r>
              <a:rPr lang="en-US" sz="2000" dirty="0" smtClean="0"/>
              <a:t> and OK Web Server</a:t>
            </a:r>
          </a:p>
          <a:p>
            <a:r>
              <a:rPr lang="en-US" sz="2400" dirty="0" smtClean="0"/>
              <a:t>David </a:t>
            </a:r>
            <a:r>
              <a:rPr lang="en-US" sz="2400" dirty="0" err="1" smtClean="0"/>
              <a:t>Mazières</a:t>
            </a:r>
            <a:endParaRPr lang="en-US" sz="2400" dirty="0" smtClean="0"/>
          </a:p>
          <a:p>
            <a:pPr lvl="1"/>
            <a:r>
              <a:rPr lang="en-US" sz="2000" dirty="0" smtClean="0"/>
              <a:t>Stanford Faculty</a:t>
            </a:r>
          </a:p>
          <a:p>
            <a:pPr lvl="1"/>
            <a:r>
              <a:rPr lang="en-US" sz="2000" dirty="0" smtClean="0"/>
              <a:t>Creator of SFS and </a:t>
            </a:r>
            <a:r>
              <a:rPr lang="en-US" sz="2000" dirty="0" err="1" smtClean="0"/>
              <a:t>libasync</a:t>
            </a:r>
            <a:endParaRPr lang="en-US" sz="2000" dirty="0" smtClean="0"/>
          </a:p>
          <a:p>
            <a:r>
              <a:rPr lang="en-US" sz="2400" dirty="0" smtClean="0"/>
              <a:t>Eddie Kohler</a:t>
            </a:r>
          </a:p>
          <a:p>
            <a:pPr lvl="1"/>
            <a:r>
              <a:rPr lang="en-US" sz="2000" dirty="0" smtClean="0"/>
              <a:t>UCLA Faculty</a:t>
            </a:r>
          </a:p>
          <a:p>
            <a:pPr lvl="1"/>
            <a:r>
              <a:rPr lang="en-US" sz="2000" dirty="0" smtClean="0"/>
              <a:t>Creator of Click Modular Router</a:t>
            </a:r>
          </a:p>
          <a:p>
            <a:r>
              <a:rPr lang="en-US" sz="2400" smtClean="0"/>
              <a:t>Rest</a:t>
            </a:r>
            <a:r>
              <a:rPr lang="en-US" sz="2400" smtClean="0"/>
              <a:t> </a:t>
            </a:r>
            <a:r>
              <a:rPr lang="en-US" sz="2400" smtClean="0"/>
              <a:t>were</a:t>
            </a:r>
            <a:r>
              <a:rPr lang="en-US" sz="2400" smtClean="0"/>
              <a:t> </a:t>
            </a:r>
            <a:r>
              <a:rPr lang="en-US" sz="2400" dirty="0" smtClean="0"/>
              <a:t>students at MIT or UCLA</a:t>
            </a:r>
          </a:p>
          <a:p>
            <a:pPr lvl="1"/>
            <a:endParaRPr lang="en-US" dirty="0"/>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Asbestos Outline</a:t>
            </a:r>
            <a:endParaRPr lang="en-US" dirty="0"/>
          </a:p>
        </p:txBody>
      </p:sp>
      <p:sp>
        <p:nvSpPr>
          <p:cNvPr id="4" name="Content Placeholder 3"/>
          <p:cNvSpPr>
            <a:spLocks noGrp="1"/>
          </p:cNvSpPr>
          <p:nvPr>
            <p:ph idx="1"/>
          </p:nvPr>
        </p:nvSpPr>
        <p:spPr/>
        <p:txBody>
          <a:bodyPr/>
          <a:lstStyle/>
          <a:p>
            <a:r>
              <a:rPr lang="en-US" dirty="0" smtClean="0"/>
              <a:t>Why is it needed?</a:t>
            </a:r>
          </a:p>
          <a:p>
            <a:r>
              <a:rPr lang="en-US" dirty="0" smtClean="0"/>
              <a:t>Other models</a:t>
            </a:r>
          </a:p>
          <a:p>
            <a:pPr lvl="1"/>
            <a:r>
              <a:rPr lang="en-US" dirty="0" smtClean="0"/>
              <a:t>Virtual machines</a:t>
            </a:r>
          </a:p>
          <a:p>
            <a:r>
              <a:rPr lang="en-US" dirty="0" smtClean="0"/>
              <a:t>Asbestos OS</a:t>
            </a:r>
          </a:p>
          <a:p>
            <a:pPr lvl="1"/>
            <a:r>
              <a:rPr lang="en-US" dirty="0" smtClean="0"/>
              <a:t>Labels</a:t>
            </a:r>
          </a:p>
          <a:p>
            <a:pPr lvl="1"/>
            <a:r>
              <a:rPr lang="en-US" dirty="0" smtClean="0"/>
              <a:t>Event processes</a:t>
            </a:r>
          </a:p>
          <a:p>
            <a:r>
              <a:rPr lang="en-US" dirty="0" smtClean="0"/>
              <a:t>Asbestos OKWS</a:t>
            </a:r>
          </a:p>
          <a:p>
            <a:r>
              <a:rPr lang="en-US" dirty="0" smtClean="0"/>
              <a:t>Performance</a:t>
            </a:r>
            <a:endParaRPr lang="en-US" dirty="0"/>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Problem</a:t>
            </a:r>
            <a:endParaRPr lang="en-US" dirty="0"/>
          </a:p>
        </p:txBody>
      </p:sp>
      <p:sp>
        <p:nvSpPr>
          <p:cNvPr id="3" name="Content Placeholder 2"/>
          <p:cNvSpPr>
            <a:spLocks noGrp="1"/>
          </p:cNvSpPr>
          <p:nvPr>
            <p:ph idx="1"/>
          </p:nvPr>
        </p:nvSpPr>
        <p:spPr/>
        <p:txBody>
          <a:bodyPr/>
          <a:lstStyle/>
          <a:p>
            <a:r>
              <a:rPr lang="en-US" dirty="0" smtClean="0"/>
              <a:t>Web servers have exploitable software flaws</a:t>
            </a:r>
          </a:p>
          <a:p>
            <a:pPr lvl="1"/>
            <a:r>
              <a:rPr lang="en-US" dirty="0" smtClean="0"/>
              <a:t>SQL injection, buffer overrun</a:t>
            </a:r>
          </a:p>
          <a:p>
            <a:r>
              <a:rPr lang="en-US" dirty="0" smtClean="0"/>
              <a:t>Private information leaked</a:t>
            </a:r>
          </a:p>
          <a:p>
            <a:pPr lvl="1"/>
            <a:r>
              <a:rPr lang="en-US" dirty="0" smtClean="0"/>
              <a:t>Credit card #'</a:t>
            </a:r>
            <a:r>
              <a:rPr lang="en-US" dirty="0" err="1" smtClean="0"/>
              <a:t>s</a:t>
            </a:r>
            <a:r>
              <a:rPr lang="en-US" dirty="0" smtClean="0"/>
              <a:t>, SS #’</a:t>
            </a:r>
            <a:r>
              <a:rPr lang="en-US" dirty="0" err="1" smtClean="0"/>
              <a:t>s</a:t>
            </a:r>
            <a:endParaRPr lang="en-US" dirty="0" smtClean="0"/>
          </a:p>
          <a:p>
            <a:pPr lvl="1"/>
            <a:r>
              <a:rPr lang="en-US" dirty="0" smtClean="0"/>
              <a:t>All data potentially exposed due to single flaw</a:t>
            </a:r>
          </a:p>
          <a:p>
            <a:r>
              <a:rPr lang="en-US" dirty="0" smtClean="0"/>
              <a:t>Lack of isolation of user data</a:t>
            </a:r>
          </a:p>
          <a:p>
            <a:r>
              <a:rPr lang="en-US" dirty="0" smtClean="0"/>
              <a:t>Unconstrained information flow</a:t>
            </a:r>
            <a:endParaRPr lang="en-US" dirty="0"/>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145"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6146"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The Problem</a:t>
            </a:r>
          </a:p>
        </p:txBody>
      </p:sp>
      <p:sp>
        <p:nvSpPr>
          <p:cNvPr id="6147" name="Rectangle 3"/>
          <p:cNvSpPr>
            <a:spLocks noGrp="1" noChangeArrowheads="1"/>
          </p:cNvSpPr>
          <p:nvPr>
            <p:ph type="body" idx="1"/>
          </p:nvPr>
        </p:nvSpPr>
        <p:spPr>
          <a:xfrm>
            <a:off x="207360" y="4147636"/>
            <a:ext cx="3732480" cy="1360578"/>
          </a:xfrm>
          <a:ln/>
        </p:spPr>
        <p:txBody>
          <a:bodyPr>
            <a:spAutoFit/>
          </a:bodyPr>
          <a:lstStyle/>
          <a:p>
            <a:pPr>
              <a:lnSpc>
                <a:spcPct val="98000"/>
              </a:lnSpc>
              <a:tabLst>
                <a:tab pos="656650" algn="l"/>
                <a:tab pos="1313299" algn="l"/>
                <a:tab pos="1969949" algn="l"/>
                <a:tab pos="2626599" algn="l"/>
                <a:tab pos="3283248" algn="l"/>
              </a:tabLst>
            </a:pPr>
            <a:r>
              <a:rPr lang="en-GB" dirty="0"/>
              <a:t>If Bob compromises the system, he can access Alice's data</a:t>
            </a:r>
          </a:p>
        </p:txBody>
      </p:sp>
      <p:sp>
        <p:nvSpPr>
          <p:cNvPr id="6148"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6149"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150"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6151"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6152" name="Text Box 8"/>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6153" name="Freeform 9"/>
          <p:cNvSpPr>
            <a:spLocks/>
          </p:cNvSpPr>
          <p:nvPr/>
        </p:nvSpPr>
        <p:spPr bwMode="auto">
          <a:xfrm>
            <a:off x="1036800" y="1659054"/>
            <a:ext cx="3939840" cy="414764"/>
          </a:xfrm>
          <a:custGeom>
            <a:avLst/>
            <a:gdLst/>
            <a:ahLst/>
            <a:cxnLst>
              <a:cxn ang="0">
                <a:pos x="0" y="0"/>
              </a:cxn>
              <a:cxn ang="0">
                <a:pos x="2406" y="1270"/>
              </a:cxn>
              <a:cxn ang="0">
                <a:pos x="12065" y="1270"/>
              </a:cxn>
            </a:cxnLst>
            <a:rect l="0" t="0" r="r" b="b"/>
            <a:pathLst>
              <a:path w="12066" h="1271">
                <a:moveTo>
                  <a:pt x="0" y="0"/>
                </a:moveTo>
                <a:lnTo>
                  <a:pt x="2406" y="1270"/>
                </a:lnTo>
                <a:lnTo>
                  <a:pt x="12065" y="1270"/>
                </a:lnTo>
              </a:path>
            </a:pathLst>
          </a:custGeom>
          <a:noFill/>
          <a:ln w="73080">
            <a:solidFill>
              <a:schemeClr val="tx1"/>
            </a:solidFill>
            <a:round/>
            <a:headEnd type="triangle" w="med" len="med"/>
            <a:tailEnd type="triangle" w="med" len="med"/>
          </a:ln>
          <a:effectLst/>
        </p:spPr>
        <p:txBody>
          <a:bodyPr lIns="82945" tIns="41473" rIns="82945" bIns="41473">
            <a:prstTxWarp prst="textNoShape">
              <a:avLst/>
            </a:prstTxWarp>
          </a:bodyPr>
          <a:lstStyle/>
          <a:p>
            <a:endParaRPr lang="en-US"/>
          </a:p>
        </p:txBody>
      </p:sp>
      <p:sp>
        <p:nvSpPr>
          <p:cNvPr id="6154"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6155"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6156"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6157" name="Line 13"/>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158" name="Text Box 14"/>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169"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7170"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The Problem</a:t>
            </a:r>
          </a:p>
        </p:txBody>
      </p:sp>
      <p:sp>
        <p:nvSpPr>
          <p:cNvPr id="7171" name="Rectangle 3"/>
          <p:cNvSpPr>
            <a:spLocks noGrp="1" noChangeArrowheads="1"/>
          </p:cNvSpPr>
          <p:nvPr>
            <p:ph type="body" idx="1"/>
          </p:nvPr>
        </p:nvSpPr>
        <p:spPr>
          <a:xfrm>
            <a:off x="207360" y="4147636"/>
            <a:ext cx="3732480" cy="1360578"/>
          </a:xfrm>
          <a:ln/>
        </p:spPr>
        <p:txBody>
          <a:bodyPr>
            <a:spAutoFit/>
          </a:bodyPr>
          <a:lstStyle/>
          <a:p>
            <a:pPr>
              <a:lnSpc>
                <a:spcPct val="98000"/>
              </a:lnSpc>
              <a:tabLst>
                <a:tab pos="656650" algn="l"/>
                <a:tab pos="1313299" algn="l"/>
                <a:tab pos="1969949" algn="l"/>
                <a:tab pos="2626599" algn="l"/>
                <a:tab pos="3283248" algn="l"/>
              </a:tabLst>
            </a:pPr>
            <a:r>
              <a:rPr lang="en-GB" dirty="0"/>
              <a:t>If Bob compromises the system, he can access Alice's data</a:t>
            </a:r>
          </a:p>
        </p:txBody>
      </p:sp>
      <p:sp>
        <p:nvSpPr>
          <p:cNvPr id="7172"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7173"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174"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7175"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7178"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7179"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7180"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7181" name="Line 13"/>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7184" name="Picture 16"/>
          <p:cNvPicPr>
            <a:picLocks noChangeArrowheads="1"/>
          </p:cNvPicPr>
          <p:nvPr/>
        </p:nvPicPr>
        <p:blipFill>
          <a:blip r:embed="rId6"/>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7186" name="Text Box 18"/>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7187" name="Text Box 19"/>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8193"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8194"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The Problem</a:t>
            </a:r>
          </a:p>
        </p:txBody>
      </p:sp>
      <p:sp>
        <p:nvSpPr>
          <p:cNvPr id="8195" name="Rectangle 3"/>
          <p:cNvSpPr>
            <a:spLocks noGrp="1" noChangeArrowheads="1"/>
          </p:cNvSpPr>
          <p:nvPr>
            <p:ph type="body" idx="1"/>
          </p:nvPr>
        </p:nvSpPr>
        <p:spPr>
          <a:xfrm>
            <a:off x="207360" y="4147636"/>
            <a:ext cx="3732480" cy="1360578"/>
          </a:xfrm>
          <a:ln/>
        </p:spPr>
        <p:txBody>
          <a:bodyPr>
            <a:spAutoFit/>
          </a:bodyPr>
          <a:lstStyle/>
          <a:p>
            <a:pPr>
              <a:lnSpc>
                <a:spcPct val="98000"/>
              </a:lnSpc>
              <a:tabLst>
                <a:tab pos="656650" algn="l"/>
                <a:tab pos="1313299" algn="l"/>
                <a:tab pos="1969949" algn="l"/>
                <a:tab pos="2626599" algn="l"/>
                <a:tab pos="3283248" algn="l"/>
              </a:tabLst>
            </a:pPr>
            <a:r>
              <a:rPr lang="en-GB" dirty="0"/>
              <a:t>If Bob compromises the system, he can access Alice's data</a:t>
            </a:r>
          </a:p>
        </p:txBody>
      </p:sp>
      <p:sp>
        <p:nvSpPr>
          <p:cNvPr id="8196"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8197"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8198"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8199"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8202"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8203"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8204"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8205" name="Line 13"/>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8211" name="Picture 19"/>
          <p:cNvPicPr>
            <a:picLocks noChangeArrowheads="1"/>
          </p:cNvPicPr>
          <p:nvPr/>
        </p:nvPicPr>
        <p:blipFill>
          <a:blip r:embed="rId6"/>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8212" name="Text Box 20"/>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8213" name="Text Box 21"/>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
        <p:nvSpPr>
          <p:cNvPr id="8214" name="Text Box 22"/>
          <p:cNvSpPr txBox="1">
            <a:spLocks noChangeArrowheads="1"/>
          </p:cNvSpPr>
          <p:nvPr/>
        </p:nvSpPr>
        <p:spPr bwMode="auto">
          <a:xfrm>
            <a:off x="5184000" y="2053191"/>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9217"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9218"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The Problem</a:t>
            </a:r>
          </a:p>
        </p:txBody>
      </p:sp>
      <p:sp>
        <p:nvSpPr>
          <p:cNvPr id="9219" name="Rectangle 3"/>
          <p:cNvSpPr>
            <a:spLocks noGrp="1" noChangeArrowheads="1"/>
          </p:cNvSpPr>
          <p:nvPr>
            <p:ph type="body" idx="1"/>
          </p:nvPr>
        </p:nvSpPr>
        <p:spPr>
          <a:xfrm>
            <a:off x="207360" y="4147636"/>
            <a:ext cx="3732480" cy="1360578"/>
          </a:xfrm>
          <a:ln/>
        </p:spPr>
        <p:txBody>
          <a:bodyPr>
            <a:spAutoFit/>
          </a:bodyPr>
          <a:lstStyle/>
          <a:p>
            <a:pPr>
              <a:lnSpc>
                <a:spcPct val="98000"/>
              </a:lnSpc>
              <a:tabLst>
                <a:tab pos="656650" algn="l"/>
                <a:tab pos="1313299" algn="l"/>
                <a:tab pos="1969949" algn="l"/>
                <a:tab pos="2626599" algn="l"/>
                <a:tab pos="3283248" algn="l"/>
              </a:tabLst>
            </a:pPr>
            <a:r>
              <a:rPr lang="en-GB" dirty="0"/>
              <a:t>If Bob compromises the system, he can access Alice's data</a:t>
            </a:r>
          </a:p>
        </p:txBody>
      </p:sp>
      <p:sp>
        <p:nvSpPr>
          <p:cNvPr id="9220"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9221"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9222"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9223"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9226"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9227"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9228"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9229" name="Line 13"/>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9236" name="Text Box 20"/>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9237" name="Text Box 21"/>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
        <p:nvSpPr>
          <p:cNvPr id="9238" name="Text Box 22"/>
          <p:cNvSpPr txBox="1">
            <a:spLocks noChangeArrowheads="1"/>
          </p:cNvSpPr>
          <p:nvPr/>
        </p:nvSpPr>
        <p:spPr bwMode="auto">
          <a:xfrm>
            <a:off x="1105920" y="3090100"/>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pic>
        <p:nvPicPr>
          <p:cNvPr id="9240" name="Picture 24"/>
          <p:cNvPicPr>
            <a:picLocks noChangeArrowheads="1"/>
          </p:cNvPicPr>
          <p:nvPr/>
        </p:nvPicPr>
        <p:blipFill>
          <a:blip r:embed="rId6"/>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0241"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The Goal: User Isolation</a:t>
            </a:r>
          </a:p>
        </p:txBody>
      </p:sp>
      <p:sp>
        <p:nvSpPr>
          <p:cNvPr id="10242" name="Rectangle 2"/>
          <p:cNvSpPr>
            <a:spLocks noGrp="1" noChangeArrowheads="1"/>
          </p:cNvSpPr>
          <p:nvPr>
            <p:ph type="body" idx="1"/>
          </p:nvPr>
        </p:nvSpPr>
        <p:spPr>
          <a:xfrm>
            <a:off x="207360" y="1244291"/>
            <a:ext cx="8501760" cy="6331272"/>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Bob should not be able to access Alice's data without Alice's permission</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sz="1100" dirty="0"/>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Alice and Bob’s data is </a:t>
            </a:r>
            <a:r>
              <a:rPr lang="en-GB" b="1" dirty="0"/>
              <a:t>isolated</a:t>
            </a:r>
            <a:endParaRPr lang="en-GB" dirty="0"/>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sz="1600"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Complications</a:t>
            </a:r>
          </a:p>
          <a:p>
            <a:pPr lvl="4">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sz="1100" dirty="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Even if there are bugs in the applications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Alice's data may travel through several processes</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To isolate, must prevent inappropriate data flow</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 designer defines inappropriate</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solidFill>
                <a:srgbClr val="FF0000"/>
              </a:solidFill>
            </a:endParaRP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18114" name="Freeform 2"/>
          <p:cNvSpPr>
            <a:spLocks noChangeArrowheads="1"/>
          </p:cNvSpPr>
          <p:nvPr/>
        </p:nvSpPr>
        <p:spPr bwMode="auto">
          <a:xfrm>
            <a:off x="165888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218115" name="Rectangle 3"/>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Virtual Machine Isolation</a:t>
            </a:r>
          </a:p>
        </p:txBody>
      </p:sp>
      <p:sp>
        <p:nvSpPr>
          <p:cNvPr id="218116" name="Text Box 4"/>
          <p:cNvSpPr txBox="1">
            <a:spLocks noChangeArrowheads="1"/>
          </p:cNvSpPr>
          <p:nvPr/>
        </p:nvSpPr>
        <p:spPr bwMode="auto">
          <a:xfrm>
            <a:off x="331776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218117" name="Picture 5"/>
          <p:cNvPicPr>
            <a:picLocks noChangeAspect="1" noChangeArrowheads="1"/>
          </p:cNvPicPr>
          <p:nvPr/>
        </p:nvPicPr>
        <p:blipFill>
          <a:blip r:embed="rId3"/>
          <a:srcRect/>
          <a:stretch>
            <a:fillRect/>
          </a:stretch>
        </p:blipFill>
        <p:spPr bwMode="auto">
          <a:xfrm>
            <a:off x="622080" y="1277415"/>
            <a:ext cx="622080" cy="1003785"/>
          </a:xfrm>
          <a:prstGeom prst="rect">
            <a:avLst/>
          </a:prstGeom>
          <a:noFill/>
          <a:ln w="9525">
            <a:noFill/>
            <a:round/>
            <a:headEnd type="triangle" w="med" len="med"/>
            <a:tailEnd type="triangle" w="med" len="med"/>
          </a:ln>
          <a:effectLst/>
        </p:spPr>
      </p:pic>
      <p:pic>
        <p:nvPicPr>
          <p:cNvPr id="218118" name="Picture 6"/>
          <p:cNvPicPr>
            <a:picLocks noChangeAspect="1" noChangeArrowheads="1"/>
          </p:cNvPicPr>
          <p:nvPr/>
        </p:nvPicPr>
        <p:blipFill>
          <a:blip r:embed="rId4"/>
          <a:srcRect/>
          <a:stretch>
            <a:fillRect/>
          </a:stretch>
        </p:blipFill>
        <p:spPr bwMode="auto">
          <a:xfrm>
            <a:off x="622080" y="2695963"/>
            <a:ext cx="622080" cy="928898"/>
          </a:xfrm>
          <a:prstGeom prst="rect">
            <a:avLst/>
          </a:prstGeom>
          <a:noFill/>
          <a:ln w="9525">
            <a:noFill/>
            <a:round/>
            <a:headEnd type="triangle" w="med" len="med"/>
            <a:tailEnd type="triangle" w="med" len="med"/>
          </a:ln>
          <a:effectLst/>
        </p:spPr>
      </p:pic>
      <p:sp>
        <p:nvSpPr>
          <p:cNvPr id="218119" name="Freeform 7"/>
          <p:cNvSpPr>
            <a:spLocks/>
          </p:cNvSpPr>
          <p:nvPr/>
        </p:nvSpPr>
        <p:spPr bwMode="auto">
          <a:xfrm>
            <a:off x="1244160" y="1659054"/>
            <a:ext cx="3939840" cy="414764"/>
          </a:xfrm>
          <a:custGeom>
            <a:avLst/>
            <a:gdLst/>
            <a:ahLst/>
            <a:cxnLst>
              <a:cxn ang="0">
                <a:pos x="0" y="0"/>
              </a:cxn>
              <a:cxn ang="0">
                <a:pos x="2406" y="1270"/>
              </a:cxn>
              <a:cxn ang="0">
                <a:pos x="12065" y="1270"/>
              </a:cxn>
            </a:cxnLst>
            <a:rect l="0" t="0" r="r" b="b"/>
            <a:pathLst>
              <a:path w="12066" h="1271">
                <a:moveTo>
                  <a:pt x="0" y="0"/>
                </a:moveTo>
                <a:lnTo>
                  <a:pt x="2406" y="1270"/>
                </a:lnTo>
                <a:lnTo>
                  <a:pt x="12065" y="1270"/>
                </a:lnTo>
              </a:path>
            </a:pathLst>
          </a:custGeom>
          <a:noFill/>
          <a:ln w="73080">
            <a:solidFill>
              <a:schemeClr val="tx1"/>
            </a:solidFill>
            <a:round/>
            <a:headEnd type="triangle" w="med" len="med"/>
            <a:tailEnd type="triangle" w="med" len="med"/>
          </a:ln>
          <a:effectLst/>
        </p:spPr>
        <p:txBody>
          <a:bodyPr lIns="82945" tIns="41473" rIns="82945" bIns="41473">
            <a:prstTxWarp prst="textNoShape">
              <a:avLst/>
            </a:prstTxWarp>
          </a:bodyPr>
          <a:lstStyle/>
          <a:p>
            <a:endParaRPr lang="en-US"/>
          </a:p>
        </p:txBody>
      </p:sp>
      <p:sp>
        <p:nvSpPr>
          <p:cNvPr id="218120" name="Freeform 8"/>
          <p:cNvSpPr>
            <a:spLocks/>
          </p:cNvSpPr>
          <p:nvPr/>
        </p:nvSpPr>
        <p:spPr bwMode="auto">
          <a:xfrm>
            <a:off x="124416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chemeClr val="tx1"/>
            </a:solidFill>
            <a:round/>
            <a:headEnd type="triangle" w="med" len="med"/>
            <a:tailEnd type="triangle" w="med" len="med"/>
          </a:ln>
          <a:effectLst/>
        </p:spPr>
        <p:txBody>
          <a:bodyPr lIns="82945" tIns="41473" rIns="82945" bIns="41473">
            <a:prstTxWarp prst="textNoShape">
              <a:avLst/>
            </a:prstTxWarp>
          </a:bodyPr>
          <a:lstStyle/>
          <a:p>
            <a:endParaRPr lang="en-US"/>
          </a:p>
        </p:txBody>
      </p:sp>
      <p:sp>
        <p:nvSpPr>
          <p:cNvPr id="218121" name="AutoShape 9"/>
          <p:cNvSpPr>
            <a:spLocks/>
          </p:cNvSpPr>
          <p:nvPr/>
        </p:nvSpPr>
        <p:spPr bwMode="auto">
          <a:xfrm>
            <a:off x="2073600" y="4769781"/>
            <a:ext cx="2972160" cy="1523680"/>
          </a:xfrm>
          <a:prstGeom prst="roundRect">
            <a:avLst>
              <a:gd name="adj" fmla="val 93"/>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pic>
        <p:nvPicPr>
          <p:cNvPr id="218122" name="Picture 10"/>
          <p:cNvPicPr>
            <a:picLocks noChangeAspect="1" noChangeArrowheads="1"/>
          </p:cNvPicPr>
          <p:nvPr/>
        </p:nvPicPr>
        <p:blipFill>
          <a:blip r:embed="rId5"/>
          <a:srcRect/>
          <a:stretch>
            <a:fillRect/>
          </a:stretch>
        </p:blipFill>
        <p:spPr bwMode="auto">
          <a:xfrm>
            <a:off x="2073600" y="5049170"/>
            <a:ext cx="829440" cy="771921"/>
          </a:xfrm>
          <a:prstGeom prst="rect">
            <a:avLst/>
          </a:prstGeom>
          <a:noFill/>
          <a:ln w="9525">
            <a:noFill/>
            <a:round/>
            <a:headEnd type="triangle" w="med" len="med"/>
            <a:tailEnd type="triangle" w="med" len="med"/>
          </a:ln>
          <a:effectLst/>
        </p:spPr>
      </p:pic>
      <p:sp>
        <p:nvSpPr>
          <p:cNvPr id="218123" name="Rectangle 11"/>
          <p:cNvSpPr>
            <a:spLocks/>
          </p:cNvSpPr>
          <p:nvPr/>
        </p:nvSpPr>
        <p:spPr bwMode="auto">
          <a:xfrm>
            <a:off x="2563200" y="3326750"/>
            <a:ext cx="1584000" cy="820886"/>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Kernel</a:t>
            </a:r>
          </a:p>
          <a:p>
            <a:pPr algn="ctr">
              <a:tabLst>
                <a:tab pos="656650" algn="l"/>
                <a:tab pos="1313299" algn="l"/>
              </a:tabLst>
            </a:pPr>
            <a:endParaRPr lang="en-GB" b="0" dirty="0">
              <a:solidFill>
                <a:srgbClr val="000000"/>
              </a:solidFill>
              <a:ea typeface="msmincho" charset="0"/>
              <a:cs typeface="msmincho" charset="0"/>
            </a:endParaRPr>
          </a:p>
        </p:txBody>
      </p:sp>
      <p:sp>
        <p:nvSpPr>
          <p:cNvPr id="218124" name="Line 12"/>
          <p:cNvSpPr>
            <a:spLocks noChangeShapeType="1"/>
          </p:cNvSpPr>
          <p:nvPr/>
        </p:nvSpPr>
        <p:spPr bwMode="auto">
          <a:xfrm>
            <a:off x="3317760" y="4147636"/>
            <a:ext cx="1440" cy="622145"/>
          </a:xfrm>
          <a:prstGeom prst="line">
            <a:avLst/>
          </a:pr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218125" name="Text Box 13"/>
          <p:cNvSpPr txBox="1">
            <a:spLocks noChangeArrowheads="1"/>
          </p:cNvSpPr>
          <p:nvPr/>
        </p:nvSpPr>
        <p:spPr bwMode="auto">
          <a:xfrm>
            <a:off x="6842880" y="4553758"/>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18126" name="AutoShape 14"/>
          <p:cNvSpPr>
            <a:spLocks/>
          </p:cNvSpPr>
          <p:nvPr/>
        </p:nvSpPr>
        <p:spPr bwMode="auto">
          <a:xfrm>
            <a:off x="5598720" y="4761140"/>
            <a:ext cx="2972160" cy="1523680"/>
          </a:xfrm>
          <a:prstGeom prst="roundRect">
            <a:avLst>
              <a:gd name="adj" fmla="val 93"/>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pic>
        <p:nvPicPr>
          <p:cNvPr id="218127" name="Picture 15"/>
          <p:cNvPicPr>
            <a:picLocks noChangeAspect="1" noChangeArrowheads="1"/>
          </p:cNvPicPr>
          <p:nvPr/>
        </p:nvPicPr>
        <p:blipFill>
          <a:blip r:embed="rId5"/>
          <a:srcRect/>
          <a:stretch>
            <a:fillRect/>
          </a:stretch>
        </p:blipFill>
        <p:spPr bwMode="auto">
          <a:xfrm>
            <a:off x="5598720" y="5040529"/>
            <a:ext cx="829440" cy="771921"/>
          </a:xfrm>
          <a:prstGeom prst="rect">
            <a:avLst/>
          </a:prstGeom>
          <a:noFill/>
          <a:ln w="9525">
            <a:noFill/>
            <a:round/>
            <a:headEnd type="triangle" w="med" len="med"/>
            <a:tailEnd type="triangle" w="med" len="med"/>
          </a:ln>
          <a:effectLst/>
        </p:spPr>
      </p:pic>
      <p:sp>
        <p:nvSpPr>
          <p:cNvPr id="218128" name="Rectangle 16"/>
          <p:cNvSpPr>
            <a:spLocks/>
          </p:cNvSpPr>
          <p:nvPr/>
        </p:nvSpPr>
        <p:spPr bwMode="auto">
          <a:xfrm>
            <a:off x="6088320" y="3318109"/>
            <a:ext cx="1584000" cy="820886"/>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Kernel</a:t>
            </a:r>
          </a:p>
          <a:p>
            <a:pPr algn="ctr">
              <a:tabLst>
                <a:tab pos="656650" algn="l"/>
                <a:tab pos="1313299" algn="l"/>
              </a:tabLst>
            </a:pPr>
            <a:endParaRPr lang="en-GB" b="0" dirty="0">
              <a:solidFill>
                <a:srgbClr val="000000"/>
              </a:solidFill>
              <a:ea typeface="msmincho" charset="0"/>
              <a:cs typeface="msmincho" charset="0"/>
            </a:endParaRPr>
          </a:p>
        </p:txBody>
      </p:sp>
      <p:sp>
        <p:nvSpPr>
          <p:cNvPr id="218129" name="Line 17"/>
          <p:cNvSpPr>
            <a:spLocks noChangeShapeType="1"/>
          </p:cNvSpPr>
          <p:nvPr/>
        </p:nvSpPr>
        <p:spPr bwMode="auto">
          <a:xfrm>
            <a:off x="6842880" y="4138995"/>
            <a:ext cx="1440" cy="622145"/>
          </a:xfrm>
          <a:prstGeom prst="line">
            <a:avLst/>
          </a:pr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218130" name="AutoShape 18"/>
          <p:cNvSpPr>
            <a:spLocks/>
          </p:cNvSpPr>
          <p:nvPr/>
        </p:nvSpPr>
        <p:spPr bwMode="auto">
          <a:xfrm>
            <a:off x="5184000" y="1659054"/>
            <a:ext cx="2073600" cy="1036909"/>
          </a:xfrm>
          <a:prstGeom prst="roundRect">
            <a:avLst>
              <a:gd name="adj" fmla="val 139"/>
            </a:avLst>
          </a:prstGeom>
          <a:solidFill>
            <a:srgbClr val="FFFFFF"/>
          </a:solidFill>
          <a:ln w="9525">
            <a:solidFill>
              <a:srgbClr val="000000"/>
            </a:solidFill>
            <a:round/>
            <a:headEnd type="triangle" w="med" len="med"/>
            <a:tailEnd type="triangle" w="med" len="med"/>
          </a:ln>
          <a:effectLst/>
        </p:spPr>
        <p:txBody>
          <a:bodyPr lIns="0" tIns="0" rIns="0" bIns="0" anchor="ctr" anchorCtr="1">
            <a:prstTxWarp prst="textNoShape">
              <a:avLst/>
            </a:prstTxWarp>
          </a:bodyPr>
          <a:lstStyle/>
          <a:p>
            <a:pPr>
              <a:lnSpc>
                <a:spcPct val="98000"/>
              </a:lnSpc>
              <a:tabLst>
                <a:tab pos="656650" algn="l"/>
                <a:tab pos="1313299" algn="l"/>
                <a:tab pos="1969949" algn="l"/>
              </a:tabLst>
            </a:pPr>
            <a:r>
              <a:rPr lang="en-GB" b="0" dirty="0">
                <a:solidFill>
                  <a:srgbClr val="000000"/>
                </a:solidFill>
                <a:ea typeface="msmincho" charset="0"/>
                <a:cs typeface="msmincho" charset="0"/>
              </a:rPr>
              <a:t>VMM</a:t>
            </a:r>
          </a:p>
        </p:txBody>
      </p:sp>
      <p:sp>
        <p:nvSpPr>
          <p:cNvPr id="218131" name="Line 19"/>
          <p:cNvSpPr>
            <a:spLocks noChangeShapeType="1"/>
          </p:cNvSpPr>
          <p:nvPr/>
        </p:nvSpPr>
        <p:spPr bwMode="auto">
          <a:xfrm flipH="1">
            <a:off x="3316321" y="2695963"/>
            <a:ext cx="2491200" cy="622145"/>
          </a:xfrm>
          <a:prstGeom prst="line">
            <a:avLst/>
          </a:prstGeom>
          <a:noFill/>
          <a:ln w="27360">
            <a:solidFill>
              <a:schemeClr val="tx1"/>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218132" name="Line 20"/>
          <p:cNvSpPr>
            <a:spLocks noChangeShapeType="1"/>
          </p:cNvSpPr>
          <p:nvPr/>
        </p:nvSpPr>
        <p:spPr bwMode="auto">
          <a:xfrm>
            <a:off x="6428160" y="2695963"/>
            <a:ext cx="207360" cy="622145"/>
          </a:xfrm>
          <a:prstGeom prst="line">
            <a:avLst/>
          </a:prstGeom>
          <a:noFill/>
          <a:ln w="27360">
            <a:solidFill>
              <a:schemeClr val="tx1"/>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218133" name="Text Box 21"/>
          <p:cNvSpPr txBox="1">
            <a:spLocks noChangeArrowheads="1"/>
          </p:cNvSpPr>
          <p:nvPr/>
        </p:nvSpPr>
        <p:spPr bwMode="auto">
          <a:xfrm>
            <a:off x="2903040" y="5371299"/>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ea typeface="msmincho" charset="0"/>
                <a:cs typeface="msmincho" charset="0"/>
              </a:rPr>
              <a:t>Alice</a:t>
            </a:r>
          </a:p>
          <a:p>
            <a:pPr>
              <a:tabLst>
                <a:tab pos="656650" algn="l"/>
                <a:tab pos="1313299" algn="l"/>
                <a:tab pos="1969949" algn="l"/>
              </a:tabLst>
            </a:pPr>
            <a:r>
              <a:rPr lang="en-GB" sz="1500" dirty="0">
                <a:ea typeface="msmincho" charset="0"/>
                <a:cs typeface="msmincho" charset="0"/>
              </a:rPr>
              <a:t>123 Main St.</a:t>
            </a:r>
          </a:p>
          <a:p>
            <a:pPr>
              <a:tabLst>
                <a:tab pos="656650" algn="l"/>
                <a:tab pos="1313299" algn="l"/>
                <a:tab pos="1969949" algn="l"/>
              </a:tabLst>
            </a:pPr>
            <a:r>
              <a:rPr lang="en-GB" sz="1500" dirty="0">
                <a:ea typeface="msmincho" charset="0"/>
                <a:cs typeface="msmincho" charset="0"/>
              </a:rPr>
              <a:t>4275-8204-4009-7915</a:t>
            </a:r>
          </a:p>
        </p:txBody>
      </p:sp>
      <p:sp>
        <p:nvSpPr>
          <p:cNvPr id="218134" name="Text Box 22"/>
          <p:cNvSpPr txBox="1">
            <a:spLocks noChangeArrowheads="1"/>
          </p:cNvSpPr>
          <p:nvPr/>
        </p:nvSpPr>
        <p:spPr bwMode="auto">
          <a:xfrm>
            <a:off x="6428160" y="530217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ea typeface="msmincho" charset="0"/>
                <a:cs typeface="msmincho" charset="0"/>
              </a:rPr>
              <a:t>Bob</a:t>
            </a:r>
          </a:p>
          <a:p>
            <a:pPr>
              <a:tabLst>
                <a:tab pos="656650" algn="l"/>
                <a:tab pos="1313299" algn="l"/>
                <a:tab pos="1969949" algn="l"/>
              </a:tabLst>
            </a:pPr>
            <a:r>
              <a:rPr lang="en-GB" sz="1500" dirty="0">
                <a:ea typeface="msmincho" charset="0"/>
                <a:cs typeface="msmincho" charset="0"/>
              </a:rPr>
              <a:t>456 Elm St.</a:t>
            </a:r>
          </a:p>
          <a:p>
            <a:pPr>
              <a:tabLst>
                <a:tab pos="656650" algn="l"/>
                <a:tab pos="1313299" algn="l"/>
                <a:tab pos="1969949" algn="l"/>
              </a:tabLst>
            </a:pPr>
            <a:r>
              <a:rPr lang="en-GB" sz="1500" dirty="0">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16066"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Virtual Machine Tradeoffs</a:t>
            </a:r>
          </a:p>
        </p:txBody>
      </p:sp>
      <p:sp>
        <p:nvSpPr>
          <p:cNvPr id="216067" name="Rectangle 3"/>
          <p:cNvSpPr>
            <a:spLocks noGrp="1" noChangeArrowheads="1"/>
          </p:cNvSpPr>
          <p:nvPr>
            <p:ph type="body" idx="1"/>
          </p:nvPr>
        </p:nvSpPr>
        <p:spPr>
          <a:xfrm>
            <a:off x="207360" y="1244291"/>
            <a:ext cx="8936640" cy="3976473"/>
          </a:xfrm>
          <a:ln/>
        </p:spPr>
        <p:txBody>
          <a:bodyPr>
            <a:spAutoFit/>
          </a:bodyPr>
          <a:lstStyle/>
          <a:p>
            <a:pPr>
              <a:buFont typeface="Bitstream Vera Sans" pitchFamily="34"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Strict partitioning of off-the-shelf software</a:t>
            </a:r>
          </a:p>
          <a:p>
            <a:pPr lvl="1">
              <a:buFont typeface="Bitstream Vera Sans" pitchFamily="34"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buFont typeface="Bitstream Vera Sans" pitchFamily="34"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But…</a:t>
            </a:r>
          </a:p>
          <a:p>
            <a:pPr lvl="1">
              <a:buFont typeface="Bitstream Vera Sans" pitchFamily="34"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sz="1100" dirty="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Coarse-grained sharing</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Resource challenges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Isolation should be an OS feature</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2289"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2290"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Desired </a:t>
            </a:r>
            <a:r>
              <a:rPr lang="en-GB" dirty="0" err="1"/>
              <a:t>Behavior</a:t>
            </a:r>
            <a:endParaRPr lang="en-GB" dirty="0"/>
          </a:p>
        </p:txBody>
      </p:sp>
      <p:sp>
        <p:nvSpPr>
          <p:cNvPr id="12291"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2292"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2293"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2294"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2295"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12298"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2299"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2300"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12301" name="Line 13"/>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12306" name="Picture 18"/>
          <p:cNvPicPr>
            <a:picLocks noChangeArrowheads="1"/>
          </p:cNvPicPr>
          <p:nvPr/>
        </p:nvPicPr>
        <p:blipFill>
          <a:blip r:embed="rId6"/>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12307" name="Text Box 19"/>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12308" name="Text Box 20"/>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3313" name="Freeform 1"/>
          <p:cNvSpPr>
            <a:spLocks/>
          </p:cNvSpPr>
          <p:nvPr/>
        </p:nvSpPr>
        <p:spPr bwMode="auto">
          <a:xfrm>
            <a:off x="1451520" y="1451673"/>
            <a:ext cx="2695680" cy="1451672"/>
          </a:xfrm>
          <a:custGeom>
            <a:avLst/>
            <a:gdLst/>
            <a:ahLst/>
            <a:cxnLst>
              <a:cxn ang="0">
                <a:pos x="1694" y="669"/>
              </a:cxn>
              <a:cxn ang="0">
                <a:pos x="1720" y="715"/>
              </a:cxn>
              <a:cxn ang="0">
                <a:pos x="1694" y="816"/>
              </a:cxn>
              <a:cxn ang="0">
                <a:pos x="1567" y="929"/>
              </a:cxn>
              <a:cxn ang="0">
                <a:pos x="1353" y="975"/>
              </a:cxn>
              <a:cxn ang="0">
                <a:pos x="1226" y="964"/>
              </a:cxn>
              <a:cxn ang="0">
                <a:pos x="1124" y="929"/>
              </a:cxn>
              <a:cxn ang="0">
                <a:pos x="1061" y="987"/>
              </a:cxn>
              <a:cxn ang="0">
                <a:pos x="974" y="1008"/>
              </a:cxn>
              <a:cxn ang="0">
                <a:pos x="885" y="987"/>
              </a:cxn>
              <a:cxn ang="0">
                <a:pos x="834" y="929"/>
              </a:cxn>
              <a:cxn ang="0">
                <a:pos x="745" y="952"/>
              </a:cxn>
              <a:cxn ang="0">
                <a:pos x="656" y="964"/>
              </a:cxn>
              <a:cxn ang="0">
                <a:pos x="468" y="929"/>
              </a:cxn>
              <a:cxn ang="0">
                <a:pos x="341" y="851"/>
              </a:cxn>
              <a:cxn ang="0">
                <a:pos x="290" y="793"/>
              </a:cxn>
              <a:cxn ang="0">
                <a:pos x="290" y="793"/>
              </a:cxn>
              <a:cxn ang="0">
                <a:pos x="191" y="782"/>
              </a:cxn>
              <a:cxn ang="0">
                <a:pos x="51" y="715"/>
              </a:cxn>
              <a:cxn ang="0">
                <a:pos x="0" y="590"/>
              </a:cxn>
              <a:cxn ang="0">
                <a:pos x="64" y="464"/>
              </a:cxn>
              <a:cxn ang="0">
                <a:pos x="214" y="385"/>
              </a:cxn>
              <a:cxn ang="0">
                <a:pos x="214" y="385"/>
              </a:cxn>
              <a:cxn ang="0">
                <a:pos x="201" y="362"/>
              </a:cxn>
              <a:cxn ang="0">
                <a:pos x="165" y="307"/>
              </a:cxn>
              <a:cxn ang="0">
                <a:pos x="178" y="192"/>
              </a:cxn>
              <a:cxn ang="0">
                <a:pos x="316" y="90"/>
              </a:cxn>
              <a:cxn ang="0">
                <a:pos x="481" y="79"/>
              </a:cxn>
              <a:cxn ang="0">
                <a:pos x="582" y="113"/>
              </a:cxn>
              <a:cxn ang="0">
                <a:pos x="631" y="148"/>
              </a:cxn>
              <a:cxn ang="0">
                <a:pos x="644" y="148"/>
              </a:cxn>
              <a:cxn ang="0">
                <a:pos x="644" y="148"/>
              </a:cxn>
              <a:cxn ang="0">
                <a:pos x="656" y="148"/>
              </a:cxn>
              <a:cxn ang="0">
                <a:pos x="720" y="102"/>
              </a:cxn>
              <a:cxn ang="0">
                <a:pos x="809" y="79"/>
              </a:cxn>
              <a:cxn ang="0">
                <a:pos x="860" y="90"/>
              </a:cxn>
              <a:cxn ang="0">
                <a:pos x="911" y="102"/>
              </a:cxn>
              <a:cxn ang="0">
                <a:pos x="923" y="102"/>
              </a:cxn>
              <a:cxn ang="0">
                <a:pos x="923" y="90"/>
              </a:cxn>
              <a:cxn ang="0">
                <a:pos x="1050" y="23"/>
              </a:cxn>
              <a:cxn ang="0">
                <a:pos x="1213" y="0"/>
              </a:cxn>
              <a:cxn ang="0">
                <a:pos x="1417" y="46"/>
              </a:cxn>
              <a:cxn ang="0">
                <a:pos x="1529" y="148"/>
              </a:cxn>
              <a:cxn ang="0">
                <a:pos x="1542" y="226"/>
              </a:cxn>
              <a:cxn ang="0">
                <a:pos x="1542" y="238"/>
              </a:cxn>
              <a:cxn ang="0">
                <a:pos x="1554" y="249"/>
              </a:cxn>
              <a:cxn ang="0">
                <a:pos x="1580" y="249"/>
              </a:cxn>
              <a:cxn ang="0">
                <a:pos x="1681" y="261"/>
              </a:cxn>
              <a:cxn ang="0">
                <a:pos x="1821" y="328"/>
              </a:cxn>
              <a:cxn ang="0">
                <a:pos x="1872" y="454"/>
              </a:cxn>
              <a:cxn ang="0">
                <a:pos x="1821" y="567"/>
              </a:cxn>
              <a:cxn ang="0">
                <a:pos x="1681" y="646"/>
              </a:cxn>
            </a:cxnLst>
            <a:rect l="0" t="0" r="r" b="b"/>
            <a:pathLst>
              <a:path w="1872" h="1008">
                <a:moveTo>
                  <a:pt x="1681" y="646"/>
                </a:moveTo>
                <a:lnTo>
                  <a:pt x="1694" y="669"/>
                </a:lnTo>
                <a:lnTo>
                  <a:pt x="1707" y="692"/>
                </a:lnTo>
                <a:lnTo>
                  <a:pt x="1720" y="715"/>
                </a:lnTo>
                <a:lnTo>
                  <a:pt x="1720" y="747"/>
                </a:lnTo>
                <a:lnTo>
                  <a:pt x="1694" y="816"/>
                </a:lnTo>
                <a:lnTo>
                  <a:pt x="1643" y="883"/>
                </a:lnTo>
                <a:lnTo>
                  <a:pt x="1567" y="929"/>
                </a:lnTo>
                <a:lnTo>
                  <a:pt x="1468" y="964"/>
                </a:lnTo>
                <a:lnTo>
                  <a:pt x="1353" y="975"/>
                </a:lnTo>
                <a:lnTo>
                  <a:pt x="1290" y="964"/>
                </a:lnTo>
                <a:lnTo>
                  <a:pt x="1226" y="964"/>
                </a:lnTo>
                <a:lnTo>
                  <a:pt x="1175" y="952"/>
                </a:lnTo>
                <a:lnTo>
                  <a:pt x="1124" y="929"/>
                </a:lnTo>
                <a:lnTo>
                  <a:pt x="1099" y="964"/>
                </a:lnTo>
                <a:lnTo>
                  <a:pt x="1061" y="987"/>
                </a:lnTo>
                <a:lnTo>
                  <a:pt x="1025" y="998"/>
                </a:lnTo>
                <a:lnTo>
                  <a:pt x="974" y="1008"/>
                </a:lnTo>
                <a:lnTo>
                  <a:pt x="936" y="998"/>
                </a:lnTo>
                <a:lnTo>
                  <a:pt x="885" y="987"/>
                </a:lnTo>
                <a:lnTo>
                  <a:pt x="860" y="964"/>
                </a:lnTo>
                <a:lnTo>
                  <a:pt x="834" y="929"/>
                </a:lnTo>
                <a:lnTo>
                  <a:pt x="796" y="941"/>
                </a:lnTo>
                <a:lnTo>
                  <a:pt x="745" y="952"/>
                </a:lnTo>
                <a:lnTo>
                  <a:pt x="707" y="952"/>
                </a:lnTo>
                <a:lnTo>
                  <a:pt x="656" y="964"/>
                </a:lnTo>
                <a:lnTo>
                  <a:pt x="557" y="952"/>
                </a:lnTo>
                <a:lnTo>
                  <a:pt x="468" y="929"/>
                </a:lnTo>
                <a:lnTo>
                  <a:pt x="392" y="895"/>
                </a:lnTo>
                <a:lnTo>
                  <a:pt x="341" y="851"/>
                </a:lnTo>
                <a:lnTo>
                  <a:pt x="303" y="793"/>
                </a:lnTo>
                <a:lnTo>
                  <a:pt x="290" y="793"/>
                </a:lnTo>
                <a:lnTo>
                  <a:pt x="290" y="793"/>
                </a:lnTo>
                <a:lnTo>
                  <a:pt x="290" y="793"/>
                </a:lnTo>
                <a:lnTo>
                  <a:pt x="277" y="793"/>
                </a:lnTo>
                <a:lnTo>
                  <a:pt x="191" y="782"/>
                </a:lnTo>
                <a:lnTo>
                  <a:pt x="114" y="747"/>
                </a:lnTo>
                <a:lnTo>
                  <a:pt x="51" y="715"/>
                </a:lnTo>
                <a:lnTo>
                  <a:pt x="13" y="657"/>
                </a:lnTo>
                <a:lnTo>
                  <a:pt x="0" y="590"/>
                </a:lnTo>
                <a:lnTo>
                  <a:pt x="13" y="521"/>
                </a:lnTo>
                <a:lnTo>
                  <a:pt x="64" y="464"/>
                </a:lnTo>
                <a:lnTo>
                  <a:pt x="127" y="420"/>
                </a:lnTo>
                <a:lnTo>
                  <a:pt x="214" y="385"/>
                </a:lnTo>
                <a:lnTo>
                  <a:pt x="214" y="385"/>
                </a:lnTo>
                <a:lnTo>
                  <a:pt x="214" y="385"/>
                </a:lnTo>
                <a:lnTo>
                  <a:pt x="227" y="385"/>
                </a:lnTo>
                <a:lnTo>
                  <a:pt x="201" y="362"/>
                </a:lnTo>
                <a:lnTo>
                  <a:pt x="178" y="339"/>
                </a:lnTo>
                <a:lnTo>
                  <a:pt x="165" y="307"/>
                </a:lnTo>
                <a:lnTo>
                  <a:pt x="165" y="272"/>
                </a:lnTo>
                <a:lnTo>
                  <a:pt x="178" y="192"/>
                </a:lnTo>
                <a:lnTo>
                  <a:pt x="239" y="136"/>
                </a:lnTo>
                <a:lnTo>
                  <a:pt x="316" y="90"/>
                </a:lnTo>
                <a:lnTo>
                  <a:pt x="417" y="67"/>
                </a:lnTo>
                <a:lnTo>
                  <a:pt x="481" y="79"/>
                </a:lnTo>
                <a:lnTo>
                  <a:pt x="532" y="90"/>
                </a:lnTo>
                <a:lnTo>
                  <a:pt x="582" y="113"/>
                </a:lnTo>
                <a:lnTo>
                  <a:pt x="620" y="148"/>
                </a:lnTo>
                <a:lnTo>
                  <a:pt x="631" y="148"/>
                </a:lnTo>
                <a:lnTo>
                  <a:pt x="631" y="148"/>
                </a:lnTo>
                <a:lnTo>
                  <a:pt x="644" y="148"/>
                </a:lnTo>
                <a:lnTo>
                  <a:pt x="644" y="148"/>
                </a:lnTo>
                <a:lnTo>
                  <a:pt x="644" y="148"/>
                </a:lnTo>
                <a:lnTo>
                  <a:pt x="656" y="148"/>
                </a:lnTo>
                <a:lnTo>
                  <a:pt x="656" y="148"/>
                </a:lnTo>
                <a:lnTo>
                  <a:pt x="682" y="113"/>
                </a:lnTo>
                <a:lnTo>
                  <a:pt x="720" y="102"/>
                </a:lnTo>
                <a:lnTo>
                  <a:pt x="758" y="90"/>
                </a:lnTo>
                <a:lnTo>
                  <a:pt x="809" y="79"/>
                </a:lnTo>
                <a:lnTo>
                  <a:pt x="834" y="79"/>
                </a:lnTo>
                <a:lnTo>
                  <a:pt x="860" y="90"/>
                </a:lnTo>
                <a:lnTo>
                  <a:pt x="885" y="102"/>
                </a:lnTo>
                <a:lnTo>
                  <a:pt x="911" y="102"/>
                </a:lnTo>
                <a:lnTo>
                  <a:pt x="923" y="102"/>
                </a:lnTo>
                <a:lnTo>
                  <a:pt x="923" y="102"/>
                </a:lnTo>
                <a:lnTo>
                  <a:pt x="923" y="102"/>
                </a:lnTo>
                <a:lnTo>
                  <a:pt x="923" y="90"/>
                </a:lnTo>
                <a:lnTo>
                  <a:pt x="987" y="56"/>
                </a:lnTo>
                <a:lnTo>
                  <a:pt x="1050" y="23"/>
                </a:lnTo>
                <a:lnTo>
                  <a:pt x="1124" y="11"/>
                </a:lnTo>
                <a:lnTo>
                  <a:pt x="1213" y="0"/>
                </a:lnTo>
                <a:lnTo>
                  <a:pt x="1315" y="11"/>
                </a:lnTo>
                <a:lnTo>
                  <a:pt x="1417" y="46"/>
                </a:lnTo>
                <a:lnTo>
                  <a:pt x="1480" y="90"/>
                </a:lnTo>
                <a:lnTo>
                  <a:pt x="1529" y="148"/>
                </a:lnTo>
                <a:lnTo>
                  <a:pt x="1542" y="215"/>
                </a:lnTo>
                <a:lnTo>
                  <a:pt x="1542" y="226"/>
                </a:lnTo>
                <a:lnTo>
                  <a:pt x="1542" y="226"/>
                </a:lnTo>
                <a:lnTo>
                  <a:pt x="1542" y="238"/>
                </a:lnTo>
                <a:lnTo>
                  <a:pt x="1542" y="249"/>
                </a:lnTo>
                <a:lnTo>
                  <a:pt x="1554" y="249"/>
                </a:lnTo>
                <a:lnTo>
                  <a:pt x="1567" y="249"/>
                </a:lnTo>
                <a:lnTo>
                  <a:pt x="1580" y="249"/>
                </a:lnTo>
                <a:lnTo>
                  <a:pt x="1580" y="249"/>
                </a:lnTo>
                <a:lnTo>
                  <a:pt x="1681" y="261"/>
                </a:lnTo>
                <a:lnTo>
                  <a:pt x="1758" y="284"/>
                </a:lnTo>
                <a:lnTo>
                  <a:pt x="1821" y="328"/>
                </a:lnTo>
                <a:lnTo>
                  <a:pt x="1859" y="385"/>
                </a:lnTo>
                <a:lnTo>
                  <a:pt x="1872" y="454"/>
                </a:lnTo>
                <a:lnTo>
                  <a:pt x="1859" y="521"/>
                </a:lnTo>
                <a:lnTo>
                  <a:pt x="1821" y="567"/>
                </a:lnTo>
                <a:lnTo>
                  <a:pt x="1758" y="611"/>
                </a:lnTo>
                <a:lnTo>
                  <a:pt x="1681" y="646"/>
                </a:lnTo>
                <a:lnTo>
                  <a:pt x="1681" y="646"/>
                </a:lnTo>
                <a:close/>
              </a:path>
            </a:pathLst>
          </a:custGeom>
          <a:solidFill>
            <a:srgbClr val="FFFFFF"/>
          </a:solidFill>
          <a:ln w="9525">
            <a:solidFill>
              <a:srgbClr val="000000"/>
            </a:solidFill>
            <a:round/>
            <a:headEnd type="stealth" w="med" len="med"/>
            <a:tailEnd type="stealth" w="med" len="med"/>
          </a:ln>
          <a:effectLst/>
        </p:spPr>
        <p:txBody>
          <a:bodyPr wrap="none" lIns="82945" tIns="41473" rIns="82945" bIns="41473" anchor="ctr">
            <a:prstTxWarp prst="textNoShape">
              <a:avLst/>
            </a:prstTxWarp>
          </a:bodyPr>
          <a:lstStyle/>
          <a:p>
            <a:endParaRPr lang="en-US"/>
          </a:p>
        </p:txBody>
      </p:sp>
      <p:sp>
        <p:nvSpPr>
          <p:cNvPr id="13314"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Desired </a:t>
            </a:r>
            <a:r>
              <a:rPr lang="en-GB" dirty="0" err="1"/>
              <a:t>Behavior</a:t>
            </a:r>
            <a:endParaRPr lang="en-GB" dirty="0"/>
          </a:p>
        </p:txBody>
      </p:sp>
      <p:sp>
        <p:nvSpPr>
          <p:cNvPr id="13315"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3316"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3317"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3318"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3319"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13322"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3323"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3324"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pic>
        <p:nvPicPr>
          <p:cNvPr id="13331" name="Picture 19"/>
          <p:cNvPicPr>
            <a:picLocks noChangeArrowheads="1"/>
          </p:cNvPicPr>
          <p:nvPr/>
        </p:nvPicPr>
        <p:blipFill>
          <a:blip r:embed="rId6"/>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13332" name="Text Box 20"/>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13333" name="Text Box 21"/>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
        <p:nvSpPr>
          <p:cNvPr id="13334" name="Text Box 22"/>
          <p:cNvSpPr txBox="1">
            <a:spLocks noChangeArrowheads="1"/>
          </p:cNvSpPr>
          <p:nvPr/>
        </p:nvSpPr>
        <p:spPr bwMode="auto">
          <a:xfrm>
            <a:off x="5184000" y="2053191"/>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13335" name="Line 23"/>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4337"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4338"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Desired </a:t>
            </a:r>
            <a:r>
              <a:rPr lang="en-GB" dirty="0" err="1"/>
              <a:t>Behavior</a:t>
            </a:r>
            <a:endParaRPr lang="en-GB" dirty="0"/>
          </a:p>
        </p:txBody>
      </p:sp>
      <p:sp>
        <p:nvSpPr>
          <p:cNvPr id="14339"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4340"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4341"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4342"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4343"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14346"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4347"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4348"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pic>
        <p:nvPicPr>
          <p:cNvPr id="14356" name="Picture 20"/>
          <p:cNvPicPr>
            <a:picLocks noChangeArrowheads="1"/>
          </p:cNvPicPr>
          <p:nvPr/>
        </p:nvPicPr>
        <p:blipFill>
          <a:blip r:embed="rId6"/>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14357" name="Text Box 21"/>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14358" name="Text Box 22"/>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
        <p:nvSpPr>
          <p:cNvPr id="14359" name="Text Box 23"/>
          <p:cNvSpPr txBox="1">
            <a:spLocks noChangeArrowheads="1"/>
          </p:cNvSpPr>
          <p:nvPr/>
        </p:nvSpPr>
        <p:spPr bwMode="auto">
          <a:xfrm>
            <a:off x="5184000" y="2053191"/>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pic>
        <p:nvPicPr>
          <p:cNvPr id="14354" name="Picture 18"/>
          <p:cNvPicPr>
            <a:picLocks noChangeAspect="1" noChangeArrowheads="1"/>
          </p:cNvPicPr>
          <p:nvPr/>
        </p:nvPicPr>
        <p:blipFill>
          <a:blip r:embed="rId7"/>
          <a:srcRect/>
          <a:stretch>
            <a:fillRect/>
          </a:stretch>
        </p:blipFill>
        <p:spPr bwMode="auto">
          <a:xfrm>
            <a:off x="4078080" y="1175164"/>
            <a:ext cx="2172960" cy="2070937"/>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5361"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5362"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Information Flow Control</a:t>
            </a:r>
          </a:p>
        </p:txBody>
      </p:sp>
      <p:sp>
        <p:nvSpPr>
          <p:cNvPr id="15363" name="Rectangle 3"/>
          <p:cNvSpPr>
            <a:spLocks noGrp="1" noChangeArrowheads="1"/>
          </p:cNvSpPr>
          <p:nvPr>
            <p:ph type="body" idx="1"/>
          </p:nvPr>
        </p:nvSpPr>
        <p:spPr>
          <a:xfrm>
            <a:off x="207360" y="4147636"/>
            <a:ext cx="3732480" cy="1360578"/>
          </a:xfrm>
          <a:ln/>
        </p:spPr>
        <p:txBody>
          <a:bodyPr>
            <a:spAutoFit/>
          </a:bodyPr>
          <a:lstStyle/>
          <a:p>
            <a:pPr>
              <a:lnSpc>
                <a:spcPct val="98000"/>
              </a:lnSpc>
              <a:tabLst>
                <a:tab pos="656650" algn="l"/>
                <a:tab pos="1313299" algn="l"/>
                <a:tab pos="1969949" algn="l"/>
                <a:tab pos="2626599" algn="l"/>
                <a:tab pos="3283248" algn="l"/>
              </a:tabLst>
            </a:pPr>
            <a:r>
              <a:rPr lang="en-GB" dirty="0"/>
              <a:t>Information flow control solves this kind of problem</a:t>
            </a:r>
          </a:p>
        </p:txBody>
      </p:sp>
      <p:sp>
        <p:nvSpPr>
          <p:cNvPr id="15364"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5365"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5366"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5367"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15369" name="Freeform 9"/>
          <p:cNvSpPr>
            <a:spLocks/>
          </p:cNvSpPr>
          <p:nvPr/>
        </p:nvSpPr>
        <p:spPr bwMode="auto">
          <a:xfrm>
            <a:off x="1036800" y="1659054"/>
            <a:ext cx="3939840" cy="414764"/>
          </a:xfrm>
          <a:custGeom>
            <a:avLst/>
            <a:gdLst/>
            <a:ahLst/>
            <a:cxnLst>
              <a:cxn ang="0">
                <a:pos x="0" y="0"/>
              </a:cxn>
              <a:cxn ang="0">
                <a:pos x="2406" y="1270"/>
              </a:cxn>
              <a:cxn ang="0">
                <a:pos x="12065" y="1270"/>
              </a:cxn>
            </a:cxnLst>
            <a:rect l="0" t="0" r="r" b="b"/>
            <a:pathLst>
              <a:path w="12066" h="1271">
                <a:moveTo>
                  <a:pt x="0" y="0"/>
                </a:moveTo>
                <a:lnTo>
                  <a:pt x="2406" y="1270"/>
                </a:lnTo>
                <a:lnTo>
                  <a:pt x="12065" y="1270"/>
                </a:lnTo>
              </a:path>
            </a:pathLst>
          </a:custGeom>
          <a:noFill/>
          <a:ln w="73080">
            <a:solidFill>
              <a:schemeClr val="tx1"/>
            </a:solidFill>
            <a:round/>
            <a:headEnd type="triangle" w="med" len="med"/>
            <a:tailEnd type="triangle" w="med" len="med"/>
          </a:ln>
          <a:effectLst/>
        </p:spPr>
        <p:txBody>
          <a:bodyPr lIns="82945" tIns="41473" rIns="82945" bIns="41473">
            <a:prstTxWarp prst="textNoShape">
              <a:avLst/>
            </a:prstTxWarp>
          </a:bodyPr>
          <a:lstStyle/>
          <a:p>
            <a:endParaRPr lang="en-US"/>
          </a:p>
        </p:txBody>
      </p:sp>
      <p:sp>
        <p:nvSpPr>
          <p:cNvPr id="15370" name="Freeform 10"/>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5371" name="Picture 11"/>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5372" name="Rectangle 12"/>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15376" name="Text Box 16"/>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Alice</a:t>
            </a:r>
          </a:p>
          <a:p>
            <a:pPr>
              <a:tabLst>
                <a:tab pos="656650" algn="l"/>
                <a:tab pos="1313299" algn="l"/>
                <a:tab pos="1969949" algn="l"/>
              </a:tabLst>
            </a:pPr>
            <a:r>
              <a:rPr lang="en-GB" sz="1500" dirty="0">
                <a:solidFill>
                  <a:srgbClr val="000000"/>
                </a:solidFill>
                <a:ea typeface="msmincho" charset="0"/>
                <a:cs typeface="msmincho" charset="0"/>
              </a:rPr>
              <a:t>123 Main St.</a:t>
            </a:r>
          </a:p>
          <a:p>
            <a:pPr>
              <a:tabLst>
                <a:tab pos="656650" algn="l"/>
                <a:tab pos="1313299" algn="l"/>
                <a:tab pos="1969949" algn="l"/>
              </a:tabLst>
            </a:pPr>
            <a:r>
              <a:rPr lang="en-GB" sz="1500" dirty="0">
                <a:solidFill>
                  <a:srgbClr val="000000"/>
                </a:solidFill>
                <a:ea typeface="msmincho" charset="0"/>
                <a:cs typeface="msmincho" charset="0"/>
              </a:rPr>
              <a:t>4275-8204-4009-7915</a:t>
            </a:r>
          </a:p>
        </p:txBody>
      </p:sp>
      <p:sp>
        <p:nvSpPr>
          <p:cNvPr id="15377" name="Text Box 17"/>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000000"/>
                </a:solidFill>
                <a:ea typeface="msmincho" charset="0"/>
                <a:cs typeface="msmincho" charset="0"/>
              </a:rPr>
              <a:t>Bob</a:t>
            </a:r>
          </a:p>
          <a:p>
            <a:pPr>
              <a:tabLst>
                <a:tab pos="656650" algn="l"/>
                <a:tab pos="1313299" algn="l"/>
                <a:tab pos="1969949" algn="l"/>
              </a:tabLst>
            </a:pPr>
            <a:r>
              <a:rPr lang="en-GB" sz="1500" dirty="0">
                <a:solidFill>
                  <a:srgbClr val="000000"/>
                </a:solidFill>
                <a:ea typeface="msmincho" charset="0"/>
                <a:cs typeface="msmincho" charset="0"/>
              </a:rPr>
              <a:t>456 Elm St.</a:t>
            </a:r>
          </a:p>
          <a:p>
            <a:pPr>
              <a:tabLst>
                <a:tab pos="656650" algn="l"/>
                <a:tab pos="1313299" algn="l"/>
                <a:tab pos="1969949" algn="l"/>
              </a:tabLst>
            </a:pPr>
            <a:r>
              <a:rPr lang="en-GB" sz="1500" dirty="0">
                <a:solidFill>
                  <a:srgbClr val="000000"/>
                </a:solidFill>
                <a:ea typeface="msmincho" charset="0"/>
                <a:cs typeface="msmincho" charset="0"/>
              </a:rPr>
              <a:t>5829-7640-4607-1273</a:t>
            </a:r>
          </a:p>
        </p:txBody>
      </p:sp>
      <p:sp>
        <p:nvSpPr>
          <p:cNvPr id="15378" name="Line 18"/>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6385"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6386"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Information Flow Control</a:t>
            </a:r>
          </a:p>
        </p:txBody>
      </p:sp>
      <p:sp>
        <p:nvSpPr>
          <p:cNvPr id="16387"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6388"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6389"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6390"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6391"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16392" name="Freeform 8"/>
          <p:cNvSpPr>
            <a:spLocks/>
          </p:cNvSpPr>
          <p:nvPr/>
        </p:nvSpPr>
        <p:spPr bwMode="auto">
          <a:xfrm>
            <a:off x="1036800" y="1659054"/>
            <a:ext cx="3939840" cy="414764"/>
          </a:xfrm>
          <a:custGeom>
            <a:avLst/>
            <a:gdLst/>
            <a:ahLst/>
            <a:cxnLst>
              <a:cxn ang="0">
                <a:pos x="0" y="0"/>
              </a:cxn>
              <a:cxn ang="0">
                <a:pos x="2406" y="1270"/>
              </a:cxn>
              <a:cxn ang="0">
                <a:pos x="12065" y="1270"/>
              </a:cxn>
            </a:cxnLst>
            <a:rect l="0" t="0" r="r" b="b"/>
            <a:pathLst>
              <a:path w="12066" h="1271">
                <a:moveTo>
                  <a:pt x="0" y="0"/>
                </a:moveTo>
                <a:lnTo>
                  <a:pt x="2406" y="1270"/>
                </a:lnTo>
                <a:lnTo>
                  <a:pt x="12065" y="1270"/>
                </a:lnTo>
              </a:path>
            </a:pathLst>
          </a:custGeom>
          <a:noFill/>
          <a:ln w="73080">
            <a:solidFill>
              <a:schemeClr val="tx1"/>
            </a:solidFill>
            <a:round/>
            <a:headEnd type="triangle" w="med" len="med"/>
            <a:tailEnd type="triangle" w="med" len="med"/>
          </a:ln>
          <a:effectLst/>
        </p:spPr>
        <p:txBody>
          <a:bodyPr lIns="82945" tIns="41473" rIns="82945" bIns="41473">
            <a:prstTxWarp prst="textNoShape">
              <a:avLst/>
            </a:prstTxWarp>
          </a:bodyPr>
          <a:lstStyle/>
          <a:p>
            <a:endParaRPr lang="en-US"/>
          </a:p>
        </p:txBody>
      </p:sp>
      <p:sp>
        <p:nvSpPr>
          <p:cNvPr id="16393" name="Freeform 9"/>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000000"/>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6394" name="Picture 10"/>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6395" name="Rectangle 11"/>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16396" name="Line 12"/>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16399" name="Picture 15"/>
          <p:cNvPicPr>
            <a:picLocks noChangeAspect="1" noChangeArrowheads="1"/>
          </p:cNvPicPr>
          <p:nvPr/>
        </p:nvPicPr>
        <p:blipFill>
          <a:blip r:embed="rId6"/>
          <a:srcRect/>
          <a:stretch>
            <a:fillRect/>
          </a:stretch>
        </p:blipFill>
        <p:spPr bwMode="auto">
          <a:xfrm>
            <a:off x="7672320" y="4006501"/>
            <a:ext cx="622080" cy="555898"/>
          </a:xfrm>
          <a:prstGeom prst="rect">
            <a:avLst/>
          </a:prstGeom>
          <a:noFill/>
          <a:ln w="9525">
            <a:noFill/>
            <a:round/>
            <a:headEnd type="triangle" w="med" len="med"/>
            <a:tailEnd type="triangle" w="med" len="med"/>
          </a:ln>
          <a:effectLst/>
        </p:spPr>
      </p:pic>
      <p:pic>
        <p:nvPicPr>
          <p:cNvPr id="16400" name="Picture 16"/>
          <p:cNvPicPr>
            <a:picLocks noChangeAspect="1" noChangeArrowheads="1"/>
          </p:cNvPicPr>
          <p:nvPr/>
        </p:nvPicPr>
        <p:blipFill>
          <a:blip r:embed="rId7"/>
          <a:srcRect/>
          <a:stretch>
            <a:fillRect/>
          </a:stretch>
        </p:blipFill>
        <p:spPr bwMode="auto">
          <a:xfrm>
            <a:off x="7672320" y="4836028"/>
            <a:ext cx="622080" cy="555898"/>
          </a:xfrm>
          <a:prstGeom prst="rect">
            <a:avLst/>
          </a:prstGeom>
          <a:noFill/>
          <a:ln w="9525">
            <a:noFill/>
            <a:round/>
            <a:headEnd type="triangle" w="med" len="med"/>
            <a:tailEnd type="triangle" w="med" len="med"/>
          </a:ln>
          <a:effectLst/>
        </p:spPr>
      </p:pic>
      <p:sp>
        <p:nvSpPr>
          <p:cNvPr id="16401" name="AutoShape 17"/>
          <p:cNvSpPr>
            <a:spLocks/>
          </p:cNvSpPr>
          <p:nvPr/>
        </p:nvSpPr>
        <p:spPr bwMode="auto">
          <a:xfrm>
            <a:off x="1866240" y="3110727"/>
            <a:ext cx="3110400" cy="1659054"/>
          </a:xfrm>
          <a:prstGeom prst="wedgeRectCallout">
            <a:avLst>
              <a:gd name="adj1" fmla="val 104208"/>
              <a:gd name="adj2" fmla="val 64046"/>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Lst>
            </a:pPr>
            <a:r>
              <a:rPr lang="en-GB" b="0" dirty="0">
                <a:solidFill>
                  <a:srgbClr val="000000"/>
                </a:solidFill>
                <a:ea typeface="msmincho" charset="0"/>
                <a:cs typeface="msmincho" charset="0"/>
              </a:rPr>
              <a:t>Label data with its </a:t>
            </a:r>
          </a:p>
          <a:p>
            <a:pPr>
              <a:tabLst>
                <a:tab pos="656650" algn="l"/>
                <a:tab pos="1313299" algn="l"/>
                <a:tab pos="1969949" algn="l"/>
                <a:tab pos="2626599" algn="l"/>
              </a:tabLst>
            </a:pPr>
            <a:r>
              <a:rPr lang="en-GB" b="0" dirty="0">
                <a:solidFill>
                  <a:srgbClr val="000000"/>
                </a:solidFill>
                <a:ea typeface="msmincho" charset="0"/>
                <a:cs typeface="msmincho" charset="0"/>
              </a:rPr>
              <a:t>owner (contaminate</a:t>
            </a:r>
          </a:p>
          <a:p>
            <a:pPr>
              <a:tabLst>
                <a:tab pos="656650" algn="l"/>
                <a:tab pos="1313299" algn="l"/>
                <a:tab pos="1969949" algn="l"/>
                <a:tab pos="2626599" algn="l"/>
              </a:tabLst>
            </a:pPr>
            <a:r>
              <a:rPr lang="en-GB" b="0" dirty="0">
                <a:solidFill>
                  <a:srgbClr val="000000"/>
                </a:solidFill>
                <a:ea typeface="msmincho" charset="0"/>
                <a:cs typeface="msmincho" charset="0"/>
              </a:rPr>
              <a:t>with respect to its </a:t>
            </a:r>
          </a:p>
          <a:p>
            <a:pPr>
              <a:tabLst>
                <a:tab pos="656650" algn="l"/>
                <a:tab pos="1313299" algn="l"/>
                <a:tab pos="1969949" algn="l"/>
                <a:tab pos="2626599" algn="l"/>
              </a:tabLst>
            </a:pPr>
            <a:r>
              <a:rPr lang="en-GB" b="0" dirty="0">
                <a:solidFill>
                  <a:srgbClr val="000000"/>
                </a:solidFill>
                <a:ea typeface="msmincho" charset="0"/>
                <a:cs typeface="msmincho" charset="0"/>
              </a:rPr>
              <a:t>owner)</a:t>
            </a:r>
          </a:p>
        </p:txBody>
      </p:sp>
      <p:sp>
        <p:nvSpPr>
          <p:cNvPr id="16403" name="Text Box 19"/>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sp>
        <p:nvSpPr>
          <p:cNvPr id="16404" name="Text Box 20"/>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6464FF"/>
                </a:solidFill>
                <a:ea typeface="msmincho" charset="0"/>
                <a:cs typeface="msmincho" charset="0"/>
              </a:rPr>
              <a:t>Bob</a:t>
            </a:r>
          </a:p>
          <a:p>
            <a:pPr>
              <a:tabLst>
                <a:tab pos="656650" algn="l"/>
                <a:tab pos="1313299" algn="l"/>
                <a:tab pos="1969949" algn="l"/>
              </a:tabLst>
            </a:pPr>
            <a:r>
              <a:rPr lang="en-GB" sz="1500" dirty="0">
                <a:solidFill>
                  <a:srgbClr val="6464FF"/>
                </a:solidFill>
                <a:ea typeface="msmincho" charset="0"/>
                <a:cs typeface="msmincho" charset="0"/>
              </a:rPr>
              <a:t>456 Elm St.</a:t>
            </a:r>
          </a:p>
          <a:p>
            <a:pPr>
              <a:tabLst>
                <a:tab pos="656650" algn="l"/>
                <a:tab pos="1313299" algn="l"/>
                <a:tab pos="1969949" algn="l"/>
              </a:tabLst>
            </a:pPr>
            <a:r>
              <a:rPr lang="en-GB" sz="1500" dirty="0">
                <a:solidFill>
                  <a:srgbClr val="6464FF"/>
                </a:solidFill>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7409"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7410"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Information Flow Control</a:t>
            </a:r>
          </a:p>
        </p:txBody>
      </p:sp>
      <p:sp>
        <p:nvSpPr>
          <p:cNvPr id="17411"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7412"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7413"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7414"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7415"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sp>
        <p:nvSpPr>
          <p:cNvPr id="17416" name="Freeform 8"/>
          <p:cNvSpPr>
            <a:spLocks/>
          </p:cNvSpPr>
          <p:nvPr/>
        </p:nvSpPr>
        <p:spPr bwMode="auto">
          <a:xfrm>
            <a:off x="1036800" y="1659054"/>
            <a:ext cx="3939840" cy="414764"/>
          </a:xfrm>
          <a:custGeom>
            <a:avLst/>
            <a:gdLst/>
            <a:ahLst/>
            <a:cxnLst>
              <a:cxn ang="0">
                <a:pos x="0" y="0"/>
              </a:cxn>
              <a:cxn ang="0">
                <a:pos x="2406" y="1270"/>
              </a:cxn>
              <a:cxn ang="0">
                <a:pos x="12065" y="1270"/>
              </a:cxn>
            </a:cxnLst>
            <a:rect l="0" t="0" r="r" b="b"/>
            <a:pathLst>
              <a:path w="12066" h="1271">
                <a:moveTo>
                  <a:pt x="0" y="0"/>
                </a:moveTo>
                <a:lnTo>
                  <a:pt x="2406" y="1270"/>
                </a:lnTo>
                <a:lnTo>
                  <a:pt x="12065" y="1270"/>
                </a:lnTo>
              </a:path>
            </a:pathLst>
          </a:custGeom>
          <a:noFill/>
          <a:ln w="73080">
            <a:solidFill>
              <a:srgbClr val="FF0000"/>
            </a:solidFill>
            <a:round/>
            <a:headEnd type="triangle" w="med" len="med"/>
            <a:tailEnd type="triangle" w="med" len="med"/>
          </a:ln>
          <a:effectLst/>
        </p:spPr>
        <p:txBody>
          <a:bodyPr lIns="82945" tIns="41473" rIns="82945" bIns="41473">
            <a:prstTxWarp prst="textNoShape">
              <a:avLst/>
            </a:prstTxWarp>
          </a:bodyPr>
          <a:lstStyle/>
          <a:p>
            <a:endParaRPr lang="en-US"/>
          </a:p>
        </p:txBody>
      </p:sp>
      <p:sp>
        <p:nvSpPr>
          <p:cNvPr id="17417" name="Freeform 9"/>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6464FF"/>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7418" name="Picture 10"/>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7419" name="Rectangle 11"/>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17420" name="Line 12"/>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17423" name="Picture 15"/>
          <p:cNvPicPr>
            <a:picLocks noChangeAspect="1" noChangeArrowheads="1"/>
          </p:cNvPicPr>
          <p:nvPr/>
        </p:nvPicPr>
        <p:blipFill>
          <a:blip r:embed="rId6"/>
          <a:srcRect/>
          <a:stretch>
            <a:fillRect/>
          </a:stretch>
        </p:blipFill>
        <p:spPr bwMode="auto">
          <a:xfrm>
            <a:off x="7672320" y="4006501"/>
            <a:ext cx="622080" cy="555898"/>
          </a:xfrm>
          <a:prstGeom prst="rect">
            <a:avLst/>
          </a:prstGeom>
          <a:noFill/>
          <a:ln w="9525">
            <a:noFill/>
            <a:round/>
            <a:headEnd type="triangle" w="med" len="med"/>
            <a:tailEnd type="triangle" w="med" len="med"/>
          </a:ln>
          <a:effectLst/>
        </p:spPr>
      </p:pic>
      <p:pic>
        <p:nvPicPr>
          <p:cNvPr id="17424" name="Picture 16"/>
          <p:cNvPicPr>
            <a:picLocks noChangeAspect="1" noChangeArrowheads="1"/>
          </p:cNvPicPr>
          <p:nvPr/>
        </p:nvPicPr>
        <p:blipFill>
          <a:blip r:embed="rId7"/>
          <a:srcRect/>
          <a:stretch>
            <a:fillRect/>
          </a:stretch>
        </p:blipFill>
        <p:spPr bwMode="auto">
          <a:xfrm>
            <a:off x="7672320" y="4836028"/>
            <a:ext cx="622080" cy="555898"/>
          </a:xfrm>
          <a:prstGeom prst="rect">
            <a:avLst/>
          </a:prstGeom>
          <a:noFill/>
          <a:ln w="9525">
            <a:noFill/>
            <a:round/>
            <a:headEnd type="triangle" w="med" len="med"/>
            <a:tailEnd type="triangle" w="med" len="med"/>
          </a:ln>
          <a:effectLst/>
        </p:spPr>
      </p:pic>
      <p:sp>
        <p:nvSpPr>
          <p:cNvPr id="17425" name="AutoShape 17"/>
          <p:cNvSpPr>
            <a:spLocks/>
          </p:cNvSpPr>
          <p:nvPr/>
        </p:nvSpPr>
        <p:spPr bwMode="auto">
          <a:xfrm>
            <a:off x="1451520" y="2903345"/>
            <a:ext cx="3456000" cy="1036909"/>
          </a:xfrm>
          <a:prstGeom prst="wedgeRectCallout">
            <a:avLst>
              <a:gd name="adj1" fmla="val 36898"/>
              <a:gd name="adj2" fmla="val -109028"/>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 pos="3283248" algn="l"/>
              </a:tabLst>
            </a:pPr>
            <a:r>
              <a:rPr lang="en-GB" b="0" dirty="0">
                <a:solidFill>
                  <a:srgbClr val="000000"/>
                </a:solidFill>
                <a:ea typeface="msmincho" charset="0"/>
                <a:cs typeface="msmincho" charset="0"/>
              </a:rPr>
              <a:t>Keep track of who the </a:t>
            </a:r>
          </a:p>
          <a:p>
            <a:pPr>
              <a:tabLst>
                <a:tab pos="656650" algn="l"/>
                <a:tab pos="1313299" algn="l"/>
                <a:tab pos="1969949" algn="l"/>
                <a:tab pos="2626599" algn="l"/>
                <a:tab pos="3283248" algn="l"/>
              </a:tabLst>
            </a:pPr>
            <a:r>
              <a:rPr lang="en-GB" b="0" dirty="0">
                <a:solidFill>
                  <a:srgbClr val="000000"/>
                </a:solidFill>
                <a:ea typeface="msmincho" charset="0"/>
                <a:cs typeface="msmincho" charset="0"/>
              </a:rPr>
              <a:t>connection is for</a:t>
            </a:r>
          </a:p>
        </p:txBody>
      </p:sp>
      <p:sp>
        <p:nvSpPr>
          <p:cNvPr id="17427" name="Text Box 19"/>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sp>
        <p:nvSpPr>
          <p:cNvPr id="17428" name="Text Box 20"/>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6464FF"/>
                </a:solidFill>
                <a:ea typeface="msmincho" charset="0"/>
                <a:cs typeface="msmincho" charset="0"/>
              </a:rPr>
              <a:t>Bob</a:t>
            </a:r>
          </a:p>
          <a:p>
            <a:pPr>
              <a:tabLst>
                <a:tab pos="656650" algn="l"/>
                <a:tab pos="1313299" algn="l"/>
                <a:tab pos="1969949" algn="l"/>
              </a:tabLst>
            </a:pPr>
            <a:r>
              <a:rPr lang="en-GB" sz="1500" dirty="0">
                <a:solidFill>
                  <a:srgbClr val="6464FF"/>
                </a:solidFill>
                <a:ea typeface="msmincho" charset="0"/>
                <a:cs typeface="msmincho" charset="0"/>
              </a:rPr>
              <a:t>456 Elm St.</a:t>
            </a:r>
          </a:p>
          <a:p>
            <a:pPr>
              <a:tabLst>
                <a:tab pos="656650" algn="l"/>
                <a:tab pos="1313299" algn="l"/>
                <a:tab pos="1969949" algn="l"/>
              </a:tabLst>
            </a:pPr>
            <a:r>
              <a:rPr lang="en-GB" sz="1500" dirty="0">
                <a:solidFill>
                  <a:srgbClr val="6464FF"/>
                </a:solidFill>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8433"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8434"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Information Flow Control</a:t>
            </a:r>
          </a:p>
        </p:txBody>
      </p:sp>
      <p:sp>
        <p:nvSpPr>
          <p:cNvPr id="18435"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8436"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8437"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8438"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8439"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pic>
        <p:nvPicPr>
          <p:cNvPr id="18440" name="Picture 8"/>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8441" name="Rectangle 9"/>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18442" name="Line 10"/>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18447" name="Picture 15"/>
          <p:cNvPicPr>
            <a:picLocks noChangeAspect="1" noChangeArrowheads="1"/>
          </p:cNvPicPr>
          <p:nvPr/>
        </p:nvPicPr>
        <p:blipFill>
          <a:blip r:embed="rId6"/>
          <a:srcRect/>
          <a:stretch>
            <a:fillRect/>
          </a:stretch>
        </p:blipFill>
        <p:spPr bwMode="auto">
          <a:xfrm>
            <a:off x="7672320" y="4006501"/>
            <a:ext cx="622080" cy="555898"/>
          </a:xfrm>
          <a:prstGeom prst="rect">
            <a:avLst/>
          </a:prstGeom>
          <a:noFill/>
          <a:ln w="9525">
            <a:noFill/>
            <a:round/>
            <a:headEnd type="triangle" w="med" len="med"/>
            <a:tailEnd type="triangle" w="med" len="med"/>
          </a:ln>
          <a:effectLst/>
        </p:spPr>
      </p:pic>
      <p:sp>
        <p:nvSpPr>
          <p:cNvPr id="18449" name="Freeform 17"/>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6464FF"/>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8450" name="Picture 18"/>
          <p:cNvPicPr>
            <a:picLocks noChangeAspect="1" noChangeArrowheads="1"/>
          </p:cNvPicPr>
          <p:nvPr/>
        </p:nvPicPr>
        <p:blipFill>
          <a:blip r:embed="rId7"/>
          <a:srcRect/>
          <a:stretch>
            <a:fillRect/>
          </a:stretch>
        </p:blipFill>
        <p:spPr bwMode="auto">
          <a:xfrm>
            <a:off x="7672320" y="4836028"/>
            <a:ext cx="622080" cy="555898"/>
          </a:xfrm>
          <a:prstGeom prst="rect">
            <a:avLst/>
          </a:prstGeom>
          <a:noFill/>
          <a:ln w="9525">
            <a:noFill/>
            <a:round/>
            <a:headEnd type="triangle" w="med" len="med"/>
            <a:tailEnd type="triangle" w="med" len="med"/>
          </a:ln>
          <a:effectLst/>
        </p:spPr>
      </p:pic>
      <p:pic>
        <p:nvPicPr>
          <p:cNvPr id="18452" name="Picture 20"/>
          <p:cNvPicPr>
            <a:picLocks noChangeArrowheads="1"/>
          </p:cNvPicPr>
          <p:nvPr/>
        </p:nvPicPr>
        <p:blipFill>
          <a:blip r:embed="rId8"/>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18453" name="Text Box 21"/>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sp>
        <p:nvSpPr>
          <p:cNvPr id="18454" name="Text Box 22"/>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6464FF"/>
                </a:solidFill>
                <a:ea typeface="msmincho" charset="0"/>
                <a:cs typeface="msmincho" charset="0"/>
              </a:rPr>
              <a:t>Bob</a:t>
            </a:r>
          </a:p>
          <a:p>
            <a:pPr>
              <a:tabLst>
                <a:tab pos="656650" algn="l"/>
                <a:tab pos="1313299" algn="l"/>
                <a:tab pos="1969949" algn="l"/>
              </a:tabLst>
            </a:pPr>
            <a:r>
              <a:rPr lang="en-GB" sz="1500" dirty="0">
                <a:solidFill>
                  <a:srgbClr val="6464FF"/>
                </a:solidFill>
                <a:ea typeface="msmincho" charset="0"/>
                <a:cs typeface="msmincho" charset="0"/>
              </a:rPr>
              <a:t>456 Elm St.</a:t>
            </a:r>
          </a:p>
          <a:p>
            <a:pPr>
              <a:tabLst>
                <a:tab pos="656650" algn="l"/>
                <a:tab pos="1313299" algn="l"/>
                <a:tab pos="1969949" algn="l"/>
              </a:tabLst>
            </a:pPr>
            <a:r>
              <a:rPr lang="en-GB" sz="1500" dirty="0">
                <a:solidFill>
                  <a:srgbClr val="6464FF"/>
                </a:solidFill>
                <a:ea typeface="msmincho" charset="0"/>
                <a:cs typeface="msmincho" charset="0"/>
              </a:rPr>
              <a:t>5829-7640-4607-1273</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19457"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19458"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Information Flow Control</a:t>
            </a:r>
          </a:p>
        </p:txBody>
      </p:sp>
      <p:sp>
        <p:nvSpPr>
          <p:cNvPr id="19459"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19460"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19461"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19462"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19463"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pic>
        <p:nvPicPr>
          <p:cNvPr id="19464" name="Picture 8"/>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19465" name="Rectangle 9"/>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19466" name="Line 10"/>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19472" name="Picture 16"/>
          <p:cNvPicPr>
            <a:picLocks noChangeAspect="1" noChangeArrowheads="1"/>
          </p:cNvPicPr>
          <p:nvPr/>
        </p:nvPicPr>
        <p:blipFill>
          <a:blip r:embed="rId6"/>
          <a:srcRect/>
          <a:stretch>
            <a:fillRect/>
          </a:stretch>
        </p:blipFill>
        <p:spPr bwMode="auto">
          <a:xfrm>
            <a:off x="7672320" y="4006501"/>
            <a:ext cx="622080" cy="555898"/>
          </a:xfrm>
          <a:prstGeom prst="rect">
            <a:avLst/>
          </a:prstGeom>
          <a:noFill/>
          <a:ln w="9525">
            <a:noFill/>
            <a:round/>
            <a:headEnd type="triangle" w="med" len="med"/>
            <a:tailEnd type="triangle" w="med" len="med"/>
          </a:ln>
          <a:effectLst/>
        </p:spPr>
      </p:pic>
      <p:sp>
        <p:nvSpPr>
          <p:cNvPr id="19474" name="Freeform 18"/>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6464FF"/>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19475" name="Picture 19"/>
          <p:cNvPicPr>
            <a:picLocks noChangeAspect="1" noChangeArrowheads="1"/>
          </p:cNvPicPr>
          <p:nvPr/>
        </p:nvPicPr>
        <p:blipFill>
          <a:blip r:embed="rId7"/>
          <a:srcRect/>
          <a:stretch>
            <a:fillRect/>
          </a:stretch>
        </p:blipFill>
        <p:spPr bwMode="auto">
          <a:xfrm>
            <a:off x="7672320" y="4836028"/>
            <a:ext cx="622080" cy="555898"/>
          </a:xfrm>
          <a:prstGeom prst="rect">
            <a:avLst/>
          </a:prstGeom>
          <a:noFill/>
          <a:ln w="9525">
            <a:noFill/>
            <a:round/>
            <a:headEnd type="triangle" w="med" len="med"/>
            <a:tailEnd type="triangle" w="med" len="med"/>
          </a:ln>
          <a:effectLst/>
        </p:spPr>
      </p:pic>
      <p:pic>
        <p:nvPicPr>
          <p:cNvPr id="19476" name="Picture 20"/>
          <p:cNvPicPr>
            <a:picLocks noChangeAspect="1" noChangeArrowheads="1"/>
          </p:cNvPicPr>
          <p:nvPr/>
        </p:nvPicPr>
        <p:blipFill>
          <a:blip r:embed="rId6"/>
          <a:srcRect/>
          <a:stretch>
            <a:fillRect/>
          </a:stretch>
        </p:blipFill>
        <p:spPr bwMode="auto">
          <a:xfrm>
            <a:off x="6635520" y="1725302"/>
            <a:ext cx="622080" cy="555898"/>
          </a:xfrm>
          <a:prstGeom prst="rect">
            <a:avLst/>
          </a:prstGeom>
          <a:noFill/>
          <a:ln w="9525">
            <a:noFill/>
            <a:round/>
            <a:headEnd type="triangle" w="med" len="med"/>
            <a:tailEnd type="triangle" w="med" len="med"/>
          </a:ln>
          <a:effectLst/>
        </p:spPr>
      </p:pic>
      <p:pic>
        <p:nvPicPr>
          <p:cNvPr id="19479" name="Picture 23"/>
          <p:cNvPicPr>
            <a:picLocks noChangeArrowheads="1"/>
          </p:cNvPicPr>
          <p:nvPr/>
        </p:nvPicPr>
        <p:blipFill>
          <a:blip r:embed="rId8"/>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19480" name="Text Box 24"/>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sp>
        <p:nvSpPr>
          <p:cNvPr id="19481" name="Text Box 25"/>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6464FF"/>
                </a:solidFill>
                <a:ea typeface="msmincho" charset="0"/>
                <a:cs typeface="msmincho" charset="0"/>
              </a:rPr>
              <a:t>Bob</a:t>
            </a:r>
          </a:p>
          <a:p>
            <a:pPr>
              <a:tabLst>
                <a:tab pos="656650" algn="l"/>
                <a:tab pos="1313299" algn="l"/>
                <a:tab pos="1969949" algn="l"/>
              </a:tabLst>
            </a:pPr>
            <a:r>
              <a:rPr lang="en-GB" sz="1500" dirty="0">
                <a:solidFill>
                  <a:srgbClr val="6464FF"/>
                </a:solidFill>
                <a:ea typeface="msmincho" charset="0"/>
                <a:cs typeface="msmincho" charset="0"/>
              </a:rPr>
              <a:t>456 Elm St.</a:t>
            </a:r>
          </a:p>
          <a:p>
            <a:pPr>
              <a:tabLst>
                <a:tab pos="656650" algn="l"/>
                <a:tab pos="1313299" algn="l"/>
                <a:tab pos="1969949" algn="l"/>
              </a:tabLst>
            </a:pPr>
            <a:r>
              <a:rPr lang="en-GB" sz="1500" dirty="0">
                <a:solidFill>
                  <a:srgbClr val="6464FF"/>
                </a:solidFill>
                <a:ea typeface="msmincho" charset="0"/>
                <a:cs typeface="msmincho" charset="0"/>
              </a:rPr>
              <a:t>5829-7640-4607-1273</a:t>
            </a:r>
          </a:p>
        </p:txBody>
      </p:sp>
      <p:sp>
        <p:nvSpPr>
          <p:cNvPr id="19482" name="Text Box 26"/>
          <p:cNvSpPr txBox="1">
            <a:spLocks noChangeArrowheads="1"/>
          </p:cNvSpPr>
          <p:nvPr/>
        </p:nvSpPr>
        <p:spPr bwMode="auto">
          <a:xfrm>
            <a:off x="5184000" y="2053191"/>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sp>
        <p:nvSpPr>
          <p:cNvPr id="19477" name="AutoShape 21"/>
          <p:cNvSpPr>
            <a:spLocks/>
          </p:cNvSpPr>
          <p:nvPr/>
        </p:nvSpPr>
        <p:spPr bwMode="auto">
          <a:xfrm>
            <a:off x="6359040" y="3110727"/>
            <a:ext cx="2557440" cy="1935563"/>
          </a:xfrm>
          <a:prstGeom prst="wedgeRectCallout">
            <a:avLst>
              <a:gd name="adj1" fmla="val -37051"/>
              <a:gd name="adj2" fmla="val -89880"/>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Lst>
            </a:pPr>
            <a:r>
              <a:rPr lang="en-GB" b="0" dirty="0">
                <a:solidFill>
                  <a:srgbClr val="000000"/>
                </a:solidFill>
                <a:ea typeface="msmincho" charset="0"/>
                <a:cs typeface="msmincho" charset="0"/>
              </a:rPr>
              <a:t>Track the </a:t>
            </a:r>
          </a:p>
          <a:p>
            <a:pPr>
              <a:tabLst>
                <a:tab pos="656650" algn="l"/>
                <a:tab pos="1313299" algn="l"/>
                <a:tab pos="1969949" algn="l"/>
              </a:tabLst>
            </a:pPr>
            <a:r>
              <a:rPr lang="en-GB" b="0" dirty="0">
                <a:solidFill>
                  <a:srgbClr val="000000"/>
                </a:solidFill>
                <a:ea typeface="msmincho" charset="0"/>
                <a:cs typeface="msmincho" charset="0"/>
              </a:rPr>
              <a:t>information as </a:t>
            </a:r>
          </a:p>
          <a:p>
            <a:pPr>
              <a:tabLst>
                <a:tab pos="656650" algn="l"/>
                <a:tab pos="1313299" algn="l"/>
                <a:tab pos="1969949" algn="l"/>
              </a:tabLst>
            </a:pPr>
            <a:r>
              <a:rPr lang="en-GB" b="0" dirty="0">
                <a:solidFill>
                  <a:srgbClr val="000000"/>
                </a:solidFill>
                <a:ea typeface="msmincho" charset="0"/>
                <a:cs typeface="msmincho" charset="0"/>
              </a:rPr>
              <a:t>it moves around </a:t>
            </a:r>
          </a:p>
          <a:p>
            <a:pPr>
              <a:tabLst>
                <a:tab pos="656650" algn="l"/>
                <a:tab pos="1313299" algn="l"/>
                <a:tab pos="1969949" algn="l"/>
              </a:tabLst>
            </a:pPr>
            <a:r>
              <a:rPr lang="en-GB" b="0" dirty="0">
                <a:solidFill>
                  <a:srgbClr val="000000"/>
                </a:solidFill>
                <a:ea typeface="msmincho" charset="0"/>
                <a:cs typeface="msmincho" charset="0"/>
              </a:rPr>
              <a:t>the operating</a:t>
            </a:r>
          </a:p>
          <a:p>
            <a:pPr>
              <a:tabLst>
                <a:tab pos="656650" algn="l"/>
                <a:tab pos="1313299" algn="l"/>
                <a:tab pos="1969949" algn="l"/>
              </a:tabLst>
            </a:pPr>
            <a:r>
              <a:rPr lang="en-GB" b="0" dirty="0">
                <a:solidFill>
                  <a:srgbClr val="000000"/>
                </a:solidFill>
                <a:ea typeface="msmincho" charset="0"/>
                <a:cs typeface="msmincho" charset="0"/>
              </a:rPr>
              <a:t>system</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0481" name="Freeform 1"/>
          <p:cNvSpPr>
            <a:spLocks noChangeArrowheads="1"/>
          </p:cNvSpPr>
          <p:nvPr/>
        </p:nvSpPr>
        <p:spPr bwMode="auto">
          <a:xfrm>
            <a:off x="1451520" y="1451673"/>
            <a:ext cx="2695680" cy="1451672"/>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20482"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Information Flow Control</a:t>
            </a:r>
          </a:p>
        </p:txBody>
      </p:sp>
      <p:sp>
        <p:nvSpPr>
          <p:cNvPr id="20483" name="Rectangle 3"/>
          <p:cNvSpPr>
            <a:spLocks noGrp="1" noChangeArrowheads="1"/>
          </p:cNvSpPr>
          <p:nvPr>
            <p:ph type="body" idx="1"/>
          </p:nvPr>
        </p:nvSpPr>
        <p:spPr>
          <a:xfrm>
            <a:off x="207360" y="4147636"/>
            <a:ext cx="3732480" cy="523220"/>
          </a:xfrm>
          <a:ln/>
        </p:spPr>
        <p:txBody>
          <a:bodyPr>
            <a:spAutoFit/>
          </a:bodyPr>
          <a:lstStyle/>
          <a:p>
            <a:endParaRPr lang="en-US"/>
          </a:p>
        </p:txBody>
      </p:sp>
      <p:sp>
        <p:nvSpPr>
          <p:cNvPr id="20484" name="AutoShape 4"/>
          <p:cNvSpPr>
            <a:spLocks/>
          </p:cNvSpPr>
          <p:nvPr/>
        </p:nvSpPr>
        <p:spPr bwMode="auto">
          <a:xfrm>
            <a:off x="4147200" y="3525490"/>
            <a:ext cx="4561920" cy="2695963"/>
          </a:xfrm>
          <a:prstGeom prst="roundRect">
            <a:avLst>
              <a:gd name="adj" fmla="val 51"/>
            </a:avLst>
          </a:prstGeom>
          <a:solidFill>
            <a:srgbClr val="FFFFFF"/>
          </a:solidFill>
          <a:ln w="9525">
            <a:solidFill>
              <a:srgbClr val="000000"/>
            </a:solidFill>
            <a:round/>
            <a:headEnd type="triangle" w="med" len="med"/>
            <a:tailEnd type="triangle" w="med" len="med"/>
          </a:ln>
          <a:effectLst/>
        </p:spPr>
        <p:txBody>
          <a:bodyPr lIns="-327" tIns="-327" rIns="-327" bIns="-327" anchorCtr="1">
            <a:prstTxWarp prst="textNoShape">
              <a:avLst/>
            </a:prstTxWarp>
          </a:bodyPr>
          <a:lstStyle/>
          <a:p>
            <a:pPr algn="ct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submit_order.cgi</a:t>
            </a:r>
            <a:endParaRPr lang="en-GB" b="0" dirty="0">
              <a:solidFill>
                <a:srgbClr val="000000"/>
              </a:solidFill>
              <a:ea typeface="msmincho" charset="0"/>
              <a:cs typeface="msmincho" charset="0"/>
            </a:endParaRPr>
          </a:p>
        </p:txBody>
      </p:sp>
      <p:sp>
        <p:nvSpPr>
          <p:cNvPr id="20485" name="Text Box 5"/>
          <p:cNvSpPr txBox="1">
            <a:spLocks noChangeArrowheads="1"/>
          </p:cNvSpPr>
          <p:nvPr/>
        </p:nvSpPr>
        <p:spPr bwMode="auto">
          <a:xfrm>
            <a:off x="3110400" y="4562399"/>
            <a:ext cx="1440" cy="322594"/>
          </a:xfrm>
          <a:prstGeom prst="rect">
            <a:avLst/>
          </a:prstGeom>
          <a:noFill/>
          <a:ln w="9525">
            <a:no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20486" name="Picture 6"/>
          <p:cNvPicPr>
            <a:picLocks noChangeAspect="1" noChangeArrowheads="1"/>
          </p:cNvPicPr>
          <p:nvPr/>
        </p:nvPicPr>
        <p:blipFill>
          <a:blip r:embed="rId3"/>
          <a:srcRect/>
          <a:stretch>
            <a:fillRect/>
          </a:stretch>
        </p:blipFill>
        <p:spPr bwMode="auto">
          <a:xfrm>
            <a:off x="414720" y="1277415"/>
            <a:ext cx="622080" cy="1003785"/>
          </a:xfrm>
          <a:prstGeom prst="rect">
            <a:avLst/>
          </a:prstGeom>
          <a:noFill/>
          <a:ln w="9525">
            <a:noFill/>
            <a:round/>
            <a:headEnd type="triangle" w="med" len="med"/>
            <a:tailEnd type="triangle" w="med" len="med"/>
          </a:ln>
          <a:effectLst/>
        </p:spPr>
      </p:pic>
      <p:pic>
        <p:nvPicPr>
          <p:cNvPr id="20487" name="Picture 7"/>
          <p:cNvPicPr>
            <a:picLocks noChangeAspect="1" noChangeArrowheads="1"/>
          </p:cNvPicPr>
          <p:nvPr/>
        </p:nvPicPr>
        <p:blipFill>
          <a:blip r:embed="rId4"/>
          <a:srcRect/>
          <a:stretch>
            <a:fillRect/>
          </a:stretch>
        </p:blipFill>
        <p:spPr bwMode="auto">
          <a:xfrm>
            <a:off x="414720" y="2695963"/>
            <a:ext cx="622080" cy="928898"/>
          </a:xfrm>
          <a:prstGeom prst="rect">
            <a:avLst/>
          </a:prstGeom>
          <a:noFill/>
          <a:ln w="9525">
            <a:noFill/>
            <a:round/>
            <a:headEnd type="triangle" w="med" len="med"/>
            <a:tailEnd type="triangle" w="med" len="med"/>
          </a:ln>
          <a:effectLst/>
        </p:spPr>
      </p:pic>
      <p:pic>
        <p:nvPicPr>
          <p:cNvPr id="20488" name="Picture 8"/>
          <p:cNvPicPr>
            <a:picLocks noChangeAspect="1" noChangeArrowheads="1"/>
          </p:cNvPicPr>
          <p:nvPr/>
        </p:nvPicPr>
        <p:blipFill>
          <a:blip r:embed="rId5"/>
          <a:srcRect/>
          <a:stretch>
            <a:fillRect/>
          </a:stretch>
        </p:blipFill>
        <p:spPr bwMode="auto">
          <a:xfrm>
            <a:off x="5391360" y="4562399"/>
            <a:ext cx="829440" cy="771921"/>
          </a:xfrm>
          <a:prstGeom prst="rect">
            <a:avLst/>
          </a:prstGeom>
          <a:noFill/>
          <a:ln w="9525">
            <a:noFill/>
            <a:round/>
            <a:headEnd type="triangle" w="med" len="med"/>
            <a:tailEnd type="triangle" w="med" len="med"/>
          </a:ln>
          <a:effectLst/>
        </p:spPr>
      </p:pic>
      <p:sp>
        <p:nvSpPr>
          <p:cNvPr id="20489" name="Rectangle 9"/>
          <p:cNvSpPr>
            <a:spLocks/>
          </p:cNvSpPr>
          <p:nvPr/>
        </p:nvSpPr>
        <p:spPr bwMode="auto">
          <a:xfrm>
            <a:off x="4976640" y="1451673"/>
            <a:ext cx="248832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Kernel</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20490" name="Line 10"/>
          <p:cNvSpPr>
            <a:spLocks noChangeShapeType="1"/>
          </p:cNvSpPr>
          <p:nvPr/>
        </p:nvSpPr>
        <p:spPr bwMode="auto">
          <a:xfrm>
            <a:off x="6013440" y="2903345"/>
            <a:ext cx="1440" cy="622145"/>
          </a:xfrm>
          <a:prstGeom prst="line">
            <a:avLst/>
          </a:prstGeom>
          <a:noFill/>
          <a:ln w="7308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pic>
        <p:nvPicPr>
          <p:cNvPr id="20496" name="Picture 16"/>
          <p:cNvPicPr>
            <a:picLocks noChangeAspect="1" noChangeArrowheads="1"/>
          </p:cNvPicPr>
          <p:nvPr/>
        </p:nvPicPr>
        <p:blipFill>
          <a:blip r:embed="rId6"/>
          <a:srcRect/>
          <a:stretch>
            <a:fillRect/>
          </a:stretch>
        </p:blipFill>
        <p:spPr bwMode="auto">
          <a:xfrm>
            <a:off x="7672320" y="4006501"/>
            <a:ext cx="622080" cy="555898"/>
          </a:xfrm>
          <a:prstGeom prst="rect">
            <a:avLst/>
          </a:prstGeom>
          <a:noFill/>
          <a:ln w="9525">
            <a:noFill/>
            <a:round/>
            <a:headEnd type="triangle" w="med" len="med"/>
            <a:tailEnd type="triangle" w="med" len="med"/>
          </a:ln>
          <a:effectLst/>
        </p:spPr>
      </p:pic>
      <p:sp>
        <p:nvSpPr>
          <p:cNvPr id="20498" name="Freeform 18"/>
          <p:cNvSpPr>
            <a:spLocks/>
          </p:cNvSpPr>
          <p:nvPr/>
        </p:nvSpPr>
        <p:spPr bwMode="auto">
          <a:xfrm>
            <a:off x="1036800" y="2281200"/>
            <a:ext cx="3939840" cy="622145"/>
          </a:xfrm>
          <a:custGeom>
            <a:avLst/>
            <a:gdLst/>
            <a:ahLst/>
            <a:cxnLst>
              <a:cxn ang="0">
                <a:pos x="0" y="1905"/>
              </a:cxn>
              <a:cxn ang="0">
                <a:pos x="2406" y="0"/>
              </a:cxn>
              <a:cxn ang="0">
                <a:pos x="12065" y="0"/>
              </a:cxn>
            </a:cxnLst>
            <a:rect l="0" t="0" r="r" b="b"/>
            <a:pathLst>
              <a:path w="12066" h="1906">
                <a:moveTo>
                  <a:pt x="0" y="1905"/>
                </a:moveTo>
                <a:lnTo>
                  <a:pt x="2406" y="0"/>
                </a:lnTo>
                <a:lnTo>
                  <a:pt x="12065" y="0"/>
                </a:lnTo>
              </a:path>
            </a:pathLst>
          </a:custGeom>
          <a:noFill/>
          <a:ln w="73080">
            <a:solidFill>
              <a:srgbClr val="6464FF"/>
            </a:solidFill>
            <a:round/>
            <a:headEnd type="triangle" w="med" len="med"/>
            <a:tailEnd type="triangle" w="med" len="med"/>
          </a:ln>
          <a:effectLst/>
        </p:spPr>
        <p:txBody>
          <a:bodyPr lIns="82945" tIns="41473" rIns="82945" bIns="41473">
            <a:prstTxWarp prst="textNoShape">
              <a:avLst/>
            </a:prstTxWarp>
          </a:bodyPr>
          <a:lstStyle/>
          <a:p>
            <a:endParaRPr lang="en-US"/>
          </a:p>
        </p:txBody>
      </p:sp>
      <p:pic>
        <p:nvPicPr>
          <p:cNvPr id="20500" name="Picture 20"/>
          <p:cNvPicPr>
            <a:picLocks noChangeAspect="1" noChangeArrowheads="1"/>
          </p:cNvPicPr>
          <p:nvPr/>
        </p:nvPicPr>
        <p:blipFill>
          <a:blip r:embed="rId7"/>
          <a:srcRect/>
          <a:stretch>
            <a:fillRect/>
          </a:stretch>
        </p:blipFill>
        <p:spPr bwMode="auto">
          <a:xfrm>
            <a:off x="7672320" y="4836028"/>
            <a:ext cx="622080" cy="555898"/>
          </a:xfrm>
          <a:prstGeom prst="rect">
            <a:avLst/>
          </a:prstGeom>
          <a:noFill/>
          <a:ln w="9525">
            <a:noFill/>
            <a:round/>
            <a:headEnd type="triangle" w="med" len="med"/>
            <a:tailEnd type="triangle" w="med" len="med"/>
          </a:ln>
          <a:effectLst/>
        </p:spPr>
      </p:pic>
      <p:pic>
        <p:nvPicPr>
          <p:cNvPr id="20501" name="Picture 21"/>
          <p:cNvPicPr>
            <a:picLocks noChangeAspect="1" noChangeArrowheads="1"/>
          </p:cNvPicPr>
          <p:nvPr/>
        </p:nvPicPr>
        <p:blipFill>
          <a:blip r:embed="rId6"/>
          <a:srcRect/>
          <a:stretch>
            <a:fillRect/>
          </a:stretch>
        </p:blipFill>
        <p:spPr bwMode="auto">
          <a:xfrm>
            <a:off x="6635520" y="1725302"/>
            <a:ext cx="622080" cy="555898"/>
          </a:xfrm>
          <a:prstGeom prst="rect">
            <a:avLst/>
          </a:prstGeom>
          <a:noFill/>
          <a:ln w="9525">
            <a:noFill/>
            <a:round/>
            <a:headEnd type="triangle" w="med" len="med"/>
            <a:tailEnd type="triangle" w="med" len="med"/>
          </a:ln>
          <a:effectLst/>
        </p:spPr>
      </p:pic>
      <p:sp>
        <p:nvSpPr>
          <p:cNvPr id="20502" name="AutoShape 22"/>
          <p:cNvSpPr>
            <a:spLocks/>
          </p:cNvSpPr>
          <p:nvPr/>
        </p:nvSpPr>
        <p:spPr bwMode="auto">
          <a:xfrm>
            <a:off x="2280960" y="3110727"/>
            <a:ext cx="2695680" cy="1382545"/>
          </a:xfrm>
          <a:prstGeom prst="wedgeRectCallout">
            <a:avLst>
              <a:gd name="adj1" fmla="val 50495"/>
              <a:gd name="adj2" fmla="val -94065"/>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Lst>
            </a:pPr>
            <a:r>
              <a:rPr lang="en-GB" b="0" dirty="0">
                <a:solidFill>
                  <a:srgbClr val="000000"/>
                </a:solidFill>
                <a:ea typeface="msmincho" charset="0"/>
                <a:cs typeface="msmincho" charset="0"/>
              </a:rPr>
              <a:t>Base access </a:t>
            </a:r>
          </a:p>
          <a:p>
            <a:pPr>
              <a:tabLst>
                <a:tab pos="656650" algn="l"/>
                <a:tab pos="1313299" algn="l"/>
                <a:tab pos="1969949" algn="l"/>
                <a:tab pos="2626599" algn="l"/>
              </a:tabLst>
            </a:pPr>
            <a:r>
              <a:rPr lang="en-GB" b="0" dirty="0">
                <a:solidFill>
                  <a:srgbClr val="000000"/>
                </a:solidFill>
                <a:ea typeface="msmincho" charset="0"/>
                <a:cs typeface="msmincho" charset="0"/>
              </a:rPr>
              <a:t>control decisions</a:t>
            </a:r>
          </a:p>
          <a:p>
            <a:pPr>
              <a:tabLst>
                <a:tab pos="656650" algn="l"/>
                <a:tab pos="1313299" algn="l"/>
                <a:tab pos="1969949" algn="l"/>
                <a:tab pos="2626599" algn="l"/>
              </a:tabLst>
            </a:pPr>
            <a:r>
              <a:rPr lang="en-GB" b="0" dirty="0">
                <a:solidFill>
                  <a:srgbClr val="000000"/>
                </a:solidFill>
                <a:ea typeface="msmincho" charset="0"/>
                <a:cs typeface="msmincho" charset="0"/>
              </a:rPr>
              <a:t>on labels</a:t>
            </a:r>
          </a:p>
        </p:txBody>
      </p:sp>
      <p:pic>
        <p:nvPicPr>
          <p:cNvPr id="20505" name="Picture 25"/>
          <p:cNvPicPr>
            <a:picLocks noChangeArrowheads="1"/>
          </p:cNvPicPr>
          <p:nvPr/>
        </p:nvPicPr>
        <p:blipFill>
          <a:blip r:embed="rId8"/>
          <a:srcRect/>
          <a:stretch>
            <a:fillRect/>
          </a:stretch>
        </p:blipFill>
        <p:spPr bwMode="auto">
          <a:xfrm>
            <a:off x="5391360" y="4424145"/>
            <a:ext cx="1003680" cy="1035469"/>
          </a:xfrm>
          <a:prstGeom prst="rect">
            <a:avLst/>
          </a:prstGeom>
          <a:noFill/>
          <a:ln w="9525">
            <a:noFill/>
            <a:round/>
            <a:headEnd type="triangle" w="med" len="med"/>
            <a:tailEnd type="triangle" w="med" len="med"/>
          </a:ln>
          <a:effectLst/>
        </p:spPr>
      </p:pic>
      <p:sp>
        <p:nvSpPr>
          <p:cNvPr id="20506" name="Text Box 26"/>
          <p:cNvSpPr txBox="1">
            <a:spLocks noChangeArrowheads="1"/>
          </p:cNvSpPr>
          <p:nvPr/>
        </p:nvSpPr>
        <p:spPr bwMode="auto">
          <a:xfrm>
            <a:off x="6428160" y="4190375"/>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sp>
        <p:nvSpPr>
          <p:cNvPr id="20507" name="Text Box 27"/>
          <p:cNvSpPr txBox="1">
            <a:spLocks noChangeArrowheads="1"/>
          </p:cNvSpPr>
          <p:nvPr/>
        </p:nvSpPr>
        <p:spPr bwMode="auto">
          <a:xfrm>
            <a:off x="6428160" y="5019902"/>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6464FF"/>
                </a:solidFill>
                <a:ea typeface="msmincho" charset="0"/>
                <a:cs typeface="msmincho" charset="0"/>
              </a:rPr>
              <a:t>Bob</a:t>
            </a:r>
          </a:p>
          <a:p>
            <a:pPr>
              <a:tabLst>
                <a:tab pos="656650" algn="l"/>
                <a:tab pos="1313299" algn="l"/>
                <a:tab pos="1969949" algn="l"/>
              </a:tabLst>
            </a:pPr>
            <a:r>
              <a:rPr lang="en-GB" sz="1500" dirty="0">
                <a:solidFill>
                  <a:srgbClr val="6464FF"/>
                </a:solidFill>
                <a:ea typeface="msmincho" charset="0"/>
                <a:cs typeface="msmincho" charset="0"/>
              </a:rPr>
              <a:t>456 Elm St.</a:t>
            </a:r>
          </a:p>
          <a:p>
            <a:pPr>
              <a:tabLst>
                <a:tab pos="656650" algn="l"/>
                <a:tab pos="1313299" algn="l"/>
                <a:tab pos="1969949" algn="l"/>
              </a:tabLst>
            </a:pPr>
            <a:r>
              <a:rPr lang="en-GB" sz="1500" dirty="0">
                <a:solidFill>
                  <a:srgbClr val="6464FF"/>
                </a:solidFill>
                <a:ea typeface="msmincho" charset="0"/>
                <a:cs typeface="msmincho" charset="0"/>
              </a:rPr>
              <a:t>5829-7640-4607-1273</a:t>
            </a:r>
          </a:p>
        </p:txBody>
      </p:sp>
      <p:sp>
        <p:nvSpPr>
          <p:cNvPr id="20508" name="Text Box 28"/>
          <p:cNvSpPr txBox="1">
            <a:spLocks noChangeArrowheads="1"/>
          </p:cNvSpPr>
          <p:nvPr/>
        </p:nvSpPr>
        <p:spPr bwMode="auto">
          <a:xfrm>
            <a:off x="5184000" y="2053191"/>
            <a:ext cx="2073600" cy="687881"/>
          </a:xfrm>
          <a:prstGeom prst="rect">
            <a:avLst/>
          </a:prstGeom>
          <a:noFill/>
          <a:ln w="9525">
            <a:noFill/>
            <a:round/>
            <a:headEnd type="triangle" w="med" len="med"/>
            <a:tailEnd type="triangle" w="med" len="med"/>
          </a:ln>
          <a:effectLst/>
        </p:spPr>
        <p:txBody>
          <a:bodyPr lIns="0" tIns="0" rIns="0" bIns="0" anchor="ctr" anchorCtr="1">
            <a:prstTxWarp prst="textNoShape">
              <a:avLst/>
            </a:prstTxWarp>
            <a:spAutoFit/>
          </a:bodyPr>
          <a:lstStyle/>
          <a:p>
            <a:pPr>
              <a:lnSpc>
                <a:spcPct val="98000"/>
              </a:lnSpc>
              <a:tabLst>
                <a:tab pos="656650" algn="l"/>
                <a:tab pos="1313299" algn="l"/>
                <a:tab pos="1969949" algn="l"/>
              </a:tabLst>
            </a:pPr>
            <a:r>
              <a:rPr lang="en-GB" sz="1500" dirty="0">
                <a:solidFill>
                  <a:srgbClr val="FF0000"/>
                </a:solidFill>
                <a:ea typeface="msmincho" charset="0"/>
                <a:cs typeface="msmincho" charset="0"/>
              </a:rPr>
              <a:t>Alice</a:t>
            </a:r>
          </a:p>
          <a:p>
            <a:pPr>
              <a:tabLst>
                <a:tab pos="656650" algn="l"/>
                <a:tab pos="1313299" algn="l"/>
                <a:tab pos="1969949" algn="l"/>
              </a:tabLst>
            </a:pPr>
            <a:r>
              <a:rPr lang="en-GB" sz="1500" dirty="0">
                <a:solidFill>
                  <a:srgbClr val="FF0000"/>
                </a:solidFill>
                <a:ea typeface="msmincho" charset="0"/>
                <a:cs typeface="msmincho" charset="0"/>
              </a:rPr>
              <a:t>123 Main St.</a:t>
            </a:r>
          </a:p>
          <a:p>
            <a:pPr>
              <a:tabLst>
                <a:tab pos="656650" algn="l"/>
                <a:tab pos="1313299" algn="l"/>
                <a:tab pos="1969949" algn="l"/>
              </a:tabLst>
            </a:pPr>
            <a:r>
              <a:rPr lang="en-GB" sz="1500" dirty="0">
                <a:solidFill>
                  <a:srgbClr val="FF0000"/>
                </a:solidFill>
                <a:ea typeface="msmincho" charset="0"/>
                <a:cs typeface="msmincho" charset="0"/>
              </a:rPr>
              <a:t>4275-8204-4009-7915</a:t>
            </a:r>
          </a:p>
        </p:txBody>
      </p:sp>
      <p:pic>
        <p:nvPicPr>
          <p:cNvPr id="20509" name="Picture 29"/>
          <p:cNvPicPr>
            <a:picLocks noChangeAspect="1" noChangeArrowheads="1"/>
          </p:cNvPicPr>
          <p:nvPr/>
        </p:nvPicPr>
        <p:blipFill>
          <a:blip r:embed="rId9"/>
          <a:srcRect/>
          <a:stretch>
            <a:fillRect/>
          </a:stretch>
        </p:blipFill>
        <p:spPr bwMode="auto">
          <a:xfrm>
            <a:off x="4078080" y="1175164"/>
            <a:ext cx="2172960" cy="2070937"/>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xfrm>
            <a:off x="652320" y="-108701"/>
            <a:ext cx="7809120" cy="1323439"/>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Approaches: </a:t>
            </a:r>
            <a:br>
              <a:rPr lang="en-GB" dirty="0" smtClean="0"/>
            </a:br>
            <a:r>
              <a:rPr lang="en-GB" sz="3600" dirty="0" smtClean="0"/>
              <a:t>Information Flow Control Systems</a:t>
            </a:r>
            <a:endParaRPr lang="en-GB" sz="3600" dirty="0"/>
          </a:p>
        </p:txBody>
      </p:sp>
      <p:sp>
        <p:nvSpPr>
          <p:cNvPr id="24578" name="Freeform 2"/>
          <p:cNvSpPr>
            <a:spLocks noChangeArrowheads="1"/>
          </p:cNvSpPr>
          <p:nvPr/>
        </p:nvSpPr>
        <p:spPr bwMode="auto">
          <a:xfrm>
            <a:off x="1036800" y="1244291"/>
            <a:ext cx="7464960" cy="4769781"/>
          </a:xfrm>
          <a:custGeom>
            <a:avLst/>
            <a:gdLst/>
            <a:ahLst/>
            <a:cxnLst>
              <a:cxn ang="0">
                <a:pos x="0" y="0"/>
              </a:cxn>
              <a:cxn ang="0">
                <a:pos x="0" y="14605"/>
              </a:cxn>
              <a:cxn ang="0">
                <a:pos x="22860" y="14605"/>
              </a:cxn>
            </a:cxnLst>
            <a:rect l="0" t="0" r="r" b="b"/>
            <a:pathLst>
              <a:path w="22861" h="14606">
                <a:moveTo>
                  <a:pt x="0" y="0"/>
                </a:moveTo>
                <a:lnTo>
                  <a:pt x="0" y="14605"/>
                </a:lnTo>
                <a:lnTo>
                  <a:pt x="22860" y="14605"/>
                </a:lnTo>
              </a:path>
            </a:pathLst>
          </a:custGeom>
          <a:noFill/>
          <a:ln w="73080">
            <a:solidFill>
              <a:srgbClr val="000000"/>
            </a:solidFill>
            <a:round/>
            <a:headEnd/>
            <a:tailEnd/>
          </a:ln>
          <a:effectLst/>
        </p:spPr>
        <p:txBody>
          <a:bodyPr lIns="82945" tIns="41473" rIns="82945" bIns="41473">
            <a:prstTxWarp prst="textNoShape">
              <a:avLst/>
            </a:prstTxWarp>
          </a:bodyPr>
          <a:lstStyle/>
          <a:p>
            <a:endParaRPr lang="en-US"/>
          </a:p>
        </p:txBody>
      </p:sp>
      <p:sp>
        <p:nvSpPr>
          <p:cNvPr id="24579" name="Text Box 3"/>
          <p:cNvSpPr txBox="1">
            <a:spLocks noChangeArrowheads="1"/>
          </p:cNvSpPr>
          <p:nvPr/>
        </p:nvSpPr>
        <p:spPr bwMode="auto">
          <a:xfrm>
            <a:off x="1244160" y="6132067"/>
            <a:ext cx="1706221"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nSpc>
                <a:spcPct val="98000"/>
              </a:lnSpc>
              <a:tabLst>
                <a:tab pos="656650" algn="l"/>
                <a:tab pos="1313299" algn="l"/>
                <a:tab pos="1969949" algn="l"/>
              </a:tabLst>
            </a:pPr>
            <a:r>
              <a:rPr lang="en-GB" b="0" dirty="0">
                <a:solidFill>
                  <a:srgbClr val="000000"/>
                </a:solidFill>
                <a:ea typeface="msmincho" charset="0"/>
                <a:cs typeface="msmincho" charset="0"/>
              </a:rPr>
              <a:t>Within a process</a:t>
            </a:r>
          </a:p>
        </p:txBody>
      </p:sp>
      <p:sp>
        <p:nvSpPr>
          <p:cNvPr id="24580" name="Text Box 4"/>
          <p:cNvSpPr txBox="1">
            <a:spLocks noChangeArrowheads="1"/>
          </p:cNvSpPr>
          <p:nvPr/>
        </p:nvSpPr>
        <p:spPr bwMode="auto">
          <a:xfrm>
            <a:off x="5428800" y="6132067"/>
            <a:ext cx="1834462"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nSpc>
                <a:spcPct val="98000"/>
              </a:lnSpc>
              <a:tabLst>
                <a:tab pos="656650" algn="l"/>
                <a:tab pos="1313299" algn="l"/>
                <a:tab pos="1969949" algn="l"/>
              </a:tabLst>
            </a:pPr>
            <a:r>
              <a:rPr lang="en-GB" b="0" dirty="0">
                <a:solidFill>
                  <a:srgbClr val="000000"/>
                </a:solidFill>
                <a:ea typeface="msmincho" charset="0"/>
                <a:cs typeface="msmincho" charset="0"/>
              </a:rPr>
              <a:t>Across processes</a:t>
            </a:r>
          </a:p>
        </p:txBody>
      </p:sp>
      <p:sp>
        <p:nvSpPr>
          <p:cNvPr id="24581" name="Text Box 5"/>
          <p:cNvSpPr txBox="1">
            <a:spLocks noChangeArrowheads="1"/>
          </p:cNvSpPr>
          <p:nvPr/>
        </p:nvSpPr>
        <p:spPr bwMode="auto">
          <a:xfrm rot="16200000">
            <a:off x="-443820" y="3641326"/>
            <a:ext cx="1809239"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Policy defined by:</a:t>
            </a:r>
          </a:p>
        </p:txBody>
      </p:sp>
      <p:sp>
        <p:nvSpPr>
          <p:cNvPr id="24582" name="Text Box 6"/>
          <p:cNvSpPr txBox="1">
            <a:spLocks noChangeArrowheads="1"/>
          </p:cNvSpPr>
          <p:nvPr/>
        </p:nvSpPr>
        <p:spPr bwMode="auto">
          <a:xfrm rot="16200000">
            <a:off x="212321" y="2217016"/>
            <a:ext cx="11420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Application</a:t>
            </a:r>
          </a:p>
        </p:txBody>
      </p:sp>
      <p:pic>
        <p:nvPicPr>
          <p:cNvPr id="24583" name="Picture 7"/>
          <p:cNvPicPr>
            <a:picLocks noChangeAspect="1" noChangeArrowheads="1"/>
          </p:cNvPicPr>
          <p:nvPr/>
        </p:nvPicPr>
        <p:blipFill>
          <a:blip r:embed="rId3"/>
          <a:srcRect/>
          <a:stretch>
            <a:fillRect/>
          </a:stretch>
        </p:blipFill>
        <p:spPr bwMode="auto">
          <a:xfrm>
            <a:off x="1866240" y="1244290"/>
            <a:ext cx="1658880" cy="2073818"/>
          </a:xfrm>
          <a:prstGeom prst="rect">
            <a:avLst/>
          </a:prstGeom>
          <a:noFill/>
          <a:ln w="9525">
            <a:noFill/>
            <a:round/>
            <a:headEnd type="triangle" w="med" len="med"/>
            <a:tailEnd type="triangle" w="med" len="med"/>
          </a:ln>
          <a:effectLst/>
        </p:spPr>
      </p:pic>
      <p:grpSp>
        <p:nvGrpSpPr>
          <p:cNvPr id="2" name="Group 16"/>
          <p:cNvGrpSpPr>
            <a:grpSpLocks/>
          </p:cNvGrpSpPr>
          <p:nvPr/>
        </p:nvGrpSpPr>
        <p:grpSpPr bwMode="auto">
          <a:xfrm>
            <a:off x="5875200" y="3041599"/>
            <a:ext cx="1313280" cy="2695963"/>
            <a:chOff x="2304" y="2299"/>
            <a:chExt cx="912" cy="1872"/>
          </a:xfrm>
        </p:grpSpPr>
        <p:sp>
          <p:nvSpPr>
            <p:cNvPr id="24590" name="AutoShape 14"/>
            <p:cNvSpPr>
              <a:spLocks/>
            </p:cNvSpPr>
            <p:nvPr/>
          </p:nvSpPr>
          <p:spPr bwMode="auto">
            <a:xfrm>
              <a:off x="2352" y="2784"/>
              <a:ext cx="864" cy="1111"/>
            </a:xfrm>
            <a:prstGeom prst="roundRect">
              <a:avLst>
                <a:gd name="adj" fmla="val 83"/>
              </a:avLst>
            </a:prstGeom>
            <a:solidFill>
              <a:srgbClr val="FFFFFF"/>
            </a:solidFill>
            <a:ln w="9525">
              <a:solidFill>
                <a:srgbClr val="000000"/>
              </a:solidFill>
              <a:round/>
              <a:headEnd type="triangle" w="med" len="med"/>
              <a:tailEnd type="triangle" w="med" len="med"/>
            </a:ln>
            <a:effectLst/>
          </p:spPr>
          <p:txBody>
            <a:bodyPr lIns="182880" tIns="182880" rIns="182880" bIns="0">
              <a:prstTxWarp prst="textNoShape">
                <a:avLst/>
              </a:prstTxWarp>
            </a:bodyPr>
            <a:lstStyle/>
            <a:p>
              <a:pPr>
                <a:tabLst>
                  <a:tab pos="656650" algn="l"/>
                  <a:tab pos="1313299" algn="l"/>
                </a:tabLst>
              </a:pPr>
              <a:r>
                <a:rPr lang="en-GB" sz="200" dirty="0">
                  <a:solidFill>
                    <a:srgbClr val="B3B3B3"/>
                  </a:solidFill>
                  <a:ea typeface="msmincho" charset="0"/>
                  <a:cs typeface="msmincho" charset="0"/>
                </a:rPr>
                <a:t>Determining MAC Access</a:t>
              </a:r>
            </a:p>
            <a:p>
              <a:pPr>
                <a:tabLst>
                  <a:tab pos="656650" algn="l"/>
                  <a:tab pos="1313299" algn="l"/>
                </a:tabLst>
              </a:pPr>
              <a:endParaRPr lang="en-GB" sz="200" dirty="0">
                <a:solidFill>
                  <a:srgbClr val="B3B3B3"/>
                </a:solidFill>
                <a:ea typeface="msmincho" charset="0"/>
                <a:cs typeface="msmincho" charset="0"/>
              </a:endParaRPr>
            </a:p>
            <a:p>
              <a:pPr>
                <a:tabLst>
                  <a:tab pos="656650" algn="l"/>
                  <a:tab pos="1313299" algn="l"/>
                </a:tabLst>
              </a:pPr>
              <a:r>
                <a:rPr lang="en-GB" sz="200" dirty="0">
                  <a:solidFill>
                    <a:srgbClr val="B3B3B3"/>
                  </a:solidFill>
                  <a:ea typeface="msmincho" charset="0"/>
                  <a:cs typeface="msmincho" charset="0"/>
                </a:rPr>
                <a:t>The functionality provided by the interfaces to support MAC is used to determine the access of objects by subjects. The POSIX.6 standard defines a subject to be an active entity that can cause information to flow between controlled objects. The POSIX.6 standard further specifies that since processes are the only such interface-visible element of both the POSIX.1 and POSIX.6 standards, processes are the only subjects treated in POSIX.6 MAC. Objects are defined by POSIX.6 as the interface-visible data containers, i.e., entities that receive or contain data to which MAC is applied. POSIX.6 specifies that objects are files (this includes regular files, directories, FIFO-special files, and unnamed pipes), and processes (in cases where a process is the target of some request by another process). POSIX.6 also specifies that each subject and object shall have a MAC label associated with it at all times.</a:t>
              </a:r>
            </a:p>
            <a:p>
              <a:pPr>
                <a:tabLst>
                  <a:tab pos="656650" algn="l"/>
                  <a:tab pos="1313299" algn="l"/>
                </a:tabLst>
              </a:pPr>
              <a:endParaRPr lang="en-GB" sz="200" dirty="0">
                <a:solidFill>
                  <a:srgbClr val="B3B3B3"/>
                </a:solidFill>
                <a:ea typeface="msmincho" charset="0"/>
                <a:cs typeface="msmincho" charset="0"/>
              </a:endParaRPr>
            </a:p>
            <a:p>
              <a:pPr>
                <a:tabLst>
                  <a:tab pos="656650" algn="l"/>
                  <a:tab pos="1313299" algn="l"/>
                </a:tabLst>
              </a:pPr>
              <a:r>
                <a:rPr lang="en-GB" sz="200" dirty="0">
                  <a:solidFill>
                    <a:srgbClr val="B3B3B3"/>
                  </a:solidFill>
                  <a:ea typeface="msmincho" charset="0"/>
                  <a:cs typeface="msmincho" charset="0"/>
                </a:rPr>
                <a:t>The POSIX.6 standard does not define a mandatory access control policy </a:t>
              </a:r>
              <a:r>
                <a:rPr lang="en-GB" sz="200" dirty="0" err="1">
                  <a:solidFill>
                    <a:srgbClr val="B3B3B3"/>
                  </a:solidFill>
                  <a:ea typeface="msmincho" charset="0"/>
                  <a:cs typeface="msmincho" charset="0"/>
                </a:rPr>
                <a:t>perse</a:t>
              </a:r>
              <a:r>
                <a:rPr lang="en-GB" sz="200" dirty="0">
                  <a:solidFill>
                    <a:srgbClr val="B3B3B3"/>
                  </a:solidFill>
                  <a:ea typeface="msmincho" charset="0"/>
                  <a:cs typeface="msmincho" charset="0"/>
                </a:rPr>
                <a:t>, but does define the restrictions for access based upon the comparison of the MAC label associated with the subject and the MAC label associated with the object. The first general restriction states that unprivileged processes (subjects) cannot cause information </a:t>
              </a:r>
              <a:r>
                <a:rPr lang="en-GB" sz="200" dirty="0" err="1">
                  <a:solidFill>
                    <a:srgbClr val="B3B3B3"/>
                  </a:solidFill>
                  <a:ea typeface="msmincho" charset="0"/>
                  <a:cs typeface="msmincho" charset="0"/>
                </a:rPr>
                <a:t>labeled</a:t>
              </a:r>
              <a:r>
                <a:rPr lang="en-GB" sz="200" dirty="0">
                  <a:solidFill>
                    <a:srgbClr val="B3B3B3"/>
                  </a:solidFill>
                  <a:ea typeface="msmincho" charset="0"/>
                  <a:cs typeface="msmincho" charset="0"/>
                </a:rPr>
                <a:t> at some MAC label (L1) to become accessible to processes at MAC label (L2) unless L2 dominates L1 (see Section 4.6.2 for the definition of ``dominates''). This restriction is further defined with regard to accessing files and other processes. The restrictions placed on file manipulation (reading, writing, creating, etc.) are those that are generally accepted when implementing a MAC policy:</a:t>
              </a:r>
            </a:p>
            <a:p>
              <a:pPr>
                <a:tabLst>
                  <a:tab pos="656650" algn="l"/>
                  <a:tab pos="1313299" algn="l"/>
                </a:tabLst>
              </a:pPr>
              <a:endParaRPr lang="en-GB" sz="200" dirty="0">
                <a:solidFill>
                  <a:srgbClr val="B3B3B3"/>
                </a:solidFill>
                <a:ea typeface="msmincho" charset="0"/>
                <a:cs typeface="msmincho" charset="0"/>
              </a:endParaRPr>
            </a:p>
            <a:p>
              <a:pPr>
                <a:tabLst>
                  <a:tab pos="656650" algn="l"/>
                  <a:tab pos="1313299" algn="l"/>
                </a:tabLst>
              </a:pPr>
              <a:r>
                <a:rPr lang="en-GB" sz="200" dirty="0">
                  <a:solidFill>
                    <a:srgbClr val="B3B3B3"/>
                  </a:solidFill>
                  <a:ea typeface="msmincho" charset="0"/>
                  <a:cs typeface="msmincho" charset="0"/>
                </a:rPr>
                <a:t>   1. to read a file, the label of the process must dominate the label of the file.</a:t>
              </a:r>
            </a:p>
            <a:p>
              <a:pPr>
                <a:tabLst>
                  <a:tab pos="656650" algn="l"/>
                  <a:tab pos="1313299" algn="l"/>
                </a:tabLst>
              </a:pPr>
              <a:r>
                <a:rPr lang="en-GB" sz="200" dirty="0">
                  <a:solidFill>
                    <a:srgbClr val="B3B3B3"/>
                  </a:solidFill>
                  <a:ea typeface="msmincho" charset="0"/>
                  <a:cs typeface="msmincho" charset="0"/>
                </a:rPr>
                <a:t>   2. to write to a file, the label of the process must be dominated by the label of the file (The POSIX.6 standard specifies that dominance equals equivalence - if the labels are equal, then each is considered to be dominant to the other). </a:t>
              </a:r>
            </a:p>
            <a:p>
              <a:pPr>
                <a:tabLst>
                  <a:tab pos="656650" algn="l"/>
                  <a:tab pos="1313299" algn="l"/>
                </a:tabLst>
              </a:pPr>
              <a:endParaRPr lang="en-GB" sz="200" dirty="0">
                <a:solidFill>
                  <a:srgbClr val="B3B3B3"/>
                </a:solidFill>
                <a:ea typeface="msmincho" charset="0"/>
                <a:cs typeface="msmincho" charset="0"/>
              </a:endParaRPr>
            </a:p>
            <a:p>
              <a:pPr>
                <a:tabLst>
                  <a:tab pos="656650" algn="l"/>
                  <a:tab pos="1313299" algn="l"/>
                </a:tabLst>
              </a:pPr>
              <a:r>
                <a:rPr lang="en-GB" sz="200" dirty="0">
                  <a:solidFill>
                    <a:srgbClr val="B3B3B3"/>
                  </a:solidFill>
                  <a:ea typeface="msmincho" charset="0"/>
                  <a:cs typeface="msmincho" charset="0"/>
                </a:rPr>
                <a:t>For example, a user who is running a process at Secret should not be allowed to read a file with a label of Top Secret. Conversely, a user who is running a process with a label of Secret should not be allowed to write to a file with a label of Confidential.</a:t>
              </a:r>
            </a:p>
            <a:p>
              <a:pPr>
                <a:tabLst>
                  <a:tab pos="656650" algn="l"/>
                  <a:tab pos="1313299" algn="l"/>
                </a:tabLst>
              </a:pPr>
              <a:endParaRPr lang="en-GB" sz="200" dirty="0">
                <a:solidFill>
                  <a:srgbClr val="B3B3B3"/>
                </a:solidFill>
                <a:ea typeface="msmincho" charset="0"/>
                <a:cs typeface="msmincho" charset="0"/>
              </a:endParaRPr>
            </a:p>
            <a:p>
              <a:pPr>
                <a:tabLst>
                  <a:tab pos="656650" algn="l"/>
                  <a:tab pos="1313299" algn="l"/>
                </a:tabLst>
              </a:pPr>
              <a:r>
                <a:rPr lang="en-GB" sz="200" dirty="0">
                  <a:solidFill>
                    <a:srgbClr val="B3B3B3"/>
                  </a:solidFill>
                  <a:ea typeface="msmincho" charset="0"/>
                  <a:cs typeface="msmincho" charset="0"/>
                </a:rPr>
                <a:t>The POSIX.6 restriction for assigning labels to newly created files is that the new file must have a label that is dominant to the label of the subject, although the POSIX.6 interfaces only allow the label to be equal to that of the process creating the new object. This restriction forces</a:t>
              </a:r>
            </a:p>
            <a:p>
              <a:pPr>
                <a:tabLst>
                  <a:tab pos="656650" algn="l"/>
                  <a:tab pos="1313299" algn="l"/>
                </a:tabLst>
              </a:pPr>
              <a:endParaRPr lang="en-GB" sz="200" dirty="0">
                <a:solidFill>
                  <a:srgbClr val="B3B3B3"/>
                </a:solidFill>
                <a:ea typeface="msmincho" charset="0"/>
                <a:cs typeface="msmincho" charset="0"/>
              </a:endParaRPr>
            </a:p>
            <a:p>
              <a:pPr>
                <a:tabLst>
                  <a:tab pos="656650" algn="l"/>
                  <a:tab pos="1313299" algn="l"/>
                </a:tabLst>
              </a:pPr>
              <a:r>
                <a:rPr lang="en-GB" sz="200" dirty="0">
                  <a:solidFill>
                    <a:srgbClr val="B3B3B3"/>
                  </a:solidFill>
                  <a:ea typeface="msmincho" charset="0"/>
                  <a:cs typeface="msmincho" charset="0"/>
                </a:rPr>
                <a:t>The POSIX.6 restriction for assigning labels to newly created files is that the new file must have a label that is dominant to the label of the subject, although the POSIX.6 interfaces only allow the label to be equal to that of the process creating the new object. This restriction forces implementations to not allow processes to create files at a ``lower'' label. For example, a process with a label of Top Secret should not be allowed to create a file with a label of Secret. There are analogous restrictions on object access when the object is a process as mentioned above.</a:t>
              </a:r>
            </a:p>
          </p:txBody>
        </p:sp>
        <p:sp>
          <p:nvSpPr>
            <p:cNvPr id="24585" name="AutoShape 9"/>
            <p:cNvSpPr>
              <a:spLocks noChangeArrowheads="1"/>
            </p:cNvSpPr>
            <p:nvPr/>
          </p:nvSpPr>
          <p:spPr bwMode="auto">
            <a:xfrm rot="18840000">
              <a:off x="1800" y="2803"/>
              <a:ext cx="1872" cy="864"/>
            </a:xfrm>
            <a:prstGeom prst="roundRect">
              <a:avLst>
                <a:gd name="adj" fmla="val 116"/>
              </a:avLst>
            </a:prstGeom>
            <a:noFill/>
            <a:ln w="9525">
              <a:noFill/>
              <a:round/>
              <a:headEnd type="triangle" w="med" len="med"/>
              <a:tailEnd type="triangle" w="med" len="med"/>
            </a:ln>
            <a:effectLst/>
          </p:spPr>
          <p:txBody>
            <a:bodyPr lIns="0" tIns="0" rIns="0" bIns="0" anchor="ctr" anchorCtr="1">
              <a:prstTxWarp prst="textNoShape">
                <a:avLst/>
              </a:prstTxWarp>
            </a:bodyPr>
            <a:lstStyle/>
            <a:p>
              <a:pPr>
                <a:lnSpc>
                  <a:spcPct val="98000"/>
                </a:lnSpc>
                <a:tabLst>
                  <a:tab pos="656650" algn="l"/>
                </a:tabLst>
              </a:pPr>
              <a:r>
                <a:rPr lang="en-GB" sz="1600" dirty="0">
                  <a:solidFill>
                    <a:srgbClr val="FF0000"/>
                  </a:solidFill>
                  <a:ea typeface="msmincho" charset="0"/>
                  <a:cs typeface="msmincho" charset="0"/>
                </a:rPr>
                <a:t>Top-Secret</a:t>
              </a:r>
            </a:p>
          </p:txBody>
        </p:sp>
      </p:grpSp>
      <p:pic>
        <p:nvPicPr>
          <p:cNvPr id="24586" name="Picture 10"/>
          <p:cNvPicPr>
            <a:picLocks noChangeAspect="1" noChangeArrowheads="1"/>
          </p:cNvPicPr>
          <p:nvPr/>
        </p:nvPicPr>
        <p:blipFill>
          <a:blip r:embed="rId4"/>
          <a:srcRect/>
          <a:stretch>
            <a:fillRect/>
          </a:stretch>
        </p:blipFill>
        <p:spPr bwMode="auto">
          <a:xfrm>
            <a:off x="5667840" y="1589927"/>
            <a:ext cx="1658880" cy="1136280"/>
          </a:xfrm>
          <a:prstGeom prst="rect">
            <a:avLst/>
          </a:prstGeom>
          <a:noFill/>
          <a:ln w="9525">
            <a:noFill/>
            <a:round/>
            <a:headEnd type="triangle" w="med" len="med"/>
            <a:tailEnd type="triangle" w="med" len="med"/>
          </a:ln>
          <a:effectLst/>
        </p:spPr>
      </p:pic>
      <p:sp>
        <p:nvSpPr>
          <p:cNvPr id="24587" name="Text Box 11"/>
          <p:cNvSpPr txBox="1">
            <a:spLocks noChangeArrowheads="1"/>
          </p:cNvSpPr>
          <p:nvPr/>
        </p:nvSpPr>
        <p:spPr bwMode="auto">
          <a:xfrm rot="16200000">
            <a:off x="449735" y="5067796"/>
            <a:ext cx="667250"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Kernel</a:t>
            </a:r>
          </a:p>
        </p:txBody>
      </p:sp>
      <p:sp>
        <p:nvSpPr>
          <p:cNvPr id="24594" name="Text Box 18"/>
          <p:cNvSpPr txBox="1">
            <a:spLocks noChangeArrowheads="1"/>
          </p:cNvSpPr>
          <p:nvPr/>
        </p:nvSpPr>
        <p:spPr bwMode="auto">
          <a:xfrm>
            <a:off x="5548894" y="5391926"/>
            <a:ext cx="2053731"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ctr"/>
            <a:r>
              <a:rPr lang="en-US" b="0">
                <a:solidFill>
                  <a:schemeClr val="tx1"/>
                </a:solidFill>
              </a:rPr>
              <a:t>Conventional MLS</a:t>
            </a:r>
          </a:p>
        </p:txBody>
      </p:sp>
      <p:sp>
        <p:nvSpPr>
          <p:cNvPr id="24595" name="Text Box 19"/>
          <p:cNvSpPr txBox="1">
            <a:spLocks noChangeArrowheads="1"/>
          </p:cNvSpPr>
          <p:nvPr/>
        </p:nvSpPr>
        <p:spPr bwMode="auto">
          <a:xfrm>
            <a:off x="5745600" y="2812616"/>
            <a:ext cx="112981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r>
              <a:rPr lang="en-US">
                <a:solidFill>
                  <a:schemeClr val="tx1"/>
                </a:solidFill>
              </a:rPr>
              <a:t>Asbestos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3553" name="Rectangle 1"/>
          <p:cNvSpPr>
            <a:spLocks noGrp="1" noChangeArrowheads="1"/>
          </p:cNvSpPr>
          <p:nvPr>
            <p:ph type="title"/>
          </p:nvPr>
        </p:nvSpPr>
        <p:spPr>
          <a:xfrm>
            <a:off x="228600" y="-108701"/>
            <a:ext cx="8763000" cy="1323439"/>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err="1" smtClean="0"/>
              <a:t>Aproaches</a:t>
            </a:r>
            <a:r>
              <a:rPr lang="en-GB" dirty="0" smtClean="0"/>
              <a:t>:</a:t>
            </a:r>
            <a:r>
              <a:rPr lang="en-GB" sz="3600" dirty="0" smtClean="0"/>
              <a:t/>
            </a:r>
            <a:br>
              <a:rPr lang="en-GB" sz="3600" dirty="0" smtClean="0"/>
            </a:br>
            <a:r>
              <a:rPr lang="en-GB" sz="3600" dirty="0" smtClean="0"/>
              <a:t>Information </a:t>
            </a:r>
            <a:r>
              <a:rPr lang="en-GB" sz="3600" dirty="0"/>
              <a:t>Flow Control Systems</a:t>
            </a:r>
          </a:p>
        </p:txBody>
      </p:sp>
      <p:sp>
        <p:nvSpPr>
          <p:cNvPr id="23554" name="Rectangle 2"/>
          <p:cNvSpPr>
            <a:spLocks noGrp="1" noChangeArrowheads="1"/>
          </p:cNvSpPr>
          <p:nvPr>
            <p:ph type="body" idx="1"/>
          </p:nvPr>
        </p:nvSpPr>
        <p:spPr>
          <a:xfrm>
            <a:off x="228600" y="1173468"/>
            <a:ext cx="8501760" cy="5989332"/>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Conventional multi-level </a:t>
            </a:r>
            <a:r>
              <a:rPr lang="en-GB" dirty="0" smtClean="0"/>
              <a:t>security</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Kernel-enforced information flow control across processes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 handful of </a:t>
            </a:r>
            <a:r>
              <a:rPr lang="en-GB" i="1" dirty="0"/>
              <a:t>levels</a:t>
            </a:r>
            <a:r>
              <a:rPr lang="en-GB" dirty="0"/>
              <a:t> and </a:t>
            </a:r>
            <a:r>
              <a:rPr lang="en-GB" i="1" dirty="0"/>
              <a:t>compartments</a:t>
            </a:r>
            <a:r>
              <a:rPr lang="en-GB" dirty="0"/>
              <a:t>: “secret, nuclear”</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Inflexible, administrator-established policies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Central authority, no privilege </a:t>
            </a:r>
            <a:r>
              <a:rPr lang="en-GB" dirty="0" smtClean="0"/>
              <a:t>delegation</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Language-enforced information flow (Jif</a:t>
            </a:r>
            <a:r>
              <a:rPr lang="en-GB" dirty="0" smtClean="0"/>
              <a:t>)</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Applications can define flexible policies at compile time</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Enforced within one </a:t>
            </a:r>
            <a:r>
              <a:rPr lang="en-GB" dirty="0" smtClean="0"/>
              <a:t>process</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b="1" dirty="0" smtClean="0"/>
              <a:t>Asbestos</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Applications can define flexible policies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Kernel-enforced across all processes</a:t>
            </a:r>
          </a:p>
          <a:p>
            <a:pPr>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6625"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Asbestos</a:t>
            </a:r>
            <a:r>
              <a:rPr lang="en-GB" dirty="0" smtClean="0"/>
              <a:t> Goals</a:t>
            </a:r>
            <a:endParaRPr lang="en-GB" dirty="0"/>
          </a:p>
        </p:txBody>
      </p:sp>
      <p:sp>
        <p:nvSpPr>
          <p:cNvPr id="26626" name="Rectangle 2"/>
          <p:cNvSpPr>
            <a:spLocks noGrp="1" noChangeArrowheads="1"/>
          </p:cNvSpPr>
          <p:nvPr>
            <p:ph type="body" idx="1"/>
          </p:nvPr>
        </p:nvSpPr>
        <p:spPr>
          <a:xfrm>
            <a:off x="207360" y="1244291"/>
            <a:ext cx="8936640" cy="1815882"/>
          </a:xfrm>
          <a:ln/>
        </p:spPr>
        <p:txBody>
          <a:bodyPr wrap="square">
            <a:spAutoFit/>
          </a:bodyPr>
          <a:lstStyle/>
          <a:p>
            <a:pPr marL="0">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i="1" dirty="0" smtClean="0"/>
              <a:t>Asbestos should support efficient, unprivileged, and large-scale server applications whose application-defined users isolated from another by the operating system, according to application policy</a:t>
            </a:r>
            <a:r>
              <a:rPr lang="en-GB" dirty="0" smtClean="0"/>
              <a:t>.</a:t>
            </a:r>
            <a:endParaRPr lang="en-GB" dirty="0"/>
          </a:p>
        </p:txBody>
      </p:sp>
    </p:spTree>
  </p:cSld>
  <p:clrMapOvr>
    <a:masterClrMapping/>
  </p:clrMapOvr>
  <p:transition spd="med"/>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6625"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Asbestos</a:t>
            </a:r>
            <a:r>
              <a:rPr lang="en-GB" dirty="0" smtClean="0"/>
              <a:t> Goals</a:t>
            </a:r>
            <a:endParaRPr lang="en-GB" dirty="0"/>
          </a:p>
        </p:txBody>
      </p:sp>
      <p:sp>
        <p:nvSpPr>
          <p:cNvPr id="26626" name="Rectangle 2"/>
          <p:cNvSpPr>
            <a:spLocks noGrp="1" noChangeArrowheads="1"/>
          </p:cNvSpPr>
          <p:nvPr>
            <p:ph type="body" idx="1"/>
          </p:nvPr>
        </p:nvSpPr>
        <p:spPr>
          <a:xfrm>
            <a:off x="207360" y="1244291"/>
            <a:ext cx="8936640" cy="1815882"/>
          </a:xfrm>
          <a:ln/>
        </p:spPr>
        <p:txBody>
          <a:bodyPr wrap="square">
            <a:spAutoFit/>
          </a:bodyPr>
          <a:lstStyle/>
          <a:p>
            <a:pPr marL="0">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i="1" dirty="0" smtClean="0"/>
              <a:t>Asbestos should support </a:t>
            </a:r>
            <a:r>
              <a:rPr lang="en-GB" i="1" dirty="0" smtClean="0">
                <a:solidFill>
                  <a:srgbClr val="FF0000"/>
                </a:solidFill>
              </a:rPr>
              <a:t>efficient</a:t>
            </a:r>
            <a:r>
              <a:rPr lang="en-GB" i="1" dirty="0" smtClean="0"/>
              <a:t>, </a:t>
            </a:r>
            <a:r>
              <a:rPr lang="en-GB" i="1" dirty="0" smtClean="0">
                <a:solidFill>
                  <a:srgbClr val="FF0000"/>
                </a:solidFill>
              </a:rPr>
              <a:t>unprivileged</a:t>
            </a:r>
            <a:r>
              <a:rPr lang="en-GB" i="1" dirty="0" smtClean="0"/>
              <a:t>, and </a:t>
            </a:r>
            <a:r>
              <a:rPr lang="en-GB" i="1" dirty="0" smtClean="0">
                <a:solidFill>
                  <a:srgbClr val="FF0000"/>
                </a:solidFill>
              </a:rPr>
              <a:t>large-scale </a:t>
            </a:r>
            <a:r>
              <a:rPr lang="en-GB" i="1" dirty="0" smtClean="0"/>
              <a:t>server applications whose </a:t>
            </a:r>
            <a:r>
              <a:rPr lang="en-GB" i="1" dirty="0" smtClean="0">
                <a:solidFill>
                  <a:srgbClr val="FF0000"/>
                </a:solidFill>
              </a:rPr>
              <a:t>application-defined users</a:t>
            </a:r>
            <a:r>
              <a:rPr lang="en-GB" i="1" dirty="0" smtClean="0"/>
              <a:t> </a:t>
            </a:r>
            <a:r>
              <a:rPr lang="en-GB" i="1" dirty="0" smtClean="0">
                <a:solidFill>
                  <a:srgbClr val="0000FF"/>
                </a:solidFill>
              </a:rPr>
              <a:t>isolated</a:t>
            </a:r>
            <a:r>
              <a:rPr lang="en-GB" i="1" dirty="0" smtClean="0"/>
              <a:t> from another by the operating system, according to </a:t>
            </a:r>
            <a:r>
              <a:rPr lang="en-GB" i="1" dirty="0" smtClean="0">
                <a:solidFill>
                  <a:srgbClr val="FF0000"/>
                </a:solidFill>
              </a:rPr>
              <a:t>application policy</a:t>
            </a:r>
            <a:r>
              <a:rPr lang="en-GB" dirty="0" smtClean="0"/>
              <a:t>.</a:t>
            </a:r>
            <a:endParaRPr lang="en-GB" dirty="0"/>
          </a:p>
        </p:txBody>
      </p:sp>
    </p:spTree>
  </p:cSld>
  <p:clrMapOvr>
    <a:masterClrMapping/>
  </p:clrMapOvr>
  <p:transition spd="med"/>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Asbestos Goals</a:t>
            </a:r>
            <a:endParaRPr lang="en-US" dirty="0"/>
          </a:p>
        </p:txBody>
      </p:sp>
      <p:sp>
        <p:nvSpPr>
          <p:cNvPr id="3" name="Content Placeholder 2"/>
          <p:cNvSpPr>
            <a:spLocks noGrp="1"/>
          </p:cNvSpPr>
          <p:nvPr>
            <p:ph idx="1"/>
          </p:nvPr>
        </p:nvSpPr>
        <p:spPr/>
        <p:txBody>
          <a:bodyPr/>
          <a:lstStyle/>
          <a:p>
            <a:r>
              <a:rPr lang="en-US" dirty="0" smtClean="0"/>
              <a:t>Large-scale</a:t>
            </a:r>
          </a:p>
          <a:p>
            <a:pPr lvl="1"/>
            <a:r>
              <a:rPr lang="en-US" dirty="0" smtClean="0"/>
              <a:t>Changing population of thousands</a:t>
            </a:r>
          </a:p>
          <a:p>
            <a:r>
              <a:rPr lang="en-US" dirty="0" smtClean="0"/>
              <a:t>Efficient</a:t>
            </a:r>
          </a:p>
          <a:p>
            <a:pPr lvl="1"/>
            <a:r>
              <a:rPr lang="en-US" dirty="0" smtClean="0"/>
              <a:t>Cache user data, while keeping it isolated</a:t>
            </a:r>
          </a:p>
          <a:p>
            <a:r>
              <a:rPr lang="en-US" dirty="0" smtClean="0"/>
              <a:t>Unprivileged</a:t>
            </a:r>
          </a:p>
          <a:p>
            <a:pPr lvl="1"/>
            <a:r>
              <a:rPr lang="en-US" dirty="0" smtClean="0"/>
              <a:t>Minimum privilege required</a:t>
            </a:r>
          </a:p>
          <a:p>
            <a:r>
              <a:rPr lang="en-US" dirty="0" smtClean="0"/>
              <a:t>Application defines notion of user</a:t>
            </a:r>
          </a:p>
          <a:p>
            <a:r>
              <a:rPr lang="en-US" dirty="0" smtClean="0"/>
              <a:t>Isolation of users' data</a:t>
            </a:r>
          </a:p>
          <a:p>
            <a:r>
              <a:rPr lang="en-US" dirty="0" smtClean="0"/>
              <a:t>Application policy</a:t>
            </a:r>
          </a:p>
          <a:p>
            <a:pPr lvl="1"/>
            <a:r>
              <a:rPr lang="en-US" dirty="0" smtClean="0"/>
              <a:t>Application-defined, OS-enforced</a:t>
            </a:r>
            <a:endParaRPr lang="en-US" dirty="0"/>
          </a:p>
        </p:txBody>
      </p:sp>
    </p:spTree>
  </p:cSld>
  <p:clrMapOvr>
    <a:masterClrMapping/>
  </p:clrMapOvr>
</p:sld>
</file>

<file path=ppt/slides/slide4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Asbestos Overview</a:t>
            </a:r>
            <a:endParaRPr lang="en-US" dirty="0"/>
          </a:p>
        </p:txBody>
      </p:sp>
      <p:sp>
        <p:nvSpPr>
          <p:cNvPr id="3" name="Content Placeholder 2"/>
          <p:cNvSpPr>
            <a:spLocks noGrp="1"/>
          </p:cNvSpPr>
          <p:nvPr>
            <p:ph idx="1"/>
          </p:nvPr>
        </p:nvSpPr>
        <p:spPr/>
        <p:txBody>
          <a:bodyPr/>
          <a:lstStyle/>
          <a:p>
            <a:r>
              <a:rPr lang="en-US" dirty="0" smtClean="0"/>
              <a:t>IPC similar to that of Mach</a:t>
            </a:r>
          </a:p>
          <a:p>
            <a:pPr lvl="1"/>
            <a:r>
              <a:rPr lang="en-US" dirty="0" smtClean="0"/>
              <a:t>Messages sent to ports</a:t>
            </a:r>
          </a:p>
          <a:p>
            <a:pPr lvl="1"/>
            <a:r>
              <a:rPr lang="en-US" dirty="0" smtClean="0"/>
              <a:t>Asynchronous, unreliable</a:t>
            </a:r>
          </a:p>
          <a:p>
            <a:r>
              <a:rPr lang="en-US" dirty="0" smtClean="0"/>
              <a:t>Asbestos labels</a:t>
            </a:r>
          </a:p>
          <a:p>
            <a:pPr lvl="1"/>
            <a:r>
              <a:rPr lang="en-US" dirty="0" smtClean="0"/>
              <a:t>Track, limit flow of information</a:t>
            </a:r>
          </a:p>
          <a:p>
            <a:r>
              <a:rPr lang="en-US" dirty="0" smtClean="0"/>
              <a:t>Event processes</a:t>
            </a:r>
          </a:p>
          <a:p>
            <a:pPr lvl="1"/>
            <a:r>
              <a:rPr lang="en-US" dirty="0" smtClean="0"/>
              <a:t>Efficiently support/isolate many concurrent users</a:t>
            </a:r>
            <a:endParaRPr lang="en-US" dirty="0"/>
          </a:p>
        </p:txBody>
      </p:sp>
    </p:spTree>
  </p:cSld>
  <p:clrMapOvr>
    <a:masterClrMapping/>
  </p:clrMapOvr>
</p:sld>
</file>

<file path=ppt/slides/slide4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5601"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Asbestos Compartments </a:t>
            </a:r>
          </a:p>
        </p:txBody>
      </p:sp>
      <p:sp>
        <p:nvSpPr>
          <p:cNvPr id="25602" name="Rectangle 2"/>
          <p:cNvSpPr>
            <a:spLocks noGrp="1" noChangeArrowheads="1"/>
          </p:cNvSpPr>
          <p:nvPr>
            <p:ph type="body" idx="1"/>
          </p:nvPr>
        </p:nvSpPr>
        <p:spPr>
          <a:xfrm>
            <a:off x="207360" y="1244291"/>
            <a:ext cx="8709120" cy="3209494"/>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US" dirty="0" smtClean="0"/>
              <a:t>Contamination / label type</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US" dirty="0" smtClean="0"/>
              <a:t>Mike's data, Michele's data, Peter's business data</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US" dirty="0" smtClean="0"/>
              <a:t>Example had two compartments: Alice &amp; Bob</a:t>
            </a:r>
          </a:p>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US" dirty="0" smtClean="0"/>
              <a:t>Created by application</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US" dirty="0" smtClean="0"/>
              <a:t>Creator process can delegate rights</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US" dirty="0" smtClean="0"/>
              <a:t>Kernel enforces compartment policy</a:t>
            </a:r>
            <a:endParaRPr lang="en-GB" dirty="0" smtClean="0"/>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smtClean="0"/>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4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Asbestos Labels</a:t>
            </a:r>
            <a:endParaRPr lang="en-US" dirty="0"/>
          </a:p>
        </p:txBody>
      </p:sp>
      <p:sp>
        <p:nvSpPr>
          <p:cNvPr id="3" name="Content Placeholder 2"/>
          <p:cNvSpPr>
            <a:spLocks noGrp="1"/>
          </p:cNvSpPr>
          <p:nvPr>
            <p:ph idx="1"/>
          </p:nvPr>
        </p:nvSpPr>
        <p:spPr/>
        <p:txBody>
          <a:bodyPr/>
          <a:lstStyle/>
          <a:p>
            <a:r>
              <a:rPr lang="en-US" dirty="0" smtClean="0"/>
              <a:t>Each process has send and receive label</a:t>
            </a:r>
          </a:p>
          <a:p>
            <a:pPr lvl="1"/>
            <a:r>
              <a:rPr lang="en-US" dirty="0" smtClean="0"/>
              <a:t>Send label track current contamination</a:t>
            </a:r>
          </a:p>
          <a:p>
            <a:pPr lvl="1"/>
            <a:r>
              <a:rPr lang="en-US" dirty="0" smtClean="0"/>
              <a:t>Receive label tracks max contamination (clearance)</a:t>
            </a:r>
          </a:p>
          <a:p>
            <a:r>
              <a:rPr lang="en-US" dirty="0" smtClean="0"/>
              <a:t>Rules enforced when messages are sent</a:t>
            </a:r>
          </a:p>
          <a:p>
            <a:r>
              <a:rPr lang="en-US" dirty="0" smtClean="0"/>
              <a:t>Contamination of receiver updated</a:t>
            </a:r>
            <a:endParaRPr lang="en-US" dirty="0"/>
          </a:p>
        </p:txBody>
      </p:sp>
    </p:spTree>
  </p:cSld>
  <p:clrMapOvr>
    <a:masterClrMapping/>
  </p:clrMapOvr>
</p:sld>
</file>

<file path=ppt/slides/slide4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7649" name="Rectangle 1"/>
          <p:cNvSpPr>
            <a:spLocks noGrp="1" noChangeArrowheads="1"/>
          </p:cNvSpPr>
          <p:nvPr>
            <p:ph type="title"/>
          </p:nvPr>
        </p:nvSpPr>
        <p:spPr>
          <a:xfrm>
            <a:off x="609600" y="169018"/>
            <a:ext cx="746760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Asbestos Labels</a:t>
            </a:r>
            <a:endParaRPr lang="en-GB" dirty="0"/>
          </a:p>
        </p:txBody>
      </p:sp>
      <p:sp>
        <p:nvSpPr>
          <p:cNvPr id="27650" name="Rectangle 2"/>
          <p:cNvSpPr>
            <a:spLocks noGrp="1" noChangeArrowheads="1"/>
          </p:cNvSpPr>
          <p:nvPr>
            <p:ph type="body" idx="1"/>
          </p:nvPr>
        </p:nvSpPr>
        <p:spPr>
          <a:xfrm>
            <a:off x="207360" y="1244290"/>
            <a:ext cx="8501760" cy="5645854"/>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 can create compartments without </a:t>
            </a:r>
            <a:r>
              <a:rPr lang="en-GB" dirty="0" smtClean="0"/>
              <a:t>privilege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 created users are isolated with the same mechanism as login users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Applications can easily sub-divide </a:t>
            </a:r>
            <a:r>
              <a:rPr lang="en-GB" dirty="0" smtClean="0"/>
              <a:t>privilege</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Applications can </a:t>
            </a:r>
            <a:r>
              <a:rPr lang="en-GB" i="1" dirty="0"/>
              <a:t>delegate </a:t>
            </a:r>
            <a:r>
              <a:rPr lang="en-GB" dirty="0"/>
              <a:t>rights</a:t>
            </a:r>
            <a:r>
              <a:rPr lang="en-GB" i="1" dirty="0"/>
              <a:t> </a:t>
            </a:r>
            <a:r>
              <a:rPr lang="en-GB" dirty="0"/>
              <a:t>for</a:t>
            </a:r>
            <a:r>
              <a:rPr lang="en-GB" i="1" dirty="0"/>
              <a:t> </a:t>
            </a:r>
            <a:r>
              <a:rPr lang="en-GB" dirty="0" smtClean="0"/>
              <a:t>compartments</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Decentralized declassification like </a:t>
            </a:r>
            <a:r>
              <a:rPr lang="en-GB" dirty="0" smtClean="0"/>
              <a:t>Jif</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Applications can choose different </a:t>
            </a:r>
            <a:r>
              <a:rPr lang="en-GB" dirty="0" smtClean="0"/>
              <a:t>policies</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Mandatory Access Control</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Discretionary Access Control</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Capabilities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More...</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9697" name="AutoShape 1"/>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698" name="AutoShape 2"/>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699" name="AutoShape 3"/>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700" name="AutoShape 4"/>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701" name="Rectangle 5"/>
          <p:cNvSpPr>
            <a:spLocks noGrp="1" noChangeArrowheads="1"/>
          </p:cNvSpPr>
          <p:nvPr>
            <p:ph type="title"/>
          </p:nvPr>
        </p:nvSpPr>
        <p:spPr>
          <a:xfrm>
            <a:off x="2903040" y="-168816"/>
            <a:ext cx="331776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Basic Label </a:t>
            </a:r>
            <a:r>
              <a:rPr lang="en-GB" dirty="0"/>
              <a:t>Example</a:t>
            </a:r>
          </a:p>
        </p:txBody>
      </p:sp>
      <p:sp>
        <p:nvSpPr>
          <p:cNvPr id="29702" name="Rectangle 6"/>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29703" name="Rectangle 7"/>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8"/>
          <p:cNvGrpSpPr>
            <a:grpSpLocks/>
          </p:cNvGrpSpPr>
          <p:nvPr/>
        </p:nvGrpSpPr>
        <p:grpSpPr bwMode="auto">
          <a:xfrm>
            <a:off x="0" y="3328825"/>
            <a:ext cx="9145440" cy="779290"/>
            <a:chOff x="0" y="-387063"/>
            <a:chExt cx="6351" cy="779290"/>
          </a:xfrm>
        </p:grpSpPr>
        <p:sp>
          <p:nvSpPr>
            <p:cNvPr id="29705" name="Line 9"/>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29706" name="Text Box 10"/>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29707" name="Text Box 11"/>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29708" name="Text Box 12"/>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
        <p:nvSpPr>
          <p:cNvPr id="29709" name="Rectangle 13"/>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29710" name="Freeform 14"/>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29711" name="Picture 15"/>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29712" name="Picture 16"/>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29713" name="Freeform 17"/>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29714" name="Freeform 18"/>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29715" name="Line 19"/>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29716" name="Rectangle 20"/>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29717" name="AutoShape 21"/>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718" name="AutoShape 22"/>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719" name="AutoShape 23"/>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9720" name="AutoShape 24"/>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29721" name="Picture 25"/>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29722" name="Picture 26"/>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29723" name="Picture 27"/>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29724" name="Picture 28"/>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29725" name="Picture 29"/>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29726" name="Picture 30"/>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072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2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2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24" name="Rectangle 4"/>
          <p:cNvSpPr>
            <a:spLocks noGrp="1" noChangeArrowheads="1"/>
          </p:cNvSpPr>
          <p:nvPr>
            <p:ph type="title"/>
          </p:nvPr>
        </p:nvSpPr>
        <p:spPr>
          <a:xfrm>
            <a:off x="2903040" y="-168816"/>
            <a:ext cx="331776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Basic Label </a:t>
            </a:r>
            <a:r>
              <a:rPr lang="en-GB" dirty="0"/>
              <a:t>Example</a:t>
            </a:r>
          </a:p>
        </p:txBody>
      </p:sp>
      <p:sp>
        <p:nvSpPr>
          <p:cNvPr id="3072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0726"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072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072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073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073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073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073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073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073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0738"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0739"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0740"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41"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42"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43"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0744"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0745"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0746"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0747"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0748"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0749"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0750" name="AutoShape 30"/>
          <p:cNvCxnSpPr>
            <a:cxnSpLocks noChangeShapeType="1"/>
            <a:stCxn id="30725" idx="2"/>
            <a:endCxn id="30751"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30751" name="Line 31"/>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30752" name="Line 32"/>
          <p:cNvSpPr>
            <a:spLocks noChangeShapeType="1"/>
          </p:cNvSpPr>
          <p:nvPr/>
        </p:nvSpPr>
        <p:spPr bwMode="auto">
          <a:xfrm flipV="1">
            <a:off x="59040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30753" name="AutoShape 33"/>
          <p:cNvCxnSpPr>
            <a:cxnSpLocks noChangeShapeType="1"/>
            <a:stCxn id="30752" idx="1"/>
            <a:endCxn id="30726" idx="2"/>
          </p:cNvCxnSpPr>
          <p:nvPr/>
        </p:nvCxnSpPr>
        <p:spPr bwMode="auto">
          <a:xfrm rot="5400000" flipH="1">
            <a:off x="5187535" y="3418210"/>
            <a:ext cx="1231330" cy="201600"/>
          </a:xfrm>
          <a:prstGeom prst="curvedConnector3">
            <a:avLst>
              <a:gd name="adj1" fmla="val 49472"/>
            </a:avLst>
          </a:prstGeom>
          <a:noFill/>
          <a:ln w="27360">
            <a:solidFill>
              <a:srgbClr val="000000"/>
            </a:solidFill>
            <a:round/>
            <a:headEnd/>
            <a:tailEnd type="stealth" w="med" len="med"/>
          </a:ln>
          <a:effectLst/>
        </p:spPr>
      </p:cxnSp>
      <p:cxnSp>
        <p:nvCxnSpPr>
          <p:cNvPr id="30754" name="AutoShape 34"/>
          <p:cNvCxnSpPr>
            <a:cxnSpLocks noChangeShapeType="1"/>
            <a:stCxn id="30751" idx="1"/>
            <a:endCxn id="30752" idx="0"/>
          </p:cNvCxnSpPr>
          <p:nvPr/>
        </p:nvCxnSpPr>
        <p:spPr bwMode="auto">
          <a:xfrm rot="16200000" flipH="1">
            <a:off x="3939840" y="4270255"/>
            <a:ext cx="1441" cy="3926880"/>
          </a:xfrm>
          <a:prstGeom prst="curvedConnector3">
            <a:avLst>
              <a:gd name="adj1" fmla="val 29199995"/>
            </a:avLst>
          </a:prstGeom>
          <a:noFill/>
          <a:ln w="27360">
            <a:solidFill>
              <a:srgbClr val="000000"/>
            </a:solidFill>
            <a:round/>
            <a:headEnd/>
            <a:tailEnd/>
          </a:ln>
          <a:effectLst/>
        </p:spPr>
      </p:cxnSp>
      <p:sp>
        <p:nvSpPr>
          <p:cNvPr id="30756" name="AutoShape 36"/>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0760"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0761"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grpSp>
        <p:nvGrpSpPr>
          <p:cNvPr id="3" name="Group 50"/>
          <p:cNvGrpSpPr>
            <a:grpSpLocks/>
          </p:cNvGrpSpPr>
          <p:nvPr/>
        </p:nvGrpSpPr>
        <p:grpSpPr bwMode="auto">
          <a:xfrm>
            <a:off x="276480" y="1313418"/>
            <a:ext cx="1604160" cy="691273"/>
            <a:chOff x="192" y="912"/>
            <a:chExt cx="1114" cy="480"/>
          </a:xfrm>
        </p:grpSpPr>
        <p:sp>
          <p:nvSpPr>
            <p:cNvPr id="30764" name="Rectangle 44"/>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0766" name="Freeform 46"/>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0765" name="Freeform 45"/>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174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4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4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48" name="Rectangle 4"/>
          <p:cNvSpPr>
            <a:spLocks noGrp="1" noChangeArrowheads="1"/>
          </p:cNvSpPr>
          <p:nvPr>
            <p:ph type="title"/>
          </p:nvPr>
        </p:nvSpPr>
        <p:spPr>
          <a:xfrm>
            <a:off x="2903040" y="-168816"/>
            <a:ext cx="331776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Basic Label </a:t>
            </a:r>
            <a:r>
              <a:rPr lang="en-GB" dirty="0"/>
              <a:t>Example</a:t>
            </a:r>
          </a:p>
        </p:txBody>
      </p:sp>
      <p:sp>
        <p:nvSpPr>
          <p:cNvPr id="3174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1750"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175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175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175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175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175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175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176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176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1762"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1763"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1764"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65"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66"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67"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1768"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1769"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1770"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1771"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1772"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1773"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1774" name="AutoShape 30"/>
          <p:cNvCxnSpPr>
            <a:cxnSpLocks noChangeShapeType="1"/>
            <a:stCxn id="31749" idx="2"/>
            <a:endCxn id="31775"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31775" name="Line 31"/>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31776" name="Line 32"/>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31777" name="AutoShape 33"/>
          <p:cNvCxnSpPr>
            <a:cxnSpLocks noChangeShapeType="1"/>
            <a:stCxn id="31745" idx="1"/>
            <a:endCxn id="31750" idx="2"/>
          </p:cNvCxnSpPr>
          <p:nvPr/>
        </p:nvCxnSpPr>
        <p:spPr bwMode="auto">
          <a:xfrm rot="5400000" flipH="1">
            <a:off x="5183934" y="3421810"/>
            <a:ext cx="1244291" cy="207360"/>
          </a:xfrm>
          <a:prstGeom prst="curvedConnector3">
            <a:avLst>
              <a:gd name="adj1" fmla="val 50000"/>
            </a:avLst>
          </a:prstGeom>
          <a:noFill/>
          <a:ln w="27360">
            <a:solidFill>
              <a:srgbClr val="FF0000"/>
            </a:solidFill>
            <a:round/>
            <a:headEnd/>
            <a:tailEnd type="stealth" w="med" len="med"/>
          </a:ln>
          <a:effectLst/>
        </p:spPr>
      </p:cxnSp>
      <p:sp>
        <p:nvSpPr>
          <p:cNvPr id="31784" name="AutoShape 40"/>
          <p:cNvSpPr>
            <a:spLocks/>
          </p:cNvSpPr>
          <p:nvPr/>
        </p:nvSpPr>
        <p:spPr bwMode="auto">
          <a:xfrm>
            <a:off x="3525120" y="1589927"/>
            <a:ext cx="4078080" cy="1624491"/>
          </a:xfrm>
          <a:prstGeom prst="wedgeRectCallout">
            <a:avLst>
              <a:gd name="adj1" fmla="val -63208"/>
              <a:gd name="adj2" fmla="val 103866"/>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 pos="3283248" algn="l"/>
                <a:tab pos="3939898" algn="l"/>
              </a:tabLst>
            </a:pPr>
            <a:r>
              <a:rPr lang="en-GB" b="1" dirty="0">
                <a:solidFill>
                  <a:srgbClr val="000000"/>
                </a:solidFill>
                <a:ea typeface="msmincho" charset="0"/>
                <a:cs typeface="msmincho" charset="0"/>
              </a:rPr>
              <a:t>Rule 1:</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The kernel contaminates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the message with all of the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sender's contamination</a:t>
            </a:r>
          </a:p>
        </p:txBody>
      </p:sp>
      <p:sp>
        <p:nvSpPr>
          <p:cNvPr id="31785" name="AutoShape 41"/>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1787" name="Text Box 43"/>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1788" name="Text Box 44"/>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31789" name="AutoShape 45"/>
          <p:cNvCxnSpPr>
            <a:cxnSpLocks noChangeShapeType="1"/>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grpSp>
        <p:nvGrpSpPr>
          <p:cNvPr id="3" name="Group 51"/>
          <p:cNvGrpSpPr>
            <a:grpSpLocks/>
          </p:cNvGrpSpPr>
          <p:nvPr/>
        </p:nvGrpSpPr>
        <p:grpSpPr bwMode="auto">
          <a:xfrm>
            <a:off x="1175040" y="3871126"/>
            <a:ext cx="1604160" cy="691273"/>
            <a:chOff x="192" y="912"/>
            <a:chExt cx="1114" cy="480"/>
          </a:xfrm>
        </p:grpSpPr>
        <p:sp>
          <p:nvSpPr>
            <p:cNvPr id="31796" name="Rectangle 52"/>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1797" name="Freeform 53"/>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1798" name="Freeform 54"/>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31794" name="Picture 50"/>
          <p:cNvPicPr>
            <a:picLocks noChangeAspect="1" noChangeArrowheads="1"/>
          </p:cNvPicPr>
          <p:nvPr/>
        </p:nvPicPr>
        <p:blipFill>
          <a:blip r:embed="rId5"/>
          <a:srcRect/>
          <a:stretch>
            <a:fillRect/>
          </a:stretch>
        </p:blipFill>
        <p:spPr bwMode="auto">
          <a:xfrm>
            <a:off x="2004480" y="3940254"/>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cxnSp>
        <p:nvCxnSpPr>
          <p:cNvPr id="32813" name="AutoShape 45"/>
          <p:cNvCxnSpPr>
            <a:cxnSpLocks noChangeShapeType="1"/>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sp>
        <p:nvSpPr>
          <p:cNvPr id="3276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77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77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772" name="Rectangle 4"/>
          <p:cNvSpPr>
            <a:spLocks noGrp="1" noChangeArrowheads="1"/>
          </p:cNvSpPr>
          <p:nvPr>
            <p:ph type="title"/>
          </p:nvPr>
        </p:nvSpPr>
        <p:spPr>
          <a:xfrm>
            <a:off x="2903040" y="-168816"/>
            <a:ext cx="331776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Basic Label </a:t>
            </a:r>
            <a:r>
              <a:rPr lang="en-GB" dirty="0"/>
              <a:t>Example</a:t>
            </a:r>
          </a:p>
        </p:txBody>
      </p:sp>
      <p:sp>
        <p:nvSpPr>
          <p:cNvPr id="3277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2774"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277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277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278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278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278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278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278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278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2786"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2787"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2788"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789"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790"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791"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2792"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2793"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2794"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2795"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2796"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2797"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2798" name="AutoShape 30"/>
          <p:cNvCxnSpPr>
            <a:cxnSpLocks noChangeShapeType="1"/>
            <a:stCxn id="32773" idx="2"/>
            <a:endCxn id="32799"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32799" name="Line 31"/>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32800" name="Line 32"/>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32801" name="AutoShape 33"/>
          <p:cNvCxnSpPr>
            <a:cxnSpLocks noChangeShapeType="1"/>
            <a:stCxn id="32800" idx="1"/>
            <a:endCxn id="32774" idx="2"/>
          </p:cNvCxnSpPr>
          <p:nvPr/>
        </p:nvCxnSpPr>
        <p:spPr bwMode="auto">
          <a:xfrm rot="5400000" flipH="1">
            <a:off x="5187535" y="3418210"/>
            <a:ext cx="1231330" cy="201600"/>
          </a:xfrm>
          <a:prstGeom prst="curvedConnector3">
            <a:avLst>
              <a:gd name="adj1" fmla="val 49472"/>
            </a:avLst>
          </a:prstGeom>
          <a:noFill/>
          <a:ln w="27360">
            <a:solidFill>
              <a:srgbClr val="FF0000"/>
            </a:solidFill>
            <a:round/>
            <a:headEnd/>
            <a:tailEnd type="stealth" w="med" len="med"/>
          </a:ln>
          <a:effectLst/>
        </p:spPr>
      </p:cxnSp>
      <p:sp>
        <p:nvSpPr>
          <p:cNvPr id="32808" name="AutoShape 40"/>
          <p:cNvSpPr>
            <a:spLocks/>
          </p:cNvSpPr>
          <p:nvPr/>
        </p:nvSpPr>
        <p:spPr bwMode="auto">
          <a:xfrm>
            <a:off x="1036800" y="2903345"/>
            <a:ext cx="4354560" cy="1970127"/>
          </a:xfrm>
          <a:prstGeom prst="wedgeRectCallout">
            <a:avLst>
              <a:gd name="adj1" fmla="val 47421"/>
              <a:gd name="adj2" fmla="val 95176"/>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 pos="3283248" algn="l"/>
                <a:tab pos="3939898" algn="l"/>
              </a:tabLst>
            </a:pPr>
            <a:r>
              <a:rPr lang="en-GB" b="1" dirty="0">
                <a:solidFill>
                  <a:srgbClr val="000000"/>
                </a:solidFill>
                <a:ea typeface="msmincho" charset="0"/>
                <a:cs typeface="msmincho" charset="0"/>
              </a:rPr>
              <a:t>Rule 2:</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The kernel validates that the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destination has clearance to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receive the contamination of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the message</a:t>
            </a:r>
          </a:p>
        </p:txBody>
      </p:sp>
      <p:sp>
        <p:nvSpPr>
          <p:cNvPr id="32809" name="AutoShape 41"/>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2811" name="Text Box 43"/>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2812" name="Text Box 44"/>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
        <p:nvSpPr>
          <p:cNvPr id="32815" name="Rectangle 47"/>
          <p:cNvSpPr>
            <a:spLocks noChangeArrowheads="1"/>
          </p:cNvSpPr>
          <p:nvPr/>
        </p:nvSpPr>
        <p:spPr bwMode="auto">
          <a:xfrm>
            <a:off x="5114880" y="6014071"/>
            <a:ext cx="1589760" cy="691273"/>
          </a:xfrm>
          <a:prstGeom prst="rect">
            <a:avLst/>
          </a:prstGeom>
          <a:solidFill>
            <a:schemeClr val="bg1"/>
          </a:solidFill>
          <a:ln w="63500">
            <a:solidFill>
              <a:schemeClr val="tx1"/>
            </a:solidFill>
            <a:miter lim="800000"/>
            <a:headEnd/>
            <a:tailEnd/>
          </a:ln>
          <a:effectLst/>
        </p:spPr>
        <p:txBody>
          <a:bodyPr wrap="none" lIns="82945" tIns="41473" rIns="82945" bIns="41473" anchor="ctr">
            <a:prstTxWarp prst="textNoShape">
              <a:avLst/>
            </a:prstTxWarp>
          </a:bodyPr>
          <a:lstStyle/>
          <a:p>
            <a:endParaRPr lang="en-US"/>
          </a:p>
        </p:txBody>
      </p:sp>
      <p:sp>
        <p:nvSpPr>
          <p:cNvPr id="32816" name="Freeform 48"/>
          <p:cNvSpPr>
            <a:spLocks/>
          </p:cNvSpPr>
          <p:nvPr/>
        </p:nvSpPr>
        <p:spPr bwMode="auto">
          <a:xfrm rot="10800000">
            <a:off x="5114880" y="6290580"/>
            <a:ext cx="1589760" cy="387401"/>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32817" name="Freeform 49"/>
          <p:cNvSpPr>
            <a:spLocks/>
          </p:cNvSpPr>
          <p:nvPr/>
        </p:nvSpPr>
        <p:spPr bwMode="auto">
          <a:xfrm>
            <a:off x="5129280" y="6014071"/>
            <a:ext cx="1589760" cy="387401"/>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pic>
        <p:nvPicPr>
          <p:cNvPr id="32818" name="Picture 50"/>
          <p:cNvPicPr>
            <a:picLocks noChangeAspect="1" noChangeArrowheads="1"/>
          </p:cNvPicPr>
          <p:nvPr/>
        </p:nvPicPr>
        <p:blipFill>
          <a:blip r:embed="rId5"/>
          <a:srcRect/>
          <a:stretch>
            <a:fillRect/>
          </a:stretch>
        </p:blipFill>
        <p:spPr bwMode="auto">
          <a:xfrm>
            <a:off x="5944320" y="6083199"/>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379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79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79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796" name="Rectangle 4"/>
          <p:cNvSpPr>
            <a:spLocks noGrp="1" noChangeArrowheads="1"/>
          </p:cNvSpPr>
          <p:nvPr>
            <p:ph type="title"/>
          </p:nvPr>
        </p:nvSpPr>
        <p:spPr>
          <a:xfrm>
            <a:off x="2903040" y="-168816"/>
            <a:ext cx="331776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Basic Label </a:t>
            </a:r>
            <a:r>
              <a:rPr lang="en-GB" dirty="0"/>
              <a:t>Example</a:t>
            </a:r>
          </a:p>
        </p:txBody>
      </p:sp>
      <p:sp>
        <p:nvSpPr>
          <p:cNvPr id="3379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3798"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380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380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380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380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380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380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380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380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3810"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3811"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3812"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813"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814"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815"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3816"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3817"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3818"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3819"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3820"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3821"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3822" name="AutoShape 30"/>
          <p:cNvCxnSpPr>
            <a:cxnSpLocks noChangeShapeType="1"/>
            <a:stCxn id="33797" idx="2"/>
            <a:endCxn id="33795" idx="1"/>
          </p:cNvCxnSpPr>
          <p:nvPr/>
        </p:nvCxnSpPr>
        <p:spPr bwMode="auto">
          <a:xfrm rot="16200000" flipH="1">
            <a:off x="1088574" y="3266290"/>
            <a:ext cx="1244291" cy="518400"/>
          </a:xfrm>
          <a:prstGeom prst="curvedConnector3">
            <a:avLst>
              <a:gd name="adj1" fmla="val 50000"/>
            </a:avLst>
          </a:prstGeom>
          <a:noFill/>
          <a:ln w="27360">
            <a:solidFill>
              <a:srgbClr val="000000"/>
            </a:solidFill>
            <a:round/>
            <a:headEnd/>
            <a:tailEnd/>
          </a:ln>
          <a:effectLst/>
        </p:spPr>
      </p:cxnSp>
      <p:sp>
        <p:nvSpPr>
          <p:cNvPr id="33823" name="Line 31"/>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33824" name="Line 32"/>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33825" name="AutoShape 33"/>
          <p:cNvCxnSpPr>
            <a:cxnSpLocks noChangeShapeType="1"/>
            <a:stCxn id="33793" idx="1"/>
            <a:endCxn id="33798" idx="2"/>
          </p:cNvCxnSpPr>
          <p:nvPr/>
        </p:nvCxnSpPr>
        <p:spPr bwMode="auto">
          <a:xfrm rot="5400000" flipH="1">
            <a:off x="5183934" y="3421810"/>
            <a:ext cx="1244291" cy="207360"/>
          </a:xfrm>
          <a:prstGeom prst="curvedConnector3">
            <a:avLst>
              <a:gd name="adj1" fmla="val 50000"/>
            </a:avLst>
          </a:prstGeom>
          <a:noFill/>
          <a:ln w="27360">
            <a:solidFill>
              <a:srgbClr val="FF0000"/>
            </a:solidFill>
            <a:round/>
            <a:headEnd/>
            <a:tailEnd type="stealth" w="med" len="med"/>
          </a:ln>
          <a:effectLst/>
        </p:spPr>
      </p:cxnSp>
      <p:pic>
        <p:nvPicPr>
          <p:cNvPr id="33827"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sp>
        <p:nvSpPr>
          <p:cNvPr id="33829" name="AutoShape 37"/>
          <p:cNvSpPr>
            <a:spLocks/>
          </p:cNvSpPr>
          <p:nvPr/>
        </p:nvSpPr>
        <p:spPr bwMode="auto">
          <a:xfrm>
            <a:off x="622080" y="1659054"/>
            <a:ext cx="4213440" cy="1762745"/>
          </a:xfrm>
          <a:prstGeom prst="wedgeRectCallout">
            <a:avLst>
              <a:gd name="adj1" fmla="val 56454"/>
              <a:gd name="adj2" fmla="val 81690"/>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 pos="3283248" algn="l"/>
                <a:tab pos="3939898" algn="l"/>
              </a:tabLst>
            </a:pPr>
            <a:r>
              <a:rPr lang="en-GB" b="1" dirty="0">
                <a:solidFill>
                  <a:srgbClr val="000000"/>
                </a:solidFill>
                <a:ea typeface="msmincho" charset="0"/>
                <a:cs typeface="msmincho" charset="0"/>
              </a:rPr>
              <a:t>Rule 3:</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At delivery, the destination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takes on the contamination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of the message</a:t>
            </a:r>
          </a:p>
        </p:txBody>
      </p:sp>
      <p:sp>
        <p:nvSpPr>
          <p:cNvPr id="33830" name="AutoShape 38"/>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3832"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3833"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33834" name="AutoShape 42"/>
          <p:cNvCxnSpPr>
            <a:cxnSpLocks noChangeShapeType="1"/>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grpSp>
        <p:nvGrpSpPr>
          <p:cNvPr id="3" name="Group 48"/>
          <p:cNvGrpSpPr>
            <a:grpSpLocks/>
          </p:cNvGrpSpPr>
          <p:nvPr/>
        </p:nvGrpSpPr>
        <p:grpSpPr bwMode="auto">
          <a:xfrm>
            <a:off x="5114880" y="3801999"/>
            <a:ext cx="1604160" cy="691273"/>
            <a:chOff x="192" y="912"/>
            <a:chExt cx="1114" cy="480"/>
          </a:xfrm>
        </p:grpSpPr>
        <p:sp>
          <p:nvSpPr>
            <p:cNvPr id="33841" name="Rectangle 49"/>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3842" name="Freeform 50"/>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3843" name="Freeform 51"/>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481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1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1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20" name="Rectangle 4"/>
          <p:cNvSpPr>
            <a:spLocks noGrp="1" noChangeArrowheads="1"/>
          </p:cNvSpPr>
          <p:nvPr>
            <p:ph type="title"/>
          </p:nvPr>
        </p:nvSpPr>
        <p:spPr>
          <a:xfrm>
            <a:off x="2903040" y="-168816"/>
            <a:ext cx="331776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Basic Label </a:t>
            </a:r>
            <a:r>
              <a:rPr lang="en-GB" dirty="0"/>
              <a:t>Example</a:t>
            </a:r>
          </a:p>
        </p:txBody>
      </p:sp>
      <p:sp>
        <p:nvSpPr>
          <p:cNvPr id="3482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4822"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482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482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482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482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483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483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483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483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4834"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4835"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4836"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37"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38"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39"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4840"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4841"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4842"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4843"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4844"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4845"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4846" name="AutoShape 30"/>
          <p:cNvCxnSpPr>
            <a:cxnSpLocks noChangeShapeType="1"/>
            <a:stCxn id="34821" idx="2"/>
            <a:endCxn id="34847"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34847" name="Line 31"/>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34848" name="Line 32"/>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34849" name="AutoShape 33"/>
          <p:cNvCxnSpPr>
            <a:cxnSpLocks noChangeShapeType="1"/>
            <a:stCxn id="34817" idx="1"/>
            <a:endCxn id="34822" idx="2"/>
          </p:cNvCxnSpPr>
          <p:nvPr/>
        </p:nvCxnSpPr>
        <p:spPr bwMode="auto">
          <a:xfrm rot="5400000" flipH="1">
            <a:off x="5183934" y="3421810"/>
            <a:ext cx="1244291" cy="207360"/>
          </a:xfrm>
          <a:prstGeom prst="curvedConnector3">
            <a:avLst>
              <a:gd name="adj1" fmla="val 50000"/>
            </a:avLst>
          </a:prstGeom>
          <a:noFill/>
          <a:ln w="27360">
            <a:solidFill>
              <a:srgbClr val="FF0000"/>
            </a:solidFill>
            <a:round/>
            <a:headEnd/>
            <a:tailEnd type="stealth" w="med" len="med"/>
          </a:ln>
          <a:effectLst/>
        </p:spPr>
      </p:cxnSp>
      <p:pic>
        <p:nvPicPr>
          <p:cNvPr id="34851"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sp>
        <p:nvSpPr>
          <p:cNvPr id="34852" name="AutoShape 36"/>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4855" name="Text Box 39"/>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4856" name="Text Box 40"/>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34857" name="AutoShape 41"/>
          <p:cNvCxnSpPr>
            <a:cxnSpLocks noChangeShapeType="1"/>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grpSp>
        <p:nvGrpSpPr>
          <p:cNvPr id="3" name="Group 47"/>
          <p:cNvGrpSpPr>
            <a:grpSpLocks/>
          </p:cNvGrpSpPr>
          <p:nvPr/>
        </p:nvGrpSpPr>
        <p:grpSpPr bwMode="auto">
          <a:xfrm>
            <a:off x="4285440" y="2695963"/>
            <a:ext cx="1604160" cy="691273"/>
            <a:chOff x="4608" y="480"/>
            <a:chExt cx="1114" cy="480"/>
          </a:xfrm>
        </p:grpSpPr>
        <p:sp>
          <p:nvSpPr>
            <p:cNvPr id="34864" name="Rectangle 48"/>
            <p:cNvSpPr>
              <a:spLocks noChangeArrowheads="1"/>
            </p:cNvSpPr>
            <p:nvPr/>
          </p:nvSpPr>
          <p:spPr bwMode="auto">
            <a:xfrm>
              <a:off x="4608" y="480"/>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4865" name="Freeform 49"/>
            <p:cNvSpPr>
              <a:spLocks/>
            </p:cNvSpPr>
            <p:nvPr/>
          </p:nvSpPr>
          <p:spPr bwMode="auto">
            <a:xfrm rot="10800000">
              <a:off x="4608" y="672"/>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38100">
              <a:solidFill>
                <a:schemeClr val="tx1"/>
              </a:solidFill>
              <a:round/>
              <a:headEnd type="none" w="med" len="med"/>
              <a:tailEnd type="none" w="med" len="med"/>
            </a:ln>
            <a:effectLst/>
          </p:spPr>
          <p:txBody>
            <a:bodyPr>
              <a:prstTxWarp prst="textNoShape">
                <a:avLst/>
              </a:prstTxWarp>
            </a:bodyPr>
            <a:lstStyle/>
            <a:p>
              <a:endParaRPr lang="en-US"/>
            </a:p>
          </p:txBody>
        </p:sp>
        <p:sp>
          <p:nvSpPr>
            <p:cNvPr id="34866" name="Freeform 50"/>
            <p:cNvSpPr>
              <a:spLocks/>
            </p:cNvSpPr>
            <p:nvPr/>
          </p:nvSpPr>
          <p:spPr bwMode="auto">
            <a:xfrm>
              <a:off x="4618" y="480"/>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38100">
              <a:solidFill>
                <a:schemeClr val="tx1"/>
              </a:solidFill>
              <a:round/>
              <a:headEnd type="none" w="med" len="med"/>
              <a:tailEnd type="none" w="med" len="med"/>
            </a:ln>
            <a:effectLst/>
          </p:spPr>
          <p:txBody>
            <a:bodyPr>
              <a:prstTxWarp prst="textNoShape">
                <a:avLst/>
              </a:prstTxWarp>
            </a:bodyPr>
            <a:lstStyle/>
            <a:p>
              <a:endParaRPr lang="en-US"/>
            </a:p>
          </p:txBody>
        </p:sp>
      </p:grpSp>
      <p:grpSp>
        <p:nvGrpSpPr>
          <p:cNvPr id="4" name="Group 51"/>
          <p:cNvGrpSpPr>
            <a:grpSpLocks/>
          </p:cNvGrpSpPr>
          <p:nvPr/>
        </p:nvGrpSpPr>
        <p:grpSpPr bwMode="auto">
          <a:xfrm>
            <a:off x="4285440" y="2695963"/>
            <a:ext cx="1604160" cy="691273"/>
            <a:chOff x="192" y="912"/>
            <a:chExt cx="1114" cy="480"/>
          </a:xfrm>
        </p:grpSpPr>
        <p:sp>
          <p:nvSpPr>
            <p:cNvPr id="34868" name="Rectangle 52"/>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4869" name="Freeform 53"/>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4870" name="Freeform 54"/>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5860" name="AutoShape 20"/>
          <p:cNvSpPr>
            <a:spLocks/>
          </p:cNvSpPr>
          <p:nvPr/>
        </p:nvSpPr>
        <p:spPr bwMode="auto">
          <a:xfrm>
            <a:off x="3317760" y="4700654"/>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5841" name="AutoShape 1"/>
          <p:cNvSpPr>
            <a:spLocks/>
          </p:cNvSpPr>
          <p:nvPr/>
        </p:nvSpPr>
        <p:spPr bwMode="auto">
          <a:xfrm>
            <a:off x="6220800" y="5115417"/>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5842" name="AutoShape 2"/>
          <p:cNvSpPr>
            <a:spLocks/>
          </p:cNvSpPr>
          <p:nvPr/>
        </p:nvSpPr>
        <p:spPr bwMode="auto">
          <a:xfrm>
            <a:off x="3248640" y="5737562"/>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5844" name="Rectangle 4"/>
          <p:cNvSpPr>
            <a:spLocks noGrp="1" noChangeArrowheads="1"/>
          </p:cNvSpPr>
          <p:nvPr>
            <p:ph type="title"/>
          </p:nvPr>
        </p:nvSpPr>
        <p:spPr>
          <a:xfrm>
            <a:off x="304800" y="168298"/>
            <a:ext cx="8610600" cy="769441"/>
          </a:xfrm>
          <a:ln/>
        </p:spPr>
        <p:txBody>
          <a:bodyPr wrap="square">
            <a:spAutoFit/>
          </a:bodyPr>
          <a:lstStyle/>
          <a:p>
            <a:pPr marL="325445">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Implementing Clearance Checks</a:t>
            </a:r>
          </a:p>
        </p:txBody>
      </p:sp>
      <p:sp>
        <p:nvSpPr>
          <p:cNvPr id="35845" name="Rectangle 5"/>
          <p:cNvSpPr>
            <a:spLocks noGrp="1" noChangeArrowheads="1"/>
          </p:cNvSpPr>
          <p:nvPr>
            <p:ph type="body" idx="1"/>
          </p:nvPr>
        </p:nvSpPr>
        <p:spPr>
          <a:xfrm>
            <a:off x="207360" y="1244291"/>
            <a:ext cx="8709120" cy="3817661"/>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How does the clearance check work</a:t>
            </a:r>
            <a:r>
              <a:rPr lang="en-GB" dirty="0" smtClean="0"/>
              <a:t>?</a:t>
            </a:r>
          </a:p>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Labels form a </a:t>
            </a:r>
            <a:r>
              <a:rPr lang="en-GB" dirty="0" smtClean="0"/>
              <a:t>lattice</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Partial </a:t>
            </a:r>
            <a:r>
              <a:rPr lang="en-GB" dirty="0" smtClean="0"/>
              <a:t>ordering</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Sender's send label must be less than or equal to the destination's receive </a:t>
            </a:r>
            <a:r>
              <a:rPr lang="en-GB" dirty="0" smtClean="0"/>
              <a:t>label</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Send label updated with a least upper bound operator</a:t>
            </a:r>
          </a:p>
          <a:p>
            <a:pPr>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a:p>
        </p:txBody>
      </p:sp>
      <p:sp>
        <p:nvSpPr>
          <p:cNvPr id="35846" name="AutoShape 6"/>
          <p:cNvSpPr>
            <a:spLocks/>
          </p:cNvSpPr>
          <p:nvPr/>
        </p:nvSpPr>
        <p:spPr bwMode="auto">
          <a:xfrm>
            <a:off x="552960" y="5184544"/>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5847" name="Picture 7"/>
          <p:cNvPicPr>
            <a:picLocks noChangeAspect="1" noChangeArrowheads="1"/>
          </p:cNvPicPr>
          <p:nvPr/>
        </p:nvPicPr>
        <p:blipFill>
          <a:blip r:embed="rId3"/>
          <a:srcRect/>
          <a:stretch>
            <a:fillRect/>
          </a:stretch>
        </p:blipFill>
        <p:spPr bwMode="auto">
          <a:xfrm>
            <a:off x="3525120" y="4838909"/>
            <a:ext cx="622080" cy="555898"/>
          </a:xfrm>
          <a:prstGeom prst="rect">
            <a:avLst/>
          </a:prstGeom>
          <a:noFill/>
          <a:ln w="9525">
            <a:noFill/>
            <a:round/>
            <a:headEnd type="triangle" w="med" len="med"/>
            <a:tailEnd type="triangle" w="med" len="med"/>
          </a:ln>
          <a:effectLst/>
        </p:spPr>
      </p:pic>
      <p:pic>
        <p:nvPicPr>
          <p:cNvPr id="35848" name="Picture 8"/>
          <p:cNvPicPr>
            <a:picLocks noChangeAspect="1" noChangeArrowheads="1"/>
          </p:cNvPicPr>
          <p:nvPr/>
        </p:nvPicPr>
        <p:blipFill>
          <a:blip r:embed="rId4"/>
          <a:srcRect/>
          <a:stretch>
            <a:fillRect/>
          </a:stretch>
        </p:blipFill>
        <p:spPr bwMode="auto">
          <a:xfrm>
            <a:off x="3456000" y="5875818"/>
            <a:ext cx="622080" cy="555898"/>
          </a:xfrm>
          <a:prstGeom prst="rect">
            <a:avLst/>
          </a:prstGeom>
          <a:noFill/>
          <a:ln w="9525">
            <a:noFill/>
            <a:round/>
            <a:headEnd type="triangle" w="med" len="med"/>
            <a:tailEnd type="triangle" w="med" len="med"/>
          </a:ln>
          <a:effectLst/>
        </p:spPr>
      </p:pic>
      <p:pic>
        <p:nvPicPr>
          <p:cNvPr id="35849" name="Picture 9"/>
          <p:cNvPicPr>
            <a:picLocks noChangeAspect="1" noChangeArrowheads="1"/>
          </p:cNvPicPr>
          <p:nvPr/>
        </p:nvPicPr>
        <p:blipFill>
          <a:blip r:embed="rId4"/>
          <a:srcRect/>
          <a:stretch>
            <a:fillRect/>
          </a:stretch>
        </p:blipFill>
        <p:spPr bwMode="auto">
          <a:xfrm>
            <a:off x="6428160" y="5253672"/>
            <a:ext cx="622080" cy="555898"/>
          </a:xfrm>
          <a:prstGeom prst="rect">
            <a:avLst/>
          </a:prstGeom>
          <a:noFill/>
          <a:ln w="9525">
            <a:noFill/>
            <a:round/>
            <a:headEnd type="triangle" w="med" len="med"/>
            <a:tailEnd type="triangle" w="med" len="med"/>
          </a:ln>
          <a:effectLst/>
        </p:spPr>
      </p:pic>
      <p:pic>
        <p:nvPicPr>
          <p:cNvPr id="35850" name="Picture 10"/>
          <p:cNvPicPr>
            <a:picLocks noChangeAspect="1" noChangeArrowheads="1"/>
          </p:cNvPicPr>
          <p:nvPr/>
        </p:nvPicPr>
        <p:blipFill>
          <a:blip r:embed="rId3"/>
          <a:srcRect/>
          <a:stretch>
            <a:fillRect/>
          </a:stretch>
        </p:blipFill>
        <p:spPr bwMode="auto">
          <a:xfrm>
            <a:off x="7083360" y="5253672"/>
            <a:ext cx="622080" cy="555898"/>
          </a:xfrm>
          <a:prstGeom prst="rect">
            <a:avLst/>
          </a:prstGeom>
          <a:noFill/>
          <a:ln w="9525">
            <a:noFill/>
            <a:round/>
            <a:headEnd type="triangle" w="med" len="med"/>
            <a:tailEnd type="triangle" w="med" len="med"/>
          </a:ln>
          <a:effectLst/>
        </p:spPr>
      </p:pic>
      <p:cxnSp>
        <p:nvCxnSpPr>
          <p:cNvPr id="35851" name="AutoShape 11"/>
          <p:cNvCxnSpPr>
            <a:cxnSpLocks noChangeShapeType="1"/>
            <a:stCxn id="35846" idx="2"/>
            <a:endCxn id="0" idx="1"/>
          </p:cNvCxnSpPr>
          <p:nvPr/>
        </p:nvCxnSpPr>
        <p:spPr bwMode="auto">
          <a:xfrm flipV="1">
            <a:off x="2185920" y="5116858"/>
            <a:ext cx="1339200" cy="482450"/>
          </a:xfrm>
          <a:prstGeom prst="straightConnector1">
            <a:avLst/>
          </a:prstGeom>
          <a:noFill/>
          <a:ln w="9525">
            <a:solidFill>
              <a:srgbClr val="000000"/>
            </a:solidFill>
            <a:round/>
            <a:headEnd/>
            <a:tailEnd type="stealth" w="med" len="med"/>
          </a:ln>
          <a:effectLst/>
        </p:spPr>
      </p:cxnSp>
      <p:cxnSp>
        <p:nvCxnSpPr>
          <p:cNvPr id="35852" name="AutoShape 12"/>
          <p:cNvCxnSpPr>
            <a:cxnSpLocks noChangeShapeType="1"/>
            <a:stCxn id="35846" idx="2"/>
            <a:endCxn id="0" idx="1"/>
          </p:cNvCxnSpPr>
          <p:nvPr/>
        </p:nvCxnSpPr>
        <p:spPr bwMode="auto">
          <a:xfrm>
            <a:off x="2185920" y="5599308"/>
            <a:ext cx="1270080" cy="554459"/>
          </a:xfrm>
          <a:prstGeom prst="straightConnector1">
            <a:avLst/>
          </a:prstGeom>
          <a:noFill/>
          <a:ln w="9525">
            <a:solidFill>
              <a:srgbClr val="000000"/>
            </a:solidFill>
            <a:round/>
            <a:headEnd/>
            <a:tailEnd type="stealth" w="med" len="med"/>
          </a:ln>
          <a:effectLst/>
        </p:spPr>
      </p:cxnSp>
      <p:cxnSp>
        <p:nvCxnSpPr>
          <p:cNvPr id="35853" name="AutoShape 13"/>
          <p:cNvCxnSpPr>
            <a:cxnSpLocks noChangeShapeType="1"/>
            <a:stCxn id="35860" idx="2"/>
            <a:endCxn id="35861" idx="0"/>
          </p:cNvCxnSpPr>
          <p:nvPr/>
        </p:nvCxnSpPr>
        <p:spPr bwMode="auto">
          <a:xfrm>
            <a:off x="4950720" y="5115417"/>
            <a:ext cx="1546560" cy="345636"/>
          </a:xfrm>
          <a:prstGeom prst="straightConnector1">
            <a:avLst/>
          </a:prstGeom>
          <a:noFill/>
          <a:ln w="9525">
            <a:solidFill>
              <a:srgbClr val="000000"/>
            </a:solidFill>
            <a:round/>
            <a:headEnd/>
            <a:tailEnd type="stealth" w="med" len="med"/>
          </a:ln>
          <a:effectLst/>
        </p:spPr>
      </p:cxnSp>
      <p:cxnSp>
        <p:nvCxnSpPr>
          <p:cNvPr id="35854" name="AutoShape 14"/>
          <p:cNvCxnSpPr>
            <a:cxnSpLocks noChangeShapeType="1"/>
            <a:stCxn id="35842" idx="2"/>
            <a:endCxn id="35861" idx="1"/>
          </p:cNvCxnSpPr>
          <p:nvPr/>
        </p:nvCxnSpPr>
        <p:spPr bwMode="auto">
          <a:xfrm flipV="1">
            <a:off x="4881600" y="5666996"/>
            <a:ext cx="1477440" cy="485330"/>
          </a:xfrm>
          <a:prstGeom prst="straightConnector1">
            <a:avLst/>
          </a:prstGeom>
          <a:noFill/>
          <a:ln w="9525">
            <a:solidFill>
              <a:srgbClr val="000000"/>
            </a:solidFill>
            <a:round/>
            <a:headEnd/>
            <a:tailEnd type="stealth" w="med" len="med"/>
          </a:ln>
          <a:effectLst/>
        </p:spPr>
      </p:cxnSp>
      <p:sp>
        <p:nvSpPr>
          <p:cNvPr id="35855" name="Text Box 15"/>
          <p:cNvSpPr txBox="1">
            <a:spLocks noChangeArrowheads="1"/>
          </p:cNvSpPr>
          <p:nvPr/>
        </p:nvSpPr>
        <p:spPr bwMode="auto">
          <a:xfrm>
            <a:off x="2764800" y="4989490"/>
            <a:ext cx="185948" cy="446276"/>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100000"/>
              </a:lnSpc>
            </a:pPr>
            <a:r>
              <a:rPr lang="en-GB" sz="2900" dirty="0" err="1">
                <a:solidFill>
                  <a:srgbClr val="000000"/>
                </a:solidFill>
                <a:latin typeface="blsy" pitchFamily="34" charset="0"/>
                <a:ea typeface="blsy" pitchFamily="34" charset="0"/>
                <a:cs typeface="blsy" pitchFamily="34" charset="0"/>
              </a:rPr>
              <a:t>v</a:t>
            </a:r>
            <a:endParaRPr lang="en-GB" sz="2900" dirty="0">
              <a:solidFill>
                <a:srgbClr val="000000"/>
              </a:solidFill>
              <a:latin typeface="blsy" pitchFamily="34" charset="0"/>
              <a:ea typeface="blsy" pitchFamily="34" charset="0"/>
              <a:cs typeface="blsy" pitchFamily="34" charset="0"/>
            </a:endParaRPr>
          </a:p>
        </p:txBody>
      </p:sp>
      <p:sp>
        <p:nvSpPr>
          <p:cNvPr id="35856" name="Text Box 16"/>
          <p:cNvSpPr txBox="1">
            <a:spLocks noChangeArrowheads="1"/>
          </p:cNvSpPr>
          <p:nvPr/>
        </p:nvSpPr>
        <p:spPr bwMode="auto">
          <a:xfrm>
            <a:off x="5391360" y="6081125"/>
            <a:ext cx="185948" cy="446276"/>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100000"/>
              </a:lnSpc>
            </a:pPr>
            <a:r>
              <a:rPr lang="en-GB" sz="2900" dirty="0" err="1">
                <a:solidFill>
                  <a:srgbClr val="000000"/>
                </a:solidFill>
                <a:latin typeface="blsy" pitchFamily="34" charset="0"/>
                <a:ea typeface="blsy" pitchFamily="34" charset="0"/>
                <a:cs typeface="blsy" pitchFamily="34" charset="0"/>
              </a:rPr>
              <a:t>v</a:t>
            </a:r>
            <a:endParaRPr lang="en-GB" sz="2900" dirty="0">
              <a:solidFill>
                <a:srgbClr val="000000"/>
              </a:solidFill>
              <a:latin typeface="blsy" pitchFamily="34" charset="0"/>
              <a:ea typeface="blsy" pitchFamily="34" charset="0"/>
              <a:cs typeface="blsy" pitchFamily="34" charset="0"/>
            </a:endParaRPr>
          </a:p>
        </p:txBody>
      </p:sp>
      <p:sp>
        <p:nvSpPr>
          <p:cNvPr id="35857" name="Text Box 17"/>
          <p:cNvSpPr txBox="1">
            <a:spLocks noChangeArrowheads="1"/>
          </p:cNvSpPr>
          <p:nvPr/>
        </p:nvSpPr>
        <p:spPr bwMode="auto">
          <a:xfrm>
            <a:off x="2764800" y="6033599"/>
            <a:ext cx="185948" cy="446276"/>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100000"/>
              </a:lnSpc>
            </a:pPr>
            <a:r>
              <a:rPr lang="en-GB" sz="2900" dirty="0" err="1">
                <a:solidFill>
                  <a:srgbClr val="000000"/>
                </a:solidFill>
                <a:latin typeface="blsy" pitchFamily="34" charset="0"/>
                <a:ea typeface="blsy" pitchFamily="34" charset="0"/>
                <a:cs typeface="blsy" pitchFamily="34" charset="0"/>
              </a:rPr>
              <a:t>v</a:t>
            </a:r>
            <a:endParaRPr lang="en-GB" sz="2900" dirty="0">
              <a:solidFill>
                <a:srgbClr val="000000"/>
              </a:solidFill>
              <a:latin typeface="blsy" pitchFamily="34" charset="0"/>
              <a:ea typeface="blsy" pitchFamily="34" charset="0"/>
              <a:cs typeface="blsy" pitchFamily="34" charset="0"/>
            </a:endParaRPr>
          </a:p>
        </p:txBody>
      </p:sp>
      <p:sp>
        <p:nvSpPr>
          <p:cNvPr id="35858" name="Text Box 18"/>
          <p:cNvSpPr txBox="1">
            <a:spLocks noChangeArrowheads="1"/>
          </p:cNvSpPr>
          <p:nvPr/>
        </p:nvSpPr>
        <p:spPr bwMode="auto">
          <a:xfrm>
            <a:off x="5391360" y="4920363"/>
            <a:ext cx="185948" cy="446276"/>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100000"/>
              </a:lnSpc>
            </a:pPr>
            <a:r>
              <a:rPr lang="en-GB" sz="2900" dirty="0" err="1">
                <a:solidFill>
                  <a:srgbClr val="000000"/>
                </a:solidFill>
                <a:latin typeface="blsy" pitchFamily="34" charset="0"/>
                <a:ea typeface="blsy" pitchFamily="34" charset="0"/>
                <a:cs typeface="blsy" pitchFamily="34" charset="0"/>
              </a:rPr>
              <a:t>v</a:t>
            </a:r>
            <a:endParaRPr lang="en-GB" sz="2900" dirty="0">
              <a:solidFill>
                <a:srgbClr val="000000"/>
              </a:solidFill>
              <a:latin typeface="blsy" pitchFamily="34" charset="0"/>
              <a:ea typeface="blsy" pitchFamily="34" charset="0"/>
              <a:cs typeface="blsy" pitchFamily="34" charset="0"/>
            </a:endParaRPr>
          </a:p>
        </p:txBody>
      </p:sp>
      <p:sp>
        <p:nvSpPr>
          <p:cNvPr id="35861" name="Line 21"/>
          <p:cNvSpPr>
            <a:spLocks noChangeShapeType="1"/>
          </p:cNvSpPr>
          <p:nvPr/>
        </p:nvSpPr>
        <p:spPr bwMode="auto">
          <a:xfrm flipH="1">
            <a:off x="6359040" y="5461053"/>
            <a:ext cx="138240" cy="207382"/>
          </a:xfrm>
          <a:prstGeom prst="line">
            <a:avLst/>
          </a:prstGeom>
          <a:noFill/>
          <a:ln w="9525">
            <a:noFill/>
            <a:round/>
            <a:headEnd/>
            <a:tailEnd/>
          </a:ln>
          <a:effectLst/>
        </p:spPr>
        <p:txBody>
          <a:bodyPr lIns="82945" tIns="41473" rIns="82945" bIns="41473">
            <a:prstTxWarp prst="textNoShape">
              <a:avLst/>
            </a:prstTxWarp>
          </a:bodyPr>
          <a:lstStyle/>
          <a:p>
            <a:endParaRPr lang="en-US"/>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686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86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86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868"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Limiting Bug Impact</a:t>
            </a:r>
          </a:p>
        </p:txBody>
      </p:sp>
      <p:sp>
        <p:nvSpPr>
          <p:cNvPr id="3686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6870"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687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687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687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687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687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687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688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688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6882"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6883"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6884"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885"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886"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887"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6888"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6889"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6890"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6891"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6892"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6893"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6894" name="AutoShape 30"/>
          <p:cNvCxnSpPr>
            <a:cxnSpLocks noChangeShapeType="1"/>
            <a:stCxn id="36869" idx="2"/>
            <a:endCxn id="36867" idx="1"/>
          </p:cNvCxnSpPr>
          <p:nvPr/>
        </p:nvCxnSpPr>
        <p:spPr bwMode="auto">
          <a:xfrm rot="16200000" flipH="1">
            <a:off x="1088574" y="3266290"/>
            <a:ext cx="1244291" cy="518400"/>
          </a:xfrm>
          <a:prstGeom prst="curvedConnector3">
            <a:avLst>
              <a:gd name="adj1" fmla="val 50000"/>
            </a:avLst>
          </a:prstGeom>
          <a:noFill/>
          <a:ln w="27360">
            <a:solidFill>
              <a:srgbClr val="000000"/>
            </a:solidFill>
            <a:round/>
            <a:headEnd type="stealth" w="med" len="med"/>
            <a:tailEnd/>
          </a:ln>
          <a:effectLst/>
        </p:spPr>
      </p:cxnSp>
      <p:sp>
        <p:nvSpPr>
          <p:cNvPr id="36895" name="Line 31"/>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36896" name="Line 32"/>
          <p:cNvSpPr>
            <a:spLocks noChangeShapeType="1"/>
          </p:cNvSpPr>
          <p:nvPr/>
        </p:nvSpPr>
        <p:spPr bwMode="auto">
          <a:xfrm flipV="1">
            <a:off x="59040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36897" name="AutoShape 33"/>
          <p:cNvCxnSpPr>
            <a:cxnSpLocks noChangeShapeType="1"/>
            <a:stCxn id="36865" idx="1"/>
            <a:endCxn id="36870" idx="2"/>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a:ln>
          <a:effectLst/>
        </p:spPr>
      </p:cxnSp>
      <p:pic>
        <p:nvPicPr>
          <p:cNvPr id="36899"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sp>
        <p:nvSpPr>
          <p:cNvPr id="36901" name="AutoShape 37"/>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6903" name="Text Box 39"/>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6904" name="Text Box 40"/>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36905" name="AutoShape 41"/>
          <p:cNvCxnSpPr>
            <a:cxnSpLocks noChangeShapeType="1"/>
          </p:cNvCxnSpPr>
          <p:nvPr/>
        </p:nvCxnSpPr>
        <p:spPr bwMode="auto">
          <a:xfrm rot="16200000" flipH="1">
            <a:off x="3939840" y="4270255"/>
            <a:ext cx="1441" cy="3926880"/>
          </a:xfrm>
          <a:prstGeom prst="curvedConnector3">
            <a:avLst>
              <a:gd name="adj1" fmla="val 29199995"/>
            </a:avLst>
          </a:prstGeom>
          <a:noFill/>
          <a:ln w="27360">
            <a:solidFill>
              <a:schemeClr val="tx1"/>
            </a:solidFill>
            <a:round/>
            <a:headEnd/>
            <a:tailEnd/>
          </a:ln>
          <a:effectLst/>
        </p:spPr>
      </p:cxnSp>
      <p:grpSp>
        <p:nvGrpSpPr>
          <p:cNvPr id="3" name="Group 50"/>
          <p:cNvGrpSpPr>
            <a:grpSpLocks/>
          </p:cNvGrpSpPr>
          <p:nvPr/>
        </p:nvGrpSpPr>
        <p:grpSpPr bwMode="auto">
          <a:xfrm>
            <a:off x="4285440" y="2695963"/>
            <a:ext cx="1604160" cy="691273"/>
            <a:chOff x="192" y="912"/>
            <a:chExt cx="1114" cy="480"/>
          </a:xfrm>
        </p:grpSpPr>
        <p:sp>
          <p:nvSpPr>
            <p:cNvPr id="36915" name="Rectangle 51"/>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6916" name="Freeform 52"/>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6917" name="Freeform 53"/>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788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89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89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892"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Limiting Bug Impact</a:t>
            </a:r>
          </a:p>
        </p:txBody>
      </p:sp>
      <p:sp>
        <p:nvSpPr>
          <p:cNvPr id="3789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7894"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789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789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790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790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790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790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790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790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7906"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7907"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7908"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909"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910"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911"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7912"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7913"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7914"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7915"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7916"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7917"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7918" name="AutoShape 30"/>
          <p:cNvCxnSpPr>
            <a:cxnSpLocks noChangeShapeType="1"/>
            <a:stCxn id="37893" idx="2"/>
            <a:endCxn id="37919"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sp>
        <p:nvSpPr>
          <p:cNvPr id="37919" name="Line 31"/>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37920" name="Line 32"/>
          <p:cNvSpPr>
            <a:spLocks noChangeShapeType="1"/>
          </p:cNvSpPr>
          <p:nvPr/>
        </p:nvSpPr>
        <p:spPr bwMode="auto">
          <a:xfrm flipV="1">
            <a:off x="59040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37921" name="AutoShape 33"/>
          <p:cNvCxnSpPr>
            <a:cxnSpLocks noChangeShapeType="1"/>
            <a:stCxn id="37889" idx="1"/>
            <a:endCxn id="37894" idx="2"/>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a:ln>
          <a:effectLst/>
        </p:spPr>
      </p:cxnSp>
      <p:pic>
        <p:nvPicPr>
          <p:cNvPr id="37923"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pic>
        <p:nvPicPr>
          <p:cNvPr id="37924" name="Picture 36"/>
          <p:cNvPicPr>
            <a:picLocks noChangeAspect="1" noChangeArrowheads="1"/>
          </p:cNvPicPr>
          <p:nvPr/>
        </p:nvPicPr>
        <p:blipFill>
          <a:blip r:embed="rId7"/>
          <a:srcRect/>
          <a:stretch>
            <a:fillRect/>
          </a:stretch>
        </p:blipFill>
        <p:spPr bwMode="auto">
          <a:xfrm>
            <a:off x="5598720" y="2131424"/>
            <a:ext cx="829440" cy="771921"/>
          </a:xfrm>
          <a:prstGeom prst="rect">
            <a:avLst/>
          </a:prstGeom>
          <a:noFill/>
          <a:ln w="9525">
            <a:noFill/>
            <a:round/>
            <a:headEnd type="triangle" w="med" len="med"/>
            <a:tailEnd type="triangle" w="med" len="med"/>
          </a:ln>
          <a:effectLst/>
        </p:spPr>
      </p:pic>
      <p:sp>
        <p:nvSpPr>
          <p:cNvPr id="37926" name="AutoShape 38"/>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7928"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7929"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37931" name="AutoShape 43"/>
          <p:cNvCxnSpPr>
            <a:cxnSpLocks noChangeShapeType="1"/>
          </p:cNvCxnSpPr>
          <p:nvPr/>
        </p:nvCxnSpPr>
        <p:spPr bwMode="auto">
          <a:xfrm rot="16200000" flipH="1">
            <a:off x="3939840" y="4270255"/>
            <a:ext cx="1441" cy="3926880"/>
          </a:xfrm>
          <a:prstGeom prst="curvedConnector3">
            <a:avLst>
              <a:gd name="adj1" fmla="val 29199995"/>
            </a:avLst>
          </a:prstGeom>
          <a:noFill/>
          <a:ln w="27360">
            <a:solidFill>
              <a:schemeClr val="tx1"/>
            </a:solidFill>
            <a:round/>
            <a:headEnd/>
            <a:tailEnd/>
          </a:ln>
          <a:effectLst/>
        </p:spPr>
      </p:cxnSp>
      <p:grpSp>
        <p:nvGrpSpPr>
          <p:cNvPr id="3" name="Group 48"/>
          <p:cNvGrpSpPr>
            <a:grpSpLocks/>
          </p:cNvGrpSpPr>
          <p:nvPr/>
        </p:nvGrpSpPr>
        <p:grpSpPr bwMode="auto">
          <a:xfrm>
            <a:off x="4285440" y="2695963"/>
            <a:ext cx="1604160" cy="691273"/>
            <a:chOff x="192" y="912"/>
            <a:chExt cx="1114" cy="480"/>
          </a:xfrm>
        </p:grpSpPr>
        <p:sp>
          <p:nvSpPr>
            <p:cNvPr id="37937" name="Rectangle 49"/>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7938" name="Freeform 50"/>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7939" name="Freeform 51"/>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891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1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1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16"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Limiting Bug Impact</a:t>
            </a:r>
          </a:p>
        </p:txBody>
      </p:sp>
      <p:sp>
        <p:nvSpPr>
          <p:cNvPr id="3891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8918"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892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892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892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892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892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892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892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892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8930"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8931"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8932"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33"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34"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35"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8936"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8937"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8938"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8939"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8940"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8941"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8942" name="AutoShape 30"/>
          <p:cNvCxnSpPr>
            <a:cxnSpLocks noChangeShapeType="1"/>
            <a:stCxn id="38924" idx="2"/>
            <a:endCxn id="38943" idx="0"/>
          </p:cNvCxnSpPr>
          <p:nvPr/>
        </p:nvCxnSpPr>
        <p:spPr bwMode="auto">
          <a:xfrm rot="16200000" flipH="1">
            <a:off x="3061376" y="3367090"/>
            <a:ext cx="1232769" cy="305280"/>
          </a:xfrm>
          <a:prstGeom prst="curvedConnector3">
            <a:avLst>
              <a:gd name="adj1" fmla="val 50468"/>
            </a:avLst>
          </a:prstGeom>
          <a:noFill/>
          <a:ln w="27360">
            <a:solidFill>
              <a:srgbClr val="000000"/>
            </a:solidFill>
            <a:round/>
            <a:headEnd type="stealth" w="med" len="med"/>
            <a:tailEnd/>
          </a:ln>
          <a:effectLst/>
        </p:spPr>
      </p:cxnSp>
      <p:sp>
        <p:nvSpPr>
          <p:cNvPr id="38943" name="Line 31"/>
          <p:cNvSpPr>
            <a:spLocks noChangeShapeType="1"/>
          </p:cNvSpPr>
          <p:nvPr/>
        </p:nvSpPr>
        <p:spPr bwMode="auto">
          <a:xfrm>
            <a:off x="383040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38944" name="Line 32"/>
          <p:cNvSpPr>
            <a:spLocks noChangeShapeType="1"/>
          </p:cNvSpPr>
          <p:nvPr/>
        </p:nvSpPr>
        <p:spPr bwMode="auto">
          <a:xfrm flipV="1">
            <a:off x="59040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38945" name="AutoShape 33"/>
          <p:cNvCxnSpPr>
            <a:cxnSpLocks noChangeShapeType="1"/>
            <a:stCxn id="38913" idx="1"/>
            <a:endCxn id="38918" idx="2"/>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a:ln>
          <a:effectLst/>
        </p:spPr>
      </p:cxnSp>
      <p:cxnSp>
        <p:nvCxnSpPr>
          <p:cNvPr id="38946" name="AutoShape 34"/>
          <p:cNvCxnSpPr>
            <a:cxnSpLocks noChangeShapeType="1"/>
            <a:stCxn id="38943" idx="1"/>
            <a:endCxn id="38944" idx="0"/>
          </p:cNvCxnSpPr>
          <p:nvPr/>
        </p:nvCxnSpPr>
        <p:spPr bwMode="auto">
          <a:xfrm rot="16200000" flipH="1">
            <a:off x="4867200" y="5197615"/>
            <a:ext cx="1441" cy="2072160"/>
          </a:xfrm>
          <a:prstGeom prst="curvedConnector3">
            <a:avLst>
              <a:gd name="adj1" fmla="val 25499995"/>
            </a:avLst>
          </a:prstGeom>
          <a:noFill/>
          <a:ln w="27360">
            <a:solidFill>
              <a:srgbClr val="000000"/>
            </a:solidFill>
            <a:round/>
            <a:headEnd/>
            <a:tailEnd/>
          </a:ln>
          <a:effectLst/>
        </p:spPr>
      </p:cxnSp>
      <p:pic>
        <p:nvPicPr>
          <p:cNvPr id="38947"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pic>
        <p:nvPicPr>
          <p:cNvPr id="38948" name="Picture 36"/>
          <p:cNvPicPr>
            <a:picLocks noChangeAspect="1" noChangeArrowheads="1"/>
          </p:cNvPicPr>
          <p:nvPr/>
        </p:nvPicPr>
        <p:blipFill>
          <a:blip r:embed="rId7"/>
          <a:srcRect/>
          <a:stretch>
            <a:fillRect/>
          </a:stretch>
        </p:blipFill>
        <p:spPr bwMode="auto">
          <a:xfrm>
            <a:off x="5598720" y="2131424"/>
            <a:ext cx="829440" cy="771921"/>
          </a:xfrm>
          <a:prstGeom prst="rect">
            <a:avLst/>
          </a:prstGeom>
          <a:noFill/>
          <a:ln w="9525">
            <a:noFill/>
            <a:round/>
            <a:headEnd type="triangle" w="med" len="med"/>
            <a:tailEnd type="triangle" w="med" len="med"/>
          </a:ln>
          <a:effectLst/>
        </p:spPr>
      </p:pic>
      <p:sp>
        <p:nvSpPr>
          <p:cNvPr id="38950" name="AutoShape 38"/>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8952"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8953"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grpSp>
        <p:nvGrpSpPr>
          <p:cNvPr id="3" name="Group 46"/>
          <p:cNvGrpSpPr>
            <a:grpSpLocks/>
          </p:cNvGrpSpPr>
          <p:nvPr/>
        </p:nvGrpSpPr>
        <p:grpSpPr bwMode="auto">
          <a:xfrm>
            <a:off x="4285440" y="2695963"/>
            <a:ext cx="1604160" cy="691273"/>
            <a:chOff x="192" y="912"/>
            <a:chExt cx="1114" cy="480"/>
          </a:xfrm>
        </p:grpSpPr>
        <p:sp>
          <p:nvSpPr>
            <p:cNvPr id="38959" name="Rectangle 47"/>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8960" name="Freeform 48"/>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8961" name="Freeform 49"/>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3993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39969" name="AutoShape 33"/>
          <p:cNvCxnSpPr>
            <a:cxnSpLocks noChangeShapeType="1"/>
            <a:stCxn id="39937" idx="1"/>
            <a:endCxn id="39942" idx="2"/>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a:ln>
          <a:effectLst/>
        </p:spPr>
      </p:cxnSp>
      <p:sp>
        <p:nvSpPr>
          <p:cNvPr id="3993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993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9940"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Limiting Bug Impact</a:t>
            </a:r>
          </a:p>
        </p:txBody>
      </p:sp>
      <p:sp>
        <p:nvSpPr>
          <p:cNvPr id="3994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9942"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3994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3994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3994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3994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3995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3995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3995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995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39954"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39955"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39956"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9957"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9958"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9959"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39960"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39961"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39962"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39963"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39964"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39965"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39966" name="AutoShape 30"/>
          <p:cNvCxnSpPr>
            <a:cxnSpLocks noChangeShapeType="1"/>
            <a:stCxn id="39948" idx="2"/>
            <a:endCxn id="39967" idx="0"/>
          </p:cNvCxnSpPr>
          <p:nvPr/>
        </p:nvCxnSpPr>
        <p:spPr bwMode="auto">
          <a:xfrm rot="16200000" flipH="1">
            <a:off x="3061376" y="3367090"/>
            <a:ext cx="1232769" cy="305280"/>
          </a:xfrm>
          <a:prstGeom prst="curvedConnector3">
            <a:avLst>
              <a:gd name="adj1" fmla="val 50468"/>
            </a:avLst>
          </a:prstGeom>
          <a:noFill/>
          <a:ln w="27360">
            <a:solidFill>
              <a:srgbClr val="FF0000"/>
            </a:solidFill>
            <a:round/>
            <a:headEnd type="stealth" w="med" len="med"/>
            <a:tailEnd/>
          </a:ln>
          <a:effectLst/>
        </p:spPr>
      </p:cxnSp>
      <p:sp>
        <p:nvSpPr>
          <p:cNvPr id="39967" name="Line 31"/>
          <p:cNvSpPr>
            <a:spLocks noChangeShapeType="1"/>
          </p:cNvSpPr>
          <p:nvPr/>
        </p:nvSpPr>
        <p:spPr bwMode="auto">
          <a:xfrm>
            <a:off x="383040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39968" name="Line 32"/>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pic>
        <p:nvPicPr>
          <p:cNvPr id="39971"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pic>
        <p:nvPicPr>
          <p:cNvPr id="39972" name="Picture 36"/>
          <p:cNvPicPr>
            <a:picLocks noChangeAspect="1" noChangeArrowheads="1"/>
          </p:cNvPicPr>
          <p:nvPr/>
        </p:nvPicPr>
        <p:blipFill>
          <a:blip r:embed="rId7"/>
          <a:srcRect/>
          <a:stretch>
            <a:fillRect/>
          </a:stretch>
        </p:blipFill>
        <p:spPr bwMode="auto">
          <a:xfrm>
            <a:off x="5598720" y="2131424"/>
            <a:ext cx="829440" cy="771921"/>
          </a:xfrm>
          <a:prstGeom prst="rect">
            <a:avLst/>
          </a:prstGeom>
          <a:noFill/>
          <a:ln w="9525">
            <a:noFill/>
            <a:round/>
            <a:headEnd type="triangle" w="med" len="med"/>
            <a:tailEnd type="triangle" w="med" len="med"/>
          </a:ln>
          <a:effectLst/>
        </p:spPr>
      </p:pic>
      <p:sp>
        <p:nvSpPr>
          <p:cNvPr id="39978" name="AutoShape 42"/>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39980" name="Text Box 44"/>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39981" name="Text Box 45"/>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39982" name="AutoShape 46"/>
          <p:cNvCxnSpPr>
            <a:cxnSpLocks noChangeShapeType="1"/>
          </p:cNvCxnSpPr>
          <p:nvPr/>
        </p:nvCxnSpPr>
        <p:spPr bwMode="auto">
          <a:xfrm rot="16200000" flipH="1">
            <a:off x="4867200" y="5197615"/>
            <a:ext cx="1441" cy="2072160"/>
          </a:xfrm>
          <a:prstGeom prst="curvedConnector3">
            <a:avLst>
              <a:gd name="adj1" fmla="val 25499995"/>
            </a:avLst>
          </a:prstGeom>
          <a:noFill/>
          <a:ln w="27360">
            <a:solidFill>
              <a:srgbClr val="FF0000"/>
            </a:solidFill>
            <a:round/>
            <a:headEnd/>
            <a:tailEnd/>
          </a:ln>
          <a:effectLst/>
        </p:spPr>
      </p:cxnSp>
      <p:grpSp>
        <p:nvGrpSpPr>
          <p:cNvPr id="3" name="Group 52"/>
          <p:cNvGrpSpPr>
            <a:grpSpLocks/>
          </p:cNvGrpSpPr>
          <p:nvPr/>
        </p:nvGrpSpPr>
        <p:grpSpPr bwMode="auto">
          <a:xfrm>
            <a:off x="5114880" y="3801999"/>
            <a:ext cx="1604160" cy="691273"/>
            <a:chOff x="192" y="912"/>
            <a:chExt cx="1114" cy="480"/>
          </a:xfrm>
        </p:grpSpPr>
        <p:sp>
          <p:nvSpPr>
            <p:cNvPr id="39989" name="Rectangle 53"/>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39990" name="Freeform 54"/>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39991" name="Freeform 55"/>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39987" name="Picture 51"/>
          <p:cNvPicPr>
            <a:picLocks noChangeAspect="1" noChangeArrowheads="1"/>
          </p:cNvPicPr>
          <p:nvPr/>
        </p:nvPicPr>
        <p:blipFill>
          <a:blip r:embed="rId5"/>
          <a:srcRect/>
          <a:stretch>
            <a:fillRect/>
          </a:stretch>
        </p:blipFill>
        <p:spPr bwMode="auto">
          <a:xfrm>
            <a:off x="6013440" y="3871127"/>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cxnSp>
        <p:nvCxnSpPr>
          <p:cNvPr id="41006" name="AutoShape 46"/>
          <p:cNvCxnSpPr>
            <a:cxnSpLocks noChangeShapeType="1"/>
          </p:cNvCxnSpPr>
          <p:nvPr/>
        </p:nvCxnSpPr>
        <p:spPr bwMode="auto">
          <a:xfrm rot="16200000" flipH="1">
            <a:off x="4867200" y="5197615"/>
            <a:ext cx="1441" cy="2072160"/>
          </a:xfrm>
          <a:prstGeom prst="curvedConnector3">
            <a:avLst>
              <a:gd name="adj1" fmla="val 25499995"/>
            </a:avLst>
          </a:prstGeom>
          <a:noFill/>
          <a:ln w="27360">
            <a:solidFill>
              <a:srgbClr val="FF0000"/>
            </a:solidFill>
            <a:round/>
            <a:headEnd/>
            <a:tailEnd/>
          </a:ln>
          <a:effectLst/>
        </p:spPr>
      </p:cxnSp>
      <p:sp>
        <p:nvSpPr>
          <p:cNvPr id="4096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096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096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0964"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Limiting Bug Impact</a:t>
            </a:r>
          </a:p>
        </p:txBody>
      </p:sp>
      <p:sp>
        <p:nvSpPr>
          <p:cNvPr id="4096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0966"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4096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096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097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097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097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097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097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097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0978"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0979"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40980"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0981"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0982"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0983"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40984"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40985"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40986"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40987"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40988"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40989"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40990" name="AutoShape 30"/>
          <p:cNvCxnSpPr>
            <a:cxnSpLocks noChangeShapeType="1"/>
            <a:stCxn id="40972" idx="2"/>
            <a:endCxn id="40991" idx="0"/>
          </p:cNvCxnSpPr>
          <p:nvPr/>
        </p:nvCxnSpPr>
        <p:spPr bwMode="auto">
          <a:xfrm rot="16200000" flipH="1">
            <a:off x="3061376" y="3367090"/>
            <a:ext cx="1232769" cy="305280"/>
          </a:xfrm>
          <a:prstGeom prst="curvedConnector3">
            <a:avLst>
              <a:gd name="adj1" fmla="val 50468"/>
            </a:avLst>
          </a:prstGeom>
          <a:noFill/>
          <a:ln w="27360">
            <a:solidFill>
              <a:srgbClr val="FF0000"/>
            </a:solidFill>
            <a:round/>
            <a:headEnd type="stealth" w="med" len="med"/>
            <a:tailEnd/>
          </a:ln>
          <a:effectLst/>
        </p:spPr>
      </p:cxnSp>
      <p:sp>
        <p:nvSpPr>
          <p:cNvPr id="40991" name="Line 31"/>
          <p:cNvSpPr>
            <a:spLocks noChangeShapeType="1"/>
          </p:cNvSpPr>
          <p:nvPr/>
        </p:nvSpPr>
        <p:spPr bwMode="auto">
          <a:xfrm>
            <a:off x="383040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40992" name="Line 32"/>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40993" name="AutoShape 33"/>
          <p:cNvCxnSpPr>
            <a:cxnSpLocks noChangeShapeType="1"/>
            <a:stCxn id="40961" idx="1"/>
            <a:endCxn id="40966" idx="2"/>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a:ln>
          <a:effectLst/>
        </p:spPr>
      </p:cxnSp>
      <p:pic>
        <p:nvPicPr>
          <p:cNvPr id="40995" name="Picture 35"/>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pic>
        <p:nvPicPr>
          <p:cNvPr id="40996" name="Picture 36"/>
          <p:cNvPicPr>
            <a:picLocks noChangeAspect="1" noChangeArrowheads="1"/>
          </p:cNvPicPr>
          <p:nvPr/>
        </p:nvPicPr>
        <p:blipFill>
          <a:blip r:embed="rId7"/>
          <a:srcRect/>
          <a:stretch>
            <a:fillRect/>
          </a:stretch>
        </p:blipFill>
        <p:spPr bwMode="auto">
          <a:xfrm>
            <a:off x="5598720" y="2131424"/>
            <a:ext cx="829440" cy="771921"/>
          </a:xfrm>
          <a:prstGeom prst="rect">
            <a:avLst/>
          </a:prstGeom>
          <a:noFill/>
          <a:ln w="9525">
            <a:noFill/>
            <a:round/>
            <a:headEnd type="triangle" w="med" len="med"/>
            <a:tailEnd type="triangle" w="med" len="med"/>
          </a:ln>
          <a:effectLst/>
        </p:spPr>
      </p:pic>
      <p:sp>
        <p:nvSpPr>
          <p:cNvPr id="41002" name="AutoShape 42"/>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1004" name="Text Box 44"/>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1005" name="Text Box 45"/>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grpSp>
        <p:nvGrpSpPr>
          <p:cNvPr id="3" name="Group 52"/>
          <p:cNvGrpSpPr>
            <a:grpSpLocks/>
          </p:cNvGrpSpPr>
          <p:nvPr/>
        </p:nvGrpSpPr>
        <p:grpSpPr bwMode="auto">
          <a:xfrm>
            <a:off x="3041280" y="6014071"/>
            <a:ext cx="1604160" cy="691273"/>
            <a:chOff x="192" y="912"/>
            <a:chExt cx="1114" cy="480"/>
          </a:xfrm>
        </p:grpSpPr>
        <p:sp>
          <p:nvSpPr>
            <p:cNvPr id="41013" name="Rectangle 53"/>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41014" name="Freeform 54"/>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41015" name="Freeform 55"/>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41011" name="Picture 51"/>
          <p:cNvPicPr>
            <a:picLocks noChangeAspect="1" noChangeArrowheads="1"/>
          </p:cNvPicPr>
          <p:nvPr/>
        </p:nvPicPr>
        <p:blipFill>
          <a:blip r:embed="rId5"/>
          <a:srcRect/>
          <a:stretch>
            <a:fillRect/>
          </a:stretch>
        </p:blipFill>
        <p:spPr bwMode="auto">
          <a:xfrm>
            <a:off x="3870720" y="6083199"/>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cxnSp>
        <p:nvCxnSpPr>
          <p:cNvPr id="42030" name="AutoShape 46"/>
          <p:cNvCxnSpPr>
            <a:cxnSpLocks noChangeShapeType="1"/>
          </p:cNvCxnSpPr>
          <p:nvPr/>
        </p:nvCxnSpPr>
        <p:spPr bwMode="auto">
          <a:xfrm rot="16200000" flipH="1">
            <a:off x="4867200" y="5197615"/>
            <a:ext cx="1441" cy="2072160"/>
          </a:xfrm>
          <a:prstGeom prst="curvedConnector3">
            <a:avLst>
              <a:gd name="adj1" fmla="val 25499995"/>
            </a:avLst>
          </a:prstGeom>
          <a:noFill/>
          <a:ln w="27360">
            <a:solidFill>
              <a:srgbClr val="FF0000"/>
            </a:solidFill>
            <a:round/>
            <a:headEnd/>
            <a:tailEnd/>
          </a:ln>
          <a:effectLst/>
        </p:spPr>
      </p:cxnSp>
      <p:sp>
        <p:nvSpPr>
          <p:cNvPr id="4198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198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198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1988"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Limiting Bug Impact</a:t>
            </a:r>
          </a:p>
        </p:txBody>
      </p:sp>
      <p:sp>
        <p:nvSpPr>
          <p:cNvPr id="4198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1990"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4199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199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199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199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199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199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200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200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2002"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2003" name="Rectangle 19"/>
          <p:cNvSpPr>
            <a:spLocks/>
          </p:cNvSpPr>
          <p:nvPr/>
        </p:nvSpPr>
        <p:spPr bwMode="auto">
          <a:xfrm>
            <a:off x="7257600" y="1866436"/>
            <a:ext cx="1451520" cy="1036909"/>
          </a:xfrm>
          <a:prstGeom prst="rect">
            <a:avLst/>
          </a:prstGeom>
          <a:solidFill>
            <a:srgbClr val="E6E6E6"/>
          </a:solidFill>
          <a:ln w="9525">
            <a:solidFill>
              <a:srgbClr val="666666"/>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666666"/>
                </a:solidFill>
                <a:ea typeface="msmincho" charset="0"/>
                <a:cs typeface="msmincho" charset="0"/>
              </a:rPr>
              <a:t>Backend</a:t>
            </a:r>
          </a:p>
          <a:p>
            <a:pPr algn="ctr">
              <a:tabLst>
                <a:tab pos="656650" algn="l"/>
                <a:tab pos="1313299" algn="l"/>
              </a:tabLst>
            </a:pPr>
            <a:r>
              <a:rPr lang="en-GB" b="0" dirty="0">
                <a:solidFill>
                  <a:srgbClr val="666666"/>
                </a:solidFill>
                <a:ea typeface="msmincho" charset="0"/>
                <a:cs typeface="msmincho" charset="0"/>
              </a:rPr>
              <a:t>DB</a:t>
            </a:r>
          </a:p>
        </p:txBody>
      </p:sp>
      <p:sp>
        <p:nvSpPr>
          <p:cNvPr id="42004"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2005"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2006"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2007" name="AutoShape 23"/>
          <p:cNvSpPr>
            <a:spLocks/>
          </p:cNvSpPr>
          <p:nvPr/>
        </p:nvSpPr>
        <p:spPr bwMode="auto">
          <a:xfrm>
            <a:off x="7257600" y="5391926"/>
            <a:ext cx="1451520" cy="829527"/>
          </a:xfrm>
          <a:prstGeom prst="roundRect">
            <a:avLst>
              <a:gd name="adj" fmla="val 16667"/>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42008" name="Picture 24"/>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42009" name="Picture 25"/>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42010" name="Picture 26"/>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42011" name="Picture 27"/>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42012" name="Picture 28"/>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42013" name="Picture 29"/>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42014" name="Line 30"/>
          <p:cNvSpPr>
            <a:spLocks noChangeShapeType="1"/>
          </p:cNvSpPr>
          <p:nvPr/>
        </p:nvSpPr>
        <p:spPr bwMode="auto">
          <a:xfrm>
            <a:off x="3830400" y="5599308"/>
            <a:ext cx="1440" cy="622145"/>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42015" name="Line 31"/>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42016" name="AutoShape 32"/>
          <p:cNvCxnSpPr>
            <a:cxnSpLocks noChangeShapeType="1"/>
            <a:stCxn id="41985" idx="1"/>
            <a:endCxn id="41990" idx="2"/>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a:ln>
          <a:effectLst/>
        </p:spPr>
      </p:cxnSp>
      <p:pic>
        <p:nvPicPr>
          <p:cNvPr id="42018" name="Picture 34"/>
          <p:cNvPicPr>
            <a:picLocks noChangeAspect="1" noChangeArrowheads="1"/>
          </p:cNvPicPr>
          <p:nvPr/>
        </p:nvPicPr>
        <p:blipFill>
          <a:blip r:embed="rId5"/>
          <a:srcRect/>
          <a:stretch>
            <a:fillRect/>
          </a:stretch>
        </p:blipFill>
        <p:spPr bwMode="auto">
          <a:xfrm>
            <a:off x="5222880" y="4213883"/>
            <a:ext cx="622080" cy="555898"/>
          </a:xfrm>
          <a:prstGeom prst="rect">
            <a:avLst/>
          </a:prstGeom>
          <a:noFill/>
          <a:ln w="9525">
            <a:noFill/>
            <a:round/>
            <a:headEnd type="triangle" w="med" len="med"/>
            <a:tailEnd type="triangle" w="med" len="med"/>
          </a:ln>
          <a:effectLst/>
        </p:spPr>
      </p:pic>
      <p:pic>
        <p:nvPicPr>
          <p:cNvPr id="42019" name="Picture 35"/>
          <p:cNvPicPr>
            <a:picLocks noChangeAspect="1" noChangeArrowheads="1"/>
          </p:cNvPicPr>
          <p:nvPr/>
        </p:nvPicPr>
        <p:blipFill>
          <a:blip r:embed="rId7"/>
          <a:srcRect/>
          <a:stretch>
            <a:fillRect/>
          </a:stretch>
        </p:blipFill>
        <p:spPr bwMode="auto">
          <a:xfrm>
            <a:off x="5598720" y="2131424"/>
            <a:ext cx="829440" cy="771921"/>
          </a:xfrm>
          <a:prstGeom prst="rect">
            <a:avLst/>
          </a:prstGeom>
          <a:noFill/>
          <a:ln w="9525">
            <a:noFill/>
            <a:round/>
            <a:headEnd type="triangle" w="med" len="med"/>
            <a:tailEnd type="triangle" w="med" len="med"/>
          </a:ln>
          <a:effectLst/>
        </p:spPr>
      </p:pic>
      <p:sp>
        <p:nvSpPr>
          <p:cNvPr id="42026" name="AutoShape 42"/>
          <p:cNvSpPr>
            <a:spLocks/>
          </p:cNvSpPr>
          <p:nvPr/>
        </p:nvSpPr>
        <p:spPr bwMode="auto">
          <a:xfrm>
            <a:off x="7050240" y="4147635"/>
            <a:ext cx="1866240" cy="829527"/>
          </a:xfrm>
          <a:prstGeom prst="parallelogram">
            <a:avLst>
              <a:gd name="adj" fmla="val 56250"/>
            </a:avLst>
          </a:prstGeom>
          <a:solidFill>
            <a:srgbClr val="E6E6E6"/>
          </a:solidFill>
          <a:ln w="9525">
            <a:solidFill>
              <a:srgbClr val="666666"/>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2028" name="Text Box 44"/>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2029" name="Text Box 45"/>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pic>
        <p:nvPicPr>
          <p:cNvPr id="42031" name="Picture 47"/>
          <p:cNvPicPr>
            <a:picLocks noChangeAspect="1" noChangeArrowheads="1"/>
          </p:cNvPicPr>
          <p:nvPr/>
        </p:nvPicPr>
        <p:blipFill>
          <a:blip r:embed="rId8"/>
          <a:srcRect/>
          <a:stretch>
            <a:fillRect/>
          </a:stretch>
        </p:blipFill>
        <p:spPr bwMode="auto">
          <a:xfrm>
            <a:off x="2350080" y="4355018"/>
            <a:ext cx="2172960" cy="2070937"/>
          </a:xfrm>
          <a:prstGeom prst="rect">
            <a:avLst/>
          </a:prstGeom>
          <a:noFill/>
          <a:ln w="9525">
            <a:noFill/>
            <a:round/>
            <a:headEnd type="triangle" w="med" len="med"/>
            <a:tailEnd type="triangle" w="med" len="med"/>
          </a:ln>
          <a:effectLst/>
        </p:spPr>
      </p:pic>
      <p:grpSp>
        <p:nvGrpSpPr>
          <p:cNvPr id="3" name="Group 53"/>
          <p:cNvGrpSpPr>
            <a:grpSpLocks/>
          </p:cNvGrpSpPr>
          <p:nvPr/>
        </p:nvGrpSpPr>
        <p:grpSpPr bwMode="auto">
          <a:xfrm>
            <a:off x="3041280" y="6014071"/>
            <a:ext cx="1604160" cy="691273"/>
            <a:chOff x="192" y="912"/>
            <a:chExt cx="1114" cy="480"/>
          </a:xfrm>
        </p:grpSpPr>
        <p:sp>
          <p:nvSpPr>
            <p:cNvPr id="42038" name="Rectangle 54"/>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42039" name="Freeform 55"/>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42040" name="Freeform 56"/>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42041" name="Picture 57"/>
          <p:cNvPicPr>
            <a:picLocks noChangeAspect="1" noChangeArrowheads="1"/>
          </p:cNvPicPr>
          <p:nvPr/>
        </p:nvPicPr>
        <p:blipFill>
          <a:blip r:embed="rId5"/>
          <a:srcRect/>
          <a:stretch>
            <a:fillRect/>
          </a:stretch>
        </p:blipFill>
        <p:spPr bwMode="auto">
          <a:xfrm>
            <a:off x="3870720" y="6083199"/>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3009"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Application Defined Policies</a:t>
            </a:r>
          </a:p>
        </p:txBody>
      </p:sp>
      <p:sp>
        <p:nvSpPr>
          <p:cNvPr id="43010" name="Rectangle 2"/>
          <p:cNvSpPr>
            <a:spLocks noGrp="1" noChangeArrowheads="1"/>
          </p:cNvSpPr>
          <p:nvPr>
            <p:ph type="body" idx="1"/>
          </p:nvPr>
        </p:nvSpPr>
        <p:spPr>
          <a:xfrm>
            <a:off x="414720" y="1244291"/>
            <a:ext cx="8294400" cy="4257166"/>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Where did the compartments come from?</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How did the labels get set the way they are?</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In traditional multi-level security systems, the system operator does these things</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Asbestos labels provide a decentralized and unprivileged method to set these initial conditions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403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3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3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36" name="Rectangle 4"/>
          <p:cNvSpPr>
            <a:spLocks noGrp="1" noChangeArrowheads="1"/>
          </p:cNvSpPr>
          <p:nvPr>
            <p:ph type="title"/>
          </p:nvPr>
        </p:nvSpPr>
        <p:spPr>
          <a:xfrm>
            <a:off x="2488320" y="-168816"/>
            <a:ext cx="45619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Compartment Creation</a:t>
            </a:r>
          </a:p>
        </p:txBody>
      </p:sp>
      <p:sp>
        <p:nvSpPr>
          <p:cNvPr id="4403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4038"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4404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404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404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404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404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404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404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404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4050"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4051"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44052"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53"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54"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55"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56"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4058" name="Text Box 2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4059" name="Text Box 2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505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5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5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60" name="Rectangle 4"/>
          <p:cNvSpPr>
            <a:spLocks noGrp="1" noChangeArrowheads="1"/>
          </p:cNvSpPr>
          <p:nvPr>
            <p:ph type="title"/>
          </p:nvPr>
        </p:nvSpPr>
        <p:spPr>
          <a:xfrm>
            <a:off x="2488320" y="-168816"/>
            <a:ext cx="45619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Compartment Creation</a:t>
            </a:r>
          </a:p>
        </p:txBody>
      </p:sp>
      <p:sp>
        <p:nvSpPr>
          <p:cNvPr id="4506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5062"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4506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506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506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506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507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507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507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507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5074"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5075"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45076"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77"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78"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79"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5080"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45081" name="AutoShape 25"/>
          <p:cNvCxnSpPr>
            <a:cxnSpLocks noChangeShapeType="1"/>
            <a:stCxn id="45061" idx="2"/>
            <a:endCxn id="45082"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45082" name="Line 26"/>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45083"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45084" name="AutoShape 28"/>
          <p:cNvCxnSpPr>
            <a:cxnSpLocks noChangeShapeType="1"/>
            <a:stCxn id="45083" idx="0"/>
            <a:endCxn id="45075"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type="stealth" w="med" len="med"/>
          </a:ln>
          <a:effectLst/>
        </p:spPr>
      </p:cxnSp>
      <p:cxnSp>
        <p:nvCxnSpPr>
          <p:cNvPr id="45085" name="AutoShape 29"/>
          <p:cNvCxnSpPr>
            <a:cxnSpLocks noChangeShapeType="1"/>
            <a:stCxn id="45082" idx="1"/>
            <a:endCxn id="45080" idx="2"/>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45089" name="Text Box 33"/>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5090" name="Text Box 34"/>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grpSp>
        <p:nvGrpSpPr>
          <p:cNvPr id="3" name="Group 42"/>
          <p:cNvGrpSpPr>
            <a:grpSpLocks/>
          </p:cNvGrpSpPr>
          <p:nvPr/>
        </p:nvGrpSpPr>
        <p:grpSpPr bwMode="auto">
          <a:xfrm>
            <a:off x="207360" y="1382545"/>
            <a:ext cx="1604160" cy="691273"/>
            <a:chOff x="192" y="912"/>
            <a:chExt cx="1114" cy="480"/>
          </a:xfrm>
        </p:grpSpPr>
        <p:sp>
          <p:nvSpPr>
            <p:cNvPr id="45099" name="Rectangle 43"/>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45100" name="Freeform 44"/>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45101" name="Freeform 45"/>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
        <p:nvSpPr>
          <p:cNvPr id="45097" name="Text Box 41"/>
          <p:cNvSpPr txBox="1">
            <a:spLocks noChangeArrowheads="1"/>
          </p:cNvSpPr>
          <p:nvPr/>
        </p:nvSpPr>
        <p:spPr bwMode="auto">
          <a:xfrm>
            <a:off x="276481" y="1382545"/>
            <a:ext cx="115542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password</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608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08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08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084" name="Rectangle 4"/>
          <p:cNvSpPr>
            <a:spLocks noGrp="1" noChangeArrowheads="1"/>
          </p:cNvSpPr>
          <p:nvPr>
            <p:ph type="title"/>
          </p:nvPr>
        </p:nvSpPr>
        <p:spPr>
          <a:xfrm>
            <a:off x="2488320" y="-168816"/>
            <a:ext cx="45619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Compartment Creation</a:t>
            </a:r>
          </a:p>
        </p:txBody>
      </p:sp>
      <p:sp>
        <p:nvSpPr>
          <p:cNvPr id="4608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6086"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4608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608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609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609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609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609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609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609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6098"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6099"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46100"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101"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102"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103"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6104"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46105" name="AutoShape 25"/>
          <p:cNvCxnSpPr>
            <a:cxnSpLocks noChangeShapeType="1"/>
            <a:stCxn id="46085" idx="2"/>
            <a:endCxn id="46083" idx="1"/>
          </p:cNvCxnSpPr>
          <p:nvPr/>
        </p:nvCxnSpPr>
        <p:spPr bwMode="auto">
          <a:xfrm rot="16200000" flipH="1">
            <a:off x="1088574" y="3266290"/>
            <a:ext cx="1244291" cy="518400"/>
          </a:xfrm>
          <a:prstGeom prst="curvedConnector3">
            <a:avLst>
              <a:gd name="adj1" fmla="val 50000"/>
            </a:avLst>
          </a:prstGeom>
          <a:noFill/>
          <a:ln w="27360">
            <a:solidFill>
              <a:srgbClr val="000000"/>
            </a:solidFill>
            <a:round/>
            <a:headEnd/>
            <a:tailEnd/>
          </a:ln>
          <a:effectLst/>
        </p:spPr>
      </p:cxnSp>
      <p:sp>
        <p:nvSpPr>
          <p:cNvPr id="46106" name="Line 26"/>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46107"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46108" name="AutoShape 28"/>
          <p:cNvCxnSpPr>
            <a:cxnSpLocks noChangeShapeType="1"/>
            <a:stCxn id="46107" idx="0"/>
            <a:endCxn id="46099"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type="stealth" w="med" len="med"/>
          </a:ln>
          <a:effectLst/>
        </p:spPr>
      </p:cxnSp>
      <p:sp>
        <p:nvSpPr>
          <p:cNvPr id="46113" name="Text Box 33"/>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6114" name="Text Box 34"/>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46115" name="AutoShape 35"/>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46120" name="Text Box 40"/>
          <p:cNvSpPr txBox="1">
            <a:spLocks noChangeArrowheads="1"/>
          </p:cNvSpPr>
          <p:nvPr/>
        </p:nvSpPr>
        <p:spPr bwMode="auto">
          <a:xfrm>
            <a:off x="7050241" y="1313418"/>
            <a:ext cx="115542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password</a:t>
            </a:r>
          </a:p>
        </p:txBody>
      </p:sp>
      <p:grpSp>
        <p:nvGrpSpPr>
          <p:cNvPr id="3" name="Group 41"/>
          <p:cNvGrpSpPr>
            <a:grpSpLocks/>
          </p:cNvGrpSpPr>
          <p:nvPr/>
        </p:nvGrpSpPr>
        <p:grpSpPr bwMode="auto">
          <a:xfrm>
            <a:off x="6966720" y="1313418"/>
            <a:ext cx="1604160" cy="691273"/>
            <a:chOff x="192" y="912"/>
            <a:chExt cx="1114" cy="480"/>
          </a:xfrm>
        </p:grpSpPr>
        <p:sp>
          <p:nvSpPr>
            <p:cNvPr id="46122" name="Rectangle 42"/>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46123" name="Freeform 43"/>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46124" name="Freeform 44"/>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
        <p:nvSpPr>
          <p:cNvPr id="46125" name="Text Box 45"/>
          <p:cNvSpPr txBox="1">
            <a:spLocks noChangeArrowheads="1"/>
          </p:cNvSpPr>
          <p:nvPr/>
        </p:nvSpPr>
        <p:spPr bwMode="auto">
          <a:xfrm>
            <a:off x="7035841" y="1313418"/>
            <a:ext cx="115542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password</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812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3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3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32" name="Rectangle 4"/>
          <p:cNvSpPr>
            <a:spLocks noGrp="1" noChangeArrowheads="1"/>
          </p:cNvSpPr>
          <p:nvPr>
            <p:ph type="title"/>
          </p:nvPr>
        </p:nvSpPr>
        <p:spPr>
          <a:xfrm>
            <a:off x="2488320" y="-168816"/>
            <a:ext cx="45619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Compartment Creation</a:t>
            </a:r>
          </a:p>
        </p:txBody>
      </p:sp>
      <p:sp>
        <p:nvSpPr>
          <p:cNvPr id="4813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8134"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4813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813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814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814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814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814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814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814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8146"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8147"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48148"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49"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50"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51"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8152"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48153" name="Picture 25"/>
          <p:cNvPicPr>
            <a:picLocks noChangeAspect="1" noChangeArrowheads="1"/>
          </p:cNvPicPr>
          <p:nvPr/>
        </p:nvPicPr>
        <p:blipFill>
          <a:blip r:embed="rId5"/>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48154" name="AutoShape 26"/>
          <p:cNvSpPr>
            <a:spLocks/>
          </p:cNvSpPr>
          <p:nvPr/>
        </p:nvSpPr>
        <p:spPr bwMode="auto">
          <a:xfrm>
            <a:off x="2764800" y="1106036"/>
            <a:ext cx="4212000" cy="2695963"/>
          </a:xfrm>
          <a:prstGeom prst="wedgeRectCallout">
            <a:avLst>
              <a:gd name="adj1" fmla="val 58662"/>
              <a:gd name="adj2" fmla="val 69583"/>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Any process that creates a</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compartment gets privilege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with respect to that </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compartment:</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	Declassify data</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	Grant clearance</a:t>
            </a:r>
          </a:p>
          <a:p>
            <a:pPr>
              <a:tabLst>
                <a:tab pos="656650" algn="l"/>
                <a:tab pos="1313299" algn="l"/>
                <a:tab pos="1969949" algn="l"/>
                <a:tab pos="2626599" algn="l"/>
                <a:tab pos="3283248" algn="l"/>
                <a:tab pos="3939898" algn="l"/>
              </a:tabLst>
            </a:pPr>
            <a:r>
              <a:rPr lang="en-GB" b="0" dirty="0">
                <a:solidFill>
                  <a:srgbClr val="000000"/>
                </a:solidFill>
                <a:ea typeface="msmincho" charset="0"/>
                <a:cs typeface="msmincho" charset="0"/>
              </a:rPr>
              <a:t>	Delegate privilege</a:t>
            </a:r>
          </a:p>
        </p:txBody>
      </p:sp>
      <p:sp>
        <p:nvSpPr>
          <p:cNvPr id="48156" name="Text Box 28"/>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8157" name="Text Box 29"/>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4915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5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5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56"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4915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grpSp>
        <p:nvGrpSpPr>
          <p:cNvPr id="2" name="Group 6"/>
          <p:cNvGrpSpPr>
            <a:grpSpLocks/>
          </p:cNvGrpSpPr>
          <p:nvPr/>
        </p:nvGrpSpPr>
        <p:grpSpPr bwMode="auto">
          <a:xfrm>
            <a:off x="0" y="3328825"/>
            <a:ext cx="9145440" cy="779290"/>
            <a:chOff x="0" y="-387063"/>
            <a:chExt cx="6351" cy="779290"/>
          </a:xfrm>
        </p:grpSpPr>
        <p:sp>
          <p:nvSpPr>
            <p:cNvPr id="49159" name="Line 7"/>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49160" name="Text Box 8"/>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49163" name="Rectangle 11"/>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49164" name="Freeform 12"/>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49165" name="Picture 13"/>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49166" name="Picture 14"/>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49167" name="Freeform 15"/>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9168" name="Freeform 16"/>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49169" name="Line 17"/>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49170" name="Rectangle 18"/>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49171" name="AutoShape 19"/>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72" name="AutoShape 20"/>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73" name="AutoShape 21"/>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74" name="AutoShape 22"/>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49175" name="AutoShape 23"/>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49176" name="AutoShape 24"/>
          <p:cNvCxnSpPr>
            <a:cxnSpLocks noChangeShapeType="1"/>
            <a:stCxn id="49157" idx="2"/>
            <a:endCxn id="49188"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sp>
        <p:nvSpPr>
          <p:cNvPr id="49178" name="Line 26"/>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49179" name="AutoShape 27"/>
          <p:cNvCxnSpPr>
            <a:cxnSpLocks noChangeShapeType="1"/>
            <a:stCxn id="49178" idx="0"/>
            <a:endCxn id="49170"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pic>
        <p:nvPicPr>
          <p:cNvPr id="49182" name="Picture 30"/>
          <p:cNvPicPr>
            <a:picLocks noChangeAspect="1" noChangeArrowheads="1"/>
          </p:cNvPicPr>
          <p:nvPr/>
        </p:nvPicPr>
        <p:blipFill>
          <a:blip r:embed="rId5"/>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49183" name="Rectangle 31"/>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sp>
        <p:nvSpPr>
          <p:cNvPr id="49185" name="Text Box 33"/>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49186" name="Text Box 34"/>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49187" name="AutoShape 35"/>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49188" name="Line 36"/>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6"/>
          <p:cNvGrpSpPr>
            <a:grpSpLocks/>
          </p:cNvGrpSpPr>
          <p:nvPr/>
        </p:nvGrpSpPr>
        <p:grpSpPr bwMode="auto">
          <a:xfrm>
            <a:off x="6966720" y="1313418"/>
            <a:ext cx="1604160" cy="691273"/>
            <a:chOff x="192" y="912"/>
            <a:chExt cx="1114" cy="480"/>
          </a:xfrm>
        </p:grpSpPr>
        <p:sp>
          <p:nvSpPr>
            <p:cNvPr id="49199" name="Rectangle 47"/>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49200" name="Freeform 48"/>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49201" name="Freeform 49"/>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0177" name="Rectangle 1"/>
          <p:cNvSpPr>
            <a:spLocks noGrp="1" noChangeArrowheads="1"/>
          </p:cNvSpPr>
          <p:nvPr>
            <p:ph type="title"/>
          </p:nvPr>
        </p:nvSpPr>
        <p:spPr>
          <a:xfrm>
            <a:off x="652320" y="281855"/>
            <a:ext cx="7809120" cy="542328"/>
          </a:xfrm>
          <a:ln/>
        </p:spPr>
        <p:txBody>
          <a:bodyPr>
            <a:spAutoFit/>
          </a:bodyPr>
          <a:lstStyle/>
          <a:p>
            <a:pPr lvl="1">
              <a:lnSpc>
                <a:spcPct val="101000"/>
              </a:lnSpc>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sz="2900" b="1" dirty="0">
                <a:solidFill>
                  <a:srgbClr val="333333"/>
                </a:solidFill>
                <a:latin typeface="Bitstream Vera Sans" pitchFamily="34" charset="0"/>
                <a:ea typeface="msmincho" charset="0"/>
                <a:cs typeface="msmincho" charset="0"/>
              </a:rPr>
              <a:t>Optional Labels</a:t>
            </a:r>
          </a:p>
        </p:txBody>
      </p:sp>
      <p:sp>
        <p:nvSpPr>
          <p:cNvPr id="50178" name="Rectangle 2"/>
          <p:cNvSpPr>
            <a:spLocks noGrp="1" noChangeArrowheads="1"/>
          </p:cNvSpPr>
          <p:nvPr>
            <p:ph type="body" idx="1"/>
          </p:nvPr>
        </p:nvSpPr>
        <p:spPr>
          <a:xfrm>
            <a:off x="207360" y="1244291"/>
            <a:ext cx="8709120" cy="3355995"/>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Process can attach optional (discretionary) labels to messages</a:t>
            </a:r>
          </a:p>
          <a:p>
            <a:pPr lvl="4">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1100" dirty="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C</a:t>
            </a:r>
            <a:r>
              <a:rPr lang="en-GB" baseline="-33000" dirty="0"/>
              <a:t>S</a:t>
            </a:r>
            <a:r>
              <a:rPr lang="en-GB" dirty="0"/>
              <a:t> 	– Contaminate Send</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D</a:t>
            </a:r>
            <a:r>
              <a:rPr lang="en-GB" baseline="-33000" dirty="0"/>
              <a:t>R</a:t>
            </a:r>
            <a:r>
              <a:rPr lang="en-GB" dirty="0"/>
              <a:t> 	– Declassify Receive</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D</a:t>
            </a:r>
            <a:r>
              <a:rPr lang="en-GB" baseline="-33000" dirty="0"/>
              <a:t>S 	</a:t>
            </a:r>
            <a:r>
              <a:rPr lang="en-GB" dirty="0"/>
              <a:t>– Declassify Send</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V 	– Verify</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120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0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0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04"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120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grpSp>
        <p:nvGrpSpPr>
          <p:cNvPr id="2" name="Group 6"/>
          <p:cNvGrpSpPr>
            <a:grpSpLocks/>
          </p:cNvGrpSpPr>
          <p:nvPr/>
        </p:nvGrpSpPr>
        <p:grpSpPr bwMode="auto">
          <a:xfrm>
            <a:off x="0" y="3328825"/>
            <a:ext cx="9145440" cy="779290"/>
            <a:chOff x="0" y="-387063"/>
            <a:chExt cx="6351" cy="779290"/>
          </a:xfrm>
        </p:grpSpPr>
        <p:sp>
          <p:nvSpPr>
            <p:cNvPr id="51207" name="Line 7"/>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1208" name="Text Box 8"/>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1211" name="Rectangle 11"/>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1212" name="Freeform 12"/>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1213" name="Picture 13"/>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1214" name="Picture 14"/>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1215" name="Freeform 15"/>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1216" name="Freeform 16"/>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1217" name="Line 17"/>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1218" name="Rectangle 18"/>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1219" name="AutoShape 19"/>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20" name="AutoShape 20"/>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21" name="AutoShape 21"/>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22" name="AutoShape 22"/>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23" name="AutoShape 23"/>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1226" name="Line 26"/>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51227" name="AutoShape 27"/>
          <p:cNvCxnSpPr>
            <a:cxnSpLocks noChangeShapeType="1"/>
            <a:stCxn id="51226" idx="0"/>
            <a:endCxn id="51218"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pic>
        <p:nvPicPr>
          <p:cNvPr id="51230" name="Picture 30"/>
          <p:cNvPicPr>
            <a:picLocks noChangeAspect="1" noChangeArrowheads="1"/>
          </p:cNvPicPr>
          <p:nvPr/>
        </p:nvPicPr>
        <p:blipFill>
          <a:blip r:embed="rId5"/>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51231" name="Text Box 31"/>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51232" name="Picture 32"/>
          <p:cNvPicPr>
            <a:picLocks noChangeAspect="1" noChangeArrowheads="1"/>
          </p:cNvPicPr>
          <p:nvPr/>
        </p:nvPicPr>
        <p:blipFill>
          <a:blip r:embed="rId6"/>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sp>
        <p:nvSpPr>
          <p:cNvPr id="51233" name="Rectangle 33"/>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sp>
        <p:nvSpPr>
          <p:cNvPr id="51234" name="AutoShape 34"/>
          <p:cNvSpPr>
            <a:spLocks/>
          </p:cNvSpPr>
          <p:nvPr/>
        </p:nvSpPr>
        <p:spPr bwMode="auto">
          <a:xfrm>
            <a:off x="3525120" y="1244291"/>
            <a:ext cx="3110400" cy="1659054"/>
          </a:xfrm>
          <a:prstGeom prst="wedgeRectCallout">
            <a:avLst>
              <a:gd name="adj1" fmla="val 76185"/>
              <a:gd name="adj2" fmla="val 77972"/>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Lst>
            </a:pPr>
            <a:r>
              <a:rPr lang="en-GB" b="0" dirty="0">
                <a:solidFill>
                  <a:srgbClr val="000000"/>
                </a:solidFill>
                <a:ea typeface="msmincho" charset="0"/>
                <a:cs typeface="msmincho" charset="0"/>
              </a:rPr>
              <a:t>Declassify receive</a:t>
            </a:r>
          </a:p>
          <a:p>
            <a:pPr>
              <a:tabLst>
                <a:tab pos="656650" algn="l"/>
                <a:tab pos="1313299" algn="l"/>
                <a:tab pos="1969949" algn="l"/>
                <a:tab pos="2626599" algn="l"/>
              </a:tabLst>
            </a:pPr>
            <a:r>
              <a:rPr lang="en-GB" b="0" dirty="0">
                <a:solidFill>
                  <a:srgbClr val="000000"/>
                </a:solidFill>
                <a:ea typeface="msmincho" charset="0"/>
                <a:cs typeface="msmincho" charset="0"/>
              </a:rPr>
              <a:t>grants clearance for</a:t>
            </a:r>
          </a:p>
          <a:p>
            <a:pPr>
              <a:tabLst>
                <a:tab pos="656650" algn="l"/>
                <a:tab pos="1313299" algn="l"/>
                <a:tab pos="1969949" algn="l"/>
                <a:tab pos="2626599" algn="l"/>
              </a:tabLst>
            </a:pPr>
            <a:r>
              <a:rPr lang="en-GB" b="0" dirty="0">
                <a:solidFill>
                  <a:srgbClr val="000000"/>
                </a:solidFill>
                <a:ea typeface="msmincho" charset="0"/>
                <a:cs typeface="msmincho" charset="0"/>
              </a:rPr>
              <a:t>a compartment to</a:t>
            </a:r>
          </a:p>
          <a:p>
            <a:pPr>
              <a:tabLst>
                <a:tab pos="656650" algn="l"/>
                <a:tab pos="1313299" algn="l"/>
                <a:tab pos="1969949" algn="l"/>
                <a:tab pos="2626599" algn="l"/>
              </a:tabLst>
            </a:pPr>
            <a:r>
              <a:rPr lang="en-GB" b="0" dirty="0">
                <a:solidFill>
                  <a:srgbClr val="000000"/>
                </a:solidFill>
                <a:ea typeface="msmincho" charset="0"/>
                <a:cs typeface="msmincho" charset="0"/>
              </a:rPr>
              <a:t>another process</a:t>
            </a:r>
          </a:p>
        </p:txBody>
      </p:sp>
      <p:sp>
        <p:nvSpPr>
          <p:cNvPr id="51236"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1237"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1239" name="AutoShape 39"/>
          <p:cNvCxnSpPr>
            <a:cxnSpLocks noChangeShapeType="1"/>
            <a:endCxn id="51241"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1240" name="AutoShape 40"/>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1241" name="Line 41"/>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6"/>
          <p:cNvGrpSpPr>
            <a:grpSpLocks/>
          </p:cNvGrpSpPr>
          <p:nvPr/>
        </p:nvGrpSpPr>
        <p:grpSpPr bwMode="auto">
          <a:xfrm>
            <a:off x="6966720" y="1313418"/>
            <a:ext cx="1604160" cy="691273"/>
            <a:chOff x="192" y="912"/>
            <a:chExt cx="1114" cy="480"/>
          </a:xfrm>
        </p:grpSpPr>
        <p:sp>
          <p:nvSpPr>
            <p:cNvPr id="51247" name="Rectangle 47"/>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1248" name="Freeform 48"/>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1249" name="Freeform 49"/>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222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2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2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28"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222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2230"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223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223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223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223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223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223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224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224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2242"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2243"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2244"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45"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46"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47"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48"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2251"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52252" name="AutoShape 28"/>
          <p:cNvCxnSpPr>
            <a:cxnSpLocks noChangeShapeType="1"/>
            <a:stCxn id="52251" idx="0"/>
            <a:endCxn id="52243"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pic>
        <p:nvPicPr>
          <p:cNvPr id="52254" name="Picture 30"/>
          <p:cNvPicPr>
            <a:picLocks noChangeAspect="1" noChangeArrowheads="1"/>
          </p:cNvPicPr>
          <p:nvPr/>
        </p:nvPicPr>
        <p:blipFill>
          <a:blip r:embed="rId5"/>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52255" name="Text Box 31"/>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52256" name="Picture 32"/>
          <p:cNvPicPr>
            <a:picLocks noChangeAspect="1" noChangeArrowheads="1"/>
          </p:cNvPicPr>
          <p:nvPr/>
        </p:nvPicPr>
        <p:blipFill>
          <a:blip r:embed="rId6"/>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sp>
        <p:nvSpPr>
          <p:cNvPr id="52257" name="AutoShape 33"/>
          <p:cNvSpPr>
            <a:spLocks/>
          </p:cNvSpPr>
          <p:nvPr/>
        </p:nvSpPr>
        <p:spPr bwMode="auto">
          <a:xfrm>
            <a:off x="3732480" y="1451672"/>
            <a:ext cx="3176640" cy="1659054"/>
          </a:xfrm>
          <a:prstGeom prst="wedgeRectCallout">
            <a:avLst>
              <a:gd name="adj1" fmla="val 61380"/>
              <a:gd name="adj2" fmla="val 106685"/>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Lst>
            </a:pPr>
            <a:r>
              <a:rPr lang="en-GB" b="0" dirty="0">
                <a:solidFill>
                  <a:srgbClr val="000000"/>
                </a:solidFill>
                <a:ea typeface="msmincho" charset="0"/>
                <a:cs typeface="msmincho" charset="0"/>
              </a:rPr>
              <a:t>The kernel checks</a:t>
            </a:r>
          </a:p>
          <a:p>
            <a:pPr>
              <a:tabLst>
                <a:tab pos="656650" algn="l"/>
                <a:tab pos="1313299" algn="l"/>
                <a:tab pos="1969949" algn="l"/>
                <a:tab pos="2626599" algn="l"/>
              </a:tabLst>
            </a:pPr>
            <a:r>
              <a:rPr lang="en-GB" b="0" dirty="0">
                <a:solidFill>
                  <a:srgbClr val="000000"/>
                </a:solidFill>
                <a:ea typeface="msmincho" charset="0"/>
                <a:cs typeface="msmincho" charset="0"/>
              </a:rPr>
              <a:t>that processes have</a:t>
            </a:r>
          </a:p>
          <a:p>
            <a:pPr>
              <a:tabLst>
                <a:tab pos="656650" algn="l"/>
                <a:tab pos="1313299" algn="l"/>
                <a:tab pos="1969949" algn="l"/>
                <a:tab pos="2626599" algn="l"/>
              </a:tabLst>
            </a:pPr>
            <a:r>
              <a:rPr lang="en-GB" b="0" dirty="0">
                <a:solidFill>
                  <a:srgbClr val="000000"/>
                </a:solidFill>
                <a:ea typeface="msmincho" charset="0"/>
                <a:cs typeface="msmincho" charset="0"/>
              </a:rPr>
              <a:t>the privilege needed</a:t>
            </a:r>
          </a:p>
          <a:p>
            <a:pPr>
              <a:tabLst>
                <a:tab pos="656650" algn="l"/>
                <a:tab pos="1313299" algn="l"/>
                <a:tab pos="1969949" algn="l"/>
                <a:tab pos="2626599" algn="l"/>
              </a:tabLst>
            </a:pPr>
            <a:r>
              <a:rPr lang="en-GB" b="0" dirty="0">
                <a:solidFill>
                  <a:srgbClr val="000000"/>
                </a:solidFill>
                <a:ea typeface="msmincho" charset="0"/>
                <a:cs typeface="msmincho" charset="0"/>
              </a:rPr>
              <a:t>to grant clearance</a:t>
            </a:r>
          </a:p>
          <a:p>
            <a:pPr>
              <a:tabLst>
                <a:tab pos="656650" algn="l"/>
                <a:tab pos="1313299" algn="l"/>
                <a:tab pos="1969949" algn="l"/>
                <a:tab pos="2626599" algn="l"/>
              </a:tabLst>
            </a:pPr>
            <a:endParaRPr lang="en-GB" b="0" dirty="0">
              <a:solidFill>
                <a:srgbClr val="000000"/>
              </a:solidFill>
              <a:ea typeface="msmincho" charset="0"/>
              <a:cs typeface="msmincho" charset="0"/>
            </a:endParaRPr>
          </a:p>
        </p:txBody>
      </p:sp>
      <p:sp>
        <p:nvSpPr>
          <p:cNvPr id="52262" name="Text Box 38"/>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2263" name="Text Box 39"/>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2264" name="AutoShape 40"/>
          <p:cNvCxnSpPr>
            <a:cxnSpLocks noChangeShapeType="1"/>
            <a:endCxn id="52266"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2265" name="AutoShape 41"/>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2266" name="Line 42"/>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7"/>
          <p:cNvGrpSpPr>
            <a:grpSpLocks/>
          </p:cNvGrpSpPr>
          <p:nvPr/>
        </p:nvGrpSpPr>
        <p:grpSpPr bwMode="auto">
          <a:xfrm>
            <a:off x="7381440" y="3801999"/>
            <a:ext cx="1604160" cy="691273"/>
            <a:chOff x="192" y="912"/>
            <a:chExt cx="1114" cy="480"/>
          </a:xfrm>
        </p:grpSpPr>
        <p:sp>
          <p:nvSpPr>
            <p:cNvPr id="52272" name="Rectangle 48"/>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2273" name="Freeform 49"/>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2274" name="Freeform 50"/>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52259" name="Picture 35"/>
          <p:cNvPicPr>
            <a:picLocks noChangeAspect="1" noChangeArrowheads="1"/>
          </p:cNvPicPr>
          <p:nvPr/>
        </p:nvPicPr>
        <p:blipFill>
          <a:blip r:embed="rId6"/>
          <a:srcRect/>
          <a:stretch>
            <a:fillRect/>
          </a:stretch>
        </p:blipFill>
        <p:spPr bwMode="auto">
          <a:xfrm>
            <a:off x="8294400" y="3868247"/>
            <a:ext cx="622080" cy="555898"/>
          </a:xfrm>
          <a:prstGeom prst="rect">
            <a:avLst/>
          </a:prstGeom>
          <a:noFill/>
          <a:ln w="9525">
            <a:noFill/>
            <a:round/>
            <a:headEnd type="triangle" w="med" len="med"/>
            <a:tailEnd type="triangle" w="med" len="med"/>
          </a:ln>
          <a:effectLst/>
        </p:spPr>
      </p:pic>
      <p:sp>
        <p:nvSpPr>
          <p:cNvPr id="52260" name="Text Box 36"/>
          <p:cNvSpPr txBox="1">
            <a:spLocks noChangeArrowheads="1"/>
          </p:cNvSpPr>
          <p:nvPr/>
        </p:nvSpPr>
        <p:spPr bwMode="auto">
          <a:xfrm>
            <a:off x="7879680" y="3827825"/>
            <a:ext cx="412635"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6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324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5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5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52"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325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3254"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325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325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326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326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326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326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326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326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3266"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3267"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3268"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69"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70"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71"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72"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3275"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53276" name="AutoShape 28"/>
          <p:cNvCxnSpPr>
            <a:cxnSpLocks noChangeShapeType="1"/>
            <a:stCxn id="53275" idx="0"/>
            <a:endCxn id="53267"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53278" name="Text Box 30"/>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53279" name="Picture 31"/>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53283" name="Picture 35"/>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53285" name="Text Box 37"/>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3286" name="Text Box 38"/>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3287" name="AutoShape 39"/>
          <p:cNvCxnSpPr>
            <a:cxnSpLocks noChangeShapeType="1"/>
            <a:endCxn id="53289"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3288" name="AutoShape 40"/>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3289" name="Line 41"/>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8"/>
          <p:cNvGrpSpPr>
            <a:grpSpLocks/>
          </p:cNvGrpSpPr>
          <p:nvPr/>
        </p:nvGrpSpPr>
        <p:grpSpPr bwMode="auto">
          <a:xfrm>
            <a:off x="1382400" y="5944944"/>
            <a:ext cx="1604160" cy="691273"/>
            <a:chOff x="192" y="912"/>
            <a:chExt cx="1114" cy="480"/>
          </a:xfrm>
        </p:grpSpPr>
        <p:sp>
          <p:nvSpPr>
            <p:cNvPr id="53297" name="Rectangle 49"/>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3298" name="Freeform 50"/>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3299" name="Freeform 51"/>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53300" name="Picture 52"/>
          <p:cNvPicPr>
            <a:picLocks noChangeAspect="1" noChangeArrowheads="1"/>
          </p:cNvPicPr>
          <p:nvPr/>
        </p:nvPicPr>
        <p:blipFill>
          <a:blip r:embed="rId5"/>
          <a:srcRect/>
          <a:stretch>
            <a:fillRect/>
          </a:stretch>
        </p:blipFill>
        <p:spPr bwMode="auto">
          <a:xfrm>
            <a:off x="2295360" y="6011192"/>
            <a:ext cx="622080" cy="555898"/>
          </a:xfrm>
          <a:prstGeom prst="rect">
            <a:avLst/>
          </a:prstGeom>
          <a:noFill/>
          <a:ln w="9525">
            <a:noFill/>
            <a:round/>
            <a:headEnd type="triangle" w="med" len="med"/>
            <a:tailEnd type="triangle" w="med" len="med"/>
          </a:ln>
          <a:effectLst/>
        </p:spPr>
      </p:pic>
      <p:sp>
        <p:nvSpPr>
          <p:cNvPr id="53301" name="Text Box 53"/>
          <p:cNvSpPr txBox="1">
            <a:spLocks noChangeArrowheads="1"/>
          </p:cNvSpPr>
          <p:nvPr/>
        </p:nvSpPr>
        <p:spPr bwMode="auto">
          <a:xfrm>
            <a:off x="1880640" y="5970770"/>
            <a:ext cx="412635"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427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7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7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76"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427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4278"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428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428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428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428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428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428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428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428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4290"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4291"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4292"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93"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94"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95"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96"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4299"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54300" name="AutoShape 28"/>
          <p:cNvCxnSpPr>
            <a:cxnSpLocks noChangeShapeType="1"/>
            <a:stCxn id="54299" idx="0"/>
            <a:endCxn id="54291"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54302" name="Text Box 30"/>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54303" name="Picture 31"/>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54304"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54306" name="Picture 34"/>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54308"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4309"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4310" name="AutoShape 38"/>
          <p:cNvCxnSpPr>
            <a:cxnSpLocks noChangeShapeType="1"/>
            <a:endCxn id="54312"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4311" name="AutoShape 39"/>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4312" name="Line 40"/>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5"/>
          <p:cNvGrpSpPr>
            <a:grpSpLocks/>
          </p:cNvGrpSpPr>
          <p:nvPr/>
        </p:nvGrpSpPr>
        <p:grpSpPr bwMode="auto">
          <a:xfrm>
            <a:off x="1382400" y="5944944"/>
            <a:ext cx="1604160" cy="691273"/>
            <a:chOff x="192" y="912"/>
            <a:chExt cx="1114" cy="480"/>
          </a:xfrm>
        </p:grpSpPr>
        <p:sp>
          <p:nvSpPr>
            <p:cNvPr id="54318" name="Rectangle 46"/>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4319" name="Freeform 47"/>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4320" name="Freeform 48"/>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529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29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29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300"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530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5302"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530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530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530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530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531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531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531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531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5314"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5315"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5316"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317"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318"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319"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320"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5323"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55324" name="AutoShape 28"/>
          <p:cNvCxnSpPr>
            <a:cxnSpLocks noChangeShapeType="1"/>
            <a:stCxn id="55323" idx="0"/>
            <a:endCxn id="55315"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55326" name="Text Box 30"/>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55327" name="Picture 31"/>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55328"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55330" name="Picture 34"/>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55332"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5333"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5334" name="AutoShape 38"/>
          <p:cNvCxnSpPr>
            <a:cxnSpLocks noChangeShapeType="1"/>
            <a:endCxn id="55336"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5335" name="AutoShape 39"/>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5336" name="Line 40"/>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5"/>
          <p:cNvGrpSpPr>
            <a:grpSpLocks/>
          </p:cNvGrpSpPr>
          <p:nvPr/>
        </p:nvGrpSpPr>
        <p:grpSpPr bwMode="auto">
          <a:xfrm>
            <a:off x="1244160" y="3801999"/>
            <a:ext cx="1604160" cy="691273"/>
            <a:chOff x="192" y="912"/>
            <a:chExt cx="1114" cy="480"/>
          </a:xfrm>
        </p:grpSpPr>
        <p:sp>
          <p:nvSpPr>
            <p:cNvPr id="55342" name="Rectangle 46"/>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5343" name="Freeform 47"/>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5344" name="Freeform 48"/>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632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2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2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24"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632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6326"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632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632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633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633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633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633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633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633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6338"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6339"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6340"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41"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42"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43"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44"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6347" name="Line 2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56348" name="AutoShape 28"/>
          <p:cNvCxnSpPr>
            <a:cxnSpLocks noChangeShapeType="1"/>
            <a:stCxn id="56347" idx="0"/>
            <a:endCxn id="56339"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56350" name="Text Box 30"/>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56351" name="Picture 31"/>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56352"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56354" name="Picture 34"/>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sp>
        <p:nvSpPr>
          <p:cNvPr id="56356"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6357"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6358" name="AutoShape 38"/>
          <p:cNvCxnSpPr>
            <a:cxnSpLocks noChangeShapeType="1"/>
            <a:endCxn id="56360"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6359" name="AutoShape 39"/>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6360" name="Line 40"/>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5"/>
          <p:cNvGrpSpPr>
            <a:grpSpLocks/>
          </p:cNvGrpSpPr>
          <p:nvPr/>
        </p:nvGrpSpPr>
        <p:grpSpPr bwMode="auto">
          <a:xfrm>
            <a:off x="967680" y="2765090"/>
            <a:ext cx="1604160" cy="691273"/>
            <a:chOff x="192" y="912"/>
            <a:chExt cx="1114" cy="480"/>
          </a:xfrm>
        </p:grpSpPr>
        <p:sp>
          <p:nvSpPr>
            <p:cNvPr id="56366" name="Rectangle 46"/>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6367" name="Freeform 47"/>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6368" name="Freeform 48"/>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734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4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4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48"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Declassify Receive</a:t>
            </a:r>
          </a:p>
        </p:txBody>
      </p:sp>
      <p:sp>
        <p:nvSpPr>
          <p:cNvPr id="5734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7350"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735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735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735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735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735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735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736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736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7362"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7363"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7364"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65"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66"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67"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68"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57369" name="Picture 25"/>
          <p:cNvPicPr>
            <a:picLocks noChangeAspect="1" noChangeArrowheads="1"/>
          </p:cNvPicPr>
          <p:nvPr/>
        </p:nvPicPr>
        <p:blipFill>
          <a:blip r:embed="rId5"/>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57370" name="Picture 26"/>
          <p:cNvPicPr>
            <a:picLocks noChangeAspect="1" noChangeArrowheads="1"/>
          </p:cNvPicPr>
          <p:nvPr/>
        </p:nvPicPr>
        <p:blipFill>
          <a:blip r:embed="rId6"/>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57371" name="AutoShape 27"/>
          <p:cNvSpPr>
            <a:spLocks/>
          </p:cNvSpPr>
          <p:nvPr/>
        </p:nvSpPr>
        <p:spPr bwMode="auto">
          <a:xfrm rot="19740000">
            <a:off x="2479680" y="4002181"/>
            <a:ext cx="622080" cy="207382"/>
          </a:xfrm>
          <a:prstGeom prst="leftArrow">
            <a:avLst>
              <a:gd name="adj1" fmla="val 50000"/>
              <a:gd name="adj2" fmla="val 75000"/>
            </a:avLst>
          </a:prstGeom>
          <a:solidFill>
            <a:srgbClr val="000000"/>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7373" name="Text Box 29"/>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7374" name="Text Box 30"/>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836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7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7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72"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Contaminate Send</a:t>
            </a:r>
          </a:p>
        </p:txBody>
      </p:sp>
      <p:sp>
        <p:nvSpPr>
          <p:cNvPr id="5837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8374"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837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837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838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838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838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838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838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838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8386"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8387"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8388"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89"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90"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91"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8392"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58395" name="AutoShape 27"/>
          <p:cNvCxnSpPr>
            <a:cxnSpLocks noChangeShapeType="1"/>
            <a:stCxn id="58402" idx="0"/>
            <a:endCxn id="58387"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58397" name="Text Box 29"/>
          <p:cNvSpPr txBox="1">
            <a:spLocks noChangeArrowheads="1"/>
          </p:cNvSpPr>
          <p:nvPr/>
        </p:nvSpPr>
        <p:spPr bwMode="auto">
          <a:xfrm>
            <a:off x="7660800" y="3230883"/>
            <a:ext cx="4682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 =</a:t>
            </a:r>
          </a:p>
        </p:txBody>
      </p:sp>
      <p:pic>
        <p:nvPicPr>
          <p:cNvPr id="58398"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58400" name="Picture 32"/>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58401" name="Picture 33"/>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58402" name="Line 34"/>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58404"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8405"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8406" name="AutoShape 38"/>
          <p:cNvCxnSpPr>
            <a:cxnSpLocks noChangeShapeType="1"/>
            <a:endCxn id="58408"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8407" name="AutoShape 39"/>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8408" name="Line 40"/>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5"/>
          <p:cNvGrpSpPr>
            <a:grpSpLocks/>
          </p:cNvGrpSpPr>
          <p:nvPr/>
        </p:nvGrpSpPr>
        <p:grpSpPr bwMode="auto">
          <a:xfrm>
            <a:off x="6966720" y="1313418"/>
            <a:ext cx="1604160" cy="691273"/>
            <a:chOff x="192" y="912"/>
            <a:chExt cx="1114" cy="480"/>
          </a:xfrm>
        </p:grpSpPr>
        <p:sp>
          <p:nvSpPr>
            <p:cNvPr id="58414" name="Rectangle 46"/>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8415" name="Freeform 47"/>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8416" name="Freeform 48"/>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5939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39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39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396"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Contaminate Send</a:t>
            </a:r>
          </a:p>
        </p:txBody>
      </p:sp>
      <p:sp>
        <p:nvSpPr>
          <p:cNvPr id="5939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9398"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5940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5940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5940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5940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5940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5940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5940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940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59410"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59411"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59412"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413"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414"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415"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59416"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59419" name="AutoShape 27"/>
          <p:cNvCxnSpPr>
            <a:cxnSpLocks noChangeShapeType="1"/>
            <a:stCxn id="59425" idx="0"/>
            <a:endCxn id="59411"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59421" name="Text Box 29"/>
          <p:cNvSpPr txBox="1">
            <a:spLocks noChangeArrowheads="1"/>
          </p:cNvSpPr>
          <p:nvPr/>
        </p:nvSpPr>
        <p:spPr bwMode="auto">
          <a:xfrm>
            <a:off x="7660800" y="3230883"/>
            <a:ext cx="4682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 =</a:t>
            </a:r>
          </a:p>
        </p:txBody>
      </p:sp>
      <p:pic>
        <p:nvPicPr>
          <p:cNvPr id="59422"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59423" name="Picture 31"/>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59424"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59425" name="Line 33"/>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59429" name="AutoShape 37"/>
          <p:cNvSpPr>
            <a:spLocks/>
          </p:cNvSpPr>
          <p:nvPr/>
        </p:nvSpPr>
        <p:spPr bwMode="auto">
          <a:xfrm>
            <a:off x="3939840" y="1659054"/>
            <a:ext cx="3110400" cy="1659054"/>
          </a:xfrm>
          <a:prstGeom prst="wedgeRectCallout">
            <a:avLst>
              <a:gd name="adj1" fmla="val 53259"/>
              <a:gd name="adj2" fmla="val 83222"/>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Lst>
            </a:pPr>
            <a:r>
              <a:rPr lang="en-GB" b="0" dirty="0">
                <a:solidFill>
                  <a:srgbClr val="000000"/>
                </a:solidFill>
                <a:ea typeface="msmincho" charset="0"/>
                <a:cs typeface="msmincho" charset="0"/>
              </a:rPr>
              <a:t>No privilege needed </a:t>
            </a:r>
          </a:p>
          <a:p>
            <a:pPr>
              <a:tabLst>
                <a:tab pos="656650" algn="l"/>
                <a:tab pos="1313299" algn="l"/>
                <a:tab pos="1969949" algn="l"/>
                <a:tab pos="2626599" algn="l"/>
              </a:tabLst>
            </a:pPr>
            <a:r>
              <a:rPr lang="en-GB" b="0" dirty="0">
                <a:solidFill>
                  <a:srgbClr val="000000"/>
                </a:solidFill>
                <a:ea typeface="msmincho" charset="0"/>
                <a:cs typeface="msmincho" charset="0"/>
              </a:rPr>
              <a:t>for C</a:t>
            </a:r>
            <a:r>
              <a:rPr lang="en-GB" b="0" baseline="-33000" dirty="0">
                <a:solidFill>
                  <a:srgbClr val="000000"/>
                </a:solidFill>
                <a:ea typeface="msmincho" charset="0"/>
                <a:cs typeface="msmincho" charset="0"/>
              </a:rPr>
              <a:t>S</a:t>
            </a:r>
            <a:r>
              <a:rPr lang="en-GB" b="0" dirty="0">
                <a:solidFill>
                  <a:srgbClr val="000000"/>
                </a:solidFill>
                <a:ea typeface="msmincho" charset="0"/>
                <a:cs typeface="msmincho" charset="0"/>
              </a:rPr>
              <a:t> – it can only </a:t>
            </a:r>
          </a:p>
          <a:p>
            <a:pPr>
              <a:tabLst>
                <a:tab pos="656650" algn="l"/>
                <a:tab pos="1313299" algn="l"/>
                <a:tab pos="1969949" algn="l"/>
                <a:tab pos="2626599" algn="l"/>
              </a:tabLst>
            </a:pPr>
            <a:r>
              <a:rPr lang="en-GB" b="0" dirty="0">
                <a:solidFill>
                  <a:srgbClr val="000000"/>
                </a:solidFill>
                <a:ea typeface="msmincho" charset="0"/>
                <a:cs typeface="msmincho" charset="0"/>
              </a:rPr>
              <a:t>add processes to a </a:t>
            </a:r>
          </a:p>
          <a:p>
            <a:pPr>
              <a:tabLst>
                <a:tab pos="656650" algn="l"/>
                <a:tab pos="1313299" algn="l"/>
                <a:tab pos="1969949" algn="l"/>
                <a:tab pos="2626599" algn="l"/>
              </a:tabLst>
            </a:pPr>
            <a:r>
              <a:rPr lang="en-GB" b="0" dirty="0">
                <a:solidFill>
                  <a:srgbClr val="000000"/>
                </a:solidFill>
                <a:ea typeface="msmincho" charset="0"/>
                <a:cs typeface="msmincho" charset="0"/>
              </a:rPr>
              <a:t>compartment</a:t>
            </a:r>
          </a:p>
        </p:txBody>
      </p:sp>
      <p:sp>
        <p:nvSpPr>
          <p:cNvPr id="59431" name="Text Box 39"/>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59432" name="Text Box 40"/>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59433" name="AutoShape 41"/>
          <p:cNvCxnSpPr>
            <a:cxnSpLocks noChangeShapeType="1"/>
            <a:endCxn id="59435"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type="stealth" w="med" len="med"/>
            <a:tailEnd/>
          </a:ln>
          <a:effectLst/>
        </p:spPr>
      </p:cxnSp>
      <p:cxnSp>
        <p:nvCxnSpPr>
          <p:cNvPr id="59434" name="AutoShape 42"/>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000000"/>
            </a:solidFill>
            <a:round/>
            <a:headEnd/>
            <a:tailEnd/>
          </a:ln>
          <a:effectLst/>
        </p:spPr>
      </p:cxnSp>
      <p:sp>
        <p:nvSpPr>
          <p:cNvPr id="59435" name="Line 43"/>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grpSp>
        <p:nvGrpSpPr>
          <p:cNvPr id="3" name="Group 48"/>
          <p:cNvGrpSpPr>
            <a:grpSpLocks/>
          </p:cNvGrpSpPr>
          <p:nvPr/>
        </p:nvGrpSpPr>
        <p:grpSpPr bwMode="auto">
          <a:xfrm>
            <a:off x="7257600" y="3801999"/>
            <a:ext cx="1604160" cy="691273"/>
            <a:chOff x="192" y="912"/>
            <a:chExt cx="1114" cy="480"/>
          </a:xfrm>
        </p:grpSpPr>
        <p:sp>
          <p:nvSpPr>
            <p:cNvPr id="59441" name="Rectangle 49"/>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59442" name="Freeform 50"/>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59443" name="Freeform 51"/>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
        <p:nvSpPr>
          <p:cNvPr id="59427" name="Text Box 35"/>
          <p:cNvSpPr txBox="1">
            <a:spLocks noChangeArrowheads="1"/>
          </p:cNvSpPr>
          <p:nvPr/>
        </p:nvSpPr>
        <p:spPr bwMode="auto">
          <a:xfrm>
            <a:off x="7741440" y="3801903"/>
            <a:ext cx="404145"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a:t>
            </a:r>
          </a:p>
        </p:txBody>
      </p:sp>
      <p:pic>
        <p:nvPicPr>
          <p:cNvPr id="59428" name="Picture 36"/>
          <p:cNvPicPr>
            <a:picLocks noChangeAspect="1" noChangeArrowheads="1"/>
          </p:cNvPicPr>
          <p:nvPr/>
        </p:nvPicPr>
        <p:blipFill>
          <a:blip r:embed="rId5"/>
          <a:srcRect/>
          <a:stretch>
            <a:fillRect/>
          </a:stretch>
        </p:blipFill>
        <p:spPr bwMode="auto">
          <a:xfrm>
            <a:off x="8156160" y="3868247"/>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041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1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1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20"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Contaminate Send</a:t>
            </a:r>
          </a:p>
        </p:txBody>
      </p:sp>
      <p:sp>
        <p:nvSpPr>
          <p:cNvPr id="6042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0422"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042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042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042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042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043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043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043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043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0434"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0435"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0436"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37"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38"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39"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0440"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60443" name="AutoShape 27"/>
          <p:cNvCxnSpPr>
            <a:cxnSpLocks noChangeShapeType="1"/>
            <a:stCxn id="60449" idx="0"/>
            <a:endCxn id="60435" idx="2"/>
          </p:cNvCxnSpPr>
          <p:nvPr/>
        </p:nvCxnSpPr>
        <p:spPr bwMode="auto">
          <a:xfrm flipV="1">
            <a:off x="7977600" y="2903345"/>
            <a:ext cx="5760" cy="1244291"/>
          </a:xfrm>
          <a:prstGeom prst="curvedConnector3">
            <a:avLst>
              <a:gd name="adj1" fmla="val 50000"/>
            </a:avLst>
          </a:prstGeom>
          <a:noFill/>
          <a:ln w="27360">
            <a:solidFill>
              <a:srgbClr val="FF0000"/>
            </a:solidFill>
            <a:round/>
            <a:headEnd/>
            <a:tailEnd/>
          </a:ln>
          <a:effectLst/>
        </p:spPr>
      </p:cxnSp>
      <p:sp>
        <p:nvSpPr>
          <p:cNvPr id="60445" name="Text Box 29"/>
          <p:cNvSpPr txBox="1">
            <a:spLocks noChangeArrowheads="1"/>
          </p:cNvSpPr>
          <p:nvPr/>
        </p:nvSpPr>
        <p:spPr bwMode="auto">
          <a:xfrm>
            <a:off x="7660800" y="3230883"/>
            <a:ext cx="4682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 =</a:t>
            </a:r>
          </a:p>
        </p:txBody>
      </p:sp>
      <p:pic>
        <p:nvPicPr>
          <p:cNvPr id="60446"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60447" name="Picture 31"/>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0448"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60449" name="Line 33"/>
          <p:cNvSpPr>
            <a:spLocks noChangeShapeType="1"/>
          </p:cNvSpPr>
          <p:nvPr/>
        </p:nvSpPr>
        <p:spPr bwMode="auto">
          <a:xfrm flipV="1">
            <a:off x="79776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60456"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0457"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0458" name="AutoShape 42"/>
          <p:cNvCxnSpPr>
            <a:cxnSpLocks noChangeShapeType="1"/>
            <a:endCxn id="60460" idx="0"/>
          </p:cNvCxnSpPr>
          <p:nvPr/>
        </p:nvCxnSpPr>
        <p:spPr bwMode="auto">
          <a:xfrm rot="16200000" flipH="1">
            <a:off x="1097216" y="3257650"/>
            <a:ext cx="1232769" cy="524160"/>
          </a:xfrm>
          <a:prstGeom prst="curvedConnector3">
            <a:avLst>
              <a:gd name="adj1" fmla="val 50468"/>
            </a:avLst>
          </a:prstGeom>
          <a:noFill/>
          <a:ln w="27360">
            <a:solidFill>
              <a:srgbClr val="FF0000"/>
            </a:solidFill>
            <a:round/>
            <a:headEnd type="stealth" w="med" len="med"/>
            <a:tailEnd/>
          </a:ln>
          <a:effectLst/>
        </p:spPr>
      </p:cxnSp>
      <p:cxnSp>
        <p:nvCxnSpPr>
          <p:cNvPr id="60459" name="AutoShape 43"/>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FF0000"/>
            </a:solidFill>
            <a:round/>
            <a:headEnd/>
            <a:tailEnd/>
          </a:ln>
          <a:effectLst/>
        </p:spPr>
      </p:cxnSp>
      <p:sp>
        <p:nvSpPr>
          <p:cNvPr id="60460" name="Line 44"/>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grpSp>
        <p:nvGrpSpPr>
          <p:cNvPr id="3" name="Group 51"/>
          <p:cNvGrpSpPr>
            <a:grpSpLocks/>
          </p:cNvGrpSpPr>
          <p:nvPr/>
        </p:nvGrpSpPr>
        <p:grpSpPr bwMode="auto">
          <a:xfrm>
            <a:off x="7257600" y="3801999"/>
            <a:ext cx="1604160" cy="691273"/>
            <a:chOff x="192" y="912"/>
            <a:chExt cx="1114" cy="480"/>
          </a:xfrm>
        </p:grpSpPr>
        <p:sp>
          <p:nvSpPr>
            <p:cNvPr id="60468" name="Rectangle 52"/>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60469" name="Freeform 53"/>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60470" name="Freeform 54"/>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60472" name="Picture 56"/>
          <p:cNvPicPr>
            <a:picLocks noChangeAspect="1" noChangeArrowheads="1"/>
          </p:cNvPicPr>
          <p:nvPr/>
        </p:nvPicPr>
        <p:blipFill>
          <a:blip r:embed="rId5"/>
          <a:srcRect/>
          <a:stretch>
            <a:fillRect/>
          </a:stretch>
        </p:blipFill>
        <p:spPr bwMode="auto">
          <a:xfrm>
            <a:off x="8156160" y="3868247"/>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144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4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4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44"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Contaminate Send</a:t>
            </a:r>
          </a:p>
        </p:txBody>
      </p:sp>
      <p:sp>
        <p:nvSpPr>
          <p:cNvPr id="6144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1446"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144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144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145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145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145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145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145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145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1458"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1459"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1460"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61"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62"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63"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1464"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61467" name="AutoShape 27"/>
          <p:cNvCxnSpPr>
            <a:cxnSpLocks noChangeShapeType="1"/>
            <a:stCxn id="61473" idx="0"/>
            <a:endCxn id="61459" idx="2"/>
          </p:cNvCxnSpPr>
          <p:nvPr/>
        </p:nvCxnSpPr>
        <p:spPr bwMode="auto">
          <a:xfrm flipV="1">
            <a:off x="7977600" y="2903345"/>
            <a:ext cx="5760" cy="1244291"/>
          </a:xfrm>
          <a:prstGeom prst="curvedConnector3">
            <a:avLst>
              <a:gd name="adj1" fmla="val 50000"/>
            </a:avLst>
          </a:prstGeom>
          <a:noFill/>
          <a:ln w="27360">
            <a:solidFill>
              <a:srgbClr val="FF0000"/>
            </a:solidFill>
            <a:round/>
            <a:headEnd/>
            <a:tailEnd/>
          </a:ln>
          <a:effectLst/>
        </p:spPr>
      </p:cxnSp>
      <p:sp>
        <p:nvSpPr>
          <p:cNvPr id="61469" name="Text Box 29"/>
          <p:cNvSpPr txBox="1">
            <a:spLocks noChangeArrowheads="1"/>
          </p:cNvSpPr>
          <p:nvPr/>
        </p:nvSpPr>
        <p:spPr bwMode="auto">
          <a:xfrm>
            <a:off x="7660800" y="3230883"/>
            <a:ext cx="4682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 =</a:t>
            </a:r>
          </a:p>
        </p:txBody>
      </p:sp>
      <p:pic>
        <p:nvPicPr>
          <p:cNvPr id="61470"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61471" name="Picture 31"/>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1472"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61473" name="Line 33"/>
          <p:cNvSpPr>
            <a:spLocks noChangeShapeType="1"/>
          </p:cNvSpPr>
          <p:nvPr/>
        </p:nvSpPr>
        <p:spPr bwMode="auto">
          <a:xfrm flipV="1">
            <a:off x="79776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61480"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1481"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1482" name="AutoShape 42"/>
          <p:cNvCxnSpPr>
            <a:cxnSpLocks noChangeShapeType="1"/>
            <a:endCxn id="61484" idx="0"/>
          </p:cNvCxnSpPr>
          <p:nvPr/>
        </p:nvCxnSpPr>
        <p:spPr bwMode="auto">
          <a:xfrm rot="16200000" flipH="1">
            <a:off x="1097216" y="3257650"/>
            <a:ext cx="1232769" cy="524160"/>
          </a:xfrm>
          <a:prstGeom prst="curvedConnector3">
            <a:avLst>
              <a:gd name="adj1" fmla="val 50468"/>
            </a:avLst>
          </a:prstGeom>
          <a:noFill/>
          <a:ln w="27360">
            <a:solidFill>
              <a:srgbClr val="FF0000"/>
            </a:solidFill>
            <a:round/>
            <a:headEnd type="stealth" w="med" len="med"/>
            <a:tailEnd/>
          </a:ln>
          <a:effectLst/>
        </p:spPr>
      </p:cxnSp>
      <p:cxnSp>
        <p:nvCxnSpPr>
          <p:cNvPr id="61483" name="AutoShape 43"/>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FF0000"/>
            </a:solidFill>
            <a:round/>
            <a:headEnd/>
            <a:tailEnd/>
          </a:ln>
          <a:effectLst/>
        </p:spPr>
      </p:cxnSp>
      <p:sp>
        <p:nvSpPr>
          <p:cNvPr id="61484" name="Line 44"/>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grpSp>
        <p:nvGrpSpPr>
          <p:cNvPr id="3" name="Group 51"/>
          <p:cNvGrpSpPr>
            <a:grpSpLocks/>
          </p:cNvGrpSpPr>
          <p:nvPr/>
        </p:nvGrpSpPr>
        <p:grpSpPr bwMode="auto">
          <a:xfrm>
            <a:off x="1313280" y="5944944"/>
            <a:ext cx="1604160" cy="691273"/>
            <a:chOff x="192" y="912"/>
            <a:chExt cx="1114" cy="480"/>
          </a:xfrm>
        </p:grpSpPr>
        <p:sp>
          <p:nvSpPr>
            <p:cNvPr id="61492" name="Rectangle 52"/>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61493" name="Freeform 53"/>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61494" name="Freeform 54"/>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pic>
        <p:nvPicPr>
          <p:cNvPr id="61496" name="Picture 56"/>
          <p:cNvPicPr>
            <a:picLocks noChangeAspect="1" noChangeArrowheads="1"/>
          </p:cNvPicPr>
          <p:nvPr/>
        </p:nvPicPr>
        <p:blipFill>
          <a:blip r:embed="rId5"/>
          <a:srcRect/>
          <a:stretch>
            <a:fillRect/>
          </a:stretch>
        </p:blipFill>
        <p:spPr bwMode="auto">
          <a:xfrm>
            <a:off x="2211840" y="6011192"/>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246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6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6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68"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Contaminate Send</a:t>
            </a:r>
          </a:p>
        </p:txBody>
      </p:sp>
      <p:sp>
        <p:nvSpPr>
          <p:cNvPr id="6246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2470"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247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247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247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247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247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247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248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248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2482"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2483"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2484"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85"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86"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87"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2488"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62491" name="AutoShape 27"/>
          <p:cNvCxnSpPr>
            <a:cxnSpLocks noChangeShapeType="1"/>
            <a:stCxn id="62497" idx="0"/>
            <a:endCxn id="62483" idx="2"/>
          </p:cNvCxnSpPr>
          <p:nvPr/>
        </p:nvCxnSpPr>
        <p:spPr bwMode="auto">
          <a:xfrm flipV="1">
            <a:off x="7977600" y="2903345"/>
            <a:ext cx="5760" cy="1244291"/>
          </a:xfrm>
          <a:prstGeom prst="curvedConnector3">
            <a:avLst>
              <a:gd name="adj1" fmla="val 50000"/>
            </a:avLst>
          </a:prstGeom>
          <a:noFill/>
          <a:ln w="27360">
            <a:solidFill>
              <a:srgbClr val="FF0000"/>
            </a:solidFill>
            <a:round/>
            <a:headEnd/>
            <a:tailEnd/>
          </a:ln>
          <a:effectLst/>
        </p:spPr>
      </p:cxnSp>
      <p:sp>
        <p:nvSpPr>
          <p:cNvPr id="62493" name="Text Box 29"/>
          <p:cNvSpPr txBox="1">
            <a:spLocks noChangeArrowheads="1"/>
          </p:cNvSpPr>
          <p:nvPr/>
        </p:nvSpPr>
        <p:spPr bwMode="auto">
          <a:xfrm>
            <a:off x="7660800" y="3230883"/>
            <a:ext cx="4682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 =</a:t>
            </a:r>
          </a:p>
        </p:txBody>
      </p:sp>
      <p:pic>
        <p:nvPicPr>
          <p:cNvPr id="62494"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62495" name="Picture 31"/>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2496"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62497" name="Line 33"/>
          <p:cNvSpPr>
            <a:spLocks noChangeShapeType="1"/>
          </p:cNvSpPr>
          <p:nvPr/>
        </p:nvSpPr>
        <p:spPr bwMode="auto">
          <a:xfrm flipV="1">
            <a:off x="79776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pic>
        <p:nvPicPr>
          <p:cNvPr id="62498" name="Picture 34"/>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sp>
        <p:nvSpPr>
          <p:cNvPr id="62501" name="Text Box 37"/>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2502" name="Text Box 38"/>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2503" name="AutoShape 39"/>
          <p:cNvCxnSpPr>
            <a:cxnSpLocks noChangeShapeType="1"/>
            <a:endCxn id="62505" idx="0"/>
          </p:cNvCxnSpPr>
          <p:nvPr/>
        </p:nvCxnSpPr>
        <p:spPr bwMode="auto">
          <a:xfrm rot="16200000" flipH="1">
            <a:off x="1097216" y="3257650"/>
            <a:ext cx="1232769" cy="524160"/>
          </a:xfrm>
          <a:prstGeom prst="curvedConnector3">
            <a:avLst>
              <a:gd name="adj1" fmla="val 50468"/>
            </a:avLst>
          </a:prstGeom>
          <a:noFill/>
          <a:ln w="27360">
            <a:solidFill>
              <a:srgbClr val="FF0000"/>
            </a:solidFill>
            <a:round/>
            <a:headEnd type="stealth" w="med" len="med"/>
            <a:tailEnd/>
          </a:ln>
          <a:effectLst/>
        </p:spPr>
      </p:cxnSp>
      <p:cxnSp>
        <p:nvCxnSpPr>
          <p:cNvPr id="62504" name="AutoShape 40"/>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FF0000"/>
            </a:solidFill>
            <a:round/>
            <a:headEnd/>
            <a:tailEnd/>
          </a:ln>
          <a:effectLst/>
        </p:spPr>
      </p:cxnSp>
      <p:sp>
        <p:nvSpPr>
          <p:cNvPr id="62505" name="Line 41"/>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grpSp>
        <p:nvGrpSpPr>
          <p:cNvPr id="3" name="Group 48"/>
          <p:cNvGrpSpPr>
            <a:grpSpLocks/>
          </p:cNvGrpSpPr>
          <p:nvPr/>
        </p:nvGrpSpPr>
        <p:grpSpPr bwMode="auto">
          <a:xfrm>
            <a:off x="1229760" y="3801999"/>
            <a:ext cx="1604160" cy="691273"/>
            <a:chOff x="192" y="912"/>
            <a:chExt cx="1114" cy="480"/>
          </a:xfrm>
        </p:grpSpPr>
        <p:sp>
          <p:nvSpPr>
            <p:cNvPr id="62513" name="Rectangle 49"/>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62514" name="Freeform 50"/>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62515" name="Freeform 51"/>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7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348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49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49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492" name="Rectangle 4"/>
          <p:cNvSpPr>
            <a:spLocks noGrp="1" noChangeArrowheads="1"/>
          </p:cNvSpPr>
          <p:nvPr>
            <p:ph type="title"/>
          </p:nvPr>
        </p:nvSpPr>
        <p:spPr>
          <a:xfrm>
            <a:off x="2488320" y="-168816"/>
            <a:ext cx="41472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Contaminate Send</a:t>
            </a:r>
          </a:p>
        </p:txBody>
      </p:sp>
      <p:sp>
        <p:nvSpPr>
          <p:cNvPr id="6349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3494"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349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349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350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350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350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350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350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350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3506"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3507"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3508"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509"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510"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511"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3512"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63515" name="AutoShape 27"/>
          <p:cNvCxnSpPr>
            <a:cxnSpLocks noChangeShapeType="1"/>
            <a:stCxn id="63521" idx="0"/>
            <a:endCxn id="63507" idx="2"/>
          </p:cNvCxnSpPr>
          <p:nvPr/>
        </p:nvCxnSpPr>
        <p:spPr bwMode="auto">
          <a:xfrm flipV="1">
            <a:off x="7977600" y="2903345"/>
            <a:ext cx="5760" cy="1244291"/>
          </a:xfrm>
          <a:prstGeom prst="curvedConnector3">
            <a:avLst>
              <a:gd name="adj1" fmla="val 50000"/>
            </a:avLst>
          </a:prstGeom>
          <a:noFill/>
          <a:ln w="27360">
            <a:solidFill>
              <a:srgbClr val="FF0000"/>
            </a:solidFill>
            <a:round/>
            <a:headEnd/>
            <a:tailEnd/>
          </a:ln>
          <a:effectLst/>
        </p:spPr>
      </p:cxnSp>
      <p:sp>
        <p:nvSpPr>
          <p:cNvPr id="63517" name="Text Box 29"/>
          <p:cNvSpPr txBox="1">
            <a:spLocks noChangeArrowheads="1"/>
          </p:cNvSpPr>
          <p:nvPr/>
        </p:nvSpPr>
        <p:spPr bwMode="auto">
          <a:xfrm>
            <a:off x="7660800" y="3230883"/>
            <a:ext cx="468277"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C</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 =</a:t>
            </a:r>
          </a:p>
        </p:txBody>
      </p:sp>
      <p:pic>
        <p:nvPicPr>
          <p:cNvPr id="63518"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63519" name="Picture 31"/>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3520" name="Picture 32"/>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63521" name="Line 33"/>
          <p:cNvSpPr>
            <a:spLocks noChangeShapeType="1"/>
          </p:cNvSpPr>
          <p:nvPr/>
        </p:nvSpPr>
        <p:spPr bwMode="auto">
          <a:xfrm flipV="1">
            <a:off x="79776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pic>
        <p:nvPicPr>
          <p:cNvPr id="63522" name="Picture 34"/>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sp>
        <p:nvSpPr>
          <p:cNvPr id="63525" name="Text Box 37"/>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3526" name="Text Box 38"/>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3527" name="AutoShape 39"/>
          <p:cNvCxnSpPr>
            <a:cxnSpLocks noChangeShapeType="1"/>
            <a:endCxn id="63529" idx="0"/>
          </p:cNvCxnSpPr>
          <p:nvPr/>
        </p:nvCxnSpPr>
        <p:spPr bwMode="auto">
          <a:xfrm rot="16200000" flipH="1">
            <a:off x="1097216" y="3257650"/>
            <a:ext cx="1232769" cy="524160"/>
          </a:xfrm>
          <a:prstGeom prst="curvedConnector3">
            <a:avLst>
              <a:gd name="adj1" fmla="val 50468"/>
            </a:avLst>
          </a:prstGeom>
          <a:noFill/>
          <a:ln w="27360">
            <a:solidFill>
              <a:srgbClr val="FF0000"/>
            </a:solidFill>
            <a:round/>
            <a:headEnd type="stealth" w="med" len="med"/>
            <a:tailEnd/>
          </a:ln>
          <a:effectLst/>
        </p:spPr>
      </p:cxnSp>
      <p:cxnSp>
        <p:nvCxnSpPr>
          <p:cNvPr id="63528" name="AutoShape 40"/>
          <p:cNvCxnSpPr>
            <a:cxnSpLocks noChangeShapeType="1"/>
          </p:cNvCxnSpPr>
          <p:nvPr/>
        </p:nvCxnSpPr>
        <p:spPr bwMode="auto">
          <a:xfrm rot="5400000" flipH="1" flipV="1">
            <a:off x="4974480" y="3224094"/>
            <a:ext cx="11521" cy="6006240"/>
          </a:xfrm>
          <a:prstGeom prst="curvedConnector3">
            <a:avLst>
              <a:gd name="adj1" fmla="val -4000005"/>
            </a:avLst>
          </a:prstGeom>
          <a:noFill/>
          <a:ln w="27360">
            <a:solidFill>
              <a:srgbClr val="FF0000"/>
            </a:solidFill>
            <a:round/>
            <a:headEnd/>
            <a:tailEnd/>
          </a:ln>
          <a:effectLst/>
        </p:spPr>
      </p:cxnSp>
      <p:sp>
        <p:nvSpPr>
          <p:cNvPr id="63529" name="Line 41"/>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grpSp>
        <p:nvGrpSpPr>
          <p:cNvPr id="3" name="Group 46"/>
          <p:cNvGrpSpPr>
            <a:grpSpLocks/>
          </p:cNvGrpSpPr>
          <p:nvPr/>
        </p:nvGrpSpPr>
        <p:grpSpPr bwMode="auto">
          <a:xfrm>
            <a:off x="967680" y="2765090"/>
            <a:ext cx="1604160" cy="691273"/>
            <a:chOff x="192" y="912"/>
            <a:chExt cx="1114" cy="480"/>
          </a:xfrm>
        </p:grpSpPr>
        <p:sp>
          <p:nvSpPr>
            <p:cNvPr id="63535" name="Rectangle 47"/>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63536" name="Freeform 48"/>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63537" name="Freeform 49"/>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451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1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1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16" name="Rectangle 4"/>
          <p:cNvSpPr>
            <a:spLocks noGrp="1" noChangeArrowheads="1"/>
          </p:cNvSpPr>
          <p:nvPr>
            <p:ph type="title"/>
          </p:nvPr>
        </p:nvSpPr>
        <p:spPr>
          <a:xfrm>
            <a:off x="3317760" y="-170256"/>
            <a:ext cx="24883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CGI Setup</a:t>
            </a:r>
          </a:p>
        </p:txBody>
      </p:sp>
      <p:sp>
        <p:nvSpPr>
          <p:cNvPr id="6451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4518"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452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452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452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452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452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452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452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452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4530" name="Line 1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4531" name="Rectangle 1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4532" name="AutoShape 20"/>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33" name="AutoShape 21"/>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34" name="AutoShape 22"/>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35" name="AutoShape 23"/>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4536" name="AutoShape 24"/>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64539" name="AutoShape 27"/>
          <p:cNvCxnSpPr>
            <a:cxnSpLocks noChangeShapeType="1"/>
            <a:stCxn id="64547" idx="0"/>
            <a:endCxn id="64531"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64541" name="Text Box 29"/>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64542" name="Picture 30"/>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64543" name="Picture 31"/>
          <p:cNvPicPr>
            <a:picLocks noChangeAspect="1" noChangeArrowheads="1"/>
          </p:cNvPicPr>
          <p:nvPr/>
        </p:nvPicPr>
        <p:blipFill>
          <a:blip r:embed="rId5"/>
          <a:srcRect/>
          <a:stretch>
            <a:fillRect/>
          </a:stretch>
        </p:blipFill>
        <p:spPr bwMode="auto">
          <a:xfrm>
            <a:off x="5250240" y="5599308"/>
            <a:ext cx="622080" cy="555898"/>
          </a:xfrm>
          <a:prstGeom prst="rect">
            <a:avLst/>
          </a:prstGeom>
          <a:noFill/>
          <a:ln w="9525">
            <a:noFill/>
            <a:round/>
            <a:headEnd type="triangle" w="med" len="med"/>
            <a:tailEnd type="triangle" w="med" len="med"/>
          </a:ln>
          <a:effectLst/>
        </p:spPr>
      </p:pic>
      <p:pic>
        <p:nvPicPr>
          <p:cNvPr id="64545" name="Picture 33"/>
          <p:cNvPicPr>
            <a:picLocks noChangeAspect="1" noChangeArrowheads="1"/>
          </p:cNvPicPr>
          <p:nvPr/>
        </p:nvPicPr>
        <p:blipFill>
          <a:blip r:embed="rId6"/>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4546" name="Picture 3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sp>
        <p:nvSpPr>
          <p:cNvPr id="64547" name="Line 35"/>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pic>
        <p:nvPicPr>
          <p:cNvPr id="64548" name="Picture 36"/>
          <p:cNvPicPr>
            <a:picLocks noChangeAspect="1" noChangeArrowheads="1"/>
          </p:cNvPicPr>
          <p:nvPr/>
        </p:nvPicPr>
        <p:blipFill>
          <a:blip r:embed="rId5"/>
          <a:srcRect/>
          <a:stretch>
            <a:fillRect/>
          </a:stretch>
        </p:blipFill>
        <p:spPr bwMode="auto">
          <a:xfrm>
            <a:off x="1310400" y="4213883"/>
            <a:ext cx="622080" cy="555898"/>
          </a:xfrm>
          <a:prstGeom prst="rect">
            <a:avLst/>
          </a:prstGeom>
          <a:noFill/>
          <a:ln w="9525">
            <a:noFill/>
            <a:round/>
            <a:headEnd type="triangle" w="med" len="med"/>
            <a:tailEnd type="triangle" w="med" len="med"/>
          </a:ln>
          <a:effectLst/>
        </p:spPr>
      </p:pic>
      <p:sp>
        <p:nvSpPr>
          <p:cNvPr id="64550" name="Text Box 38"/>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4551" name="Text Box 39"/>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4552" name="AutoShape 40"/>
          <p:cNvCxnSpPr>
            <a:cxnSpLocks noChangeShapeType="1"/>
            <a:endCxn id="64513" idx="1"/>
          </p:cNvCxnSpPr>
          <p:nvPr/>
        </p:nvCxnSpPr>
        <p:spPr bwMode="auto">
          <a:xfrm rot="16200000" flipH="1">
            <a:off x="5183934" y="3421810"/>
            <a:ext cx="1244291" cy="207360"/>
          </a:xfrm>
          <a:prstGeom prst="curvedConnector3">
            <a:avLst>
              <a:gd name="adj1" fmla="val 50000"/>
            </a:avLst>
          </a:prstGeom>
          <a:noFill/>
          <a:ln w="27360">
            <a:solidFill>
              <a:srgbClr val="000000"/>
            </a:solidFill>
            <a:round/>
            <a:headEnd type="stealth" w="med" len="med"/>
            <a:tailEnd/>
          </a:ln>
          <a:effectLst/>
        </p:spPr>
      </p:cxnSp>
      <p:sp>
        <p:nvSpPr>
          <p:cNvPr id="64553" name="Line 41"/>
          <p:cNvSpPr>
            <a:spLocks noChangeShapeType="1"/>
          </p:cNvSpPr>
          <p:nvPr/>
        </p:nvSpPr>
        <p:spPr bwMode="auto">
          <a:xfrm>
            <a:off x="590400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64555" name="AutoShape 43"/>
          <p:cNvCxnSpPr>
            <a:cxnSpLocks noChangeShapeType="1"/>
          </p:cNvCxnSpPr>
          <p:nvPr/>
        </p:nvCxnSpPr>
        <p:spPr bwMode="auto">
          <a:xfrm rot="16200000" flipH="1">
            <a:off x="6940800" y="5197615"/>
            <a:ext cx="1441" cy="2072160"/>
          </a:xfrm>
          <a:prstGeom prst="curvedConnector3">
            <a:avLst>
              <a:gd name="adj1" fmla="val 17399995"/>
            </a:avLst>
          </a:prstGeom>
          <a:noFill/>
          <a:ln w="27360">
            <a:solidFill>
              <a:srgbClr val="000000"/>
            </a:solidFill>
            <a:round/>
            <a:headEnd/>
            <a:tailEnd/>
          </a:ln>
          <a:effectLst/>
        </p:spPr>
      </p:cxnSp>
      <p:grpSp>
        <p:nvGrpSpPr>
          <p:cNvPr id="3" name="Group 48"/>
          <p:cNvGrpSpPr>
            <a:grpSpLocks/>
          </p:cNvGrpSpPr>
          <p:nvPr/>
        </p:nvGrpSpPr>
        <p:grpSpPr bwMode="auto">
          <a:xfrm>
            <a:off x="5114880" y="2626836"/>
            <a:ext cx="1604160" cy="691273"/>
            <a:chOff x="192" y="912"/>
            <a:chExt cx="1114" cy="480"/>
          </a:xfrm>
        </p:grpSpPr>
        <p:sp>
          <p:nvSpPr>
            <p:cNvPr id="64561" name="Rectangle 49"/>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64562" name="Freeform 50"/>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64563" name="Freeform 51"/>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553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553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553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5540" name="Rectangle 4"/>
          <p:cNvSpPr>
            <a:spLocks noGrp="1" noChangeArrowheads="1"/>
          </p:cNvSpPr>
          <p:nvPr>
            <p:ph type="title"/>
          </p:nvPr>
        </p:nvSpPr>
        <p:spPr>
          <a:xfrm>
            <a:off x="3317760" y="-170256"/>
            <a:ext cx="24883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Bob Setup</a:t>
            </a:r>
          </a:p>
        </p:txBody>
      </p:sp>
      <p:sp>
        <p:nvSpPr>
          <p:cNvPr id="6554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5542"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554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554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554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554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555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555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555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555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5554"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5555"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5556"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5557"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65558" name="Picture 22"/>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65559" name="Picture 23"/>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65560" name="Picture 24"/>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65561" name="Picture 25"/>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65562" name="Picture 26"/>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cxnSp>
        <p:nvCxnSpPr>
          <p:cNvPr id="65563" name="AutoShape 27"/>
          <p:cNvCxnSpPr>
            <a:cxnSpLocks noChangeShapeType="1"/>
            <a:stCxn id="65548" idx="2"/>
            <a:endCxn id="65564" idx="0"/>
          </p:cNvCxnSpPr>
          <p:nvPr/>
        </p:nvCxnSpPr>
        <p:spPr bwMode="auto">
          <a:xfrm rot="16200000" flipH="1">
            <a:off x="3061376" y="3367090"/>
            <a:ext cx="1232769" cy="305280"/>
          </a:xfrm>
          <a:prstGeom prst="curvedConnector3">
            <a:avLst>
              <a:gd name="adj1" fmla="val 50468"/>
            </a:avLst>
          </a:prstGeom>
          <a:noFill/>
          <a:ln w="27360">
            <a:solidFill>
              <a:srgbClr val="000000"/>
            </a:solidFill>
            <a:round/>
            <a:headEnd type="stealth" w="med" len="med"/>
            <a:tailEnd/>
          </a:ln>
          <a:effectLst/>
        </p:spPr>
      </p:cxnSp>
      <p:sp>
        <p:nvSpPr>
          <p:cNvPr id="65564" name="Line 28"/>
          <p:cNvSpPr>
            <a:spLocks noChangeShapeType="1"/>
          </p:cNvSpPr>
          <p:nvPr/>
        </p:nvSpPr>
        <p:spPr bwMode="auto">
          <a:xfrm>
            <a:off x="383040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65565" name="Line 29"/>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5566" name="Rectangle 30"/>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5567" name="AutoShape 31"/>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5568" name="AutoShape 32"/>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5569" name="Picture 33"/>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5570" name="Picture 34"/>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cxnSp>
        <p:nvCxnSpPr>
          <p:cNvPr id="65571" name="AutoShape 35"/>
          <p:cNvCxnSpPr>
            <a:cxnSpLocks noChangeShapeType="1"/>
            <a:stCxn id="65573" idx="0"/>
            <a:endCxn id="65566"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cxnSp>
        <p:nvCxnSpPr>
          <p:cNvPr id="65572" name="AutoShape 36"/>
          <p:cNvCxnSpPr>
            <a:cxnSpLocks noChangeShapeType="1"/>
            <a:stCxn id="65564" idx="1"/>
            <a:endCxn id="65573" idx="0"/>
          </p:cNvCxnSpPr>
          <p:nvPr/>
        </p:nvCxnSpPr>
        <p:spPr bwMode="auto">
          <a:xfrm rot="16200000" flipH="1">
            <a:off x="5904000" y="4160815"/>
            <a:ext cx="1441" cy="4145760"/>
          </a:xfrm>
          <a:prstGeom prst="curvedConnector3">
            <a:avLst>
              <a:gd name="adj1" fmla="val 33799995"/>
            </a:avLst>
          </a:prstGeom>
          <a:noFill/>
          <a:ln w="27360">
            <a:solidFill>
              <a:srgbClr val="000000"/>
            </a:solidFill>
            <a:round/>
            <a:headEnd/>
            <a:tailEnd/>
          </a:ln>
          <a:effectLst/>
        </p:spPr>
      </p:cxnSp>
      <p:sp>
        <p:nvSpPr>
          <p:cNvPr id="65573" name="Line 37"/>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65578" name="Text Box 42"/>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5579" name="Text Box 43"/>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5581" name="AutoShape 45"/>
          <p:cNvCxnSpPr>
            <a:cxnSpLocks noChangeShapeType="1"/>
            <a:stCxn id="65583" idx="1"/>
          </p:cNvCxnSpPr>
          <p:nvPr/>
        </p:nvCxnSpPr>
        <p:spPr bwMode="auto">
          <a:xfrm rot="16200000" flipH="1">
            <a:off x="6940800" y="5197615"/>
            <a:ext cx="1441" cy="2072160"/>
          </a:xfrm>
          <a:prstGeom prst="curvedConnector3">
            <a:avLst>
              <a:gd name="adj1" fmla="val 17399995"/>
            </a:avLst>
          </a:prstGeom>
          <a:noFill/>
          <a:ln w="27360">
            <a:solidFill>
              <a:srgbClr val="000000"/>
            </a:solidFill>
            <a:round/>
            <a:headEnd/>
            <a:tailEnd/>
          </a:ln>
          <a:effectLst/>
        </p:spPr>
      </p:cxnSp>
      <p:sp>
        <p:nvSpPr>
          <p:cNvPr id="65583" name="Line 47"/>
          <p:cNvSpPr>
            <a:spLocks noChangeShapeType="1"/>
          </p:cNvSpPr>
          <p:nvPr/>
        </p:nvSpPr>
        <p:spPr bwMode="auto">
          <a:xfrm>
            <a:off x="590400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65584" name="AutoShape 48"/>
          <p:cNvCxnSpPr>
            <a:cxnSpLocks noChangeShapeType="1"/>
          </p:cNvCxnSpPr>
          <p:nvPr/>
        </p:nvCxnSpPr>
        <p:spPr bwMode="auto">
          <a:xfrm rot="16200000" flipH="1">
            <a:off x="5183934" y="3421810"/>
            <a:ext cx="1244291" cy="207360"/>
          </a:xfrm>
          <a:prstGeom prst="curvedConnector3">
            <a:avLst>
              <a:gd name="adj1" fmla="val 50000"/>
            </a:avLst>
          </a:prstGeom>
          <a:noFill/>
          <a:ln w="27360">
            <a:solidFill>
              <a:srgbClr val="000000"/>
            </a:solidFill>
            <a:round/>
            <a:headEnd type="stealth" w="med" len="med"/>
            <a:tailEnd/>
          </a:ln>
          <a:effectLst/>
        </p:spPr>
      </p:cxn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656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6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6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64" name="Rectangle 4"/>
          <p:cNvSpPr>
            <a:spLocks noGrp="1" noChangeArrowheads="1"/>
          </p:cNvSpPr>
          <p:nvPr>
            <p:ph type="title"/>
          </p:nvPr>
        </p:nvSpPr>
        <p:spPr>
          <a:xfrm>
            <a:off x="3317760" y="-170256"/>
            <a:ext cx="248832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Bob Setup</a:t>
            </a:r>
          </a:p>
        </p:txBody>
      </p:sp>
      <p:sp>
        <p:nvSpPr>
          <p:cNvPr id="6656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6566" name="Rectangle 6"/>
          <p:cNvSpPr>
            <a:spLocks/>
          </p:cNvSpPr>
          <p:nvPr/>
        </p:nvSpPr>
        <p:spPr bwMode="auto">
          <a:xfrm>
            <a:off x="497664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cgi</a:t>
            </a:r>
            <a:r>
              <a:rPr lang="en-GB" b="0" dirty="0">
                <a:solidFill>
                  <a:srgbClr val="000000"/>
                </a:solidFill>
                <a:ea typeface="msmincho" charset="0"/>
                <a:cs typeface="msmincho" charset="0"/>
              </a:rPr>
              <a:t> script</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656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656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657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657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657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657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657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657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6578"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79"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80"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6581"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66582" name="Picture 22"/>
          <p:cNvPicPr>
            <a:picLocks noChangeAspect="1" noChangeArrowheads="1"/>
          </p:cNvPicPr>
          <p:nvPr/>
        </p:nvPicPr>
        <p:blipFill>
          <a:blip r:embed="rId6"/>
          <a:srcRect/>
          <a:stretch>
            <a:fillRect/>
          </a:stretch>
        </p:blipFill>
        <p:spPr bwMode="auto">
          <a:xfrm>
            <a:off x="5948640" y="5599308"/>
            <a:ext cx="622080" cy="555898"/>
          </a:xfrm>
          <a:prstGeom prst="rect">
            <a:avLst/>
          </a:prstGeom>
          <a:noFill/>
          <a:ln w="9525">
            <a:noFill/>
            <a:round/>
            <a:headEnd type="triangle" w="med" len="med"/>
            <a:tailEnd type="triangle" w="med" len="med"/>
          </a:ln>
          <a:effectLst/>
        </p:spPr>
      </p:pic>
      <p:pic>
        <p:nvPicPr>
          <p:cNvPr id="66583" name="Picture 23"/>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66584" name="Picture 24"/>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66585" name="Picture 25"/>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66586" name="Picture 26"/>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66587" name="Line 27"/>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6588" name="Rectangle 28"/>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6589" name="AutoShape 29"/>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90" name="AutoShape 30"/>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6591" name="Picture 31"/>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6592" name="Picture 32"/>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sp>
        <p:nvSpPr>
          <p:cNvPr id="66593" name="AutoShape 33"/>
          <p:cNvSpPr>
            <a:spLocks/>
          </p:cNvSpPr>
          <p:nvPr/>
        </p:nvSpPr>
        <p:spPr bwMode="auto">
          <a:xfrm rot="14220000">
            <a:off x="7138763" y="3693279"/>
            <a:ext cx="707114" cy="207360"/>
          </a:xfrm>
          <a:prstGeom prst="leftArrow">
            <a:avLst>
              <a:gd name="adj1" fmla="val 50000"/>
              <a:gd name="adj2" fmla="val 85243"/>
            </a:avLst>
          </a:prstGeom>
          <a:solidFill>
            <a:srgbClr val="000000"/>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6594" name="Text Box 34"/>
          <p:cNvSpPr txBox="1">
            <a:spLocks noChangeArrowheads="1"/>
          </p:cNvSpPr>
          <p:nvPr/>
        </p:nvSpPr>
        <p:spPr bwMode="auto">
          <a:xfrm>
            <a:off x="4962240" y="3228002"/>
            <a:ext cx="1719271"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nSpc>
                <a:spcPct val="98000"/>
              </a:lnSpc>
              <a:tabLst>
                <a:tab pos="656650" algn="l"/>
                <a:tab pos="1313299" algn="l"/>
                <a:tab pos="1969949" algn="l"/>
              </a:tabLst>
            </a:pPr>
            <a:r>
              <a:rPr lang="en-GB" b="0" dirty="0">
                <a:solidFill>
                  <a:srgbClr val="000000"/>
                </a:solidFill>
                <a:ea typeface="msmincho" charset="0"/>
                <a:cs typeface="msmincho" charset="0"/>
              </a:rPr>
              <a:t>Application Trust</a:t>
            </a:r>
          </a:p>
        </p:txBody>
      </p:sp>
      <p:sp>
        <p:nvSpPr>
          <p:cNvPr id="66596"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6597"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7825"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Label Implementation</a:t>
            </a:r>
          </a:p>
        </p:txBody>
      </p:sp>
      <p:sp>
        <p:nvSpPr>
          <p:cNvPr id="77826" name="Rectangle 2"/>
          <p:cNvSpPr>
            <a:spLocks noGrp="1" noChangeArrowheads="1"/>
          </p:cNvSpPr>
          <p:nvPr>
            <p:ph type="body" idx="1"/>
          </p:nvPr>
        </p:nvSpPr>
        <p:spPr>
          <a:xfrm>
            <a:off x="414720" y="1244291"/>
            <a:ext cx="8294400" cy="6192465"/>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Contamination &amp; Privilege = Label level (*, 0-3)</a:t>
            </a:r>
          </a:p>
          <a:p>
            <a:pPr lvl="4">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sz="1100" dirty="0"/>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                  = {A *, B 3, 1}</a:t>
            </a:r>
          </a:p>
          <a:p>
            <a:pPr>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A &amp; B are compartment names</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Trailing 1 = Neutral in all other compartments</a:t>
            </a:r>
          </a:p>
          <a:p>
            <a:pPr lvl="4">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sz="1100" dirty="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Including those that haven't been created yet</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Label representation linear in # compartments</a:t>
            </a:r>
          </a:p>
        </p:txBody>
      </p:sp>
      <p:sp>
        <p:nvSpPr>
          <p:cNvPr id="77827" name="AutoShape 3"/>
          <p:cNvSpPr>
            <a:spLocks/>
          </p:cNvSpPr>
          <p:nvPr/>
        </p:nvSpPr>
        <p:spPr bwMode="auto">
          <a:xfrm>
            <a:off x="622080" y="2004691"/>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7828" name="Picture 4"/>
          <p:cNvPicPr>
            <a:picLocks noChangeAspect="1" noChangeArrowheads="1"/>
          </p:cNvPicPr>
          <p:nvPr/>
        </p:nvPicPr>
        <p:blipFill>
          <a:blip r:embed="rId3"/>
          <a:srcRect/>
          <a:stretch>
            <a:fillRect/>
          </a:stretch>
        </p:blipFill>
        <p:spPr bwMode="auto">
          <a:xfrm>
            <a:off x="1003681" y="2070938"/>
            <a:ext cx="555840" cy="555898"/>
          </a:xfrm>
          <a:prstGeom prst="rect">
            <a:avLst/>
          </a:prstGeom>
          <a:noFill/>
          <a:ln w="9525">
            <a:noFill/>
            <a:round/>
            <a:headEnd type="triangle" w="med" len="med"/>
            <a:tailEnd type="triangle" w="med" len="med"/>
          </a:ln>
          <a:effectLst/>
        </p:spPr>
      </p:pic>
      <p:pic>
        <p:nvPicPr>
          <p:cNvPr id="77829" name="Picture 5"/>
          <p:cNvPicPr>
            <a:picLocks noChangeAspect="1" noChangeArrowheads="1"/>
          </p:cNvPicPr>
          <p:nvPr/>
        </p:nvPicPr>
        <p:blipFill>
          <a:blip r:embed="rId4"/>
          <a:srcRect/>
          <a:stretch>
            <a:fillRect/>
          </a:stretch>
        </p:blipFill>
        <p:spPr bwMode="auto">
          <a:xfrm>
            <a:off x="1496160" y="2070938"/>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7585"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67586" name="Rectangle 2"/>
          <p:cNvSpPr>
            <a:spLocks noGrp="1" noChangeArrowheads="1"/>
          </p:cNvSpPr>
          <p:nvPr>
            <p:ph type="body" idx="1"/>
          </p:nvPr>
        </p:nvSpPr>
        <p:spPr>
          <a:xfrm>
            <a:off x="207360" y="1244291"/>
            <a:ext cx="8709120" cy="4310103"/>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Information flow control keeps users data completely </a:t>
            </a:r>
            <a:r>
              <a:rPr lang="en-GB" dirty="0" smtClean="0"/>
              <a:t>disjoint</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Alice wants to export </a:t>
            </a:r>
            <a:r>
              <a:rPr lang="en-GB" b="1" dirty="0"/>
              <a:t>some</a:t>
            </a:r>
            <a:r>
              <a:rPr lang="en-GB" dirty="0"/>
              <a:t> of her data, like her </a:t>
            </a:r>
            <a:r>
              <a:rPr lang="en-GB" dirty="0" smtClean="0"/>
              <a:t>profile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But </a:t>
            </a:r>
            <a:r>
              <a:rPr lang="en-GB" b="1" dirty="0"/>
              <a:t>all</a:t>
            </a:r>
            <a:r>
              <a:rPr lang="en-GB" dirty="0"/>
              <a:t> her data is in her </a:t>
            </a:r>
            <a:r>
              <a:rPr lang="en-GB" dirty="0" smtClean="0"/>
              <a:t>compartment</a:t>
            </a:r>
            <a:endParaRPr lang="en-GB" b="1" dirty="0" smtClean="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How can she safely declassify her data</a:t>
            </a:r>
            <a:r>
              <a:rPr lang="en-GB" dirty="0" smtClean="0"/>
              <a:t>?</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Alice must trust all process that can do </a:t>
            </a:r>
            <a:r>
              <a:rPr lang="en-GB" dirty="0" smtClean="0"/>
              <a:t>so</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To minimize declassification bugs, we build </a:t>
            </a:r>
            <a:r>
              <a:rPr lang="en-GB" dirty="0" err="1"/>
              <a:t>declassifiers</a:t>
            </a:r>
            <a:r>
              <a:rPr lang="en-GB" dirty="0"/>
              <a:t> as simple, single purpose programs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860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861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861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8612" name="Rectangle 4"/>
          <p:cNvSpPr>
            <a:spLocks noGrp="1" noChangeArrowheads="1"/>
          </p:cNvSpPr>
          <p:nvPr>
            <p:ph type="title"/>
          </p:nvPr>
        </p:nvSpPr>
        <p:spPr>
          <a:xfrm>
            <a:off x="2903040" y="169738"/>
            <a:ext cx="41835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6861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8614"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861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861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862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862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862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862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862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862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8626"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8627"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8628"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8629" name="Picture 21"/>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68630" name="Picture 22"/>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68631" name="Picture 23"/>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68632" name="Picture 24"/>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68633" name="Line 25"/>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8634" name="Rectangle 26"/>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8635" name="AutoShape 27"/>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8636" name="AutoShape 28"/>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8637" name="Picture 29"/>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8638" name="Picture 30"/>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sp>
        <p:nvSpPr>
          <p:cNvPr id="68642" name="Text Box 34"/>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8643" name="Text Box 35"/>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6963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963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963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9636" name="Rectangle 4"/>
          <p:cNvSpPr>
            <a:spLocks noGrp="1" noChangeArrowheads="1"/>
          </p:cNvSpPr>
          <p:nvPr>
            <p:ph type="title"/>
          </p:nvPr>
        </p:nvSpPr>
        <p:spPr>
          <a:xfrm>
            <a:off x="2903040" y="169738"/>
            <a:ext cx="41835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6963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9638"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6964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6964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6964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6964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6964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6964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6964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964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69650"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9651"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9652"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9653" name="Picture 21"/>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69654" name="Picture 22"/>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69655" name="Picture 23"/>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69656" name="Picture 24"/>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69660" name="Line 28"/>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69661" name="Rectangle 29"/>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69662" name="AutoShape 30"/>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69663" name="AutoShape 31"/>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69664" name="Picture 32"/>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69665" name="Picture 33"/>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cxnSp>
        <p:nvCxnSpPr>
          <p:cNvPr id="69666" name="AutoShape 34"/>
          <p:cNvCxnSpPr>
            <a:cxnSpLocks noChangeShapeType="1"/>
            <a:stCxn id="69668" idx="0"/>
            <a:endCxn id="69661" idx="2"/>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69668" name="Line 36"/>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69669" name="Text Box 37"/>
          <p:cNvSpPr txBox="1">
            <a:spLocks noChangeArrowheads="1"/>
          </p:cNvSpPr>
          <p:nvPr/>
        </p:nvSpPr>
        <p:spPr bwMode="auto">
          <a:xfrm>
            <a:off x="7627680" y="3230883"/>
            <a:ext cx="476768"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R</a:t>
            </a:r>
            <a:r>
              <a:rPr lang="en-GB" b="0">
                <a:solidFill>
                  <a:srgbClr val="000000"/>
                </a:solidFill>
                <a:ea typeface="msmincho" charset="0"/>
                <a:cs typeface="msmincho" charset="0"/>
              </a:rPr>
              <a:t> =</a:t>
            </a:r>
          </a:p>
        </p:txBody>
      </p:sp>
      <p:pic>
        <p:nvPicPr>
          <p:cNvPr id="69670" name="Picture 38"/>
          <p:cNvPicPr>
            <a:picLocks noChangeAspect="1" noChangeArrowheads="1"/>
          </p:cNvPicPr>
          <p:nvPr/>
        </p:nvPicPr>
        <p:blipFill>
          <a:blip r:embed="rId5"/>
          <a:srcRect/>
          <a:stretch>
            <a:fillRect/>
          </a:stretch>
        </p:blipFill>
        <p:spPr bwMode="auto">
          <a:xfrm>
            <a:off x="8184960" y="2969592"/>
            <a:ext cx="622080" cy="555898"/>
          </a:xfrm>
          <a:prstGeom prst="rect">
            <a:avLst/>
          </a:prstGeom>
          <a:noFill/>
          <a:ln w="9525">
            <a:noFill/>
            <a:round/>
            <a:headEnd type="triangle" w="med" len="med"/>
            <a:tailEnd type="triangle" w="med" len="med"/>
          </a:ln>
          <a:effectLst/>
        </p:spPr>
      </p:pic>
      <p:pic>
        <p:nvPicPr>
          <p:cNvPr id="69671" name="Picture 39"/>
          <p:cNvPicPr>
            <a:picLocks noChangeAspect="1" noChangeArrowheads="1"/>
          </p:cNvPicPr>
          <p:nvPr/>
        </p:nvPicPr>
        <p:blipFill>
          <a:blip r:embed="rId7"/>
          <a:srcRect/>
          <a:stretch>
            <a:fillRect/>
          </a:stretch>
        </p:blipFill>
        <p:spPr bwMode="auto">
          <a:xfrm>
            <a:off x="7050240" y="2969592"/>
            <a:ext cx="555840" cy="555898"/>
          </a:xfrm>
          <a:prstGeom prst="rect">
            <a:avLst/>
          </a:prstGeom>
          <a:noFill/>
          <a:ln w="9525">
            <a:noFill/>
            <a:round/>
            <a:headEnd type="triangle" w="med" len="med"/>
            <a:tailEnd type="triangle" w="med" len="med"/>
          </a:ln>
          <a:effectLst/>
        </p:spPr>
      </p:pic>
      <p:sp>
        <p:nvSpPr>
          <p:cNvPr id="69672" name="Text Box 40"/>
          <p:cNvSpPr txBox="1">
            <a:spLocks noChangeArrowheads="1"/>
          </p:cNvSpPr>
          <p:nvPr/>
        </p:nvSpPr>
        <p:spPr bwMode="auto">
          <a:xfrm>
            <a:off x="6501601" y="3202080"/>
            <a:ext cx="404145"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gn="l">
              <a:lnSpc>
                <a:spcPct val="98000"/>
              </a:lnSpc>
            </a:pPr>
            <a:r>
              <a:rPr lang="en-GB" b="0">
                <a:solidFill>
                  <a:srgbClr val="000000"/>
                </a:solidFill>
                <a:ea typeface="msmincho" charset="0"/>
                <a:cs typeface="msmincho" charset="0"/>
              </a:rPr>
              <a:t>D</a:t>
            </a:r>
            <a:r>
              <a:rPr lang="en-GB" b="0" baseline="-33000">
                <a:solidFill>
                  <a:srgbClr val="000000"/>
                </a:solidFill>
                <a:ea typeface="msmincho" charset="0"/>
                <a:cs typeface="msmincho" charset="0"/>
              </a:rPr>
              <a:t>S</a:t>
            </a:r>
            <a:r>
              <a:rPr lang="en-GB" b="0">
                <a:solidFill>
                  <a:srgbClr val="000000"/>
                </a:solidFill>
                <a:ea typeface="msmincho" charset="0"/>
                <a:cs typeface="msmincho" charset="0"/>
              </a:rPr>
              <a:t>=</a:t>
            </a:r>
          </a:p>
        </p:txBody>
      </p:sp>
      <p:sp>
        <p:nvSpPr>
          <p:cNvPr id="69675" name="Text Box 43"/>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69676" name="Text Box 44"/>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69677" name="AutoShape 45"/>
          <p:cNvCxnSpPr>
            <a:cxnSpLocks noChangeShapeType="1"/>
            <a:stCxn id="69678" idx="1"/>
          </p:cNvCxnSpPr>
          <p:nvPr/>
        </p:nvCxnSpPr>
        <p:spPr bwMode="auto">
          <a:xfrm rot="16200000" flipH="1">
            <a:off x="6940800" y="5197615"/>
            <a:ext cx="1441" cy="2072160"/>
          </a:xfrm>
          <a:prstGeom prst="curvedConnector3">
            <a:avLst>
              <a:gd name="adj1" fmla="val 17399995"/>
            </a:avLst>
          </a:prstGeom>
          <a:noFill/>
          <a:ln w="27360">
            <a:solidFill>
              <a:srgbClr val="000000"/>
            </a:solidFill>
            <a:round/>
            <a:headEnd/>
            <a:tailEnd/>
          </a:ln>
          <a:effectLst/>
        </p:spPr>
      </p:cxnSp>
      <p:sp>
        <p:nvSpPr>
          <p:cNvPr id="69678" name="Line 46"/>
          <p:cNvSpPr>
            <a:spLocks noChangeShapeType="1"/>
          </p:cNvSpPr>
          <p:nvPr/>
        </p:nvSpPr>
        <p:spPr bwMode="auto">
          <a:xfrm>
            <a:off x="590400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69679" name="AutoShape 47"/>
          <p:cNvCxnSpPr>
            <a:cxnSpLocks noChangeShapeType="1"/>
          </p:cNvCxnSpPr>
          <p:nvPr/>
        </p:nvCxnSpPr>
        <p:spPr bwMode="auto">
          <a:xfrm rot="16200000" flipH="1">
            <a:off x="5183934" y="3421810"/>
            <a:ext cx="1244291" cy="207360"/>
          </a:xfrm>
          <a:prstGeom prst="curvedConnector3">
            <a:avLst>
              <a:gd name="adj1" fmla="val 50000"/>
            </a:avLst>
          </a:prstGeom>
          <a:noFill/>
          <a:ln w="27360">
            <a:solidFill>
              <a:srgbClr val="000000"/>
            </a:solidFill>
            <a:round/>
            <a:headEnd type="stealth" w="med" len="med"/>
            <a:tailEnd/>
          </a:ln>
          <a:effectLst/>
        </p:spPr>
      </p:cxnSp>
      <p:sp>
        <p:nvSpPr>
          <p:cNvPr id="69673" name="AutoShape 41"/>
          <p:cNvSpPr>
            <a:spLocks/>
          </p:cNvSpPr>
          <p:nvPr/>
        </p:nvSpPr>
        <p:spPr bwMode="auto">
          <a:xfrm>
            <a:off x="2695680" y="4977163"/>
            <a:ext cx="3248640" cy="1659054"/>
          </a:xfrm>
          <a:prstGeom prst="wedgeRectCallout">
            <a:avLst>
              <a:gd name="adj1" fmla="val 92111"/>
              <a:gd name="adj2" fmla="val -75176"/>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Lst>
            </a:pPr>
            <a:r>
              <a:rPr lang="en-GB" b="0" dirty="0">
                <a:solidFill>
                  <a:srgbClr val="000000"/>
                </a:solidFill>
                <a:ea typeface="msmincho" charset="0"/>
                <a:cs typeface="msmincho" charset="0"/>
              </a:rPr>
              <a:t>The process must </a:t>
            </a:r>
          </a:p>
          <a:p>
            <a:pPr>
              <a:tabLst>
                <a:tab pos="656650" algn="l"/>
                <a:tab pos="1313299" algn="l"/>
                <a:tab pos="1969949" algn="l"/>
                <a:tab pos="2626599" algn="l"/>
              </a:tabLst>
            </a:pPr>
            <a:r>
              <a:rPr lang="en-GB" b="0" dirty="0">
                <a:solidFill>
                  <a:srgbClr val="000000"/>
                </a:solidFill>
                <a:ea typeface="msmincho" charset="0"/>
                <a:cs typeface="msmincho" charset="0"/>
              </a:rPr>
              <a:t>have privilege for the</a:t>
            </a:r>
          </a:p>
          <a:p>
            <a:pPr>
              <a:tabLst>
                <a:tab pos="656650" algn="l"/>
                <a:tab pos="1313299" algn="l"/>
                <a:tab pos="1969949" algn="l"/>
                <a:tab pos="2626599" algn="l"/>
              </a:tabLst>
            </a:pPr>
            <a:r>
              <a:rPr lang="en-GB" b="0" dirty="0">
                <a:solidFill>
                  <a:srgbClr val="000000"/>
                </a:solidFill>
                <a:ea typeface="msmincho" charset="0"/>
                <a:cs typeface="msmincho" charset="0"/>
              </a:rPr>
              <a:t>compartment to use</a:t>
            </a:r>
          </a:p>
          <a:p>
            <a:pPr>
              <a:tabLst>
                <a:tab pos="656650" algn="l"/>
                <a:tab pos="1313299" algn="l"/>
                <a:tab pos="1969949" algn="l"/>
                <a:tab pos="2626599" algn="l"/>
              </a:tabLst>
            </a:pPr>
            <a:r>
              <a:rPr lang="en-GB" b="0" dirty="0">
                <a:solidFill>
                  <a:srgbClr val="000000"/>
                </a:solidFill>
                <a:ea typeface="msmincho" charset="0"/>
                <a:cs typeface="msmincho" charset="0"/>
              </a:rPr>
              <a:t>both D</a:t>
            </a:r>
            <a:r>
              <a:rPr lang="en-GB" b="0" baseline="-33000" dirty="0">
                <a:solidFill>
                  <a:srgbClr val="000000"/>
                </a:solidFill>
                <a:ea typeface="msmincho" charset="0"/>
                <a:cs typeface="msmincho" charset="0"/>
              </a:rPr>
              <a:t>S</a:t>
            </a:r>
            <a:r>
              <a:rPr lang="en-GB" b="0" dirty="0">
                <a:solidFill>
                  <a:srgbClr val="000000"/>
                </a:solidFill>
                <a:ea typeface="msmincho" charset="0"/>
                <a:cs typeface="msmincho" charset="0"/>
              </a:rPr>
              <a:t> and D</a:t>
            </a:r>
            <a:r>
              <a:rPr lang="en-GB" b="0" baseline="-33000" dirty="0">
                <a:solidFill>
                  <a:srgbClr val="000000"/>
                </a:solidFill>
                <a:ea typeface="msmincho" charset="0"/>
                <a:cs typeface="msmincho" charset="0"/>
              </a:rPr>
              <a:t>R</a:t>
            </a:r>
          </a:p>
        </p:txBody>
      </p:sp>
      <p:grpSp>
        <p:nvGrpSpPr>
          <p:cNvPr id="3" name="Group 52"/>
          <p:cNvGrpSpPr>
            <a:grpSpLocks/>
          </p:cNvGrpSpPr>
          <p:nvPr/>
        </p:nvGrpSpPr>
        <p:grpSpPr bwMode="auto">
          <a:xfrm>
            <a:off x="7050240" y="1244290"/>
            <a:ext cx="1604160" cy="691273"/>
            <a:chOff x="192" y="912"/>
            <a:chExt cx="1114" cy="480"/>
          </a:xfrm>
        </p:grpSpPr>
        <p:sp>
          <p:nvSpPr>
            <p:cNvPr id="69685" name="Rectangle 53"/>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69686" name="Freeform 54"/>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69687" name="Freeform 55"/>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065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065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065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0660" name="Rectangle 4"/>
          <p:cNvSpPr>
            <a:spLocks noGrp="1" noChangeArrowheads="1"/>
          </p:cNvSpPr>
          <p:nvPr>
            <p:ph type="title"/>
          </p:nvPr>
        </p:nvSpPr>
        <p:spPr>
          <a:xfrm>
            <a:off x="2903040" y="169738"/>
            <a:ext cx="41835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7066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0662"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7066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7066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7066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066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7067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7067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7067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067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0674"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0675"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0676"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0677"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70678" name="Picture 22"/>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70679" name="Picture 23"/>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70680" name="Picture 2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70681" name="Picture 25"/>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70682" name="Line 26"/>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70683" name="Rectangle 27"/>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70684" name="AutoShape 28"/>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0685" name="AutoShape 29"/>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0686" name="Picture 30"/>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70687" name="Picture 31"/>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pic>
        <p:nvPicPr>
          <p:cNvPr id="70688" name="Picture 32"/>
          <p:cNvPicPr>
            <a:picLocks noChangeAspect="1" noChangeArrowheads="1"/>
          </p:cNvPicPr>
          <p:nvPr/>
        </p:nvPicPr>
        <p:blipFill>
          <a:blip r:embed="rId7"/>
          <a:srcRect/>
          <a:stretch>
            <a:fillRect/>
          </a:stretch>
        </p:blipFill>
        <p:spPr bwMode="auto">
          <a:xfrm>
            <a:off x="5391360" y="4213883"/>
            <a:ext cx="555840" cy="555898"/>
          </a:xfrm>
          <a:prstGeom prst="rect">
            <a:avLst/>
          </a:prstGeom>
          <a:noFill/>
          <a:ln w="9525">
            <a:noFill/>
            <a:round/>
            <a:headEnd type="triangle" w="med" len="med"/>
            <a:tailEnd type="triangle" w="med" len="med"/>
          </a:ln>
          <a:effectLst/>
        </p:spPr>
      </p:pic>
      <p:cxnSp>
        <p:nvCxnSpPr>
          <p:cNvPr id="70692" name="AutoShape 36"/>
          <p:cNvCxnSpPr>
            <a:cxnSpLocks noChangeShapeType="1"/>
            <a:stCxn id="70694" idx="0"/>
          </p:cNvCxnSpPr>
          <p:nvPr/>
        </p:nvCxnSpPr>
        <p:spPr bwMode="auto">
          <a:xfrm flipV="1">
            <a:off x="7977600" y="2903345"/>
            <a:ext cx="5760" cy="1244291"/>
          </a:xfrm>
          <a:prstGeom prst="curvedConnector3">
            <a:avLst>
              <a:gd name="adj1" fmla="val 50000"/>
            </a:avLst>
          </a:prstGeom>
          <a:noFill/>
          <a:ln w="27360">
            <a:solidFill>
              <a:srgbClr val="000000"/>
            </a:solidFill>
            <a:round/>
            <a:headEnd/>
            <a:tailEnd/>
          </a:ln>
          <a:effectLst/>
        </p:spPr>
      </p:cxnSp>
      <p:sp>
        <p:nvSpPr>
          <p:cNvPr id="70694" name="Line 38"/>
          <p:cNvSpPr>
            <a:spLocks noChangeShapeType="1"/>
          </p:cNvSpPr>
          <p:nvPr/>
        </p:nvSpPr>
        <p:spPr bwMode="auto">
          <a:xfrm flipV="1">
            <a:off x="79776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70696" name="Text Box 40"/>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70697" name="Text Box 41"/>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70698" name="AutoShape 42"/>
          <p:cNvCxnSpPr>
            <a:cxnSpLocks noChangeShapeType="1"/>
            <a:stCxn id="70699" idx="1"/>
          </p:cNvCxnSpPr>
          <p:nvPr/>
        </p:nvCxnSpPr>
        <p:spPr bwMode="auto">
          <a:xfrm rot="16200000" flipH="1">
            <a:off x="6940800" y="5197615"/>
            <a:ext cx="1441" cy="2072160"/>
          </a:xfrm>
          <a:prstGeom prst="curvedConnector3">
            <a:avLst>
              <a:gd name="adj1" fmla="val 17399995"/>
            </a:avLst>
          </a:prstGeom>
          <a:noFill/>
          <a:ln w="27360">
            <a:solidFill>
              <a:srgbClr val="000000"/>
            </a:solidFill>
            <a:round/>
            <a:headEnd/>
            <a:tailEnd/>
          </a:ln>
          <a:effectLst/>
        </p:spPr>
      </p:cxnSp>
      <p:sp>
        <p:nvSpPr>
          <p:cNvPr id="70699" name="Line 43"/>
          <p:cNvSpPr>
            <a:spLocks noChangeShapeType="1"/>
          </p:cNvSpPr>
          <p:nvPr/>
        </p:nvSpPr>
        <p:spPr bwMode="auto">
          <a:xfrm>
            <a:off x="590400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70700" name="AutoShape 44"/>
          <p:cNvCxnSpPr>
            <a:cxnSpLocks noChangeShapeType="1"/>
          </p:cNvCxnSpPr>
          <p:nvPr/>
        </p:nvCxnSpPr>
        <p:spPr bwMode="auto">
          <a:xfrm rot="16200000" flipH="1">
            <a:off x="5183934" y="3421810"/>
            <a:ext cx="1244291" cy="207360"/>
          </a:xfrm>
          <a:prstGeom prst="curvedConnector3">
            <a:avLst>
              <a:gd name="adj1" fmla="val 50000"/>
            </a:avLst>
          </a:prstGeom>
          <a:noFill/>
          <a:ln w="27360">
            <a:solidFill>
              <a:srgbClr val="000000"/>
            </a:solidFill>
            <a:round/>
            <a:headEnd type="stealth" w="med" len="med"/>
            <a:tailEnd/>
          </a:ln>
          <a:effectLst/>
        </p:spPr>
      </p:cxnSp>
      <p:grpSp>
        <p:nvGrpSpPr>
          <p:cNvPr id="3" name="Group 53"/>
          <p:cNvGrpSpPr>
            <a:grpSpLocks/>
          </p:cNvGrpSpPr>
          <p:nvPr/>
        </p:nvGrpSpPr>
        <p:grpSpPr bwMode="auto">
          <a:xfrm>
            <a:off x="4976640" y="1244290"/>
            <a:ext cx="1604160" cy="691273"/>
            <a:chOff x="192" y="912"/>
            <a:chExt cx="1114" cy="480"/>
          </a:xfrm>
        </p:grpSpPr>
        <p:sp>
          <p:nvSpPr>
            <p:cNvPr id="70710" name="Rectangle 54"/>
            <p:cNvSpPr>
              <a:spLocks noChangeArrowheads="1"/>
            </p:cNvSpPr>
            <p:nvPr/>
          </p:nvSpPr>
          <p:spPr bwMode="auto">
            <a:xfrm>
              <a:off x="192" y="912"/>
              <a:ext cx="1104" cy="480"/>
            </a:xfrm>
            <a:prstGeom prst="rect">
              <a:avLst/>
            </a:prstGeom>
            <a:solidFill>
              <a:schemeClr val="bg1"/>
            </a:solidFill>
            <a:ln w="63500">
              <a:solidFill>
                <a:schemeClr val="tx1"/>
              </a:solidFill>
              <a:miter lim="800000"/>
              <a:headEnd/>
              <a:tailEnd/>
            </a:ln>
            <a:effectLst/>
          </p:spPr>
          <p:txBody>
            <a:bodyPr wrap="none" anchor="ctr">
              <a:prstTxWarp prst="textNoShape">
                <a:avLst/>
              </a:prstTxWarp>
            </a:bodyPr>
            <a:lstStyle/>
            <a:p>
              <a:endParaRPr lang="en-US"/>
            </a:p>
          </p:txBody>
        </p:sp>
        <p:sp>
          <p:nvSpPr>
            <p:cNvPr id="70711" name="Freeform 55"/>
            <p:cNvSpPr>
              <a:spLocks/>
            </p:cNvSpPr>
            <p:nvPr/>
          </p:nvSpPr>
          <p:spPr bwMode="auto">
            <a:xfrm rot="10800000">
              <a:off x="192" y="1104"/>
              <a:ext cx="1104" cy="269"/>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a:prstTxWarp prst="textNoShape">
                <a:avLst/>
              </a:prstTxWarp>
            </a:bodyPr>
            <a:lstStyle/>
            <a:p>
              <a:endParaRPr lang="en-US"/>
            </a:p>
          </p:txBody>
        </p:sp>
        <p:sp>
          <p:nvSpPr>
            <p:cNvPr id="70712" name="Freeform 56"/>
            <p:cNvSpPr>
              <a:spLocks/>
            </p:cNvSpPr>
            <p:nvPr/>
          </p:nvSpPr>
          <p:spPr bwMode="auto">
            <a:xfrm>
              <a:off x="202" y="912"/>
              <a:ext cx="1104" cy="269"/>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a:prstTxWarp prst="textNoShape">
                <a:avLst/>
              </a:prstTxWarp>
            </a:bodyPr>
            <a:lstStyle/>
            <a:p>
              <a:endParaRPr lang="en-US"/>
            </a:p>
          </p:txBody>
        </p:sp>
      </p:gr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1681"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1682"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1683"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1684" name="Rectangle 4"/>
          <p:cNvSpPr>
            <a:spLocks noGrp="1" noChangeArrowheads="1"/>
          </p:cNvSpPr>
          <p:nvPr>
            <p:ph type="title"/>
          </p:nvPr>
        </p:nvSpPr>
        <p:spPr>
          <a:xfrm>
            <a:off x="2903040" y="169738"/>
            <a:ext cx="47169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71685"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1686"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71688"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71689"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71692"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1693"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71694"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71695"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71696"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1697"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1698"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1699"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1700"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1701"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71702" name="Picture 22"/>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71703" name="Picture 23"/>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71704" name="Picture 2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71705" name="Picture 25"/>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71706" name="Line 26"/>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71707" name="Rectangle 27"/>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71708" name="AutoShape 28"/>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1709" name="AutoShape 29"/>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1710" name="Picture 30"/>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71711" name="Picture 31"/>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pic>
        <p:nvPicPr>
          <p:cNvPr id="71712" name="Picture 32"/>
          <p:cNvPicPr>
            <a:picLocks noChangeAspect="1" noChangeArrowheads="1"/>
          </p:cNvPicPr>
          <p:nvPr/>
        </p:nvPicPr>
        <p:blipFill>
          <a:blip r:embed="rId7"/>
          <a:srcRect/>
          <a:stretch>
            <a:fillRect/>
          </a:stretch>
        </p:blipFill>
        <p:spPr bwMode="auto">
          <a:xfrm>
            <a:off x="5391360" y="4213883"/>
            <a:ext cx="555840" cy="555898"/>
          </a:xfrm>
          <a:prstGeom prst="rect">
            <a:avLst/>
          </a:prstGeom>
          <a:noFill/>
          <a:ln w="9525">
            <a:noFill/>
            <a:round/>
            <a:headEnd type="triangle" w="med" len="med"/>
            <a:tailEnd type="triangle" w="med" len="med"/>
          </a:ln>
          <a:effectLst/>
        </p:spPr>
      </p:pic>
      <p:sp>
        <p:nvSpPr>
          <p:cNvPr id="71721" name="Text Box 41"/>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71722" name="Text Box 42"/>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71723" name="AutoShape 43"/>
          <p:cNvCxnSpPr>
            <a:cxnSpLocks noChangeShapeType="1"/>
            <a:endCxn id="71724"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71724" name="Line 44"/>
          <p:cNvSpPr>
            <a:spLocks noChangeShapeType="1"/>
          </p:cNvSpPr>
          <p:nvPr/>
        </p:nvSpPr>
        <p:spPr bwMode="auto">
          <a:xfrm>
            <a:off x="1975680" y="4147635"/>
            <a:ext cx="1440" cy="207381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sp>
        <p:nvSpPr>
          <p:cNvPr id="71725" name="Line 45"/>
          <p:cNvSpPr>
            <a:spLocks noChangeShapeType="1"/>
          </p:cNvSpPr>
          <p:nvPr/>
        </p:nvSpPr>
        <p:spPr bwMode="auto">
          <a:xfrm flipV="1">
            <a:off x="5904000" y="4146196"/>
            <a:ext cx="1440" cy="2076698"/>
          </a:xfrm>
          <a:prstGeom prst="line">
            <a:avLst/>
          </a:prstGeom>
          <a:noFill/>
          <a:ln w="27360">
            <a:solidFill>
              <a:srgbClr val="000000"/>
            </a:solidFill>
            <a:round/>
            <a:headEnd/>
            <a:tailEnd/>
          </a:ln>
          <a:effectLst/>
        </p:spPr>
        <p:txBody>
          <a:bodyPr lIns="82945" tIns="41473" rIns="82945" bIns="41473">
            <a:prstTxWarp prst="textNoShape">
              <a:avLst/>
            </a:prstTxWarp>
          </a:bodyPr>
          <a:lstStyle/>
          <a:p>
            <a:endParaRPr lang="en-US"/>
          </a:p>
        </p:txBody>
      </p:sp>
      <p:cxnSp>
        <p:nvCxnSpPr>
          <p:cNvPr id="71726" name="AutoShape 46"/>
          <p:cNvCxnSpPr>
            <a:cxnSpLocks noChangeShapeType="1"/>
            <a:stCxn id="71681" idx="1"/>
          </p:cNvCxnSpPr>
          <p:nvPr/>
        </p:nvCxnSpPr>
        <p:spPr bwMode="auto">
          <a:xfrm rot="5400000" flipH="1">
            <a:off x="5183934" y="3421810"/>
            <a:ext cx="1244291" cy="207360"/>
          </a:xfrm>
          <a:prstGeom prst="curvedConnector3">
            <a:avLst>
              <a:gd name="adj1" fmla="val 50000"/>
            </a:avLst>
          </a:prstGeom>
          <a:noFill/>
          <a:ln w="27360">
            <a:solidFill>
              <a:srgbClr val="000000"/>
            </a:solidFill>
            <a:round/>
            <a:headEnd/>
            <a:tailEnd type="stealth" w="med" len="med"/>
          </a:ln>
          <a:effectLst/>
        </p:spPr>
      </p:cxnSp>
      <p:cxnSp>
        <p:nvCxnSpPr>
          <p:cNvPr id="71727" name="AutoShape 47"/>
          <p:cNvCxnSpPr>
            <a:cxnSpLocks noChangeShapeType="1"/>
            <a:stCxn id="71724" idx="1"/>
            <a:endCxn id="71725" idx="0"/>
          </p:cNvCxnSpPr>
          <p:nvPr/>
        </p:nvCxnSpPr>
        <p:spPr bwMode="auto">
          <a:xfrm rot="16200000" flipH="1">
            <a:off x="3939840" y="4270255"/>
            <a:ext cx="1441" cy="3926880"/>
          </a:xfrm>
          <a:prstGeom prst="curvedConnector3">
            <a:avLst>
              <a:gd name="adj1" fmla="val 29199995"/>
            </a:avLst>
          </a:prstGeom>
          <a:noFill/>
          <a:ln w="27360">
            <a:solidFill>
              <a:srgbClr val="000000"/>
            </a:solidFill>
            <a:round/>
            <a:headEnd/>
            <a:tailEnd/>
          </a:ln>
          <a:effectLst/>
        </p:spPr>
      </p:cxnSp>
      <p:sp>
        <p:nvSpPr>
          <p:cNvPr id="71734" name="Rectangle 54"/>
          <p:cNvSpPr>
            <a:spLocks noChangeArrowheads="1"/>
          </p:cNvSpPr>
          <p:nvPr/>
        </p:nvSpPr>
        <p:spPr bwMode="auto">
          <a:xfrm>
            <a:off x="898560" y="2765090"/>
            <a:ext cx="1589760" cy="691273"/>
          </a:xfrm>
          <a:prstGeom prst="rect">
            <a:avLst/>
          </a:prstGeom>
          <a:solidFill>
            <a:schemeClr val="bg1"/>
          </a:solidFill>
          <a:ln w="63500">
            <a:solidFill>
              <a:schemeClr val="tx1"/>
            </a:solidFill>
            <a:miter lim="800000"/>
            <a:headEnd/>
            <a:tailEnd/>
          </a:ln>
          <a:effectLst/>
        </p:spPr>
        <p:txBody>
          <a:bodyPr wrap="none" lIns="82945" tIns="41473" rIns="82945" bIns="41473" anchor="ctr">
            <a:prstTxWarp prst="textNoShape">
              <a:avLst/>
            </a:prstTxWarp>
          </a:bodyPr>
          <a:lstStyle/>
          <a:p>
            <a:endParaRPr lang="en-US"/>
          </a:p>
        </p:txBody>
      </p:sp>
      <p:sp>
        <p:nvSpPr>
          <p:cNvPr id="71735" name="Freeform 55"/>
          <p:cNvSpPr>
            <a:spLocks/>
          </p:cNvSpPr>
          <p:nvPr/>
        </p:nvSpPr>
        <p:spPr bwMode="auto">
          <a:xfrm rot="10800000">
            <a:off x="898560" y="3041599"/>
            <a:ext cx="1589760" cy="387401"/>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1736" name="Freeform 56"/>
          <p:cNvSpPr>
            <a:spLocks/>
          </p:cNvSpPr>
          <p:nvPr/>
        </p:nvSpPr>
        <p:spPr bwMode="auto">
          <a:xfrm>
            <a:off x="912960" y="2765090"/>
            <a:ext cx="1589760" cy="387401"/>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1737" name="Text Box 57"/>
          <p:cNvSpPr txBox="1">
            <a:spLocks noChangeArrowheads="1"/>
          </p:cNvSpPr>
          <p:nvPr/>
        </p:nvSpPr>
        <p:spPr bwMode="auto">
          <a:xfrm>
            <a:off x="898560" y="2765090"/>
            <a:ext cx="79621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profile</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2705"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2706"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2707"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2708" name="Rectangle 4"/>
          <p:cNvSpPr>
            <a:spLocks noGrp="1" noChangeArrowheads="1"/>
          </p:cNvSpPr>
          <p:nvPr>
            <p:ph type="title"/>
          </p:nvPr>
        </p:nvSpPr>
        <p:spPr>
          <a:xfrm>
            <a:off x="2903040" y="169738"/>
            <a:ext cx="44883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72709"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2710"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72712"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72713"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72716"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2717"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72718"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72719"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72720"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2721"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2722"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2723"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2724"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2725"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72726" name="Picture 22"/>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72727" name="Picture 23"/>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72728" name="Picture 2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72729" name="Picture 25"/>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72730" name="Line 26"/>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72731" name="Rectangle 27"/>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72732" name="AutoShape 28"/>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2733" name="AutoShape 29"/>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2734" name="Picture 30"/>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72735" name="Picture 31"/>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pic>
        <p:nvPicPr>
          <p:cNvPr id="72736" name="Picture 32"/>
          <p:cNvPicPr>
            <a:picLocks noChangeAspect="1" noChangeArrowheads="1"/>
          </p:cNvPicPr>
          <p:nvPr/>
        </p:nvPicPr>
        <p:blipFill>
          <a:blip r:embed="rId7"/>
          <a:srcRect/>
          <a:stretch>
            <a:fillRect/>
          </a:stretch>
        </p:blipFill>
        <p:spPr bwMode="auto">
          <a:xfrm>
            <a:off x="5391360" y="4213883"/>
            <a:ext cx="555840" cy="555898"/>
          </a:xfrm>
          <a:prstGeom prst="rect">
            <a:avLst/>
          </a:prstGeom>
          <a:noFill/>
          <a:ln w="9525">
            <a:noFill/>
            <a:round/>
            <a:headEnd type="triangle" w="med" len="med"/>
            <a:tailEnd type="triangle" w="med" len="med"/>
          </a:ln>
          <a:effectLst/>
        </p:spPr>
      </p:pic>
      <p:sp>
        <p:nvSpPr>
          <p:cNvPr id="72749" name="Text Box 45"/>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72750" name="Text Box 46"/>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72751" name="AutoShape 47"/>
          <p:cNvCxnSpPr>
            <a:cxnSpLocks noChangeShapeType="1"/>
            <a:endCxn id="72752"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72752" name="Line 48"/>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72753" name="Line 49"/>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72754" name="AutoShape 50"/>
          <p:cNvCxnSpPr>
            <a:cxnSpLocks noChangeShapeType="1"/>
            <a:stCxn id="72705" idx="1"/>
          </p:cNvCxnSpPr>
          <p:nvPr/>
        </p:nvCxnSpPr>
        <p:spPr bwMode="auto">
          <a:xfrm rot="5400000" flipH="1">
            <a:off x="5183934" y="3421810"/>
            <a:ext cx="1244291" cy="207360"/>
          </a:xfrm>
          <a:prstGeom prst="curvedConnector3">
            <a:avLst>
              <a:gd name="adj1" fmla="val 50000"/>
            </a:avLst>
          </a:prstGeom>
          <a:noFill/>
          <a:ln w="27360">
            <a:solidFill>
              <a:srgbClr val="FF0000"/>
            </a:solidFill>
            <a:round/>
            <a:headEnd/>
            <a:tailEnd type="stealth" w="med" len="med"/>
          </a:ln>
          <a:effectLst/>
        </p:spPr>
      </p:cxnSp>
      <p:cxnSp>
        <p:nvCxnSpPr>
          <p:cNvPr id="72755" name="AutoShape 51"/>
          <p:cNvCxnSpPr>
            <a:cxnSpLocks noChangeShapeType="1"/>
            <a:stCxn id="72752" idx="1"/>
            <a:endCxn id="72753" idx="0"/>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sp>
        <p:nvSpPr>
          <p:cNvPr id="72757" name="Rectangle 53"/>
          <p:cNvSpPr>
            <a:spLocks noChangeArrowheads="1"/>
          </p:cNvSpPr>
          <p:nvPr/>
        </p:nvSpPr>
        <p:spPr bwMode="auto">
          <a:xfrm>
            <a:off x="1244160" y="3801999"/>
            <a:ext cx="1589760" cy="691273"/>
          </a:xfrm>
          <a:prstGeom prst="rect">
            <a:avLst/>
          </a:prstGeom>
          <a:solidFill>
            <a:schemeClr val="bg1"/>
          </a:solidFill>
          <a:ln w="63500">
            <a:solidFill>
              <a:schemeClr val="tx1"/>
            </a:solidFill>
            <a:miter lim="800000"/>
            <a:headEnd/>
            <a:tailEnd/>
          </a:ln>
          <a:effectLst/>
        </p:spPr>
        <p:txBody>
          <a:bodyPr wrap="none" lIns="82945" tIns="41473" rIns="82945" bIns="41473" anchor="ctr">
            <a:prstTxWarp prst="textNoShape">
              <a:avLst/>
            </a:prstTxWarp>
          </a:bodyPr>
          <a:lstStyle/>
          <a:p>
            <a:endParaRPr lang="en-US"/>
          </a:p>
        </p:txBody>
      </p:sp>
      <p:sp>
        <p:nvSpPr>
          <p:cNvPr id="72758" name="Freeform 54"/>
          <p:cNvSpPr>
            <a:spLocks/>
          </p:cNvSpPr>
          <p:nvPr/>
        </p:nvSpPr>
        <p:spPr bwMode="auto">
          <a:xfrm rot="10800000">
            <a:off x="1244160" y="4078508"/>
            <a:ext cx="1589760" cy="387401"/>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2759" name="Freeform 55"/>
          <p:cNvSpPr>
            <a:spLocks/>
          </p:cNvSpPr>
          <p:nvPr/>
        </p:nvSpPr>
        <p:spPr bwMode="auto">
          <a:xfrm>
            <a:off x="1258560" y="3801999"/>
            <a:ext cx="1589760" cy="387401"/>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2760" name="Text Box 56"/>
          <p:cNvSpPr txBox="1">
            <a:spLocks noChangeArrowheads="1"/>
          </p:cNvSpPr>
          <p:nvPr/>
        </p:nvSpPr>
        <p:spPr bwMode="auto">
          <a:xfrm>
            <a:off x="1244160" y="3801999"/>
            <a:ext cx="79621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profile</a:t>
            </a:r>
          </a:p>
        </p:txBody>
      </p:sp>
      <p:pic>
        <p:nvPicPr>
          <p:cNvPr id="72761" name="Picture 57"/>
          <p:cNvPicPr>
            <a:picLocks noChangeAspect="1" noChangeArrowheads="1"/>
          </p:cNvPicPr>
          <p:nvPr/>
        </p:nvPicPr>
        <p:blipFill>
          <a:blip r:embed="rId5"/>
          <a:srcRect/>
          <a:stretch>
            <a:fillRect/>
          </a:stretch>
        </p:blipFill>
        <p:spPr bwMode="auto">
          <a:xfrm>
            <a:off x="2142720" y="3871127"/>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3729"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3730"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3731"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3732" name="Rectangle 4"/>
          <p:cNvSpPr>
            <a:spLocks noGrp="1" noChangeArrowheads="1"/>
          </p:cNvSpPr>
          <p:nvPr>
            <p:ph type="title"/>
          </p:nvPr>
        </p:nvSpPr>
        <p:spPr>
          <a:xfrm>
            <a:off x="2903040" y="169738"/>
            <a:ext cx="41073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73733"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3734"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73736"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73737"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73740"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3741"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73742"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73743"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73744"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3745"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3746"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3747"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3748"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3749"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73750" name="Picture 22"/>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73751" name="Picture 23"/>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73752" name="Picture 2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73753" name="Picture 25"/>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73754" name="Line 26"/>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73755" name="Rectangle 27"/>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73756" name="AutoShape 28"/>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3757" name="AutoShape 29"/>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3758" name="Picture 30"/>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73759" name="Picture 31"/>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pic>
        <p:nvPicPr>
          <p:cNvPr id="73760" name="Picture 32"/>
          <p:cNvPicPr>
            <a:picLocks noChangeAspect="1" noChangeArrowheads="1"/>
          </p:cNvPicPr>
          <p:nvPr/>
        </p:nvPicPr>
        <p:blipFill>
          <a:blip r:embed="rId7"/>
          <a:srcRect/>
          <a:stretch>
            <a:fillRect/>
          </a:stretch>
        </p:blipFill>
        <p:spPr bwMode="auto">
          <a:xfrm>
            <a:off x="5391360" y="4213883"/>
            <a:ext cx="555840" cy="555898"/>
          </a:xfrm>
          <a:prstGeom prst="rect">
            <a:avLst/>
          </a:prstGeom>
          <a:noFill/>
          <a:ln w="9525">
            <a:noFill/>
            <a:round/>
            <a:headEnd type="triangle" w="med" len="med"/>
            <a:tailEnd type="triangle" w="med" len="med"/>
          </a:ln>
          <a:effectLst/>
        </p:spPr>
      </p:pic>
      <p:sp>
        <p:nvSpPr>
          <p:cNvPr id="73773" name="Text Box 45"/>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73774" name="Text Box 46"/>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73775" name="AutoShape 47"/>
          <p:cNvCxnSpPr>
            <a:cxnSpLocks noChangeShapeType="1"/>
            <a:endCxn id="73776"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73776" name="Line 48"/>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73777" name="Line 49"/>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73778" name="AutoShape 50"/>
          <p:cNvCxnSpPr>
            <a:cxnSpLocks noChangeShapeType="1"/>
            <a:stCxn id="73729" idx="1"/>
          </p:cNvCxnSpPr>
          <p:nvPr/>
        </p:nvCxnSpPr>
        <p:spPr bwMode="auto">
          <a:xfrm rot="5400000" flipH="1">
            <a:off x="5183934" y="3421810"/>
            <a:ext cx="1244291" cy="207360"/>
          </a:xfrm>
          <a:prstGeom prst="curvedConnector3">
            <a:avLst>
              <a:gd name="adj1" fmla="val 50000"/>
            </a:avLst>
          </a:prstGeom>
          <a:noFill/>
          <a:ln w="27360">
            <a:solidFill>
              <a:srgbClr val="FF0000"/>
            </a:solidFill>
            <a:round/>
            <a:headEnd/>
            <a:tailEnd type="stealth" w="med" len="med"/>
          </a:ln>
          <a:effectLst/>
        </p:spPr>
      </p:cxnSp>
      <p:cxnSp>
        <p:nvCxnSpPr>
          <p:cNvPr id="73779" name="AutoShape 51"/>
          <p:cNvCxnSpPr>
            <a:cxnSpLocks noChangeShapeType="1"/>
            <a:stCxn id="73776" idx="1"/>
            <a:endCxn id="73777" idx="0"/>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sp>
        <p:nvSpPr>
          <p:cNvPr id="73786" name="Rectangle 58"/>
          <p:cNvSpPr>
            <a:spLocks noChangeArrowheads="1"/>
          </p:cNvSpPr>
          <p:nvPr/>
        </p:nvSpPr>
        <p:spPr bwMode="auto">
          <a:xfrm>
            <a:off x="5322240" y="6014071"/>
            <a:ext cx="1589760" cy="691273"/>
          </a:xfrm>
          <a:prstGeom prst="rect">
            <a:avLst/>
          </a:prstGeom>
          <a:solidFill>
            <a:schemeClr val="bg1"/>
          </a:solidFill>
          <a:ln w="63500">
            <a:solidFill>
              <a:schemeClr val="tx1"/>
            </a:solidFill>
            <a:miter lim="800000"/>
            <a:headEnd/>
            <a:tailEnd/>
          </a:ln>
          <a:effectLst/>
        </p:spPr>
        <p:txBody>
          <a:bodyPr wrap="none" lIns="82945" tIns="41473" rIns="82945" bIns="41473" anchor="ctr">
            <a:prstTxWarp prst="textNoShape">
              <a:avLst/>
            </a:prstTxWarp>
          </a:bodyPr>
          <a:lstStyle/>
          <a:p>
            <a:endParaRPr lang="en-US"/>
          </a:p>
        </p:txBody>
      </p:sp>
      <p:sp>
        <p:nvSpPr>
          <p:cNvPr id="73787" name="Freeform 59"/>
          <p:cNvSpPr>
            <a:spLocks/>
          </p:cNvSpPr>
          <p:nvPr/>
        </p:nvSpPr>
        <p:spPr bwMode="auto">
          <a:xfrm rot="10800000">
            <a:off x="5322240" y="6290580"/>
            <a:ext cx="1589760" cy="387401"/>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3788" name="Freeform 60"/>
          <p:cNvSpPr>
            <a:spLocks/>
          </p:cNvSpPr>
          <p:nvPr/>
        </p:nvSpPr>
        <p:spPr bwMode="auto">
          <a:xfrm>
            <a:off x="5336640" y="6014071"/>
            <a:ext cx="1589760" cy="387401"/>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3789" name="Text Box 61"/>
          <p:cNvSpPr txBox="1">
            <a:spLocks noChangeArrowheads="1"/>
          </p:cNvSpPr>
          <p:nvPr/>
        </p:nvSpPr>
        <p:spPr bwMode="auto">
          <a:xfrm>
            <a:off x="5322240" y="6014071"/>
            <a:ext cx="79621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profile</a:t>
            </a:r>
          </a:p>
        </p:txBody>
      </p:sp>
      <p:pic>
        <p:nvPicPr>
          <p:cNvPr id="73790" name="Picture 62"/>
          <p:cNvPicPr>
            <a:picLocks noChangeAspect="1" noChangeArrowheads="1"/>
          </p:cNvPicPr>
          <p:nvPr/>
        </p:nvPicPr>
        <p:blipFill>
          <a:blip r:embed="rId5"/>
          <a:srcRect/>
          <a:stretch>
            <a:fillRect/>
          </a:stretch>
        </p:blipFill>
        <p:spPr bwMode="auto">
          <a:xfrm>
            <a:off x="6220800" y="6083199"/>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4753"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4754"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4755"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4756" name="Rectangle 4"/>
          <p:cNvSpPr>
            <a:spLocks noGrp="1" noChangeArrowheads="1"/>
          </p:cNvSpPr>
          <p:nvPr>
            <p:ph type="title"/>
          </p:nvPr>
        </p:nvSpPr>
        <p:spPr>
          <a:xfrm>
            <a:off x="2903040" y="169738"/>
            <a:ext cx="41835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74757"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4758"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74760"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74761"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74764"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4765"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74766"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74767"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74768"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4769"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4770"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4771"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4772"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4773"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74774" name="Picture 22"/>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74775" name="Picture 23"/>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74776" name="Picture 2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74777" name="Picture 25"/>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74778" name="Line 26"/>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74779" name="Rectangle 27"/>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74780" name="AutoShape 28"/>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4781" name="AutoShape 29"/>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4782" name="Picture 30"/>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74783" name="Picture 31"/>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sp>
        <p:nvSpPr>
          <p:cNvPr id="74798" name="Text Box 4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74799" name="Text Box 4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cxnSp>
        <p:nvCxnSpPr>
          <p:cNvPr id="74800" name="AutoShape 48"/>
          <p:cNvCxnSpPr>
            <a:cxnSpLocks noChangeShapeType="1"/>
            <a:endCxn id="74801" idx="0"/>
          </p:cNvCxnSpPr>
          <p:nvPr/>
        </p:nvCxnSpPr>
        <p:spPr bwMode="auto">
          <a:xfrm rot="16200000" flipH="1">
            <a:off x="1097216" y="3257650"/>
            <a:ext cx="1232769" cy="524160"/>
          </a:xfrm>
          <a:prstGeom prst="curvedConnector3">
            <a:avLst>
              <a:gd name="adj1" fmla="val 50468"/>
            </a:avLst>
          </a:prstGeom>
          <a:noFill/>
          <a:ln w="27360">
            <a:solidFill>
              <a:srgbClr val="000000"/>
            </a:solidFill>
            <a:round/>
            <a:headEnd/>
            <a:tailEnd/>
          </a:ln>
          <a:effectLst/>
        </p:spPr>
      </p:cxnSp>
      <p:sp>
        <p:nvSpPr>
          <p:cNvPr id="74801" name="Line 49"/>
          <p:cNvSpPr>
            <a:spLocks noChangeShapeType="1"/>
          </p:cNvSpPr>
          <p:nvPr/>
        </p:nvSpPr>
        <p:spPr bwMode="auto">
          <a:xfrm>
            <a:off x="1975680" y="4147635"/>
            <a:ext cx="1440" cy="207381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sp>
        <p:nvSpPr>
          <p:cNvPr id="74802" name="Line 50"/>
          <p:cNvSpPr>
            <a:spLocks noChangeShapeType="1"/>
          </p:cNvSpPr>
          <p:nvPr/>
        </p:nvSpPr>
        <p:spPr bwMode="auto">
          <a:xfrm flipV="1">
            <a:off x="5904000" y="4146196"/>
            <a:ext cx="1440" cy="2076698"/>
          </a:xfrm>
          <a:prstGeom prst="line">
            <a:avLst/>
          </a:prstGeom>
          <a:noFill/>
          <a:ln w="27360">
            <a:solidFill>
              <a:srgbClr val="FF0000"/>
            </a:solidFill>
            <a:round/>
            <a:headEnd/>
            <a:tailEnd/>
          </a:ln>
          <a:effectLst/>
        </p:spPr>
        <p:txBody>
          <a:bodyPr lIns="82945" tIns="41473" rIns="82945" bIns="41473">
            <a:prstTxWarp prst="textNoShape">
              <a:avLst/>
            </a:prstTxWarp>
          </a:bodyPr>
          <a:lstStyle/>
          <a:p>
            <a:endParaRPr lang="en-US"/>
          </a:p>
        </p:txBody>
      </p:sp>
      <p:cxnSp>
        <p:nvCxnSpPr>
          <p:cNvPr id="74803" name="AutoShape 51"/>
          <p:cNvCxnSpPr>
            <a:cxnSpLocks noChangeShapeType="1"/>
            <a:stCxn id="74802" idx="1"/>
          </p:cNvCxnSpPr>
          <p:nvPr/>
        </p:nvCxnSpPr>
        <p:spPr bwMode="auto">
          <a:xfrm rot="5400000" flipH="1">
            <a:off x="5187535" y="3418210"/>
            <a:ext cx="1231330" cy="201600"/>
          </a:xfrm>
          <a:prstGeom prst="curvedConnector3">
            <a:avLst>
              <a:gd name="adj1" fmla="val 49472"/>
            </a:avLst>
          </a:prstGeom>
          <a:noFill/>
          <a:ln w="27360">
            <a:solidFill>
              <a:srgbClr val="FF0000"/>
            </a:solidFill>
            <a:round/>
            <a:headEnd/>
            <a:tailEnd type="stealth" w="med" len="med"/>
          </a:ln>
          <a:effectLst/>
        </p:spPr>
      </p:cxnSp>
      <p:cxnSp>
        <p:nvCxnSpPr>
          <p:cNvPr id="74804" name="AutoShape 52"/>
          <p:cNvCxnSpPr>
            <a:cxnSpLocks noChangeShapeType="1"/>
            <a:stCxn id="74801" idx="1"/>
            <a:endCxn id="74802" idx="0"/>
          </p:cNvCxnSpPr>
          <p:nvPr/>
        </p:nvCxnSpPr>
        <p:spPr bwMode="auto">
          <a:xfrm rot="16200000" flipH="1">
            <a:off x="3939840" y="4270255"/>
            <a:ext cx="1441" cy="3926880"/>
          </a:xfrm>
          <a:prstGeom prst="curvedConnector3">
            <a:avLst>
              <a:gd name="adj1" fmla="val 29199995"/>
            </a:avLst>
          </a:prstGeom>
          <a:noFill/>
          <a:ln w="27360">
            <a:solidFill>
              <a:srgbClr val="FF0000"/>
            </a:solidFill>
            <a:round/>
            <a:headEnd/>
            <a:tailEnd/>
          </a:ln>
          <a:effectLst/>
        </p:spPr>
      </p:cxnSp>
      <p:pic>
        <p:nvPicPr>
          <p:cNvPr id="74784" name="Picture 32"/>
          <p:cNvPicPr>
            <a:picLocks noChangeAspect="1" noChangeArrowheads="1"/>
          </p:cNvPicPr>
          <p:nvPr/>
        </p:nvPicPr>
        <p:blipFill>
          <a:blip r:embed="rId7"/>
          <a:srcRect/>
          <a:stretch>
            <a:fillRect/>
          </a:stretch>
        </p:blipFill>
        <p:spPr bwMode="auto">
          <a:xfrm>
            <a:off x="5391360" y="4213883"/>
            <a:ext cx="555840" cy="555898"/>
          </a:xfrm>
          <a:prstGeom prst="rect">
            <a:avLst/>
          </a:prstGeom>
          <a:noFill/>
          <a:ln w="9525">
            <a:noFill/>
            <a:round/>
            <a:headEnd type="triangle" w="med" len="med"/>
            <a:tailEnd type="triangle" w="med" len="med"/>
          </a:ln>
          <a:effectLst/>
        </p:spPr>
      </p:pic>
      <p:sp>
        <p:nvSpPr>
          <p:cNvPr id="74795" name="AutoShape 43"/>
          <p:cNvSpPr>
            <a:spLocks/>
          </p:cNvSpPr>
          <p:nvPr/>
        </p:nvSpPr>
        <p:spPr bwMode="auto">
          <a:xfrm>
            <a:off x="898560" y="1866436"/>
            <a:ext cx="3663360" cy="1659054"/>
          </a:xfrm>
          <a:prstGeom prst="wedgeRectCallout">
            <a:avLst>
              <a:gd name="adj1" fmla="val 63444"/>
              <a:gd name="adj2" fmla="val 79861"/>
            </a:avLst>
          </a:prstGeom>
          <a:solidFill>
            <a:srgbClr val="FFFF99"/>
          </a:solidFill>
          <a:ln w="9525">
            <a:solidFill>
              <a:srgbClr val="000000"/>
            </a:solidFill>
            <a:round/>
            <a:headEnd type="triangle" w="med" len="med"/>
            <a:tailEnd type="triangle" w="med" len="med"/>
          </a:ln>
          <a:effectLst/>
        </p:spPr>
        <p:txBody>
          <a:bodyPr wrap="none" lIns="165890" tIns="165890" rIns="0" bIns="0">
            <a:prstTxWarp prst="textNoShape">
              <a:avLst/>
            </a:prstTxWarp>
          </a:bodyPr>
          <a:lstStyle/>
          <a:p>
            <a:pPr>
              <a:lnSpc>
                <a:spcPct val="98000"/>
              </a:lnSpc>
              <a:tabLst>
                <a:tab pos="656650" algn="l"/>
                <a:tab pos="1313299" algn="l"/>
                <a:tab pos="1969949" algn="l"/>
                <a:tab pos="2626599" algn="l"/>
                <a:tab pos="3283248" algn="l"/>
              </a:tabLst>
            </a:pPr>
            <a:r>
              <a:rPr lang="en-GB" b="0" dirty="0">
                <a:solidFill>
                  <a:srgbClr val="000000"/>
                </a:solidFill>
                <a:ea typeface="msmincho" charset="0"/>
                <a:cs typeface="msmincho" charset="0"/>
              </a:rPr>
              <a:t>Since the process is </a:t>
            </a:r>
          </a:p>
          <a:p>
            <a:pPr>
              <a:tabLst>
                <a:tab pos="656650" algn="l"/>
                <a:tab pos="1313299" algn="l"/>
                <a:tab pos="1969949" algn="l"/>
                <a:tab pos="2626599" algn="l"/>
                <a:tab pos="3283248" algn="l"/>
              </a:tabLst>
            </a:pPr>
            <a:r>
              <a:rPr lang="en-GB" b="0" dirty="0">
                <a:solidFill>
                  <a:srgbClr val="000000"/>
                </a:solidFill>
                <a:ea typeface="msmincho" charset="0"/>
                <a:cs typeface="msmincho" charset="0"/>
              </a:rPr>
              <a:t>privileged in Alice's</a:t>
            </a:r>
          </a:p>
          <a:p>
            <a:pPr>
              <a:tabLst>
                <a:tab pos="656650" algn="l"/>
                <a:tab pos="1313299" algn="l"/>
                <a:tab pos="1969949" algn="l"/>
                <a:tab pos="2626599" algn="l"/>
                <a:tab pos="3283248" algn="l"/>
              </a:tabLst>
            </a:pPr>
            <a:r>
              <a:rPr lang="en-GB" b="0" dirty="0">
                <a:solidFill>
                  <a:srgbClr val="000000"/>
                </a:solidFill>
                <a:ea typeface="msmincho" charset="0"/>
                <a:cs typeface="msmincho" charset="0"/>
              </a:rPr>
              <a:t>compartment, it doesn't</a:t>
            </a:r>
          </a:p>
          <a:p>
            <a:pPr>
              <a:tabLst>
                <a:tab pos="656650" algn="l"/>
                <a:tab pos="1313299" algn="l"/>
                <a:tab pos="1969949" algn="l"/>
                <a:tab pos="2626599" algn="l"/>
                <a:tab pos="3283248" algn="l"/>
              </a:tabLst>
            </a:pPr>
            <a:r>
              <a:rPr lang="en-GB" b="0" dirty="0">
                <a:solidFill>
                  <a:srgbClr val="000000"/>
                </a:solidFill>
                <a:ea typeface="msmincho" charset="0"/>
                <a:cs typeface="msmincho" charset="0"/>
              </a:rPr>
              <a:t>get contaminated</a:t>
            </a:r>
          </a:p>
        </p:txBody>
      </p:sp>
      <p:sp>
        <p:nvSpPr>
          <p:cNvPr id="74811" name="Rectangle 59"/>
          <p:cNvSpPr>
            <a:spLocks noChangeArrowheads="1"/>
          </p:cNvSpPr>
          <p:nvPr/>
        </p:nvSpPr>
        <p:spPr bwMode="auto">
          <a:xfrm>
            <a:off x="5184000" y="3801999"/>
            <a:ext cx="1589760" cy="691273"/>
          </a:xfrm>
          <a:prstGeom prst="rect">
            <a:avLst/>
          </a:prstGeom>
          <a:solidFill>
            <a:schemeClr val="bg1"/>
          </a:solidFill>
          <a:ln w="63500">
            <a:solidFill>
              <a:schemeClr val="tx1"/>
            </a:solidFill>
            <a:miter lim="800000"/>
            <a:headEnd/>
            <a:tailEnd/>
          </a:ln>
          <a:effectLst/>
        </p:spPr>
        <p:txBody>
          <a:bodyPr wrap="none" lIns="82945" tIns="41473" rIns="82945" bIns="41473" anchor="ctr">
            <a:prstTxWarp prst="textNoShape">
              <a:avLst/>
            </a:prstTxWarp>
          </a:bodyPr>
          <a:lstStyle/>
          <a:p>
            <a:endParaRPr lang="en-US"/>
          </a:p>
        </p:txBody>
      </p:sp>
      <p:sp>
        <p:nvSpPr>
          <p:cNvPr id="74812" name="Freeform 60"/>
          <p:cNvSpPr>
            <a:spLocks/>
          </p:cNvSpPr>
          <p:nvPr/>
        </p:nvSpPr>
        <p:spPr bwMode="auto">
          <a:xfrm rot="10800000">
            <a:off x="5184000" y="4078508"/>
            <a:ext cx="1589760" cy="387401"/>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4813" name="Freeform 61"/>
          <p:cNvSpPr>
            <a:spLocks/>
          </p:cNvSpPr>
          <p:nvPr/>
        </p:nvSpPr>
        <p:spPr bwMode="auto">
          <a:xfrm>
            <a:off x="5198400" y="3801999"/>
            <a:ext cx="1589760" cy="387401"/>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4814" name="Text Box 62"/>
          <p:cNvSpPr txBox="1">
            <a:spLocks noChangeArrowheads="1"/>
          </p:cNvSpPr>
          <p:nvPr/>
        </p:nvSpPr>
        <p:spPr bwMode="auto">
          <a:xfrm>
            <a:off x="5184000" y="3801999"/>
            <a:ext cx="79621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profile</a:t>
            </a:r>
          </a:p>
        </p:txBody>
      </p:sp>
      <p:pic>
        <p:nvPicPr>
          <p:cNvPr id="74815" name="Picture 63"/>
          <p:cNvPicPr>
            <a:picLocks noChangeAspect="1" noChangeArrowheads="1"/>
          </p:cNvPicPr>
          <p:nvPr/>
        </p:nvPicPr>
        <p:blipFill>
          <a:blip r:embed="rId5"/>
          <a:srcRect/>
          <a:stretch>
            <a:fillRect/>
          </a:stretch>
        </p:blipFill>
        <p:spPr bwMode="auto">
          <a:xfrm>
            <a:off x="6082560" y="3871127"/>
            <a:ext cx="622080" cy="555898"/>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5777" name="AutoShape 1"/>
          <p:cNvSpPr>
            <a:spLocks/>
          </p:cNvSpPr>
          <p:nvPr/>
        </p:nvSpPr>
        <p:spPr bwMode="auto">
          <a:xfrm>
            <a:off x="49766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5778" name="AutoShape 2"/>
          <p:cNvSpPr>
            <a:spLocks/>
          </p:cNvSpPr>
          <p:nvPr/>
        </p:nvSpPr>
        <p:spPr bwMode="auto">
          <a:xfrm>
            <a:off x="29030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5779" name="AutoShape 3"/>
          <p:cNvSpPr>
            <a:spLocks/>
          </p:cNvSpPr>
          <p:nvPr/>
        </p:nvSpPr>
        <p:spPr bwMode="auto">
          <a:xfrm>
            <a:off x="103680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5780" name="Rectangle 4"/>
          <p:cNvSpPr>
            <a:spLocks noGrp="1" noChangeArrowheads="1"/>
          </p:cNvSpPr>
          <p:nvPr>
            <p:ph type="title"/>
          </p:nvPr>
        </p:nvSpPr>
        <p:spPr>
          <a:xfrm>
            <a:off x="2903040" y="169738"/>
            <a:ext cx="425976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Declassification</a:t>
            </a:r>
          </a:p>
        </p:txBody>
      </p:sp>
      <p:sp>
        <p:nvSpPr>
          <p:cNvPr id="75781" name="Rectangle 5"/>
          <p:cNvSpPr>
            <a:spLocks/>
          </p:cNvSpPr>
          <p:nvPr/>
        </p:nvSpPr>
        <p:spPr bwMode="auto">
          <a:xfrm>
            <a:off x="8294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Alice's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5782" name="Rectangle 6"/>
          <p:cNvSpPr>
            <a:spLocks/>
          </p:cNvSpPr>
          <p:nvPr/>
        </p:nvSpPr>
        <p:spPr bwMode="auto">
          <a:xfrm>
            <a:off x="4769280" y="1866436"/>
            <a:ext cx="186624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Alice's profile</a:t>
            </a:r>
          </a:p>
          <a:p>
            <a:pPr algn="ctr">
              <a:tabLst>
                <a:tab pos="656650" algn="l"/>
                <a:tab pos="1313299" algn="l"/>
              </a:tabLst>
            </a:pPr>
            <a:r>
              <a:rPr lang="en-GB" b="0" dirty="0" err="1">
                <a:solidFill>
                  <a:srgbClr val="000000"/>
                </a:solidFill>
                <a:ea typeface="msmincho" charset="0"/>
                <a:cs typeface="msmincho" charset="0"/>
              </a:rPr>
              <a:t>declassifier</a:t>
            </a:r>
            <a:endParaRPr lang="en-GB" b="0" dirty="0">
              <a:solidFill>
                <a:srgbClr val="000000"/>
              </a:solidFill>
              <a:ea typeface="msmincho" charset="0"/>
              <a:cs typeface="msmincho" charset="0"/>
            </a:endParaRPr>
          </a:p>
        </p:txBody>
      </p:sp>
      <p:grpSp>
        <p:nvGrpSpPr>
          <p:cNvPr id="2" name="Group 7"/>
          <p:cNvGrpSpPr>
            <a:grpSpLocks/>
          </p:cNvGrpSpPr>
          <p:nvPr/>
        </p:nvGrpSpPr>
        <p:grpSpPr bwMode="auto">
          <a:xfrm>
            <a:off x="0" y="3328825"/>
            <a:ext cx="9145440" cy="779290"/>
            <a:chOff x="0" y="-387063"/>
            <a:chExt cx="6351" cy="779290"/>
          </a:xfrm>
        </p:grpSpPr>
        <p:sp>
          <p:nvSpPr>
            <p:cNvPr id="75784" name="Line 8"/>
            <p:cNvSpPr>
              <a:spLocks noChangeShapeType="1"/>
            </p:cNvSpPr>
            <p:nvPr/>
          </p:nvSpPr>
          <p:spPr bwMode="auto">
            <a:xfrm>
              <a:off x="0" y="2582"/>
              <a:ext cx="6350" cy="1"/>
            </a:xfrm>
            <a:prstGeom prst="line">
              <a:avLst/>
            </a:prstGeom>
            <a:noFill/>
            <a:ln w="91440">
              <a:solidFill>
                <a:srgbClr val="000000"/>
              </a:solidFill>
              <a:round/>
              <a:headEnd/>
              <a:tailEnd/>
            </a:ln>
            <a:effectLst/>
          </p:spPr>
          <p:txBody>
            <a:bodyPr>
              <a:prstTxWarp prst="textNoShape">
                <a:avLst/>
              </a:prstTxWarp>
            </a:bodyPr>
            <a:lstStyle/>
            <a:p>
              <a:endParaRPr lang="en-US"/>
            </a:p>
          </p:txBody>
        </p:sp>
        <p:sp>
          <p:nvSpPr>
            <p:cNvPr id="75785" name="Text Box 9"/>
            <p:cNvSpPr txBox="1">
              <a:spLocks noChangeArrowheads="1"/>
            </p:cNvSpPr>
            <p:nvPr/>
          </p:nvSpPr>
          <p:spPr bwMode="auto">
            <a:xfrm>
              <a:off x="0" y="-387063"/>
              <a:ext cx="6351" cy="779290"/>
            </a:xfrm>
            <a:prstGeom prst="rect">
              <a:avLst/>
            </a:prstGeom>
            <a:noFill/>
            <a:ln w="9525">
              <a:noFill/>
              <a:miter lim="800000"/>
              <a:headEnd/>
              <a:tailEnd/>
            </a:ln>
          </p:spPr>
          <p:txBody>
            <a:bodyPr lIns="45720" rIns="45720" anchor="ctr">
              <a:prstTxWarp prst="textNoShape">
                <a:avLst/>
              </a:prstTxWarp>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User</a:t>
              </a:r>
            </a:p>
            <a:p>
              <a:pPr algn="ct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900" dirty="0">
                <a:solidFill>
                  <a:srgbClr val="000000"/>
                </a:solidFill>
                <a:ea typeface="msmincho" charset="0"/>
                <a:cs typeface="msmincho"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b="0" dirty="0">
                  <a:solidFill>
                    <a:srgbClr val="000000"/>
                  </a:solidFill>
                  <a:ea typeface="msmincho" charset="0"/>
                  <a:cs typeface="msmincho" charset="0"/>
                </a:rPr>
                <a:t>  Kernel</a:t>
              </a:r>
            </a:p>
          </p:txBody>
        </p:sp>
      </p:grpSp>
      <p:sp>
        <p:nvSpPr>
          <p:cNvPr id="75788" name="Rectangle 12"/>
          <p:cNvSpPr>
            <a:spLocks/>
          </p:cNvSpPr>
          <p:nvPr/>
        </p:nvSpPr>
        <p:spPr bwMode="auto">
          <a:xfrm>
            <a:off x="2903040" y="1866436"/>
            <a:ext cx="124416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Bob's </a:t>
            </a:r>
          </a:p>
          <a:p>
            <a:pPr algn="ctr">
              <a:tabLst>
                <a:tab pos="656650" algn="l"/>
              </a:tabLst>
            </a:pPr>
            <a:r>
              <a:rPr lang="en-GB" b="0" dirty="0" err="1">
                <a:solidFill>
                  <a:srgbClr val="000000"/>
                </a:solidFill>
                <a:ea typeface="msmincho" charset="0"/>
                <a:cs typeface="msmincho" charset="0"/>
              </a:rPr>
              <a:t>ahttpd</a:t>
            </a:r>
            <a:endParaRPr lang="en-GB" b="0" dirty="0">
              <a:solidFill>
                <a:srgbClr val="000000"/>
              </a:solidFill>
              <a:ea typeface="msmincho" charset="0"/>
              <a:cs typeface="msmincho" charset="0"/>
            </a:endParaRPr>
          </a:p>
        </p:txBody>
      </p:sp>
      <p:sp>
        <p:nvSpPr>
          <p:cNvPr id="75789" name="Freeform 13"/>
          <p:cNvSpPr>
            <a:spLocks noChangeArrowheads="1"/>
          </p:cNvSpPr>
          <p:nvPr/>
        </p:nvSpPr>
        <p:spPr bwMode="auto">
          <a:xfrm>
            <a:off x="1658880" y="1036909"/>
            <a:ext cx="622080" cy="414764"/>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pic>
        <p:nvPicPr>
          <p:cNvPr id="75790" name="Picture 14"/>
          <p:cNvPicPr>
            <a:picLocks noChangeAspect="1" noChangeArrowheads="1"/>
          </p:cNvPicPr>
          <p:nvPr/>
        </p:nvPicPr>
        <p:blipFill>
          <a:blip r:embed="rId3"/>
          <a:srcRect/>
          <a:stretch>
            <a:fillRect/>
          </a:stretch>
        </p:blipFill>
        <p:spPr bwMode="auto">
          <a:xfrm>
            <a:off x="1658880" y="622146"/>
            <a:ext cx="207360" cy="332675"/>
          </a:xfrm>
          <a:prstGeom prst="rect">
            <a:avLst/>
          </a:prstGeom>
          <a:noFill/>
          <a:ln w="9525">
            <a:noFill/>
            <a:round/>
            <a:headEnd type="triangle" w="med" len="med"/>
            <a:tailEnd type="triangle" w="med" len="med"/>
          </a:ln>
          <a:effectLst/>
        </p:spPr>
      </p:pic>
      <p:pic>
        <p:nvPicPr>
          <p:cNvPr id="75791" name="Picture 15"/>
          <p:cNvPicPr>
            <a:picLocks noChangeAspect="1" noChangeArrowheads="1"/>
          </p:cNvPicPr>
          <p:nvPr/>
        </p:nvPicPr>
        <p:blipFill>
          <a:blip r:embed="rId4"/>
          <a:srcRect/>
          <a:stretch>
            <a:fillRect/>
          </a:stretch>
        </p:blipFill>
        <p:spPr bwMode="auto">
          <a:xfrm>
            <a:off x="2073600" y="622145"/>
            <a:ext cx="207360" cy="306753"/>
          </a:xfrm>
          <a:prstGeom prst="rect">
            <a:avLst/>
          </a:prstGeom>
          <a:noFill/>
          <a:ln w="9525">
            <a:noFill/>
            <a:round/>
            <a:headEnd type="triangle" w="med" len="med"/>
            <a:tailEnd type="triangle" w="med" len="med"/>
          </a:ln>
          <a:effectLst/>
        </p:spPr>
      </p:pic>
      <p:sp>
        <p:nvSpPr>
          <p:cNvPr id="75792" name="Freeform 16"/>
          <p:cNvSpPr>
            <a:spLocks/>
          </p:cNvSpPr>
          <p:nvPr/>
        </p:nvSpPr>
        <p:spPr bwMode="auto">
          <a:xfrm>
            <a:off x="1451520" y="938979"/>
            <a:ext cx="485280" cy="927457"/>
          </a:xfrm>
          <a:custGeom>
            <a:avLst/>
            <a:gdLst/>
            <a:ahLst/>
            <a:cxnLst>
              <a:cxn ang="0">
                <a:pos x="984" y="0"/>
              </a:cxn>
              <a:cxn ang="0">
                <a:pos x="1486" y="639"/>
              </a:cxn>
              <a:cxn ang="0">
                <a:pos x="1486" y="1323"/>
              </a:cxn>
              <a:cxn ang="0">
                <a:pos x="0" y="2841"/>
              </a:cxn>
            </a:cxnLst>
            <a:rect l="0" t="0" r="r" b="b"/>
            <a:pathLst>
              <a:path w="1487" h="2842">
                <a:moveTo>
                  <a:pt x="984" y="0"/>
                </a:moveTo>
                <a:lnTo>
                  <a:pt x="1486" y="639"/>
                </a:lnTo>
                <a:lnTo>
                  <a:pt x="1486" y="1323"/>
                </a:lnTo>
                <a:lnTo>
                  <a:pt x="0" y="2841"/>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5793" name="Freeform 17"/>
          <p:cNvSpPr>
            <a:spLocks/>
          </p:cNvSpPr>
          <p:nvPr/>
        </p:nvSpPr>
        <p:spPr bwMode="auto">
          <a:xfrm>
            <a:off x="2056320" y="923137"/>
            <a:ext cx="1468800" cy="943299"/>
          </a:xfrm>
          <a:custGeom>
            <a:avLst/>
            <a:gdLst/>
            <a:ahLst/>
            <a:cxnLst>
              <a:cxn ang="0">
                <a:pos x="273" y="0"/>
              </a:cxn>
              <a:cxn ang="0">
                <a:pos x="0" y="685"/>
              </a:cxn>
              <a:cxn ang="0">
                <a:pos x="0" y="1323"/>
              </a:cxn>
              <a:cxn ang="0">
                <a:pos x="4499" y="2887"/>
              </a:cxn>
            </a:cxnLst>
            <a:rect l="0" t="0" r="r" b="b"/>
            <a:pathLst>
              <a:path w="4500" h="2888">
                <a:moveTo>
                  <a:pt x="273" y="0"/>
                </a:moveTo>
                <a:lnTo>
                  <a:pt x="0" y="685"/>
                </a:lnTo>
                <a:lnTo>
                  <a:pt x="0" y="1323"/>
                </a:lnTo>
                <a:lnTo>
                  <a:pt x="4499" y="2887"/>
                </a:lnTo>
              </a:path>
            </a:pathLst>
          </a:custGeom>
          <a:noFill/>
          <a:ln w="27360">
            <a:solidFill>
              <a:srgbClr val="000000"/>
            </a:solidFill>
            <a:round/>
            <a:headEnd type="stealth" w="med" len="med"/>
            <a:tailEnd type="stealth" w="med" len="med"/>
          </a:ln>
          <a:effectLst/>
        </p:spPr>
        <p:txBody>
          <a:bodyPr lIns="82945" tIns="41473" rIns="82945" bIns="41473">
            <a:prstTxWarp prst="textNoShape">
              <a:avLst/>
            </a:prstTxWarp>
          </a:bodyPr>
          <a:lstStyle/>
          <a:p>
            <a:endParaRPr lang="en-US"/>
          </a:p>
        </p:txBody>
      </p:sp>
      <p:sp>
        <p:nvSpPr>
          <p:cNvPr id="75794" name="AutoShape 18"/>
          <p:cNvSpPr>
            <a:spLocks/>
          </p:cNvSpPr>
          <p:nvPr/>
        </p:nvSpPr>
        <p:spPr bwMode="auto">
          <a:xfrm>
            <a:off x="124416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5795" name="AutoShape 19"/>
          <p:cNvSpPr>
            <a:spLocks/>
          </p:cNvSpPr>
          <p:nvPr/>
        </p:nvSpPr>
        <p:spPr bwMode="auto">
          <a:xfrm>
            <a:off x="31104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5796" name="AutoShape 20"/>
          <p:cNvSpPr>
            <a:spLocks/>
          </p:cNvSpPr>
          <p:nvPr/>
        </p:nvSpPr>
        <p:spPr bwMode="auto">
          <a:xfrm>
            <a:off x="51840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5797" name="Picture 21"/>
          <p:cNvPicPr>
            <a:picLocks noChangeAspect="1" noChangeArrowheads="1"/>
          </p:cNvPicPr>
          <p:nvPr/>
        </p:nvPicPr>
        <p:blipFill>
          <a:blip r:embed="rId5"/>
          <a:srcRect/>
          <a:stretch>
            <a:fillRect/>
          </a:stretch>
        </p:blipFill>
        <p:spPr bwMode="auto">
          <a:xfrm>
            <a:off x="5248800" y="5599308"/>
            <a:ext cx="622080" cy="555898"/>
          </a:xfrm>
          <a:prstGeom prst="rect">
            <a:avLst/>
          </a:prstGeom>
          <a:noFill/>
          <a:ln w="9525">
            <a:noFill/>
            <a:round/>
            <a:headEnd type="triangle" w="med" len="med"/>
            <a:tailEnd type="triangle" w="med" len="med"/>
          </a:ln>
          <a:effectLst/>
        </p:spPr>
      </p:pic>
      <p:pic>
        <p:nvPicPr>
          <p:cNvPr id="75798" name="Picture 22"/>
          <p:cNvPicPr>
            <a:picLocks noChangeAspect="1" noChangeArrowheads="1"/>
          </p:cNvPicPr>
          <p:nvPr/>
        </p:nvPicPr>
        <p:blipFill>
          <a:blip r:embed="rId5"/>
          <a:srcRect/>
          <a:stretch>
            <a:fillRect/>
          </a:stretch>
        </p:blipFill>
        <p:spPr bwMode="auto">
          <a:xfrm>
            <a:off x="1308960" y="4213883"/>
            <a:ext cx="622080" cy="555898"/>
          </a:xfrm>
          <a:prstGeom prst="rect">
            <a:avLst/>
          </a:prstGeom>
          <a:noFill/>
          <a:ln w="9525">
            <a:noFill/>
            <a:round/>
            <a:headEnd type="triangle" w="med" len="med"/>
            <a:tailEnd type="triangle" w="med" len="med"/>
          </a:ln>
          <a:effectLst/>
        </p:spPr>
      </p:pic>
      <p:pic>
        <p:nvPicPr>
          <p:cNvPr id="75799" name="Picture 23"/>
          <p:cNvPicPr>
            <a:picLocks noChangeAspect="1" noChangeArrowheads="1"/>
          </p:cNvPicPr>
          <p:nvPr/>
        </p:nvPicPr>
        <p:blipFill>
          <a:blip r:embed="rId6"/>
          <a:srcRect/>
          <a:stretch>
            <a:fillRect/>
          </a:stretch>
        </p:blipFill>
        <p:spPr bwMode="auto">
          <a:xfrm>
            <a:off x="3175200" y="4213883"/>
            <a:ext cx="622080" cy="555898"/>
          </a:xfrm>
          <a:prstGeom prst="rect">
            <a:avLst/>
          </a:prstGeom>
          <a:noFill/>
          <a:ln w="9525">
            <a:noFill/>
            <a:round/>
            <a:headEnd type="triangle" w="med" len="med"/>
            <a:tailEnd type="triangle" w="med" len="med"/>
          </a:ln>
          <a:effectLst/>
        </p:spPr>
      </p:pic>
      <p:pic>
        <p:nvPicPr>
          <p:cNvPr id="75800" name="Picture 24"/>
          <p:cNvPicPr>
            <a:picLocks noChangeAspect="1" noChangeArrowheads="1"/>
          </p:cNvPicPr>
          <p:nvPr/>
        </p:nvPicPr>
        <p:blipFill>
          <a:blip r:embed="rId5"/>
          <a:srcRect/>
          <a:stretch>
            <a:fillRect/>
          </a:stretch>
        </p:blipFill>
        <p:spPr bwMode="auto">
          <a:xfrm>
            <a:off x="1308960" y="5599308"/>
            <a:ext cx="622080" cy="555898"/>
          </a:xfrm>
          <a:prstGeom prst="rect">
            <a:avLst/>
          </a:prstGeom>
          <a:noFill/>
          <a:ln w="9525">
            <a:noFill/>
            <a:round/>
            <a:headEnd type="triangle" w="med" len="med"/>
            <a:tailEnd type="triangle" w="med" len="med"/>
          </a:ln>
          <a:effectLst/>
        </p:spPr>
      </p:pic>
      <p:pic>
        <p:nvPicPr>
          <p:cNvPr id="75801" name="Picture 25"/>
          <p:cNvPicPr>
            <a:picLocks noChangeAspect="1" noChangeArrowheads="1"/>
          </p:cNvPicPr>
          <p:nvPr/>
        </p:nvPicPr>
        <p:blipFill>
          <a:blip r:embed="rId6"/>
          <a:srcRect/>
          <a:stretch>
            <a:fillRect/>
          </a:stretch>
        </p:blipFill>
        <p:spPr bwMode="auto">
          <a:xfrm>
            <a:off x="3175200" y="5599308"/>
            <a:ext cx="557280" cy="555898"/>
          </a:xfrm>
          <a:prstGeom prst="rect">
            <a:avLst/>
          </a:prstGeom>
          <a:noFill/>
          <a:ln w="9525">
            <a:noFill/>
            <a:round/>
            <a:headEnd type="triangle" w="med" len="med"/>
            <a:tailEnd type="triangle" w="med" len="med"/>
          </a:ln>
          <a:effectLst/>
        </p:spPr>
      </p:pic>
      <p:sp>
        <p:nvSpPr>
          <p:cNvPr id="75802" name="Line 26"/>
          <p:cNvSpPr>
            <a:spLocks noChangeShapeType="1"/>
          </p:cNvSpPr>
          <p:nvPr/>
        </p:nvSpPr>
        <p:spPr bwMode="auto">
          <a:xfrm>
            <a:off x="8294400" y="5599308"/>
            <a:ext cx="414720" cy="1441"/>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75803" name="Rectangle 27"/>
          <p:cNvSpPr>
            <a:spLocks/>
          </p:cNvSpPr>
          <p:nvPr/>
        </p:nvSpPr>
        <p:spPr bwMode="auto">
          <a:xfrm>
            <a:off x="7257600" y="1866436"/>
            <a:ext cx="1451520" cy="1036909"/>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Backend</a:t>
            </a:r>
          </a:p>
          <a:p>
            <a:pPr algn="ctr">
              <a:tabLst>
                <a:tab pos="656650" algn="l"/>
                <a:tab pos="1313299" algn="l"/>
              </a:tabLst>
            </a:pPr>
            <a:r>
              <a:rPr lang="en-GB" b="0" dirty="0">
                <a:solidFill>
                  <a:srgbClr val="000000"/>
                </a:solidFill>
                <a:ea typeface="msmincho" charset="0"/>
                <a:cs typeface="msmincho" charset="0"/>
              </a:rPr>
              <a:t>DB</a:t>
            </a:r>
          </a:p>
        </p:txBody>
      </p:sp>
      <p:sp>
        <p:nvSpPr>
          <p:cNvPr id="75804" name="AutoShape 28"/>
          <p:cNvSpPr>
            <a:spLocks/>
          </p:cNvSpPr>
          <p:nvPr/>
        </p:nvSpPr>
        <p:spPr bwMode="auto">
          <a:xfrm>
            <a:off x="7050240" y="4147635"/>
            <a:ext cx="1866240" cy="829527"/>
          </a:xfrm>
          <a:prstGeom prst="parallelogram">
            <a:avLst>
              <a:gd name="adj" fmla="val 56250"/>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75805" name="AutoShape 29"/>
          <p:cNvSpPr>
            <a:spLocks/>
          </p:cNvSpPr>
          <p:nvPr/>
        </p:nvSpPr>
        <p:spPr bwMode="auto">
          <a:xfrm>
            <a:off x="7257600" y="5391926"/>
            <a:ext cx="1451520" cy="829527"/>
          </a:xfrm>
          <a:prstGeom prst="roundRect">
            <a:avLst>
              <a:gd name="adj" fmla="val 16667"/>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75806" name="Picture 30"/>
          <p:cNvPicPr>
            <a:picLocks noChangeAspect="1" noChangeArrowheads="1"/>
          </p:cNvPicPr>
          <p:nvPr/>
        </p:nvPicPr>
        <p:blipFill>
          <a:blip r:embed="rId7"/>
          <a:srcRect/>
          <a:stretch>
            <a:fillRect/>
          </a:stretch>
        </p:blipFill>
        <p:spPr bwMode="auto">
          <a:xfrm>
            <a:off x="7464960" y="4213883"/>
            <a:ext cx="555840" cy="555898"/>
          </a:xfrm>
          <a:prstGeom prst="rect">
            <a:avLst/>
          </a:prstGeom>
          <a:noFill/>
          <a:ln w="9525">
            <a:noFill/>
            <a:round/>
            <a:headEnd type="triangle" w="med" len="med"/>
            <a:tailEnd type="triangle" w="med" len="med"/>
          </a:ln>
          <a:effectLst/>
        </p:spPr>
      </p:pic>
      <p:pic>
        <p:nvPicPr>
          <p:cNvPr id="75807" name="Picture 31"/>
          <p:cNvPicPr>
            <a:picLocks noChangeAspect="1" noChangeArrowheads="1"/>
          </p:cNvPicPr>
          <p:nvPr/>
        </p:nvPicPr>
        <p:blipFill>
          <a:blip r:embed="rId8"/>
          <a:srcRect/>
          <a:stretch>
            <a:fillRect/>
          </a:stretch>
        </p:blipFill>
        <p:spPr bwMode="auto">
          <a:xfrm>
            <a:off x="8087040" y="4213883"/>
            <a:ext cx="555840" cy="555898"/>
          </a:xfrm>
          <a:prstGeom prst="rect">
            <a:avLst/>
          </a:prstGeom>
          <a:noFill/>
          <a:ln w="9525">
            <a:noFill/>
            <a:round/>
            <a:headEnd type="triangle" w="med" len="med"/>
            <a:tailEnd type="triangle" w="med" len="med"/>
          </a:ln>
          <a:effectLst/>
        </p:spPr>
      </p:pic>
      <p:pic>
        <p:nvPicPr>
          <p:cNvPr id="75808" name="Picture 32"/>
          <p:cNvPicPr>
            <a:picLocks noChangeAspect="1" noChangeArrowheads="1"/>
          </p:cNvPicPr>
          <p:nvPr/>
        </p:nvPicPr>
        <p:blipFill>
          <a:blip r:embed="rId7"/>
          <a:srcRect/>
          <a:stretch>
            <a:fillRect/>
          </a:stretch>
        </p:blipFill>
        <p:spPr bwMode="auto">
          <a:xfrm>
            <a:off x="5391360" y="4213883"/>
            <a:ext cx="555840" cy="555898"/>
          </a:xfrm>
          <a:prstGeom prst="rect">
            <a:avLst/>
          </a:prstGeom>
          <a:noFill/>
          <a:ln w="9525">
            <a:noFill/>
            <a:round/>
            <a:headEnd type="triangle" w="med" len="med"/>
            <a:tailEnd type="triangle" w="med" len="med"/>
          </a:ln>
          <a:effectLst/>
        </p:spPr>
      </p:pic>
      <p:sp>
        <p:nvSpPr>
          <p:cNvPr id="75812" name="Text Box 36"/>
          <p:cNvSpPr txBox="1">
            <a:spLocks noChangeArrowheads="1"/>
          </p:cNvSpPr>
          <p:nvPr/>
        </p:nvSpPr>
        <p:spPr bwMode="auto">
          <a:xfrm>
            <a:off x="0" y="4463868"/>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a:solidFill>
                  <a:srgbClr val="000000"/>
                </a:solidFill>
                <a:ea typeface="msmincho" charset="0"/>
                <a:cs typeface="msmincho" charset="0"/>
              </a:rPr>
              <a:t>Send </a:t>
            </a:r>
          </a:p>
          <a:p>
            <a:pPr algn="ctr">
              <a:tabLst>
                <a:tab pos="656650" algn="l"/>
              </a:tabLst>
            </a:pPr>
            <a:r>
              <a:rPr lang="en-GB" b="0" dirty="0">
                <a:solidFill>
                  <a:srgbClr val="000000"/>
                </a:solidFill>
                <a:ea typeface="msmincho" charset="0"/>
                <a:cs typeface="msmincho" charset="0"/>
              </a:rPr>
              <a:t>Label</a:t>
            </a:r>
          </a:p>
        </p:txBody>
      </p:sp>
      <p:sp>
        <p:nvSpPr>
          <p:cNvPr id="75813" name="Text Box 37"/>
          <p:cNvSpPr txBox="1">
            <a:spLocks noChangeArrowheads="1"/>
          </p:cNvSpPr>
          <p:nvPr/>
        </p:nvSpPr>
        <p:spPr bwMode="auto">
          <a:xfrm>
            <a:off x="0" y="5500777"/>
            <a:ext cx="1036800" cy="548458"/>
          </a:xfrm>
          <a:prstGeom prst="rect">
            <a:avLst/>
          </a:prstGeom>
          <a:noFill/>
          <a:ln w="9525">
            <a:noFill/>
            <a:round/>
            <a:headEnd type="triangle" w="med" len="med"/>
            <a:tailEnd type="triangle" w="med" len="med"/>
          </a:ln>
          <a:effectLst/>
        </p:spPr>
        <p:txBody>
          <a:bodyPr lIns="0" tIns="0" rIns="0" bIns="0" anchor="ctr">
            <a:prstTxWarp prst="textNoShape">
              <a:avLst/>
            </a:prstTxWarp>
            <a:spAutoFit/>
          </a:bodyPr>
          <a:lstStyle/>
          <a:p>
            <a:pPr algn="ctr">
              <a:lnSpc>
                <a:spcPct val="98000"/>
              </a:lnSpc>
              <a:tabLst>
                <a:tab pos="656650" algn="l"/>
              </a:tabLst>
            </a:pPr>
            <a:r>
              <a:rPr lang="en-GB" b="0" dirty="0" err="1">
                <a:solidFill>
                  <a:srgbClr val="000000"/>
                </a:solidFill>
                <a:ea typeface="msmincho" charset="0"/>
                <a:cs typeface="msmincho" charset="0"/>
              </a:rPr>
              <a:t>Recv</a:t>
            </a:r>
            <a:r>
              <a:rPr lang="en-GB" b="0" dirty="0">
                <a:solidFill>
                  <a:srgbClr val="000000"/>
                </a:solidFill>
                <a:ea typeface="msmincho" charset="0"/>
                <a:cs typeface="msmincho" charset="0"/>
              </a:rPr>
              <a:t> </a:t>
            </a:r>
          </a:p>
          <a:p>
            <a:pPr algn="ctr">
              <a:tabLst>
                <a:tab pos="656650" algn="l"/>
              </a:tabLst>
            </a:pPr>
            <a:r>
              <a:rPr lang="en-GB" b="0" dirty="0">
                <a:solidFill>
                  <a:srgbClr val="000000"/>
                </a:solidFill>
                <a:ea typeface="msmincho" charset="0"/>
                <a:cs typeface="msmincho" charset="0"/>
              </a:rPr>
              <a:t>Label</a:t>
            </a:r>
          </a:p>
        </p:txBody>
      </p:sp>
      <p:sp>
        <p:nvSpPr>
          <p:cNvPr id="75826" name="Rectangle 50"/>
          <p:cNvSpPr>
            <a:spLocks noChangeArrowheads="1"/>
          </p:cNvSpPr>
          <p:nvPr/>
        </p:nvSpPr>
        <p:spPr bwMode="auto">
          <a:xfrm>
            <a:off x="4962240" y="1313418"/>
            <a:ext cx="1589760" cy="691273"/>
          </a:xfrm>
          <a:prstGeom prst="rect">
            <a:avLst/>
          </a:prstGeom>
          <a:solidFill>
            <a:schemeClr val="bg1"/>
          </a:solidFill>
          <a:ln w="63500">
            <a:solidFill>
              <a:schemeClr val="tx1"/>
            </a:solidFill>
            <a:miter lim="800000"/>
            <a:headEnd/>
            <a:tailEnd/>
          </a:ln>
          <a:effectLst/>
        </p:spPr>
        <p:txBody>
          <a:bodyPr wrap="none" lIns="82945" tIns="41473" rIns="82945" bIns="41473" anchor="ctr">
            <a:prstTxWarp prst="textNoShape">
              <a:avLst/>
            </a:prstTxWarp>
          </a:bodyPr>
          <a:lstStyle/>
          <a:p>
            <a:endParaRPr lang="en-US"/>
          </a:p>
        </p:txBody>
      </p:sp>
      <p:sp>
        <p:nvSpPr>
          <p:cNvPr id="75827" name="Freeform 51"/>
          <p:cNvSpPr>
            <a:spLocks/>
          </p:cNvSpPr>
          <p:nvPr/>
        </p:nvSpPr>
        <p:spPr bwMode="auto">
          <a:xfrm rot="10800000">
            <a:off x="4962240" y="1589927"/>
            <a:ext cx="1589760" cy="387401"/>
          </a:xfrm>
          <a:custGeom>
            <a:avLst/>
            <a:gdLst/>
            <a:ahLst/>
            <a:cxnLst>
              <a:cxn ang="0">
                <a:pos x="0" y="0"/>
              </a:cxn>
              <a:cxn ang="0">
                <a:pos x="547" y="269"/>
              </a:cxn>
              <a:cxn ang="0">
                <a:pos x="1104" y="10"/>
              </a:cxn>
            </a:cxnLst>
            <a:rect l="0" t="0" r="r" b="b"/>
            <a:pathLst>
              <a:path w="1104" h="269">
                <a:moveTo>
                  <a:pt x="0" y="0"/>
                </a:moveTo>
                <a:lnTo>
                  <a:pt x="547" y="269"/>
                </a:lnTo>
                <a:lnTo>
                  <a:pt x="1104" y="10"/>
                </a:lnTo>
              </a:path>
            </a:pathLst>
          </a:custGeom>
          <a:no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5828" name="Freeform 52"/>
          <p:cNvSpPr>
            <a:spLocks/>
          </p:cNvSpPr>
          <p:nvPr/>
        </p:nvSpPr>
        <p:spPr bwMode="auto">
          <a:xfrm>
            <a:off x="4976640" y="1313418"/>
            <a:ext cx="1589760" cy="387401"/>
          </a:xfrm>
          <a:custGeom>
            <a:avLst/>
            <a:gdLst/>
            <a:ahLst/>
            <a:cxnLst>
              <a:cxn ang="0">
                <a:pos x="537" y="269"/>
              </a:cxn>
              <a:cxn ang="0">
                <a:pos x="1104" y="0"/>
              </a:cxn>
              <a:cxn ang="0">
                <a:pos x="0" y="0"/>
              </a:cxn>
              <a:cxn ang="0">
                <a:pos x="537" y="269"/>
              </a:cxn>
            </a:cxnLst>
            <a:rect l="0" t="0" r="r" b="b"/>
            <a:pathLst>
              <a:path w="1104" h="269">
                <a:moveTo>
                  <a:pt x="537" y="269"/>
                </a:moveTo>
                <a:lnTo>
                  <a:pt x="1104" y="0"/>
                </a:lnTo>
                <a:lnTo>
                  <a:pt x="0" y="0"/>
                </a:lnTo>
                <a:lnTo>
                  <a:pt x="537" y="269"/>
                </a:lnTo>
                <a:close/>
              </a:path>
            </a:pathLst>
          </a:custGeom>
          <a:solidFill>
            <a:schemeClr val="bg1"/>
          </a:solidFill>
          <a:ln w="6350" cmpd="sng">
            <a:solidFill>
              <a:schemeClr val="tx1"/>
            </a:solidFill>
            <a:round/>
            <a:headEnd type="none" w="med" len="med"/>
            <a:tailEnd type="none" w="med" len="med"/>
          </a:ln>
          <a:effectLst/>
        </p:spPr>
        <p:txBody>
          <a:bodyPr lIns="82945" tIns="41473" rIns="82945" bIns="41473">
            <a:prstTxWarp prst="textNoShape">
              <a:avLst/>
            </a:prstTxWarp>
          </a:bodyPr>
          <a:lstStyle/>
          <a:p>
            <a:endParaRPr lang="en-US"/>
          </a:p>
        </p:txBody>
      </p:sp>
      <p:sp>
        <p:nvSpPr>
          <p:cNvPr id="75829" name="Text Box 53"/>
          <p:cNvSpPr txBox="1">
            <a:spLocks noChangeArrowheads="1"/>
          </p:cNvSpPr>
          <p:nvPr/>
        </p:nvSpPr>
        <p:spPr bwMode="auto">
          <a:xfrm>
            <a:off x="4962240" y="1313418"/>
            <a:ext cx="796213" cy="360755"/>
          </a:xfrm>
          <a:prstGeom prst="rect">
            <a:avLst/>
          </a:prstGeom>
          <a:noFill/>
          <a:ln w="9525">
            <a:noFill/>
            <a:miter lim="800000"/>
            <a:headEnd/>
            <a:tailEnd/>
          </a:ln>
          <a:effectLst/>
        </p:spPr>
        <p:txBody>
          <a:bodyPr wrap="none" lIns="82945" tIns="41473" rIns="82945" bIns="41473">
            <a:prstTxWarp prst="textNoShape">
              <a:avLst/>
            </a:prstTxWarp>
            <a:spAutoFit/>
          </a:bodyPr>
          <a:lstStyle/>
          <a:p>
            <a:pPr algn="l"/>
            <a:r>
              <a:rPr lang="en-US" b="0">
                <a:solidFill>
                  <a:srgbClr val="FF0000"/>
                </a:solidFill>
              </a:rPr>
              <a:t>profile</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6801" name="Rectangle 1"/>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Other Label Features</a:t>
            </a:r>
          </a:p>
        </p:txBody>
      </p:sp>
      <p:sp>
        <p:nvSpPr>
          <p:cNvPr id="76802" name="Rectangle 2"/>
          <p:cNvSpPr>
            <a:spLocks noGrp="1" noChangeArrowheads="1"/>
          </p:cNvSpPr>
          <p:nvPr>
            <p:ph type="body" idx="1"/>
          </p:nvPr>
        </p:nvSpPr>
        <p:spPr>
          <a:xfrm>
            <a:off x="207360" y="1244291"/>
            <a:ext cx="8709120" cy="2886944"/>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t>Verify </a:t>
            </a:r>
            <a:r>
              <a:rPr lang="en-GB" dirty="0"/>
              <a:t>label on messages</a:t>
            </a:r>
            <a:r>
              <a:rPr lang="en-GB" dirty="0" smtClean="0"/>
              <a:t> </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Allows a process to prove it has labels at specific </a:t>
            </a:r>
            <a:r>
              <a:rPr lang="en-GB" dirty="0" smtClean="0"/>
              <a:t>levels</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Integrity </a:t>
            </a:r>
            <a:r>
              <a:rPr lang="en-GB" dirty="0" smtClean="0"/>
              <a:t>tracking</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Enabled by level 0</a:t>
            </a:r>
            <a:r>
              <a:rPr lang="en-GB" dirty="0" smtClean="0"/>
              <a:t> </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Different default level for send &amp; receive labels</a:t>
            </a:r>
            <a:r>
              <a:rPr lang="en-GB" dirty="0" smtClean="0"/>
              <a:t> </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Enables interesting isolation policies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Preventing Contamination</a:t>
            </a:r>
            <a:endParaRPr lang="en-US" dirty="0"/>
          </a:p>
        </p:txBody>
      </p:sp>
      <p:sp>
        <p:nvSpPr>
          <p:cNvPr id="3" name="Content Placeholder 2"/>
          <p:cNvSpPr>
            <a:spLocks noGrp="1"/>
          </p:cNvSpPr>
          <p:nvPr>
            <p:ph idx="1"/>
          </p:nvPr>
        </p:nvSpPr>
        <p:spPr/>
        <p:txBody>
          <a:bodyPr/>
          <a:lstStyle/>
          <a:p>
            <a:r>
              <a:rPr lang="en-US" dirty="0" smtClean="0"/>
              <a:t>Ports</a:t>
            </a:r>
          </a:p>
          <a:p>
            <a:pPr lvl="1"/>
            <a:r>
              <a:rPr lang="en-US" dirty="0" smtClean="0"/>
              <a:t>Associated with receive label</a:t>
            </a:r>
          </a:p>
          <a:p>
            <a:pPr lvl="1"/>
            <a:r>
              <a:rPr lang="en-US" dirty="0" smtClean="0"/>
              <a:t>Verification imposed by receiver</a:t>
            </a:r>
          </a:p>
          <a:p>
            <a:pPr lvl="1"/>
            <a:r>
              <a:rPr lang="en-US" dirty="0" smtClean="0"/>
              <a:t>Deny decontamination of receive labels beyond certain point</a:t>
            </a:r>
          </a:p>
          <a:p>
            <a:pPr lvl="1"/>
            <a:r>
              <a:rPr lang="en-US" dirty="0" smtClean="0"/>
              <a:t>Receiver can grant rights to processes to send</a:t>
            </a:r>
          </a:p>
          <a:p>
            <a:pPr lvl="1"/>
            <a:r>
              <a:rPr lang="en-US" dirty="0" smtClean="0"/>
              <a:t>Prevents arbitrary processes from sending to it</a:t>
            </a:r>
            <a:endParaRPr lang="en-US" dirty="0"/>
          </a:p>
        </p:txBody>
      </p:sp>
    </p:spTree>
  </p:cSld>
  <p:clrMapOvr>
    <a:masterClrMapping/>
  </p:clrMapOvr>
</p:sld>
</file>

<file path=ppt/slides/slide9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8849" name="Rectangle 1"/>
          <p:cNvSpPr>
            <a:spLocks noGrp="1" noChangeArrowheads="1"/>
          </p:cNvSpPr>
          <p:nvPr>
            <p:ph type="title"/>
          </p:nvPr>
        </p:nvSpPr>
        <p:spPr>
          <a:xfrm>
            <a:off x="-20160" y="-168816"/>
            <a:ext cx="9144000" cy="1446550"/>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Combating Process Over-Contamination</a:t>
            </a:r>
          </a:p>
        </p:txBody>
      </p:sp>
      <p:sp>
        <p:nvSpPr>
          <p:cNvPr id="78850" name="Rectangle 2"/>
          <p:cNvSpPr>
            <a:spLocks noGrp="1" noChangeArrowheads="1"/>
          </p:cNvSpPr>
          <p:nvPr>
            <p:ph type="body" idx="1"/>
          </p:nvPr>
        </p:nvSpPr>
        <p:spPr>
          <a:xfrm>
            <a:off x="207360" y="1244291"/>
            <a:ext cx="8709120" cy="4269477"/>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One process per user per </a:t>
            </a:r>
            <a:r>
              <a:rPr lang="en-GB" dirty="0" smtClean="0"/>
              <a:t>service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Lots of heavy weight context switches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Lots of </a:t>
            </a:r>
            <a:r>
              <a:rPr lang="en-GB" dirty="0" smtClean="0"/>
              <a:t>memory</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Combine processes to get one process per service</a:t>
            </a:r>
            <a:r>
              <a:rPr lang="en-GB" dirty="0" smtClean="0"/>
              <a:t>?</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Become too contaminated to function</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Or </a:t>
            </a:r>
            <a:r>
              <a:rPr lang="en-GB" b="1" dirty="0"/>
              <a:t>too</a:t>
            </a:r>
            <a:r>
              <a:rPr lang="en-GB" dirty="0"/>
              <a:t> </a:t>
            </a:r>
            <a:r>
              <a:rPr lang="en-GB" dirty="0" smtClean="0"/>
              <a:t>privileged</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Many processes are </a:t>
            </a:r>
            <a:r>
              <a:rPr lang="en-GB" dirty="0" smtClean="0"/>
              <a:t>similar</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Programming style help?</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79873" name="Rectangle 1"/>
          <p:cNvSpPr>
            <a:spLocks noGrp="1" noChangeArrowheads="1"/>
          </p:cNvSpPr>
          <p:nvPr>
            <p:ph type="title"/>
          </p:nvPr>
        </p:nvSpPr>
        <p:spPr>
          <a:xfrm>
            <a:off x="652320" y="168298"/>
            <a:ext cx="7809120" cy="769441"/>
          </a:xfrm>
          <a:ln/>
        </p:spPr>
        <p:txBody>
          <a:bodyPr>
            <a:spAutoFit/>
          </a:bodyPr>
          <a:lstStyle/>
          <a:p>
            <a:pPr marL="325445">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Event Loop</a:t>
            </a:r>
          </a:p>
        </p:txBody>
      </p:sp>
      <p:sp>
        <p:nvSpPr>
          <p:cNvPr id="79874" name="Rectangle 2"/>
          <p:cNvSpPr>
            <a:spLocks noGrp="1" noChangeArrowheads="1"/>
          </p:cNvSpPr>
          <p:nvPr>
            <p:ph type="body" idx="1"/>
          </p:nvPr>
        </p:nvSpPr>
        <p:spPr>
          <a:xfrm>
            <a:off x="207360" y="1244291"/>
            <a:ext cx="8709120" cy="5025991"/>
          </a:xfrm>
          <a:ln/>
        </p:spPr>
        <p:txBody>
          <a:bodyPr>
            <a:spAutoFit/>
          </a:bodyPr>
          <a:lstStyle/>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latin typeface="Courier New"/>
                <a:cs typeface="Courier New"/>
              </a:rPr>
              <a:t>while (1) {</a:t>
            </a:r>
          </a:p>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latin typeface="Courier New"/>
                <a:cs typeface="Courier New"/>
              </a:rPr>
              <a:t>    event = </a:t>
            </a:r>
            <a:r>
              <a:rPr lang="en-GB" dirty="0" err="1">
                <a:latin typeface="Courier New"/>
                <a:cs typeface="Courier New"/>
              </a:rPr>
              <a:t>get_next_event</a:t>
            </a:r>
            <a:r>
              <a:rPr lang="en-GB" dirty="0">
                <a:latin typeface="Courier New"/>
                <a:cs typeface="Courier New"/>
              </a:rPr>
              <a:t>();</a:t>
            </a:r>
          </a:p>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latin typeface="Courier New"/>
                <a:cs typeface="Courier New"/>
              </a:rPr>
              <a:t>    user = </a:t>
            </a:r>
            <a:r>
              <a:rPr lang="en-GB" dirty="0" err="1">
                <a:latin typeface="Courier New"/>
                <a:cs typeface="Courier New"/>
              </a:rPr>
              <a:t>lookup_user(event</a:t>
            </a:r>
            <a:r>
              <a:rPr lang="en-GB" dirty="0">
                <a:latin typeface="Courier New"/>
                <a:cs typeface="Courier New"/>
              </a:rPr>
              <a:t>);</a:t>
            </a:r>
          </a:p>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latin typeface="Courier New"/>
                <a:cs typeface="Courier New"/>
              </a:rPr>
              <a:t>    if (user not yet seen)</a:t>
            </a:r>
          </a:p>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latin typeface="Courier New"/>
                <a:cs typeface="Courier New"/>
              </a:rPr>
              <a:t>        </a:t>
            </a:r>
            <a:r>
              <a:rPr lang="en-GB" dirty="0" err="1">
                <a:latin typeface="Courier New"/>
                <a:cs typeface="Courier New"/>
              </a:rPr>
              <a:t>user.state</a:t>
            </a:r>
            <a:r>
              <a:rPr lang="en-GB" dirty="0">
                <a:latin typeface="Courier New"/>
                <a:cs typeface="Courier New"/>
              </a:rPr>
              <a:t> = </a:t>
            </a:r>
            <a:r>
              <a:rPr lang="en-GB" dirty="0" err="1">
                <a:latin typeface="Courier New"/>
                <a:cs typeface="Courier New"/>
              </a:rPr>
              <a:t>create_state</a:t>
            </a:r>
            <a:r>
              <a:rPr lang="en-GB" dirty="0">
                <a:latin typeface="Courier New"/>
                <a:cs typeface="Courier New"/>
              </a:rPr>
              <a:t>();</a:t>
            </a:r>
          </a:p>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latin typeface="Courier New"/>
                <a:cs typeface="Courier New"/>
              </a:rPr>
              <a:t>    </a:t>
            </a:r>
            <a:r>
              <a:rPr lang="en-GB" dirty="0" err="1">
                <a:latin typeface="Courier New"/>
                <a:cs typeface="Courier New"/>
              </a:rPr>
              <a:t>process_event(event</a:t>
            </a:r>
            <a:r>
              <a:rPr lang="en-GB" dirty="0">
                <a:latin typeface="Courier New"/>
                <a:cs typeface="Courier New"/>
              </a:rPr>
              <a:t>, user);</a:t>
            </a:r>
          </a:p>
          <a:p>
            <a:pPr>
              <a:lnSpc>
                <a:spcPct val="95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latin typeface="Courier New"/>
                <a:cs typeface="Courier New"/>
              </a:rPr>
              <a:t>}</a:t>
            </a:r>
            <a:endParaRPr lang="en-GB" dirty="0" smtClean="0">
              <a:latin typeface="Bitstream Vera Sans Mono" pitchFamily="49" charset="0"/>
            </a:endParaRP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State isolated to data </a:t>
            </a:r>
            <a:r>
              <a:rPr lang="en-GB" dirty="0" smtClean="0"/>
              <a:t>structures</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Stack not used from event to </a:t>
            </a:r>
            <a:r>
              <a:rPr lang="en-GB" dirty="0" smtClean="0"/>
              <a:t>event</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Execution state has nice </a:t>
            </a:r>
            <a:r>
              <a:rPr lang="en-GB" dirty="0" err="1"/>
              <a:t>preemption</a:t>
            </a:r>
            <a:r>
              <a:rPr lang="en-GB" dirty="0"/>
              <a:t> points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11970" name="Rectangle 2"/>
          <p:cNvSpPr>
            <a:spLocks noGrp="1" noChangeArrowheads="1"/>
          </p:cNvSpPr>
          <p:nvPr>
            <p:ph type="title"/>
          </p:nvPr>
        </p:nvSpPr>
        <p:spPr/>
        <p:txBody>
          <a:bodyPr/>
          <a:lstStyle/>
          <a:p>
            <a:r>
              <a:rPr lang="en-GB" dirty="0"/>
              <a:t>Event Process Abstraction</a:t>
            </a:r>
            <a:endParaRPr lang="en-US" dirty="0"/>
          </a:p>
        </p:txBody>
      </p:sp>
      <p:sp>
        <p:nvSpPr>
          <p:cNvPr id="211971" name="Rectangle 3"/>
          <p:cNvSpPr>
            <a:spLocks noGrp="1" noChangeArrowheads="1"/>
          </p:cNvSpPr>
          <p:nvPr>
            <p:ph type="body" idx="1"/>
          </p:nvPr>
        </p:nvSpPr>
        <p:spPr>
          <a:xfrm>
            <a:off x="207360" y="1086514"/>
            <a:ext cx="8708039" cy="5390486"/>
          </a:xfrm>
        </p:spPr>
        <p:txBody>
          <a:bodyPr/>
          <a:lstStyle/>
          <a:p>
            <a:pPr>
              <a:lnSpc>
                <a:spcPct val="95000"/>
              </a:lnSpc>
              <a:buFont typeface="StarSymbol" charset="0"/>
              <a:buNone/>
            </a:pPr>
            <a:r>
              <a:rPr lang="en-GB" sz="2400" b="1" dirty="0">
                <a:latin typeface="Courier New"/>
                <a:cs typeface="Courier New"/>
              </a:rPr>
              <a:t>    </a:t>
            </a:r>
            <a:r>
              <a:rPr lang="en-GB" sz="2400" b="1" dirty="0" err="1">
                <a:latin typeface="Courier New"/>
                <a:cs typeface="Courier New"/>
              </a:rPr>
              <a:t>ep_checkpoint</a:t>
            </a:r>
            <a:r>
              <a:rPr lang="en-GB" sz="2400" dirty="0" err="1">
                <a:latin typeface="Courier New"/>
                <a:cs typeface="Courier New"/>
              </a:rPr>
              <a:t>(&amp;msg</a:t>
            </a:r>
            <a:r>
              <a:rPr lang="en-GB" sz="2400" dirty="0">
                <a:latin typeface="Courier New"/>
                <a:cs typeface="Courier New"/>
              </a:rPr>
              <a:t>);</a:t>
            </a:r>
          </a:p>
          <a:p>
            <a:pPr>
              <a:lnSpc>
                <a:spcPct val="95000"/>
              </a:lnSpc>
              <a:buFont typeface="StarSymbol" charset="0"/>
              <a:buNone/>
            </a:pPr>
            <a:r>
              <a:rPr lang="en-GB" sz="2400" dirty="0">
                <a:latin typeface="Courier New"/>
                <a:cs typeface="Courier New"/>
              </a:rPr>
              <a:t>    if (!</a:t>
            </a:r>
            <a:r>
              <a:rPr lang="en-GB" sz="2400" dirty="0" err="1">
                <a:latin typeface="Courier New"/>
                <a:cs typeface="Courier New"/>
              </a:rPr>
              <a:t>state.initialized</a:t>
            </a:r>
            <a:r>
              <a:rPr lang="en-GB" sz="2400" dirty="0">
                <a:latin typeface="Courier New"/>
                <a:cs typeface="Courier New"/>
              </a:rPr>
              <a:t>) {</a:t>
            </a:r>
          </a:p>
          <a:p>
            <a:pPr>
              <a:lnSpc>
                <a:spcPct val="95000"/>
              </a:lnSpc>
              <a:buFont typeface="StarSymbol" charset="0"/>
              <a:buNone/>
            </a:pPr>
            <a:r>
              <a:rPr lang="en-GB" sz="2400" dirty="0">
                <a:latin typeface="Courier New"/>
                <a:cs typeface="Courier New"/>
              </a:rPr>
              <a:t>       </a:t>
            </a:r>
            <a:r>
              <a:rPr lang="en-GB" sz="2400" dirty="0" err="1">
                <a:latin typeface="Courier New"/>
                <a:cs typeface="Courier New"/>
              </a:rPr>
              <a:t>initialize_state(&amp;state</a:t>
            </a:r>
            <a:r>
              <a:rPr lang="en-GB" sz="2400" dirty="0">
                <a:latin typeface="Courier New"/>
                <a:cs typeface="Courier New"/>
              </a:rPr>
              <a:t>);</a:t>
            </a:r>
          </a:p>
          <a:p>
            <a:pPr>
              <a:lnSpc>
                <a:spcPct val="95000"/>
              </a:lnSpc>
              <a:buFont typeface="StarSymbol" charset="0"/>
              <a:buNone/>
            </a:pPr>
            <a:r>
              <a:rPr lang="en-GB" sz="2400" dirty="0">
                <a:latin typeface="Courier New"/>
                <a:cs typeface="Courier New"/>
              </a:rPr>
              <a:t>       </a:t>
            </a:r>
            <a:r>
              <a:rPr lang="en-GB" sz="2400" dirty="0" err="1">
                <a:latin typeface="Courier New"/>
                <a:cs typeface="Courier New"/>
              </a:rPr>
              <a:t>state.reply</a:t>
            </a:r>
            <a:r>
              <a:rPr lang="en-GB" sz="2400" dirty="0">
                <a:latin typeface="Courier New"/>
                <a:cs typeface="Courier New"/>
              </a:rPr>
              <a:t> = </a:t>
            </a:r>
            <a:r>
              <a:rPr lang="en-GB" sz="2400" dirty="0" err="1">
                <a:latin typeface="Courier New"/>
                <a:cs typeface="Courier New"/>
              </a:rPr>
              <a:t>new_port</a:t>
            </a:r>
            <a:r>
              <a:rPr lang="en-GB" sz="2400" dirty="0">
                <a:latin typeface="Courier New"/>
                <a:cs typeface="Courier New"/>
              </a:rPr>
              <a:t>();</a:t>
            </a:r>
          </a:p>
          <a:p>
            <a:pPr>
              <a:lnSpc>
                <a:spcPct val="95000"/>
              </a:lnSpc>
              <a:buFont typeface="StarSymbol" charset="0"/>
              <a:buNone/>
            </a:pPr>
            <a:r>
              <a:rPr lang="en-GB" sz="2400" dirty="0">
                <a:latin typeface="Courier New"/>
                <a:cs typeface="Courier New"/>
              </a:rPr>
              <a:t>    }</a:t>
            </a:r>
          </a:p>
          <a:p>
            <a:pPr>
              <a:lnSpc>
                <a:spcPct val="95000"/>
              </a:lnSpc>
              <a:buFont typeface="StarSymbol" charset="0"/>
              <a:buNone/>
            </a:pPr>
            <a:r>
              <a:rPr lang="en-GB" sz="2400" dirty="0">
                <a:latin typeface="Courier New"/>
                <a:cs typeface="Courier New"/>
              </a:rPr>
              <a:t>    </a:t>
            </a:r>
            <a:r>
              <a:rPr lang="en-GB" sz="2400" dirty="0" err="1">
                <a:latin typeface="Courier New"/>
                <a:cs typeface="Courier New"/>
              </a:rPr>
              <a:t>process_message(&amp;msg</a:t>
            </a:r>
            <a:r>
              <a:rPr lang="en-GB" sz="2400" dirty="0">
                <a:latin typeface="Courier New"/>
                <a:cs typeface="Courier New"/>
              </a:rPr>
              <a:t>, &amp;state);</a:t>
            </a:r>
          </a:p>
          <a:p>
            <a:pPr>
              <a:lnSpc>
                <a:spcPct val="95000"/>
              </a:lnSpc>
              <a:buFont typeface="StarSymbol" charset="0"/>
              <a:buNone/>
            </a:pPr>
            <a:r>
              <a:rPr lang="en-GB" sz="2400" b="1" dirty="0">
                <a:latin typeface="Courier New"/>
                <a:cs typeface="Courier New"/>
              </a:rPr>
              <a:t>    </a:t>
            </a:r>
            <a:r>
              <a:rPr lang="en-GB" sz="2400" b="1" dirty="0" err="1">
                <a:latin typeface="Courier New"/>
                <a:cs typeface="Courier New"/>
              </a:rPr>
              <a:t>ep_yield</a:t>
            </a:r>
            <a:r>
              <a:rPr lang="en-GB" sz="2400" dirty="0">
                <a:latin typeface="Courier New"/>
                <a:cs typeface="Courier New"/>
              </a:rPr>
              <a:t>(); // revert to </a:t>
            </a:r>
            <a:r>
              <a:rPr lang="en-GB" sz="2400" dirty="0" err="1">
                <a:latin typeface="Courier New"/>
                <a:cs typeface="Courier New"/>
              </a:rPr>
              <a:t>chkpointed</a:t>
            </a:r>
            <a:r>
              <a:rPr lang="en-GB" sz="2400" dirty="0">
                <a:latin typeface="Courier New"/>
                <a:cs typeface="Courier New"/>
              </a:rPr>
              <a:t> memory</a:t>
            </a:r>
          </a:p>
          <a:p>
            <a:pPr lvl="1">
              <a:lnSpc>
                <a:spcPct val="95000"/>
              </a:lnSpc>
              <a:buFont typeface="StarSymbol" charset="0"/>
              <a:buNone/>
            </a:pPr>
            <a:endParaRPr lang="en-GB" b="1" u="sng" dirty="0">
              <a:latin typeface="Bitstream Vera Sans Mono" pitchFamily="49" charset="0"/>
            </a:endParaRPr>
          </a:p>
          <a:p>
            <a:r>
              <a:rPr lang="en-GB" dirty="0"/>
              <a:t>Fork memory state for each new </a:t>
            </a:r>
            <a:r>
              <a:rPr lang="en-GB" dirty="0" smtClean="0"/>
              <a:t>session</a:t>
            </a:r>
            <a:endParaRPr lang="en-GB" sz="1100" dirty="0" smtClean="0"/>
          </a:p>
          <a:p>
            <a:pPr lvl="1"/>
            <a:r>
              <a:rPr lang="en-GB" dirty="0"/>
              <a:t>Memory isolation is the same as fork</a:t>
            </a:r>
          </a:p>
          <a:p>
            <a:pPr lvl="1"/>
            <a:r>
              <a:rPr lang="en-GB" dirty="0"/>
              <a:t>Small differences anticipated, stored efficiently (diff</a:t>
            </a:r>
            <a:r>
              <a:rPr lang="en-GB" dirty="0" smtClean="0"/>
              <a:t>)</a:t>
            </a:r>
          </a:p>
          <a:p>
            <a:r>
              <a:rPr lang="en-GB" dirty="0"/>
              <a:t>Event loop allows shared execution </a:t>
            </a:r>
            <a:r>
              <a:rPr lang="en-GB" dirty="0" smtClean="0"/>
              <a:t>state</a:t>
            </a:r>
            <a:endParaRPr lang="en-GB" sz="1100" dirty="0" smtClean="0"/>
          </a:p>
          <a:p>
            <a:pPr lvl="1"/>
            <a:r>
              <a:rPr lang="en-GB" dirty="0"/>
              <a:t>Allows light weight context switches</a:t>
            </a:r>
          </a:p>
          <a:p>
            <a:pPr>
              <a:buFont typeface="StarSymbol" charset="0"/>
              <a:buNone/>
            </a:pPr>
            <a:endParaRPr lang="en-US" dirty="0"/>
          </a:p>
        </p:txBody>
      </p:sp>
      <p:sp>
        <p:nvSpPr>
          <p:cNvPr id="211973" name="Line 5"/>
          <p:cNvSpPr>
            <a:spLocks noChangeShapeType="1"/>
          </p:cNvSpPr>
          <p:nvPr/>
        </p:nvSpPr>
        <p:spPr bwMode="auto">
          <a:xfrm>
            <a:off x="345600" y="1106036"/>
            <a:ext cx="0" cy="207382"/>
          </a:xfrm>
          <a:prstGeom prst="line">
            <a:avLst/>
          </a:prstGeom>
          <a:noFill/>
          <a:ln w="28575">
            <a:solidFill>
              <a:schemeClr val="tx1"/>
            </a:solidFill>
            <a:round/>
            <a:headEnd/>
            <a:tailEnd/>
          </a:ln>
          <a:effectLst/>
        </p:spPr>
        <p:txBody>
          <a:bodyPr lIns="82945" tIns="41473" rIns="82945" bIns="41473">
            <a:prstTxWarp prst="textNoShape">
              <a:avLst/>
            </a:prstTxWarp>
          </a:bodyPr>
          <a:lstStyle/>
          <a:p>
            <a:endParaRPr lang="en-US"/>
          </a:p>
        </p:txBody>
      </p:sp>
    </p:spTree>
  </p:cSld>
  <p:clrMapOvr>
    <a:masterClrMapping/>
  </p:clrMapOvr>
</p:sld>
</file>

<file path=ppt/slides/slide9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87041" name="Rectangle 1"/>
          <p:cNvSpPr>
            <a:spLocks noGrp="1" noChangeArrowheads="1"/>
          </p:cNvSpPr>
          <p:nvPr>
            <p:ph type="title"/>
          </p:nvPr>
        </p:nvSpPr>
        <p:spPr>
          <a:xfrm>
            <a:off x="652320" y="168298"/>
            <a:ext cx="7809120" cy="769441"/>
          </a:xfrm>
          <a:ln/>
        </p:spPr>
        <p:txBody>
          <a:bodyPr>
            <a:spAutoFit/>
          </a:bodyPr>
          <a:lstStyle/>
          <a:p>
            <a:pPr marL="325445">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Event Processes</a:t>
            </a:r>
            <a:r>
              <a:rPr lang="en-GB" dirty="0" smtClean="0"/>
              <a:t> Abstraction</a:t>
            </a:r>
            <a:endParaRPr lang="en-GB" dirty="0"/>
          </a:p>
        </p:txBody>
      </p:sp>
      <p:sp>
        <p:nvSpPr>
          <p:cNvPr id="87042" name="Rectangle 2"/>
          <p:cNvSpPr>
            <a:spLocks noGrp="1" noChangeArrowheads="1"/>
          </p:cNvSpPr>
          <p:nvPr>
            <p:ph type="body" idx="1"/>
          </p:nvPr>
        </p:nvSpPr>
        <p:spPr>
          <a:xfrm>
            <a:off x="207360" y="1244291"/>
            <a:ext cx="8709120" cy="5183265"/>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Event process isolate state</a:t>
            </a:r>
          </a:p>
          <a:p>
            <a:pPr lvl="4">
              <a:lnSpc>
                <a:spcPct val="98000"/>
              </a:lnSpc>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1100" dirty="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Used so that each event process is only contaminated by one user</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One process per service with one event process per user</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Even at 10,000 event processes, state is stored efficiently</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Little additional programmer overhead because event processes fit into event driven programming style</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9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89089" name="Rectangle 1"/>
          <p:cNvSpPr>
            <a:spLocks/>
          </p:cNvSpPr>
          <p:nvPr/>
        </p:nvSpPr>
        <p:spPr bwMode="auto">
          <a:xfrm>
            <a:off x="2280960" y="5391926"/>
            <a:ext cx="2488320" cy="1244291"/>
          </a:xfrm>
          <a:prstGeom prst="rect">
            <a:avLst/>
          </a:prstGeom>
          <a:solidFill>
            <a:schemeClr val="bg1"/>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err="1">
                <a:solidFill>
                  <a:srgbClr val="000000"/>
                </a:solidFill>
                <a:ea typeface="msmincho" charset="0"/>
                <a:cs typeface="msmincho" charset="0"/>
              </a:rPr>
              <a:t>worker_N</a:t>
            </a: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89091" name="Rectangle 3"/>
          <p:cNvSpPr>
            <a:spLocks/>
          </p:cNvSpPr>
          <p:nvPr/>
        </p:nvSpPr>
        <p:spPr bwMode="auto">
          <a:xfrm>
            <a:off x="2280960" y="3110726"/>
            <a:ext cx="2488320" cy="1244291"/>
          </a:xfrm>
          <a:prstGeom prst="rect">
            <a:avLst/>
          </a:prstGeom>
          <a:solidFill>
            <a:schemeClr val="bg1"/>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worker_1</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sp>
        <p:nvSpPr>
          <p:cNvPr id="89093" name="Rectangle 5"/>
          <p:cNvSpPr>
            <a:spLocks noGrp="1" noChangeArrowheads="1"/>
          </p:cNvSpPr>
          <p:nvPr>
            <p:ph type="title"/>
          </p:nvPr>
        </p:nvSpPr>
        <p:spPr>
          <a:xfrm>
            <a:off x="652320" y="281855"/>
            <a:ext cx="7809120" cy="542328"/>
          </a:xfrm>
          <a:ln/>
        </p:spPr>
        <p:txBody>
          <a:bodyPr>
            <a:spAutoFit/>
          </a:bodyPr>
          <a:lstStyle/>
          <a:p>
            <a:pPr lvl="1">
              <a:lnSpc>
                <a:spcPct val="101000"/>
              </a:lnSpc>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sz="2900" b="1" dirty="0">
                <a:solidFill>
                  <a:srgbClr val="333333"/>
                </a:solidFill>
                <a:latin typeface="Bitstream Vera Sans" pitchFamily="34" charset="0"/>
                <a:ea typeface="msmincho" charset="0"/>
                <a:cs typeface="msmincho" charset="0"/>
              </a:rPr>
              <a:t>Web Server Architecture</a:t>
            </a:r>
          </a:p>
        </p:txBody>
      </p:sp>
      <p:sp>
        <p:nvSpPr>
          <p:cNvPr id="89094" name="Rectangle 6"/>
          <p:cNvSpPr>
            <a:spLocks/>
          </p:cNvSpPr>
          <p:nvPr/>
        </p:nvSpPr>
        <p:spPr bwMode="auto">
          <a:xfrm>
            <a:off x="6635520" y="4147636"/>
            <a:ext cx="1866240" cy="1451672"/>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Database</a:t>
            </a: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a:p>
            <a:pPr algn="ctr">
              <a:tabLst>
                <a:tab pos="656650" algn="l"/>
                <a:tab pos="1313299" algn="l"/>
              </a:tabLst>
            </a:pPr>
            <a:endParaRPr lang="en-GB" b="0" dirty="0">
              <a:solidFill>
                <a:srgbClr val="000000"/>
              </a:solidFill>
              <a:ea typeface="msmincho" charset="0"/>
              <a:cs typeface="msmincho" charset="0"/>
            </a:endParaRPr>
          </a:p>
        </p:txBody>
      </p:sp>
      <p:cxnSp>
        <p:nvCxnSpPr>
          <p:cNvPr id="89097" name="AutoShape 9"/>
          <p:cNvCxnSpPr>
            <a:cxnSpLocks noChangeShapeType="1"/>
            <a:endCxn id="89110" idx="1"/>
          </p:cNvCxnSpPr>
          <p:nvPr/>
        </p:nvCxnSpPr>
        <p:spPr bwMode="auto">
          <a:xfrm>
            <a:off x="2280960" y="1659054"/>
            <a:ext cx="1244160" cy="1441"/>
          </a:xfrm>
          <a:prstGeom prst="bentConnector3">
            <a:avLst>
              <a:gd name="adj1" fmla="val 50000"/>
            </a:avLst>
          </a:prstGeom>
          <a:noFill/>
          <a:ln w="27360">
            <a:solidFill>
              <a:srgbClr val="000000"/>
            </a:solidFill>
            <a:round/>
            <a:headEnd type="stealth" w="med" len="med"/>
            <a:tailEnd type="stealth" w="med" len="med"/>
          </a:ln>
          <a:effectLst/>
        </p:spPr>
      </p:cxnSp>
      <p:sp>
        <p:nvSpPr>
          <p:cNvPr id="89098" name="Oval 10"/>
          <p:cNvSpPr>
            <a:spLocks/>
          </p:cNvSpPr>
          <p:nvPr/>
        </p:nvSpPr>
        <p:spPr bwMode="auto">
          <a:xfrm>
            <a:off x="3234240" y="4461589"/>
            <a:ext cx="83520" cy="83529"/>
          </a:xfrm>
          <a:prstGeom prst="ellipse">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89099" name="Oval 11"/>
          <p:cNvSpPr>
            <a:spLocks/>
          </p:cNvSpPr>
          <p:nvPr/>
        </p:nvSpPr>
        <p:spPr bwMode="auto">
          <a:xfrm>
            <a:off x="3234240" y="4752499"/>
            <a:ext cx="83520" cy="83529"/>
          </a:xfrm>
          <a:prstGeom prst="ellipse">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89100" name="Oval 12"/>
          <p:cNvSpPr>
            <a:spLocks/>
          </p:cNvSpPr>
          <p:nvPr/>
        </p:nvSpPr>
        <p:spPr bwMode="auto">
          <a:xfrm>
            <a:off x="3234240" y="4607044"/>
            <a:ext cx="83520" cy="83529"/>
          </a:xfrm>
          <a:prstGeom prst="ellipse">
            <a:avLst/>
          </a:prstGeom>
          <a:solidFill>
            <a:srgbClr val="FFFFFF"/>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cxnSp>
        <p:nvCxnSpPr>
          <p:cNvPr id="89101" name="AutoShape 13"/>
          <p:cNvCxnSpPr>
            <a:cxnSpLocks noChangeShapeType="1"/>
            <a:stCxn id="89120" idx="0"/>
            <a:endCxn id="89125" idx="1"/>
          </p:cNvCxnSpPr>
          <p:nvPr/>
        </p:nvCxnSpPr>
        <p:spPr bwMode="auto">
          <a:xfrm rot="16200000" flipH="1">
            <a:off x="1900768" y="1693690"/>
            <a:ext cx="622145" cy="1382400"/>
          </a:xfrm>
          <a:prstGeom prst="curvedConnector3">
            <a:avLst>
              <a:gd name="adj1" fmla="val 50000"/>
            </a:avLst>
          </a:prstGeom>
          <a:noFill/>
          <a:ln w="27360">
            <a:solidFill>
              <a:srgbClr val="000000"/>
            </a:solidFill>
            <a:round/>
            <a:headEnd type="stealth" w="med" len="med"/>
            <a:tailEnd type="stealth" w="med" len="med"/>
          </a:ln>
          <a:effectLst/>
        </p:spPr>
      </p:cxnSp>
      <p:cxnSp>
        <p:nvCxnSpPr>
          <p:cNvPr id="89102" name="AutoShape 14"/>
          <p:cNvCxnSpPr>
            <a:cxnSpLocks noChangeShapeType="1"/>
            <a:stCxn id="89119" idx="0"/>
            <a:endCxn id="89096" idx="1"/>
          </p:cNvCxnSpPr>
          <p:nvPr/>
        </p:nvCxnSpPr>
        <p:spPr bwMode="auto">
          <a:xfrm rot="16200000" flipH="1">
            <a:off x="-172985" y="3560083"/>
            <a:ext cx="3525490" cy="552960"/>
          </a:xfrm>
          <a:prstGeom prst="curvedConnector2">
            <a:avLst/>
          </a:prstGeom>
          <a:noFill/>
          <a:ln w="27360">
            <a:solidFill>
              <a:srgbClr val="000000"/>
            </a:solidFill>
            <a:round/>
            <a:headEnd type="stealth" w="med" len="med"/>
            <a:tailEnd type="stealth" w="med" len="med"/>
          </a:ln>
          <a:effectLst/>
        </p:spPr>
      </p:cxnSp>
      <p:cxnSp>
        <p:nvCxnSpPr>
          <p:cNvPr id="89103" name="AutoShape 15"/>
          <p:cNvCxnSpPr>
            <a:cxnSpLocks noChangeShapeType="1"/>
            <a:stCxn id="89110" idx="2"/>
            <a:endCxn id="89095" idx="0"/>
          </p:cNvCxnSpPr>
          <p:nvPr/>
        </p:nvCxnSpPr>
        <p:spPr bwMode="auto">
          <a:xfrm rot="5400000">
            <a:off x="3473248" y="1710970"/>
            <a:ext cx="622145" cy="1347840"/>
          </a:xfrm>
          <a:prstGeom prst="curvedConnector3">
            <a:avLst>
              <a:gd name="adj1" fmla="val 50000"/>
            </a:avLst>
          </a:prstGeom>
          <a:noFill/>
          <a:ln w="27360">
            <a:solidFill>
              <a:srgbClr val="000000"/>
            </a:solidFill>
            <a:round/>
            <a:headEnd type="stealth" w="med" len="med"/>
            <a:tailEnd type="stealth" w="med" len="med"/>
          </a:ln>
          <a:effectLst/>
        </p:spPr>
      </p:cxnSp>
      <p:cxnSp>
        <p:nvCxnSpPr>
          <p:cNvPr id="89104" name="AutoShape 16"/>
          <p:cNvCxnSpPr>
            <a:cxnSpLocks noChangeShapeType="1"/>
            <a:stCxn id="89110" idx="3"/>
            <a:endCxn id="89111" idx="1"/>
          </p:cNvCxnSpPr>
          <p:nvPr/>
        </p:nvCxnSpPr>
        <p:spPr bwMode="auto">
          <a:xfrm>
            <a:off x="5391360" y="1659054"/>
            <a:ext cx="1244160" cy="1441"/>
          </a:xfrm>
          <a:prstGeom prst="curvedConnector3">
            <a:avLst>
              <a:gd name="adj1" fmla="val 50000"/>
            </a:avLst>
          </a:prstGeom>
          <a:noFill/>
          <a:ln w="27360">
            <a:solidFill>
              <a:srgbClr val="000000"/>
            </a:solidFill>
            <a:round/>
            <a:headEnd type="stealth" w="med" len="med"/>
            <a:tailEnd type="stealth" w="med" len="med"/>
          </a:ln>
          <a:effectLst/>
        </p:spPr>
      </p:cxnSp>
      <p:cxnSp>
        <p:nvCxnSpPr>
          <p:cNvPr id="89105" name="AutoShape 17"/>
          <p:cNvCxnSpPr>
            <a:cxnSpLocks noChangeShapeType="1"/>
            <a:stCxn id="89111" idx="2"/>
            <a:endCxn id="89112" idx="0"/>
          </p:cNvCxnSpPr>
          <p:nvPr/>
        </p:nvCxnSpPr>
        <p:spPr bwMode="auto">
          <a:xfrm>
            <a:off x="7568640" y="2073818"/>
            <a:ext cx="1440" cy="622145"/>
          </a:xfrm>
          <a:prstGeom prst="curvedConnector3">
            <a:avLst>
              <a:gd name="adj1" fmla="val 50000"/>
            </a:avLst>
          </a:prstGeom>
          <a:noFill/>
          <a:ln w="27360">
            <a:solidFill>
              <a:srgbClr val="000000"/>
            </a:solidFill>
            <a:round/>
            <a:headEnd type="stealth" w="med" len="med"/>
            <a:tailEnd type="stealth" w="med" len="med"/>
          </a:ln>
          <a:effectLst/>
        </p:spPr>
      </p:cxnSp>
      <p:cxnSp>
        <p:nvCxnSpPr>
          <p:cNvPr id="89106" name="AutoShape 18"/>
          <p:cNvCxnSpPr>
            <a:cxnSpLocks noChangeShapeType="1"/>
            <a:stCxn id="89112" idx="2"/>
            <a:endCxn id="89094" idx="0"/>
          </p:cNvCxnSpPr>
          <p:nvPr/>
        </p:nvCxnSpPr>
        <p:spPr bwMode="auto">
          <a:xfrm>
            <a:off x="7568640" y="3525490"/>
            <a:ext cx="1440" cy="623586"/>
          </a:xfrm>
          <a:prstGeom prst="curvedConnector3">
            <a:avLst>
              <a:gd name="adj1" fmla="val 50000"/>
            </a:avLst>
          </a:prstGeom>
          <a:noFill/>
          <a:ln w="27360">
            <a:solidFill>
              <a:srgbClr val="000000"/>
            </a:solidFill>
            <a:round/>
            <a:headEnd type="stealth" w="med" len="med"/>
            <a:tailEnd type="stealth" w="med" len="med"/>
          </a:ln>
          <a:effectLst/>
        </p:spPr>
      </p:cxnSp>
      <p:cxnSp>
        <p:nvCxnSpPr>
          <p:cNvPr id="89107" name="AutoShape 19"/>
          <p:cNvCxnSpPr>
            <a:cxnSpLocks noChangeShapeType="1"/>
            <a:stCxn id="89123" idx="1"/>
            <a:endCxn id="89112" idx="1"/>
          </p:cNvCxnSpPr>
          <p:nvPr/>
        </p:nvCxnSpPr>
        <p:spPr bwMode="auto">
          <a:xfrm rot="5400000" flipH="1" flipV="1">
            <a:off x="4181622" y="3283664"/>
            <a:ext cx="2626836" cy="2280960"/>
          </a:xfrm>
          <a:prstGeom prst="curvedConnector4">
            <a:avLst>
              <a:gd name="adj1" fmla="val -333"/>
              <a:gd name="adj2" fmla="val 50000"/>
            </a:avLst>
          </a:prstGeom>
          <a:noFill/>
          <a:ln w="27360">
            <a:solidFill>
              <a:srgbClr val="000000"/>
            </a:solidFill>
            <a:round/>
            <a:headEnd type="stealth" w="med" len="med"/>
            <a:tailEnd type="stealth" w="med" len="med"/>
          </a:ln>
          <a:effectLst/>
        </p:spPr>
      </p:cxnSp>
      <p:cxnSp>
        <p:nvCxnSpPr>
          <p:cNvPr id="89108" name="AutoShape 20"/>
          <p:cNvCxnSpPr>
            <a:cxnSpLocks noChangeShapeType="1"/>
            <a:stCxn id="89124" idx="0"/>
            <a:endCxn id="89122" idx="1"/>
          </p:cNvCxnSpPr>
          <p:nvPr/>
        </p:nvCxnSpPr>
        <p:spPr bwMode="auto">
          <a:xfrm rot="5400000">
            <a:off x="2902859" y="3525519"/>
            <a:ext cx="3456363" cy="552960"/>
          </a:xfrm>
          <a:prstGeom prst="curvedConnector3">
            <a:avLst>
              <a:gd name="adj1" fmla="val 99829"/>
            </a:avLst>
          </a:prstGeom>
          <a:noFill/>
          <a:ln w="27360">
            <a:solidFill>
              <a:srgbClr val="000000"/>
            </a:solidFill>
            <a:round/>
            <a:headEnd type="stealth" w="med" len="med"/>
            <a:tailEnd type="stealth" w="med" len="med"/>
          </a:ln>
          <a:effectLst/>
        </p:spPr>
      </p:cxnSp>
      <p:sp>
        <p:nvSpPr>
          <p:cNvPr id="89109" name="Rectangle 21"/>
          <p:cNvSpPr>
            <a:spLocks/>
          </p:cNvSpPr>
          <p:nvPr/>
        </p:nvSpPr>
        <p:spPr bwMode="auto">
          <a:xfrm>
            <a:off x="483840" y="1244291"/>
            <a:ext cx="1797120" cy="829527"/>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netd</a:t>
            </a:r>
            <a:endParaRPr lang="en-GB" b="0" dirty="0">
              <a:solidFill>
                <a:srgbClr val="000000"/>
              </a:solidFill>
              <a:ea typeface="msmincho" charset="0"/>
              <a:cs typeface="msmincho" charset="0"/>
            </a:endParaRPr>
          </a:p>
          <a:p>
            <a:pPr algn="ctr">
              <a:lnSpc>
                <a:spcPct val="98000"/>
              </a:lnSpc>
              <a:tabLst>
                <a:tab pos="656650" algn="l"/>
                <a:tab pos="1313299" algn="l"/>
              </a:tabLst>
            </a:pPr>
            <a:endParaRPr lang="en-GB" b="0" dirty="0">
              <a:solidFill>
                <a:srgbClr val="000000"/>
              </a:solidFill>
              <a:ea typeface="msmincho" charset="0"/>
              <a:cs typeface="msmincho" charset="0"/>
            </a:endParaRPr>
          </a:p>
        </p:txBody>
      </p:sp>
      <p:sp>
        <p:nvSpPr>
          <p:cNvPr id="89110" name="Rectangle 22"/>
          <p:cNvSpPr>
            <a:spLocks/>
          </p:cNvSpPr>
          <p:nvPr/>
        </p:nvSpPr>
        <p:spPr bwMode="auto">
          <a:xfrm>
            <a:off x="3525120" y="1244291"/>
            <a:ext cx="1866240" cy="829527"/>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demux</a:t>
            </a:r>
            <a:endParaRPr lang="en-GB" b="0" dirty="0">
              <a:solidFill>
                <a:srgbClr val="000000"/>
              </a:solidFill>
              <a:ea typeface="msmincho" charset="0"/>
              <a:cs typeface="msmincho" charset="0"/>
            </a:endParaRPr>
          </a:p>
          <a:p>
            <a:pPr algn="ctr">
              <a:lnSpc>
                <a:spcPct val="98000"/>
              </a:lnSpc>
              <a:tabLst>
                <a:tab pos="656650" algn="l"/>
                <a:tab pos="1313299" algn="l"/>
              </a:tabLst>
            </a:pPr>
            <a:endParaRPr lang="en-GB" b="0" dirty="0">
              <a:solidFill>
                <a:srgbClr val="000000"/>
              </a:solidFill>
              <a:ea typeface="msmincho" charset="0"/>
              <a:cs typeface="msmincho" charset="0"/>
            </a:endParaRPr>
          </a:p>
        </p:txBody>
      </p:sp>
      <p:sp>
        <p:nvSpPr>
          <p:cNvPr id="89111" name="Rectangle 23"/>
          <p:cNvSpPr>
            <a:spLocks/>
          </p:cNvSpPr>
          <p:nvPr/>
        </p:nvSpPr>
        <p:spPr bwMode="auto">
          <a:xfrm>
            <a:off x="6635520" y="1244291"/>
            <a:ext cx="1866240" cy="829527"/>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err="1">
                <a:solidFill>
                  <a:srgbClr val="000000"/>
                </a:solidFill>
                <a:ea typeface="msmincho" charset="0"/>
                <a:cs typeface="msmincho" charset="0"/>
              </a:rPr>
              <a:t>ahttpd-idd</a:t>
            </a:r>
            <a:endParaRPr lang="en-GB" b="0" dirty="0">
              <a:solidFill>
                <a:srgbClr val="000000"/>
              </a:solidFill>
              <a:ea typeface="msmincho" charset="0"/>
              <a:cs typeface="msmincho" charset="0"/>
            </a:endParaRPr>
          </a:p>
          <a:p>
            <a:pPr algn="ctr">
              <a:lnSpc>
                <a:spcPct val="98000"/>
              </a:lnSpc>
              <a:tabLst>
                <a:tab pos="656650" algn="l"/>
                <a:tab pos="1313299" algn="l"/>
              </a:tabLst>
            </a:pPr>
            <a:endParaRPr lang="en-GB" b="0" dirty="0">
              <a:solidFill>
                <a:srgbClr val="000000"/>
              </a:solidFill>
              <a:ea typeface="msmincho" charset="0"/>
              <a:cs typeface="msmincho" charset="0"/>
            </a:endParaRPr>
          </a:p>
        </p:txBody>
      </p:sp>
      <p:sp>
        <p:nvSpPr>
          <p:cNvPr id="89112" name="Rectangle 24"/>
          <p:cNvSpPr>
            <a:spLocks/>
          </p:cNvSpPr>
          <p:nvPr/>
        </p:nvSpPr>
        <p:spPr bwMode="auto">
          <a:xfrm>
            <a:off x="6635520" y="2695963"/>
            <a:ext cx="1866240" cy="829527"/>
          </a:xfrm>
          <a:prstGeom prst="rect">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db-proxy</a:t>
            </a:r>
          </a:p>
          <a:p>
            <a:pPr algn="ctr">
              <a:lnSpc>
                <a:spcPct val="98000"/>
              </a:lnSpc>
              <a:tabLst>
                <a:tab pos="656650" algn="l"/>
                <a:tab pos="1313299" algn="l"/>
              </a:tabLst>
            </a:pPr>
            <a:endParaRPr lang="en-GB" b="0" dirty="0">
              <a:solidFill>
                <a:srgbClr val="000000"/>
              </a:solidFill>
              <a:ea typeface="msmincho" charset="0"/>
              <a:cs typeface="msmincho" charset="0"/>
            </a:endParaRPr>
          </a:p>
        </p:txBody>
      </p:sp>
      <p:sp>
        <p:nvSpPr>
          <p:cNvPr id="89119" name="Line 31"/>
          <p:cNvSpPr>
            <a:spLocks noChangeShapeType="1"/>
          </p:cNvSpPr>
          <p:nvPr/>
        </p:nvSpPr>
        <p:spPr bwMode="auto">
          <a:xfrm flipV="1">
            <a:off x="1313280" y="1866436"/>
            <a:ext cx="0" cy="207382"/>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89120" name="Line 32"/>
          <p:cNvSpPr>
            <a:spLocks noChangeShapeType="1"/>
          </p:cNvSpPr>
          <p:nvPr/>
        </p:nvSpPr>
        <p:spPr bwMode="auto">
          <a:xfrm flipV="1">
            <a:off x="1520640" y="1866436"/>
            <a:ext cx="0" cy="207382"/>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89121" name="Line 33"/>
          <p:cNvSpPr>
            <a:spLocks noChangeShapeType="1"/>
          </p:cNvSpPr>
          <p:nvPr/>
        </p:nvSpPr>
        <p:spPr bwMode="auto">
          <a:xfrm>
            <a:off x="691200" y="3663745"/>
            <a:ext cx="138240" cy="0"/>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89122" name="Line 34"/>
          <p:cNvSpPr>
            <a:spLocks noChangeShapeType="1"/>
          </p:cNvSpPr>
          <p:nvPr/>
        </p:nvSpPr>
        <p:spPr bwMode="auto">
          <a:xfrm>
            <a:off x="3801600" y="5461053"/>
            <a:ext cx="552960" cy="69127"/>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89123" name="Line 35"/>
          <p:cNvSpPr>
            <a:spLocks noChangeShapeType="1"/>
          </p:cNvSpPr>
          <p:nvPr/>
        </p:nvSpPr>
        <p:spPr bwMode="auto">
          <a:xfrm>
            <a:off x="3801600" y="5737562"/>
            <a:ext cx="552960" cy="0"/>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89124" name="Line 36"/>
          <p:cNvSpPr>
            <a:spLocks noChangeShapeType="1"/>
          </p:cNvSpPr>
          <p:nvPr/>
        </p:nvSpPr>
        <p:spPr bwMode="auto">
          <a:xfrm flipV="1">
            <a:off x="4907520" y="1866436"/>
            <a:ext cx="0" cy="207382"/>
          </a:xfrm>
          <a:prstGeom prst="line">
            <a:avLst/>
          </a:prstGeom>
          <a:noFill/>
          <a:ln w="9525">
            <a:noFill/>
            <a:round/>
            <a:headEnd/>
            <a:tailEnd/>
          </a:ln>
          <a:effectLst/>
        </p:spPr>
        <p:txBody>
          <a:bodyPr lIns="82945" tIns="41473" rIns="82945" bIns="41473">
            <a:prstTxWarp prst="textNoShape">
              <a:avLst/>
            </a:prstTxWarp>
          </a:bodyPr>
          <a:lstStyle/>
          <a:p>
            <a:endParaRPr lang="en-US"/>
          </a:p>
        </p:txBody>
      </p:sp>
      <p:sp>
        <p:nvSpPr>
          <p:cNvPr id="89125" name="Line 37"/>
          <p:cNvSpPr>
            <a:spLocks noChangeShapeType="1"/>
          </p:cNvSpPr>
          <p:nvPr/>
        </p:nvSpPr>
        <p:spPr bwMode="auto">
          <a:xfrm flipV="1">
            <a:off x="2903040" y="2695963"/>
            <a:ext cx="0" cy="207382"/>
          </a:xfrm>
          <a:prstGeom prst="line">
            <a:avLst/>
          </a:prstGeom>
          <a:noFill/>
          <a:ln w="9525">
            <a:noFill/>
            <a:round/>
            <a:headEnd/>
            <a:tailEnd/>
          </a:ln>
          <a:effectLst/>
        </p:spPr>
        <p:txBody>
          <a:bodyPr lIns="82945" tIns="41473" rIns="82945" bIns="41473">
            <a:prstTxWarp prst="textNoShape">
              <a:avLst/>
            </a:prstTxWarp>
          </a:bodyPr>
          <a:lstStyle/>
          <a:p>
            <a:endParaRPr lang="en-US"/>
          </a:p>
        </p:txBody>
      </p:sp>
      <p:pic>
        <p:nvPicPr>
          <p:cNvPr id="89130" name="Picture 42" descr="C:\Documents and Settings\vandebo\Desktop\contaminate-green.png"/>
          <p:cNvPicPr>
            <a:picLocks noChangeAspect="1" noChangeArrowheads="1"/>
          </p:cNvPicPr>
          <p:nvPr/>
        </p:nvPicPr>
        <p:blipFill>
          <a:blip r:embed="rId3"/>
          <a:srcRect/>
          <a:stretch>
            <a:fillRect/>
          </a:stretch>
        </p:blipFill>
        <p:spPr bwMode="auto">
          <a:xfrm>
            <a:off x="4354560" y="3940254"/>
            <a:ext cx="364320" cy="328354"/>
          </a:xfrm>
          <a:prstGeom prst="rect">
            <a:avLst/>
          </a:prstGeom>
          <a:noFill/>
        </p:spPr>
      </p:pic>
      <p:sp>
        <p:nvSpPr>
          <p:cNvPr id="89092" name="Rectangle 4"/>
          <p:cNvSpPr>
            <a:spLocks/>
          </p:cNvSpPr>
          <p:nvPr/>
        </p:nvSpPr>
        <p:spPr bwMode="auto">
          <a:xfrm>
            <a:off x="2073600" y="2903345"/>
            <a:ext cx="2488320" cy="1244291"/>
          </a:xfrm>
          <a:prstGeom prst="rect">
            <a:avLst/>
          </a:prstGeom>
          <a:solidFill>
            <a:schemeClr val="bg1"/>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worker_1</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pic>
        <p:nvPicPr>
          <p:cNvPr id="89129" name="Picture 41" descr="C:\Documents and Settings\vandebo\Desktop\contaminate-purple.png"/>
          <p:cNvPicPr>
            <a:picLocks noChangeAspect="1" noChangeArrowheads="1"/>
          </p:cNvPicPr>
          <p:nvPr/>
        </p:nvPicPr>
        <p:blipFill>
          <a:blip r:embed="rId4"/>
          <a:srcRect/>
          <a:stretch>
            <a:fillRect/>
          </a:stretch>
        </p:blipFill>
        <p:spPr bwMode="auto">
          <a:xfrm>
            <a:off x="4147200" y="3732872"/>
            <a:ext cx="364320" cy="328354"/>
          </a:xfrm>
          <a:prstGeom prst="rect">
            <a:avLst/>
          </a:prstGeom>
          <a:noFill/>
        </p:spPr>
      </p:pic>
      <p:sp>
        <p:nvSpPr>
          <p:cNvPr id="89095" name="Rectangle 7"/>
          <p:cNvSpPr>
            <a:spLocks/>
          </p:cNvSpPr>
          <p:nvPr/>
        </p:nvSpPr>
        <p:spPr bwMode="auto">
          <a:xfrm>
            <a:off x="1866240" y="2695963"/>
            <a:ext cx="2488320" cy="1244291"/>
          </a:xfrm>
          <a:prstGeom prst="rect">
            <a:avLst/>
          </a:prstGeom>
          <a:solidFill>
            <a:schemeClr val="bg1"/>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a:solidFill>
                  <a:srgbClr val="000000"/>
                </a:solidFill>
                <a:ea typeface="msmincho" charset="0"/>
                <a:cs typeface="msmincho" charset="0"/>
              </a:rPr>
              <a:t>worker1</a:t>
            </a: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pic>
        <p:nvPicPr>
          <p:cNvPr id="89127" name="Picture 39"/>
          <p:cNvPicPr>
            <a:picLocks noChangeAspect="1" noChangeArrowheads="1"/>
          </p:cNvPicPr>
          <p:nvPr/>
        </p:nvPicPr>
        <p:blipFill>
          <a:blip r:embed="rId5"/>
          <a:srcRect/>
          <a:stretch>
            <a:fillRect/>
          </a:stretch>
        </p:blipFill>
        <p:spPr bwMode="auto">
          <a:xfrm>
            <a:off x="3939841" y="3525490"/>
            <a:ext cx="372960" cy="334115"/>
          </a:xfrm>
          <a:prstGeom prst="rect">
            <a:avLst/>
          </a:prstGeom>
          <a:noFill/>
          <a:ln w="9525">
            <a:noFill/>
            <a:round/>
            <a:headEnd type="triangle" w="med" len="med"/>
            <a:tailEnd type="triangle" w="med" len="med"/>
          </a:ln>
          <a:effectLst/>
        </p:spPr>
      </p:pic>
      <p:pic>
        <p:nvPicPr>
          <p:cNvPr id="89132" name="Picture 44"/>
          <p:cNvPicPr>
            <a:picLocks noChangeAspect="1" noChangeArrowheads="1"/>
          </p:cNvPicPr>
          <p:nvPr/>
        </p:nvPicPr>
        <p:blipFill>
          <a:blip r:embed="rId5"/>
          <a:srcRect/>
          <a:stretch>
            <a:fillRect/>
          </a:stretch>
        </p:blipFill>
        <p:spPr bwMode="auto">
          <a:xfrm>
            <a:off x="4354561" y="6221453"/>
            <a:ext cx="372960" cy="334115"/>
          </a:xfrm>
          <a:prstGeom prst="rect">
            <a:avLst/>
          </a:prstGeom>
          <a:noFill/>
          <a:ln w="9525">
            <a:noFill/>
            <a:round/>
            <a:headEnd type="triangle" w="med" len="med"/>
            <a:tailEnd type="triangle" w="med" len="med"/>
          </a:ln>
          <a:effectLst/>
        </p:spPr>
      </p:pic>
      <p:sp>
        <p:nvSpPr>
          <p:cNvPr id="89090" name="Rectangle 2"/>
          <p:cNvSpPr>
            <a:spLocks/>
          </p:cNvSpPr>
          <p:nvPr/>
        </p:nvSpPr>
        <p:spPr bwMode="auto">
          <a:xfrm>
            <a:off x="2073600" y="5184544"/>
            <a:ext cx="2488320" cy="1244291"/>
          </a:xfrm>
          <a:prstGeom prst="rect">
            <a:avLst/>
          </a:prstGeom>
          <a:solidFill>
            <a:schemeClr val="bg1"/>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err="1">
                <a:solidFill>
                  <a:srgbClr val="000000"/>
                </a:solidFill>
                <a:ea typeface="msmincho" charset="0"/>
                <a:cs typeface="msmincho" charset="0"/>
              </a:rPr>
              <a:t>worker_N</a:t>
            </a: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pic>
        <p:nvPicPr>
          <p:cNvPr id="89131" name="Picture 43" descr="C:\Documents and Settings\vandebo\Desktop\contaminate-yellow.png"/>
          <p:cNvPicPr>
            <a:picLocks noChangeAspect="1" noChangeArrowheads="1"/>
          </p:cNvPicPr>
          <p:nvPr/>
        </p:nvPicPr>
        <p:blipFill>
          <a:blip r:embed="rId6"/>
          <a:srcRect/>
          <a:stretch>
            <a:fillRect/>
          </a:stretch>
        </p:blipFill>
        <p:spPr bwMode="auto">
          <a:xfrm>
            <a:off x="4147200" y="6014072"/>
            <a:ext cx="364320" cy="328354"/>
          </a:xfrm>
          <a:prstGeom prst="rect">
            <a:avLst/>
          </a:prstGeom>
          <a:noFill/>
        </p:spPr>
      </p:pic>
      <p:sp>
        <p:nvSpPr>
          <p:cNvPr id="89096" name="Rectangle 8"/>
          <p:cNvSpPr>
            <a:spLocks/>
          </p:cNvSpPr>
          <p:nvPr/>
        </p:nvSpPr>
        <p:spPr bwMode="auto">
          <a:xfrm>
            <a:off x="1866240" y="4977162"/>
            <a:ext cx="2488320" cy="1244291"/>
          </a:xfrm>
          <a:prstGeom prst="rect">
            <a:avLst/>
          </a:prstGeom>
          <a:solidFill>
            <a:schemeClr val="bg1"/>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 pos="1969949" algn="l"/>
              </a:tabLst>
            </a:pPr>
            <a:r>
              <a:rPr lang="en-GB" b="0" dirty="0" err="1">
                <a:solidFill>
                  <a:srgbClr val="000000"/>
                </a:solidFill>
                <a:ea typeface="msmincho" charset="0"/>
                <a:cs typeface="msmincho" charset="0"/>
              </a:rPr>
              <a:t>workerN</a:t>
            </a: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a:p>
            <a:pPr algn="ctr">
              <a:tabLst>
                <a:tab pos="656650" algn="l"/>
                <a:tab pos="1313299" algn="l"/>
                <a:tab pos="1969949" algn="l"/>
              </a:tabLst>
            </a:pPr>
            <a:endParaRPr lang="en-GB" b="0" dirty="0">
              <a:solidFill>
                <a:srgbClr val="000000"/>
              </a:solidFill>
              <a:ea typeface="msmincho" charset="0"/>
              <a:cs typeface="msmincho" charset="0"/>
            </a:endParaRPr>
          </a:p>
        </p:txBody>
      </p:sp>
      <p:pic>
        <p:nvPicPr>
          <p:cNvPr id="89128" name="Picture 40"/>
          <p:cNvPicPr>
            <a:picLocks noChangeAspect="1" noChangeArrowheads="1"/>
          </p:cNvPicPr>
          <p:nvPr/>
        </p:nvPicPr>
        <p:blipFill>
          <a:blip r:embed="rId7"/>
          <a:srcRect/>
          <a:stretch>
            <a:fillRect/>
          </a:stretch>
        </p:blipFill>
        <p:spPr bwMode="auto">
          <a:xfrm>
            <a:off x="3939841" y="5806690"/>
            <a:ext cx="372960" cy="334115"/>
          </a:xfrm>
          <a:prstGeom prst="rect">
            <a:avLst/>
          </a:prstGeom>
          <a:noFill/>
          <a:ln w="9525">
            <a:noFill/>
            <a:round/>
            <a:headEnd type="triangle" w="med" len="med"/>
            <a:tailEnd type="triangle" w="med" len="med"/>
          </a:ln>
          <a:effectLst/>
        </p:spPr>
      </p:pic>
      <p:pic>
        <p:nvPicPr>
          <p:cNvPr id="89154" name="Picture 66" descr="C:\Documents and Settings\vandebo\Desktop\decon-purple.png"/>
          <p:cNvPicPr>
            <a:picLocks noChangeAspect="1" noChangeArrowheads="1"/>
          </p:cNvPicPr>
          <p:nvPr/>
        </p:nvPicPr>
        <p:blipFill>
          <a:blip r:embed="rId8"/>
          <a:srcRect/>
          <a:stretch>
            <a:fillRect/>
          </a:stretch>
        </p:blipFill>
        <p:spPr bwMode="auto">
          <a:xfrm>
            <a:off x="1920960" y="1728182"/>
            <a:ext cx="331200" cy="331235"/>
          </a:xfrm>
          <a:prstGeom prst="rect">
            <a:avLst/>
          </a:prstGeom>
          <a:noFill/>
        </p:spPr>
      </p:pic>
      <p:pic>
        <p:nvPicPr>
          <p:cNvPr id="89155" name="Picture 67" descr="C:\Documents and Settings\vandebo\Desktop\decon-lterblue.png"/>
          <p:cNvPicPr>
            <a:picLocks noChangeAspect="1" noChangeArrowheads="1"/>
          </p:cNvPicPr>
          <p:nvPr/>
        </p:nvPicPr>
        <p:blipFill>
          <a:blip r:embed="rId9"/>
          <a:srcRect/>
          <a:stretch>
            <a:fillRect/>
          </a:stretch>
        </p:blipFill>
        <p:spPr bwMode="auto">
          <a:xfrm>
            <a:off x="1797120" y="1728182"/>
            <a:ext cx="331200" cy="331235"/>
          </a:xfrm>
          <a:prstGeom prst="rect">
            <a:avLst/>
          </a:prstGeom>
          <a:noFill/>
        </p:spPr>
      </p:pic>
      <p:pic>
        <p:nvPicPr>
          <p:cNvPr id="89156" name="Picture 68" descr="C:\Documents and Settings\vandebo\Desktop\decon-green.png"/>
          <p:cNvPicPr>
            <a:picLocks noChangeAspect="1" noChangeArrowheads="1"/>
          </p:cNvPicPr>
          <p:nvPr/>
        </p:nvPicPr>
        <p:blipFill>
          <a:blip r:embed="rId10"/>
          <a:srcRect/>
          <a:stretch>
            <a:fillRect/>
          </a:stretch>
        </p:blipFill>
        <p:spPr bwMode="auto">
          <a:xfrm>
            <a:off x="1713600" y="1728182"/>
            <a:ext cx="331200" cy="331235"/>
          </a:xfrm>
          <a:prstGeom prst="rect">
            <a:avLst/>
          </a:prstGeom>
          <a:noFill/>
        </p:spPr>
      </p:pic>
      <p:pic>
        <p:nvPicPr>
          <p:cNvPr id="89157" name="Picture 69" descr="C:\Documents and Settings\vandebo\Desktop\decon-yellow.png"/>
          <p:cNvPicPr>
            <a:picLocks noChangeAspect="1" noChangeArrowheads="1"/>
          </p:cNvPicPr>
          <p:nvPr/>
        </p:nvPicPr>
        <p:blipFill>
          <a:blip r:embed="rId11"/>
          <a:srcRect/>
          <a:stretch>
            <a:fillRect/>
          </a:stretch>
        </p:blipFill>
        <p:spPr bwMode="auto">
          <a:xfrm>
            <a:off x="1575360" y="1728182"/>
            <a:ext cx="331200" cy="331235"/>
          </a:xfrm>
          <a:prstGeom prst="rect">
            <a:avLst/>
          </a:prstGeom>
          <a:noFill/>
        </p:spPr>
      </p:pic>
      <p:pic>
        <p:nvPicPr>
          <p:cNvPr id="89158" name="Picture 70" descr="C:\Documents and Settings\vandebo\Desktop\decon-red.png"/>
          <p:cNvPicPr>
            <a:picLocks noChangeAspect="1" noChangeArrowheads="1"/>
          </p:cNvPicPr>
          <p:nvPr/>
        </p:nvPicPr>
        <p:blipFill>
          <a:blip r:embed="rId12"/>
          <a:srcRect/>
          <a:stretch>
            <a:fillRect/>
          </a:stretch>
        </p:blipFill>
        <p:spPr bwMode="auto">
          <a:xfrm>
            <a:off x="1451520" y="1728182"/>
            <a:ext cx="331200" cy="331235"/>
          </a:xfrm>
          <a:prstGeom prst="rect">
            <a:avLst/>
          </a:prstGeom>
          <a:noFill/>
        </p:spPr>
      </p:pic>
      <p:pic>
        <p:nvPicPr>
          <p:cNvPr id="89159" name="Picture 71" descr="C:\Documents and Settings\vandebo\Desktop\decon-purple.png"/>
          <p:cNvPicPr>
            <a:picLocks noChangeAspect="1" noChangeArrowheads="1"/>
          </p:cNvPicPr>
          <p:nvPr/>
        </p:nvPicPr>
        <p:blipFill>
          <a:blip r:embed="rId8"/>
          <a:srcRect/>
          <a:stretch>
            <a:fillRect/>
          </a:stretch>
        </p:blipFill>
        <p:spPr bwMode="auto">
          <a:xfrm>
            <a:off x="5031360" y="1728182"/>
            <a:ext cx="331200" cy="331235"/>
          </a:xfrm>
          <a:prstGeom prst="rect">
            <a:avLst/>
          </a:prstGeom>
          <a:noFill/>
        </p:spPr>
      </p:pic>
      <p:pic>
        <p:nvPicPr>
          <p:cNvPr id="89160" name="Picture 72" descr="C:\Documents and Settings\vandebo\Desktop\decon-lterblue.png"/>
          <p:cNvPicPr>
            <a:picLocks noChangeAspect="1" noChangeArrowheads="1"/>
          </p:cNvPicPr>
          <p:nvPr/>
        </p:nvPicPr>
        <p:blipFill>
          <a:blip r:embed="rId9"/>
          <a:srcRect/>
          <a:stretch>
            <a:fillRect/>
          </a:stretch>
        </p:blipFill>
        <p:spPr bwMode="auto">
          <a:xfrm>
            <a:off x="4907520" y="1728182"/>
            <a:ext cx="331200" cy="331235"/>
          </a:xfrm>
          <a:prstGeom prst="rect">
            <a:avLst/>
          </a:prstGeom>
          <a:noFill/>
        </p:spPr>
      </p:pic>
      <p:pic>
        <p:nvPicPr>
          <p:cNvPr id="89161" name="Picture 73" descr="C:\Documents and Settings\vandebo\Desktop\decon-green.png"/>
          <p:cNvPicPr>
            <a:picLocks noChangeAspect="1" noChangeArrowheads="1"/>
          </p:cNvPicPr>
          <p:nvPr/>
        </p:nvPicPr>
        <p:blipFill>
          <a:blip r:embed="rId10"/>
          <a:srcRect/>
          <a:stretch>
            <a:fillRect/>
          </a:stretch>
        </p:blipFill>
        <p:spPr bwMode="auto">
          <a:xfrm>
            <a:off x="4824000" y="1728182"/>
            <a:ext cx="331200" cy="331235"/>
          </a:xfrm>
          <a:prstGeom prst="rect">
            <a:avLst/>
          </a:prstGeom>
          <a:noFill/>
        </p:spPr>
      </p:pic>
      <p:pic>
        <p:nvPicPr>
          <p:cNvPr id="89162" name="Picture 74" descr="C:\Documents and Settings\vandebo\Desktop\decon-yellow.png"/>
          <p:cNvPicPr>
            <a:picLocks noChangeAspect="1" noChangeArrowheads="1"/>
          </p:cNvPicPr>
          <p:nvPr/>
        </p:nvPicPr>
        <p:blipFill>
          <a:blip r:embed="rId11"/>
          <a:srcRect/>
          <a:stretch>
            <a:fillRect/>
          </a:stretch>
        </p:blipFill>
        <p:spPr bwMode="auto">
          <a:xfrm>
            <a:off x="4685760" y="1728182"/>
            <a:ext cx="331200" cy="331235"/>
          </a:xfrm>
          <a:prstGeom prst="rect">
            <a:avLst/>
          </a:prstGeom>
          <a:noFill/>
        </p:spPr>
      </p:pic>
      <p:pic>
        <p:nvPicPr>
          <p:cNvPr id="89163" name="Picture 75" descr="C:\Documents and Settings\vandebo\Desktop\decon-red.png"/>
          <p:cNvPicPr>
            <a:picLocks noChangeAspect="1" noChangeArrowheads="1"/>
          </p:cNvPicPr>
          <p:nvPr/>
        </p:nvPicPr>
        <p:blipFill>
          <a:blip r:embed="rId12"/>
          <a:srcRect/>
          <a:stretch>
            <a:fillRect/>
          </a:stretch>
        </p:blipFill>
        <p:spPr bwMode="auto">
          <a:xfrm>
            <a:off x="4561920" y="1728182"/>
            <a:ext cx="331200" cy="331235"/>
          </a:xfrm>
          <a:prstGeom prst="rect">
            <a:avLst/>
          </a:prstGeom>
          <a:noFill/>
        </p:spPr>
      </p:pic>
      <p:pic>
        <p:nvPicPr>
          <p:cNvPr id="89164" name="Picture 76" descr="C:\Documents and Settings\vandebo\Desktop\decon-purple.png"/>
          <p:cNvPicPr>
            <a:picLocks noChangeAspect="1" noChangeArrowheads="1"/>
          </p:cNvPicPr>
          <p:nvPr/>
        </p:nvPicPr>
        <p:blipFill>
          <a:blip r:embed="rId8"/>
          <a:srcRect/>
          <a:stretch>
            <a:fillRect/>
          </a:stretch>
        </p:blipFill>
        <p:spPr bwMode="auto">
          <a:xfrm>
            <a:off x="8141760" y="1728182"/>
            <a:ext cx="331200" cy="331235"/>
          </a:xfrm>
          <a:prstGeom prst="rect">
            <a:avLst/>
          </a:prstGeom>
          <a:noFill/>
        </p:spPr>
      </p:pic>
      <p:pic>
        <p:nvPicPr>
          <p:cNvPr id="89165" name="Picture 77" descr="C:\Documents and Settings\vandebo\Desktop\decon-lterblue.png"/>
          <p:cNvPicPr>
            <a:picLocks noChangeAspect="1" noChangeArrowheads="1"/>
          </p:cNvPicPr>
          <p:nvPr/>
        </p:nvPicPr>
        <p:blipFill>
          <a:blip r:embed="rId9"/>
          <a:srcRect/>
          <a:stretch>
            <a:fillRect/>
          </a:stretch>
        </p:blipFill>
        <p:spPr bwMode="auto">
          <a:xfrm>
            <a:off x="8017920" y="1728182"/>
            <a:ext cx="331200" cy="331235"/>
          </a:xfrm>
          <a:prstGeom prst="rect">
            <a:avLst/>
          </a:prstGeom>
          <a:noFill/>
        </p:spPr>
      </p:pic>
      <p:pic>
        <p:nvPicPr>
          <p:cNvPr id="89166" name="Picture 78" descr="C:\Documents and Settings\vandebo\Desktop\decon-green.png"/>
          <p:cNvPicPr>
            <a:picLocks noChangeAspect="1" noChangeArrowheads="1"/>
          </p:cNvPicPr>
          <p:nvPr/>
        </p:nvPicPr>
        <p:blipFill>
          <a:blip r:embed="rId10"/>
          <a:srcRect/>
          <a:stretch>
            <a:fillRect/>
          </a:stretch>
        </p:blipFill>
        <p:spPr bwMode="auto">
          <a:xfrm>
            <a:off x="7934400" y="1728182"/>
            <a:ext cx="331200" cy="331235"/>
          </a:xfrm>
          <a:prstGeom prst="rect">
            <a:avLst/>
          </a:prstGeom>
          <a:noFill/>
        </p:spPr>
      </p:pic>
      <p:pic>
        <p:nvPicPr>
          <p:cNvPr id="89167" name="Picture 79" descr="C:\Documents and Settings\vandebo\Desktop\decon-yellow.png"/>
          <p:cNvPicPr>
            <a:picLocks noChangeAspect="1" noChangeArrowheads="1"/>
          </p:cNvPicPr>
          <p:nvPr/>
        </p:nvPicPr>
        <p:blipFill>
          <a:blip r:embed="rId11"/>
          <a:srcRect/>
          <a:stretch>
            <a:fillRect/>
          </a:stretch>
        </p:blipFill>
        <p:spPr bwMode="auto">
          <a:xfrm>
            <a:off x="7796160" y="1728182"/>
            <a:ext cx="331200" cy="331235"/>
          </a:xfrm>
          <a:prstGeom prst="rect">
            <a:avLst/>
          </a:prstGeom>
          <a:noFill/>
        </p:spPr>
      </p:pic>
      <p:pic>
        <p:nvPicPr>
          <p:cNvPr id="89168" name="Picture 80" descr="C:\Documents and Settings\vandebo\Desktop\decon-red.png"/>
          <p:cNvPicPr>
            <a:picLocks noChangeAspect="1" noChangeArrowheads="1"/>
          </p:cNvPicPr>
          <p:nvPr/>
        </p:nvPicPr>
        <p:blipFill>
          <a:blip r:embed="rId12"/>
          <a:srcRect/>
          <a:stretch>
            <a:fillRect/>
          </a:stretch>
        </p:blipFill>
        <p:spPr bwMode="auto">
          <a:xfrm>
            <a:off x="7672320" y="1728182"/>
            <a:ext cx="331200" cy="331235"/>
          </a:xfrm>
          <a:prstGeom prst="rect">
            <a:avLst/>
          </a:prstGeom>
          <a:noFill/>
        </p:spPr>
      </p:pic>
      <p:pic>
        <p:nvPicPr>
          <p:cNvPr id="89169" name="Picture 81" descr="C:\Documents and Settings\vandebo\Desktop\decon-purple.png"/>
          <p:cNvPicPr>
            <a:picLocks noChangeAspect="1" noChangeArrowheads="1"/>
          </p:cNvPicPr>
          <p:nvPr/>
        </p:nvPicPr>
        <p:blipFill>
          <a:blip r:embed="rId8"/>
          <a:srcRect/>
          <a:stretch>
            <a:fillRect/>
          </a:stretch>
        </p:blipFill>
        <p:spPr bwMode="auto">
          <a:xfrm>
            <a:off x="8156160" y="3179854"/>
            <a:ext cx="331200" cy="331235"/>
          </a:xfrm>
          <a:prstGeom prst="rect">
            <a:avLst/>
          </a:prstGeom>
          <a:noFill/>
        </p:spPr>
      </p:pic>
      <p:pic>
        <p:nvPicPr>
          <p:cNvPr id="89170" name="Picture 82" descr="C:\Documents and Settings\vandebo\Desktop\decon-lterblue.png"/>
          <p:cNvPicPr>
            <a:picLocks noChangeAspect="1" noChangeArrowheads="1"/>
          </p:cNvPicPr>
          <p:nvPr/>
        </p:nvPicPr>
        <p:blipFill>
          <a:blip r:embed="rId9"/>
          <a:srcRect/>
          <a:stretch>
            <a:fillRect/>
          </a:stretch>
        </p:blipFill>
        <p:spPr bwMode="auto">
          <a:xfrm>
            <a:off x="8032320" y="3179854"/>
            <a:ext cx="331200" cy="331235"/>
          </a:xfrm>
          <a:prstGeom prst="rect">
            <a:avLst/>
          </a:prstGeom>
          <a:noFill/>
        </p:spPr>
      </p:pic>
      <p:pic>
        <p:nvPicPr>
          <p:cNvPr id="89171" name="Picture 83" descr="C:\Documents and Settings\vandebo\Desktop\decon-green.png"/>
          <p:cNvPicPr>
            <a:picLocks noChangeAspect="1" noChangeArrowheads="1"/>
          </p:cNvPicPr>
          <p:nvPr/>
        </p:nvPicPr>
        <p:blipFill>
          <a:blip r:embed="rId10"/>
          <a:srcRect/>
          <a:stretch>
            <a:fillRect/>
          </a:stretch>
        </p:blipFill>
        <p:spPr bwMode="auto">
          <a:xfrm>
            <a:off x="7948800" y="3179854"/>
            <a:ext cx="331200" cy="331235"/>
          </a:xfrm>
          <a:prstGeom prst="rect">
            <a:avLst/>
          </a:prstGeom>
          <a:noFill/>
        </p:spPr>
      </p:pic>
      <p:pic>
        <p:nvPicPr>
          <p:cNvPr id="89172" name="Picture 84" descr="C:\Documents and Settings\vandebo\Desktop\decon-yellow.png"/>
          <p:cNvPicPr>
            <a:picLocks noChangeAspect="1" noChangeArrowheads="1"/>
          </p:cNvPicPr>
          <p:nvPr/>
        </p:nvPicPr>
        <p:blipFill>
          <a:blip r:embed="rId11"/>
          <a:srcRect/>
          <a:stretch>
            <a:fillRect/>
          </a:stretch>
        </p:blipFill>
        <p:spPr bwMode="auto">
          <a:xfrm>
            <a:off x="7810560" y="3179854"/>
            <a:ext cx="331200" cy="331235"/>
          </a:xfrm>
          <a:prstGeom prst="rect">
            <a:avLst/>
          </a:prstGeom>
          <a:noFill/>
        </p:spPr>
      </p:pic>
      <p:pic>
        <p:nvPicPr>
          <p:cNvPr id="89173" name="Picture 85" descr="C:\Documents and Settings\vandebo\Desktop\decon-red.png"/>
          <p:cNvPicPr>
            <a:picLocks noChangeAspect="1" noChangeArrowheads="1"/>
          </p:cNvPicPr>
          <p:nvPr/>
        </p:nvPicPr>
        <p:blipFill>
          <a:blip r:embed="rId12"/>
          <a:srcRect/>
          <a:stretch>
            <a:fillRect/>
          </a:stretch>
        </p:blipFill>
        <p:spPr bwMode="auto">
          <a:xfrm>
            <a:off x="7686720" y="3179854"/>
            <a:ext cx="331200" cy="331235"/>
          </a:xfrm>
          <a:prstGeom prst="rect">
            <a:avLst/>
          </a:prstGeom>
          <a:noFill/>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show="0">
  <p:cSld>
    <p:spTree>
      <p:nvGrpSpPr>
        <p:cNvPr id="1" name=""/>
        <p:cNvGrpSpPr/>
        <p:nvPr/>
      </p:nvGrpSpPr>
      <p:grpSpPr>
        <a:xfrm>
          <a:off x="0" y="0"/>
          <a:ext cx="0" cy="0"/>
          <a:chOff x="0" y="0"/>
          <a:chExt cx="0" cy="0"/>
        </a:xfrm>
      </p:grpSpPr>
      <p:sp>
        <p:nvSpPr>
          <p:cNvPr id="205826"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Performance Hypotheses</a:t>
            </a:r>
          </a:p>
        </p:txBody>
      </p:sp>
      <p:sp>
        <p:nvSpPr>
          <p:cNvPr id="205827" name="Rectangle 3"/>
          <p:cNvSpPr>
            <a:spLocks noGrp="1" noChangeArrowheads="1"/>
          </p:cNvSpPr>
          <p:nvPr>
            <p:ph type="body" idx="1"/>
          </p:nvPr>
        </p:nvSpPr>
        <p:spPr>
          <a:xfrm>
            <a:off x="414720" y="1244291"/>
            <a:ext cx="8294400" cy="4598182"/>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Is the memory overhead from event processes mild, even at 10,000 sessions?</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Despite better security properties, is the performance of the OK web server on Asbestos comparable with Apache?</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Does the per connection kernel overhead increase at most linearly with the number of sessions?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07874" name="Freeform 2"/>
          <p:cNvSpPr>
            <a:spLocks noChangeArrowheads="1"/>
          </p:cNvSpPr>
          <p:nvPr/>
        </p:nvSpPr>
        <p:spPr bwMode="auto">
          <a:xfrm>
            <a:off x="2488320" y="4355017"/>
            <a:ext cx="2903040" cy="1866436"/>
          </a:xfrm>
          <a:custGeom>
            <a:avLst/>
            <a:gdLst/>
            <a:ahLst/>
            <a:cxnLst>
              <a:cxn ang="0">
                <a:pos x="800" y="349"/>
              </a:cxn>
              <a:cxn ang="0">
                <a:pos x="812" y="373"/>
              </a:cxn>
              <a:cxn ang="0">
                <a:pos x="800" y="426"/>
              </a:cxn>
              <a:cxn ang="0">
                <a:pos x="740" y="485"/>
              </a:cxn>
              <a:cxn ang="0">
                <a:pos x="639" y="509"/>
              </a:cxn>
              <a:cxn ang="0">
                <a:pos x="579" y="503"/>
              </a:cxn>
              <a:cxn ang="0">
                <a:pos x="531" y="485"/>
              </a:cxn>
              <a:cxn ang="0">
                <a:pos x="501" y="515"/>
              </a:cxn>
              <a:cxn ang="0">
                <a:pos x="460" y="526"/>
              </a:cxn>
              <a:cxn ang="0">
                <a:pos x="418" y="515"/>
              </a:cxn>
              <a:cxn ang="0">
                <a:pos x="394" y="485"/>
              </a:cxn>
              <a:cxn ang="0">
                <a:pos x="352" y="497"/>
              </a:cxn>
              <a:cxn ang="0">
                <a:pos x="310" y="503"/>
              </a:cxn>
              <a:cxn ang="0">
                <a:pos x="221" y="485"/>
              </a:cxn>
              <a:cxn ang="0">
                <a:pos x="161" y="444"/>
              </a:cxn>
              <a:cxn ang="0">
                <a:pos x="137" y="414"/>
              </a:cxn>
              <a:cxn ang="0">
                <a:pos x="137" y="414"/>
              </a:cxn>
              <a:cxn ang="0">
                <a:pos x="90" y="408"/>
              </a:cxn>
              <a:cxn ang="0">
                <a:pos x="24" y="373"/>
              </a:cxn>
              <a:cxn ang="0">
                <a:pos x="0" y="308"/>
              </a:cxn>
              <a:cxn ang="0">
                <a:pos x="30" y="242"/>
              </a:cxn>
              <a:cxn ang="0">
                <a:pos x="101" y="201"/>
              </a:cxn>
              <a:cxn ang="0">
                <a:pos x="101" y="201"/>
              </a:cxn>
              <a:cxn ang="0">
                <a:pos x="95" y="189"/>
              </a:cxn>
              <a:cxn ang="0">
                <a:pos x="78" y="160"/>
              </a:cxn>
              <a:cxn ang="0">
                <a:pos x="84" y="100"/>
              </a:cxn>
              <a:cxn ang="0">
                <a:pos x="149" y="47"/>
              </a:cxn>
              <a:cxn ang="0">
                <a:pos x="227" y="41"/>
              </a:cxn>
              <a:cxn ang="0">
                <a:pos x="275" y="59"/>
              </a:cxn>
              <a:cxn ang="0">
                <a:pos x="298" y="77"/>
              </a:cxn>
              <a:cxn ang="0">
                <a:pos x="304" y="77"/>
              </a:cxn>
              <a:cxn ang="0">
                <a:pos x="304" y="77"/>
              </a:cxn>
              <a:cxn ang="0">
                <a:pos x="310" y="77"/>
              </a:cxn>
              <a:cxn ang="0">
                <a:pos x="340" y="53"/>
              </a:cxn>
              <a:cxn ang="0">
                <a:pos x="382" y="41"/>
              </a:cxn>
              <a:cxn ang="0">
                <a:pos x="406" y="47"/>
              </a:cxn>
              <a:cxn ang="0">
                <a:pos x="430" y="53"/>
              </a:cxn>
              <a:cxn ang="0">
                <a:pos x="436" y="53"/>
              </a:cxn>
              <a:cxn ang="0">
                <a:pos x="436" y="47"/>
              </a:cxn>
              <a:cxn ang="0">
                <a:pos x="496" y="12"/>
              </a:cxn>
              <a:cxn ang="0">
                <a:pos x="573" y="0"/>
              </a:cxn>
              <a:cxn ang="0">
                <a:pos x="669" y="24"/>
              </a:cxn>
              <a:cxn ang="0">
                <a:pos x="722" y="77"/>
              </a:cxn>
              <a:cxn ang="0">
                <a:pos x="728" y="118"/>
              </a:cxn>
              <a:cxn ang="0">
                <a:pos x="728" y="124"/>
              </a:cxn>
              <a:cxn ang="0">
                <a:pos x="734" y="130"/>
              </a:cxn>
              <a:cxn ang="0">
                <a:pos x="746" y="130"/>
              </a:cxn>
              <a:cxn ang="0">
                <a:pos x="794" y="136"/>
              </a:cxn>
              <a:cxn ang="0">
                <a:pos x="860" y="171"/>
              </a:cxn>
              <a:cxn ang="0">
                <a:pos x="884" y="237"/>
              </a:cxn>
              <a:cxn ang="0">
                <a:pos x="860" y="296"/>
              </a:cxn>
              <a:cxn ang="0">
                <a:pos x="794" y="337"/>
              </a:cxn>
            </a:cxnLst>
            <a:rect l="0" t="0" r="r" b="b"/>
            <a:pathLst>
              <a:path w="884" h="526">
                <a:moveTo>
                  <a:pt x="794" y="337"/>
                </a:moveTo>
                <a:lnTo>
                  <a:pt x="800" y="349"/>
                </a:lnTo>
                <a:lnTo>
                  <a:pt x="806" y="361"/>
                </a:lnTo>
                <a:lnTo>
                  <a:pt x="812" y="373"/>
                </a:lnTo>
                <a:lnTo>
                  <a:pt x="812" y="390"/>
                </a:lnTo>
                <a:lnTo>
                  <a:pt x="800" y="426"/>
                </a:lnTo>
                <a:lnTo>
                  <a:pt x="776" y="461"/>
                </a:lnTo>
                <a:lnTo>
                  <a:pt x="740" y="485"/>
                </a:lnTo>
                <a:lnTo>
                  <a:pt x="693" y="503"/>
                </a:lnTo>
                <a:lnTo>
                  <a:pt x="639" y="509"/>
                </a:lnTo>
                <a:lnTo>
                  <a:pt x="609" y="503"/>
                </a:lnTo>
                <a:lnTo>
                  <a:pt x="579" y="503"/>
                </a:lnTo>
                <a:lnTo>
                  <a:pt x="555" y="497"/>
                </a:lnTo>
                <a:lnTo>
                  <a:pt x="531" y="485"/>
                </a:lnTo>
                <a:lnTo>
                  <a:pt x="519" y="503"/>
                </a:lnTo>
                <a:lnTo>
                  <a:pt x="501" y="515"/>
                </a:lnTo>
                <a:lnTo>
                  <a:pt x="484" y="521"/>
                </a:lnTo>
                <a:lnTo>
                  <a:pt x="460" y="526"/>
                </a:lnTo>
                <a:lnTo>
                  <a:pt x="442" y="521"/>
                </a:lnTo>
                <a:lnTo>
                  <a:pt x="418" y="515"/>
                </a:lnTo>
                <a:lnTo>
                  <a:pt x="406" y="503"/>
                </a:lnTo>
                <a:lnTo>
                  <a:pt x="394" y="485"/>
                </a:lnTo>
                <a:lnTo>
                  <a:pt x="376" y="491"/>
                </a:lnTo>
                <a:lnTo>
                  <a:pt x="352" y="497"/>
                </a:lnTo>
                <a:lnTo>
                  <a:pt x="334" y="497"/>
                </a:lnTo>
                <a:lnTo>
                  <a:pt x="310" y="503"/>
                </a:lnTo>
                <a:lnTo>
                  <a:pt x="263" y="497"/>
                </a:lnTo>
                <a:lnTo>
                  <a:pt x="221" y="485"/>
                </a:lnTo>
                <a:lnTo>
                  <a:pt x="185" y="467"/>
                </a:lnTo>
                <a:lnTo>
                  <a:pt x="161" y="444"/>
                </a:lnTo>
                <a:lnTo>
                  <a:pt x="143" y="414"/>
                </a:lnTo>
                <a:lnTo>
                  <a:pt x="137" y="414"/>
                </a:lnTo>
                <a:lnTo>
                  <a:pt x="131" y="414"/>
                </a:lnTo>
                <a:lnTo>
                  <a:pt x="90" y="408"/>
                </a:lnTo>
                <a:lnTo>
                  <a:pt x="54" y="390"/>
                </a:lnTo>
                <a:lnTo>
                  <a:pt x="24" y="373"/>
                </a:lnTo>
                <a:lnTo>
                  <a:pt x="6" y="343"/>
                </a:lnTo>
                <a:lnTo>
                  <a:pt x="0" y="308"/>
                </a:lnTo>
                <a:lnTo>
                  <a:pt x="6" y="272"/>
                </a:lnTo>
                <a:lnTo>
                  <a:pt x="30" y="242"/>
                </a:lnTo>
                <a:lnTo>
                  <a:pt x="60" y="219"/>
                </a:lnTo>
                <a:lnTo>
                  <a:pt x="101" y="201"/>
                </a:lnTo>
                <a:lnTo>
                  <a:pt x="107" y="201"/>
                </a:lnTo>
                <a:lnTo>
                  <a:pt x="95" y="189"/>
                </a:lnTo>
                <a:lnTo>
                  <a:pt x="84" y="177"/>
                </a:lnTo>
                <a:lnTo>
                  <a:pt x="78" y="160"/>
                </a:lnTo>
                <a:lnTo>
                  <a:pt x="78" y="142"/>
                </a:lnTo>
                <a:lnTo>
                  <a:pt x="84" y="100"/>
                </a:lnTo>
                <a:lnTo>
                  <a:pt x="113" y="71"/>
                </a:lnTo>
                <a:lnTo>
                  <a:pt x="149" y="47"/>
                </a:lnTo>
                <a:lnTo>
                  <a:pt x="197" y="35"/>
                </a:lnTo>
                <a:lnTo>
                  <a:pt x="227" y="41"/>
                </a:lnTo>
                <a:lnTo>
                  <a:pt x="251" y="47"/>
                </a:lnTo>
                <a:lnTo>
                  <a:pt x="275" y="59"/>
                </a:lnTo>
                <a:lnTo>
                  <a:pt x="293" y="77"/>
                </a:lnTo>
                <a:lnTo>
                  <a:pt x="298" y="77"/>
                </a:lnTo>
                <a:lnTo>
                  <a:pt x="304" y="77"/>
                </a:lnTo>
                <a:lnTo>
                  <a:pt x="310" y="77"/>
                </a:lnTo>
                <a:lnTo>
                  <a:pt x="322" y="59"/>
                </a:lnTo>
                <a:lnTo>
                  <a:pt x="340" y="53"/>
                </a:lnTo>
                <a:lnTo>
                  <a:pt x="358" y="47"/>
                </a:lnTo>
                <a:lnTo>
                  <a:pt x="382" y="41"/>
                </a:lnTo>
                <a:lnTo>
                  <a:pt x="394" y="41"/>
                </a:lnTo>
                <a:lnTo>
                  <a:pt x="406" y="47"/>
                </a:lnTo>
                <a:lnTo>
                  <a:pt x="418" y="53"/>
                </a:lnTo>
                <a:lnTo>
                  <a:pt x="430" y="53"/>
                </a:lnTo>
                <a:lnTo>
                  <a:pt x="436" y="53"/>
                </a:lnTo>
                <a:lnTo>
                  <a:pt x="436" y="47"/>
                </a:lnTo>
                <a:lnTo>
                  <a:pt x="466" y="29"/>
                </a:lnTo>
                <a:lnTo>
                  <a:pt x="496" y="12"/>
                </a:lnTo>
                <a:lnTo>
                  <a:pt x="531" y="6"/>
                </a:lnTo>
                <a:lnTo>
                  <a:pt x="573" y="0"/>
                </a:lnTo>
                <a:lnTo>
                  <a:pt x="621" y="6"/>
                </a:lnTo>
                <a:lnTo>
                  <a:pt x="669" y="24"/>
                </a:lnTo>
                <a:lnTo>
                  <a:pt x="699" y="47"/>
                </a:lnTo>
                <a:lnTo>
                  <a:pt x="722" y="77"/>
                </a:lnTo>
                <a:lnTo>
                  <a:pt x="728" y="112"/>
                </a:lnTo>
                <a:lnTo>
                  <a:pt x="728" y="118"/>
                </a:lnTo>
                <a:lnTo>
                  <a:pt x="728" y="124"/>
                </a:lnTo>
                <a:lnTo>
                  <a:pt x="728" y="130"/>
                </a:lnTo>
                <a:lnTo>
                  <a:pt x="734" y="130"/>
                </a:lnTo>
                <a:lnTo>
                  <a:pt x="740" y="130"/>
                </a:lnTo>
                <a:lnTo>
                  <a:pt x="746" y="130"/>
                </a:lnTo>
                <a:lnTo>
                  <a:pt x="794" y="136"/>
                </a:lnTo>
                <a:lnTo>
                  <a:pt x="830" y="148"/>
                </a:lnTo>
                <a:lnTo>
                  <a:pt x="860" y="171"/>
                </a:lnTo>
                <a:lnTo>
                  <a:pt x="878" y="201"/>
                </a:lnTo>
                <a:lnTo>
                  <a:pt x="884" y="237"/>
                </a:lnTo>
                <a:lnTo>
                  <a:pt x="878" y="272"/>
                </a:lnTo>
                <a:lnTo>
                  <a:pt x="860" y="296"/>
                </a:lnTo>
                <a:lnTo>
                  <a:pt x="830" y="319"/>
                </a:lnTo>
                <a:lnTo>
                  <a:pt x="794" y="337"/>
                </a:lnTo>
              </a:path>
            </a:pathLst>
          </a:custGeom>
          <a:solidFill>
            <a:srgbClr val="FFFFFF"/>
          </a:solidFill>
          <a:ln w="9525">
            <a:solidFill>
              <a:srgbClr val="000000"/>
            </a:solidFill>
            <a:round/>
            <a:headEnd/>
            <a:tailEnd/>
          </a:ln>
          <a:effectLst/>
        </p:spPr>
        <p:txBody>
          <a:bodyPr wrap="none" lIns="82945" tIns="41473" rIns="82945" bIns="41473" anchor="ctr">
            <a:prstTxWarp prst="textNoShape">
              <a:avLst/>
            </a:prstTxWarp>
          </a:bodyPr>
          <a:lstStyle/>
          <a:p>
            <a:endParaRPr lang="en-US"/>
          </a:p>
        </p:txBody>
      </p:sp>
      <p:sp>
        <p:nvSpPr>
          <p:cNvPr id="207875" name="Oval 3"/>
          <p:cNvSpPr>
            <a:spLocks/>
          </p:cNvSpPr>
          <p:nvPr/>
        </p:nvSpPr>
        <p:spPr bwMode="auto">
          <a:xfrm>
            <a:off x="2419200" y="4838908"/>
            <a:ext cx="1244160" cy="829527"/>
          </a:xfrm>
          <a:prstGeom prst="ellipse">
            <a:avLst/>
          </a:prstGeom>
          <a:solidFill>
            <a:srgbClr val="FFFFFF"/>
          </a:solidFill>
          <a:ln w="73080">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07876" name="Rectangle 4"/>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Experimental Setup – Memory</a:t>
            </a:r>
          </a:p>
        </p:txBody>
      </p:sp>
      <p:sp>
        <p:nvSpPr>
          <p:cNvPr id="207877" name="Rectangle 5"/>
          <p:cNvSpPr>
            <a:spLocks/>
          </p:cNvSpPr>
          <p:nvPr/>
        </p:nvSpPr>
        <p:spPr bwMode="auto">
          <a:xfrm>
            <a:off x="5806080" y="2903345"/>
            <a:ext cx="3110400" cy="3732872"/>
          </a:xfrm>
          <a:prstGeom prst="rect">
            <a:avLst/>
          </a:prstGeom>
          <a:solidFill>
            <a:srgbClr val="FFFFFF"/>
          </a:solidFill>
          <a:ln w="9525">
            <a:solidFill>
              <a:srgbClr val="000000"/>
            </a:solidFill>
            <a:round/>
            <a:headEnd type="triangle" w="med" len="med"/>
            <a:tailEnd type="triangle" w="med" len="med"/>
          </a:ln>
          <a:effectLst/>
        </p:spPr>
        <p:txBody>
          <a:bodyPr wrap="none" lIns="0" tIns="165890" rIns="0" bIns="0">
            <a:prstTxWarp prst="textNoShape">
              <a:avLst/>
            </a:prstTxWarp>
          </a:bodyPr>
          <a:lstStyle/>
          <a:p>
            <a:pPr algn="ctr">
              <a:lnSpc>
                <a:spcPct val="98000"/>
              </a:lnSpc>
              <a:tabLst>
                <a:tab pos="656650" algn="l"/>
                <a:tab pos="1313299" algn="l"/>
                <a:tab pos="1969949" algn="l"/>
                <a:tab pos="2626599" algn="l"/>
              </a:tabLst>
            </a:pPr>
            <a:r>
              <a:rPr lang="en-GB" b="0" dirty="0">
                <a:solidFill>
                  <a:srgbClr val="000000"/>
                </a:solidFill>
                <a:ea typeface="msmincho" charset="0"/>
                <a:cs typeface="msmincho" charset="0"/>
              </a:rPr>
              <a:t>/</a:t>
            </a:r>
            <a:r>
              <a:rPr lang="en-GB" b="0" dirty="0" err="1">
                <a:solidFill>
                  <a:srgbClr val="000000"/>
                </a:solidFill>
                <a:ea typeface="msmincho" charset="0"/>
                <a:cs typeface="msmincho" charset="0"/>
              </a:rPr>
              <a:t>shopping_cart.cgi</a:t>
            </a:r>
            <a:endParaRPr lang="en-GB" b="0" dirty="0">
              <a:solidFill>
                <a:srgbClr val="000000"/>
              </a:solidFill>
              <a:ea typeface="msmincho" charset="0"/>
              <a:cs typeface="msmincho" charset="0"/>
            </a:endParaRPr>
          </a:p>
        </p:txBody>
      </p:sp>
      <p:sp>
        <p:nvSpPr>
          <p:cNvPr id="207878" name="Rectangle 6"/>
          <p:cNvSpPr>
            <a:spLocks/>
          </p:cNvSpPr>
          <p:nvPr/>
        </p:nvSpPr>
        <p:spPr bwMode="auto">
          <a:xfrm>
            <a:off x="6013440" y="3732872"/>
            <a:ext cx="2695680" cy="1244291"/>
          </a:xfrm>
          <a:prstGeom prst="rect">
            <a:avLst/>
          </a:prstGeom>
          <a:solidFill>
            <a:srgbClr val="CCCCCC"/>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sp>
        <p:nvSpPr>
          <p:cNvPr id="207879" name="Rectangle 7"/>
          <p:cNvSpPr>
            <a:spLocks/>
          </p:cNvSpPr>
          <p:nvPr/>
        </p:nvSpPr>
        <p:spPr bwMode="auto">
          <a:xfrm>
            <a:off x="6013440" y="5184544"/>
            <a:ext cx="2695680" cy="1244291"/>
          </a:xfrm>
          <a:prstGeom prst="rect">
            <a:avLst/>
          </a:prstGeom>
          <a:solidFill>
            <a:srgbClr val="CCCCCC"/>
          </a:solidFill>
          <a:ln w="9525">
            <a:solidFill>
              <a:srgbClr val="000000"/>
            </a:solidFill>
            <a:round/>
            <a:headEnd type="triangle" w="med" len="med"/>
            <a:tailEnd type="triangle" w="med" len="med"/>
          </a:ln>
          <a:effectLst/>
        </p:spPr>
        <p:txBody>
          <a:bodyPr wrap="none" lIns="82945" tIns="41473" rIns="82945" bIns="41473" anchor="ctr">
            <a:prstTxWarp prst="textNoShape">
              <a:avLst/>
            </a:prstTxWarp>
          </a:bodyPr>
          <a:lstStyle/>
          <a:p>
            <a:endParaRPr lang="en-US"/>
          </a:p>
        </p:txBody>
      </p:sp>
      <p:pic>
        <p:nvPicPr>
          <p:cNvPr id="207880" name="Picture 8"/>
          <p:cNvPicPr>
            <a:picLocks noChangeAspect="1" noChangeArrowheads="1"/>
          </p:cNvPicPr>
          <p:nvPr/>
        </p:nvPicPr>
        <p:blipFill>
          <a:blip r:embed="rId3"/>
          <a:srcRect/>
          <a:stretch>
            <a:fillRect/>
          </a:stretch>
        </p:blipFill>
        <p:spPr bwMode="auto">
          <a:xfrm>
            <a:off x="414720" y="4388142"/>
            <a:ext cx="622080" cy="1003785"/>
          </a:xfrm>
          <a:prstGeom prst="rect">
            <a:avLst/>
          </a:prstGeom>
          <a:noFill/>
          <a:ln w="9525">
            <a:noFill/>
            <a:round/>
            <a:headEnd type="triangle" w="med" len="med"/>
            <a:tailEnd type="triangle" w="med" len="med"/>
          </a:ln>
          <a:effectLst/>
        </p:spPr>
      </p:pic>
      <p:pic>
        <p:nvPicPr>
          <p:cNvPr id="207881" name="Picture 9"/>
          <p:cNvPicPr>
            <a:picLocks noChangeAspect="1" noChangeArrowheads="1"/>
          </p:cNvPicPr>
          <p:nvPr/>
        </p:nvPicPr>
        <p:blipFill>
          <a:blip r:embed="rId4"/>
          <a:srcRect/>
          <a:stretch>
            <a:fillRect/>
          </a:stretch>
        </p:blipFill>
        <p:spPr bwMode="auto">
          <a:xfrm>
            <a:off x="414720" y="5599308"/>
            <a:ext cx="622080" cy="928898"/>
          </a:xfrm>
          <a:prstGeom prst="rect">
            <a:avLst/>
          </a:prstGeom>
          <a:noFill/>
          <a:ln w="9525">
            <a:noFill/>
            <a:round/>
            <a:headEnd type="triangle" w="med" len="med"/>
            <a:tailEnd type="triangle" w="med" len="med"/>
          </a:ln>
          <a:effectLst/>
        </p:spPr>
      </p:pic>
      <p:pic>
        <p:nvPicPr>
          <p:cNvPr id="207882" name="Picture 10"/>
          <p:cNvPicPr>
            <a:picLocks noChangeAspect="1" noChangeArrowheads="1"/>
          </p:cNvPicPr>
          <p:nvPr/>
        </p:nvPicPr>
        <p:blipFill>
          <a:blip r:embed="rId5"/>
          <a:srcRect/>
          <a:stretch>
            <a:fillRect/>
          </a:stretch>
        </p:blipFill>
        <p:spPr bwMode="auto">
          <a:xfrm>
            <a:off x="7367040" y="3797679"/>
            <a:ext cx="1244160" cy="1120438"/>
          </a:xfrm>
          <a:prstGeom prst="rect">
            <a:avLst/>
          </a:prstGeom>
          <a:noFill/>
          <a:ln w="9525">
            <a:noFill/>
            <a:round/>
            <a:headEnd type="triangle" w="med" len="med"/>
            <a:tailEnd type="triangle" w="med" len="med"/>
          </a:ln>
          <a:effectLst/>
        </p:spPr>
      </p:pic>
      <p:pic>
        <p:nvPicPr>
          <p:cNvPr id="207883" name="Picture 11"/>
          <p:cNvPicPr>
            <a:picLocks noChangeAspect="1" noChangeArrowheads="1"/>
          </p:cNvPicPr>
          <p:nvPr/>
        </p:nvPicPr>
        <p:blipFill>
          <a:blip r:embed="rId6"/>
          <a:srcRect/>
          <a:stretch>
            <a:fillRect/>
          </a:stretch>
        </p:blipFill>
        <p:spPr bwMode="auto">
          <a:xfrm>
            <a:off x="7367040" y="5249352"/>
            <a:ext cx="1244160" cy="1120438"/>
          </a:xfrm>
          <a:prstGeom prst="rect">
            <a:avLst/>
          </a:prstGeom>
          <a:noFill/>
          <a:ln w="9525">
            <a:noFill/>
            <a:round/>
            <a:headEnd type="triangle" w="med" len="med"/>
            <a:tailEnd type="triangle" w="med" len="med"/>
          </a:ln>
          <a:effectLst/>
        </p:spPr>
      </p:pic>
      <p:pic>
        <p:nvPicPr>
          <p:cNvPr id="207884" name="Picture 12"/>
          <p:cNvPicPr>
            <a:picLocks noChangeAspect="1" noChangeArrowheads="1"/>
          </p:cNvPicPr>
          <p:nvPr/>
        </p:nvPicPr>
        <p:blipFill>
          <a:blip r:embed="rId7"/>
          <a:srcRect/>
          <a:stretch>
            <a:fillRect/>
          </a:stretch>
        </p:blipFill>
        <p:spPr bwMode="auto">
          <a:xfrm>
            <a:off x="6461280" y="5327120"/>
            <a:ext cx="622080" cy="622145"/>
          </a:xfrm>
          <a:prstGeom prst="rect">
            <a:avLst/>
          </a:prstGeom>
          <a:noFill/>
          <a:ln w="9525">
            <a:noFill/>
            <a:round/>
            <a:headEnd type="triangle" w="med" len="med"/>
            <a:tailEnd type="triangle" w="med" len="med"/>
          </a:ln>
          <a:effectLst/>
        </p:spPr>
      </p:pic>
      <p:pic>
        <p:nvPicPr>
          <p:cNvPr id="207885" name="Picture 13"/>
          <p:cNvPicPr>
            <a:picLocks noChangeAspect="1" noChangeArrowheads="1"/>
          </p:cNvPicPr>
          <p:nvPr/>
        </p:nvPicPr>
        <p:blipFill>
          <a:blip r:embed="rId8"/>
          <a:srcRect/>
          <a:stretch>
            <a:fillRect/>
          </a:stretch>
        </p:blipFill>
        <p:spPr bwMode="auto">
          <a:xfrm>
            <a:off x="6220800" y="5391926"/>
            <a:ext cx="1177920" cy="1036909"/>
          </a:xfrm>
          <a:prstGeom prst="rect">
            <a:avLst/>
          </a:prstGeom>
          <a:noFill/>
          <a:ln w="9525">
            <a:noFill/>
            <a:round/>
            <a:headEnd type="triangle" w="med" len="med"/>
            <a:tailEnd type="triangle" w="med" len="med"/>
          </a:ln>
          <a:effectLst/>
        </p:spPr>
      </p:pic>
      <p:sp>
        <p:nvSpPr>
          <p:cNvPr id="207887" name="AutoShape 15"/>
          <p:cNvSpPr>
            <a:spLocks noChangeArrowheads="1"/>
          </p:cNvSpPr>
          <p:nvPr/>
        </p:nvSpPr>
        <p:spPr bwMode="auto">
          <a:xfrm>
            <a:off x="1451520" y="6014072"/>
            <a:ext cx="1244160" cy="622145"/>
          </a:xfrm>
          <a:prstGeom prst="cloudCallout">
            <a:avLst>
              <a:gd name="adj1" fmla="val -76500"/>
              <a:gd name="adj2" fmla="val -83366"/>
            </a:avLst>
          </a:prstGeom>
          <a:solidFill>
            <a:srgbClr val="FFFFFF"/>
          </a:solidFill>
          <a:ln w="9525">
            <a:solidFill>
              <a:srgbClr val="000000"/>
            </a:solidFill>
            <a:round/>
            <a:headEnd/>
            <a:tailEnd/>
          </a:ln>
          <a:effectLst/>
        </p:spPr>
        <p:txBody>
          <a:bodyPr wrap="none" lIns="0" tIns="0" rIns="0" bIns="0" anchor="ctr">
            <a:prstTxWarp prst="textNoShape">
              <a:avLst/>
            </a:prstTxWarp>
          </a:bodyPr>
          <a:lstStyle/>
          <a:p>
            <a:pPr algn="ctr">
              <a:lnSpc>
                <a:spcPct val="98000"/>
              </a:lnSpc>
              <a:tabLst>
                <a:tab pos="656650" algn="l"/>
              </a:tabLst>
            </a:pPr>
            <a:r>
              <a:rPr lang="en-GB" b="0" dirty="0">
                <a:solidFill>
                  <a:srgbClr val="000000"/>
                </a:solidFill>
                <a:ea typeface="msmincho" charset="0"/>
                <a:cs typeface="msmincho" charset="0"/>
              </a:rPr>
              <a:t>Hmm</a:t>
            </a:r>
          </a:p>
        </p:txBody>
      </p:sp>
      <p:sp>
        <p:nvSpPr>
          <p:cNvPr id="207888" name="Rectangle 16"/>
          <p:cNvSpPr>
            <a:spLocks noGrp="1" noChangeArrowheads="1"/>
          </p:cNvSpPr>
          <p:nvPr>
            <p:ph type="body" idx="1"/>
          </p:nvPr>
        </p:nvSpPr>
        <p:spPr>
          <a:xfrm>
            <a:off x="207360" y="1244291"/>
            <a:ext cx="5391360" cy="4468916"/>
          </a:xfrm>
          <a:ln/>
        </p:spPr>
        <p:txBody>
          <a:bodyPr>
            <a:spAutoFit/>
          </a:bodyPr>
          <a:lstStyle/>
          <a:p>
            <a:pPr>
              <a:buNone/>
              <a:tabLst>
                <a:tab pos="656650" algn="l"/>
                <a:tab pos="1313299" algn="l"/>
                <a:tab pos="1969949" algn="l"/>
                <a:tab pos="2626599" algn="l"/>
                <a:tab pos="3283248" algn="l"/>
                <a:tab pos="3939898" algn="l"/>
                <a:tab pos="4596548" algn="l"/>
                <a:tab pos="5253198" algn="l"/>
              </a:tabLst>
            </a:pPr>
            <a:endParaRPr lang="en-GB" dirty="0"/>
          </a:p>
          <a:p>
            <a:pPr lvl="4">
              <a:buNone/>
              <a:tabLst>
                <a:tab pos="656650" algn="l"/>
                <a:tab pos="1313299" algn="l"/>
                <a:tab pos="1969949" algn="l"/>
                <a:tab pos="2626599" algn="l"/>
                <a:tab pos="3283248" algn="l"/>
                <a:tab pos="3939898" algn="l"/>
                <a:tab pos="4596548" algn="l"/>
                <a:tab pos="5253198" algn="l"/>
              </a:tabLst>
            </a:pPr>
            <a:endParaRPr lang="en-GB" sz="1100" dirty="0"/>
          </a:p>
          <a:p>
            <a:pPr>
              <a:buNone/>
              <a:tabLst>
                <a:tab pos="656650" algn="l"/>
                <a:tab pos="1313299" algn="l"/>
                <a:tab pos="1969949" algn="l"/>
                <a:tab pos="2626599" algn="l"/>
                <a:tab pos="3283248" algn="l"/>
                <a:tab pos="3939898" algn="l"/>
                <a:tab pos="4596548" algn="l"/>
                <a:tab pos="5253198" algn="l"/>
              </a:tabLst>
            </a:pPr>
            <a:endParaRPr lang="en-GB" dirty="0"/>
          </a:p>
          <a:p>
            <a:pPr lvl="1">
              <a:buNone/>
              <a:tabLst>
                <a:tab pos="656650" algn="l"/>
                <a:tab pos="1313299" algn="l"/>
                <a:tab pos="1969949" algn="l"/>
                <a:tab pos="2626599" algn="l"/>
                <a:tab pos="3283248" algn="l"/>
                <a:tab pos="3939898" algn="l"/>
                <a:tab pos="4596548" algn="l"/>
                <a:tab pos="5253198" algn="l"/>
              </a:tabLst>
            </a:pPr>
            <a:endParaRPr lang="en-GB" dirty="0"/>
          </a:p>
          <a:p>
            <a:pPr lvl="1">
              <a:buNone/>
              <a:tabLst>
                <a:tab pos="656650" algn="l"/>
                <a:tab pos="1313299" algn="l"/>
                <a:tab pos="1969949" algn="l"/>
                <a:tab pos="2626599" algn="l"/>
                <a:tab pos="3283248" algn="l"/>
                <a:tab pos="3939898" algn="l"/>
                <a:tab pos="4596548" algn="l"/>
                <a:tab pos="5253198" algn="l"/>
              </a:tabLst>
            </a:pPr>
            <a:endParaRPr lang="en-GB" dirty="0"/>
          </a:p>
          <a:p>
            <a:pPr lvl="4">
              <a:buNone/>
              <a:tabLst>
                <a:tab pos="656650" algn="l"/>
                <a:tab pos="1313299" algn="l"/>
                <a:tab pos="1969949" algn="l"/>
                <a:tab pos="2626599" algn="l"/>
                <a:tab pos="3283248" algn="l"/>
                <a:tab pos="3939898" algn="l"/>
                <a:tab pos="4596548" algn="l"/>
                <a:tab pos="5253198" algn="l"/>
              </a:tabLst>
            </a:pPr>
            <a:endParaRPr lang="en-GB" sz="1100" dirty="0"/>
          </a:p>
          <a:p>
            <a:pPr>
              <a:tabLst>
                <a:tab pos="656650" algn="l"/>
                <a:tab pos="1313299" algn="l"/>
                <a:tab pos="1969949" algn="l"/>
                <a:tab pos="2626599" algn="l"/>
                <a:tab pos="3283248" algn="l"/>
                <a:tab pos="3939898" algn="l"/>
                <a:tab pos="4596548" algn="l"/>
                <a:tab pos="5253198" algn="l"/>
              </a:tabLst>
            </a:pPr>
            <a:r>
              <a:rPr lang="en-GB" dirty="0"/>
              <a:t>Active session – Adding an item to the shopping cart</a:t>
            </a:r>
          </a:p>
          <a:p>
            <a:pPr lvl="4">
              <a:buNone/>
              <a:tabLst>
                <a:tab pos="656650" algn="l"/>
                <a:tab pos="1313299" algn="l"/>
                <a:tab pos="1969949" algn="l"/>
                <a:tab pos="2626599" algn="l"/>
                <a:tab pos="3283248" algn="l"/>
                <a:tab pos="3939898" algn="l"/>
                <a:tab pos="4596548" algn="l"/>
                <a:tab pos="5253198" algn="l"/>
              </a:tabLst>
            </a:pPr>
            <a:endParaRPr lang="en-GB" sz="1100" dirty="0"/>
          </a:p>
          <a:p>
            <a:pPr>
              <a:tabLst>
                <a:tab pos="656650" algn="l"/>
                <a:tab pos="1313299" algn="l"/>
                <a:tab pos="1969949" algn="l"/>
                <a:tab pos="2626599" algn="l"/>
                <a:tab pos="3283248" algn="l"/>
                <a:tab pos="3939898" algn="l"/>
                <a:tab pos="4596548" algn="l"/>
                <a:tab pos="5253198" algn="l"/>
              </a:tabLst>
            </a:pPr>
            <a:r>
              <a:rPr lang="en-GB" dirty="0"/>
              <a:t>Cached session – Deciding if you really want an item</a:t>
            </a:r>
          </a:p>
        </p:txBody>
      </p:sp>
      <p:sp>
        <p:nvSpPr>
          <p:cNvPr id="207890" name="Text Box 18"/>
          <p:cNvSpPr txBox="1">
            <a:spLocks noChangeArrowheads="1"/>
          </p:cNvSpPr>
          <p:nvPr/>
        </p:nvSpPr>
        <p:spPr bwMode="auto">
          <a:xfrm>
            <a:off x="207360" y="1244291"/>
            <a:ext cx="8709120" cy="1463888"/>
          </a:xfrm>
          <a:prstGeom prst="rect">
            <a:avLst/>
          </a:prstGeom>
          <a:noFill/>
          <a:ln w="9525">
            <a:noFill/>
            <a:round/>
            <a:headEnd/>
            <a:tailEnd/>
          </a:ln>
          <a:effectLst/>
        </p:spPr>
        <p:txBody>
          <a:bodyPr lIns="0" tIns="0" rIns="0" bIns="0">
            <a:prstTxWarp prst="textNoShape">
              <a:avLst/>
            </a:prstTxWarp>
            <a:spAutoFit/>
          </a:bodyPr>
          <a:lstStyle/>
          <a:p>
            <a:pPr marL="391686" indent="-293764">
              <a:lnSpc>
                <a:spcPct val="98000"/>
              </a:lnSpc>
              <a:buClr>
                <a:srgbClr val="0E594D"/>
              </a:buClr>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sz="2400" dirty="0">
                <a:solidFill>
                  <a:srgbClr val="000000"/>
                </a:solidFill>
                <a:ea typeface="msmincho" charset="0"/>
                <a:cs typeface="msmincho" charset="0"/>
              </a:rPr>
              <a:t>How much memory do event processes use?</a:t>
            </a:r>
          </a:p>
          <a:p>
            <a:pPr marL="1958429" lvl="4">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sz="1100" dirty="0">
              <a:solidFill>
                <a:srgbClr val="000000"/>
              </a:solidFill>
              <a:ea typeface="msmincho" charset="0"/>
              <a:cs typeface="msmincho" charset="0"/>
            </a:endParaRPr>
          </a:p>
          <a:p>
            <a:pPr marL="391686" indent="-293764">
              <a:lnSpc>
                <a:spcPct val="98000"/>
              </a:lnSpc>
              <a:buClr>
                <a:srgbClr val="0E594D"/>
              </a:buClr>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sz="2400" dirty="0">
                <a:solidFill>
                  <a:srgbClr val="000000"/>
                </a:solidFill>
                <a:ea typeface="msmincho" charset="0"/>
                <a:cs typeface="msmincho" charset="0"/>
              </a:rPr>
              <a:t>Shopping cart application</a:t>
            </a:r>
          </a:p>
          <a:p>
            <a:pPr marL="783372" lvl="1" indent="-260644">
              <a:lnSpc>
                <a:spcPct val="98000"/>
              </a:lnSpc>
              <a:buSzPct val="75000"/>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solidFill>
                  <a:srgbClr val="000000"/>
                </a:solidFill>
                <a:ea typeface="msmincho" charset="0"/>
                <a:cs typeface="msmincho" charset="0"/>
              </a:rPr>
              <a:t>Session state stored in event process</a:t>
            </a:r>
          </a:p>
          <a:p>
            <a:pPr marL="783372" lvl="1" indent="-260644">
              <a:lnSpc>
                <a:spcPct val="98000"/>
              </a:lnSpc>
              <a:buSzPct val="75000"/>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solidFill>
                  <a:srgbClr val="000000"/>
                </a:solidFill>
                <a:ea typeface="msmincho" charset="0"/>
                <a:cs typeface="msmincho" charset="0"/>
              </a:rPr>
              <a:t>One event process per user</a:t>
            </a:r>
          </a:p>
        </p:txBody>
      </p:sp>
      <p:pic>
        <p:nvPicPr>
          <p:cNvPr id="207891" name="Picture 19"/>
          <p:cNvPicPr>
            <a:picLocks noChangeAspect="1" noChangeArrowheads="1"/>
          </p:cNvPicPr>
          <p:nvPr/>
        </p:nvPicPr>
        <p:blipFill>
          <a:blip r:embed="rId7"/>
          <a:srcRect/>
          <a:stretch>
            <a:fillRect/>
          </a:stretch>
        </p:blipFill>
        <p:spPr bwMode="auto">
          <a:xfrm>
            <a:off x="6428160" y="3871127"/>
            <a:ext cx="622080" cy="622145"/>
          </a:xfrm>
          <a:prstGeom prst="rect">
            <a:avLst/>
          </a:prstGeom>
          <a:noFill/>
          <a:ln w="9525">
            <a:noFill/>
            <a:round/>
            <a:headEnd type="triangle" w="med" len="med"/>
            <a:tailEnd type="triangle" w="med" len="med"/>
          </a:ln>
          <a:effectLst/>
        </p:spPr>
      </p:pic>
      <p:sp>
        <p:nvSpPr>
          <p:cNvPr id="207893" name="Freeform 21"/>
          <p:cNvSpPr>
            <a:spLocks/>
          </p:cNvSpPr>
          <p:nvPr/>
        </p:nvSpPr>
        <p:spPr bwMode="auto">
          <a:xfrm>
            <a:off x="3636000" y="4355018"/>
            <a:ext cx="2584800" cy="913056"/>
          </a:xfrm>
          <a:custGeom>
            <a:avLst/>
            <a:gdLst/>
            <a:ahLst/>
            <a:cxnLst>
              <a:cxn ang="0">
                <a:pos x="0" y="634"/>
              </a:cxn>
              <a:cxn ang="0">
                <a:pos x="1142" y="634"/>
              </a:cxn>
              <a:cxn ang="0">
                <a:pos x="1795" y="0"/>
              </a:cxn>
            </a:cxnLst>
            <a:rect l="0" t="0" r="r" b="b"/>
            <a:pathLst>
              <a:path w="1795" h="634">
                <a:moveTo>
                  <a:pt x="0" y="634"/>
                </a:moveTo>
                <a:lnTo>
                  <a:pt x="1142" y="634"/>
                </a:lnTo>
                <a:lnTo>
                  <a:pt x="1795" y="0"/>
                </a:lnTo>
              </a:path>
            </a:pathLst>
          </a:custGeom>
          <a:noFill/>
          <a:ln w="73080">
            <a:solidFill>
              <a:srgbClr val="000000"/>
            </a:solidFill>
            <a:round/>
            <a:headEnd/>
            <a:tailEnd type="stealth" w="med" len="med"/>
          </a:ln>
          <a:effectLst/>
        </p:spPr>
        <p:txBody>
          <a:bodyPr lIns="82945" tIns="41473" rIns="82945" bIns="41473">
            <a:prstTxWarp prst="textNoShape">
              <a:avLst/>
            </a:prstTxWarp>
          </a:bodyPr>
          <a:lstStyle/>
          <a:p>
            <a:endParaRPr lang="en-US"/>
          </a:p>
        </p:txBody>
      </p:sp>
      <p:sp>
        <p:nvSpPr>
          <p:cNvPr id="207894" name="Freeform 22"/>
          <p:cNvSpPr>
            <a:spLocks noChangeArrowheads="1"/>
          </p:cNvSpPr>
          <p:nvPr/>
        </p:nvSpPr>
        <p:spPr bwMode="auto">
          <a:xfrm>
            <a:off x="1105920" y="5046290"/>
            <a:ext cx="1313280" cy="207382"/>
          </a:xfrm>
          <a:custGeom>
            <a:avLst/>
            <a:gdLst/>
            <a:ahLst/>
            <a:cxnLst>
              <a:cxn ang="0">
                <a:pos x="672" y="182"/>
              </a:cxn>
              <a:cxn ang="0">
                <a:pos x="0" y="0"/>
              </a:cxn>
            </a:cxnLst>
            <a:rect l="0" t="0" r="r" b="b"/>
            <a:pathLst>
              <a:path w="672" h="182">
                <a:moveTo>
                  <a:pt x="672" y="182"/>
                </a:moveTo>
                <a:lnTo>
                  <a:pt x="0" y="0"/>
                </a:lnTo>
              </a:path>
            </a:pathLst>
          </a:custGeom>
          <a:noFill/>
          <a:ln w="73080">
            <a:solidFill>
              <a:srgbClr val="000000"/>
            </a:solidFill>
            <a:round/>
            <a:headEnd/>
            <a:tailEnd/>
          </a:ln>
          <a:effectLst/>
        </p:spPr>
        <p:txBody>
          <a:bodyPr lIns="82945" tIns="41473" rIns="82945" bIns="41473">
            <a:prstTxWarp prst="textNoShape">
              <a:avLst/>
            </a:prstTxWarp>
          </a:bodyPr>
          <a:lstStyle/>
          <a:p>
            <a:endParaRPr lang="en-US"/>
          </a:p>
        </p:txBody>
      </p:sp>
      <p:sp>
        <p:nvSpPr>
          <p:cNvPr id="207895" name="AutoShape 23"/>
          <p:cNvSpPr>
            <a:spLocks/>
          </p:cNvSpPr>
          <p:nvPr/>
        </p:nvSpPr>
        <p:spPr bwMode="auto">
          <a:xfrm>
            <a:off x="1179360" y="4419824"/>
            <a:ext cx="1451520" cy="414764"/>
          </a:xfrm>
          <a:prstGeom prst="wedgeEllipseCallout">
            <a:avLst>
              <a:gd name="adj1" fmla="val -58093"/>
              <a:gd name="adj2" fmla="val 61093"/>
            </a:avLst>
          </a:prstGeom>
          <a:solidFill>
            <a:srgbClr val="FFFFFF"/>
          </a:solidFill>
          <a:ln w="9525">
            <a:solidFill>
              <a:srgbClr val="000000"/>
            </a:solidFill>
            <a:round/>
            <a:headEnd type="triangle" w="med" len="med"/>
            <a:tailEnd type="triangle" w="med" len="med"/>
          </a:ln>
          <a:effectLst/>
        </p:spPr>
        <p:txBody>
          <a:bodyPr wrap="none" lIns="0" tIns="0" rIns="0" bIns="0" anchor="ctr">
            <a:prstTxWarp prst="textNoShape">
              <a:avLst/>
            </a:prstTxWarp>
          </a:bodyPr>
          <a:lstStyle/>
          <a:p>
            <a:pPr algn="ctr">
              <a:lnSpc>
                <a:spcPct val="98000"/>
              </a:lnSpc>
              <a:tabLst>
                <a:tab pos="656650" algn="l"/>
                <a:tab pos="1313299" algn="l"/>
              </a:tabLst>
            </a:pPr>
            <a:r>
              <a:rPr lang="en-GB" b="0" dirty="0">
                <a:solidFill>
                  <a:srgbClr val="000000"/>
                </a:solidFill>
                <a:ea typeface="msmincho" charset="0"/>
                <a:cs typeface="msmincho" charset="0"/>
              </a:rPr>
              <a:t>Click!</a:t>
            </a:r>
          </a:p>
        </p:txBody>
      </p:sp>
      <p:pic>
        <p:nvPicPr>
          <p:cNvPr id="207896" name="Picture 24"/>
          <p:cNvPicPr>
            <a:picLocks noChangeAspect="1" noChangeArrowheads="1"/>
          </p:cNvPicPr>
          <p:nvPr/>
        </p:nvPicPr>
        <p:blipFill>
          <a:blip r:embed="rId9"/>
          <a:srcRect/>
          <a:stretch>
            <a:fillRect/>
          </a:stretch>
        </p:blipFill>
        <p:spPr bwMode="auto">
          <a:xfrm>
            <a:off x="2833920" y="4977163"/>
            <a:ext cx="622080" cy="589022"/>
          </a:xfrm>
          <a:prstGeom prst="rect">
            <a:avLst/>
          </a:prstGeom>
          <a:noFill/>
          <a:ln w="9525">
            <a:noFill/>
            <a:round/>
            <a:headEnd type="triangle" w="med" len="med"/>
            <a:tailEnd type="triangle" w="med" len="med"/>
          </a:ln>
          <a:effectLst/>
        </p:spPr>
      </p:pic>
      <p:pic>
        <p:nvPicPr>
          <p:cNvPr id="207889" name="Picture 17"/>
          <p:cNvPicPr>
            <a:picLocks noChangeAspect="1" noChangeArrowheads="1"/>
          </p:cNvPicPr>
          <p:nvPr/>
        </p:nvPicPr>
        <p:blipFill>
          <a:blip r:embed="rId8"/>
          <a:srcRect/>
          <a:stretch>
            <a:fillRect/>
          </a:stretch>
        </p:blipFill>
        <p:spPr bwMode="auto">
          <a:xfrm>
            <a:off x="6220800" y="3940254"/>
            <a:ext cx="1177920" cy="1036909"/>
          </a:xfrm>
          <a:prstGeom prst="rect">
            <a:avLst/>
          </a:prstGeom>
          <a:noFill/>
          <a:ln w="9525">
            <a:noFill/>
            <a:round/>
            <a:headEnd type="triangle" w="med" len="med"/>
            <a:tailEnd type="triangle" w="med" len="med"/>
          </a:ln>
          <a:effectLst/>
        </p:spPr>
      </p:pic>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91137" name="Rectangle 1"/>
          <p:cNvSpPr>
            <a:spLocks noGrp="1" noChangeArrowheads="1"/>
          </p:cNvSpPr>
          <p:nvPr>
            <p:ph type="title"/>
          </p:nvPr>
        </p:nvSpPr>
        <p:spPr>
          <a:xfrm>
            <a:off x="-76200" y="168298"/>
            <a:ext cx="929640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Event Processes Conserve Memory</a:t>
            </a:r>
          </a:p>
        </p:txBody>
      </p:sp>
      <p:sp>
        <p:nvSpPr>
          <p:cNvPr id="91138" name="Rectangle 2"/>
          <p:cNvSpPr>
            <a:spLocks noGrp="1" noChangeArrowheads="1"/>
          </p:cNvSpPr>
          <p:nvPr>
            <p:ph type="body" idx="1"/>
          </p:nvPr>
        </p:nvSpPr>
        <p:spPr>
          <a:xfrm>
            <a:off x="207360" y="4769781"/>
            <a:ext cx="8709120" cy="1474865"/>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Includes user and kernel memory</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Not too many active sessions on a large website</a:t>
            </a:r>
          </a:p>
        </p:txBody>
      </p:sp>
      <p:pic>
        <p:nvPicPr>
          <p:cNvPr id="91139" name="Picture 3"/>
          <p:cNvPicPr>
            <a:picLocks noChangeAspect="1" noChangeArrowheads="1"/>
          </p:cNvPicPr>
          <p:nvPr/>
        </p:nvPicPr>
        <p:blipFill>
          <a:blip r:embed="rId3"/>
          <a:srcRect/>
          <a:stretch>
            <a:fillRect/>
          </a:stretch>
        </p:blipFill>
        <p:spPr bwMode="auto">
          <a:xfrm>
            <a:off x="1244160" y="1235650"/>
            <a:ext cx="6635520" cy="3326749"/>
          </a:xfrm>
          <a:prstGeom prst="rect">
            <a:avLst/>
          </a:prstGeom>
          <a:noFill/>
          <a:ln w="9525">
            <a:noFill/>
            <a:round/>
            <a:headEnd type="triangle" w="med" len="med"/>
            <a:tailEnd type="triangle" w="med" len="med"/>
          </a:ln>
          <a:effectLst/>
        </p:spPr>
      </p:pic>
      <p:sp>
        <p:nvSpPr>
          <p:cNvPr id="91140" name="Text Box 4"/>
          <p:cNvSpPr txBox="1">
            <a:spLocks noChangeArrowheads="1"/>
          </p:cNvSpPr>
          <p:nvPr/>
        </p:nvSpPr>
        <p:spPr bwMode="auto">
          <a:xfrm>
            <a:off x="4453920" y="3228002"/>
            <a:ext cx="1989126"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nSpc>
                <a:spcPct val="98000"/>
              </a:lnSpc>
              <a:tabLst>
                <a:tab pos="656650" algn="l"/>
                <a:tab pos="1313299" algn="l"/>
                <a:tab pos="1969949" algn="l"/>
              </a:tabLst>
            </a:pPr>
            <a:r>
              <a:rPr lang="en-GB" b="0" dirty="0">
                <a:solidFill>
                  <a:srgbClr val="000000"/>
                </a:solidFill>
                <a:ea typeface="msmincho" charset="0"/>
                <a:cs typeface="msmincho" charset="0"/>
              </a:rPr>
              <a:t>1.45 pages/session</a:t>
            </a:r>
          </a:p>
        </p:txBody>
      </p:sp>
      <p:sp>
        <p:nvSpPr>
          <p:cNvPr id="91141" name="Text Box 5"/>
          <p:cNvSpPr txBox="1">
            <a:spLocks noChangeArrowheads="1"/>
          </p:cNvSpPr>
          <p:nvPr/>
        </p:nvSpPr>
        <p:spPr bwMode="auto">
          <a:xfrm>
            <a:off x="3317760" y="2306305"/>
            <a:ext cx="1989126" cy="272382"/>
          </a:xfrm>
          <a:prstGeom prst="rect">
            <a:avLst/>
          </a:prstGeom>
          <a:noFill/>
          <a:ln w="9525">
            <a:noFill/>
            <a:round/>
            <a:headEnd type="triangle" w="med" len="med"/>
            <a:tailEnd type="triangle" w="med" len="med"/>
          </a:ln>
          <a:effectLst/>
        </p:spPr>
        <p:txBody>
          <a:bodyPr wrap="none" lIns="0" tIns="0" rIns="0" bIns="0" anchor="ctr">
            <a:prstTxWarp prst="textNoShape">
              <a:avLst/>
            </a:prstTxWarp>
            <a:spAutoFit/>
          </a:bodyPr>
          <a:lstStyle/>
          <a:p>
            <a:pPr>
              <a:lnSpc>
                <a:spcPct val="98000"/>
              </a:lnSpc>
              <a:tabLst>
                <a:tab pos="656650" algn="l"/>
                <a:tab pos="1313299" algn="l"/>
                <a:tab pos="1969949" algn="l"/>
              </a:tabLst>
            </a:pPr>
            <a:r>
              <a:rPr lang="en-GB" b="0" dirty="0">
                <a:solidFill>
                  <a:srgbClr val="000000"/>
                </a:solidFill>
                <a:ea typeface="msmincho" charset="0"/>
                <a:cs typeface="msmincho" charset="0"/>
              </a:rPr>
              <a:t>9.48 pages/session</a:t>
            </a:r>
          </a:p>
        </p:txBody>
      </p:sp>
      <p:sp>
        <p:nvSpPr>
          <p:cNvPr id="91143" name="Oval 7"/>
          <p:cNvSpPr>
            <a:spLocks noChangeArrowheads="1"/>
          </p:cNvSpPr>
          <p:nvPr/>
        </p:nvSpPr>
        <p:spPr bwMode="auto">
          <a:xfrm>
            <a:off x="1382400" y="4147635"/>
            <a:ext cx="138240" cy="138255"/>
          </a:xfrm>
          <a:prstGeom prst="ellipse">
            <a:avLst/>
          </a:prstGeom>
          <a:solidFill>
            <a:schemeClr val="tx1"/>
          </a:solidFill>
          <a:ln w="9525">
            <a:solidFill>
              <a:schemeClr val="tx1"/>
            </a:solidFill>
            <a:round/>
            <a:headEnd/>
            <a:tailEnd/>
          </a:ln>
          <a:effectLst/>
        </p:spPr>
        <p:txBody>
          <a:bodyPr wrap="none" lIns="82945" tIns="41473" rIns="82945" bIns="41473" anchor="ctr">
            <a:prstTxWarp prst="textNoShape">
              <a:avLst/>
            </a:prstTxWarp>
          </a:bodyPr>
          <a:lstStyle/>
          <a:p>
            <a:endParaRPr lang="en-US"/>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92161" name="Rectangle 1"/>
          <p:cNvSpPr>
            <a:spLocks noGrp="1" noChangeArrowheads="1"/>
          </p:cNvSpPr>
          <p:nvPr>
            <p:ph type="title"/>
          </p:nvPr>
        </p:nvSpPr>
        <p:spPr>
          <a:xfrm>
            <a:off x="0" y="168298"/>
            <a:ext cx="8839200" cy="769441"/>
          </a:xfrm>
          <a:ln/>
        </p:spPr>
        <p:txBody>
          <a:bodyPr wrap="square">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Experimental Setup – Throughput</a:t>
            </a:r>
          </a:p>
        </p:txBody>
      </p:sp>
      <p:sp>
        <p:nvSpPr>
          <p:cNvPr id="92162" name="Rectangle 2"/>
          <p:cNvSpPr>
            <a:spLocks noGrp="1" noChangeArrowheads="1"/>
          </p:cNvSpPr>
          <p:nvPr>
            <p:ph type="body" idx="1"/>
          </p:nvPr>
        </p:nvSpPr>
        <p:spPr>
          <a:xfrm>
            <a:off x="207360" y="1244291"/>
            <a:ext cx="8709120" cy="5611382"/>
          </a:xfrm>
          <a:ln/>
        </p:spPr>
        <p:txBody>
          <a:bodyPr>
            <a:spAutoFit/>
          </a:bodyPr>
          <a:lstStyle/>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Simple character generation </a:t>
            </a:r>
            <a:r>
              <a:rPr lang="en-GB" dirty="0" smtClean="0"/>
              <a:t>service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Not interested in application overhead</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One event process per session (user</a:t>
            </a:r>
            <a:r>
              <a:rPr lang="en-GB" dirty="0" smtClean="0"/>
              <a:t>)</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Compare to Apache &amp; Mod-</a:t>
            </a:r>
            <a:r>
              <a:rPr lang="en-GB" dirty="0" smtClean="0"/>
              <a:t>Apache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Varied concurrency to get best case </a:t>
            </a:r>
            <a:r>
              <a:rPr lang="en-GB" dirty="0" smtClean="0"/>
              <a:t>performance</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Apache</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Service runs as a CGI script</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Connections are isolated into processes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Processes are not isolated or jailed on the </a:t>
            </a:r>
            <a:r>
              <a:rPr lang="en-GB" dirty="0" smtClean="0"/>
              <a:t>system</a:t>
            </a:r>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Mod-</a:t>
            </a:r>
            <a:r>
              <a:rPr lang="en-GB" dirty="0" smtClean="0"/>
              <a:t>Apache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Service runs inside Apache </a:t>
            </a:r>
            <a:r>
              <a:rPr lang="en-GB" dirty="0" smtClean="0"/>
              <a:t>process</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t>i.e. did </a:t>
            </a:r>
            <a:r>
              <a:rPr lang="en-GB" i="1" dirty="0" smtClean="0"/>
              <a:t>not</a:t>
            </a:r>
            <a:r>
              <a:rPr lang="en-GB" dirty="0" smtClean="0"/>
              <a:t> fork a worker process</a:t>
            </a:r>
            <a:endParaRPr lang="en-GB" dirty="0"/>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93185" name="Text Box 1"/>
          <p:cNvSpPr txBox="1">
            <a:spLocks noChangeArrowheads="1"/>
          </p:cNvSpPr>
          <p:nvPr/>
        </p:nvSpPr>
        <p:spPr bwMode="auto">
          <a:xfrm>
            <a:off x="207360" y="5184544"/>
            <a:ext cx="8709120" cy="1008276"/>
          </a:xfrm>
          <a:prstGeom prst="rect">
            <a:avLst/>
          </a:prstGeom>
          <a:noFill/>
          <a:ln w="9525">
            <a:noFill/>
            <a:round/>
            <a:headEnd/>
            <a:tailEnd/>
          </a:ln>
          <a:effectLst/>
        </p:spPr>
        <p:txBody>
          <a:bodyPr lIns="0" tIns="0" rIns="0" bIns="0">
            <a:prstTxWarp prst="textNoShape">
              <a:avLst/>
            </a:prstTxWarp>
            <a:spAutoFit/>
          </a:bodyPr>
          <a:lstStyle/>
          <a:p>
            <a:pPr marL="391686" indent="-293764">
              <a:lnSpc>
                <a:spcPct val="98000"/>
              </a:lnSpc>
              <a:buClr>
                <a:srgbClr val="0E594D"/>
              </a:buClr>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sz="2400" dirty="0">
                <a:solidFill>
                  <a:srgbClr val="000000"/>
                </a:solidFill>
                <a:ea typeface="msmincho" charset="0"/>
                <a:cs typeface="msmincho" charset="0"/>
              </a:rPr>
              <a:t>For 16 sessions, 150% of Apache</a:t>
            </a:r>
          </a:p>
          <a:p>
            <a:pPr marL="783372" lvl="1" indent="-260644">
              <a:buSzPct val="75000"/>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endParaRPr lang="en-GB" dirty="0">
              <a:solidFill>
                <a:srgbClr val="000000"/>
              </a:solidFill>
              <a:ea typeface="msmincho" charset="0"/>
              <a:cs typeface="msmincho" charset="0"/>
            </a:endParaRPr>
          </a:p>
          <a:p>
            <a:pPr marL="391686" indent="-293764">
              <a:buClr>
                <a:srgbClr val="0E594D"/>
              </a:buClr>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sz="2400" dirty="0">
                <a:solidFill>
                  <a:srgbClr val="000000"/>
                </a:solidFill>
                <a:ea typeface="msmincho" charset="0"/>
                <a:cs typeface="msmincho" charset="0"/>
              </a:rPr>
              <a:t>For 10,000 session, 75% of Apache</a:t>
            </a:r>
          </a:p>
        </p:txBody>
      </p:sp>
      <p:pic>
        <p:nvPicPr>
          <p:cNvPr id="93186" name="Picture 2"/>
          <p:cNvPicPr>
            <a:picLocks noChangeAspect="1" noChangeArrowheads="1"/>
          </p:cNvPicPr>
          <p:nvPr/>
        </p:nvPicPr>
        <p:blipFill>
          <a:blip r:embed="rId3"/>
          <a:srcRect/>
          <a:stretch>
            <a:fillRect/>
          </a:stretch>
        </p:blipFill>
        <p:spPr bwMode="auto">
          <a:xfrm>
            <a:off x="855360" y="1244291"/>
            <a:ext cx="7231680" cy="3629181"/>
          </a:xfrm>
          <a:prstGeom prst="rect">
            <a:avLst/>
          </a:prstGeom>
          <a:noFill/>
          <a:ln w="9525">
            <a:noFill/>
            <a:round/>
            <a:headEnd type="triangle" w="med" len="med"/>
            <a:tailEnd type="triangle" w="med" len="med"/>
          </a:ln>
          <a:effectLst/>
        </p:spPr>
      </p:pic>
      <p:sp>
        <p:nvSpPr>
          <p:cNvPr id="93187" name="Text Box 3"/>
          <p:cNvSpPr txBox="1">
            <a:spLocks noChangeArrowheads="1"/>
          </p:cNvSpPr>
          <p:nvPr/>
        </p:nvSpPr>
        <p:spPr bwMode="auto">
          <a:xfrm>
            <a:off x="652320" y="329795"/>
            <a:ext cx="7809120" cy="446447"/>
          </a:xfrm>
          <a:prstGeom prst="rect">
            <a:avLst/>
          </a:prstGeom>
          <a:noFill/>
          <a:ln w="9525">
            <a:noFill/>
            <a:round/>
            <a:headEnd/>
            <a:tailEnd/>
          </a:ln>
          <a:effectLst/>
        </p:spPr>
        <p:txBody>
          <a:bodyPr lIns="0" tIns="0" rIns="0" bIns="0" anchor="ctr">
            <a:prstTxWarp prst="textNoShape">
              <a:avLst/>
            </a:prstTxWarp>
            <a:spAutoFit/>
          </a:bodyPr>
          <a:lstStyle/>
          <a:p>
            <a:pPr algn="ctr">
              <a:lnSpc>
                <a:spcPct val="101000"/>
              </a:lnSpc>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sz="2900" dirty="0">
                <a:solidFill>
                  <a:srgbClr val="333333"/>
                </a:solidFill>
                <a:ea typeface="msmincho" charset="0"/>
                <a:cs typeface="msmincho" charset="0"/>
              </a:rPr>
              <a:t>Good Throughput</a:t>
            </a:r>
          </a:p>
        </p:txBody>
      </p:sp>
      <p:sp>
        <p:nvSpPr>
          <p:cNvPr id="93189" name="Oval 5"/>
          <p:cNvSpPr>
            <a:spLocks noChangeArrowheads="1"/>
          </p:cNvSpPr>
          <p:nvPr/>
        </p:nvSpPr>
        <p:spPr bwMode="auto">
          <a:xfrm>
            <a:off x="1036800" y="4631526"/>
            <a:ext cx="138240" cy="138255"/>
          </a:xfrm>
          <a:prstGeom prst="ellipse">
            <a:avLst/>
          </a:prstGeom>
          <a:solidFill>
            <a:schemeClr val="tx1"/>
          </a:solidFill>
          <a:ln w="9525">
            <a:solidFill>
              <a:schemeClr val="tx1"/>
            </a:solidFill>
            <a:round/>
            <a:headEnd/>
            <a:tailEnd/>
          </a:ln>
          <a:effectLst/>
        </p:spPr>
        <p:txBody>
          <a:bodyPr wrap="none" lIns="82945" tIns="41473" rIns="82945" bIns="41473" anchor="ctr">
            <a:prstTxWarp prst="textNoShape">
              <a:avLst/>
            </a:prstTxWarp>
          </a:bodyPr>
          <a:lstStyle/>
          <a:p>
            <a:endParaRPr lang="en-US"/>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Latency</a:t>
            </a:r>
            <a:endParaRPr lang="en-US" dirty="0"/>
          </a:p>
        </p:txBody>
      </p:sp>
      <p:sp>
        <p:nvSpPr>
          <p:cNvPr id="3" name="Content Placeholder 2"/>
          <p:cNvSpPr>
            <a:spLocks noGrp="1"/>
          </p:cNvSpPr>
          <p:nvPr>
            <p:ph idx="1"/>
          </p:nvPr>
        </p:nvSpPr>
        <p:spPr/>
        <p:txBody>
          <a:bodyPr/>
          <a:lstStyle/>
          <a:p>
            <a:endParaRPr lang="en-US"/>
          </a:p>
        </p:txBody>
      </p:sp>
      <p:pic>
        <p:nvPicPr>
          <p:cNvPr id="4" name="Picture 3"/>
          <p:cNvPicPr>
            <a:picLocks noChangeAspect="1"/>
          </p:cNvPicPr>
          <p:nvPr/>
        </p:nvPicPr>
        <p:blipFill>
          <a:blip r:embed="rId2"/>
          <a:stretch>
            <a:fillRect/>
          </a:stretch>
        </p:blipFill>
        <p:spPr>
          <a:xfrm>
            <a:off x="258644" y="2090144"/>
            <a:ext cx="8580556" cy="3015255"/>
          </a:xfrm>
          <a:prstGeom prst="rect">
            <a:avLst/>
          </a:prstGeom>
        </p:spPr>
      </p:pic>
    </p:spTree>
  </p:cSld>
  <p:clrMapOvr>
    <a:masterClrMapping/>
  </p:clrMapOvr>
</p:sld>
</file>

<file path=ppt/slides/slide10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94209" name="Rectangle 1"/>
          <p:cNvSpPr>
            <a:spLocks noGrp="1" noChangeArrowheads="1"/>
          </p:cNvSpPr>
          <p:nvPr>
            <p:ph type="title"/>
          </p:nvPr>
        </p:nvSpPr>
        <p:spPr>
          <a:xfrm>
            <a:off x="345600" y="283295"/>
            <a:ext cx="8363520" cy="542328"/>
          </a:xfrm>
          <a:ln/>
        </p:spPr>
        <p:txBody>
          <a:bodyPr>
            <a:spAutoFit/>
          </a:bodyPr>
          <a:lstStyle/>
          <a:p>
            <a:pPr lvl="1">
              <a:lnSpc>
                <a:spcPct val="101000"/>
              </a:lnSpc>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sz="2900" b="1" dirty="0">
                <a:solidFill>
                  <a:srgbClr val="333333"/>
                </a:solidFill>
                <a:latin typeface="Bitstream Vera Sans" pitchFamily="34" charset="0"/>
                <a:ea typeface="msmincho" charset="0"/>
                <a:cs typeface="msmincho" charset="0"/>
              </a:rPr>
              <a:t>Label Cost Linear in Label Size</a:t>
            </a:r>
          </a:p>
        </p:txBody>
      </p:sp>
      <p:sp>
        <p:nvSpPr>
          <p:cNvPr id="94210" name="Rectangle 2"/>
          <p:cNvSpPr>
            <a:spLocks noGrp="1" noChangeArrowheads="1"/>
          </p:cNvSpPr>
          <p:nvPr>
            <p:ph type="body" idx="1"/>
          </p:nvPr>
        </p:nvSpPr>
        <p:spPr>
          <a:xfrm>
            <a:off x="207360" y="1244291"/>
            <a:ext cx="2488320" cy="5537515"/>
          </a:xfrm>
          <a:ln/>
        </p:spPr>
        <p:txBody>
          <a:bodyPr>
            <a:spAutoFit/>
          </a:bodyPr>
          <a:lstStyle/>
          <a:p>
            <a:pPr>
              <a:lnSpc>
                <a:spcPct val="98000"/>
              </a:lnSpc>
              <a:buNone/>
              <a:tabLst>
                <a:tab pos="656650" algn="l"/>
                <a:tab pos="1313299" algn="l"/>
                <a:tab pos="1969949" algn="l"/>
              </a:tabLst>
            </a:pPr>
            <a:endParaRPr lang="en-GB" dirty="0"/>
          </a:p>
          <a:p>
            <a:pPr lvl="3">
              <a:buNone/>
              <a:tabLst>
                <a:tab pos="656650" algn="l"/>
                <a:tab pos="1313299" algn="l"/>
                <a:tab pos="1969949" algn="l"/>
              </a:tabLst>
            </a:pPr>
            <a:endParaRPr lang="en-GB" dirty="0" smtClean="0"/>
          </a:p>
          <a:p>
            <a:pPr lvl="3">
              <a:buNone/>
              <a:tabLst>
                <a:tab pos="656650" algn="l"/>
                <a:tab pos="1313299" algn="l"/>
                <a:tab pos="1969949" algn="l"/>
              </a:tabLst>
            </a:pPr>
            <a:endParaRPr lang="en-GB" dirty="0" smtClean="0"/>
          </a:p>
          <a:p>
            <a:pPr>
              <a:tabLst>
                <a:tab pos="656650" algn="l"/>
                <a:tab pos="1313299" algn="l"/>
                <a:tab pos="1969949" algn="l"/>
              </a:tabLst>
            </a:pPr>
            <a:r>
              <a:rPr lang="en-GB" sz="2400" dirty="0"/>
              <a:t>Label cost starts small but outstrips OKWS cost around 6500 sessions</a:t>
            </a:r>
          </a:p>
          <a:p>
            <a:pPr lvl="1">
              <a:tabLst>
                <a:tab pos="656650" algn="l"/>
                <a:tab pos="1313299" algn="l"/>
                <a:tab pos="1969949" algn="l"/>
              </a:tabLst>
            </a:pPr>
            <a:endParaRPr lang="en-GB" dirty="0"/>
          </a:p>
          <a:p>
            <a:pPr>
              <a:tabLst>
                <a:tab pos="656650" algn="l"/>
                <a:tab pos="1313299" algn="l"/>
                <a:tab pos="1969949" algn="l"/>
              </a:tabLst>
            </a:pPr>
            <a:r>
              <a:rPr lang="en-GB" sz="2400" dirty="0" err="1"/>
              <a:t>Declassifiers</a:t>
            </a:r>
            <a:r>
              <a:rPr lang="en-GB" sz="2400" dirty="0"/>
              <a:t> label size </a:t>
            </a:r>
            <a:r>
              <a:rPr lang="en-GB" sz="2400" dirty="0" err="1"/>
              <a:t>O(#sessions</a:t>
            </a:r>
            <a:r>
              <a:rPr lang="en-GB" sz="2400" dirty="0"/>
              <a:t>)</a:t>
            </a:r>
          </a:p>
          <a:p>
            <a:pPr lvl="1">
              <a:tabLst>
                <a:tab pos="656650" algn="l"/>
                <a:tab pos="1313299" algn="l"/>
                <a:tab pos="1969949" algn="l"/>
              </a:tabLst>
            </a:pPr>
            <a:endParaRPr lang="en-GB" dirty="0"/>
          </a:p>
        </p:txBody>
      </p:sp>
      <p:pic>
        <p:nvPicPr>
          <p:cNvPr id="94211" name="Picture 3"/>
          <p:cNvPicPr>
            <a:picLocks noChangeAspect="1" noChangeArrowheads="1"/>
          </p:cNvPicPr>
          <p:nvPr/>
        </p:nvPicPr>
        <p:blipFill>
          <a:blip r:embed="rId3"/>
          <a:srcRect/>
          <a:stretch>
            <a:fillRect/>
          </a:stretch>
        </p:blipFill>
        <p:spPr bwMode="auto">
          <a:xfrm>
            <a:off x="2687040" y="2203432"/>
            <a:ext cx="6022080" cy="4225404"/>
          </a:xfrm>
          <a:prstGeom prst="rect">
            <a:avLst/>
          </a:prstGeom>
          <a:noFill/>
          <a:ln w="9525">
            <a:noFill/>
            <a:round/>
            <a:headEnd type="triangle" w="med" len="med"/>
            <a:tailEnd type="triangle" w="med" len="med"/>
          </a:ln>
          <a:effectLst/>
        </p:spPr>
      </p:pic>
      <p:sp>
        <p:nvSpPr>
          <p:cNvPr id="94212" name="Text Box 4"/>
          <p:cNvSpPr txBox="1">
            <a:spLocks noChangeArrowheads="1"/>
          </p:cNvSpPr>
          <p:nvPr/>
        </p:nvSpPr>
        <p:spPr bwMode="auto">
          <a:xfrm>
            <a:off x="207360" y="1244290"/>
            <a:ext cx="8709120" cy="731277"/>
          </a:xfrm>
          <a:prstGeom prst="rect">
            <a:avLst/>
          </a:prstGeom>
          <a:noFill/>
          <a:ln w="9525">
            <a:noFill/>
            <a:round/>
            <a:headEnd/>
            <a:tailEnd/>
          </a:ln>
          <a:effectLst/>
        </p:spPr>
        <p:txBody>
          <a:bodyPr lIns="0" tIns="0" rIns="0" bIns="0">
            <a:prstTxWarp prst="textNoShape">
              <a:avLst/>
            </a:prstTxWarp>
            <a:spAutoFit/>
          </a:bodyPr>
          <a:lstStyle/>
          <a:p>
            <a:pPr marL="391686" indent="-293764">
              <a:lnSpc>
                <a:spcPct val="98000"/>
              </a:lnSpc>
              <a:buClr>
                <a:srgbClr val="0E594D"/>
              </a:buClr>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sz="2400" dirty="0">
                <a:solidFill>
                  <a:srgbClr val="000000"/>
                </a:solidFill>
                <a:ea typeface="msmincho" charset="0"/>
                <a:cs typeface="msmincho" charset="0"/>
              </a:rPr>
              <a:t>Throughput </a:t>
            </a:r>
            <a:r>
              <a:rPr lang="en-GB" sz="2400" dirty="0" smtClean="0">
                <a:solidFill>
                  <a:srgbClr val="000000"/>
                </a:solidFill>
                <a:ea typeface="msmincho" charset="0"/>
                <a:cs typeface="msmincho" charset="0"/>
              </a:rPr>
              <a:t>benchmark</a:t>
            </a:r>
            <a:endParaRPr lang="en-GB" sz="1500" dirty="0" smtClean="0">
              <a:solidFill>
                <a:srgbClr val="000000"/>
              </a:solidFill>
              <a:ea typeface="msmincho" charset="0"/>
              <a:cs typeface="msmincho" charset="0"/>
            </a:endParaRPr>
          </a:p>
          <a:p>
            <a:pPr marL="391686" indent="-293764">
              <a:buClr>
                <a:srgbClr val="0E594D"/>
              </a:buClr>
              <a:buFont typeface="StarSymbol" charset="0"/>
              <a:buChar cha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sz="2400" dirty="0">
                <a:solidFill>
                  <a:srgbClr val="000000"/>
                </a:solidFill>
                <a:ea typeface="msmincho" charset="0"/>
                <a:cs typeface="msmincho" charset="0"/>
              </a:rPr>
              <a:t>DB performance fixed</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show="0">
  <p:cSld>
    <p:spTree>
      <p:nvGrpSpPr>
        <p:cNvPr id="1" name=""/>
        <p:cNvGrpSpPr/>
        <p:nvPr/>
      </p:nvGrpSpPr>
      <p:grpSpPr>
        <a:xfrm>
          <a:off x="0" y="0"/>
          <a:ext cx="0" cy="0"/>
          <a:chOff x="0" y="0"/>
          <a:chExt cx="0" cy="0"/>
        </a:xfrm>
      </p:grpSpPr>
      <p:sp>
        <p:nvSpPr>
          <p:cNvPr id="209922" name="Rectangle 2"/>
          <p:cNvSpPr>
            <a:spLocks noGrp="1" noChangeArrowheads="1"/>
          </p:cNvSpPr>
          <p:nvPr>
            <p:ph type="title"/>
          </p:nvPr>
        </p:nvSpPr>
        <p:spPr>
          <a:xfrm>
            <a:off x="652320" y="168298"/>
            <a:ext cx="7809120" cy="769441"/>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a:t>Future Work</a:t>
            </a:r>
          </a:p>
        </p:txBody>
      </p:sp>
      <p:sp>
        <p:nvSpPr>
          <p:cNvPr id="209923" name="Rectangle 3"/>
          <p:cNvSpPr>
            <a:spLocks noGrp="1" noChangeArrowheads="1"/>
          </p:cNvSpPr>
          <p:nvPr>
            <p:ph type="body" idx="1"/>
          </p:nvPr>
        </p:nvSpPr>
        <p:spPr>
          <a:xfrm>
            <a:off x="414720" y="1244291"/>
            <a:ext cx="8294400" cy="3404009"/>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Minimizing label costs</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Easing programmability</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Label persistence</a:t>
            </a:r>
          </a:p>
          <a:p>
            <a:pPr lvl="1">
              <a:buNone/>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endParaRPr lang="en-GB" dirty="0"/>
          </a:p>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Lst>
            </a:pPr>
            <a:r>
              <a:rPr lang="en-GB" dirty="0"/>
              <a:t>More applications</a:t>
            </a:r>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97281" name="Rectangle 1"/>
          <p:cNvSpPr>
            <a:spLocks noGrp="1" noChangeArrowheads="1"/>
          </p:cNvSpPr>
          <p:nvPr>
            <p:ph type="title"/>
          </p:nvPr>
        </p:nvSpPr>
        <p:spPr>
          <a:xfrm>
            <a:off x="652320" y="168298"/>
            <a:ext cx="7809120" cy="769441"/>
          </a:xfrm>
          <a:ln/>
        </p:spPr>
        <p:txBody>
          <a:bodyPr>
            <a:spAutoFit/>
          </a:bodyPr>
          <a:lstStyle/>
          <a:p>
            <a:pPr marL="325445">
              <a:tabLst>
                <a:tab pos="656650" algn="l"/>
                <a:tab pos="1313299" algn="l"/>
                <a:tab pos="1969949" algn="l"/>
                <a:tab pos="2626599" algn="l"/>
                <a:tab pos="3283248" algn="l"/>
                <a:tab pos="3939898" algn="l"/>
                <a:tab pos="4596548" algn="l"/>
                <a:tab pos="5253198" algn="l"/>
                <a:tab pos="5909847" algn="l"/>
                <a:tab pos="6566497" algn="l"/>
                <a:tab pos="7223147" algn="l"/>
              </a:tabLst>
            </a:pPr>
            <a:r>
              <a:rPr lang="en-GB" dirty="0" smtClean="0"/>
              <a:t>Perspective</a:t>
            </a:r>
            <a:endParaRPr lang="en-GB" dirty="0"/>
          </a:p>
        </p:txBody>
      </p:sp>
      <p:sp>
        <p:nvSpPr>
          <p:cNvPr id="97282" name="Rectangle 2"/>
          <p:cNvSpPr>
            <a:spLocks noGrp="1" noChangeArrowheads="1"/>
          </p:cNvSpPr>
          <p:nvPr>
            <p:ph type="body" idx="1"/>
          </p:nvPr>
        </p:nvSpPr>
        <p:spPr>
          <a:xfrm>
            <a:off x="207360" y="1244291"/>
            <a:ext cx="8709120" cy="5407018"/>
          </a:xfrm>
          <a:ln/>
        </p:spPr>
        <p:txBody>
          <a:bodyPr>
            <a:spAutoFit/>
          </a:bodyPr>
          <a:lstStyle/>
          <a:p>
            <a:pPr>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Asbestos labels make MAC</a:t>
            </a:r>
            <a:r>
              <a:rPr lang="en-GB" dirty="0" smtClean="0"/>
              <a:t> (mandatory access control) tractable</a:t>
            </a:r>
            <a:endParaRPr lang="en-GB" sz="1100" dirty="0" smtClean="0"/>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Labels provide decentralized compartment creation &amp; privilege</a:t>
            </a:r>
          </a:p>
          <a:p>
            <a:pPr lvl="1">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Event processes avoid accumulation of </a:t>
            </a:r>
            <a:r>
              <a:rPr lang="en-GB" dirty="0" smtClean="0"/>
              <a:t>contamination</a:t>
            </a:r>
          </a:p>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The OK web server on </a:t>
            </a:r>
            <a:r>
              <a:rPr lang="en-GB" dirty="0" smtClean="0"/>
              <a:t>Asbestos</a:t>
            </a:r>
            <a:endParaRPr lang="en-GB" sz="1100" dirty="0" smtClean="0"/>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Performs comparably to Apache</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a:t>Provides better security properties than </a:t>
            </a:r>
            <a:r>
              <a:rPr lang="en-GB" dirty="0" smtClean="0"/>
              <a:t>Apache</a:t>
            </a:r>
          </a:p>
          <a:p>
            <a:pPr>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t>Lessons/Flaws</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t>Increased cached sessions decrease performance</a:t>
            </a:r>
          </a:p>
          <a:p>
            <a:pPr lvl="1">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t>Label checking scales linearly with number of labels</a:t>
            </a:r>
          </a:p>
          <a:p>
            <a:pPr lvl="2">
              <a:lnSpc>
                <a:spcPct val="98000"/>
              </a:lnSpc>
              <a:tabLst>
                <a:tab pos="656650" algn="l"/>
                <a:tab pos="1313299" algn="l"/>
                <a:tab pos="1969949" algn="l"/>
                <a:tab pos="2626599" algn="l"/>
                <a:tab pos="3283248" algn="l"/>
                <a:tab pos="3939898" algn="l"/>
                <a:tab pos="4596548" algn="l"/>
                <a:tab pos="5253198" algn="l"/>
                <a:tab pos="5909847" algn="l"/>
                <a:tab pos="6566497" algn="l"/>
                <a:tab pos="7223147" algn="l"/>
                <a:tab pos="7879796" algn="l"/>
                <a:tab pos="8536446" algn="l"/>
              </a:tabLst>
            </a:pPr>
            <a:r>
              <a:rPr lang="en-GB" dirty="0" smtClean="0"/>
              <a:t>“at least not quadratic or exponential”!</a:t>
            </a:r>
            <a:endParaRPr lang="en-GB" dirty="0"/>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0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Time</a:t>
            </a:r>
            <a:endParaRPr lang="en-US" dirty="0"/>
          </a:p>
        </p:txBody>
      </p:sp>
      <p:sp>
        <p:nvSpPr>
          <p:cNvPr id="3" name="Content Placeholder 2"/>
          <p:cNvSpPr>
            <a:spLocks noGrp="1"/>
          </p:cNvSpPr>
          <p:nvPr>
            <p:ph idx="1"/>
          </p:nvPr>
        </p:nvSpPr>
        <p:spPr/>
        <p:txBody>
          <a:bodyPr/>
          <a:lstStyle/>
          <a:p>
            <a:r>
              <a:rPr lang="en-US" dirty="0" smtClean="0"/>
              <a:t>Read and write review:</a:t>
            </a:r>
            <a:endParaRPr lang="en-US" dirty="0" smtClean="0"/>
          </a:p>
          <a:p>
            <a:pPr lvl="1"/>
            <a:r>
              <a:rPr lang="en-US" i="1" dirty="0" err="1" smtClean="0"/>
              <a:t>Exokernel</a:t>
            </a:r>
            <a:r>
              <a:rPr lang="en-US" i="1" dirty="0" smtClean="0"/>
              <a:t>: an operating system architecture for application-level resource management</a:t>
            </a:r>
            <a:r>
              <a:rPr lang="en-US" dirty="0" smtClean="0"/>
              <a:t>,  Dawson R. </a:t>
            </a:r>
            <a:r>
              <a:rPr lang="en-US" dirty="0" err="1" smtClean="0"/>
              <a:t>Engler</a:t>
            </a:r>
            <a:r>
              <a:rPr lang="en-US" dirty="0" smtClean="0"/>
              <a:t>, M. </a:t>
            </a:r>
            <a:r>
              <a:rPr lang="en-US" dirty="0" err="1" smtClean="0"/>
              <a:t>Frans</a:t>
            </a:r>
            <a:r>
              <a:rPr lang="en-US" dirty="0" smtClean="0"/>
              <a:t> </a:t>
            </a:r>
            <a:r>
              <a:rPr lang="en-US" dirty="0" err="1" smtClean="0"/>
              <a:t>Kaashoek</a:t>
            </a:r>
            <a:r>
              <a:rPr lang="en-US" dirty="0" smtClean="0"/>
              <a:t>, and James O'Toole, Jr.  15th ACM symposium on Operating systems principles (SOSP), December 1995, pages </a:t>
            </a:r>
            <a:r>
              <a:rPr lang="en-US" dirty="0" smtClean="0"/>
              <a:t>251—266</a:t>
            </a:r>
          </a:p>
          <a:p>
            <a:pPr lvl="1"/>
            <a:r>
              <a:rPr lang="en-US" i="1" dirty="0" smtClean="0"/>
              <a:t>Extensibility, Safety and Performance in the SPIN Operating System</a:t>
            </a:r>
            <a:r>
              <a:rPr lang="en-US" dirty="0" smtClean="0"/>
              <a:t>, Brian N. </a:t>
            </a:r>
            <a:r>
              <a:rPr lang="en-US" dirty="0" err="1" smtClean="0"/>
              <a:t>Bershad</a:t>
            </a:r>
            <a:r>
              <a:rPr lang="en-US" dirty="0" smtClean="0"/>
              <a:t>, Stefan Savage, </a:t>
            </a:r>
            <a:r>
              <a:rPr lang="en-US" dirty="0" err="1" smtClean="0"/>
              <a:t>Przemyslaw</a:t>
            </a:r>
            <a:r>
              <a:rPr lang="en-US" dirty="0" smtClean="0"/>
              <a:t> </a:t>
            </a:r>
            <a:r>
              <a:rPr lang="en-US" dirty="0" err="1" smtClean="0"/>
              <a:t>Pardyak</a:t>
            </a:r>
            <a:r>
              <a:rPr lang="en-US" dirty="0" smtClean="0"/>
              <a:t>, </a:t>
            </a:r>
            <a:r>
              <a:rPr lang="en-US" dirty="0" err="1" smtClean="0"/>
              <a:t>Emin</a:t>
            </a:r>
            <a:r>
              <a:rPr lang="en-US" dirty="0" smtClean="0"/>
              <a:t> Gun </a:t>
            </a:r>
            <a:r>
              <a:rPr lang="en-US" dirty="0" err="1" smtClean="0"/>
              <a:t>Sirer</a:t>
            </a:r>
            <a:r>
              <a:rPr lang="en-US" dirty="0" smtClean="0"/>
              <a:t>, Marc E. </a:t>
            </a:r>
            <a:r>
              <a:rPr lang="en-US" dirty="0" err="1" smtClean="0"/>
              <a:t>Fiuczynski</a:t>
            </a:r>
            <a:r>
              <a:rPr lang="en-US" dirty="0" smtClean="0"/>
              <a:t>, David Becker, Craig Chambers, Susan Eggers.   15th ACM symposium on Operating systems principles (SOSP), December 1995, pages 267--283.</a:t>
            </a:r>
            <a:endParaRPr lang="en-US" dirty="0" smtClean="0"/>
          </a:p>
        </p:txBody>
      </p:sp>
      <p:sp>
        <p:nvSpPr>
          <p:cNvPr id="4" name="TextBox 3"/>
          <p:cNvSpPr txBox="1"/>
          <p:nvPr/>
        </p:nvSpPr>
        <p:spPr>
          <a:xfrm>
            <a:off x="-1383221" y="3152582"/>
            <a:ext cx="184666" cy="369332"/>
          </a:xfrm>
          <a:prstGeom prst="rect">
            <a:avLst/>
          </a:prstGeom>
          <a:noFill/>
        </p:spPr>
        <p:txBody>
          <a:bodyPr wrap="none" rtlCol="0">
            <a:spAutoFit/>
          </a:bodyPr>
          <a:lstStyle/>
          <a:p>
            <a:endParaRPr lang="en-US"/>
          </a:p>
        </p:txBody>
      </p:sp>
    </p:spTree>
  </p:cSld>
  <p:clrMapOvr>
    <a:masterClrMapping/>
  </p:clrMapOvr>
  <p:timing>
    <p:tnLst>
      <p:par>
        <p:cTn id="1" dur="indefinite" restart="never" nodeType="tmRoot"/>
      </p:par>
    </p:tnLst>
  </p:timing>
</p:sld>
</file>

<file path=ppt/slides/slide1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mc:Ignorable="mv" mc:PreserveAttributes="mv:*">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Time</a:t>
            </a:r>
            <a:endParaRPr lang="en-US" dirty="0"/>
          </a:p>
        </p:txBody>
      </p:sp>
      <p:sp>
        <p:nvSpPr>
          <p:cNvPr id="3" name="Content Placeholder 2"/>
          <p:cNvSpPr>
            <a:spLocks noGrp="1"/>
          </p:cNvSpPr>
          <p:nvPr>
            <p:ph idx="1"/>
          </p:nvPr>
        </p:nvSpPr>
        <p:spPr/>
        <p:txBody>
          <a:bodyPr/>
          <a:lstStyle/>
          <a:p>
            <a:r>
              <a:rPr lang="en-US" dirty="0" smtClean="0"/>
              <a:t>Read and write review:</a:t>
            </a:r>
          </a:p>
          <a:p>
            <a:endParaRPr lang="en-US" dirty="0" smtClean="0"/>
          </a:p>
          <a:p>
            <a:r>
              <a:rPr lang="en-US" dirty="0" smtClean="0"/>
              <a:t>Project Proposal</a:t>
            </a:r>
          </a:p>
          <a:p>
            <a:pPr lvl="1"/>
            <a:r>
              <a:rPr lang="en-US" dirty="0" smtClean="0"/>
              <a:t>Return comments later today</a:t>
            </a:r>
          </a:p>
          <a:p>
            <a:endParaRPr lang="en-US" dirty="0" smtClean="0"/>
          </a:p>
          <a:p>
            <a:r>
              <a:rPr lang="en-US" dirty="0" smtClean="0"/>
              <a:t>Project</a:t>
            </a:r>
            <a:r>
              <a:rPr lang="en-US" dirty="0" smtClean="0"/>
              <a:t> </a:t>
            </a:r>
            <a:r>
              <a:rPr lang="en-US" dirty="0" smtClean="0"/>
              <a:t>Survey Paper</a:t>
            </a:r>
            <a:r>
              <a:rPr lang="en-US" dirty="0" smtClean="0"/>
              <a:t> </a:t>
            </a:r>
            <a:r>
              <a:rPr lang="en-US" dirty="0" smtClean="0"/>
              <a:t>due</a:t>
            </a:r>
            <a:r>
              <a:rPr lang="en-US" dirty="0" smtClean="0"/>
              <a:t> next Friday</a:t>
            </a:r>
          </a:p>
          <a:p>
            <a:pPr>
              <a:buNone/>
            </a:pPr>
            <a:endParaRPr lang="en-US" dirty="0" smtClean="0"/>
          </a:p>
          <a:p>
            <a:r>
              <a:rPr lang="en-US" dirty="0" smtClean="0"/>
              <a:t>Check website for updated schedule</a:t>
            </a:r>
            <a:endParaRPr lang="en-US" dirty="0"/>
          </a:p>
        </p:txBody>
      </p:sp>
      <p:sp>
        <p:nvSpPr>
          <p:cNvPr id="4" name="TextBox 3"/>
          <p:cNvSpPr txBox="1"/>
          <p:nvPr/>
        </p:nvSpPr>
        <p:spPr>
          <a:xfrm>
            <a:off x="-1383221" y="3152582"/>
            <a:ext cx="184666" cy="369332"/>
          </a:xfrm>
          <a:prstGeom prst="rect">
            <a:avLst/>
          </a:prstGeom>
          <a:noFill/>
        </p:spPr>
        <p:txBody>
          <a:bodyPr wrap="none" rtlCol="0">
            <a:spAutoFit/>
          </a:bodyPr>
          <a:lstStyle/>
          <a:p>
            <a:endParaRPr lang="en-US"/>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9761</TotalTime>
  <Words>4417</Words>
  <Application>Microsoft Macintosh PowerPoint</Application>
  <PresentationFormat>On-screen Show (4:3)</PresentationFormat>
  <Paragraphs>1345</Paragraphs>
  <Slides>110</Slides>
  <Notes>82</Notes>
  <HiddenSlides>2</HiddenSlides>
  <MMClips>0</MMClips>
  <ScaleCrop>false</ScaleCrop>
  <HeadingPairs>
    <vt:vector size="4" baseType="variant">
      <vt:variant>
        <vt:lpstr>Design Template</vt:lpstr>
      </vt:variant>
      <vt:variant>
        <vt:i4>1</vt:i4>
      </vt:variant>
      <vt:variant>
        <vt:lpstr>Slide Titles</vt:lpstr>
      </vt:variant>
      <vt:variant>
        <vt:i4>110</vt:i4>
      </vt:variant>
    </vt:vector>
  </HeadingPairs>
  <TitlesOfParts>
    <vt:vector size="111" baseType="lpstr">
      <vt:lpstr>Default Design</vt:lpstr>
      <vt:lpstr>Virtual Memory: Mach and Asbestos</vt:lpstr>
      <vt:lpstr>Machine-Independent Virtual Memory Management for Paged Uniprocessor and Multiprocessor Architectures Richard Rashid, Avadis Tevanian, Michael Young, David Golub, Robert Baron, David Black, William Bolosky, and Jonathan Chew</vt:lpstr>
      <vt:lpstr>Mach</vt:lpstr>
      <vt:lpstr>Takeaway</vt:lpstr>
      <vt:lpstr>Mach Virtual Memory</vt:lpstr>
      <vt:lpstr>Mach Abstractions</vt:lpstr>
      <vt:lpstr>Virtual Memory Operations</vt:lpstr>
      <vt:lpstr>Implementation</vt:lpstr>
      <vt:lpstr>Resident Memory</vt:lpstr>
      <vt:lpstr>Address Map</vt:lpstr>
      <vt:lpstr>Memory Objects</vt:lpstr>
      <vt:lpstr>Sharing Memory</vt:lpstr>
      <vt:lpstr>Object Tree</vt:lpstr>
      <vt:lpstr>pmap</vt:lpstr>
      <vt:lpstr>Porting Mach Virtual Memory</vt:lpstr>
      <vt:lpstr>Multiprocessor Issues</vt:lpstr>
      <vt:lpstr>Performance</vt:lpstr>
      <vt:lpstr>Perspective</vt:lpstr>
      <vt:lpstr>Labels and Event Processes in the Asbestos Operating SystemPetros  Petros Efstathopoulos, Maxwell Krohn, Steve VanDeBogart, Cliff Frey,  David Ziegler, Eddie Kohler, David Mazières, Frans Kaashoek, Robert Morris </vt:lpstr>
      <vt:lpstr>Asbestos Outline</vt:lpstr>
      <vt:lpstr>The Problem</vt:lpstr>
      <vt:lpstr>The Problem</vt:lpstr>
      <vt:lpstr>The Problem</vt:lpstr>
      <vt:lpstr>The Problem</vt:lpstr>
      <vt:lpstr>The Problem</vt:lpstr>
      <vt:lpstr>The Goal: User Isolation</vt:lpstr>
      <vt:lpstr>Virtual Machine Isolation</vt:lpstr>
      <vt:lpstr>Virtual Machine Tradeoffs</vt:lpstr>
      <vt:lpstr>Desired Behavior</vt:lpstr>
      <vt:lpstr>Desired Behavior</vt:lpstr>
      <vt:lpstr>Desired Behavior</vt:lpstr>
      <vt:lpstr>Information Flow Control</vt:lpstr>
      <vt:lpstr>Information Flow Control</vt:lpstr>
      <vt:lpstr>Information Flow Control</vt:lpstr>
      <vt:lpstr>Information Flow Control</vt:lpstr>
      <vt:lpstr>Information Flow Control</vt:lpstr>
      <vt:lpstr>Information Flow Control</vt:lpstr>
      <vt:lpstr>Approaches:  Information Flow Control Systems</vt:lpstr>
      <vt:lpstr>Aproaches: Information Flow Control Systems</vt:lpstr>
      <vt:lpstr>Asbestos Goals</vt:lpstr>
      <vt:lpstr>Asbestos Goals</vt:lpstr>
      <vt:lpstr>Asbestos Goals</vt:lpstr>
      <vt:lpstr>Asbestos Overview</vt:lpstr>
      <vt:lpstr>Asbestos Compartments </vt:lpstr>
      <vt:lpstr>Asbestos Labels</vt:lpstr>
      <vt:lpstr>Asbestos Labels</vt:lpstr>
      <vt:lpstr>Basic Label Example</vt:lpstr>
      <vt:lpstr>Basic Label Example</vt:lpstr>
      <vt:lpstr>Basic Label Example</vt:lpstr>
      <vt:lpstr>Basic Label Example</vt:lpstr>
      <vt:lpstr>Basic Label Example</vt:lpstr>
      <vt:lpstr>Basic Label Example</vt:lpstr>
      <vt:lpstr>Implementing Clearance Checks</vt:lpstr>
      <vt:lpstr>Limiting Bug Impact</vt:lpstr>
      <vt:lpstr>Limiting Bug Impact</vt:lpstr>
      <vt:lpstr>Limiting Bug Impact</vt:lpstr>
      <vt:lpstr>Limiting Bug Impact</vt:lpstr>
      <vt:lpstr>Limiting Bug Impact</vt:lpstr>
      <vt:lpstr>Limiting Bug Impact</vt:lpstr>
      <vt:lpstr>Application Defined Policies</vt:lpstr>
      <vt:lpstr>Compartment Creation</vt:lpstr>
      <vt:lpstr>Compartment Creation</vt:lpstr>
      <vt:lpstr>Compartment Creation</vt:lpstr>
      <vt:lpstr>Compartment Creation</vt:lpstr>
      <vt:lpstr>Declassify Receive</vt:lpstr>
      <vt:lpstr>Optional Labels</vt:lpstr>
      <vt:lpstr>Declassify Receive</vt:lpstr>
      <vt:lpstr>Declassify Receive</vt:lpstr>
      <vt:lpstr>Declassify Receive</vt:lpstr>
      <vt:lpstr>Declassify Receive</vt:lpstr>
      <vt:lpstr>Declassify Receive</vt:lpstr>
      <vt:lpstr>Declassify Receive</vt:lpstr>
      <vt:lpstr>Declassify Receive</vt:lpstr>
      <vt:lpstr>Contaminate Send</vt:lpstr>
      <vt:lpstr>Contaminate Send</vt:lpstr>
      <vt:lpstr>Contaminate Send</vt:lpstr>
      <vt:lpstr>Contaminate Send</vt:lpstr>
      <vt:lpstr>Contaminate Send</vt:lpstr>
      <vt:lpstr>Contaminate Send</vt:lpstr>
      <vt:lpstr>CGI Setup</vt:lpstr>
      <vt:lpstr>Bob Setup</vt:lpstr>
      <vt:lpstr>Bob Setup</vt:lpstr>
      <vt:lpstr>Label Implementation</vt:lpstr>
      <vt:lpstr>Declassification</vt:lpstr>
      <vt:lpstr>Declassification</vt:lpstr>
      <vt:lpstr>Declassification</vt:lpstr>
      <vt:lpstr>Declassification</vt:lpstr>
      <vt:lpstr>Declassification</vt:lpstr>
      <vt:lpstr>Declassification</vt:lpstr>
      <vt:lpstr>Declassification</vt:lpstr>
      <vt:lpstr>Declassification</vt:lpstr>
      <vt:lpstr>Declassification</vt:lpstr>
      <vt:lpstr>Other Label Features</vt:lpstr>
      <vt:lpstr>Preventing Contamination</vt:lpstr>
      <vt:lpstr>Combating Process Over-Contamination</vt:lpstr>
      <vt:lpstr>Event Loop</vt:lpstr>
      <vt:lpstr>Event Process Abstraction</vt:lpstr>
      <vt:lpstr>Event Processes Abstraction</vt:lpstr>
      <vt:lpstr>Web Server Architecture</vt:lpstr>
      <vt:lpstr>Performance Hypotheses</vt:lpstr>
      <vt:lpstr>Experimental Setup – Memory</vt:lpstr>
      <vt:lpstr>Event Processes Conserve Memory</vt:lpstr>
      <vt:lpstr>Experimental Setup – Throughput</vt:lpstr>
      <vt:lpstr>Slide 104</vt:lpstr>
      <vt:lpstr>Latency</vt:lpstr>
      <vt:lpstr>Label Cost Linear in Label Size</vt:lpstr>
      <vt:lpstr>Future Work</vt:lpstr>
      <vt:lpstr>Perspective</vt:lpstr>
      <vt:lpstr>Next Time</vt:lpstr>
      <vt:lpstr>Next Time</vt:lpstr>
    </vt:vector>
  </TitlesOfParts>
  <Company>Cornell University</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414/415 Systems Programming  and  Operating Systems</dc:title>
  <dc:creator>Hakim Weatherspoon</dc:creator>
  <cp:lastModifiedBy>Hakim Weatherspoon</cp:lastModifiedBy>
  <cp:revision>119</cp:revision>
  <dcterms:created xsi:type="dcterms:W3CDTF">2010-09-21T13:42:20Z</dcterms:created>
  <dcterms:modified xsi:type="dcterms:W3CDTF">2010-09-21T14:01:47Z</dcterms:modified>
</cp:coreProperties>
</file>