
<file path=[Content_Types].xml><?xml version="1.0" encoding="utf-8"?>
<Types xmlns="http://schemas.openxmlformats.org/package/2006/content-types">
  <Override PartName="/ppt/notesSlides/notesSlide24.xml" ContentType="application/vnd.openxmlformats-officedocument.presentationml.notesSlide+xml"/>
  <Default Extension="rels" ContentType="application/vnd.openxmlformats-package.relationships+xml"/>
  <Override PartName="/ppt/slides/slide14.xml" ContentType="application/vnd.openxmlformats-officedocument.presentationml.slide+xml"/>
  <Override PartName="/ppt/notesSlides/notesSlide16.xml" ContentType="application/vnd.openxmlformats-officedocument.presentationml.notesSlide+xml"/>
  <Default Extension="xml" ContentType="application/xml"/>
  <Override PartName="/ppt/tableStyles.xml" ContentType="application/vnd.openxmlformats-officedocument.presentationml.tableStyles+xml"/>
  <Override PartName="/ppt/notesSlides/notesSlide1.xml" ContentType="application/vnd.openxmlformats-officedocument.presentationml.notesSlide+xml"/>
  <Override PartName="/ppt/slides/slide28.xml" ContentType="application/vnd.openxmlformats-officedocument.presentationml.slide+xml"/>
  <Override PartName="/ppt/slides/slide21.xml" ContentType="application/vnd.openxmlformats-officedocument.presentationml.slide+xml"/>
  <Override PartName="/ppt/slides/slide37.xml" ContentType="application/vnd.openxmlformats-officedocument.presentationml.slide+xml"/>
  <Override PartName="/ppt/notesSlides/notesSlide23.xml" ContentType="application/vnd.openxmlformats-officedocument.presentationml.notesSlide+xml"/>
  <Override PartName="/ppt/slides/slide5.xml" ContentType="application/vnd.openxmlformats-officedocument.presentationml.slide+xml"/>
  <Override PartName="/ppt/notesSlides/notesSlide9.xml" ContentType="application/vnd.openxmlformats-officedocument.presentationml.notesSlide+xml"/>
  <Override PartName="/ppt/slideLayouts/slideLayout5.xml" ContentType="application/vnd.openxmlformats-officedocument.presentationml.slideLayout+xml"/>
  <Override PartName="/ppt/slides/slide30.xml" ContentType="application/vnd.openxmlformats-officedocument.presentationml.slide+xml"/>
  <Override PartName="/ppt/slides/slide13.xml" ContentType="application/vnd.openxmlformats-officedocument.presentationml.slide+xml"/>
  <Override PartName="/ppt/slideMasters/slideMaster1.xml" ContentType="application/vnd.openxmlformats-officedocument.presentationml.slideMaster+xml"/>
  <Override PartName="/ppt/notesSlides/notesSlide15.xml" ContentType="application/vnd.openxmlformats-officedocument.presentationml.notesSlide+xml"/>
  <Override PartName="/docProps/core.xml" ContentType="application/vnd.openxmlformats-package.core-properties+xml"/>
  <Override PartName="/ppt/notesSlides/notesSlide7.xml" ContentType="application/vnd.openxmlformats-officedocument.presentationml.notesSlide+xml"/>
  <Override PartName="/ppt/notesSlides/notesSlide30.xml" ContentType="application/vnd.openxmlformats-officedocument.presentationml.notesSlide+xml"/>
  <Override PartName="/ppt/slides/slide27.xml" ContentType="application/vnd.openxmlformats-officedocument.presentationml.slide+xml"/>
  <Override PartName="/ppt/notesSlides/notesSlide29.xml" ContentType="application/vnd.openxmlformats-officedocument.presentationml.notesSlide+xml"/>
  <Override PartName="/ppt/slides/slide20.xml" ContentType="application/vnd.openxmlformats-officedocument.presentationml.slide+xml"/>
  <Override PartName="/ppt/slides/slide36.xml" ContentType="application/vnd.openxmlformats-officedocument.presentationml.slide+xml"/>
  <Override PartName="/ppt/notesSlides/notesSlide22.xml" ContentType="application/vnd.openxmlformats-officedocument.presentationml.notesSlide+xml"/>
  <Override PartName="/ppt/slides/slide4.xml" ContentType="application/vnd.openxmlformats-officedocument.presentationml.slide+xml"/>
  <Override PartName="/ppt/slides/slide19.xml" ContentType="application/vnd.openxmlformats-officedocument.presentationml.slide+xml"/>
  <Override PartName="/ppt/notesSlides/notesSlide8.xml" ContentType="application/vnd.openxmlformats-officedocument.presentationml.notesSlide+xml"/>
  <Default Extension="png" ContentType="image/png"/>
  <Override PartName="/ppt/slideLayouts/slideLayout4.xml" ContentType="application/vnd.openxmlformats-officedocument.presentationml.slideLayout+xml"/>
  <Override PartName="/ppt/slides/slide12.xml" ContentType="application/vnd.openxmlformats-officedocument.presentationml.slide+xml"/>
  <Override PartName="/ppt/notesSlides/notesSlide14.xml" ContentType="application/vnd.openxmlformats-officedocument.presentationml.notesSlide+xml"/>
  <Override PartName="/ppt/notesSlides/notesSlide6.xml" ContentType="application/vnd.openxmlformats-officedocument.presentationml.notesSlide+xml"/>
  <Override PartName="/ppt/presProps.xml" ContentType="application/vnd.openxmlformats-officedocument.presentationml.presProps+xml"/>
  <Override PartName="/ppt/slides/slide26.xml" ContentType="application/vnd.openxmlformats-officedocument.presentationml.slide+xml"/>
  <Override PartName="/ppt/notesSlides/notesSlide28.xml" ContentType="application/vnd.openxmlformats-officedocument.presentationml.notesSlide+xml"/>
  <Override PartName="/ppt/slides/slide35.xml" ContentType="application/vnd.openxmlformats-officedocument.presentationml.slide+xml"/>
  <Override PartName="/ppt/notesSlides/notesSlide21.xml" ContentType="application/vnd.openxmlformats-officedocument.presentationml.notesSlide+xml"/>
  <Override PartName="/ppt/slides/slide3.xml" ContentType="application/vnd.openxmlformats-officedocument.presentationml.slide+xml"/>
  <Override PartName="/ppt/slides/slide18.xml" ContentType="application/vnd.openxmlformats-officedocument.presentationml.slide+xml"/>
  <Override PartName="/ppt/slideLayouts/slideLayout3.xml" ContentType="application/vnd.openxmlformats-officedocument.presentationml.slideLayout+xml"/>
  <Override PartName="/ppt/slides/slide11.xml" ContentType="application/vnd.openxmlformats-officedocument.presentationml.slide+xml"/>
  <Override PartName="/ppt/notesSlides/notesSlide13.xml" ContentType="application/vnd.openxmlformats-officedocument.presentationml.notesSlide+xml"/>
  <Override PartName="/ppt/notesSlides/notesSlide5.xml" ContentType="application/vnd.openxmlformats-officedocument.presentationml.notesSlide+xml"/>
  <Override PartName="/ppt/slides/slide42.xml" ContentType="application/vnd.openxmlformats-officedocument.presentationml.slide+xml"/>
  <Override PartName="/ppt/slides/slide25.xml" ContentType="application/vnd.openxmlformats-officedocument.presentationml.slide+xml"/>
  <Override PartName="/ppt/notesSlides/notesSlide27.xml" ContentType="application/vnd.openxmlformats-officedocument.presentationml.notesSlide+xml"/>
  <Override PartName="/ppt/slides/slide9.xml" ContentType="application/vnd.openxmlformats-officedocument.presentationml.slide+xml"/>
  <Override PartName="/ppt/slideLayouts/slideLayout9.xml" ContentType="application/vnd.openxmlformats-officedocument.presentationml.slideLayout+xml"/>
  <Override PartName="/ppt/slides/slide34.xml" ContentType="application/vnd.openxmlformats-officedocument.presentationml.slide+xml"/>
  <Override PartName="/ppt/notesSlides/notesSlide20.xml" ContentType="application/vnd.openxmlformats-officedocument.presentationml.notesSlide+xml"/>
  <Override PartName="/ppt/slides/slide2.xml" ContentType="application/vnd.openxmlformats-officedocument.presentationml.slide+xml"/>
  <Override PartName="/ppt/slideLayouts/slideLayout2.xml" ContentType="application/vnd.openxmlformats-officedocument.presentationml.slideLayout+xml"/>
  <Override PartName="/ppt/slides/slide17.xml" ContentType="application/vnd.openxmlformats-officedocument.presentationml.slide+xml"/>
  <Override PartName="/ppt/notesSlides/notesSlide19.xml" ContentType="application/vnd.openxmlformats-officedocument.presentationml.notesSlide+xml"/>
  <Override PartName="/ppt/slides/slide10.xml" ContentType="application/vnd.openxmlformats-officedocument.presentationml.slide+xml"/>
  <Override PartName="/ppt/notesSlides/notesSlide12.xml" ContentType="application/vnd.openxmlformats-officedocument.presentationml.notesSlide+xml"/>
  <Override PartName="/docProps/app.xml" ContentType="application/vnd.openxmlformats-officedocument.extended-properties+xml"/>
  <Override PartName="/ppt/notesSlides/notesSlide4.xml" ContentType="application/vnd.openxmlformats-officedocument.presentationml.notesSlide+xml"/>
  <Override PartName="/ppt/slides/slide41.xml" ContentType="application/vnd.openxmlformats-officedocument.presentationml.slide+xml"/>
  <Override PartName="/ppt/slides/slide24.xml" ContentType="application/vnd.openxmlformats-officedocument.presentationml.slide+xml"/>
  <Override PartName="/ppt/notesSlides/notesSlide10.xml" ContentType="application/vnd.openxmlformats-officedocument.presentationml.notesSlide+xml"/>
  <Override PartName="/ppt/notesSlides/notesSlide26.xml" ContentType="application/vnd.openxmlformats-officedocument.presentationml.notesSlide+xml"/>
  <Override PartName="/ppt/slides/slide8.xml" ContentType="application/vnd.openxmlformats-officedocument.presentationml.slide+xml"/>
  <Override PartName="/ppt/slideLayouts/slideLayout8.xml" ContentType="application/vnd.openxmlformats-officedocument.presentationml.slideLayout+xml"/>
  <Override PartName="/ppt/slides/slide33.xml" ContentType="application/vnd.openxmlformats-officedocument.presentationml.slide+xml"/>
  <Override PartName="/ppt/slides/slide1.xml" ContentType="application/vnd.openxmlformats-officedocument.presentationml.slide+xml"/>
  <Override PartName="/ppt/slideLayouts/slideLayout1.xml" ContentType="application/vnd.openxmlformats-officedocument.presentationml.slideLayout+xml"/>
  <Override PartName="/ppt/slides/slide16.xml" ContentType="application/vnd.openxmlformats-officedocument.presentationml.slide+xml"/>
  <Override PartName="/ppt/notesSlides/notesSlide18.xml" ContentType="application/vnd.openxmlformats-officedocument.presentationml.notesSlide+xml"/>
  <Override PartName="/ppt/viewProps.xml" ContentType="application/vnd.openxmlformats-officedocument.presentationml.viewProps+xml"/>
  <Default Extension="jpeg" ContentType="image/jpeg"/>
  <Override PartName="/ppt/notesSlides/notesSlide11.xml" ContentType="application/vnd.openxmlformats-officedocument.presentationml.notesSlide+xml"/>
  <Override PartName="/ppt/notesSlides/notesSlide3.xml" ContentType="application/vnd.openxmlformats-officedocument.presentationml.notesSlide+xml"/>
  <Override PartName="/ppt/slides/slide40.xml" ContentType="application/vnd.openxmlformats-officedocument.presentationml.slide+xml"/>
  <Override PartName="/ppt/theme/theme2.xml" ContentType="application/vnd.openxmlformats-officedocument.theme+xml"/>
  <Override PartName="/ppt/slideLayouts/slideLayout11.xml" ContentType="application/vnd.openxmlformats-officedocument.presentationml.slideLayout+xml"/>
  <Override PartName="/ppt/slides/slide39.xml" ContentType="application/vnd.openxmlformats-officedocument.presentationml.slide+xml"/>
  <Override PartName="/ppt/slides/slide23.xml" ContentType="application/vnd.openxmlformats-officedocument.presentationml.slide+xml"/>
  <Override PartName="/ppt/slides/slide7.xml" ContentType="application/vnd.openxmlformats-officedocument.presentationml.slide+xml"/>
  <Override PartName="/ppt/notesSlides/notesSlide25.xml" ContentType="application/vnd.openxmlformats-officedocument.presentationml.notesSlide+xml"/>
  <Override PartName="/ppt/slideLayouts/slideLayout7.xml" ContentType="application/vnd.openxmlformats-officedocument.presentationml.slideLayout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slides/slide15.xml" ContentType="application/vnd.openxmlformats-officedocument.presentationml.slide+xml"/>
  <Override PartName="/ppt/notesSlides/notesSlide17.xml" ContentType="application/vnd.openxmlformats-officedocument.presentationml.notesSlide+xml"/>
  <Override PartName="/ppt/notesSlides/notesSlide2.xml" ContentType="application/vnd.openxmlformats-officedocument.presentationml.notesSlide+xml"/>
  <Override PartName="/ppt/slides/slide29.xml" ContentType="application/vnd.openxmlformats-officedocument.presentationml.slide+xml"/>
  <Override PartName="/ppt/theme/theme1.xml" ContentType="application/vnd.openxmlformats-officedocument.theme+xml"/>
  <Override PartName="/ppt/slides/slide22.xml" ContentType="application/vnd.openxmlformats-officedocument.presentationml.slide+xml"/>
  <Override PartName="/ppt/slides/slide38.xml" ContentType="application/vnd.openxmlformats-officedocument.presentationml.slide+xml"/>
  <Override PartName="/ppt/presentation.xml" ContentType="application/vnd.openxmlformats-officedocument.presentationml.presentation.main+xml"/>
  <Override PartName="/ppt/slides/slide6.xml" ContentType="application/vnd.openxmlformats-officedocument.presentationml.slide+xml"/>
  <Override PartName="/ppt/slideLayouts/slideLayout10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31.xml" ContentType="application/vnd.openxmlformats-officedocument.presentationml.slide+xml"/>
  <Default Extension="bin" ContentType="application/vnd.openxmlformats-officedocument.presentationml.printerSettings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saveSubsetFonts="1" autoCompressPictures="0">
  <p:sldMasterIdLst>
    <p:sldMasterId id="2147483648" r:id="rId1"/>
  </p:sldMasterIdLst>
  <p:notesMasterIdLst>
    <p:notesMasterId r:id="rId44"/>
  </p:notesMasterIdLst>
  <p:sldIdLst>
    <p:sldId id="256" r:id="rId2"/>
    <p:sldId id="289" r:id="rId3"/>
    <p:sldId id="292" r:id="rId4"/>
    <p:sldId id="293" r:id="rId5"/>
    <p:sldId id="296" r:id="rId6"/>
    <p:sldId id="294" r:id="rId7"/>
    <p:sldId id="297" r:id="rId8"/>
    <p:sldId id="295" r:id="rId9"/>
    <p:sldId id="298" r:id="rId10"/>
    <p:sldId id="258" r:id="rId11"/>
    <p:sldId id="299" r:id="rId12"/>
    <p:sldId id="259" r:id="rId13"/>
    <p:sldId id="260" r:id="rId14"/>
    <p:sldId id="261" r:id="rId15"/>
    <p:sldId id="264" r:id="rId16"/>
    <p:sldId id="262" r:id="rId17"/>
    <p:sldId id="267" r:id="rId18"/>
    <p:sldId id="269" r:id="rId19"/>
    <p:sldId id="282" r:id="rId20"/>
    <p:sldId id="270" r:id="rId21"/>
    <p:sldId id="272" r:id="rId22"/>
    <p:sldId id="271" r:id="rId23"/>
    <p:sldId id="276" r:id="rId24"/>
    <p:sldId id="277" r:id="rId25"/>
    <p:sldId id="278" r:id="rId26"/>
    <p:sldId id="279" r:id="rId27"/>
    <p:sldId id="280" r:id="rId28"/>
    <p:sldId id="281" r:id="rId29"/>
    <p:sldId id="283" r:id="rId30"/>
    <p:sldId id="290" r:id="rId31"/>
    <p:sldId id="291" r:id="rId32"/>
    <p:sldId id="284" r:id="rId33"/>
    <p:sldId id="285" r:id="rId34"/>
    <p:sldId id="286" r:id="rId35"/>
    <p:sldId id="287" r:id="rId36"/>
    <p:sldId id="288" r:id="rId37"/>
    <p:sldId id="300" r:id="rId38"/>
    <p:sldId id="301" r:id="rId39"/>
    <p:sldId id="302" r:id="rId40"/>
    <p:sldId id="303" r:id="rId41"/>
    <p:sldId id="304" r:id="rId42"/>
    <p:sldId id="305" r:id="rId43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+mn-ea"/>
        <a:cs typeface="+mn-cs"/>
      </a:defRPr>
    </a:lvl5pPr>
    <a:lvl6pPr marL="22860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+mn-ea"/>
        <a:cs typeface="+mn-cs"/>
      </a:defRPr>
    </a:lvl6pPr>
    <a:lvl7pPr marL="27432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+mn-ea"/>
        <a:cs typeface="+mn-cs"/>
      </a:defRPr>
    </a:lvl7pPr>
    <a:lvl8pPr marL="32004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+mn-ea"/>
        <a:cs typeface="+mn-cs"/>
      </a:defRPr>
    </a:lvl8pPr>
    <a:lvl9pPr marL="36576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lastView="sldThumbnailView">
  <p:normalViewPr>
    <p:restoredLeft sz="32787"/>
    <p:restoredTop sz="90929"/>
  </p:normalViewPr>
  <p:slideViewPr>
    <p:cSldViewPr>
      <p:cViewPr varScale="1">
        <p:scale>
          <a:sx n="87" d="100"/>
          <a:sy n="87" d="100"/>
        </p:scale>
        <p:origin x="-128" y="-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46" Type="http://schemas.openxmlformats.org/officeDocument/2006/relationships/presProps" Target="presProps.xml"/><Relationship Id="rId47" Type="http://schemas.openxmlformats.org/officeDocument/2006/relationships/viewProps" Target="viewProps.xml"/><Relationship Id="rId48" Type="http://schemas.openxmlformats.org/officeDocument/2006/relationships/theme" Target="theme/theme1.xml"/><Relationship Id="rId49" Type="http://schemas.openxmlformats.org/officeDocument/2006/relationships/tableStyles" Target="tableStyles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40" Type="http://schemas.openxmlformats.org/officeDocument/2006/relationships/slide" Target="slides/slide39.xml"/><Relationship Id="rId41" Type="http://schemas.openxmlformats.org/officeDocument/2006/relationships/slide" Target="slides/slide40.xml"/><Relationship Id="rId42" Type="http://schemas.openxmlformats.org/officeDocument/2006/relationships/slide" Target="slides/slide41.xml"/><Relationship Id="rId43" Type="http://schemas.openxmlformats.org/officeDocument/2006/relationships/slide" Target="slides/slide42.xml"/><Relationship Id="rId44" Type="http://schemas.openxmlformats.org/officeDocument/2006/relationships/notesMaster" Target="notesMasters/notesMaster1.xml"/><Relationship Id="rId45" Type="http://schemas.openxmlformats.org/officeDocument/2006/relationships/printerSettings" Target="printerSettings/printerSettings1.bin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198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4198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4198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199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4199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9D60713B-68E2-F746-B840-4BC7D02E01D9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9.xml"/></Relationships>
</file>

<file path=ppt/notesSlides/_rels/notesSlide2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_rels/notesSlide2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2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_rels/notesSlide2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_rels/notesSlide2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_rels/notesSlide2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5.xml"/></Relationships>
</file>

<file path=ppt/notesSlides/_rels/notesSlide2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6.xml"/></Relationships>
</file>

<file path=ppt/notesSlides/_rels/notesSlide2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7.xml"/></Relationships>
</file>

<file path=ppt/notesSlides/_rels/notesSlide2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8.xml"/></Relationships>
</file>

<file path=ppt/notesSlides/_rels/notesSlide2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9.xml"/></Relationships>
</file>

<file path=ppt/notesSlides/_rels/notesSlide3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2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B12392F-B3AB-3B46-B82F-059400B2ED43}" type="slidenum">
              <a:rPr lang="en-US"/>
              <a:pPr/>
              <a:t>1</a:t>
            </a:fld>
            <a:endParaRPr lang="en-US"/>
          </a:p>
        </p:txBody>
      </p:sp>
      <p:sp>
        <p:nvSpPr>
          <p:cNvPr id="430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1" indent="0" algn="l" defTabSz="914400" rtl="0" eaLnBrk="1" fontAlgn="base" latinLnBrk="0" hangingPunct="1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“UNIX is basically a simple operating system, but you have to be a genius to understand the simplicity.” – Dennis Ritchie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20B3FEF-BF8A-0942-8DDB-B563CF0AC5FD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53FCF44-46B9-BD42-A541-F66537404C9F}" type="slidenum">
              <a:rPr lang="en-US"/>
              <a:pPr/>
              <a:t>10</a:t>
            </a:fld>
            <a:endParaRPr lang="en-US"/>
          </a:p>
        </p:txBody>
      </p:sp>
      <p:sp>
        <p:nvSpPr>
          <p:cNvPr id="45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53FCF44-46B9-BD42-A541-F66537404C9F}" type="slidenum">
              <a:rPr lang="en-US"/>
              <a:pPr/>
              <a:t>11</a:t>
            </a:fld>
            <a:endParaRPr lang="en-US"/>
          </a:p>
        </p:txBody>
      </p:sp>
      <p:sp>
        <p:nvSpPr>
          <p:cNvPr id="45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2E15AFD-9DC5-C148-81C2-E795A7CADCB7}" type="slidenum">
              <a:rPr lang="en-US"/>
              <a:pPr/>
              <a:t>12</a:t>
            </a:fld>
            <a:endParaRPr lang="en-US"/>
          </a:p>
        </p:txBody>
      </p:sp>
      <p:sp>
        <p:nvSpPr>
          <p:cNvPr id="460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60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96C315C-5277-9440-A372-5D2E9A24C198}" type="slidenum">
              <a:rPr lang="en-US"/>
              <a:pPr/>
              <a:t>13</a:t>
            </a:fld>
            <a:endParaRPr lang="en-US"/>
          </a:p>
        </p:txBody>
      </p:sp>
      <p:sp>
        <p:nvSpPr>
          <p:cNvPr id="471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FF36763B-ECB4-A946-846C-5C8EBA598702}" type="slidenum">
              <a:rPr lang="en-US"/>
              <a:pPr/>
              <a:t>14</a:t>
            </a:fld>
            <a:endParaRPr lang="en-US"/>
          </a:p>
        </p:txBody>
      </p:sp>
      <p:sp>
        <p:nvSpPr>
          <p:cNvPr id="481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81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0DB576A-73EA-934A-B671-1376B048192B}" type="slidenum">
              <a:rPr lang="en-US"/>
              <a:pPr/>
              <a:t>15</a:t>
            </a:fld>
            <a:endParaRPr lang="en-US"/>
          </a:p>
        </p:txBody>
      </p:sp>
      <p:sp>
        <p:nvSpPr>
          <p:cNvPr id="491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91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156B0DE-5B7C-3943-A757-8FC05EBC1F2B}" type="slidenum">
              <a:rPr lang="en-US"/>
              <a:pPr/>
              <a:t>16</a:t>
            </a:fld>
            <a:endParaRPr lang="en-US"/>
          </a:p>
        </p:txBody>
      </p:sp>
      <p:sp>
        <p:nvSpPr>
          <p:cNvPr id="501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01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9FD47460-D6C0-4E49-9AAE-3122A215C536}" type="slidenum">
              <a:rPr lang="en-US"/>
              <a:pPr/>
              <a:t>17</a:t>
            </a:fld>
            <a:endParaRPr lang="en-US"/>
          </a:p>
        </p:txBody>
      </p:sp>
      <p:sp>
        <p:nvSpPr>
          <p:cNvPr id="542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8B3D293-0E29-A644-96A5-1B88400EDECC}" type="slidenum">
              <a:rPr lang="en-US"/>
              <a:pPr/>
              <a:t>18</a:t>
            </a:fld>
            <a:endParaRPr lang="en-US"/>
          </a:p>
        </p:txBody>
      </p:sp>
      <p:sp>
        <p:nvSpPr>
          <p:cNvPr id="563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1C026121-B2E9-C34B-980F-484414B8E972}" type="slidenum">
              <a:rPr lang="en-US"/>
              <a:pPr/>
              <a:t>19</a:t>
            </a:fld>
            <a:endParaRPr lang="en-US"/>
          </a:p>
        </p:txBody>
      </p:sp>
      <p:sp>
        <p:nvSpPr>
          <p:cNvPr id="573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A39F6D9B-D669-034D-A0FB-8784D8CEA33C}" type="slidenum">
              <a:rPr lang="en-US"/>
              <a:pPr/>
              <a:t>20</a:t>
            </a:fld>
            <a:endParaRPr lang="en-US"/>
          </a:p>
        </p:txBody>
      </p:sp>
      <p:sp>
        <p:nvSpPr>
          <p:cNvPr id="583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0DB3D1D-2C1C-1048-BA99-460836B279A8}" type="slidenum">
              <a:rPr lang="en-US"/>
              <a:pPr/>
              <a:t>21</a:t>
            </a:fld>
            <a:endParaRPr lang="en-US"/>
          </a:p>
        </p:txBody>
      </p:sp>
      <p:sp>
        <p:nvSpPr>
          <p:cNvPr id="593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BB2B4D9-3CF8-034B-8A73-95E496CABE92}" type="slidenum">
              <a:rPr lang="en-US"/>
              <a:pPr/>
              <a:t>22</a:t>
            </a:fld>
            <a:endParaRPr lang="en-US"/>
          </a:p>
        </p:txBody>
      </p:sp>
      <p:sp>
        <p:nvSpPr>
          <p:cNvPr id="604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92BEB18-1ABA-1C43-91D7-7E51859F60DA}" type="slidenum">
              <a:rPr lang="en-US"/>
              <a:pPr/>
              <a:t>23</a:t>
            </a:fld>
            <a:endParaRPr lang="en-US"/>
          </a:p>
        </p:txBody>
      </p:sp>
      <p:sp>
        <p:nvSpPr>
          <p:cNvPr id="645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45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B2A392A5-E615-1346-97A2-34E7D6B5283D}" type="slidenum">
              <a:rPr lang="en-US"/>
              <a:pPr/>
              <a:t>24</a:t>
            </a:fld>
            <a:endParaRPr lang="en-US"/>
          </a:p>
        </p:txBody>
      </p:sp>
      <p:sp>
        <p:nvSpPr>
          <p:cNvPr id="655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6870C20-0E2C-9446-91CB-E532337543B6}" type="slidenum">
              <a:rPr lang="en-US"/>
              <a:pPr/>
              <a:t>25</a:t>
            </a:fld>
            <a:endParaRPr lang="en-US"/>
          </a:p>
        </p:txBody>
      </p:sp>
      <p:sp>
        <p:nvSpPr>
          <p:cNvPr id="665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797508A1-6BD5-C644-9640-F1FDC35637DE}" type="slidenum">
              <a:rPr lang="en-US"/>
              <a:pPr/>
              <a:t>26</a:t>
            </a:fld>
            <a:endParaRPr lang="en-US"/>
          </a:p>
        </p:txBody>
      </p:sp>
      <p:sp>
        <p:nvSpPr>
          <p:cNvPr id="675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75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D80E6987-D801-504F-8933-B4257D210AB5}" type="slidenum">
              <a:rPr lang="en-US"/>
              <a:pPr/>
              <a:t>27</a:t>
            </a:fld>
            <a:endParaRPr lang="en-US"/>
          </a:p>
        </p:txBody>
      </p:sp>
      <p:sp>
        <p:nvSpPr>
          <p:cNvPr id="686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86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FB2C122-CE30-464C-9301-E3B1689C6B97}" type="slidenum">
              <a:rPr lang="en-US"/>
              <a:pPr/>
              <a:t>28</a:t>
            </a:fld>
            <a:endParaRPr lang="en-US"/>
          </a:p>
        </p:txBody>
      </p:sp>
      <p:sp>
        <p:nvSpPr>
          <p:cNvPr id="69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96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49D1336A-9175-DE4E-9347-BB171751FC6E}" type="slidenum">
              <a:rPr lang="en-US"/>
              <a:pPr/>
              <a:t>29</a:t>
            </a:fld>
            <a:endParaRPr lang="en-US"/>
          </a:p>
        </p:txBody>
      </p:sp>
      <p:sp>
        <p:nvSpPr>
          <p:cNvPr id="706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06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76F28C2-E45E-45BD-88E6-480D20D3261D}" type="slidenum">
              <a:rPr lang="fr-BE" smtClean="0"/>
              <a:pPr>
                <a:defRPr/>
              </a:pPr>
              <a:t>42</a:t>
            </a:fld>
            <a:endParaRPr lang="fr-BE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F4728FD2-5F86-BB4E-83B3-8C5D12C235F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AC06BC9-6B0C-0B45-B8BF-1C8467E7E381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028E2D52-80D6-FC41-B5D8-E6FAF2D7494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4E5A34B-61B9-6744-985F-966E7B2B4CB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1EAF0510-61D5-5E43-88B3-D2BC32B045E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81B94F1-8348-CC41-A145-16D5ABBAF78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D95170D-BE88-C247-AB4E-0245C47B449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25E6D13-614D-2641-92D9-3DD2AD74686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69BE07AB-FDCD-114F-9A81-7FC9C1CE533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269E6B45-1815-C34A-AB99-DBD4C34FD0F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3F43F60F-AD41-F34C-8057-DCB5AF496D4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8A789C50-C821-A84D-A07B-5122E84E4ACA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1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6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8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19.xml"/><Relationship Id="rId3" Type="http://schemas.openxmlformats.org/officeDocument/2006/relationships/image" Target="../media/image4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0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3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4.xml"/><Relationship Id="rId3" Type="http://schemas.openxmlformats.org/officeDocument/2006/relationships/image" Target="../media/image5.png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5.xml"/><Relationship Id="rId3" Type="http://schemas.openxmlformats.org/officeDocument/2006/relationships/image" Target="../media/image6.pn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6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7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8.xml"/><Relationship Id="rId3" Type="http://schemas.openxmlformats.org/officeDocument/2006/relationships/image" Target="../media/image7.png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9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jpeg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9.jpe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4" Type="http://schemas.openxmlformats.org/officeDocument/2006/relationships/image" Target="../media/image12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jpeg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Relationship Id="rId3" Type="http://schemas.openxmlformats.org/officeDocument/2006/relationships/image" Target="../media/image14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4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5.png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png"/><Relationship Id="rId3" Type="http://schemas.openxmlformats.org/officeDocument/2006/relationships/image" Target="../media/image19.png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0.xml"/><Relationship Id="rId3" Type="http://schemas.openxmlformats.org/officeDocument/2006/relationships/image" Target="../media/image20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2286000"/>
            <a:ext cx="77724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Concurrency,</a:t>
            </a:r>
            <a:br>
              <a:rPr lang="en-US" dirty="0" smtClean="0">
                <a:solidFill>
                  <a:srgbClr val="0000FF"/>
                </a:solidFill>
              </a:rPr>
            </a:br>
            <a:r>
              <a:rPr lang="en-US" dirty="0" smtClean="0">
                <a:solidFill>
                  <a:srgbClr val="0000FF"/>
                </a:solidFill>
              </a:rPr>
              <a:t>Threads, and Events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4099" name="Rectangle 3"/>
          <p:cNvSpPr>
            <a:spLocks noGrp="1" noChangeArrowheads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Presented by Hakim Weatherspoon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On the Duality of Operating System Structures</a:t>
            </a:r>
            <a:r>
              <a:rPr lang="en-US" dirty="0" smtClean="0">
                <a:solidFill>
                  <a:srgbClr val="0000FF"/>
                </a:solidFill>
              </a:rPr>
              <a:t/>
            </a:r>
            <a:br>
              <a:rPr lang="en-US" dirty="0" smtClean="0">
                <a:solidFill>
                  <a:srgbClr val="0000FF"/>
                </a:solidFill>
              </a:rPr>
            </a:br>
            <a:r>
              <a:rPr lang="en-US" sz="3200" dirty="0" smtClean="0">
                <a:solidFill>
                  <a:srgbClr val="0000FF"/>
                </a:solidFill>
              </a:rPr>
              <a:t>Hugh C. Lauer and Roger M Needham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1981200"/>
            <a:ext cx="8153400" cy="4114800"/>
          </a:xfrm>
        </p:spPr>
        <p:txBody>
          <a:bodyPr/>
          <a:lstStyle/>
          <a:p>
            <a:r>
              <a:rPr lang="en-US" dirty="0" smtClean="0"/>
              <a:t>Hugh C. Lauer</a:t>
            </a:r>
            <a:endParaRPr lang="en-US" dirty="0" smtClean="0"/>
          </a:p>
          <a:p>
            <a:pPr lvl="1"/>
            <a:r>
              <a:rPr lang="en-US" dirty="0" smtClean="0"/>
              <a:t>Another Xerox Park person</a:t>
            </a:r>
            <a:endParaRPr lang="en-US" dirty="0" smtClean="0"/>
          </a:p>
          <a:p>
            <a:pPr lvl="1"/>
            <a:r>
              <a:rPr lang="en-US" dirty="0" smtClean="0"/>
              <a:t>Founded a number of businesses:</a:t>
            </a:r>
          </a:p>
          <a:p>
            <a:pPr lvl="2">
              <a:buNone/>
            </a:pPr>
            <a:r>
              <a:rPr lang="en-US" dirty="0" smtClean="0"/>
              <a:t>Real-Time Visualization</a:t>
            </a:r>
            <a:r>
              <a:rPr lang="en-US" dirty="0" smtClean="0"/>
              <a:t> unit of </a:t>
            </a:r>
          </a:p>
          <a:p>
            <a:pPr lvl="2">
              <a:buNone/>
            </a:pPr>
            <a:r>
              <a:rPr lang="en-US" dirty="0" smtClean="0"/>
              <a:t>Mitsubishi </a:t>
            </a:r>
            <a:r>
              <a:rPr lang="en-US" dirty="0" smtClean="0"/>
              <a:t>Electric Research </a:t>
            </a:r>
            <a:r>
              <a:rPr lang="en-US" dirty="0" smtClean="0"/>
              <a:t>Labs (MERL)</a:t>
            </a:r>
            <a:endParaRPr lang="en-US" dirty="0" smtClean="0"/>
          </a:p>
          <a:p>
            <a:r>
              <a:rPr lang="en-US" dirty="0" smtClean="0"/>
              <a:t>Roger M. Needham</a:t>
            </a:r>
          </a:p>
          <a:p>
            <a:pPr lvl="1"/>
            <a:r>
              <a:rPr lang="en-US" dirty="0" smtClean="0"/>
              <a:t>Known for </a:t>
            </a:r>
          </a:p>
          <a:p>
            <a:pPr lvl="1">
              <a:buNone/>
            </a:pPr>
            <a:r>
              <a:rPr lang="en-US" dirty="0" smtClean="0"/>
              <a:t>	</a:t>
            </a:r>
            <a:r>
              <a:rPr lang="en-US" dirty="0" err="1" smtClean="0"/>
              <a:t>Kerberose</a:t>
            </a:r>
            <a:r>
              <a:rPr lang="en-US" dirty="0" smtClean="0"/>
              <a:t>, Needham-Schroeder security protocol, and key exchange systems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Message </a:t>
            </a:r>
            <a:r>
              <a:rPr lang="en-US" dirty="0" err="1" smtClean="0">
                <a:solidFill>
                  <a:srgbClr val="0000FF"/>
                </a:solidFill>
              </a:rPr>
              <a:t>vs</a:t>
            </a:r>
            <a:r>
              <a:rPr lang="en-US" dirty="0" smtClean="0">
                <a:solidFill>
                  <a:srgbClr val="0000FF"/>
                </a:solidFill>
              </a:rPr>
              <a:t> Procedure oriented system</a:t>
            </a:r>
            <a:br>
              <a:rPr lang="en-US" dirty="0" smtClean="0">
                <a:solidFill>
                  <a:srgbClr val="0000FF"/>
                </a:solidFill>
              </a:rPr>
            </a:br>
            <a:r>
              <a:rPr lang="en-US" dirty="0" smtClean="0">
                <a:solidFill>
                  <a:srgbClr val="0000FF"/>
                </a:solidFill>
              </a:rPr>
              <a:t>(i.e. </a:t>
            </a:r>
            <a:r>
              <a:rPr lang="en-US" dirty="0" smtClean="0">
                <a:solidFill>
                  <a:srgbClr val="0000FF"/>
                </a:solidFill>
              </a:rPr>
              <a:t>Events </a:t>
            </a:r>
            <a:r>
              <a:rPr lang="en-US" dirty="0" err="1" smtClean="0">
                <a:solidFill>
                  <a:srgbClr val="0000FF"/>
                </a:solidFill>
              </a:rPr>
              <a:t>vs</a:t>
            </a:r>
            <a:r>
              <a:rPr lang="en-US" dirty="0" smtClean="0">
                <a:solidFill>
                  <a:srgbClr val="0000FF"/>
                </a:solidFill>
              </a:rPr>
              <a:t> Threads)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1981200"/>
            <a:ext cx="8153400" cy="4114800"/>
          </a:xfrm>
        </p:spPr>
        <p:txBody>
          <a:bodyPr/>
          <a:lstStyle/>
          <a:p>
            <a:r>
              <a:rPr lang="en-US" dirty="0" smtClean="0"/>
              <a:t>Are they really the same thing?</a:t>
            </a:r>
          </a:p>
          <a:p>
            <a:r>
              <a:rPr lang="en-US" dirty="0" smtClean="0"/>
              <a:t>Lauer and Needham show</a:t>
            </a:r>
          </a:p>
          <a:p>
            <a:pPr lvl="1"/>
            <a:r>
              <a:rPr lang="en-US" dirty="0" smtClean="0"/>
              <a:t>1) two models are duals</a:t>
            </a:r>
          </a:p>
          <a:p>
            <a:pPr lvl="2"/>
            <a:r>
              <a:rPr lang="en-US" dirty="0" smtClean="0"/>
              <a:t>Mapping exists from one model to other</a:t>
            </a:r>
          </a:p>
          <a:p>
            <a:pPr lvl="1"/>
            <a:r>
              <a:rPr lang="en-US" dirty="0" smtClean="0"/>
              <a:t>2) dual programs are logically identical</a:t>
            </a:r>
          </a:p>
          <a:p>
            <a:pPr lvl="2"/>
            <a:r>
              <a:rPr lang="en-US" dirty="0" smtClean="0"/>
              <a:t>Textually similar</a:t>
            </a:r>
          </a:p>
          <a:p>
            <a:pPr lvl="1"/>
            <a:r>
              <a:rPr lang="en-US" dirty="0" smtClean="0"/>
              <a:t>3) </a:t>
            </a:r>
            <a:r>
              <a:rPr lang="en-US" dirty="0" smtClean="0"/>
              <a:t>dual programs have identical performance</a:t>
            </a:r>
          </a:p>
          <a:p>
            <a:pPr lvl="2"/>
            <a:r>
              <a:rPr lang="en-US" dirty="0" smtClean="0"/>
              <a:t>Measured in exec time, compute overhead, and queue/wait times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Message-oriented system</a:t>
            </a:r>
            <a:br>
              <a:rPr lang="en-US" dirty="0" smtClean="0">
                <a:solidFill>
                  <a:srgbClr val="0000FF"/>
                </a:solidFill>
              </a:rPr>
            </a:b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1981200"/>
            <a:ext cx="8153400" cy="4114800"/>
          </a:xfrm>
        </p:spPr>
        <p:txBody>
          <a:bodyPr/>
          <a:lstStyle/>
          <a:p>
            <a:r>
              <a:rPr lang="en-US" dirty="0" smtClean="0"/>
              <a:t>Calls: </a:t>
            </a:r>
          </a:p>
          <a:p>
            <a:pPr lvl="1"/>
            <a:r>
              <a:rPr lang="en-US" dirty="0" err="1" smtClean="0"/>
              <a:t>SendMessage</a:t>
            </a:r>
            <a:r>
              <a:rPr lang="en-US" dirty="0" smtClean="0"/>
              <a:t>, </a:t>
            </a:r>
            <a:r>
              <a:rPr lang="en-US" dirty="0" err="1" smtClean="0"/>
              <a:t>AwaitReply</a:t>
            </a:r>
            <a:endParaRPr lang="en-US" dirty="0" smtClean="0"/>
          </a:p>
          <a:p>
            <a:pPr lvl="1"/>
            <a:r>
              <a:rPr lang="en-US" dirty="0" err="1" smtClean="0"/>
              <a:t>SendReply</a:t>
            </a:r>
            <a:endParaRPr lang="en-US" dirty="0" smtClean="0"/>
          </a:p>
          <a:p>
            <a:pPr lvl="1"/>
            <a:r>
              <a:rPr lang="en-US" dirty="0" err="1" smtClean="0"/>
              <a:t>WaitForMessage</a:t>
            </a:r>
            <a:endParaRPr lang="en-US" dirty="0" smtClean="0"/>
          </a:p>
          <a:p>
            <a:r>
              <a:rPr lang="en-US" dirty="0" smtClean="0"/>
              <a:t>Characteristics</a:t>
            </a:r>
          </a:p>
          <a:p>
            <a:pPr lvl="1"/>
            <a:r>
              <a:rPr lang="en-US" dirty="0" smtClean="0"/>
              <a:t>Synchronization via message queues</a:t>
            </a:r>
          </a:p>
          <a:p>
            <a:pPr lvl="1"/>
            <a:r>
              <a:rPr lang="en-US" dirty="0" smtClean="0"/>
              <a:t>No sharing of data structures/address space</a:t>
            </a:r>
          </a:p>
          <a:p>
            <a:pPr lvl="1"/>
            <a:r>
              <a:rPr lang="en-US" dirty="0" smtClean="0"/>
              <a:t>Number of processes static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Message-oriented system</a:t>
            </a:r>
            <a:br>
              <a:rPr lang="en-US" dirty="0" smtClean="0">
                <a:solidFill>
                  <a:srgbClr val="0000FF"/>
                </a:solidFill>
              </a:rPr>
            </a:b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77206" y="2006599"/>
            <a:ext cx="4136294" cy="370840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Process</a:t>
            </a:r>
            <a:r>
              <a:rPr lang="en-US" dirty="0" smtClean="0">
                <a:solidFill>
                  <a:srgbClr val="0000FF"/>
                </a:solidFill>
              </a:rPr>
              <a:t>-oriented system</a:t>
            </a:r>
            <a:br>
              <a:rPr lang="en-US" dirty="0" smtClean="0">
                <a:solidFill>
                  <a:srgbClr val="0000FF"/>
                </a:solidFill>
              </a:rPr>
            </a:b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1981200"/>
            <a:ext cx="8153400" cy="4114800"/>
          </a:xfrm>
        </p:spPr>
        <p:txBody>
          <a:bodyPr/>
          <a:lstStyle/>
          <a:p>
            <a:r>
              <a:rPr lang="en-US" dirty="0" smtClean="0"/>
              <a:t>Calls: </a:t>
            </a:r>
          </a:p>
          <a:p>
            <a:pPr lvl="1"/>
            <a:r>
              <a:rPr lang="en-US" dirty="0" smtClean="0"/>
              <a:t>Fork, Join (process)</a:t>
            </a:r>
          </a:p>
          <a:p>
            <a:pPr lvl="1"/>
            <a:r>
              <a:rPr lang="en-US" dirty="0" smtClean="0"/>
              <a:t>Wait, Signal (condition variables)</a:t>
            </a:r>
          </a:p>
          <a:p>
            <a:r>
              <a:rPr lang="en-US" dirty="0" smtClean="0"/>
              <a:t>Characteristics</a:t>
            </a:r>
          </a:p>
          <a:p>
            <a:pPr lvl="1"/>
            <a:r>
              <a:rPr lang="en-US" dirty="0" smtClean="0"/>
              <a:t>Synchronization via </a:t>
            </a:r>
            <a:r>
              <a:rPr lang="en-US" dirty="0" smtClean="0"/>
              <a:t>locks/monitors</a:t>
            </a:r>
            <a:endParaRPr lang="en-US" dirty="0" smtClean="0"/>
          </a:p>
          <a:p>
            <a:pPr lvl="1"/>
            <a:r>
              <a:rPr lang="en-US" dirty="0" smtClean="0"/>
              <a:t>Share global address space/data structures</a:t>
            </a:r>
          </a:p>
          <a:p>
            <a:pPr lvl="1"/>
            <a:r>
              <a:rPr lang="en-US" dirty="0" smtClean="0"/>
              <a:t>Process creation </a:t>
            </a:r>
            <a:r>
              <a:rPr lang="en-US" dirty="0" smtClean="0"/>
              <a:t>very dynamic and low-overhead</a:t>
            </a:r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Process</a:t>
            </a:r>
            <a:r>
              <a:rPr lang="en-US" dirty="0" smtClean="0">
                <a:solidFill>
                  <a:srgbClr val="0000FF"/>
                </a:solidFill>
              </a:rPr>
              <a:t>-oriented system</a:t>
            </a:r>
            <a:br>
              <a:rPr lang="en-US" dirty="0" smtClean="0">
                <a:solidFill>
                  <a:srgbClr val="0000FF"/>
                </a:solidFill>
              </a:rPr>
            </a:b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1981200"/>
            <a:ext cx="8153400" cy="4114800"/>
          </a:xfrm>
        </p:spPr>
        <p:txBody>
          <a:bodyPr/>
          <a:lstStyle/>
          <a:p>
            <a:endParaRPr lang="en-US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86000" y="1917700"/>
            <a:ext cx="4019550" cy="466739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Duality</a:t>
            </a:r>
            <a:br>
              <a:rPr lang="en-US" dirty="0" smtClean="0">
                <a:solidFill>
                  <a:srgbClr val="0000FF"/>
                </a:solidFill>
              </a:rPr>
            </a:b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2286000"/>
            <a:ext cx="8153400" cy="4114800"/>
          </a:xfrm>
        </p:spPr>
        <p:txBody>
          <a:bodyPr/>
          <a:lstStyle/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Can map one model to the other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57400" y="1752600"/>
            <a:ext cx="5530850" cy="340236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09600"/>
            <a:ext cx="9144000" cy="1143000"/>
          </a:xfrm>
        </p:spPr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Preservation of Performance</a:t>
            </a:r>
            <a:r>
              <a:rPr lang="en-US" dirty="0" smtClean="0">
                <a:solidFill>
                  <a:srgbClr val="0000FF"/>
                </a:solidFill>
              </a:rPr>
              <a:t/>
            </a:r>
            <a:br>
              <a:rPr lang="en-US" dirty="0" smtClean="0">
                <a:solidFill>
                  <a:srgbClr val="0000FF"/>
                </a:solidFill>
              </a:rPr>
            </a:b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1981200"/>
            <a:ext cx="8153400" cy="4114800"/>
          </a:xfrm>
        </p:spPr>
        <p:txBody>
          <a:bodyPr/>
          <a:lstStyle/>
          <a:p>
            <a:r>
              <a:rPr lang="en-US" dirty="0" smtClean="0"/>
              <a:t>Performance characteristics</a:t>
            </a:r>
          </a:p>
          <a:p>
            <a:pPr lvl="1"/>
            <a:r>
              <a:rPr lang="en-US" dirty="0" smtClean="0"/>
              <a:t>Same execution time</a:t>
            </a:r>
          </a:p>
          <a:p>
            <a:pPr lvl="1"/>
            <a:r>
              <a:rPr lang="en-US" dirty="0" smtClean="0"/>
              <a:t>Same computational overhead</a:t>
            </a:r>
          </a:p>
          <a:p>
            <a:pPr lvl="1"/>
            <a:r>
              <a:rPr lang="en-US" dirty="0" smtClean="0"/>
              <a:t>Same queuing and waiting times</a:t>
            </a:r>
          </a:p>
          <a:p>
            <a:r>
              <a:rPr lang="en-US" dirty="0" smtClean="0"/>
              <a:t>Do you believe they are the same?</a:t>
            </a:r>
          </a:p>
          <a:p>
            <a:r>
              <a:rPr lang="en-US" dirty="0" smtClean="0"/>
              <a:t>What is the controversy?</a:t>
            </a:r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>
                <a:solidFill>
                  <a:srgbClr val="0000FF"/>
                </a:solidFill>
              </a:rPr>
              <a:t>SEDA: An Architecture for Well-Conditioned, Scalable Internet Services (Welsh, 2001)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2514600"/>
            <a:ext cx="7772400" cy="3581400"/>
          </a:xfrm>
        </p:spPr>
        <p:txBody>
          <a:bodyPr/>
          <a:lstStyle/>
          <a:p>
            <a:r>
              <a:rPr lang="en-US" dirty="0" smtClean="0"/>
              <a:t>20 to 30 years later, still controversy!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Analyzes </a:t>
            </a:r>
            <a:r>
              <a:rPr lang="en-US" dirty="0"/>
              <a:t>threads </a:t>
            </a:r>
            <a:r>
              <a:rPr lang="en-US" dirty="0" err="1"/>
              <a:t>vs</a:t>
            </a:r>
            <a:r>
              <a:rPr lang="en-US" dirty="0"/>
              <a:t> event-based systems, finds problems with both</a:t>
            </a:r>
          </a:p>
          <a:p>
            <a:r>
              <a:rPr lang="en-US" dirty="0"/>
              <a:t>Suggests trade-off: stage-driven architecture</a:t>
            </a:r>
          </a:p>
          <a:p>
            <a:r>
              <a:rPr lang="en-US" dirty="0"/>
              <a:t>Evaluated for two applications</a:t>
            </a:r>
          </a:p>
          <a:p>
            <a:pPr lvl="1"/>
            <a:r>
              <a:rPr lang="en-US" dirty="0"/>
              <a:t>Easy to program and performs well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>
                <a:solidFill>
                  <a:srgbClr val="0000FF"/>
                </a:solidFill>
              </a:rPr>
              <a:t>SEDA: An Architecture for Well-Conditioned, Scalable Internet Services (Welsh, 2001)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2514600"/>
            <a:ext cx="7772400" cy="3581400"/>
          </a:xfrm>
        </p:spPr>
        <p:txBody>
          <a:bodyPr/>
          <a:lstStyle/>
          <a:p>
            <a:r>
              <a:rPr lang="en-US" dirty="0" smtClean="0"/>
              <a:t>Matt Welsh</a:t>
            </a:r>
          </a:p>
          <a:p>
            <a:pPr lvl="1"/>
            <a:r>
              <a:rPr lang="en-US" dirty="0" smtClean="0"/>
              <a:t>Cornell undergraduate Alum</a:t>
            </a:r>
          </a:p>
          <a:p>
            <a:pPr lvl="2"/>
            <a:r>
              <a:rPr lang="en-US" dirty="0" smtClean="0"/>
              <a:t>Worked on U-Net</a:t>
            </a:r>
          </a:p>
          <a:p>
            <a:pPr lvl="1"/>
            <a:r>
              <a:rPr lang="en-US" dirty="0" smtClean="0"/>
              <a:t>PhD from Berkeley</a:t>
            </a:r>
          </a:p>
          <a:p>
            <a:pPr lvl="2"/>
            <a:r>
              <a:rPr lang="en-US" dirty="0" smtClean="0"/>
              <a:t>Worked on Ninja and other clustering systems</a:t>
            </a:r>
            <a:endParaRPr lang="en-US" dirty="0" smtClean="0"/>
          </a:p>
          <a:p>
            <a:pPr lvl="1"/>
            <a:r>
              <a:rPr lang="en-US" dirty="0" smtClean="0"/>
              <a:t>Currently works on sensor networks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What is a thread?</a:t>
            </a: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 traditional “process” is an address space and a thread of control.</a:t>
            </a:r>
          </a:p>
          <a:p>
            <a:r>
              <a:rPr lang="en-US" dirty="0"/>
              <a:t>Now add multiple thread of controls</a:t>
            </a:r>
          </a:p>
          <a:p>
            <a:pPr lvl="1"/>
            <a:r>
              <a:rPr lang="en-US" dirty="0"/>
              <a:t>Share address space</a:t>
            </a:r>
          </a:p>
          <a:p>
            <a:pPr lvl="1"/>
            <a:r>
              <a:rPr lang="en-US" dirty="0"/>
              <a:t>Individual program counters and stacks</a:t>
            </a:r>
          </a:p>
          <a:p>
            <a:r>
              <a:rPr lang="en-US" dirty="0"/>
              <a:t>Same as multiple processes sharing an address space.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Thread Switching</a:t>
            </a:r>
          </a:p>
        </p:txBody>
      </p:sp>
      <p:sp>
        <p:nvSpPr>
          <p:cNvPr id="81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To switch from thread T1 to T2:</a:t>
            </a:r>
          </a:p>
          <a:p>
            <a:pPr lvl="1"/>
            <a:r>
              <a:rPr lang="en-US" dirty="0"/>
              <a:t>Thread T1 saves its registers (including pc) on its stack</a:t>
            </a:r>
          </a:p>
          <a:p>
            <a:pPr lvl="1"/>
            <a:r>
              <a:rPr lang="en-US" dirty="0"/>
              <a:t>Scheduler remembers T1’s stack pointer</a:t>
            </a:r>
          </a:p>
          <a:p>
            <a:pPr lvl="1"/>
            <a:r>
              <a:rPr lang="en-US" dirty="0"/>
              <a:t>Scheduler restores T2’ stack pointer</a:t>
            </a:r>
          </a:p>
          <a:p>
            <a:pPr lvl="1"/>
            <a:r>
              <a:rPr lang="en-US" dirty="0"/>
              <a:t>T2 restores its registers</a:t>
            </a:r>
          </a:p>
          <a:p>
            <a:pPr lvl="1"/>
            <a:r>
              <a:rPr lang="en-US" dirty="0"/>
              <a:t>T2 resumes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Thread Scheduler</a:t>
            </a:r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Maintains the stack pointer of each thread</a:t>
            </a:r>
          </a:p>
          <a:p>
            <a:pPr>
              <a:lnSpc>
                <a:spcPct val="90000"/>
              </a:lnSpc>
            </a:pPr>
            <a:r>
              <a:rPr lang="en-US" dirty="0"/>
              <a:t>Decides what thread to run next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E.g., based on priority or resource usage</a:t>
            </a:r>
          </a:p>
          <a:p>
            <a:pPr>
              <a:lnSpc>
                <a:spcPct val="90000"/>
              </a:lnSpc>
            </a:pPr>
            <a:r>
              <a:rPr lang="en-US" dirty="0"/>
              <a:t>Decides when to pre-empt a running thread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E.g., based on a timer</a:t>
            </a:r>
          </a:p>
          <a:p>
            <a:pPr>
              <a:lnSpc>
                <a:spcPct val="90000"/>
              </a:lnSpc>
            </a:pPr>
            <a:r>
              <a:rPr lang="en-US" dirty="0"/>
              <a:t>Needs to deal with multiple cores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Didn’t use to be the case</a:t>
            </a:r>
          </a:p>
          <a:p>
            <a:pPr>
              <a:lnSpc>
                <a:spcPct val="90000"/>
              </a:lnSpc>
            </a:pPr>
            <a:r>
              <a:rPr lang="en-US" dirty="0"/>
              <a:t>“fork” creates a new thread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Synchronization Primitives</a:t>
            </a:r>
          </a:p>
        </p:txBody>
      </p:sp>
      <p:sp>
        <p:nvSpPr>
          <p:cNvPr id="122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Semaphores</a:t>
            </a:r>
          </a:p>
          <a:p>
            <a:pPr lvl="1"/>
            <a:r>
              <a:rPr lang="en-US" sz="2400" dirty="0"/>
              <a:t>P(S): block if semaphore is “taken”</a:t>
            </a:r>
          </a:p>
          <a:p>
            <a:pPr lvl="1"/>
            <a:r>
              <a:rPr lang="en-US" sz="2400" dirty="0"/>
              <a:t>V(S): release semaphore</a:t>
            </a:r>
          </a:p>
          <a:p>
            <a:r>
              <a:rPr lang="en-US" sz="2800" dirty="0"/>
              <a:t>Monitors:</a:t>
            </a:r>
          </a:p>
          <a:p>
            <a:pPr lvl="1"/>
            <a:r>
              <a:rPr lang="en-US" sz="2400" dirty="0"/>
              <a:t>Only one thread active in a module at a time</a:t>
            </a:r>
          </a:p>
          <a:p>
            <a:pPr lvl="1"/>
            <a:r>
              <a:rPr lang="en-US" sz="2400" dirty="0"/>
              <a:t>Threads can block waiting for some condition using the WAIT primitive</a:t>
            </a:r>
          </a:p>
          <a:p>
            <a:pPr lvl="1"/>
            <a:r>
              <a:rPr lang="en-US" sz="2400" dirty="0"/>
              <a:t>Threads need to signal using NOTIFY or BROADCAST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Uses of threads</a:t>
            </a:r>
          </a:p>
        </p:txBody>
      </p:sp>
      <p:sp>
        <p:nvSpPr>
          <p:cNvPr id="102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To exploit CPU parallelism</a:t>
            </a:r>
          </a:p>
          <a:p>
            <a:pPr lvl="1"/>
            <a:r>
              <a:rPr lang="en-US" dirty="0"/>
              <a:t>Run two CPUs at once in the same program</a:t>
            </a:r>
          </a:p>
          <a:p>
            <a:r>
              <a:rPr lang="en-US" dirty="0"/>
              <a:t>To exploit I/O parallelism</a:t>
            </a:r>
          </a:p>
          <a:p>
            <a:pPr lvl="1"/>
            <a:r>
              <a:rPr lang="en-US" dirty="0"/>
              <a:t>Run I/O while computing, or do multiple I/O</a:t>
            </a:r>
          </a:p>
          <a:p>
            <a:pPr lvl="1"/>
            <a:r>
              <a:rPr lang="en-US" dirty="0"/>
              <a:t>I/O may be “remote procedure call”</a:t>
            </a:r>
          </a:p>
          <a:p>
            <a:r>
              <a:rPr lang="en-US" dirty="0"/>
              <a:t>For program structuring</a:t>
            </a:r>
          </a:p>
          <a:p>
            <a:pPr lvl="1"/>
            <a:r>
              <a:rPr lang="en-US" dirty="0"/>
              <a:t>E.g., timers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Common Problems</a:t>
            </a:r>
          </a:p>
        </p:txBody>
      </p:sp>
      <p:sp>
        <p:nvSpPr>
          <p:cNvPr id="15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Priority Inversion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High priority thread waits for low priority thread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Solution: temporarily push priority up (rejected??)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Deadlock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X waits for Y, Y waits for X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Incorrect Synchronization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Forgetting to release a lock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Failed “fork”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Tuning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E.g. timer values in different environment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What is an Event?</a:t>
            </a:r>
          </a:p>
        </p:txBody>
      </p:sp>
      <p:sp>
        <p:nvSpPr>
          <p:cNvPr id="17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An object queued for some module</a:t>
            </a:r>
          </a:p>
          <a:p>
            <a:pPr>
              <a:lnSpc>
                <a:spcPct val="90000"/>
              </a:lnSpc>
            </a:pPr>
            <a:r>
              <a:rPr lang="en-US"/>
              <a:t>Operations:</a:t>
            </a:r>
          </a:p>
          <a:p>
            <a:pPr lvl="1">
              <a:lnSpc>
                <a:spcPct val="90000"/>
              </a:lnSpc>
            </a:pPr>
            <a:r>
              <a:rPr lang="en-US"/>
              <a:t>create_event_queue(handler) </a:t>
            </a:r>
            <a:r>
              <a:rPr lang="en-US">
                <a:sym typeface="Wingdings" charset="2"/>
              </a:rPr>
              <a:t> EQ</a:t>
            </a:r>
            <a:endParaRPr lang="en-US"/>
          </a:p>
          <a:p>
            <a:pPr lvl="1">
              <a:lnSpc>
                <a:spcPct val="90000"/>
              </a:lnSpc>
            </a:pPr>
            <a:r>
              <a:rPr lang="en-US"/>
              <a:t>enqueue_event(EQ, event-object)</a:t>
            </a:r>
          </a:p>
          <a:p>
            <a:pPr lvl="2">
              <a:lnSpc>
                <a:spcPct val="90000"/>
              </a:lnSpc>
            </a:pPr>
            <a:r>
              <a:rPr lang="en-US"/>
              <a:t>Invokes, eventually, handler(event-object)</a:t>
            </a:r>
          </a:p>
          <a:p>
            <a:pPr>
              <a:lnSpc>
                <a:spcPct val="90000"/>
              </a:lnSpc>
            </a:pPr>
            <a:r>
              <a:rPr lang="en-US"/>
              <a:t>Handler is </a:t>
            </a:r>
            <a:r>
              <a:rPr lang="en-US" i="1"/>
              <a:t>not</a:t>
            </a:r>
            <a:r>
              <a:rPr lang="en-US"/>
              <a:t> allowed to block</a:t>
            </a:r>
          </a:p>
          <a:p>
            <a:pPr lvl="1">
              <a:lnSpc>
                <a:spcPct val="90000"/>
              </a:lnSpc>
            </a:pPr>
            <a:r>
              <a:rPr lang="en-US"/>
              <a:t>Blocking could cause entire system to block</a:t>
            </a:r>
          </a:p>
          <a:p>
            <a:pPr lvl="1">
              <a:lnSpc>
                <a:spcPct val="90000"/>
              </a:lnSpc>
            </a:pPr>
            <a:r>
              <a:rPr lang="en-US"/>
              <a:t>But page faults, garbage collection, …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Example Event System</a:t>
            </a:r>
          </a:p>
        </p:txBody>
      </p:sp>
      <p:pic>
        <p:nvPicPr>
          <p:cNvPr id="30723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4800" y="2628900"/>
            <a:ext cx="8534400" cy="17494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0724" name="Text Box 4"/>
          <p:cNvSpPr txBox="1">
            <a:spLocks noChangeArrowheads="1"/>
          </p:cNvSpPr>
          <p:nvPr/>
        </p:nvSpPr>
        <p:spPr bwMode="auto">
          <a:xfrm>
            <a:off x="762000" y="5105400"/>
            <a:ext cx="7543800" cy="82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(Also common in telecommunications industry, where it’s called “workflow programming”)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Event Scheduler</a:t>
            </a:r>
          </a:p>
        </p:txBody>
      </p:sp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Decides which event queue to handle next.</a:t>
            </a:r>
          </a:p>
          <a:p>
            <a:pPr lvl="1"/>
            <a:r>
              <a:rPr lang="en-US"/>
              <a:t>Based on priority, CPU usage, etc.</a:t>
            </a:r>
          </a:p>
          <a:p>
            <a:r>
              <a:rPr lang="en-US"/>
              <a:t>Never pre-empts event handlers!</a:t>
            </a:r>
          </a:p>
          <a:p>
            <a:pPr lvl="1"/>
            <a:r>
              <a:rPr lang="en-US"/>
              <a:t>No need for stack / event handler</a:t>
            </a:r>
          </a:p>
          <a:p>
            <a:r>
              <a:rPr lang="en-US"/>
              <a:t>May need to deal with multiple CPUs</a:t>
            </a:r>
          </a:p>
          <a:p>
            <a:endParaRPr lang="en-US"/>
          </a:p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Synchronization?</a:t>
            </a:r>
          </a:p>
        </p:txBody>
      </p:sp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Handlers cannot block </a:t>
            </a:r>
            <a:r>
              <a:rPr lang="en-US">
                <a:sym typeface="Wingdings" charset="2"/>
              </a:rPr>
              <a:t> no synchronization</a:t>
            </a:r>
          </a:p>
          <a:p>
            <a:r>
              <a:rPr lang="en-US">
                <a:sym typeface="Wingdings" charset="2"/>
              </a:rPr>
              <a:t>Handlers should not share memory</a:t>
            </a:r>
          </a:p>
          <a:p>
            <a:pPr lvl="1"/>
            <a:r>
              <a:rPr lang="en-US">
                <a:sym typeface="Wingdings" charset="2"/>
              </a:rPr>
              <a:t>At least not in parallel</a:t>
            </a:r>
          </a:p>
          <a:p>
            <a:r>
              <a:rPr lang="en-US">
                <a:sym typeface="Wingdings" charset="2"/>
              </a:rPr>
              <a:t>All communication through events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Uses of Events</a:t>
            </a:r>
          </a:p>
        </p:txBody>
      </p:sp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CPU parallelism</a:t>
            </a:r>
          </a:p>
          <a:p>
            <a:pPr lvl="1">
              <a:lnSpc>
                <a:spcPct val="90000"/>
              </a:lnSpc>
            </a:pPr>
            <a:r>
              <a:rPr lang="en-US"/>
              <a:t>Different handlers on different CPUs</a:t>
            </a:r>
          </a:p>
          <a:p>
            <a:pPr>
              <a:lnSpc>
                <a:spcPct val="90000"/>
              </a:lnSpc>
            </a:pPr>
            <a:r>
              <a:rPr lang="en-US"/>
              <a:t>I/O concurrency</a:t>
            </a:r>
          </a:p>
          <a:p>
            <a:pPr lvl="1">
              <a:lnSpc>
                <a:spcPct val="90000"/>
              </a:lnSpc>
            </a:pPr>
            <a:r>
              <a:rPr lang="en-US"/>
              <a:t>Completion of I/O signaled by event</a:t>
            </a:r>
          </a:p>
          <a:p>
            <a:pPr lvl="1">
              <a:lnSpc>
                <a:spcPct val="90000"/>
              </a:lnSpc>
            </a:pPr>
            <a:r>
              <a:rPr lang="en-US"/>
              <a:t>Other activities can happen in parallel</a:t>
            </a:r>
          </a:p>
          <a:p>
            <a:pPr>
              <a:lnSpc>
                <a:spcPct val="90000"/>
              </a:lnSpc>
            </a:pPr>
            <a:r>
              <a:rPr lang="en-US"/>
              <a:t>Program structuring</a:t>
            </a:r>
          </a:p>
          <a:p>
            <a:pPr lvl="1">
              <a:lnSpc>
                <a:spcPct val="90000"/>
              </a:lnSpc>
            </a:pPr>
            <a:r>
              <a:rPr lang="en-US"/>
              <a:t>Not so great…</a:t>
            </a:r>
          </a:p>
          <a:p>
            <a:pPr lvl="1">
              <a:lnSpc>
                <a:spcPct val="90000"/>
              </a:lnSpc>
            </a:pPr>
            <a:r>
              <a:rPr lang="en-US"/>
              <a:t>But can use multiple programming languages!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Common Problems</a:t>
            </a:r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Priority inversion, deadlock, etc. much the same with </a:t>
            </a:r>
            <a:r>
              <a:rPr lang="en-US" dirty="0" smtClean="0"/>
              <a:t>events</a:t>
            </a:r>
          </a:p>
          <a:p>
            <a:r>
              <a:rPr lang="en-US" dirty="0" smtClean="0"/>
              <a:t>Stack ripping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Threaded Server Throughput</a:t>
            </a:r>
          </a:p>
        </p:txBody>
      </p:sp>
      <p:pic>
        <p:nvPicPr>
          <p:cNvPr id="25603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524000" y="1905000"/>
            <a:ext cx="6629400" cy="47482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Event-driven Server Throughput</a:t>
            </a:r>
          </a:p>
        </p:txBody>
      </p:sp>
      <p:pic>
        <p:nvPicPr>
          <p:cNvPr id="26627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447800" y="1752600"/>
            <a:ext cx="6629400" cy="4737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Threads vs. Events</a:t>
            </a:r>
          </a:p>
        </p:txBody>
      </p:sp>
      <p:sp>
        <p:nvSpPr>
          <p:cNvPr id="276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Events-based systems use fewer resources</a:t>
            </a:r>
          </a:p>
          <a:p>
            <a:pPr lvl="1"/>
            <a:r>
              <a:rPr lang="en-US"/>
              <a:t>Better performance (particularly scalability)</a:t>
            </a:r>
          </a:p>
          <a:p>
            <a:r>
              <a:rPr lang="en-US"/>
              <a:t>Event-based systems harder to program</a:t>
            </a:r>
          </a:p>
          <a:p>
            <a:pPr lvl="1"/>
            <a:r>
              <a:rPr lang="en-US"/>
              <a:t>Have to avoid blocking at all cost</a:t>
            </a:r>
          </a:p>
          <a:p>
            <a:pPr lvl="1"/>
            <a:r>
              <a:rPr lang="en-US"/>
              <a:t>Block-structured programming doesn’t work</a:t>
            </a:r>
          </a:p>
          <a:p>
            <a:pPr lvl="1"/>
            <a:r>
              <a:rPr lang="en-US"/>
              <a:t>How to do exception handling?</a:t>
            </a:r>
          </a:p>
          <a:p>
            <a:r>
              <a:rPr lang="en-US"/>
              <a:t>In both cases, tuning is difficult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SEDA</a:t>
            </a:r>
          </a:p>
        </p:txBody>
      </p:sp>
      <p:sp>
        <p:nvSpPr>
          <p:cNvPr id="286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Mixture of models of threads and events</a:t>
            </a:r>
          </a:p>
          <a:p>
            <a:r>
              <a:rPr lang="en-US"/>
              <a:t>Events, queues, and “pools of event handling threads”.</a:t>
            </a:r>
          </a:p>
          <a:p>
            <a:r>
              <a:rPr lang="en-US"/>
              <a:t>Pools can be dynamically adjusted as need arises.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SEDA Stage</a:t>
            </a:r>
          </a:p>
        </p:txBody>
      </p:sp>
      <p:pic>
        <p:nvPicPr>
          <p:cNvPr id="29699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990600" y="1981200"/>
            <a:ext cx="6858000" cy="4106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Best of both worlds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Ease of programming of threads</a:t>
            </a:r>
          </a:p>
          <a:p>
            <a:pPr lvl="1"/>
            <a:r>
              <a:rPr lang="en-US" dirty="0"/>
              <a:t>Or even better</a:t>
            </a:r>
          </a:p>
          <a:p>
            <a:r>
              <a:rPr lang="en-US" dirty="0"/>
              <a:t>Performance of events</a:t>
            </a:r>
          </a:p>
          <a:p>
            <a:pPr lvl="1"/>
            <a:r>
              <a:rPr lang="en-US" dirty="0"/>
              <a:t>Or even </a:t>
            </a:r>
            <a:r>
              <a:rPr lang="en-US" dirty="0" smtClean="0"/>
              <a:t>better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Did we achieve Lauer and Needham’s vision with SEDA?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Next Time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0"/>
            <a:ext cx="8915400" cy="4114800"/>
          </a:xfrm>
        </p:spPr>
        <p:txBody>
          <a:bodyPr/>
          <a:lstStyle/>
          <a:p>
            <a:r>
              <a:rPr lang="en-US" dirty="0" smtClean="0"/>
              <a:t>Read and write review:</a:t>
            </a:r>
          </a:p>
          <a:p>
            <a:endParaRPr lang="en-US" dirty="0" smtClean="0"/>
          </a:p>
          <a:p>
            <a:r>
              <a:rPr lang="en-US" dirty="0" smtClean="0"/>
              <a:t>Lab 0 –</a:t>
            </a:r>
            <a:r>
              <a:rPr lang="en-US" dirty="0" smtClean="0"/>
              <a:t> graded</a:t>
            </a:r>
          </a:p>
          <a:p>
            <a:r>
              <a:rPr lang="en-US" dirty="0" smtClean="0"/>
              <a:t>Lab 1 –</a:t>
            </a:r>
            <a:r>
              <a:rPr lang="en-US" dirty="0" smtClean="0"/>
              <a:t> due </a:t>
            </a:r>
            <a:r>
              <a:rPr lang="en-US" dirty="0" smtClean="0"/>
              <a:t>this</a:t>
            </a:r>
            <a:r>
              <a:rPr lang="en-US" dirty="0" smtClean="0"/>
              <a:t> Friday</a:t>
            </a:r>
          </a:p>
          <a:p>
            <a:pPr lvl="1"/>
            <a:r>
              <a:rPr lang="en-US" dirty="0" smtClean="0"/>
              <a:t>Let us know how you are doing; if need help</a:t>
            </a:r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Project Proposal due in</a:t>
            </a:r>
            <a:r>
              <a:rPr lang="en-US" dirty="0" smtClean="0"/>
              <a:t> </a:t>
            </a:r>
            <a:r>
              <a:rPr lang="en-US" dirty="0" smtClean="0"/>
              <a:t>one and half</a:t>
            </a:r>
            <a:r>
              <a:rPr lang="en-US" dirty="0" smtClean="0"/>
              <a:t> </a:t>
            </a:r>
            <a:r>
              <a:rPr lang="en-US" dirty="0" smtClean="0"/>
              <a:t>weeks</a:t>
            </a:r>
          </a:p>
          <a:p>
            <a:pPr lvl="1"/>
            <a:r>
              <a:rPr lang="en-US" dirty="0" smtClean="0"/>
              <a:t>Projects </a:t>
            </a:r>
            <a:r>
              <a:rPr lang="en-US" dirty="0" smtClean="0"/>
              <a:t>presentations</a:t>
            </a:r>
            <a:r>
              <a:rPr lang="en-US" dirty="0" smtClean="0"/>
              <a:t> tomorrow, Wed, 4pm, </a:t>
            </a:r>
            <a:r>
              <a:rPr lang="en-US" dirty="0" err="1" smtClean="0"/>
              <a:t>syslab</a:t>
            </a:r>
            <a:endParaRPr lang="en-US" dirty="0" smtClean="0"/>
          </a:p>
          <a:p>
            <a:pPr lvl="1"/>
            <a:r>
              <a:rPr lang="en-US" dirty="0" smtClean="0"/>
              <a:t>Also, talk to faculty and email and talk to me</a:t>
            </a:r>
          </a:p>
          <a:p>
            <a:pPr>
              <a:buNone/>
            </a:pPr>
            <a:endParaRPr lang="en-US" dirty="0" smtClean="0"/>
          </a:p>
          <a:p>
            <a:r>
              <a:rPr lang="en-US" dirty="0" smtClean="0"/>
              <a:t>Check website for updated schedule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-1383221" y="3152582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FF"/>
                </a:solidFill>
              </a:rPr>
              <a:t>Next Time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Read and write review:</a:t>
            </a:r>
            <a:endParaRPr lang="en-US" dirty="0" smtClean="0"/>
          </a:p>
          <a:p>
            <a:pPr lvl="1"/>
            <a:r>
              <a:rPr lang="en-US" i="1" dirty="0" smtClean="0"/>
              <a:t>A Fast File System for UNIX. </a:t>
            </a:r>
            <a:r>
              <a:rPr lang="en-US" dirty="0" smtClean="0"/>
              <a:t>Marshall K. </a:t>
            </a:r>
            <a:r>
              <a:rPr lang="en-US" dirty="0" err="1" smtClean="0"/>
              <a:t>McKusick</a:t>
            </a:r>
            <a:r>
              <a:rPr lang="en-US" dirty="0" smtClean="0"/>
              <a:t>, William N. Joy, Samuel J. </a:t>
            </a:r>
            <a:r>
              <a:rPr lang="en-US" dirty="0" err="1" smtClean="0"/>
              <a:t>Leffler</a:t>
            </a:r>
            <a:r>
              <a:rPr lang="en-US" dirty="0" smtClean="0"/>
              <a:t>, Robert S. </a:t>
            </a:r>
            <a:r>
              <a:rPr lang="en-US" dirty="0" err="1" smtClean="0"/>
              <a:t>Fabry</a:t>
            </a:r>
            <a:r>
              <a:rPr lang="en-US" dirty="0" smtClean="0"/>
              <a:t>.  ACM TOCS 2(3), Aug 1984, pages </a:t>
            </a:r>
            <a:r>
              <a:rPr lang="en-US" dirty="0" smtClean="0"/>
              <a:t>181 -- 197.</a:t>
            </a:r>
          </a:p>
          <a:p>
            <a:pPr lvl="1"/>
            <a:r>
              <a:rPr lang="en-US" i="1" dirty="0" smtClean="0"/>
              <a:t>The Design and Implementation of a Log-Structured File System</a:t>
            </a:r>
            <a:r>
              <a:rPr lang="en-US" dirty="0" smtClean="0"/>
              <a:t>, Mendel </a:t>
            </a:r>
            <a:r>
              <a:rPr lang="en-US" dirty="0" err="1" smtClean="0"/>
              <a:t>Rosenblum</a:t>
            </a:r>
            <a:r>
              <a:rPr lang="en-US" dirty="0" smtClean="0"/>
              <a:t> and </a:t>
            </a:r>
            <a:r>
              <a:rPr lang="en-US" dirty="0" err="1" smtClean="0"/>
              <a:t>Ousterhout</a:t>
            </a:r>
            <a:r>
              <a:rPr lang="en-US" dirty="0" smtClean="0"/>
              <a:t>. Proceedings of the thirteenth ACM symposium on Operating systems principles, October 1991, pages 1--15.</a:t>
            </a:r>
            <a:endParaRPr lang="en-US" dirty="0" smtClean="0"/>
          </a:p>
        </p:txBody>
      </p:sp>
      <p:sp>
        <p:nvSpPr>
          <p:cNvPr id="4" name="TextBox 3"/>
          <p:cNvSpPr txBox="1"/>
          <p:nvPr/>
        </p:nvSpPr>
        <p:spPr>
          <a:xfrm>
            <a:off x="-1383221" y="3152582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Ken </a:t>
            </a:r>
            <a:r>
              <a:rPr lang="en-US" dirty="0" err="1" smtClean="0"/>
              <a:t>Birman’s</a:t>
            </a:r>
            <a:r>
              <a:rPr lang="en-US" dirty="0" smtClean="0"/>
              <a:t> research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en-US" dirty="0" smtClean="0"/>
              <a:t>I work primarily on scalable, fault-tolerant computing for the cloud.  Also interested in practical security technologies</a:t>
            </a:r>
          </a:p>
          <a:p>
            <a:endParaRPr lang="en-US" dirty="0" smtClean="0"/>
          </a:p>
          <a:p>
            <a:r>
              <a:rPr lang="en-US" dirty="0" smtClean="0"/>
              <a:t>I’m a builder.  Right now I’m building a system called Isis</a:t>
            </a:r>
            <a:r>
              <a:rPr lang="en-US" baseline="30000" dirty="0" smtClean="0"/>
              <a:t>2</a:t>
            </a:r>
            <a:r>
              <a:rPr lang="en-US" dirty="0" smtClean="0"/>
              <a:t> (hear more at upcoming BB lunch)</a:t>
            </a:r>
          </a:p>
          <a:p>
            <a:pPr lvl="1"/>
            <a:r>
              <a:rPr lang="en-US" dirty="0" smtClean="0"/>
              <a:t>Isis</a:t>
            </a:r>
            <a:r>
              <a:rPr lang="en-US" baseline="30000" dirty="0" smtClean="0"/>
              <a:t>2 </a:t>
            </a:r>
            <a:r>
              <a:rPr lang="en-US" dirty="0" smtClean="0"/>
              <a:t>embodies some deep principles: a rigorous model</a:t>
            </a:r>
          </a:p>
          <a:p>
            <a:pPr lvl="1"/>
            <a:r>
              <a:rPr lang="en-US" dirty="0" smtClean="0"/>
              <a:t>Think of it as the implementation of a new theory of scalability and stability for cloud-scale data replication</a:t>
            </a:r>
          </a:p>
          <a:p>
            <a:endParaRPr lang="en-US" dirty="0" smtClean="0"/>
          </a:p>
          <a:p>
            <a:r>
              <a:rPr lang="en-US" dirty="0" smtClean="0"/>
              <a:t>My current agenda: leverage advances in machine learning to overcome obstacles in scalability for reliable distributed systems</a:t>
            </a:r>
            <a:endParaRPr lang="fr-BE" dirty="0"/>
          </a:p>
        </p:txBody>
      </p:sp>
      <p:pic>
        <p:nvPicPr>
          <p:cNvPr id="1026" name="Picture 2" descr="C:\Users\Ken\Desktop\Other Stuff\PictureOfM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96200" y="304800"/>
            <a:ext cx="952500" cy="113347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Three possible cs6410 topics: I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8458200" cy="4495800"/>
          </a:xfrm>
        </p:spPr>
        <p:txBody>
          <a:bodyPr>
            <a:noAutofit/>
          </a:bodyPr>
          <a:lstStyle/>
          <a:p>
            <a:r>
              <a:rPr lang="en-US" sz="2400" dirty="0" smtClean="0"/>
              <a:t>Brewer sees a deep tradeoff between </a:t>
            </a:r>
            <a:r>
              <a:rPr lang="en-US" sz="2400" u="sng" dirty="0" smtClean="0"/>
              <a:t>c</a:t>
            </a:r>
            <a:r>
              <a:rPr lang="en-US" sz="2400" dirty="0" smtClean="0"/>
              <a:t>onsistency in replicated data, </a:t>
            </a:r>
            <a:r>
              <a:rPr lang="en-US" sz="2400" u="sng" dirty="0" smtClean="0"/>
              <a:t>a</a:t>
            </a:r>
            <a:r>
              <a:rPr lang="en-US" sz="2400" dirty="0" smtClean="0"/>
              <a:t>vailability and </a:t>
            </a:r>
            <a:r>
              <a:rPr lang="en-US" sz="2400" u="sng" dirty="0" smtClean="0"/>
              <a:t>p</a:t>
            </a:r>
            <a:r>
              <a:rPr lang="en-US" sz="2400" dirty="0" smtClean="0"/>
              <a:t>artition tolerance (CAP).  Nancy Lynch formalized this and proved a theorem.</a:t>
            </a:r>
          </a:p>
          <a:p>
            <a:r>
              <a:rPr lang="en-US" sz="2400" dirty="0" smtClean="0"/>
              <a:t>But is CAP a valid barrier in real cloud systems?</a:t>
            </a:r>
          </a:p>
          <a:p>
            <a:pPr lvl="1"/>
            <a:r>
              <a:rPr lang="en-US" sz="2100" dirty="0" smtClean="0"/>
              <a:t>The cloud community thinks so (but what do they know?)</a:t>
            </a:r>
          </a:p>
          <a:p>
            <a:pPr lvl="1"/>
            <a:r>
              <a:rPr lang="en-US" sz="2000" dirty="0" smtClean="0"/>
              <a:t>Alternative hypothesis: CAP holds, but only in some peculiar conditions, and only if the system is limited to pt-to-pt (TCP) communication (reminiscent of FLP impossibility)</a:t>
            </a:r>
          </a:p>
          <a:p>
            <a:pPr lvl="1"/>
            <a:r>
              <a:rPr lang="en-US" sz="2000" dirty="0" smtClean="0"/>
              <a:t>Topic: establish the bottom line truth</a:t>
            </a:r>
          </a:p>
          <a:p>
            <a:pPr lvl="1"/>
            <a:r>
              <a:rPr lang="en-US" sz="2000" dirty="0" smtClean="0"/>
              <a:t>Challenge: </a:t>
            </a:r>
            <a:r>
              <a:rPr lang="en-US" sz="2000" i="1" dirty="0" smtClean="0"/>
              <a:t>experimental</a:t>
            </a:r>
            <a:r>
              <a:rPr lang="en-US" sz="2000" dirty="0" smtClean="0"/>
              <a:t> validation of findings would be obligatory</a:t>
            </a:r>
          </a:p>
          <a:p>
            <a:r>
              <a:rPr lang="en-US" sz="2400" dirty="0" smtClean="0"/>
              <a:t>Longer term: Leverage insights to offer a consistency “platform” to developers of cloud applications</a:t>
            </a:r>
            <a:endParaRPr lang="fr-BE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Three possible cs6410 topics: II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 smtClean="0"/>
              <a:t>Barebones routing</a:t>
            </a:r>
          </a:p>
          <a:p>
            <a:pPr lvl="1"/>
            <a:r>
              <a:rPr lang="en-US" dirty="0" smtClean="0"/>
              <a:t>Suppose you have a physical router under control of your software, with ownership of its own optical fiber</a:t>
            </a:r>
          </a:p>
          <a:p>
            <a:pPr lvl="2"/>
            <a:r>
              <a:rPr lang="en-US" dirty="0" smtClean="0"/>
              <a:t>Or a virtual one, running with a virtual “share” of the optical fibers in some Internet setting</a:t>
            </a:r>
          </a:p>
          <a:p>
            <a:pPr lvl="1"/>
            <a:r>
              <a:rPr lang="en-US" dirty="0" smtClean="0"/>
              <a:t>Minimal operating system, other software</a:t>
            </a:r>
          </a:p>
          <a:p>
            <a:pPr lvl="1"/>
            <a:r>
              <a:rPr lang="en-US" dirty="0" smtClean="0"/>
              <a:t>Could you implement a new routing infrastructure that composes, is secure, offers path redundancy (for mobile sources too, not just destinations), and scales up to handle billions of connections?</a:t>
            </a:r>
          </a:p>
          <a:p>
            <a:r>
              <a:rPr lang="en-US" dirty="0" smtClean="0"/>
              <a:t>Longer term: build it, deploy on NEBULA (joint project with Cisco researchers)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Three possible cs6410 topics: III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What is the very best way to do flow control for multicast sessions?</a:t>
            </a:r>
          </a:p>
          <a:p>
            <a:pPr lvl="1"/>
            <a:r>
              <a:rPr lang="en-US" dirty="0" smtClean="0"/>
              <a:t>We already have flow control for point-to-point; we call it TCP and it rules the world</a:t>
            </a:r>
          </a:p>
          <a:p>
            <a:pPr lvl="1"/>
            <a:r>
              <a:rPr lang="en-US" dirty="0" smtClean="0"/>
              <a:t>IP multicast malfunctions by provoking loss if abused, yet we lack a good flow control policy for IPMC.   But prior work in our group suggests that these issues can be overcome</a:t>
            </a:r>
          </a:p>
          <a:p>
            <a:pPr lvl="1"/>
            <a:r>
              <a:rPr lang="en-US" dirty="0" smtClean="0"/>
              <a:t>Goal here would be to solve the problem but also create a </a:t>
            </a:r>
            <a:r>
              <a:rPr lang="en-US" i="1" dirty="0" smtClean="0"/>
              <a:t>theory of stability </a:t>
            </a:r>
            <a:r>
              <a:rPr lang="en-US" dirty="0" smtClean="0"/>
              <a:t>for scaled-up solution</a:t>
            </a:r>
            <a:endParaRPr lang="fr-BE" dirty="0" smtClean="0"/>
          </a:p>
          <a:p>
            <a:r>
              <a:rPr lang="en-US" dirty="0" smtClean="0"/>
              <a:t>Long term: implement within Isis</a:t>
            </a:r>
            <a:r>
              <a:rPr lang="en-US" baseline="30000" dirty="0" smtClean="0"/>
              <a:t>2</a:t>
            </a:r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Connection to machine learning</a:t>
            </a:r>
            <a:endParaRPr lang="fr-BE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 smtClean="0"/>
              <a:t>Most of these are “old” topics, but in the old days we worked on small scenarios: 3 servers replicating data, for example</a:t>
            </a:r>
          </a:p>
          <a:p>
            <a:r>
              <a:rPr lang="en-US" dirty="0" smtClean="0"/>
              <a:t>Today, cloud computing systems are immense and scale can make these problem seem impossibly hard (in sense of complexity theory)</a:t>
            </a:r>
          </a:p>
          <a:p>
            <a:r>
              <a:rPr lang="en-US" dirty="0" smtClean="0"/>
              <a:t>But with machine learning can potentially</a:t>
            </a:r>
          </a:p>
          <a:p>
            <a:pPr lvl="1"/>
            <a:r>
              <a:rPr lang="en-US" dirty="0" smtClean="0"/>
              <a:t>Discover structure, such as power-law correlations in behavior, preferential attachment</a:t>
            </a:r>
          </a:p>
          <a:p>
            <a:pPr lvl="1"/>
            <a:r>
              <a:rPr lang="en-US" dirty="0" smtClean="0"/>
              <a:t>Exploit that structure to obtain provably stable and scalable solutions to problems that matter</a:t>
            </a:r>
            <a:endParaRPr lang="fr-B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6"/>
          <p:cNvSpPr txBox="1">
            <a:spLocks/>
          </p:cNvSpPr>
          <p:nvPr/>
        </p:nvSpPr>
        <p:spPr bwMode="auto">
          <a:xfrm>
            <a:off x="457200" y="4267200"/>
            <a:ext cx="83058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18872" tIns="0" rIns="45720" bIns="0" numCol="1" anchor="b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2" pitchFamily="18" charset="2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Daniel Freedman, Cornell University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3505200"/>
            <a:ext cx="8534400" cy="1295400"/>
          </a:xfrm>
        </p:spPr>
        <p:txBody>
          <a:bodyPr>
            <a:normAutofit/>
          </a:bodyPr>
          <a:lstStyle/>
          <a:p>
            <a:r>
              <a:rPr lang="en-US" sz="3600" dirty="0" smtClean="0"/>
              <a:t>Exact  temporal  characterization  of</a:t>
            </a:r>
            <a:br>
              <a:rPr lang="en-US" sz="3600" dirty="0" smtClean="0"/>
            </a:br>
            <a:r>
              <a:rPr lang="en-US" sz="3600" dirty="0" smtClean="0"/>
              <a:t>10 </a:t>
            </a:r>
            <a:r>
              <a:rPr lang="en-US" sz="3600" dirty="0" err="1" smtClean="0"/>
              <a:t>Gbps</a:t>
            </a:r>
            <a:r>
              <a:rPr lang="en-US" sz="3600" dirty="0" smtClean="0"/>
              <a:t>  optical  wide-area  network</a:t>
            </a:r>
            <a:endParaRPr lang="en-US" sz="3200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4294967295"/>
          </p:nvPr>
        </p:nvSpPr>
        <p:spPr>
          <a:xfrm>
            <a:off x="457200" y="6477000"/>
            <a:ext cx="2133600" cy="274638"/>
          </a:xfrm>
          <a:prstGeom prst="rect">
            <a:avLst/>
          </a:prstGeom>
        </p:spPr>
        <p:txBody>
          <a:bodyPr/>
          <a:lstStyle/>
          <a:p>
            <a:pPr>
              <a:defRPr/>
            </a:pPr>
            <a:r>
              <a:rPr lang="fr-FR" dirty="0" smtClean="0"/>
              <a:t>September 7, 2010</a:t>
            </a:r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294967295"/>
          </p:nvPr>
        </p:nvSpPr>
        <p:spPr>
          <a:xfrm>
            <a:off x="1828800" y="6477000"/>
            <a:ext cx="6934200" cy="381000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en-US" dirty="0" smtClean="0"/>
              <a:t>Cornell University, CS 6410 Presentation</a:t>
            </a:r>
            <a:endParaRPr lang="en-US" dirty="0"/>
          </a:p>
        </p:txBody>
      </p:sp>
      <p:pic>
        <p:nvPicPr>
          <p:cNvPr id="10" name="Picture 9" descr="dsc_9013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4114800" y="0"/>
            <a:ext cx="5029200" cy="3343883"/>
          </a:xfrm>
          <a:prstGeom prst="rect">
            <a:avLst/>
          </a:prstGeom>
        </p:spPr>
      </p:pic>
      <p:sp>
        <p:nvSpPr>
          <p:cNvPr id="12" name="Text Placeholder 6"/>
          <p:cNvSpPr txBox="1">
            <a:spLocks/>
          </p:cNvSpPr>
          <p:nvPr/>
        </p:nvSpPr>
        <p:spPr bwMode="auto">
          <a:xfrm>
            <a:off x="457200" y="5257800"/>
            <a:ext cx="83058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18872" tIns="0" rIns="45720" bIns="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2" pitchFamily="18" charset="2"/>
              <a:buNone/>
              <a:tabLst/>
              <a:defRPr/>
            </a:pPr>
            <a:r>
              <a:rPr kumimoji="0" lang="en-US" sz="2000" b="1" i="0" u="none" strike="noStrike" kern="1200" cap="none" spc="0" normalizeH="0" noProof="0" dirty="0" smtClean="0">
                <a:ln>
                  <a:noFill/>
                </a:ln>
                <a:solidFill>
                  <a:srgbClr val="FFCC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Daniel A. Freedman, Tudor Marian, Jennifer H. Lee,</a:t>
            </a: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2" pitchFamily="18" charset="2"/>
              <a:buNone/>
              <a:tabLst/>
              <a:defRPr/>
            </a:pPr>
            <a:r>
              <a:rPr kumimoji="0" lang="en-US" sz="2000" b="1" i="0" u="none" strike="noStrike" kern="1200" cap="none" spc="0" normalizeH="0" noProof="0" dirty="0" smtClean="0">
                <a:ln>
                  <a:noFill/>
                </a:ln>
                <a:solidFill>
                  <a:srgbClr val="FFCC00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Ken Birman, Hakim Weatherspoon, Chris Xu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Research Agenda…</a:t>
            </a:r>
            <a:endParaRPr lang="en-US" sz="4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Understand novel behavior</a:t>
            </a:r>
          </a:p>
          <a:p>
            <a:pPr>
              <a:buNone/>
            </a:pPr>
            <a:r>
              <a:rPr lang="en-US" dirty="0" smtClean="0"/>
              <a:t>	of high-performance,</a:t>
            </a:r>
          </a:p>
          <a:p>
            <a:pPr>
              <a:buNone/>
            </a:pPr>
            <a:r>
              <a:rPr lang="en-US" dirty="0" smtClean="0"/>
              <a:t>	lightly loaded  WAN links</a:t>
            </a:r>
          </a:p>
          <a:p>
            <a:pPr>
              <a:buNone/>
            </a:pPr>
            <a:endParaRPr lang="en-US" dirty="0" smtClean="0"/>
          </a:p>
          <a:p>
            <a:r>
              <a:rPr lang="en-US" dirty="0" smtClean="0"/>
              <a:t>Appreciate distortive impact</a:t>
            </a:r>
          </a:p>
          <a:p>
            <a:pPr>
              <a:buNone/>
            </a:pPr>
            <a:r>
              <a:rPr lang="en-US" dirty="0" smtClean="0"/>
              <a:t>	of endpoint network adapters</a:t>
            </a:r>
          </a:p>
          <a:p>
            <a:pPr>
              <a:buNone/>
            </a:pPr>
            <a:endParaRPr lang="en-US" dirty="0" smtClean="0"/>
          </a:p>
          <a:p>
            <a:r>
              <a:rPr lang="en-US" dirty="0" smtClean="0"/>
              <a:t>Design instrumentation (</a:t>
            </a:r>
            <a:r>
              <a:rPr lang="en-US" dirty="0" err="1" smtClean="0"/>
              <a:t>BiFocals</a:t>
            </a:r>
            <a:r>
              <a:rPr lang="en-US" dirty="0" smtClean="0"/>
              <a:t>) </a:t>
            </a:r>
          </a:p>
          <a:p>
            <a:pPr>
              <a:buNone/>
            </a:pPr>
            <a:r>
              <a:rPr lang="en-US" dirty="0" smtClean="0"/>
              <a:t>	for precise network measurements</a:t>
            </a:r>
          </a:p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DEC224E5-30B7-44D6-9CFF-CF7BC4FBF7D9}" type="slidenum">
              <a:rPr lang="en-US" smtClean="0"/>
              <a:pPr>
                <a:defRPr/>
              </a:pPr>
              <a:t>38</a:t>
            </a:fld>
            <a:endParaRPr lang="en-US" dirty="0"/>
          </a:p>
        </p:txBody>
      </p:sp>
      <p:grpSp>
        <p:nvGrpSpPr>
          <p:cNvPr id="4" name="Group 9"/>
          <p:cNvGrpSpPr/>
          <p:nvPr/>
        </p:nvGrpSpPr>
        <p:grpSpPr>
          <a:xfrm>
            <a:off x="5394960" y="1626156"/>
            <a:ext cx="3746942" cy="5231844"/>
            <a:chOff x="5394960" y="1626156"/>
            <a:chExt cx="3746942" cy="5231844"/>
          </a:xfrm>
        </p:grpSpPr>
        <p:pic>
          <p:nvPicPr>
            <p:cNvPr id="7" name="Picture 3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5638800" y="1626156"/>
              <a:ext cx="3503102" cy="119324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8" name="TextBox 7"/>
            <p:cNvSpPr txBox="1"/>
            <p:nvPr/>
          </p:nvSpPr>
          <p:spPr>
            <a:xfrm>
              <a:off x="5394960" y="1636776"/>
              <a:ext cx="307777" cy="1216039"/>
            </a:xfrm>
            <a:prstGeom prst="rect">
              <a:avLst/>
            </a:prstGeom>
            <a:noFill/>
          </p:spPr>
          <p:txBody>
            <a:bodyPr vert="vert270" wrap="none" rtlCol="0">
              <a:spAutoFit/>
            </a:bodyPr>
            <a:lstStyle/>
            <a:p>
              <a:r>
                <a:rPr lang="en-US" sz="800" dirty="0" smtClean="0">
                  <a:solidFill>
                    <a:schemeClr val="bg1">
                      <a:lumMod val="65000"/>
                    </a:schemeClr>
                  </a:solidFill>
                </a:rPr>
                <a:t>http://tinyurl.com/yl9q8rg</a:t>
              </a:r>
              <a:endParaRPr lang="en-US" sz="800" dirty="0">
                <a:solidFill>
                  <a:schemeClr val="bg1">
                    <a:lumMod val="65000"/>
                  </a:schemeClr>
                </a:solidFill>
              </a:endParaRPr>
            </a:p>
          </p:txBody>
        </p:sp>
        <p:pic>
          <p:nvPicPr>
            <p:cNvPr id="1026" name="Picture 2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172200" y="2743200"/>
              <a:ext cx="2209800" cy="221320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pic>
          <p:nvPicPr>
            <p:cNvPr id="6" name="Picture 5" descr="HardwarePhoto.jpg"/>
            <p:cNvPicPr>
              <a:picLocks noChangeAspect="1"/>
            </p:cNvPicPr>
            <p:nvPr/>
          </p:nvPicPr>
          <p:blipFill>
            <a:blip r:embed="rId4" cstate="print"/>
            <a:srcRect t="12500" r="6817" b="6250"/>
            <a:stretch>
              <a:fillRect/>
            </a:stretch>
          </p:blipFill>
          <p:spPr>
            <a:xfrm>
              <a:off x="7467600" y="4766732"/>
              <a:ext cx="1447801" cy="2091268"/>
            </a:xfrm>
            <a:prstGeom prst="rect">
              <a:avLst/>
            </a:prstGeom>
          </p:spPr>
        </p:pic>
        <p:sp>
          <p:nvSpPr>
            <p:cNvPr id="9" name="Rectangle 8"/>
            <p:cNvSpPr/>
            <p:nvPr/>
          </p:nvSpPr>
          <p:spPr>
            <a:xfrm>
              <a:off x="5943600" y="3703320"/>
              <a:ext cx="307777" cy="1284967"/>
            </a:xfrm>
            <a:prstGeom prst="rect">
              <a:avLst/>
            </a:prstGeom>
          </p:spPr>
          <p:txBody>
            <a:bodyPr vert="vert270" wrap="none">
              <a:spAutoFit/>
            </a:bodyPr>
            <a:lstStyle/>
            <a:p>
              <a:r>
                <a:rPr lang="en-US" sz="800" dirty="0" smtClean="0">
                  <a:solidFill>
                    <a:schemeClr val="bg1">
                      <a:lumMod val="65000"/>
                    </a:schemeClr>
                  </a:solidFill>
                </a:rPr>
                <a:t>http://tinyurl.com/y8qoqwx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5334000"/>
            <a:ext cx="8792977" cy="152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200" dirty="0" smtClean="0"/>
              <a:t>End-to-End Loss and the WAN</a:t>
            </a:r>
            <a:endParaRPr lang="en-US" sz="4200" dirty="0"/>
          </a:p>
        </p:txBody>
      </p:sp>
      <p:sp>
        <p:nvSpPr>
          <p:cNvPr id="8" name="Content Placeholder 7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Endpoints drop packets</a:t>
            </a:r>
          </a:p>
          <a:p>
            <a:pPr lvl="1"/>
            <a:r>
              <a:rPr lang="en-US" dirty="0" smtClean="0"/>
              <a:t>Even at moderate data rates</a:t>
            </a:r>
          </a:p>
          <a:p>
            <a:pPr lvl="1"/>
            <a:r>
              <a:rPr lang="en-US" dirty="0" smtClean="0"/>
              <a:t>Dropped </a:t>
            </a:r>
            <a:r>
              <a:rPr lang="en-US" b="1" dirty="0" smtClean="0"/>
              <a:t>at</a:t>
            </a:r>
            <a:r>
              <a:rPr lang="en-US" dirty="0" smtClean="0"/>
              <a:t> endpoint</a:t>
            </a:r>
          </a:p>
          <a:p>
            <a:pPr lvl="1"/>
            <a:r>
              <a:rPr lang="en-US" b="1" dirty="0" smtClean="0"/>
              <a:t>Not</a:t>
            </a:r>
            <a:r>
              <a:rPr lang="en-US" dirty="0" smtClean="0"/>
              <a:t> an endpoint-only effect</a:t>
            </a:r>
          </a:p>
          <a:p>
            <a:r>
              <a:rPr lang="en-US" dirty="0" smtClean="0"/>
              <a:t>WAN converts input flow, with packets homogeneously distributed in time, into series of minimally-spaced chains of packets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DEC224E5-30B7-44D6-9CFF-CF7BC4FBF7D9}" type="slidenum">
              <a:rPr lang="en-US" sz="1800" smtClean="0"/>
              <a:pPr>
                <a:defRPr/>
              </a:pPr>
              <a:t>39</a:t>
            </a:fld>
            <a:endParaRPr lang="en-US" sz="1800" dirty="0"/>
          </a:p>
        </p:txBody>
      </p:sp>
      <p:grpSp>
        <p:nvGrpSpPr>
          <p:cNvPr id="2" name="Group 8"/>
          <p:cNvGrpSpPr/>
          <p:nvPr/>
        </p:nvGrpSpPr>
        <p:grpSpPr>
          <a:xfrm>
            <a:off x="5410200" y="1676400"/>
            <a:ext cx="3733800" cy="1703695"/>
            <a:chOff x="5410200" y="1676400"/>
            <a:chExt cx="3733800" cy="1703695"/>
          </a:xfrm>
        </p:grpSpPr>
        <p:pic>
          <p:nvPicPr>
            <p:cNvPr id="2051" name="Picture 3"/>
            <p:cNvPicPr>
              <a:picLocks noChangeAspect="1" noChangeArrowheads="1"/>
            </p:cNvPicPr>
            <p:nvPr/>
          </p:nvPicPr>
          <p:blipFill>
            <a:blip r:embed="rId3" cstate="print"/>
            <a:srcRect l="2128" t="22695" b="14894"/>
            <a:stretch>
              <a:fillRect/>
            </a:stretch>
          </p:blipFill>
          <p:spPr bwMode="auto">
            <a:xfrm>
              <a:off x="5410200" y="1676400"/>
              <a:ext cx="3505200" cy="16764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4" name="Rectangle 13"/>
            <p:cNvSpPr/>
            <p:nvPr/>
          </p:nvSpPr>
          <p:spPr>
            <a:xfrm>
              <a:off x="8836223" y="2133600"/>
              <a:ext cx="307777" cy="1246495"/>
            </a:xfrm>
            <a:prstGeom prst="rect">
              <a:avLst/>
            </a:prstGeom>
          </p:spPr>
          <p:txBody>
            <a:bodyPr vert="vert270" wrap="none">
              <a:spAutoFit/>
            </a:bodyPr>
            <a:lstStyle/>
            <a:p>
              <a:r>
                <a:rPr lang="en-US" sz="800" dirty="0" smtClean="0">
                  <a:solidFill>
                    <a:schemeClr val="bg1">
                      <a:lumMod val="65000"/>
                    </a:schemeClr>
                  </a:solidFill>
                </a:rPr>
                <a:t>http://tinyurl.com/28jd73o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21"/>
          <p:cNvGrpSpPr/>
          <p:nvPr/>
        </p:nvGrpSpPr>
        <p:grpSpPr>
          <a:xfrm>
            <a:off x="1219200" y="4800600"/>
            <a:ext cx="3903745" cy="2057400"/>
            <a:chOff x="1569384" y="4800600"/>
            <a:chExt cx="3903745" cy="2057400"/>
          </a:xfrm>
        </p:grpSpPr>
        <p:pic>
          <p:nvPicPr>
            <p:cNvPr id="2050" name="Picture 2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1569384" y="4800600"/>
              <a:ext cx="3706346" cy="20574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9" name="Rectangle 8"/>
            <p:cNvSpPr/>
            <p:nvPr/>
          </p:nvSpPr>
          <p:spPr>
            <a:xfrm>
              <a:off x="5165352" y="4800600"/>
              <a:ext cx="307777" cy="1175963"/>
            </a:xfrm>
            <a:prstGeom prst="rect">
              <a:avLst/>
            </a:prstGeom>
          </p:spPr>
          <p:txBody>
            <a:bodyPr vert="vert270" wrap="none">
              <a:spAutoFit/>
            </a:bodyPr>
            <a:lstStyle/>
            <a:p>
              <a:r>
                <a:rPr lang="en-US" sz="800" dirty="0" smtClean="0">
                  <a:solidFill>
                    <a:schemeClr val="bg1">
                      <a:lumMod val="65000"/>
                    </a:schemeClr>
                  </a:solidFill>
                </a:rPr>
                <a:t>http://tinyurl.com/y8pljt5</a:t>
              </a:r>
              <a:endParaRPr lang="en-US" sz="800" dirty="0">
                <a:solidFill>
                  <a:schemeClr val="bg1">
                    <a:lumMod val="65000"/>
                  </a:schemeClr>
                </a:solidFill>
              </a:endParaRPr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200" dirty="0" smtClean="0"/>
              <a:t>Instrumentation and WAN </a:t>
            </a:r>
            <a:r>
              <a:rPr lang="en-US" sz="4200" dirty="0" err="1" smtClean="0"/>
              <a:t>Testbed</a:t>
            </a:r>
            <a:endParaRPr lang="en-US" sz="4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Core architecture of </a:t>
            </a:r>
            <a:r>
              <a:rPr lang="en-US" dirty="0" err="1" smtClean="0"/>
              <a:t>BiFocals</a:t>
            </a:r>
            <a:r>
              <a:rPr lang="en-US" dirty="0" smtClean="0"/>
              <a:t>:</a:t>
            </a:r>
          </a:p>
          <a:p>
            <a:pPr>
              <a:buNone/>
            </a:pPr>
            <a:r>
              <a:rPr lang="en-US" dirty="0" smtClean="0"/>
              <a:t>	Exact timings at 10 </a:t>
            </a:r>
            <a:r>
              <a:rPr lang="en-US" dirty="0" err="1" smtClean="0"/>
              <a:t>Gbps</a:t>
            </a:r>
            <a:r>
              <a:rPr lang="en-US" dirty="0" smtClean="0"/>
              <a:t>!</a:t>
            </a:r>
          </a:p>
          <a:p>
            <a:r>
              <a:rPr lang="en-US" dirty="0" smtClean="0"/>
              <a:t>National </a:t>
            </a:r>
            <a:r>
              <a:rPr lang="en-US" dirty="0" err="1" smtClean="0"/>
              <a:t>LamdaRail</a:t>
            </a:r>
            <a:r>
              <a:rPr lang="en-US" dirty="0" smtClean="0"/>
              <a:t> (NLR) </a:t>
            </a:r>
          </a:p>
          <a:p>
            <a:pPr lvl="1"/>
            <a:r>
              <a:rPr lang="en-US" dirty="0" smtClean="0"/>
              <a:t>Static routing</a:t>
            </a:r>
          </a:p>
          <a:p>
            <a:pPr lvl="1"/>
            <a:r>
              <a:rPr lang="en-US" dirty="0" smtClean="0"/>
              <a:t>High-performance &amp; semi-private</a:t>
            </a:r>
          </a:p>
          <a:p>
            <a:pPr lvl="1"/>
            <a:r>
              <a:rPr lang="en-US" dirty="0" smtClean="0"/>
              <a:t>Spans 15,000 km across 11 routers</a:t>
            </a:r>
          </a:p>
          <a:p>
            <a:pPr lvl="1">
              <a:spcBef>
                <a:spcPts val="0"/>
              </a:spcBef>
              <a:buNone/>
            </a:pPr>
            <a:endParaRPr lang="en-US" dirty="0" smtClean="0"/>
          </a:p>
        </p:txBody>
      </p:sp>
      <p:sp>
        <p:nvSpPr>
          <p:cNvPr id="7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8458200" y="6477000"/>
            <a:ext cx="479425" cy="274638"/>
          </a:xfrm>
          <a:prstGeom prst="rect">
            <a:avLst/>
          </a:prstGeom>
        </p:spPr>
        <p:txBody>
          <a:bodyPr anchor="t"/>
          <a:lstStyle/>
          <a:p>
            <a:pPr algn="r">
              <a:defRPr/>
            </a:pPr>
            <a:fld id="{BC3B32A6-42C5-4735-849A-5A38316B3AF4}" type="slidenum">
              <a:rPr lang="en-US" sz="1800" smtClean="0">
                <a:solidFill>
                  <a:schemeClr val="tx1"/>
                </a:solidFill>
              </a:rPr>
              <a:pPr algn="r">
                <a:defRPr/>
              </a:pPr>
              <a:t>40</a:t>
            </a:fld>
            <a:endParaRPr lang="en-US" sz="1800" dirty="0" smtClean="0">
              <a:solidFill>
                <a:schemeClr val="tx1"/>
              </a:solidFill>
            </a:endParaRPr>
          </a:p>
        </p:txBody>
      </p:sp>
      <p:grpSp>
        <p:nvGrpSpPr>
          <p:cNvPr id="5" name="Group 18"/>
          <p:cNvGrpSpPr/>
          <p:nvPr/>
        </p:nvGrpSpPr>
        <p:grpSpPr>
          <a:xfrm>
            <a:off x="6400800" y="3962400"/>
            <a:ext cx="2743200" cy="2586489"/>
            <a:chOff x="6400800" y="1600200"/>
            <a:chExt cx="2743200" cy="2586489"/>
          </a:xfrm>
        </p:grpSpPr>
        <p:pic>
          <p:nvPicPr>
            <p:cNvPr id="14" name="Picture 3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400800" y="1600200"/>
              <a:ext cx="2590800" cy="258648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5" name="Rectangle 14"/>
            <p:cNvSpPr/>
            <p:nvPr/>
          </p:nvSpPr>
          <p:spPr>
            <a:xfrm>
              <a:off x="8836223" y="2926013"/>
              <a:ext cx="307777" cy="1188787"/>
            </a:xfrm>
            <a:prstGeom prst="rect">
              <a:avLst/>
            </a:prstGeom>
          </p:spPr>
          <p:txBody>
            <a:bodyPr vert="vert270" wrap="none">
              <a:spAutoFit/>
            </a:bodyPr>
            <a:lstStyle/>
            <a:p>
              <a:r>
                <a:rPr lang="en-US" sz="800" dirty="0" smtClean="0">
                  <a:solidFill>
                    <a:schemeClr val="bg1">
                      <a:lumMod val="65000"/>
                    </a:schemeClr>
                  </a:solidFill>
                </a:rPr>
                <a:t>http://tinyurl.com/5blu3n</a:t>
              </a:r>
            </a:p>
          </p:txBody>
        </p:sp>
      </p:grpSp>
      <p:pic>
        <p:nvPicPr>
          <p:cNvPr id="21" name="Picture 20" descr="ArchitectureHWPic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894471" y="1828800"/>
            <a:ext cx="3133225" cy="1905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5448"/>
            <a:ext cx="8458200" cy="1252728"/>
          </a:xfrm>
        </p:spPr>
        <p:txBody>
          <a:bodyPr>
            <a:noAutofit/>
          </a:bodyPr>
          <a:lstStyle/>
          <a:p>
            <a:r>
              <a:rPr lang="en-US" sz="4200" dirty="0" smtClean="0"/>
              <a:t>Exact Packet-Timing Measurements</a:t>
            </a:r>
            <a:endParaRPr lang="en-US" sz="4200" dirty="0"/>
          </a:p>
        </p:txBody>
      </p:sp>
      <p:sp>
        <p:nvSpPr>
          <p:cNvPr id="8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8458200" y="6477000"/>
            <a:ext cx="479425" cy="274638"/>
          </a:xfrm>
          <a:prstGeom prst="rect">
            <a:avLst/>
          </a:prstGeom>
        </p:spPr>
        <p:txBody>
          <a:bodyPr anchor="t"/>
          <a:lstStyle/>
          <a:p>
            <a:pPr algn="r">
              <a:defRPr/>
            </a:pPr>
            <a:fld id="{BC3B32A6-42C5-4735-849A-5A38316B3AF4}" type="slidenum">
              <a:rPr lang="en-US" sz="1800" smtClean="0">
                <a:solidFill>
                  <a:schemeClr val="tx1"/>
                </a:solidFill>
              </a:rPr>
              <a:pPr algn="r">
                <a:defRPr/>
              </a:pPr>
              <a:t>41</a:t>
            </a:fld>
            <a:endParaRPr lang="en-US" sz="1800" dirty="0" smtClean="0">
              <a:solidFill>
                <a:schemeClr val="tx1"/>
              </a:solidFill>
            </a:endParaRPr>
          </a:p>
        </p:txBody>
      </p:sp>
      <p:pic>
        <p:nvPicPr>
          <p:cNvPr id="10" name="Content Placeholder 9" descr="1525_1000T.pn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0" y="3276600"/>
            <a:ext cx="4755717" cy="3581400"/>
          </a:xfrm>
        </p:spPr>
      </p:pic>
      <p:pic>
        <p:nvPicPr>
          <p:cNvPr id="9" name="Picture 8" descr="PacketChainDecay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768591" y="3471863"/>
            <a:ext cx="4375409" cy="3386137"/>
          </a:xfrm>
          <a:prstGeom prst="rect">
            <a:avLst/>
          </a:prstGeom>
        </p:spPr>
      </p:pic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457200" y="1774825"/>
            <a:ext cx="8229600" cy="4625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54864" tIns="91440" rIns="91440" bIns="45720" numCol="1" anchor="t" anchorCtr="0" compatLnSpc="1">
            <a:prstTxWarp prst="textNoShape">
              <a:avLst/>
            </a:prstTxWarp>
          </a:bodyPr>
          <a:lstStyle/>
          <a:p>
            <a:pPr marL="438150" indent="-319088" eaLnBrk="0" hangingPunct="0">
              <a:buClr>
                <a:schemeClr val="accent1"/>
              </a:buClr>
              <a:buSzPct val="80000"/>
              <a:buFont typeface="Wingdings 2" pitchFamily="18" charset="2"/>
              <a:buChar char=""/>
            </a:pPr>
            <a:r>
              <a:rPr lang="en-US" sz="3200" dirty="0" smtClean="0">
                <a:latin typeface="+mn-lt"/>
                <a:cs typeface="+mn-cs"/>
              </a:rPr>
              <a:t>Peak at minimum inter-packet gap</a:t>
            </a: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438150" marR="0" lvl="0" indent="-319088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 2" pitchFamily="18" charset="2"/>
              <a:buChar char=""/>
              <a:tabLst/>
              <a:defRPr/>
            </a:pPr>
            <a:r>
              <a:rPr lang="en-US" sz="3200" noProof="0" dirty="0" smtClean="0">
                <a:latin typeface="+mn-lt"/>
                <a:cs typeface="+mn-cs"/>
              </a:rPr>
              <a:t>Packet chains of increasing length are exponentially less frequent!</a:t>
            </a: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  <a:p>
            <a:pPr marL="730250" marR="0" lvl="1" indent="-273050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90000"/>
              <a:buFont typeface="Wingdings" pitchFamily="2" charset="2"/>
              <a:buChar char=""/>
              <a:tabLst/>
              <a:defRPr/>
            </a:pP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Content Placeholder 6" descr="Timings1.png"/>
          <p:cNvPicPr>
            <a:picLocks noChangeAspect="1"/>
          </p:cNvPicPr>
          <p:nvPr/>
        </p:nvPicPr>
        <p:blipFill>
          <a:blip r:embed="rId3" cstate="print"/>
          <a:srcRect l="2180" t="5814" r="6250" b="2616"/>
          <a:stretch>
            <a:fillRect/>
          </a:stretch>
        </p:blipFill>
        <p:spPr bwMode="auto">
          <a:xfrm>
            <a:off x="5257800" y="2743200"/>
            <a:ext cx="2819400" cy="2114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200" dirty="0" smtClean="0"/>
              <a:t>Future Work: Characterizing NICs</a:t>
            </a:r>
            <a:endParaRPr lang="en-US" sz="4200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Compute time delay between consecutive packets for both methods (</a:t>
            </a:r>
            <a:r>
              <a:rPr lang="en-US" dirty="0" err="1" smtClean="0"/>
              <a:t>BiFocals</a:t>
            </a:r>
            <a:r>
              <a:rPr lang="en-US" dirty="0" smtClean="0"/>
              <a:t> / </a:t>
            </a:r>
            <a:r>
              <a:rPr lang="en-US" sz="2800" dirty="0" smtClean="0"/>
              <a:t>NIC</a:t>
            </a:r>
            <a:r>
              <a:rPr lang="en-US" dirty="0" smtClean="0"/>
              <a:t>)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Use to build empirical </a:t>
            </a:r>
            <a:r>
              <a:rPr lang="en-US" dirty="0" err="1" smtClean="0"/>
              <a:t>deconvolution</a:t>
            </a:r>
            <a:r>
              <a:rPr lang="en-US" dirty="0" smtClean="0"/>
              <a:t> function</a:t>
            </a:r>
          </a:p>
          <a:p>
            <a:pPr lvl="1"/>
            <a:r>
              <a:rPr lang="en-US" dirty="0" smtClean="0"/>
              <a:t>Allows higher precision measurements with normal NICs </a:t>
            </a:r>
            <a:r>
              <a:rPr lang="en-US" smtClean="0"/>
              <a:t>by “backing out” </a:t>
            </a:r>
            <a:r>
              <a:rPr lang="en-US" dirty="0" smtClean="0"/>
              <a:t>distortive effects</a:t>
            </a:r>
          </a:p>
        </p:txBody>
      </p:sp>
      <p:sp>
        <p:nvSpPr>
          <p:cNvPr id="10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8458200" y="6477000"/>
            <a:ext cx="479425" cy="274638"/>
          </a:xfrm>
          <a:prstGeom prst="rect">
            <a:avLst/>
          </a:prstGeom>
        </p:spPr>
        <p:txBody>
          <a:bodyPr anchor="t"/>
          <a:lstStyle/>
          <a:p>
            <a:pPr algn="r">
              <a:defRPr/>
            </a:pPr>
            <a:fld id="{BC3B32A6-42C5-4735-849A-5A38316B3AF4}" type="slidenum">
              <a:rPr lang="en-US" sz="1800" smtClean="0">
                <a:solidFill>
                  <a:schemeClr val="tx1"/>
                </a:solidFill>
              </a:rPr>
              <a:pPr algn="r">
                <a:defRPr/>
              </a:pPr>
              <a:t>42</a:t>
            </a:fld>
            <a:endParaRPr lang="en-US" sz="1800" dirty="0" smtClean="0">
              <a:solidFill>
                <a:schemeClr val="tx1"/>
              </a:solidFill>
            </a:endParaRPr>
          </a:p>
        </p:txBody>
      </p:sp>
      <p:grpSp>
        <p:nvGrpSpPr>
          <p:cNvPr id="4" name="Group 7"/>
          <p:cNvGrpSpPr/>
          <p:nvPr/>
        </p:nvGrpSpPr>
        <p:grpSpPr>
          <a:xfrm>
            <a:off x="1143000" y="2895600"/>
            <a:ext cx="3382472" cy="1641491"/>
            <a:chOff x="2743200" y="2819400"/>
            <a:chExt cx="3382472" cy="1641491"/>
          </a:xfrm>
        </p:grpSpPr>
        <p:sp>
          <p:nvSpPr>
            <p:cNvPr id="9" name="Notched Right Arrow 8"/>
            <p:cNvSpPr/>
            <p:nvPr/>
          </p:nvSpPr>
          <p:spPr>
            <a:xfrm>
              <a:off x="2743200" y="2819400"/>
              <a:ext cx="3382472" cy="591933"/>
            </a:xfrm>
            <a:prstGeom prst="notchedRightArrow">
              <a:avLst>
                <a:gd name="adj1" fmla="val 63445"/>
                <a:gd name="adj2" fmla="val 50840"/>
              </a:avLst>
            </a:prstGeom>
            <a:solidFill>
              <a:srgbClr val="FFCC00">
                <a:alpha val="60000"/>
              </a:srgbClr>
            </a:solidFill>
            <a:ln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1" name="Oval 10"/>
            <p:cNvSpPr/>
            <p:nvPr/>
          </p:nvSpPr>
          <p:spPr>
            <a:xfrm>
              <a:off x="3870691" y="2988524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2" name="Oval 11"/>
            <p:cNvSpPr/>
            <p:nvPr/>
          </p:nvSpPr>
          <p:spPr>
            <a:xfrm>
              <a:off x="4307593" y="2988524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3" name="Oval 12"/>
            <p:cNvSpPr/>
            <p:nvPr/>
          </p:nvSpPr>
          <p:spPr>
            <a:xfrm>
              <a:off x="2996885" y="2988524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4" name="Oval 13"/>
            <p:cNvSpPr/>
            <p:nvPr/>
          </p:nvSpPr>
          <p:spPr>
            <a:xfrm>
              <a:off x="3433788" y="2988524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" name="Oval 14"/>
            <p:cNvSpPr/>
            <p:nvPr/>
          </p:nvSpPr>
          <p:spPr>
            <a:xfrm>
              <a:off x="4744496" y="2988524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6" name="Oval 15"/>
            <p:cNvSpPr/>
            <p:nvPr/>
          </p:nvSpPr>
          <p:spPr>
            <a:xfrm>
              <a:off x="5181399" y="2988524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Oval 16"/>
            <p:cNvSpPr/>
            <p:nvPr/>
          </p:nvSpPr>
          <p:spPr>
            <a:xfrm>
              <a:off x="5618301" y="2988524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8" name="Notched Right Arrow 17"/>
            <p:cNvSpPr/>
            <p:nvPr/>
          </p:nvSpPr>
          <p:spPr>
            <a:xfrm>
              <a:off x="2743200" y="3622737"/>
              <a:ext cx="3382472" cy="591933"/>
            </a:xfrm>
            <a:prstGeom prst="notchedRightArrow">
              <a:avLst>
                <a:gd name="adj1" fmla="val 63445"/>
                <a:gd name="adj2" fmla="val 50840"/>
              </a:avLst>
            </a:prstGeom>
            <a:solidFill>
              <a:srgbClr val="FFCC00">
                <a:alpha val="60000"/>
              </a:srgbClr>
            </a:solidFill>
            <a:ln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9" name="Oval 18"/>
            <p:cNvSpPr/>
            <p:nvPr/>
          </p:nvSpPr>
          <p:spPr>
            <a:xfrm>
              <a:off x="4011627" y="3791861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0" name="Oval 19"/>
            <p:cNvSpPr/>
            <p:nvPr/>
          </p:nvSpPr>
          <p:spPr>
            <a:xfrm>
              <a:off x="4307593" y="3791861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1" name="Oval 20"/>
            <p:cNvSpPr/>
            <p:nvPr/>
          </p:nvSpPr>
          <p:spPr>
            <a:xfrm>
              <a:off x="2996885" y="3791861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2" name="Oval 21"/>
            <p:cNvSpPr/>
            <p:nvPr/>
          </p:nvSpPr>
          <p:spPr>
            <a:xfrm>
              <a:off x="3335133" y="3791861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3" name="Oval 22"/>
            <p:cNvSpPr/>
            <p:nvPr/>
          </p:nvSpPr>
          <p:spPr>
            <a:xfrm>
              <a:off x="4645841" y="3791861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4" name="Oval 23"/>
            <p:cNvSpPr/>
            <p:nvPr/>
          </p:nvSpPr>
          <p:spPr>
            <a:xfrm>
              <a:off x="5110930" y="3791861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5" name="Oval 24"/>
            <p:cNvSpPr/>
            <p:nvPr/>
          </p:nvSpPr>
          <p:spPr>
            <a:xfrm>
              <a:off x="5702863" y="3791861"/>
              <a:ext cx="253685" cy="253685"/>
            </a:xfrm>
            <a:prstGeom prst="ellipse">
              <a:avLst/>
            </a:prstGeom>
            <a:solidFill>
              <a:srgbClr val="FFCC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cxnSp>
          <p:nvCxnSpPr>
            <p:cNvPr id="26" name="Straight Arrow Connector 25"/>
            <p:cNvCxnSpPr/>
            <p:nvPr/>
          </p:nvCxnSpPr>
          <p:spPr>
            <a:xfrm>
              <a:off x="3123728" y="3453613"/>
              <a:ext cx="422809" cy="881"/>
            </a:xfrm>
            <a:prstGeom prst="straightConnector1">
              <a:avLst/>
            </a:prstGeom>
            <a:ln w="12700">
              <a:solidFill>
                <a:schemeClr val="tx1">
                  <a:lumMod val="85000"/>
                  <a:lumOff val="15000"/>
                </a:schemeClr>
              </a:solidFill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/>
            <p:cNvCxnSpPr/>
            <p:nvPr/>
          </p:nvCxnSpPr>
          <p:spPr>
            <a:xfrm rot="5400000">
              <a:off x="2912104" y="3326551"/>
              <a:ext cx="423250" cy="882"/>
            </a:xfrm>
            <a:prstGeom prst="line">
              <a:avLst/>
            </a:prstGeom>
            <a:ln w="12700">
              <a:solidFill>
                <a:schemeClr val="tx1">
                  <a:lumMod val="95000"/>
                  <a:lumOff val="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 rot="5400000">
              <a:off x="3335353" y="3326551"/>
              <a:ext cx="423250" cy="882"/>
            </a:xfrm>
            <a:prstGeom prst="line">
              <a:avLst/>
            </a:prstGeom>
            <a:ln w="12700">
              <a:solidFill>
                <a:schemeClr val="tx1">
                  <a:lumMod val="95000"/>
                  <a:lumOff val="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9" name="TextBox 28"/>
            <p:cNvSpPr txBox="1"/>
            <p:nvPr/>
          </p:nvSpPr>
          <p:spPr>
            <a:xfrm>
              <a:off x="2895600" y="3352800"/>
              <a:ext cx="268022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 smtClean="0"/>
                <a:t>t</a:t>
              </a:r>
              <a:r>
                <a:rPr lang="en-US" sz="1000" baseline="-25000" dirty="0" smtClean="0"/>
                <a:t>0</a:t>
              </a:r>
              <a:endParaRPr lang="en-US" sz="1000" baseline="-25000" dirty="0"/>
            </a:p>
          </p:txBody>
        </p:sp>
        <p:sp>
          <p:nvSpPr>
            <p:cNvPr id="30" name="TextBox 29"/>
            <p:cNvSpPr txBox="1"/>
            <p:nvPr/>
          </p:nvSpPr>
          <p:spPr>
            <a:xfrm>
              <a:off x="3546537" y="3369052"/>
              <a:ext cx="268022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 smtClean="0"/>
                <a:t>t</a:t>
              </a:r>
              <a:r>
                <a:rPr lang="en-US" sz="1000" baseline="-25000" dirty="0" smtClean="0"/>
                <a:t>1</a:t>
              </a:r>
              <a:endParaRPr lang="en-US" sz="1000" baseline="-25000" dirty="0"/>
            </a:p>
          </p:txBody>
        </p:sp>
        <p:sp>
          <p:nvSpPr>
            <p:cNvPr id="31" name="TextBox 30"/>
            <p:cNvSpPr txBox="1"/>
            <p:nvPr/>
          </p:nvSpPr>
          <p:spPr>
            <a:xfrm>
              <a:off x="3123728" y="3453613"/>
              <a:ext cx="587020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 err="1" smtClean="0"/>
                <a:t>d</a:t>
              </a:r>
              <a:r>
                <a:rPr lang="en-US" sz="1000" baseline="-25000" dirty="0" err="1" smtClean="0"/>
                <a:t>BiFocals</a:t>
              </a:r>
              <a:endParaRPr lang="en-US" sz="1000" baseline="-25000" dirty="0"/>
            </a:p>
          </p:txBody>
        </p:sp>
        <p:sp>
          <p:nvSpPr>
            <p:cNvPr id="32" name="TextBox 31"/>
            <p:cNvSpPr txBox="1"/>
            <p:nvPr/>
          </p:nvSpPr>
          <p:spPr>
            <a:xfrm>
              <a:off x="3159244" y="4214670"/>
              <a:ext cx="404278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 err="1" smtClean="0"/>
                <a:t>d</a:t>
              </a:r>
              <a:r>
                <a:rPr lang="en-US" sz="1000" baseline="-25000" dirty="0" err="1" smtClean="0"/>
                <a:t>NIC</a:t>
              </a:r>
              <a:endParaRPr lang="en-US" sz="1000" baseline="-25000" dirty="0"/>
            </a:p>
          </p:txBody>
        </p:sp>
        <p:cxnSp>
          <p:nvCxnSpPr>
            <p:cNvPr id="33" name="Straight Arrow Connector 32"/>
            <p:cNvCxnSpPr/>
            <p:nvPr/>
          </p:nvCxnSpPr>
          <p:spPr>
            <a:xfrm>
              <a:off x="3123728" y="4256951"/>
              <a:ext cx="338247" cy="705"/>
            </a:xfrm>
            <a:prstGeom prst="straightConnector1">
              <a:avLst/>
            </a:prstGeom>
            <a:ln w="12700">
              <a:solidFill>
                <a:schemeClr val="tx1">
                  <a:lumMod val="85000"/>
                  <a:lumOff val="15000"/>
                </a:schemeClr>
              </a:solidFill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Straight Connector 33"/>
            <p:cNvCxnSpPr/>
            <p:nvPr/>
          </p:nvCxnSpPr>
          <p:spPr>
            <a:xfrm rot="5400000">
              <a:off x="2912104" y="4129888"/>
              <a:ext cx="423250" cy="882"/>
            </a:xfrm>
            <a:prstGeom prst="line">
              <a:avLst/>
            </a:prstGeom>
            <a:ln w="12700">
              <a:solidFill>
                <a:schemeClr val="tx1">
                  <a:lumMod val="95000"/>
                  <a:lumOff val="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Straight Connector 34"/>
            <p:cNvCxnSpPr/>
            <p:nvPr/>
          </p:nvCxnSpPr>
          <p:spPr>
            <a:xfrm rot="5400000">
              <a:off x="3250791" y="4129888"/>
              <a:ext cx="423250" cy="882"/>
            </a:xfrm>
            <a:prstGeom prst="line">
              <a:avLst/>
            </a:prstGeom>
            <a:ln w="12700">
              <a:solidFill>
                <a:schemeClr val="tx1">
                  <a:lumMod val="95000"/>
                  <a:lumOff val="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TextBox 35"/>
            <p:cNvSpPr txBox="1"/>
            <p:nvPr/>
          </p:nvSpPr>
          <p:spPr>
            <a:xfrm>
              <a:off x="2895600" y="4191000"/>
              <a:ext cx="268022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 smtClean="0"/>
                <a:t>t</a:t>
              </a:r>
              <a:r>
                <a:rPr lang="en-US" sz="1000" baseline="-25000" dirty="0" smtClean="0"/>
                <a:t>0</a:t>
              </a:r>
              <a:endParaRPr lang="en-US" sz="1000" baseline="-25000" dirty="0"/>
            </a:p>
          </p:txBody>
        </p:sp>
        <p:sp>
          <p:nvSpPr>
            <p:cNvPr id="37" name="TextBox 36"/>
            <p:cNvSpPr txBox="1"/>
            <p:nvPr/>
          </p:nvSpPr>
          <p:spPr>
            <a:xfrm>
              <a:off x="3505200" y="4191000"/>
              <a:ext cx="268022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000" dirty="0" smtClean="0"/>
                <a:t>t</a:t>
              </a:r>
              <a:r>
                <a:rPr lang="en-US" sz="1000" baseline="-25000" dirty="0" smtClean="0"/>
                <a:t>1</a:t>
              </a:r>
              <a:endParaRPr lang="en-US" sz="1000" baseline="-25000" dirty="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4706</TotalTime>
  <Words>2131</Words>
  <Application>Microsoft Macintosh PowerPoint</Application>
  <PresentationFormat>On-screen Show (4:3)</PresentationFormat>
  <Paragraphs>320</Paragraphs>
  <Slides>42</Slides>
  <Notes>30</Notes>
  <HiddenSlides>0</HiddenSlides>
  <MMClips>0</MMClips>
  <ScaleCrop>false</ScaleCrop>
  <HeadingPairs>
    <vt:vector size="4" baseType="variant">
      <vt:variant>
        <vt:lpstr>Design Template</vt:lpstr>
      </vt:variant>
      <vt:variant>
        <vt:i4>1</vt:i4>
      </vt:variant>
      <vt:variant>
        <vt:lpstr>Slide Titles</vt:lpstr>
      </vt:variant>
      <vt:variant>
        <vt:i4>42</vt:i4>
      </vt:variant>
    </vt:vector>
  </HeadingPairs>
  <TitlesOfParts>
    <vt:vector size="43" baseType="lpstr">
      <vt:lpstr>Default Design</vt:lpstr>
      <vt:lpstr>Concurrency, Threads, and Events</vt:lpstr>
      <vt:lpstr>On the Duality of Operating System Structures Hugh C. Lauer and Roger M Needham</vt:lpstr>
      <vt:lpstr>Message vs Procedure oriented system (i.e. Events vs Threads)</vt:lpstr>
      <vt:lpstr>Message-oriented system </vt:lpstr>
      <vt:lpstr>Message-oriented system </vt:lpstr>
      <vt:lpstr>Process-oriented system </vt:lpstr>
      <vt:lpstr>Process-oriented system </vt:lpstr>
      <vt:lpstr>Duality </vt:lpstr>
      <vt:lpstr>Preservation of Performance </vt:lpstr>
      <vt:lpstr>SEDA: An Architecture for Well-Conditioned, Scalable Internet Services (Welsh, 2001)</vt:lpstr>
      <vt:lpstr>SEDA: An Architecture for Well-Conditioned, Scalable Internet Services (Welsh, 2001)</vt:lpstr>
      <vt:lpstr>What is a thread?</vt:lpstr>
      <vt:lpstr>Thread Switching</vt:lpstr>
      <vt:lpstr>Thread Scheduler</vt:lpstr>
      <vt:lpstr>Synchronization Primitives</vt:lpstr>
      <vt:lpstr>Uses of threads</vt:lpstr>
      <vt:lpstr>Common Problems</vt:lpstr>
      <vt:lpstr>What is an Event?</vt:lpstr>
      <vt:lpstr>Example Event System</vt:lpstr>
      <vt:lpstr>Event Scheduler</vt:lpstr>
      <vt:lpstr>Synchronization?</vt:lpstr>
      <vt:lpstr>Uses of Events</vt:lpstr>
      <vt:lpstr>Common Problems</vt:lpstr>
      <vt:lpstr>Threaded Server Throughput</vt:lpstr>
      <vt:lpstr>Event-driven Server Throughput</vt:lpstr>
      <vt:lpstr>Threads vs. Events</vt:lpstr>
      <vt:lpstr>SEDA</vt:lpstr>
      <vt:lpstr>SEDA Stage</vt:lpstr>
      <vt:lpstr>Best of both worlds</vt:lpstr>
      <vt:lpstr>Next Time</vt:lpstr>
      <vt:lpstr>Next Time</vt:lpstr>
      <vt:lpstr>Ken Birman’s research</vt:lpstr>
      <vt:lpstr>Three possible cs6410 topics: I</vt:lpstr>
      <vt:lpstr>Three possible cs6410 topics: II</vt:lpstr>
      <vt:lpstr>Three possible cs6410 topics: III</vt:lpstr>
      <vt:lpstr>Connection to machine learning</vt:lpstr>
      <vt:lpstr>Exact  temporal  characterization  of 10 Gbps  optical  wide-area  network</vt:lpstr>
      <vt:lpstr>Research Agenda…</vt:lpstr>
      <vt:lpstr>End-to-End Loss and the WAN</vt:lpstr>
      <vt:lpstr>Instrumentation and WAN Testbed</vt:lpstr>
      <vt:lpstr>Exact Packet-Timing Measurements</vt:lpstr>
      <vt:lpstr>Future Work: Characterizing NICs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Hakim Weatherspoon</cp:lastModifiedBy>
  <cp:revision>40</cp:revision>
  <dcterms:created xsi:type="dcterms:W3CDTF">2010-09-07T08:31:13Z</dcterms:created>
  <dcterms:modified xsi:type="dcterms:W3CDTF">2010-09-08T11:35:36Z</dcterms:modified>
</cp:coreProperties>
</file>