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sldIdLst>
    <p:sldId id="382" r:id="rId2"/>
    <p:sldId id="490" r:id="rId3"/>
    <p:sldId id="491" r:id="rId4"/>
    <p:sldId id="492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3" r:id="rId20"/>
    <p:sldId id="494" r:id="rId21"/>
    <p:sldId id="495" r:id="rId22"/>
    <p:sldId id="496" r:id="rId23"/>
    <p:sldId id="497" r:id="rId24"/>
    <p:sldId id="498" r:id="rId25"/>
    <p:sldId id="38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7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Deniz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Hari</a:t>
            </a:r>
            <a:r>
              <a:rPr lang="en-US" dirty="0" smtClean="0"/>
              <a:t>,</a:t>
            </a:r>
          </a:p>
          <a:p>
            <a:r>
              <a:rPr lang="en-US" dirty="0" smtClean="0"/>
              <a:t>Jared</a:t>
            </a:r>
          </a:p>
          <a:p>
            <a:r>
              <a:rPr lang="en-US" dirty="0" err="1" smtClean="0"/>
              <a:t>Petko</a:t>
            </a:r>
            <a:endParaRPr lang="en-US" dirty="0" smtClean="0"/>
          </a:p>
          <a:p>
            <a:r>
              <a:rPr lang="en-US" dirty="0" err="1" smtClean="0"/>
              <a:t>Taiyen</a:t>
            </a:r>
            <a:endParaRPr lang="en-US" dirty="0" smtClean="0"/>
          </a:p>
          <a:p>
            <a:r>
              <a:rPr lang="en-US" dirty="0" smtClean="0"/>
              <a:t>Bo</a:t>
            </a:r>
          </a:p>
          <a:p>
            <a:r>
              <a:rPr lang="en-US" dirty="0" smtClean="0"/>
              <a:t>Yin</a:t>
            </a:r>
          </a:p>
          <a:p>
            <a:r>
              <a:rPr lang="en-US" dirty="0" err="1" smtClean="0"/>
              <a:t>Srivant</a:t>
            </a:r>
            <a:endParaRPr lang="en-US" dirty="0" smtClean="0"/>
          </a:p>
          <a:p>
            <a:r>
              <a:rPr lang="en-US" dirty="0" smtClean="0"/>
              <a:t>Robert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“UNIX is basically a simple operating system, but you have to be a genius to understand the simplicity.” – Dennis Ritchie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A37941-328F-DA46-B2FC-705ABB71A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98A50F-85B9-9346-8F72-18F09DC4BA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E9691-F2A0-D245-A491-96C5FAE7E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1E107C48-5DC7-924A-B167-87C47E1DB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A8FE283-FBF5-574E-8150-9753D02C1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F51219-1AE3-2944-8480-ACB493E96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0A3746-3ED9-8840-A435-420550382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3F181B-04A2-3E41-9246-40EE25E11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E93E40-8A73-D944-9EE3-7862A791C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AEA565-E681-3E46-910B-4EBEE1A45E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C38AEA-BB5F-9940-8A2D-CB00BB73B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BD9682-27ED-9640-8990-5181D4791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CB3F38-576F-8740-89EB-E487EA0FA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8624F-AC86-5F40-BA0C-04AF95648B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Classic Systems:</a:t>
            </a:r>
            <a:br>
              <a:rPr lang="en-US" dirty="0" smtClean="0"/>
            </a:br>
            <a:r>
              <a:rPr lang="en-US" dirty="0" smtClean="0"/>
              <a:t>Unix and THE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084763"/>
            <a:ext cx="6202363" cy="619125"/>
          </a:xfrm>
        </p:spPr>
        <p:txBody>
          <a:bodyPr/>
          <a:lstStyle/>
          <a:p>
            <a:r>
              <a:rPr lang="en-US" dirty="0" smtClean="0"/>
              <a:t>Presented by Hakim Weatherspoon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Uniform I/O model </a:t>
            </a:r>
          </a:p>
          <a:p>
            <a:pPr lvl="1"/>
            <a:r>
              <a:rPr lang="en-US" dirty="0" smtClean="0"/>
              <a:t>Each device associated with at least one file</a:t>
            </a:r>
          </a:p>
          <a:p>
            <a:pPr lvl="1"/>
            <a:r>
              <a:rPr lang="en-US" dirty="0" smtClean="0"/>
              <a:t>But read or write of file results in activation of device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Advantage: Uniform naming and protection model</a:t>
            </a:r>
          </a:p>
          <a:p>
            <a:pPr lvl="1"/>
            <a:r>
              <a:rPr lang="en-US" dirty="0" smtClean="0"/>
              <a:t>File and device I/O are as similar as possible</a:t>
            </a:r>
          </a:p>
          <a:p>
            <a:pPr lvl="1"/>
            <a:r>
              <a:rPr lang="en-US" dirty="0" smtClean="0"/>
              <a:t>File and device names have the same syntax and meaning, can pass as arguments to programs</a:t>
            </a:r>
          </a:p>
          <a:p>
            <a:pPr lvl="1"/>
            <a:r>
              <a:rPr lang="en-US" dirty="0" smtClean="0"/>
              <a:t>Same protection mechanism as regular files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Removable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Tree-structured </a:t>
            </a:r>
          </a:p>
          <a:p>
            <a:r>
              <a:rPr lang="en-US" i="1" dirty="0" err="1" smtClean="0"/>
              <a:t>Mount</a:t>
            </a:r>
            <a:r>
              <a:rPr lang="en-US" dirty="0" err="1" smtClean="0"/>
              <a:t>’ed</a:t>
            </a:r>
            <a:r>
              <a:rPr lang="en-US" dirty="0" smtClean="0"/>
              <a:t> on an ordinary file</a:t>
            </a:r>
          </a:p>
          <a:p>
            <a:pPr lvl="1"/>
            <a:r>
              <a:rPr lang="en-US" dirty="0" smtClean="0"/>
              <a:t>Mount replaces a leaf of the hierarchy tree (the ordinary file) by a whole new </a:t>
            </a:r>
            <a:r>
              <a:rPr lang="en-US" dirty="0" err="1" smtClean="0"/>
              <a:t>subtree</a:t>
            </a:r>
            <a:r>
              <a:rPr lang="en-US" dirty="0" smtClean="0"/>
              <a:t> (the hierarchy stored on the removable volume)</a:t>
            </a:r>
          </a:p>
          <a:p>
            <a:pPr lvl="1"/>
            <a:r>
              <a:rPr lang="en-US" dirty="0" smtClean="0"/>
              <a:t>After mount, virtually no distinction between files on permanent media or removable media</a:t>
            </a:r>
            <a:endParaRPr lang="en-US" dirty="0"/>
          </a:p>
        </p:txBody>
      </p:sp>
      <p:pic>
        <p:nvPicPr>
          <p:cNvPr id="4" name="Picture 4" descr="1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4667250"/>
            <a:ext cx="83026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User-world, RWX bits </a:t>
            </a:r>
          </a:p>
          <a:p>
            <a:r>
              <a:rPr lang="en-US" dirty="0" smtClean="0"/>
              <a:t>set-user-id bit </a:t>
            </a:r>
          </a:p>
          <a:p>
            <a:r>
              <a:rPr lang="en-US" dirty="0" smtClean="0"/>
              <a:t>super user is just special user 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I/O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open, close, read, write, seek</a:t>
            </a:r>
          </a:p>
          <a:p>
            <a:pPr lvl="1"/>
            <a:r>
              <a:rPr lang="en-US" dirty="0" smtClean="0"/>
              <a:t>Uniform calls eliminates differences between devices </a:t>
            </a:r>
          </a:p>
          <a:p>
            <a:r>
              <a:rPr lang="en-US" dirty="0" smtClean="0"/>
              <a:t>other system calls</a:t>
            </a:r>
          </a:p>
          <a:p>
            <a:pPr lvl="1"/>
            <a:r>
              <a:rPr lang="en-US" dirty="0" smtClean="0"/>
              <a:t>close, status, </a:t>
            </a:r>
            <a:r>
              <a:rPr lang="en-US" dirty="0" err="1" smtClean="0"/>
              <a:t>chmod</a:t>
            </a:r>
            <a:r>
              <a:rPr lang="en-US" dirty="0" smtClean="0"/>
              <a:t>, </a:t>
            </a:r>
            <a:r>
              <a:rPr lang="en-US" dirty="0" err="1" smtClean="0"/>
              <a:t>mkdir</a:t>
            </a:r>
            <a:r>
              <a:rPr lang="en-US" dirty="0" smtClean="0"/>
              <a:t>, </a:t>
            </a:r>
            <a:r>
              <a:rPr lang="en-US" dirty="0" err="1" smtClean="0"/>
              <a:t>ln</a:t>
            </a:r>
            <a:r>
              <a:rPr lang="en-US" dirty="0" smtClean="0"/>
              <a:t> </a:t>
            </a:r>
          </a:p>
          <a:p>
            <a:r>
              <a:rPr lang="en-US" dirty="0" smtClean="0"/>
              <a:t>bytes, no records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table of </a:t>
            </a:r>
            <a:r>
              <a:rPr lang="en-US" dirty="0" err="1" smtClean="0"/>
              <a:t>i</a:t>
            </a:r>
            <a:r>
              <a:rPr lang="en-US" dirty="0" smtClean="0"/>
              <a:t>-numbers (</a:t>
            </a:r>
            <a:r>
              <a:rPr lang="en-US" dirty="0" err="1" smtClean="0"/>
              <a:t>i</a:t>
            </a:r>
            <a:r>
              <a:rPr lang="en-US" dirty="0" smtClean="0"/>
              <a:t>-list)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-nodes </a:t>
            </a:r>
          </a:p>
          <a:p>
            <a:r>
              <a:rPr lang="en-US" dirty="0" smtClean="0"/>
              <a:t>path name scanning</a:t>
            </a:r>
          </a:p>
          <a:p>
            <a:r>
              <a:rPr lang="en-US" dirty="0" smtClean="0"/>
              <a:t>mount table </a:t>
            </a:r>
          </a:p>
          <a:p>
            <a:r>
              <a:rPr lang="en-US" dirty="0" smtClean="0"/>
              <a:t>buffered data </a:t>
            </a:r>
          </a:p>
          <a:p>
            <a:r>
              <a:rPr lang="en-US" dirty="0" smtClean="0"/>
              <a:t>write-behind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4422" t="1373" r="3906" b="687"/>
          <a:stretch>
            <a:fillRect/>
          </a:stretch>
        </p:blipFill>
        <p:spPr bwMode="auto">
          <a:xfrm>
            <a:off x="4038600" y="2733121"/>
            <a:ext cx="4876800" cy="3905804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I-node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short, unique name that points at file info. </a:t>
            </a:r>
          </a:p>
          <a:p>
            <a:r>
              <a:rPr lang="en-US" dirty="0" smtClean="0"/>
              <a:t>allows simple &amp; efficient </a:t>
            </a:r>
            <a:r>
              <a:rPr lang="en-US" dirty="0" err="1" smtClean="0"/>
              <a:t>fsck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cannot handle accounting issues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19200" y="4572000"/>
            <a:ext cx="1600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File name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19400" y="45720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Inode#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343400" y="45720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4191000"/>
            <a:ext cx="1066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Inode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text, data &amp; stack segments </a:t>
            </a:r>
          </a:p>
          <a:p>
            <a:r>
              <a:rPr lang="en-US" dirty="0" smtClean="0"/>
              <a:t>process swapping </a:t>
            </a:r>
          </a:p>
          <a:p>
            <a:r>
              <a:rPr lang="en-US" dirty="0" err="1" smtClean="0"/>
              <a:t>pid</a:t>
            </a:r>
            <a:r>
              <a:rPr lang="en-US" dirty="0" smtClean="0"/>
              <a:t> = fork() </a:t>
            </a:r>
          </a:p>
          <a:p>
            <a:r>
              <a:rPr lang="en-US" dirty="0" smtClean="0"/>
              <a:t>pipes </a:t>
            </a:r>
          </a:p>
          <a:p>
            <a:r>
              <a:rPr lang="en-US" dirty="0" err="1" smtClean="0"/>
              <a:t>exec(file</a:t>
            </a:r>
            <a:r>
              <a:rPr lang="en-US" dirty="0" smtClean="0"/>
              <a:t>, arg1, ..., </a:t>
            </a:r>
            <a:r>
              <a:rPr lang="en-US" dirty="0" err="1" smtClean="0"/>
              <a:t>argn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pid</a:t>
            </a:r>
            <a:r>
              <a:rPr lang="en-US" dirty="0" smtClean="0"/>
              <a:t> = wait() </a:t>
            </a:r>
          </a:p>
          <a:p>
            <a:r>
              <a:rPr lang="en-US" dirty="0" err="1" smtClean="0"/>
              <a:t>exit(status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cmd</a:t>
            </a:r>
            <a:r>
              <a:rPr lang="en-US" dirty="0" smtClean="0"/>
              <a:t> arg1 ... </a:t>
            </a:r>
            <a:r>
              <a:rPr lang="en-US" dirty="0" err="1" smtClean="0"/>
              <a:t>argn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stdio</a:t>
            </a:r>
            <a:r>
              <a:rPr lang="en-US" dirty="0" smtClean="0"/>
              <a:t> &amp; I/O redirection </a:t>
            </a:r>
          </a:p>
          <a:p>
            <a:r>
              <a:rPr lang="en-US" dirty="0" smtClean="0"/>
              <a:t>filters &amp; pipes </a:t>
            </a:r>
          </a:p>
          <a:p>
            <a:r>
              <a:rPr lang="en-US" dirty="0" smtClean="0"/>
              <a:t>multi-tasking from a single shell </a:t>
            </a:r>
          </a:p>
          <a:p>
            <a:r>
              <a:rPr lang="en-US" dirty="0" smtClean="0"/>
              <a:t>shell is just a program</a:t>
            </a:r>
          </a:p>
          <a:p>
            <a:endParaRPr lang="en-US" dirty="0" smtClean="0"/>
          </a:p>
          <a:p>
            <a:r>
              <a:rPr lang="en-US" dirty="0" smtClean="0"/>
              <a:t>Trivial to implement in shell</a:t>
            </a:r>
          </a:p>
          <a:p>
            <a:pPr lvl="1"/>
            <a:r>
              <a:rPr lang="en-US" dirty="0" smtClean="0"/>
              <a:t>Redirection, background processes, </a:t>
            </a:r>
            <a:r>
              <a:rPr lang="en-US" dirty="0" err="1" smtClean="0"/>
              <a:t>cmd</a:t>
            </a:r>
            <a:r>
              <a:rPr lang="en-US" dirty="0" smtClean="0"/>
              <a:t> files, etc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interrupts </a:t>
            </a:r>
          </a:p>
          <a:p>
            <a:r>
              <a:rPr lang="en-US" dirty="0" smtClean="0"/>
              <a:t>Software signals </a:t>
            </a:r>
          </a:p>
          <a:p>
            <a:r>
              <a:rPr lang="en-US" dirty="0" smtClean="0"/>
              <a:t>Trap to system routine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designed to meet predefined objective</a:t>
            </a:r>
          </a:p>
          <a:p>
            <a:r>
              <a:rPr lang="en-US" dirty="0" smtClean="0"/>
              <a:t>Goal: create a comfortable environment to explore machine and operating system</a:t>
            </a:r>
          </a:p>
          <a:p>
            <a:r>
              <a:rPr lang="en-US" dirty="0" smtClean="0"/>
              <a:t>Other goals</a:t>
            </a:r>
          </a:p>
          <a:p>
            <a:pPr lvl="1"/>
            <a:r>
              <a:rPr lang="en-US" dirty="0" smtClean="0"/>
              <a:t>Programmer convenience</a:t>
            </a:r>
          </a:p>
          <a:p>
            <a:pPr lvl="1"/>
            <a:r>
              <a:rPr lang="en-US" dirty="0" smtClean="0"/>
              <a:t>Elegance of design</a:t>
            </a:r>
          </a:p>
          <a:p>
            <a:pPr lvl="1"/>
            <a:r>
              <a:rPr lang="en-US" dirty="0" smtClean="0"/>
              <a:t>Self-maintaining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UNIX Time-Sharing System</a:t>
            </a:r>
            <a:br>
              <a:rPr lang="en-US" dirty="0" smtClean="0"/>
            </a:br>
            <a:r>
              <a:rPr lang="en-US" sz="3200" dirty="0" smtClean="0"/>
              <a:t>Dennis Ritchie and Ken Thompson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of authors at Bell Labs</a:t>
            </a:r>
          </a:p>
          <a:p>
            <a:pPr lvl="1"/>
            <a:r>
              <a:rPr lang="en-US" dirty="0" smtClean="0"/>
              <a:t>Both won Turing Awards in 1983</a:t>
            </a:r>
          </a:p>
          <a:p>
            <a:endParaRPr lang="en-US" dirty="0" smtClean="0"/>
          </a:p>
          <a:p>
            <a:r>
              <a:rPr lang="en-US" dirty="0" smtClean="0"/>
              <a:t>Dennis Ritchie</a:t>
            </a:r>
          </a:p>
          <a:p>
            <a:pPr lvl="1"/>
            <a:r>
              <a:rPr lang="en-US" dirty="0" smtClean="0"/>
              <a:t>Key developer of </a:t>
            </a:r>
            <a:r>
              <a:rPr lang="en-US" i="1" dirty="0" smtClean="0"/>
              <a:t>The C Programming </a:t>
            </a:r>
            <a:r>
              <a:rPr lang="en-US" i="1" dirty="0" err="1" smtClean="0"/>
              <a:t>Lanuage</a:t>
            </a:r>
            <a:r>
              <a:rPr lang="en-US" dirty="0" smtClean="0"/>
              <a:t>, Unix, and </a:t>
            </a:r>
            <a:r>
              <a:rPr lang="en-US" dirty="0" err="1" smtClean="0"/>
              <a:t>Multics</a:t>
            </a:r>
            <a:endParaRPr lang="en-US" dirty="0" smtClean="0"/>
          </a:p>
          <a:p>
            <a:r>
              <a:rPr lang="en-US" dirty="0" smtClean="0"/>
              <a:t>Ken Thompson</a:t>
            </a:r>
          </a:p>
          <a:p>
            <a:pPr lvl="1"/>
            <a:r>
              <a:rPr lang="en-US" dirty="0" smtClean="0"/>
              <a:t>Key developer of the B programming </a:t>
            </a:r>
            <a:r>
              <a:rPr lang="en-US" dirty="0" err="1" smtClean="0"/>
              <a:t>lanuage</a:t>
            </a:r>
            <a:r>
              <a:rPr lang="en-US" dirty="0" smtClean="0"/>
              <a:t>, Unix, </a:t>
            </a:r>
            <a:r>
              <a:rPr lang="en-US" dirty="0" err="1" smtClean="0"/>
              <a:t>Multics</a:t>
            </a:r>
            <a:r>
              <a:rPr lang="en-US" dirty="0" smtClean="0"/>
              <a:t>, and Plan 9</a:t>
            </a:r>
          </a:p>
          <a:p>
            <a:pPr lvl="1"/>
            <a:r>
              <a:rPr lang="en-US" dirty="0" smtClean="0"/>
              <a:t>Also QED, </a:t>
            </a:r>
            <a:r>
              <a:rPr lang="en-US" dirty="0" err="1" smtClean="0"/>
              <a:t>ed</a:t>
            </a:r>
            <a:r>
              <a:rPr lang="en-US" dirty="0" smtClean="0"/>
              <a:t>, UTF-8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“THE”-Multiprogramming System</a:t>
            </a:r>
            <a:br>
              <a:rPr lang="en-US" dirty="0" smtClean="0"/>
            </a:br>
            <a:r>
              <a:rPr lang="en-US" sz="3200" dirty="0" err="1" smtClean="0"/>
              <a:t>Edsger</a:t>
            </a:r>
            <a:r>
              <a:rPr lang="en-US" sz="3200" dirty="0" smtClean="0"/>
              <a:t> W. </a:t>
            </a:r>
            <a:r>
              <a:rPr lang="en-US" sz="3200" dirty="0" err="1" smtClean="0"/>
              <a:t>Dijkstra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Received Turing Award in 1972</a:t>
            </a:r>
          </a:p>
          <a:p>
            <a:endParaRPr lang="en-US" dirty="0" smtClean="0"/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Shortest Path Algorithm, Reverse Polish Notation, Bankers algorithm, semaphore’s, self-stabilization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Known for disliking ‘</a:t>
            </a:r>
            <a:r>
              <a:rPr lang="en-US" dirty="0" err="1" smtClean="0"/>
              <a:t>goto</a:t>
            </a:r>
            <a:r>
              <a:rPr lang="en-US" dirty="0" smtClean="0"/>
              <a:t>’ statements and using computers!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“THE”-Multiprogramming System</a:t>
            </a:r>
            <a:br>
              <a:rPr lang="en-US" dirty="0" smtClean="0"/>
            </a:br>
            <a:r>
              <a:rPr lang="en-US" sz="3200" dirty="0" err="1" smtClean="0"/>
              <a:t>Edsger</a:t>
            </a:r>
            <a:r>
              <a:rPr lang="en-US" sz="3200" dirty="0" smtClean="0"/>
              <a:t> W. </a:t>
            </a:r>
            <a:r>
              <a:rPr lang="en-US" sz="3200" dirty="0" err="1" smtClean="0"/>
              <a:t>Dijkstra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Never named “THE” system; instead, abbreviation for "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Hogeschool</a:t>
            </a:r>
            <a:r>
              <a:rPr lang="en-US" dirty="0" smtClean="0"/>
              <a:t> Eindhoven”</a:t>
            </a:r>
          </a:p>
          <a:p>
            <a:endParaRPr lang="en-US" dirty="0" smtClean="0"/>
          </a:p>
          <a:p>
            <a:r>
              <a:rPr lang="en-US" dirty="0" smtClean="0"/>
              <a:t>Batch system (no human intervention) that supported multitasking (processes share CPU)</a:t>
            </a:r>
          </a:p>
          <a:p>
            <a:pPr lvl="1"/>
            <a:r>
              <a:rPr lang="en-US" dirty="0" smtClean="0"/>
              <a:t>THE was </a:t>
            </a:r>
            <a:r>
              <a:rPr lang="en-US" i="1" dirty="0" smtClean="0"/>
              <a:t>not</a:t>
            </a:r>
            <a:r>
              <a:rPr lang="en-US" dirty="0" smtClean="0"/>
              <a:t> multiuser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Introduced </a:t>
            </a:r>
          </a:p>
          <a:p>
            <a:pPr lvl="1"/>
            <a:r>
              <a:rPr lang="en-US" dirty="0" smtClean="0"/>
              <a:t>software-based memory segmentation</a:t>
            </a:r>
          </a:p>
          <a:p>
            <a:pPr lvl="1"/>
            <a:r>
              <a:rPr lang="en-US" dirty="0" smtClean="0"/>
              <a:t>Cooperating sequential processes</a:t>
            </a:r>
          </a:p>
          <a:p>
            <a:pPr lvl="1"/>
            <a:r>
              <a:rPr lang="en-US" dirty="0" smtClean="0"/>
              <a:t>semaphores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Layered structure</a:t>
            </a:r>
          </a:p>
          <a:p>
            <a:pPr lvl="1"/>
            <a:r>
              <a:rPr lang="en-US" dirty="0" smtClean="0"/>
              <a:t>Later </a:t>
            </a:r>
            <a:r>
              <a:rPr lang="en-US" dirty="0" err="1" smtClean="0"/>
              <a:t>Multics</a:t>
            </a:r>
            <a:r>
              <a:rPr lang="en-US" dirty="0" smtClean="0"/>
              <a:t> has layered structure, ring segmentation</a:t>
            </a:r>
          </a:p>
          <a:p>
            <a:r>
              <a:rPr lang="en-US" dirty="0" smtClean="0"/>
              <a:t>Layer 0 – the scheduler</a:t>
            </a:r>
          </a:p>
          <a:p>
            <a:pPr lvl="1"/>
            <a:r>
              <a:rPr lang="en-US" dirty="0" smtClean="0"/>
              <a:t>Allocated CPU to processes, accounted for blocked </a:t>
            </a:r>
            <a:r>
              <a:rPr lang="en-US" dirty="0" err="1" smtClean="0"/>
              <a:t>proc’s</a:t>
            </a:r>
            <a:endParaRPr lang="en-US" dirty="0" smtClean="0"/>
          </a:p>
          <a:p>
            <a:r>
              <a:rPr lang="en-US" dirty="0" smtClean="0"/>
              <a:t>Layer 1 – the pager</a:t>
            </a:r>
          </a:p>
          <a:p>
            <a:r>
              <a:rPr lang="en-US" dirty="0" smtClean="0"/>
              <a:t>Layer 2 – communication between OS and console</a:t>
            </a:r>
          </a:p>
          <a:p>
            <a:r>
              <a:rPr lang="en-US" dirty="0" smtClean="0"/>
              <a:t>Layer 3 – managed I/O</a:t>
            </a:r>
          </a:p>
          <a:p>
            <a:r>
              <a:rPr lang="en-US" dirty="0" smtClean="0"/>
              <a:t>Layer 4 – user programs</a:t>
            </a:r>
          </a:p>
          <a:p>
            <a:r>
              <a:rPr lang="en-US" dirty="0" smtClean="0"/>
              <a:t>Layer 5 – the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Layered approach </a:t>
            </a:r>
          </a:p>
          <a:p>
            <a:pPr lvl="1"/>
            <a:r>
              <a:rPr lang="en-US" dirty="0" smtClean="0"/>
              <a:t>Design small, well defined layers</a:t>
            </a:r>
          </a:p>
          <a:p>
            <a:pPr lvl="1"/>
            <a:r>
              <a:rPr lang="en-US" dirty="0" smtClean="0"/>
              <a:t>Higher layers dependent on lower ones</a:t>
            </a:r>
          </a:p>
          <a:p>
            <a:pPr lvl="2"/>
            <a:r>
              <a:rPr lang="en-US" dirty="0" smtClean="0"/>
              <a:t>Helps prove correctness</a:t>
            </a:r>
          </a:p>
          <a:p>
            <a:pPr lvl="2"/>
            <a:r>
              <a:rPr lang="en-US" dirty="0" smtClean="0"/>
              <a:t>Helps with debugging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Sequential process and Semaphores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write review:</a:t>
            </a:r>
          </a:p>
          <a:p>
            <a:pPr lvl="1"/>
            <a:r>
              <a:rPr lang="en-US" i="1" dirty="0" smtClean="0"/>
              <a:t>SEDA: An Architecture for Well Conditioned, Scalable Internet Services</a:t>
            </a:r>
            <a:r>
              <a:rPr lang="en-US" dirty="0" smtClean="0"/>
              <a:t>, Matt </a:t>
            </a:r>
            <a:r>
              <a:rPr lang="en-US" dirty="0" err="1" smtClean="0"/>
              <a:t>Welsch</a:t>
            </a:r>
            <a:r>
              <a:rPr lang="en-US" dirty="0" smtClean="0"/>
              <a:t>, David Culler, and Eric Brewer. Proceedings of the Eighteenth ACM Symposium on Operating Systems Principles (Banff, Alberta, Canada, 2001), pages 230--243</a:t>
            </a:r>
          </a:p>
          <a:p>
            <a:pPr lvl="1"/>
            <a:r>
              <a:rPr lang="en-US" i="1" dirty="0" smtClean="0"/>
              <a:t>On the duality of operating system structures</a:t>
            </a:r>
            <a:r>
              <a:rPr lang="en-US" dirty="0" smtClean="0"/>
              <a:t>, H. C. Lauer and R. M. Needham. ACM SIGOPS Operating Systems Review Volume 12, Issue 2 (April 1979), pages 3--19.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write review:</a:t>
            </a:r>
          </a:p>
          <a:p>
            <a:endParaRPr lang="en-US" dirty="0" smtClean="0"/>
          </a:p>
          <a:p>
            <a:r>
              <a:rPr lang="en-US" dirty="0" smtClean="0"/>
              <a:t>Lab 0 – finish today</a:t>
            </a:r>
          </a:p>
          <a:p>
            <a:r>
              <a:rPr lang="en-US" dirty="0" smtClean="0"/>
              <a:t>Lab 1 – available later today and due next Friday</a:t>
            </a:r>
          </a:p>
          <a:p>
            <a:endParaRPr lang="en-US" dirty="0" smtClean="0"/>
          </a:p>
          <a:p>
            <a:r>
              <a:rPr lang="en-US" dirty="0" smtClean="0"/>
              <a:t>Project Proposal due in two weeks</a:t>
            </a:r>
          </a:p>
          <a:p>
            <a:pPr lvl="1"/>
            <a:r>
              <a:rPr lang="en-US" dirty="0" smtClean="0"/>
              <a:t>Possible projects presentations Tuesday night, </a:t>
            </a:r>
            <a:r>
              <a:rPr lang="en-US" dirty="0" err="1" smtClean="0"/>
              <a:t>syslab</a:t>
            </a:r>
            <a:endParaRPr lang="en-US" dirty="0" smtClean="0"/>
          </a:p>
          <a:p>
            <a:pPr lvl="1"/>
            <a:r>
              <a:rPr lang="en-US" dirty="0" smtClean="0"/>
              <a:t>Also, talk to faculty and email and talk to me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Check website for updated schedule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UNIX Time-Sharing System</a:t>
            </a:r>
            <a:br>
              <a:rPr lang="en-US" dirty="0" smtClean="0"/>
            </a:br>
            <a:r>
              <a:rPr lang="en-US" sz="3200" dirty="0" smtClean="0"/>
              <a:t>Dennis Ritchie and Ken Thompson</a:t>
            </a:r>
            <a:endParaRPr lang="en-US" sz="3200" dirty="0"/>
          </a:p>
        </p:txBody>
      </p:sp>
      <p:pic>
        <p:nvPicPr>
          <p:cNvPr id="6" name="Content Placeholder 5" descr="2000px-Unix_history-simple.sv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322" r="-73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UNIX Time-Sharing System</a:t>
            </a:r>
            <a:br>
              <a:rPr lang="en-US" dirty="0" smtClean="0"/>
            </a:br>
            <a:r>
              <a:rPr lang="en-US" sz="3200" dirty="0" smtClean="0"/>
              <a:t>Dennis Ritchie and Ken Thompson</a:t>
            </a:r>
            <a:endParaRPr lang="en-US" sz="3200" dirty="0"/>
          </a:p>
        </p:txBody>
      </p:sp>
      <p:pic>
        <p:nvPicPr>
          <p:cNvPr id="4" name="Content Placeholder 3" descr="unix_history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959" r="-219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UNIX Time-Sharing System</a:t>
            </a:r>
            <a:br>
              <a:rPr lang="en-US" dirty="0" smtClean="0"/>
            </a:br>
            <a:r>
              <a:rPr lang="en-US" sz="3200" dirty="0" smtClean="0"/>
              <a:t>Dennis Ritchie and Ken Thompson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system and paper</a:t>
            </a:r>
          </a:p>
          <a:p>
            <a:pPr lvl="1"/>
            <a:r>
              <a:rPr lang="en-US" dirty="0" smtClean="0"/>
              <a:t>described almost entirely in 10 pages</a:t>
            </a:r>
          </a:p>
          <a:p>
            <a:endParaRPr lang="en-US" dirty="0" smtClean="0"/>
          </a:p>
          <a:p>
            <a:r>
              <a:rPr lang="en-US" dirty="0" smtClean="0"/>
              <a:t>Key idea</a:t>
            </a:r>
          </a:p>
          <a:p>
            <a:pPr lvl="1"/>
            <a:r>
              <a:rPr lang="en-US" dirty="0" smtClean="0"/>
              <a:t>elegant combination of a few concepts that fit together well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Time-sharing system </a:t>
            </a:r>
          </a:p>
          <a:p>
            <a:r>
              <a:rPr lang="en-US" dirty="0" smtClean="0"/>
              <a:t>Hierarchical file system </a:t>
            </a:r>
          </a:p>
          <a:p>
            <a:r>
              <a:rPr lang="en-US" dirty="0" smtClean="0"/>
              <a:t>Device-independent I/O </a:t>
            </a:r>
          </a:p>
          <a:p>
            <a:r>
              <a:rPr lang="en-US" dirty="0" smtClean="0"/>
              <a:t>Shell-based, </a:t>
            </a:r>
            <a:r>
              <a:rPr lang="en-US" dirty="0" err="1" smtClean="0"/>
              <a:t>tty</a:t>
            </a:r>
            <a:r>
              <a:rPr lang="en-US" dirty="0" smtClean="0"/>
              <a:t> user interface </a:t>
            </a:r>
          </a:p>
          <a:p>
            <a:r>
              <a:rPr lang="en-US" dirty="0" smtClean="0"/>
              <a:t>Filter-based, record-less processing paradigm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3 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1969: Version 1 ran PDP-7</a:t>
            </a:r>
          </a:p>
          <a:p>
            <a:r>
              <a:rPr lang="en-US" dirty="0" smtClean="0"/>
              <a:t>1971: Version 3 Ran on PDP-11’s </a:t>
            </a:r>
          </a:p>
          <a:p>
            <a:pPr lvl="1"/>
            <a:r>
              <a:rPr lang="en-US" dirty="0" smtClean="0"/>
              <a:t>Costing as little as $40k!</a:t>
            </a:r>
          </a:p>
          <a:p>
            <a:r>
              <a:rPr lang="en-US" dirty="0" smtClean="0"/>
              <a:t>&lt; 50 KB </a:t>
            </a:r>
          </a:p>
          <a:p>
            <a:r>
              <a:rPr lang="en-US" dirty="0" smtClean="0"/>
              <a:t>2 man-years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to write </a:t>
            </a:r>
            <a:endParaRPr lang="en-US" dirty="0" smtClean="0"/>
          </a:p>
          <a:p>
            <a:r>
              <a:rPr lang="en-US" dirty="0" smtClean="0"/>
              <a:t>Written in 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971800"/>
            <a:ext cx="2019300" cy="269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429000"/>
            <a:ext cx="2921000" cy="219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5715000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PDP-7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715000"/>
            <a:ext cx="97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PDP-11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Ordinary files  (</a:t>
            </a:r>
            <a:r>
              <a:rPr lang="en-US" dirty="0" err="1" smtClean="0"/>
              <a:t>uninterpreted</a:t>
            </a:r>
            <a:r>
              <a:rPr lang="en-US" dirty="0" smtClean="0"/>
              <a:t>) </a:t>
            </a:r>
          </a:p>
          <a:p>
            <a:r>
              <a:rPr lang="en-US" dirty="0" smtClean="0"/>
              <a:t>Directories  (protected ordinary files) </a:t>
            </a:r>
          </a:p>
          <a:p>
            <a:r>
              <a:rPr lang="en-US" dirty="0" smtClean="0"/>
              <a:t>Special files  (I/O)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directory </a:t>
            </a:r>
          </a:p>
          <a:p>
            <a:r>
              <a:rPr lang="en-US" dirty="0" smtClean="0"/>
              <a:t>path names </a:t>
            </a:r>
          </a:p>
          <a:p>
            <a:r>
              <a:rPr lang="en-US" dirty="0" smtClean="0"/>
              <a:t>rooted tree </a:t>
            </a:r>
          </a:p>
          <a:p>
            <a:r>
              <a:rPr lang="en-US" dirty="0" smtClean="0"/>
              <a:t>current working directory </a:t>
            </a:r>
          </a:p>
          <a:p>
            <a:r>
              <a:rPr lang="en-US" dirty="0" smtClean="0"/>
              <a:t>back link to parent </a:t>
            </a:r>
          </a:p>
          <a:p>
            <a:r>
              <a:rPr lang="en-US" dirty="0" smtClean="0"/>
              <a:t>multiple links  to ordinary 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9623</TotalTime>
  <Words>963</Words>
  <Application>Microsoft Macintosh PowerPoint</Application>
  <PresentationFormat>On-screen Show (4:3)</PresentationFormat>
  <Paragraphs>174</Paragraphs>
  <Slides>25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Classic Systems: Unix and THE</vt:lpstr>
      <vt:lpstr>The UNIX Time-Sharing System Dennis Ritchie and Ken Thompson</vt:lpstr>
      <vt:lpstr>The UNIX Time-Sharing System Dennis Ritchie and Ken Thompson</vt:lpstr>
      <vt:lpstr>The UNIX Time-Sharing System Dennis Ritchie and Ken Thompson</vt:lpstr>
      <vt:lpstr>The UNIX Time-Sharing System Dennis Ritchie and Ken Thompson</vt:lpstr>
      <vt:lpstr>System features</vt:lpstr>
      <vt:lpstr>Version 3 Unix</vt:lpstr>
      <vt:lpstr>File System</vt:lpstr>
      <vt:lpstr>Directories</vt:lpstr>
      <vt:lpstr>Special Files</vt:lpstr>
      <vt:lpstr>Removable File System</vt:lpstr>
      <vt:lpstr>Protection</vt:lpstr>
      <vt:lpstr>Uniform I/O Model</vt:lpstr>
      <vt:lpstr>File System Implementation</vt:lpstr>
      <vt:lpstr>I-node Table</vt:lpstr>
      <vt:lpstr>Processes and images</vt:lpstr>
      <vt:lpstr>The Shell</vt:lpstr>
      <vt:lpstr>Traps</vt:lpstr>
      <vt:lpstr>Perspective</vt:lpstr>
      <vt:lpstr>“THE”-Multiprogramming System Edsger W. Dijkstra</vt:lpstr>
      <vt:lpstr>“THE”-Multiprogramming System Edsger W. Dijkstra</vt:lpstr>
      <vt:lpstr>Design</vt:lpstr>
      <vt:lpstr>Perspective</vt:lpstr>
      <vt:lpstr>Next Time</vt:lpstr>
      <vt:lpstr>Next Time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Hakim Weatherspoon</cp:lastModifiedBy>
  <cp:revision>97</cp:revision>
  <dcterms:created xsi:type="dcterms:W3CDTF">2010-09-02T12:47:54Z</dcterms:created>
  <dcterms:modified xsi:type="dcterms:W3CDTF">2010-09-02T14:02:11Z</dcterms:modified>
</cp:coreProperties>
</file>