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382" r:id="rId2"/>
    <p:sldId id="383" r:id="rId3"/>
    <p:sldId id="404" r:id="rId4"/>
    <p:sldId id="413" r:id="rId5"/>
    <p:sldId id="405" r:id="rId6"/>
    <p:sldId id="406" r:id="rId7"/>
    <p:sldId id="407" r:id="rId8"/>
    <p:sldId id="408" r:id="rId9"/>
    <p:sldId id="419" r:id="rId10"/>
    <p:sldId id="409" r:id="rId11"/>
    <p:sldId id="410" r:id="rId12"/>
    <p:sldId id="411" r:id="rId13"/>
    <p:sldId id="414" r:id="rId14"/>
    <p:sldId id="412" r:id="rId15"/>
    <p:sldId id="416" r:id="rId16"/>
    <p:sldId id="417" r:id="rId17"/>
    <p:sldId id="418" r:id="rId18"/>
    <p:sldId id="415"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38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32" d="100"/>
          <a:sy n="132" d="100"/>
        </p:scale>
        <p:origin x="-7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 Athena was a joint project of MIT, Digital Equipment Corporation, and IBM to produce a campus-wide distributed computing environment for educational use</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 states that, whenever possible, communications protocol operations should be defined to occur at the end-points of a communications system, or as close as possible to the resource being controlled.</a:t>
            </a:r>
          </a:p>
          <a:p>
            <a:endParaRPr lang="en-US" dirty="0" smtClean="0"/>
          </a:p>
          <a:p>
            <a:r>
              <a:rPr lang="en-US" dirty="0" smtClean="0"/>
              <a:t>According to the end-to-end principle, protocol features are only justified in the lower layers of a system if they are a performance optimization, </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 enhancing proxies</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99F5C-73E4-4F42-8BD5-9B2F2E3C3EE3}" type="slidenum">
              <a:rPr lang="en-US"/>
              <a:pPr/>
              <a:t>34</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a:t>Resources - memory, disk, network b/w, processor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A37941-328F-DA46-B2FC-705ABB71A2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798A50F-85B9-9346-8F72-18F09DC4BA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D9E9691-F2A0-D245-A491-96C5FAE7E4C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1E107C48-5DC7-924A-B167-87C47E1DB1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7A8FE283-FBF5-574E-8150-9753D02C18A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smtClean="0"/>
            </a:lvl1pPr>
          </a:lstStyle>
          <a:p>
            <a:fld id="{E8516645-B739-B543-8C2F-059C93373D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0F51219-1AE3-2944-8480-ACB493E9620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00A3746-3ED9-8840-A435-4205503829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33F181B-04A2-3E41-9246-40EE25E11B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BE93E40-8A73-D944-9EE3-7862A791C1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4AEA565-E681-3E46-910B-4EBEE1A45E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6C38AEA-BB5F-9940-8A2D-CB00BB73B0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8BD9682-27ED-9640-8990-5181D47915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CCB3F38-576F-8740-89EB-E487EA0FA6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E8624F-AC86-5F40-BA0C-04AF95648B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rgbClr val="0000FF"/>
          </a:solidFill>
          <a:latin typeface="+mj-lt"/>
          <a:ea typeface="+mj-ea"/>
          <a:cs typeface="+mj-cs"/>
        </a:defRPr>
      </a:lvl1pPr>
      <a:lvl2pPr algn="ctr" rtl="0" fontAlgn="base">
        <a:spcBef>
          <a:spcPct val="0"/>
        </a:spcBef>
        <a:spcAft>
          <a:spcPct val="0"/>
        </a:spcAft>
        <a:defRPr sz="4400">
          <a:solidFill>
            <a:schemeClr val="tx2"/>
          </a:solidFill>
          <a:latin typeface="Arial" pitchFamily="4" charset="0"/>
        </a:defRPr>
      </a:lvl2pPr>
      <a:lvl3pPr algn="ctr" rtl="0" fontAlgn="base">
        <a:spcBef>
          <a:spcPct val="0"/>
        </a:spcBef>
        <a:spcAft>
          <a:spcPct val="0"/>
        </a:spcAft>
        <a:defRPr sz="4400">
          <a:solidFill>
            <a:schemeClr val="tx2"/>
          </a:solidFill>
          <a:latin typeface="Arial" pitchFamily="4" charset="0"/>
        </a:defRPr>
      </a:lvl3pPr>
      <a:lvl4pPr algn="ctr" rtl="0" fontAlgn="base">
        <a:spcBef>
          <a:spcPct val="0"/>
        </a:spcBef>
        <a:spcAft>
          <a:spcPct val="0"/>
        </a:spcAft>
        <a:defRPr sz="4400">
          <a:solidFill>
            <a:schemeClr val="tx2"/>
          </a:solidFill>
          <a:latin typeface="Arial" pitchFamily="4" charset="0"/>
        </a:defRPr>
      </a:lvl4pPr>
      <a:lvl5pPr algn="ctr" rtl="0" fontAlgn="base">
        <a:spcBef>
          <a:spcPct val="0"/>
        </a:spcBef>
        <a:spcAft>
          <a:spcPct val="0"/>
        </a:spcAft>
        <a:defRPr sz="4400">
          <a:solidFill>
            <a:schemeClr val="tx2"/>
          </a:solidFill>
          <a:latin typeface="Arial" pitchFamily="4" charset="0"/>
        </a:defRPr>
      </a:lvl5pPr>
      <a:lvl6pPr marL="457200" algn="ctr" rtl="0" fontAlgn="base">
        <a:spcBef>
          <a:spcPct val="0"/>
        </a:spcBef>
        <a:spcAft>
          <a:spcPct val="0"/>
        </a:spcAft>
        <a:defRPr sz="4400">
          <a:solidFill>
            <a:schemeClr val="tx2"/>
          </a:solidFill>
          <a:latin typeface="Arial" pitchFamily="4" charset="0"/>
        </a:defRPr>
      </a:lvl6pPr>
      <a:lvl7pPr marL="914400" algn="ctr" rtl="0" fontAlgn="base">
        <a:spcBef>
          <a:spcPct val="0"/>
        </a:spcBef>
        <a:spcAft>
          <a:spcPct val="0"/>
        </a:spcAft>
        <a:defRPr sz="4400">
          <a:solidFill>
            <a:schemeClr val="tx2"/>
          </a:solidFill>
          <a:latin typeface="Arial" pitchFamily="4" charset="0"/>
        </a:defRPr>
      </a:lvl7pPr>
      <a:lvl8pPr marL="1371600" algn="ctr" rtl="0" fontAlgn="base">
        <a:spcBef>
          <a:spcPct val="0"/>
        </a:spcBef>
        <a:spcAft>
          <a:spcPct val="0"/>
        </a:spcAft>
        <a:defRPr sz="4400">
          <a:solidFill>
            <a:schemeClr val="tx2"/>
          </a:solidFill>
          <a:latin typeface="Arial" pitchFamily="4" charset="0"/>
        </a:defRPr>
      </a:lvl8pPr>
      <a:lvl9pPr marL="1828800" algn="ctr" rtl="0" fontAlgn="base">
        <a:spcBef>
          <a:spcPct val="0"/>
        </a:spcBef>
        <a:spcAft>
          <a:spcPct val="0"/>
        </a:spcAft>
        <a:defRPr sz="4400">
          <a:solidFill>
            <a:schemeClr val="tx2"/>
          </a:solidFill>
          <a:latin typeface="Arial" pitchFamily="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ＭＳ Ｐゴシック" pitchFamily="4" charset="-128"/>
        </a:defRPr>
      </a:lvl2pPr>
      <a:lvl3pPr marL="1143000" indent="-228600" algn="l" rtl="0" fontAlgn="base">
        <a:spcBef>
          <a:spcPct val="20000"/>
        </a:spcBef>
        <a:spcAft>
          <a:spcPct val="0"/>
        </a:spcAft>
        <a:buChar char="•"/>
        <a:defRPr sz="2000">
          <a:solidFill>
            <a:schemeClr val="tx1"/>
          </a:solidFill>
          <a:latin typeface="+mn-lt"/>
          <a:ea typeface="ＭＳ Ｐゴシック" pitchFamily="4" charset="-128"/>
        </a:defRPr>
      </a:lvl3pPr>
      <a:lvl4pPr marL="1600200" indent="-228600" algn="l" rtl="0" fontAlgn="base">
        <a:spcBef>
          <a:spcPct val="20000"/>
        </a:spcBef>
        <a:spcAft>
          <a:spcPct val="0"/>
        </a:spcAft>
        <a:buChar char="–"/>
        <a:defRPr sz="1800">
          <a:solidFill>
            <a:schemeClr val="tx1"/>
          </a:solidFill>
          <a:latin typeface="+mn-lt"/>
          <a:ea typeface="ＭＳ Ｐゴシック" pitchFamily="4" charset="-128"/>
        </a:defRPr>
      </a:lvl4pPr>
      <a:lvl5pPr marL="2057400" indent="-228600" algn="l" rtl="0" fontAlgn="base">
        <a:spcBef>
          <a:spcPct val="20000"/>
        </a:spcBef>
        <a:spcAft>
          <a:spcPct val="0"/>
        </a:spcAft>
        <a:buChar char="»"/>
        <a:defRPr sz="18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p:txBody>
          <a:bodyPr/>
          <a:lstStyle/>
          <a:p>
            <a:r>
              <a:rPr lang="en-US"/>
              <a:t>System Design</a:t>
            </a:r>
          </a:p>
        </p:txBody>
      </p:sp>
      <p:sp>
        <p:nvSpPr>
          <p:cNvPr id="492547" name="Rectangle 3"/>
          <p:cNvSpPr>
            <a:spLocks noGrp="1" noChangeArrowheads="1"/>
          </p:cNvSpPr>
          <p:nvPr>
            <p:ph type="subTitle" idx="1"/>
          </p:nvPr>
        </p:nvSpPr>
        <p:spPr>
          <a:xfrm>
            <a:off x="2362200" y="5084763"/>
            <a:ext cx="6202363" cy="619125"/>
          </a:xfrm>
        </p:spPr>
        <p:txBody>
          <a:bodyPr/>
          <a:lstStyle/>
          <a:p>
            <a:r>
              <a:rPr lang="en-US" dirty="0" smtClean="0"/>
              <a:t>Presented by Hakim Weatherspoon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Solutions? (cont.)</a:t>
            </a:r>
          </a:p>
        </p:txBody>
      </p:sp>
      <p:sp>
        <p:nvSpPr>
          <p:cNvPr id="576515" name="Rectangle 3"/>
          <p:cNvSpPr>
            <a:spLocks noGrp="1" noChangeArrowheads="1"/>
          </p:cNvSpPr>
          <p:nvPr>
            <p:ph type="body" idx="1"/>
          </p:nvPr>
        </p:nvSpPr>
        <p:spPr>
          <a:xfrm>
            <a:off x="152400" y="1600200"/>
            <a:ext cx="8991600" cy="4525963"/>
          </a:xfrm>
        </p:spPr>
        <p:txBody>
          <a:bodyPr/>
          <a:lstStyle/>
          <a:p>
            <a:r>
              <a:rPr lang="en-US" dirty="0" smtClean="0"/>
              <a:t>network </a:t>
            </a:r>
            <a:r>
              <a:rPr lang="en-US" dirty="0"/>
              <a:t>level reliability would improve performance.</a:t>
            </a:r>
          </a:p>
          <a:p>
            <a:pPr lvl="1"/>
            <a:r>
              <a:rPr lang="en-US" dirty="0"/>
              <a:t>But this may not benefit all applications</a:t>
            </a:r>
          </a:p>
          <a:p>
            <a:pPr lvl="2"/>
            <a:r>
              <a:rPr lang="en-US" dirty="0"/>
              <a:t>Huge overhead for say </a:t>
            </a:r>
            <a:r>
              <a:rPr lang="en-US" dirty="0" smtClean="0"/>
              <a:t>Real-Time </a:t>
            </a:r>
            <a:r>
              <a:rPr lang="en-US" dirty="0"/>
              <a:t>speech transmission</a:t>
            </a:r>
          </a:p>
          <a:p>
            <a:pPr lvl="2"/>
            <a:r>
              <a:rPr lang="en-US" dirty="0"/>
              <a:t>Need for optional </a:t>
            </a:r>
            <a:r>
              <a:rPr lang="en-US" dirty="0" smtClean="0"/>
              <a:t>layers</a:t>
            </a:r>
          </a:p>
          <a:p>
            <a:pPr lvl="2"/>
            <a:endParaRPr lang="en-US" dirty="0" smtClean="0"/>
          </a:p>
          <a:p>
            <a:r>
              <a:rPr lang="en-US" dirty="0"/>
              <a:t>Checksum parts of the file.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Formally stated</a:t>
            </a:r>
          </a:p>
        </p:txBody>
      </p:sp>
      <p:sp>
        <p:nvSpPr>
          <p:cNvPr id="578563" name="Rectangle 3"/>
          <p:cNvSpPr>
            <a:spLocks noGrp="1" noChangeArrowheads="1"/>
          </p:cNvSpPr>
          <p:nvPr>
            <p:ph type="body" idx="1"/>
          </p:nvPr>
        </p:nvSpPr>
        <p:spPr/>
        <p:txBody>
          <a:bodyPr/>
          <a:lstStyle/>
          <a:p>
            <a:pPr>
              <a:lnSpc>
                <a:spcPct val="90000"/>
              </a:lnSpc>
              <a:buFont typeface="Wingdings" charset="2"/>
              <a:buNone/>
            </a:pPr>
            <a:r>
              <a:rPr lang="en-US"/>
              <a:t>"The function in question can completely and correctly be implemented only with the knowledge and help of the application standing at the end points of the communication system. Therefore, providing that questioned function as a feature of the communication system itself is not possible. (Sometimes an incomplete version of the function provided by the communication system may be useful as a performance enhancement.)"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t>Other end-to-end requirements</a:t>
            </a:r>
          </a:p>
        </p:txBody>
      </p:sp>
      <p:sp>
        <p:nvSpPr>
          <p:cNvPr id="577539" name="Rectangle 3"/>
          <p:cNvSpPr>
            <a:spLocks noGrp="1" noChangeArrowheads="1"/>
          </p:cNvSpPr>
          <p:nvPr>
            <p:ph type="body" idx="1"/>
          </p:nvPr>
        </p:nvSpPr>
        <p:spPr/>
        <p:txBody>
          <a:bodyPr/>
          <a:lstStyle/>
          <a:p>
            <a:pPr>
              <a:lnSpc>
                <a:spcPct val="90000"/>
              </a:lnSpc>
            </a:pPr>
            <a:r>
              <a:rPr lang="en-US" dirty="0"/>
              <a:t>Delivery guarantees</a:t>
            </a:r>
          </a:p>
          <a:p>
            <a:pPr lvl="1">
              <a:lnSpc>
                <a:spcPct val="90000"/>
              </a:lnSpc>
            </a:pPr>
            <a:r>
              <a:rPr lang="en-US" dirty="0"/>
              <a:t>Application level </a:t>
            </a:r>
            <a:r>
              <a:rPr lang="en-US" dirty="0" err="1"/>
              <a:t>ACKs</a:t>
            </a:r>
            <a:endParaRPr lang="en-US" dirty="0"/>
          </a:p>
          <a:p>
            <a:pPr lvl="2">
              <a:lnSpc>
                <a:spcPct val="90000"/>
              </a:lnSpc>
            </a:pPr>
            <a:r>
              <a:rPr lang="en-US" dirty="0"/>
              <a:t>Deliver only if action guaranteed</a:t>
            </a:r>
          </a:p>
          <a:p>
            <a:pPr lvl="2">
              <a:lnSpc>
                <a:spcPct val="90000"/>
              </a:lnSpc>
            </a:pPr>
            <a:r>
              <a:rPr lang="en-US" dirty="0"/>
              <a:t>2 phase commit</a:t>
            </a:r>
          </a:p>
          <a:p>
            <a:pPr lvl="2">
              <a:lnSpc>
                <a:spcPct val="90000"/>
              </a:lnSpc>
            </a:pPr>
            <a:r>
              <a:rPr lang="en-US" dirty="0" err="1" smtClean="0"/>
              <a:t>NACKs</a:t>
            </a:r>
            <a:endParaRPr lang="en-US" dirty="0" smtClean="0"/>
          </a:p>
          <a:p>
            <a:pPr lvl="2">
              <a:lnSpc>
                <a:spcPct val="90000"/>
              </a:lnSpc>
            </a:pPr>
            <a:endParaRPr lang="en-US" dirty="0" smtClean="0"/>
          </a:p>
          <a:p>
            <a:pPr>
              <a:lnSpc>
                <a:spcPct val="90000"/>
              </a:lnSpc>
            </a:pPr>
            <a:r>
              <a:rPr lang="en-US" dirty="0"/>
              <a:t>End-to-end </a:t>
            </a:r>
            <a:r>
              <a:rPr lang="en-US" dirty="0" smtClean="0"/>
              <a:t>authentication</a:t>
            </a:r>
          </a:p>
          <a:p>
            <a:pPr>
              <a:lnSpc>
                <a:spcPct val="90000"/>
              </a:lnSpc>
            </a:pPr>
            <a:endParaRPr lang="en-US" dirty="0" smtClean="0"/>
          </a:p>
          <a:p>
            <a:pPr>
              <a:lnSpc>
                <a:spcPct val="90000"/>
              </a:lnSpc>
            </a:pPr>
            <a:r>
              <a:rPr lang="en-US" dirty="0"/>
              <a:t>Duplicate </a:t>
            </a:r>
            <a:r>
              <a:rPr lang="en-US" dirty="0" err="1"/>
              <a:t>msg</a:t>
            </a:r>
            <a:r>
              <a:rPr lang="en-US" dirty="0"/>
              <a:t> suppression</a:t>
            </a:r>
          </a:p>
          <a:p>
            <a:pPr lvl="1">
              <a:lnSpc>
                <a:spcPct val="90000"/>
              </a:lnSpc>
            </a:pPr>
            <a:r>
              <a:rPr lang="en-US" dirty="0"/>
              <a:t>Application level retry results in new </a:t>
            </a:r>
            <a:r>
              <a:rPr lang="en-US" dirty="0" err="1"/>
              <a:t>n/w</a:t>
            </a:r>
            <a:r>
              <a:rPr lang="en-US" dirty="0"/>
              <a:t> level packet</a:t>
            </a:r>
            <a:endParaRPr lang="en-US" dirty="0" smtClean="0"/>
          </a:p>
          <a:p>
            <a:pPr lvl="1">
              <a:lnSpc>
                <a:spcPct val="90000"/>
              </a:lnSpc>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p:txBody>
          <a:bodyPr/>
          <a:lstStyle/>
          <a:p>
            <a:r>
              <a:rPr lang="en-US" dirty="0" smtClean="0"/>
              <a:t>Internet Protocol</a:t>
            </a:r>
          </a:p>
          <a:p>
            <a:pPr lvl="1"/>
            <a:r>
              <a:rPr lang="en-US" dirty="0" smtClean="0"/>
              <a:t>IP is a simple ("dumb"), stateless protocol that moves </a:t>
            </a:r>
            <a:r>
              <a:rPr lang="en-US" dirty="0" err="1" smtClean="0"/>
              <a:t>datagrams</a:t>
            </a:r>
            <a:r>
              <a:rPr lang="en-US" dirty="0" smtClean="0"/>
              <a:t> across the network, and </a:t>
            </a:r>
          </a:p>
          <a:p>
            <a:r>
              <a:rPr lang="en-US" dirty="0" smtClean="0"/>
              <a:t>Transmission Control Protocol</a:t>
            </a:r>
          </a:p>
          <a:p>
            <a:pPr lvl="1"/>
            <a:r>
              <a:rPr lang="en-US" dirty="0" smtClean="0"/>
              <a:t>TCP is end-to-end.  </a:t>
            </a:r>
          </a:p>
          <a:p>
            <a:pPr lvl="1"/>
            <a:r>
              <a:rPr lang="en-US" dirty="0" smtClean="0"/>
              <a:t>It is a smart transport protocol providing error detection, retransmission, congestion control, and flow control end-to-end. </a:t>
            </a:r>
          </a:p>
          <a:p>
            <a:r>
              <a:rPr lang="en-US" dirty="0" smtClean="0"/>
              <a:t>The network</a:t>
            </a:r>
          </a:p>
          <a:p>
            <a:pPr lvl="1"/>
            <a:r>
              <a:rPr lang="en-US" dirty="0" smtClean="0"/>
              <a:t>The network itself (the routers) needs only to support the simple, lightweight IP; the endpoints run the heavier TCP on top of it when needed.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dirty="0" smtClean="0"/>
              <a:t>Is argument complete?</a:t>
            </a:r>
            <a:endParaRPr lang="en-US" dirty="0"/>
          </a:p>
        </p:txBody>
      </p:sp>
      <p:sp>
        <p:nvSpPr>
          <p:cNvPr id="579587" name="Rectangle 3"/>
          <p:cNvSpPr>
            <a:spLocks noGrp="1" noChangeArrowheads="1"/>
          </p:cNvSpPr>
          <p:nvPr>
            <p:ph type="body" idx="1"/>
          </p:nvPr>
        </p:nvSpPr>
        <p:spPr/>
        <p:txBody>
          <a:bodyPr/>
          <a:lstStyle/>
          <a:p>
            <a:endParaRPr lang="en-US" sz="2200" dirty="0" smtClean="0"/>
          </a:p>
          <a:p>
            <a:r>
              <a:rPr lang="en-US" sz="2400" dirty="0" smtClean="0"/>
              <a:t>E.g. congestion </a:t>
            </a:r>
            <a:r>
              <a:rPr lang="en-US" sz="2400" dirty="0"/>
              <a:t>control</a:t>
            </a:r>
          </a:p>
          <a:p>
            <a:pPr lvl="1"/>
            <a:r>
              <a:rPr lang="en-US" sz="2200" dirty="0"/>
              <a:t>TCP leaves it to the ends</a:t>
            </a:r>
          </a:p>
          <a:p>
            <a:pPr lvl="2"/>
            <a:r>
              <a:rPr lang="en-US" sz="2100" dirty="0"/>
              <a:t>Should the network trust the ends?</a:t>
            </a:r>
          </a:p>
          <a:p>
            <a:pPr lvl="3"/>
            <a:r>
              <a:rPr lang="en-US" sz="1800" dirty="0"/>
              <a:t>RED</a:t>
            </a:r>
          </a:p>
          <a:p>
            <a:pPr lvl="2"/>
            <a:r>
              <a:rPr lang="en-US" sz="2100" dirty="0"/>
              <a:t>In a wireless setting</a:t>
            </a:r>
          </a:p>
          <a:p>
            <a:pPr lvl="3"/>
            <a:r>
              <a:rPr lang="en-US" sz="1800" dirty="0"/>
              <a:t>packet loss != congestion</a:t>
            </a:r>
            <a:endParaRPr lang="en-US" sz="1800" dirty="0" smtClean="0"/>
          </a:p>
          <a:p>
            <a:endParaRPr lang="en-US" sz="2400" dirty="0" smtClean="0"/>
          </a:p>
          <a:p>
            <a:r>
              <a:rPr lang="en-US" sz="2400" dirty="0" smtClean="0"/>
              <a:t>performance </a:t>
            </a:r>
            <a:r>
              <a:rPr lang="en-US" sz="2400" dirty="0"/>
              <a:t>problems may appear in end-end systems under heavy </a:t>
            </a:r>
            <a:r>
              <a:rPr lang="en-US" sz="2400" dirty="0" smtClean="0"/>
              <a:t>load</a:t>
            </a:r>
          </a:p>
          <a:p>
            <a:endParaRPr lang="en-US" sz="2400" dirty="0" smtClean="0"/>
          </a:p>
          <a:p>
            <a:r>
              <a:rPr lang="en-US" sz="2400" dirty="0" smtClean="0"/>
              <a:t>Performance enhancing Proxies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9" name="Picture 8" descr="loop-topo-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1649182"/>
            <a:ext cx="9753600" cy="3796947"/>
          </a:xfrm>
          <a:prstGeom prst="rect">
            <a:avLst/>
          </a:prstGeom>
        </p:spPr>
      </p:pic>
      <p:sp>
        <p:nvSpPr>
          <p:cNvPr id="10" name="Footer Placeholder 9"/>
          <p:cNvSpPr>
            <a:spLocks noGrp="1"/>
          </p:cNvSpPr>
          <p:nvPr>
            <p:ph type="ftr" sz="quarter" idx="12"/>
          </p:nvPr>
        </p:nvSpPr>
        <p:spPr/>
        <p:txBody>
          <a:bodyPr/>
          <a:lstStyle/>
          <a:p>
            <a:r>
              <a:rPr lang="en-US" smtClean="0"/>
              <a:t>λ-network endpoints by Hakim Weatherspoon</a:t>
            </a:r>
            <a:endParaRPr lang="en-US" dirty="0"/>
          </a:p>
        </p:txBody>
      </p:sp>
      <p:sp>
        <p:nvSpPr>
          <p:cNvPr id="11" name="Date Placeholder 10"/>
          <p:cNvSpPr>
            <a:spLocks noGrp="1"/>
          </p:cNvSpPr>
          <p:nvPr>
            <p:ph type="dt" sz="half" idx="10"/>
          </p:nvPr>
        </p:nvSpPr>
        <p:spPr/>
        <p:txBody>
          <a:bodyPr/>
          <a:lstStyle/>
          <a:p>
            <a:r>
              <a:rPr lang="en-US" smtClean="0"/>
              <a:t>7/30/2009</a:t>
            </a:r>
            <a:endParaRPr lang="en-US" dirty="0"/>
          </a:p>
        </p:txBody>
      </p:sp>
      <p:sp>
        <p:nvSpPr>
          <p:cNvPr id="12" name="Slide Number Placeholder 11"/>
          <p:cNvSpPr>
            <a:spLocks noGrp="1"/>
          </p:cNvSpPr>
          <p:nvPr>
            <p:ph type="sldNum" sz="quarter" idx="11"/>
          </p:nvPr>
        </p:nvSpPr>
        <p:spPr/>
        <p:txBody>
          <a:bodyPr/>
          <a:lstStyle/>
          <a:p>
            <a:fld id="{5A721567-3BB5-394C-8481-DE77FA038FF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9" name="Content Placeholder 8" descr="mpath-layer3.pdf"/>
          <p:cNvPicPr>
            <a:picLocks noGrp="1" noChangeAspect="1"/>
          </p:cNvPicPr>
          <p:nvPr>
            <p:ph sz="quarter" idx="1"/>
          </p:nvPr>
        </p:nvPicPr>
        <mc:AlternateContent>
          <mc:Choice xmlns:ma="http://schemas.microsoft.com/office/mac/drawingml/2008/main" Requires="ma">
            <p:blipFill>
              <a:blip r:embed="rId2"/>
              <a:srcRect t="-6210" b="-6210"/>
              <a:stretch>
                <a:fillRect/>
              </a:stretch>
            </p:blipFill>
          </mc:Choice>
          <mc:Fallback>
            <p:blipFill>
              <a:blip r:embed="rId3"/>
              <a:srcRect t="-6210" b="-6210"/>
              <a:stretch>
                <a:fillRect/>
              </a:stretch>
            </p:blipFill>
          </mc:Fallback>
        </mc:AlternateContent>
        <p:spPr/>
      </p:pic>
      <p:sp>
        <p:nvSpPr>
          <p:cNvPr id="4" name="Footer Placeholder 3"/>
          <p:cNvSpPr>
            <a:spLocks noGrp="1"/>
          </p:cNvSpPr>
          <p:nvPr>
            <p:ph type="ftr" sz="quarter" idx="12"/>
          </p:nvPr>
        </p:nvSpPr>
        <p:spPr/>
        <p:txBody>
          <a:bodyPr/>
          <a:lstStyle/>
          <a:p>
            <a:r>
              <a:rPr lang="en-US" smtClean="0"/>
              <a:t>λ-network endpoints by Hakim Weatherspoon</a:t>
            </a:r>
            <a:endParaRPr lang="en-US" dirty="0"/>
          </a:p>
        </p:txBody>
      </p:sp>
      <p:sp>
        <p:nvSpPr>
          <p:cNvPr id="5" name="Date Placeholder 4"/>
          <p:cNvSpPr>
            <a:spLocks noGrp="1"/>
          </p:cNvSpPr>
          <p:nvPr>
            <p:ph type="dt" sz="half" idx="10"/>
          </p:nvPr>
        </p:nvSpPr>
        <p:spPr/>
        <p:txBody>
          <a:bodyPr/>
          <a:lstStyle/>
          <a:p>
            <a:r>
              <a:rPr lang="en-US" smtClean="0"/>
              <a:t>7/30/2009</a:t>
            </a:r>
            <a:endParaRPr lang="en-US" dirty="0"/>
          </a:p>
        </p:txBody>
      </p:sp>
      <p:sp>
        <p:nvSpPr>
          <p:cNvPr id="7" name="Slide Number Placeholder 6"/>
          <p:cNvSpPr>
            <a:spLocks noGrp="1"/>
          </p:cNvSpPr>
          <p:nvPr>
            <p:ph type="sldNum" sz="quarter" idx="11"/>
          </p:nvPr>
        </p:nvSpPr>
        <p:spPr/>
        <p:txBody>
          <a:bodyPr/>
          <a:lstStyle/>
          <a:p>
            <a:fld id="{5A721567-3BB5-394C-8481-DE77FA038FF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10" name="Content Placeholder 9" descr="lpath-layer3.pdf"/>
          <p:cNvPicPr>
            <a:picLocks noGrp="1" noChangeAspect="1"/>
          </p:cNvPicPr>
          <p:nvPr>
            <p:ph sz="quarter" idx="1"/>
          </p:nvPr>
        </p:nvPicPr>
        <mc:AlternateContent>
          <mc:Choice xmlns:ma="http://schemas.microsoft.com/office/mac/drawingml/2008/main" Requires="ma">
            <p:blipFill>
              <a:blip r:embed="rId2"/>
              <a:srcRect t="-6572" b="-6572"/>
              <a:stretch>
                <a:fillRect/>
              </a:stretch>
            </p:blipFill>
          </mc:Choice>
          <mc:Fallback>
            <p:blipFill>
              <a:blip r:embed="rId3"/>
              <a:srcRect t="-6572" b="-6572"/>
              <a:stretch>
                <a:fillRect/>
              </a:stretch>
            </p:blipFill>
          </mc:Fallback>
        </mc:AlternateContent>
        <p:spPr/>
      </p:pic>
      <p:sp>
        <p:nvSpPr>
          <p:cNvPr id="4" name="Footer Placeholder 3"/>
          <p:cNvSpPr>
            <a:spLocks noGrp="1"/>
          </p:cNvSpPr>
          <p:nvPr>
            <p:ph type="ftr" sz="quarter" idx="12"/>
          </p:nvPr>
        </p:nvSpPr>
        <p:spPr/>
        <p:txBody>
          <a:bodyPr/>
          <a:lstStyle/>
          <a:p>
            <a:r>
              <a:rPr lang="en-US" smtClean="0"/>
              <a:t>λ-network endpoints by Hakim Weatherspoon</a:t>
            </a:r>
            <a:endParaRPr lang="en-US" dirty="0"/>
          </a:p>
        </p:txBody>
      </p:sp>
      <p:sp>
        <p:nvSpPr>
          <p:cNvPr id="5" name="Date Placeholder 4"/>
          <p:cNvSpPr>
            <a:spLocks noGrp="1"/>
          </p:cNvSpPr>
          <p:nvPr>
            <p:ph type="dt" sz="half" idx="10"/>
          </p:nvPr>
        </p:nvSpPr>
        <p:spPr/>
        <p:txBody>
          <a:bodyPr/>
          <a:lstStyle/>
          <a:p>
            <a:r>
              <a:rPr lang="en-US" smtClean="0"/>
              <a:t>7/30/2009</a:t>
            </a:r>
            <a:endParaRPr lang="en-US" dirty="0"/>
          </a:p>
        </p:txBody>
      </p:sp>
      <p:sp>
        <p:nvSpPr>
          <p:cNvPr id="7" name="Slide Number Placeholder 6"/>
          <p:cNvSpPr>
            <a:spLocks noGrp="1"/>
          </p:cNvSpPr>
          <p:nvPr>
            <p:ph type="sldNum" sz="quarter" idx="11"/>
          </p:nvPr>
        </p:nvSpPr>
        <p:spPr/>
        <p:txBody>
          <a:bodyPr/>
          <a:lstStyle/>
          <a:p>
            <a:fld id="{5A721567-3BB5-394C-8481-DE77FA038FF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873" name="Rectangle 9"/>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r>
              <a:rPr lang="en-US" sz="3800" b="1" dirty="0" smtClean="0">
                <a:solidFill>
                  <a:srgbClr val="0000FF"/>
                </a:solidFill>
                <a:latin typeface="Times New Roman" charset="0"/>
              </a:rPr>
              <a:t>Hints</a:t>
            </a:r>
            <a:r>
              <a:rPr lang="en-US" sz="3800" dirty="0" smtClean="0">
                <a:solidFill>
                  <a:srgbClr val="0000FF"/>
                </a:solidFill>
                <a:latin typeface="Times New Roman" charset="0"/>
              </a:rPr>
              <a:t> </a:t>
            </a:r>
            <a:r>
              <a:rPr lang="en-US" sz="3800" dirty="0">
                <a:solidFill>
                  <a:srgbClr val="0000FF"/>
                </a:solidFill>
                <a:latin typeface="Times New Roman" charset="0"/>
              </a:rPr>
              <a:t>for Computer System Design - Butler Lampson</a:t>
            </a:r>
          </a:p>
        </p:txBody>
      </p:sp>
      <p:sp>
        <p:nvSpPr>
          <p:cNvPr id="4" name="Content Placeholder 3"/>
          <p:cNvSpPr>
            <a:spLocks noGrp="1"/>
          </p:cNvSpPr>
          <p:nvPr>
            <p:ph/>
          </p:nvPr>
        </p:nvSpPr>
        <p:spPr>
          <a:xfrm>
            <a:off x="914400" y="1676399"/>
            <a:ext cx="7772400" cy="4454525"/>
          </a:xfrm>
        </p:spPr>
        <p:txBody>
          <a:bodyPr/>
          <a:lstStyle/>
          <a:p>
            <a:r>
              <a:rPr lang="en-US" dirty="0" smtClean="0"/>
              <a:t>Related to end-to-end argument—guidance for developer</a:t>
            </a:r>
          </a:p>
          <a:p>
            <a:endParaRPr lang="en-US" dirty="0" smtClean="0"/>
          </a:p>
          <a:p>
            <a:r>
              <a:rPr lang="en-US" dirty="0" smtClean="0"/>
              <a:t>But a collection of experience and wisdom</a:t>
            </a:r>
          </a:p>
          <a:p>
            <a:pPr lvl="1"/>
            <a:r>
              <a:rPr lang="en-US" dirty="0" smtClean="0"/>
              <a:t>Use a hints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Butler Lampson - Background</a:t>
            </a:r>
          </a:p>
        </p:txBody>
      </p:sp>
      <p:sp>
        <p:nvSpPr>
          <p:cNvPr id="545795" name="Rectangle 3"/>
          <p:cNvSpPr>
            <a:spLocks noGrp="1" noChangeArrowheads="1"/>
          </p:cNvSpPr>
          <p:nvPr>
            <p:ph type="body" idx="1"/>
          </p:nvPr>
        </p:nvSpPr>
        <p:spPr/>
        <p:txBody>
          <a:bodyPr/>
          <a:lstStyle/>
          <a:p>
            <a:r>
              <a:rPr lang="en-US" sz="2400" dirty="0"/>
              <a:t>Founding member of Xerox PARC (1970), DEC (1980s), MSR (current)</a:t>
            </a:r>
          </a:p>
          <a:p>
            <a:r>
              <a:rPr lang="en-US" sz="2400" dirty="0"/>
              <a:t>ACM Turing Award (1992)</a:t>
            </a:r>
          </a:p>
          <a:p>
            <a:endParaRPr lang="en-US" sz="2400" dirty="0"/>
          </a:p>
          <a:p>
            <a:r>
              <a:rPr lang="en-US" sz="2400" dirty="0"/>
              <a:t>Laser printer design</a:t>
            </a:r>
          </a:p>
          <a:p>
            <a:r>
              <a:rPr lang="en-US" sz="2400" dirty="0" smtClean="0"/>
              <a:t>PC (Alto is considered first actual personal computer)</a:t>
            </a:r>
          </a:p>
          <a:p>
            <a:r>
              <a:rPr lang="en-US" sz="2400" dirty="0"/>
              <a:t>Two-phase commit protocols</a:t>
            </a:r>
          </a:p>
          <a:p>
            <a:r>
              <a:rPr lang="en-US" sz="2400" dirty="0"/>
              <a:t>Bravo, the first WYSIWYG text formatting program</a:t>
            </a:r>
          </a:p>
          <a:p>
            <a:r>
              <a:rPr lang="en-US" sz="2400" dirty="0"/>
              <a:t>Ethernet, the first high-speed local area network (LAN)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t>System design</a:t>
            </a:r>
          </a:p>
        </p:txBody>
      </p:sp>
      <p:sp>
        <p:nvSpPr>
          <p:cNvPr id="544771" name="Rectangle 3"/>
          <p:cNvSpPr>
            <a:spLocks noGrp="1" noChangeArrowheads="1"/>
          </p:cNvSpPr>
          <p:nvPr>
            <p:ph type="body" idx="1"/>
          </p:nvPr>
        </p:nvSpPr>
        <p:spPr/>
        <p:txBody>
          <a:bodyPr/>
          <a:lstStyle/>
          <a:p>
            <a:r>
              <a:rPr lang="en-US" dirty="0"/>
              <a:t>complex act</a:t>
            </a:r>
          </a:p>
          <a:p>
            <a:r>
              <a:rPr lang="en-US" dirty="0"/>
              <a:t>less precisely defined, changing requirements</a:t>
            </a:r>
          </a:p>
          <a:p>
            <a:endParaRPr lang="en-US" dirty="0"/>
          </a:p>
          <a:p>
            <a:r>
              <a:rPr lang="en-US" dirty="0"/>
              <a:t>Choices</a:t>
            </a:r>
          </a:p>
          <a:p>
            <a:pPr lvl="1"/>
            <a:r>
              <a:rPr lang="en-US" dirty="0"/>
              <a:t>Affects future choices</a:t>
            </a:r>
          </a:p>
          <a:p>
            <a:pPr lvl="1"/>
            <a:r>
              <a:rPr lang="en-US" dirty="0"/>
              <a:t>Affects system-wide performance</a:t>
            </a:r>
            <a:endParaRPr lang="en-US" dirty="0" smtClean="0"/>
          </a:p>
          <a:p>
            <a:pPr lvl="1"/>
            <a:endParaRPr lang="en-US" dirty="0" smtClean="0"/>
          </a:p>
          <a:p>
            <a:pPr lvl="2"/>
            <a:r>
              <a:rPr lang="en-US" dirty="0" smtClean="0"/>
              <a:t>But how?  Hard to predict during design phase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Some Projects &amp; Collaborators</a:t>
            </a:r>
          </a:p>
        </p:txBody>
      </p:sp>
      <p:sp>
        <p:nvSpPr>
          <p:cNvPr id="546819" name="Rectangle 3"/>
          <p:cNvSpPr>
            <a:spLocks noGrp="1" noChangeArrowheads="1"/>
          </p:cNvSpPr>
          <p:nvPr>
            <p:ph type="body" idx="1"/>
          </p:nvPr>
        </p:nvSpPr>
        <p:spPr/>
        <p:txBody>
          <a:bodyPr/>
          <a:lstStyle/>
          <a:p>
            <a:pPr>
              <a:lnSpc>
                <a:spcPct val="80000"/>
              </a:lnSpc>
            </a:pPr>
            <a:r>
              <a:rPr lang="en-US" sz="2400" dirty="0"/>
              <a:t>Charles Simonyi - Bravo: WYSIWYG </a:t>
            </a:r>
            <a:r>
              <a:rPr lang="en-US" sz="2400" dirty="0" smtClean="0"/>
              <a:t>editor (MS Office)</a:t>
            </a:r>
          </a:p>
          <a:p>
            <a:pPr>
              <a:lnSpc>
                <a:spcPct val="80000"/>
              </a:lnSpc>
            </a:pPr>
            <a:endParaRPr lang="en-US" sz="2400" dirty="0"/>
          </a:p>
          <a:p>
            <a:pPr>
              <a:lnSpc>
                <a:spcPct val="80000"/>
              </a:lnSpc>
            </a:pPr>
            <a:r>
              <a:rPr lang="en-US" sz="2400" dirty="0"/>
              <a:t>Bob </a:t>
            </a:r>
            <a:r>
              <a:rPr lang="en-US" sz="2400" dirty="0" err="1"/>
              <a:t>Sproull</a:t>
            </a:r>
            <a:r>
              <a:rPr lang="en-US" sz="2400" dirty="0"/>
              <a:t> - Alto operating system, Dover: laser printer, </a:t>
            </a:r>
            <a:r>
              <a:rPr lang="en-US" sz="2400" dirty="0" err="1"/>
              <a:t>Interpress</a:t>
            </a:r>
            <a:r>
              <a:rPr lang="en-US" sz="2400" dirty="0"/>
              <a:t>: page description </a:t>
            </a:r>
            <a:r>
              <a:rPr lang="en-US" sz="2400" dirty="0" smtClean="0"/>
              <a:t>language (VP Sun/Oracle)</a:t>
            </a:r>
          </a:p>
          <a:p>
            <a:pPr>
              <a:lnSpc>
                <a:spcPct val="80000"/>
              </a:lnSpc>
            </a:pPr>
            <a:endParaRPr lang="en-US" sz="2400" dirty="0"/>
          </a:p>
          <a:p>
            <a:pPr>
              <a:lnSpc>
                <a:spcPct val="80000"/>
              </a:lnSpc>
            </a:pPr>
            <a:r>
              <a:rPr lang="en-US" sz="2400" dirty="0"/>
              <a:t>Mel </a:t>
            </a:r>
            <a:r>
              <a:rPr lang="en-US" sz="2400" dirty="0" err="1"/>
              <a:t>Pirtle</a:t>
            </a:r>
            <a:r>
              <a:rPr lang="en-US" sz="2400" dirty="0"/>
              <a:t> - 940 project, Berkeley Computer Corp.</a:t>
            </a:r>
          </a:p>
          <a:p>
            <a:pPr>
              <a:lnSpc>
                <a:spcPct val="80000"/>
              </a:lnSpc>
            </a:pPr>
            <a:endParaRPr lang="en-US" sz="2400" dirty="0"/>
          </a:p>
          <a:p>
            <a:pPr>
              <a:lnSpc>
                <a:spcPct val="80000"/>
              </a:lnSpc>
            </a:pPr>
            <a:r>
              <a:rPr lang="en-US" sz="2400" dirty="0"/>
              <a:t>Peter Deutsch - 940 operating system, QSPL: system programming </a:t>
            </a:r>
            <a:r>
              <a:rPr lang="en-US" sz="2400" dirty="0" smtClean="0"/>
              <a:t>language (founder </a:t>
            </a:r>
            <a:r>
              <a:rPr lang="en-US" sz="2400" dirty="0" smtClean="0"/>
              <a:t>of </a:t>
            </a:r>
            <a:r>
              <a:rPr lang="en-US" sz="2400" dirty="0" err="1" smtClean="0"/>
              <a:t>Ghostscript</a:t>
            </a:r>
            <a:r>
              <a:rPr lang="en-US" sz="2400" dirty="0" smtClean="0"/>
              <a:t>)</a:t>
            </a:r>
            <a:endParaRPr lang="en-US" sz="2400" dirty="0" smtClean="0"/>
          </a:p>
          <a:p>
            <a:pPr>
              <a:lnSpc>
                <a:spcPct val="80000"/>
              </a:lnSpc>
            </a:pPr>
            <a:endParaRPr lang="en-US" sz="2400" dirty="0"/>
          </a:p>
          <a:p>
            <a:pPr>
              <a:lnSpc>
                <a:spcPct val="80000"/>
              </a:lnSpc>
            </a:pPr>
            <a:r>
              <a:rPr lang="en-US" sz="2400" dirty="0"/>
              <a:t>Chuck </a:t>
            </a:r>
            <a:r>
              <a:rPr lang="en-US" sz="2400" dirty="0" err="1"/>
              <a:t>Geschke</a:t>
            </a:r>
            <a:r>
              <a:rPr lang="en-US" sz="2400" dirty="0"/>
              <a:t>, Jim Mitchell, Ed </a:t>
            </a:r>
            <a:r>
              <a:rPr lang="en-US" sz="2400" dirty="0" err="1"/>
              <a:t>Satterthwaite</a:t>
            </a:r>
            <a:r>
              <a:rPr lang="en-US" sz="2400" dirty="0"/>
              <a:t> - Mesa: system programming language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sz="3800" dirty="0"/>
              <a:t>Some Projects &amp; Collaborators (cont.)</a:t>
            </a:r>
          </a:p>
        </p:txBody>
      </p:sp>
      <p:sp>
        <p:nvSpPr>
          <p:cNvPr id="547843" name="Rectangle 3"/>
          <p:cNvSpPr>
            <a:spLocks noGrp="1" noChangeArrowheads="1"/>
          </p:cNvSpPr>
          <p:nvPr>
            <p:ph type="body" idx="1"/>
          </p:nvPr>
        </p:nvSpPr>
        <p:spPr/>
        <p:txBody>
          <a:bodyPr/>
          <a:lstStyle/>
          <a:p>
            <a:r>
              <a:rPr lang="en-US" sz="2400" dirty="0"/>
              <a:t>Roy Levin	- Wildflower: Star workstation prototype, </a:t>
            </a:r>
            <a:r>
              <a:rPr lang="en-US" sz="2400" dirty="0" err="1"/>
              <a:t>Vesta</a:t>
            </a:r>
            <a:r>
              <a:rPr lang="en-US" sz="2400" dirty="0"/>
              <a:t>: software configuration</a:t>
            </a:r>
          </a:p>
          <a:p>
            <a:endParaRPr lang="en-US" sz="2400" dirty="0"/>
          </a:p>
          <a:p>
            <a:r>
              <a:rPr lang="en-US" sz="2400" dirty="0"/>
              <a:t>Andrew </a:t>
            </a:r>
            <a:r>
              <a:rPr lang="en-US" sz="2400" dirty="0" err="1"/>
              <a:t>Birrell</a:t>
            </a:r>
            <a:r>
              <a:rPr lang="en-US" sz="2400" dirty="0"/>
              <a:t>, Roger Needham, Mike Schroeder -  Global name service and authentication</a:t>
            </a:r>
          </a:p>
          <a:p>
            <a:endParaRPr lang="en-US" sz="2400" dirty="0"/>
          </a:p>
          <a:p>
            <a:r>
              <a:rPr lang="en-US" sz="2400" dirty="0"/>
              <a:t>Eric Schmidt - System models: software </a:t>
            </a:r>
            <a:r>
              <a:rPr lang="en-US" sz="2400" dirty="0" smtClean="0"/>
              <a:t>configuration</a:t>
            </a:r>
          </a:p>
          <a:p>
            <a:pPr>
              <a:buNone/>
            </a:pPr>
            <a:r>
              <a:rPr lang="en-US" sz="2400" dirty="0" smtClean="0"/>
              <a:t>	(CEO/Chairman of Google)</a:t>
            </a:r>
          </a:p>
          <a:p>
            <a:endParaRPr lang="en-US" sz="2400" dirty="0"/>
          </a:p>
          <a:p>
            <a:r>
              <a:rPr lang="en-US" sz="2400" dirty="0"/>
              <a:t>Rod </a:t>
            </a:r>
            <a:r>
              <a:rPr lang="en-US" sz="2400" dirty="0" err="1"/>
              <a:t>Burstall</a:t>
            </a:r>
            <a:r>
              <a:rPr lang="en-US" sz="2400" dirty="0"/>
              <a:t> - Pebble: polymorphic typed language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8871" name="Picture 7"/>
          <p:cNvPicPr>
            <a:picLocks noGrp="1" noChangeAspect="1" noChangeArrowheads="1"/>
          </p:cNvPicPr>
          <p:nvPr>
            <p:ph/>
          </p:nvPr>
        </p:nvPicPr>
        <p:blipFill>
          <a:blip r:embed="rId2"/>
          <a:srcRect/>
          <a:stretch>
            <a:fillRect/>
          </a:stretch>
        </p:blipFill>
        <p:spPr>
          <a:xfrm>
            <a:off x="900113" y="1546225"/>
            <a:ext cx="7772400" cy="4619625"/>
          </a:xfrm>
          <a:noFill/>
          <a:ln/>
        </p:spPr>
      </p:pic>
      <p:sp>
        <p:nvSpPr>
          <p:cNvPr id="548873" name="Rectangle 9"/>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r>
              <a:rPr lang="en-US" sz="3800" b="1" dirty="0" smtClean="0">
                <a:solidFill>
                  <a:srgbClr val="0000FF"/>
                </a:solidFill>
                <a:latin typeface="Times New Roman" charset="0"/>
              </a:rPr>
              <a:t>Hints</a:t>
            </a:r>
            <a:r>
              <a:rPr lang="en-US" sz="3800" dirty="0" smtClean="0">
                <a:solidFill>
                  <a:srgbClr val="0000FF"/>
                </a:solidFill>
                <a:latin typeface="Times New Roman" charset="0"/>
              </a:rPr>
              <a:t> </a:t>
            </a:r>
            <a:r>
              <a:rPr lang="en-US" sz="3800" dirty="0">
                <a:solidFill>
                  <a:srgbClr val="0000FF"/>
                </a:solidFill>
                <a:latin typeface="Times New Roman" charset="0"/>
              </a:rPr>
              <a:t>for Computer System Design - Butler Lampson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t>Functionality</a:t>
            </a:r>
          </a:p>
        </p:txBody>
      </p:sp>
      <p:sp>
        <p:nvSpPr>
          <p:cNvPr id="551939" name="Rectangle 3"/>
          <p:cNvSpPr>
            <a:spLocks noGrp="1" noChangeArrowheads="1"/>
          </p:cNvSpPr>
          <p:nvPr>
            <p:ph type="body" idx="1"/>
          </p:nvPr>
        </p:nvSpPr>
        <p:spPr/>
        <p:txBody>
          <a:bodyPr/>
          <a:lstStyle/>
          <a:p>
            <a:r>
              <a:rPr lang="en-US"/>
              <a:t>Interface – Contract</a:t>
            </a:r>
          </a:p>
          <a:p>
            <a:pPr lvl="1"/>
            <a:r>
              <a:rPr lang="en-US"/>
              <a:t>separates implementation from client using abstraction</a:t>
            </a:r>
          </a:p>
          <a:p>
            <a:pPr lvl="1"/>
            <a:r>
              <a:rPr lang="en-US"/>
              <a:t>Eg: File (open, read, write, close)</a:t>
            </a:r>
          </a:p>
          <a:p>
            <a:r>
              <a:rPr lang="en-US"/>
              <a:t>Desirable properties</a:t>
            </a:r>
          </a:p>
          <a:p>
            <a:pPr lvl="1"/>
            <a:r>
              <a:rPr lang="en-US"/>
              <a:t>Simple</a:t>
            </a:r>
          </a:p>
          <a:p>
            <a:pPr lvl="1"/>
            <a:r>
              <a:rPr lang="en-US"/>
              <a:t>Complete</a:t>
            </a:r>
          </a:p>
          <a:p>
            <a:pPr lvl="1"/>
            <a:r>
              <a:rPr lang="en-US"/>
              <a:t>Admit small and fast impl.</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Simplicity</a:t>
            </a:r>
          </a:p>
        </p:txBody>
      </p:sp>
      <p:sp>
        <p:nvSpPr>
          <p:cNvPr id="552963" name="Rectangle 3"/>
          <p:cNvSpPr>
            <a:spLocks noGrp="1" noChangeArrowheads="1"/>
          </p:cNvSpPr>
          <p:nvPr>
            <p:ph type="body" idx="1"/>
          </p:nvPr>
        </p:nvSpPr>
        <p:spPr/>
        <p:txBody>
          <a:bodyPr/>
          <a:lstStyle/>
          <a:p>
            <a:r>
              <a:rPr lang="en-US"/>
              <a:t>Interfaces</a:t>
            </a:r>
          </a:p>
          <a:p>
            <a:pPr lvl="1"/>
            <a:r>
              <a:rPr lang="en-US"/>
              <a:t>Avoid generalizations</a:t>
            </a:r>
          </a:p>
          <a:p>
            <a:pPr lvl="2"/>
            <a:r>
              <a:rPr lang="en-US"/>
              <a:t>too much = large, slow and complicated impl.</a:t>
            </a:r>
          </a:p>
          <a:p>
            <a:pPr lvl="2"/>
            <a:r>
              <a:rPr lang="en-US"/>
              <a:t>Can penalize normal operations</a:t>
            </a:r>
          </a:p>
          <a:p>
            <a:pPr lvl="3"/>
            <a:r>
              <a:rPr lang="en-US"/>
              <a:t>PL/1 generic operations across data types</a:t>
            </a:r>
          </a:p>
          <a:p>
            <a:pPr lvl="1"/>
            <a:r>
              <a:rPr lang="en-US"/>
              <a:t>Should have predictable (reasonable) cost.</a:t>
            </a:r>
          </a:p>
          <a:p>
            <a:pPr lvl="2"/>
            <a:r>
              <a:rPr lang="pt-BR"/>
              <a:t>eg: FindIthField [O(n)], FindNamedfield [O(n^2)]</a:t>
            </a:r>
            <a:endParaRPr lang="en-US"/>
          </a:p>
          <a:p>
            <a:pPr lvl="1"/>
            <a:r>
              <a:rPr lang="en-US"/>
              <a:t>Avoid features needed by only a few clients</a:t>
            </a:r>
          </a:p>
          <a:p>
            <a:pPr lvl="1"/>
            <a:endParaRPr lang="en-US"/>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9" name="Rectangle 5"/>
          <p:cNvSpPr>
            <a:spLocks noGrp="1" noChangeArrowheads="1"/>
          </p:cNvSpPr>
          <p:nvPr>
            <p:ph type="title"/>
          </p:nvPr>
        </p:nvSpPr>
        <p:spPr/>
        <p:txBody>
          <a:bodyPr/>
          <a:lstStyle/>
          <a:p>
            <a:r>
              <a:rPr lang="en-US"/>
              <a:t>Functionality Vs Assurance</a:t>
            </a:r>
          </a:p>
        </p:txBody>
      </p:sp>
      <p:graphicFrame>
        <p:nvGraphicFramePr>
          <p:cNvPr id="553988" name="Object 4"/>
          <p:cNvGraphicFramePr>
            <a:graphicFrameLocks noChangeAspect="1"/>
          </p:cNvGraphicFramePr>
          <p:nvPr>
            <p:ph idx="1"/>
          </p:nvPr>
        </p:nvGraphicFramePr>
        <p:xfrm>
          <a:off x="3609975" y="2060575"/>
          <a:ext cx="2381250" cy="2381250"/>
        </p:xfrm>
        <a:graphic>
          <a:graphicData uri="http://schemas.openxmlformats.org/presentationml/2006/ole">
            <p:oleObj spid="_x0000_s44034" name="Photo Editor Photo" r:id="rId3" imgW="2381582" imgH="2381582" progId="">
              <p:embed/>
            </p:oleObj>
          </a:graphicData>
        </a:graphic>
      </p:graphicFrame>
      <p:sp>
        <p:nvSpPr>
          <p:cNvPr id="553992" name="Rectangle 8"/>
          <p:cNvSpPr>
            <a:spLocks noChangeArrowheads="1"/>
          </p:cNvSpPr>
          <p:nvPr/>
        </p:nvSpPr>
        <p:spPr bwMode="auto">
          <a:xfrm>
            <a:off x="900113" y="5013325"/>
            <a:ext cx="7772400" cy="10795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folHlink"/>
              </a:buClr>
              <a:buSzPct val="90000"/>
              <a:buFont typeface="Wingdings" charset="2"/>
              <a:buChar char="n"/>
            </a:pPr>
            <a:r>
              <a:rPr lang="en-US" sz="2800"/>
              <a:t>As a system performs more (complex interface) assurance decreases.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a:t>
            </a:r>
          </a:p>
        </p:txBody>
      </p:sp>
      <p:sp>
        <p:nvSpPr>
          <p:cNvPr id="556035" name="Rectangle 3"/>
          <p:cNvSpPr>
            <a:spLocks noGrp="1" noChangeArrowheads="1"/>
          </p:cNvSpPr>
          <p:nvPr>
            <p:ph type="body" idx="1"/>
          </p:nvPr>
        </p:nvSpPr>
        <p:spPr/>
        <p:txBody>
          <a:bodyPr/>
          <a:lstStyle/>
          <a:p>
            <a:pPr>
              <a:lnSpc>
                <a:spcPct val="80000"/>
              </a:lnSpc>
            </a:pPr>
            <a:r>
              <a:rPr lang="en-US" sz="2400" dirty="0" err="1"/>
              <a:t>Tenex</a:t>
            </a:r>
            <a:r>
              <a:rPr lang="en-US" sz="2400" dirty="0"/>
              <a:t> System</a:t>
            </a:r>
          </a:p>
          <a:p>
            <a:pPr lvl="1">
              <a:lnSpc>
                <a:spcPct val="80000"/>
              </a:lnSpc>
            </a:pPr>
            <a:r>
              <a:rPr lang="en-US" sz="2200" dirty="0"/>
              <a:t>reference to an unassigned page -&gt; trap to user program</a:t>
            </a:r>
          </a:p>
          <a:p>
            <a:pPr lvl="1">
              <a:lnSpc>
                <a:spcPct val="80000"/>
              </a:lnSpc>
            </a:pPr>
            <a:r>
              <a:rPr lang="en-US" sz="2200" i="1" dirty="0"/>
              <a:t>arguments to sys calls passed by reference</a:t>
            </a:r>
          </a:p>
          <a:p>
            <a:pPr lvl="1">
              <a:lnSpc>
                <a:spcPct val="80000"/>
              </a:lnSpc>
            </a:pPr>
            <a:r>
              <a:rPr lang="en-US" sz="2200" dirty="0" err="1"/>
              <a:t>CONNECT(string</a:t>
            </a:r>
            <a:r>
              <a:rPr lang="en-US" sz="2200" dirty="0"/>
              <a:t> </a:t>
            </a:r>
            <a:r>
              <a:rPr lang="en-US" sz="2200" dirty="0" err="1"/>
              <a:t>passwd</a:t>
            </a:r>
            <a:r>
              <a:rPr lang="en-US" sz="2200" dirty="0"/>
              <a:t>) -&gt; if </a:t>
            </a:r>
            <a:r>
              <a:rPr lang="en-US" sz="2200" dirty="0" err="1"/>
              <a:t>passwd</a:t>
            </a:r>
            <a:r>
              <a:rPr lang="en-US" sz="2200" dirty="0"/>
              <a:t> wrong, fails after a 3 second delay</a:t>
            </a:r>
          </a:p>
          <a:p>
            <a:pPr lvl="1">
              <a:lnSpc>
                <a:spcPct val="80000"/>
              </a:lnSpc>
            </a:pPr>
            <a:endParaRPr lang="en-US" sz="2200" dirty="0"/>
          </a:p>
          <a:p>
            <a:pPr lvl="1">
              <a:lnSpc>
                <a:spcPct val="80000"/>
              </a:lnSpc>
            </a:pPr>
            <a:r>
              <a:rPr lang="en-US" sz="2200" dirty="0"/>
              <a:t>CONNECT </a:t>
            </a:r>
          </a:p>
          <a:p>
            <a:pPr lvl="2">
              <a:lnSpc>
                <a:spcPct val="80000"/>
              </a:lnSpc>
              <a:buFont typeface="Wingdings" charset="2"/>
              <a:buNone/>
            </a:pPr>
            <a:r>
              <a:rPr lang="en-US" sz="2100" dirty="0"/>
              <a:t>for </a:t>
            </a:r>
            <a:r>
              <a:rPr lang="en-US" sz="2100" dirty="0" err="1"/>
              <a:t>i</a:t>
            </a:r>
            <a:r>
              <a:rPr lang="en-US" sz="2100" dirty="0"/>
              <a:t> := 0 to </a:t>
            </a:r>
            <a:r>
              <a:rPr lang="en-US" sz="2100" dirty="0" err="1"/>
              <a:t>Length(directoryPassword</a:t>
            </a:r>
            <a:r>
              <a:rPr lang="en-US" sz="2100" dirty="0"/>
              <a:t>) do</a:t>
            </a:r>
          </a:p>
          <a:p>
            <a:pPr lvl="2">
              <a:lnSpc>
                <a:spcPct val="80000"/>
              </a:lnSpc>
              <a:buFont typeface="Wingdings" charset="2"/>
              <a:buNone/>
            </a:pPr>
            <a:r>
              <a:rPr lang="en-US" sz="2100" dirty="0"/>
              <a:t>	if </a:t>
            </a:r>
            <a:r>
              <a:rPr lang="en-US" sz="2100" dirty="0" err="1"/>
              <a:t>directoryPassword[i</a:t>
            </a:r>
            <a:r>
              <a:rPr lang="en-US" sz="2100" dirty="0"/>
              <a:t>] != </a:t>
            </a:r>
            <a:r>
              <a:rPr lang="en-US" sz="2100" dirty="0" err="1"/>
              <a:t>passwordArgument[i</a:t>
            </a:r>
            <a:r>
              <a:rPr lang="en-US" sz="2100" dirty="0"/>
              <a:t>] then</a:t>
            </a:r>
          </a:p>
          <a:p>
            <a:pPr lvl="2">
              <a:lnSpc>
                <a:spcPct val="80000"/>
              </a:lnSpc>
              <a:buFont typeface="Wingdings" charset="2"/>
              <a:buNone/>
            </a:pPr>
            <a:r>
              <a:rPr lang="en-US" sz="2100" dirty="0"/>
              <a:t>		Wait three seconds; return </a:t>
            </a:r>
            <a:r>
              <a:rPr lang="en-US" sz="2100" dirty="0" err="1"/>
              <a:t>BadPassword</a:t>
            </a:r>
            <a:endParaRPr lang="en-US" sz="2100" dirty="0"/>
          </a:p>
          <a:p>
            <a:pPr lvl="2">
              <a:lnSpc>
                <a:spcPct val="80000"/>
              </a:lnSpc>
              <a:buFont typeface="Wingdings" charset="2"/>
              <a:buNone/>
            </a:pPr>
            <a:r>
              <a:rPr lang="en-US" sz="2100" dirty="0"/>
              <a:t>	end if</a:t>
            </a:r>
          </a:p>
          <a:p>
            <a:pPr lvl="2">
              <a:lnSpc>
                <a:spcPct val="80000"/>
              </a:lnSpc>
              <a:buFont typeface="Wingdings" charset="2"/>
              <a:buNone/>
            </a:pPr>
            <a:r>
              <a:rPr lang="en-US" sz="2100" dirty="0"/>
              <a:t>end loop;</a:t>
            </a:r>
          </a:p>
          <a:p>
            <a:pPr lvl="2">
              <a:lnSpc>
                <a:spcPct val="80000"/>
              </a:lnSpc>
              <a:buFont typeface="Wingdings" charset="2"/>
              <a:buNone/>
            </a:pPr>
            <a:r>
              <a:rPr lang="en-US" sz="2100" dirty="0"/>
              <a:t>connect to directory; return Success</a:t>
            </a:r>
          </a:p>
          <a:p>
            <a:pPr lvl="1">
              <a:lnSpc>
                <a:spcPct val="80000"/>
              </a:lnSpc>
            </a:pP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z="3800"/>
              <a:t>Breaking CONNECT(string passwd)</a:t>
            </a:r>
          </a:p>
        </p:txBody>
      </p:sp>
      <p:sp>
        <p:nvSpPr>
          <p:cNvPr id="557060" name="Rectangle 4"/>
          <p:cNvSpPr>
            <a:spLocks noChangeArrowheads="1"/>
          </p:cNvSpPr>
          <p:nvPr/>
        </p:nvSpPr>
        <p:spPr bwMode="auto">
          <a:xfrm>
            <a:off x="1979613" y="2276475"/>
            <a:ext cx="2519362" cy="27368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61" name="Rectangle 5"/>
          <p:cNvSpPr>
            <a:spLocks noChangeArrowheads="1"/>
          </p:cNvSpPr>
          <p:nvPr/>
        </p:nvSpPr>
        <p:spPr bwMode="auto">
          <a:xfrm>
            <a:off x="4498975" y="2276475"/>
            <a:ext cx="2519363" cy="273685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62" name="Text Box 6"/>
          <p:cNvSpPr txBox="1">
            <a:spLocks noChangeArrowheads="1"/>
          </p:cNvSpPr>
          <p:nvPr/>
        </p:nvSpPr>
        <p:spPr bwMode="auto">
          <a:xfrm>
            <a:off x="4787900" y="2708275"/>
            <a:ext cx="165576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Unassigned Page</a:t>
            </a:r>
          </a:p>
        </p:txBody>
      </p:sp>
      <p:sp>
        <p:nvSpPr>
          <p:cNvPr id="557064" name="Text Box 8"/>
          <p:cNvSpPr txBox="1">
            <a:spLocks noChangeArrowheads="1"/>
          </p:cNvSpPr>
          <p:nvPr/>
        </p:nvSpPr>
        <p:spPr bwMode="auto">
          <a:xfrm>
            <a:off x="2195513" y="2716213"/>
            <a:ext cx="1655762"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Assigned Page</a:t>
            </a:r>
          </a:p>
        </p:txBody>
      </p:sp>
      <p:sp>
        <p:nvSpPr>
          <p:cNvPr id="557065" name="Rectangle 9"/>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57069" name="AutoShape 13"/>
          <p:cNvSpPr>
            <a:spLocks noChangeArrowheads="1"/>
          </p:cNvSpPr>
          <p:nvPr/>
        </p:nvSpPr>
        <p:spPr bwMode="auto">
          <a:xfrm>
            <a:off x="4014788" y="5013325"/>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70" name="Rectangle 14"/>
          <p:cNvSpPr>
            <a:spLocks noChangeArrowheads="1"/>
          </p:cNvSpPr>
          <p:nvPr/>
        </p:nvSpPr>
        <p:spPr bwMode="auto">
          <a:xfrm>
            <a:off x="3419475"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Bad Passwd</a:t>
            </a:r>
          </a:p>
        </p:txBody>
      </p:sp>
      <p:sp>
        <p:nvSpPr>
          <p:cNvPr id="557072" name="Rectangle 16"/>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57074" name="Rectangle 18"/>
          <p:cNvSpPr>
            <a:spLocks noChangeArrowheads="1"/>
          </p:cNvSpPr>
          <p:nvPr/>
        </p:nvSpPr>
        <p:spPr bwMode="auto">
          <a:xfrm>
            <a:off x="4140200"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Invalid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7065"/>
                                        </p:tgtEl>
                                        <p:attrNameLst>
                                          <p:attrName>style.visibility</p:attrName>
                                        </p:attrNameLst>
                                      </p:cBhvr>
                                      <p:to>
                                        <p:strVal val="visible"/>
                                      </p:to>
                                    </p:set>
                                    <p:anim calcmode="lin" valueType="num">
                                      <p:cBhvr additive="base">
                                        <p:cTn id="7" dur="500" fill="hold"/>
                                        <p:tgtEl>
                                          <p:spTgt spid="557065"/>
                                        </p:tgtEl>
                                        <p:attrNameLst>
                                          <p:attrName>ppt_x</p:attrName>
                                        </p:attrNameLst>
                                      </p:cBhvr>
                                      <p:tavLst>
                                        <p:tav tm="0">
                                          <p:val>
                                            <p:strVal val="#ppt_x"/>
                                          </p:val>
                                        </p:tav>
                                        <p:tav tm="100000">
                                          <p:val>
                                            <p:strVal val="#ppt_x"/>
                                          </p:val>
                                        </p:tav>
                                      </p:tavLst>
                                    </p:anim>
                                    <p:anim calcmode="lin" valueType="num">
                                      <p:cBhvr additive="base">
                                        <p:cTn id="8" dur="500" fill="hold"/>
                                        <p:tgtEl>
                                          <p:spTgt spid="5570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7069"/>
                                        </p:tgtEl>
                                        <p:attrNameLst>
                                          <p:attrName>style.visibility</p:attrName>
                                        </p:attrNameLst>
                                      </p:cBhvr>
                                      <p:to>
                                        <p:strVal val="visible"/>
                                      </p:to>
                                    </p:set>
                                    <p:anim calcmode="lin" valueType="num">
                                      <p:cBhvr additive="base">
                                        <p:cTn id="13" dur="500" fill="hold"/>
                                        <p:tgtEl>
                                          <p:spTgt spid="557069"/>
                                        </p:tgtEl>
                                        <p:attrNameLst>
                                          <p:attrName>ppt_x</p:attrName>
                                        </p:attrNameLst>
                                      </p:cBhvr>
                                      <p:tavLst>
                                        <p:tav tm="0">
                                          <p:val>
                                            <p:strVal val="#ppt_x"/>
                                          </p:val>
                                        </p:tav>
                                        <p:tav tm="100000">
                                          <p:val>
                                            <p:strVal val="#ppt_x"/>
                                          </p:val>
                                        </p:tav>
                                      </p:tavLst>
                                    </p:anim>
                                    <p:anim calcmode="lin" valueType="num">
                                      <p:cBhvr additive="base">
                                        <p:cTn id="14" dur="500" fill="hold"/>
                                        <p:tgtEl>
                                          <p:spTgt spid="55706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7070"/>
                                        </p:tgtEl>
                                        <p:attrNameLst>
                                          <p:attrName>style.visibility</p:attrName>
                                        </p:attrNameLst>
                                      </p:cBhvr>
                                      <p:to>
                                        <p:strVal val="visible"/>
                                      </p:to>
                                    </p:set>
                                    <p:anim calcmode="lin" valueType="num">
                                      <p:cBhvr additive="base">
                                        <p:cTn id="17" dur="500" fill="hold"/>
                                        <p:tgtEl>
                                          <p:spTgt spid="557070"/>
                                        </p:tgtEl>
                                        <p:attrNameLst>
                                          <p:attrName>ppt_x</p:attrName>
                                        </p:attrNameLst>
                                      </p:cBhvr>
                                      <p:tavLst>
                                        <p:tav tm="0">
                                          <p:val>
                                            <p:strVal val="#ppt_x"/>
                                          </p:val>
                                        </p:tav>
                                        <p:tav tm="100000">
                                          <p:val>
                                            <p:strVal val="#ppt_x"/>
                                          </p:val>
                                        </p:tav>
                                      </p:tavLst>
                                    </p:anim>
                                    <p:anim calcmode="lin" valueType="num">
                                      <p:cBhvr additive="base">
                                        <p:cTn id="18" dur="500" fill="hold"/>
                                        <p:tgtEl>
                                          <p:spTgt spid="5570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5706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57070"/>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557072"/>
                                        </p:tgtEl>
                                        <p:attrNameLst>
                                          <p:attrName>style.visibility</p:attrName>
                                        </p:attrNameLst>
                                      </p:cBhvr>
                                      <p:to>
                                        <p:strVal val="visible"/>
                                      </p:to>
                                    </p:set>
                                    <p:anim calcmode="lin" valueType="num">
                                      <p:cBhvr additive="base">
                                        <p:cTn id="27" dur="500" fill="hold"/>
                                        <p:tgtEl>
                                          <p:spTgt spid="557072"/>
                                        </p:tgtEl>
                                        <p:attrNameLst>
                                          <p:attrName>ppt_x</p:attrName>
                                        </p:attrNameLst>
                                      </p:cBhvr>
                                      <p:tavLst>
                                        <p:tav tm="0">
                                          <p:val>
                                            <p:strVal val="#ppt_x"/>
                                          </p:val>
                                        </p:tav>
                                        <p:tav tm="100000">
                                          <p:val>
                                            <p:strVal val="#ppt_x"/>
                                          </p:val>
                                        </p:tav>
                                      </p:tavLst>
                                    </p:anim>
                                    <p:anim calcmode="lin" valueType="num">
                                      <p:cBhvr additive="base">
                                        <p:cTn id="28" dur="500" fill="hold"/>
                                        <p:tgtEl>
                                          <p:spTgt spid="5570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2" nodeType="clickEffect">
                                  <p:stCondLst>
                                    <p:cond delay="0"/>
                                  </p:stCondLst>
                                  <p:childTnLst>
                                    <p:set>
                                      <p:cBhvr>
                                        <p:cTn id="32" dur="1" fill="hold">
                                          <p:stCondLst>
                                            <p:cond delay="0"/>
                                          </p:stCondLst>
                                        </p:cTn>
                                        <p:tgtEl>
                                          <p:spTgt spid="557069"/>
                                        </p:tgtEl>
                                        <p:attrNameLst>
                                          <p:attrName>style.visibility</p:attrName>
                                        </p:attrNameLst>
                                      </p:cBhvr>
                                      <p:to>
                                        <p:strVal val="visible"/>
                                      </p:to>
                                    </p:set>
                                    <p:anim calcmode="lin" valueType="num">
                                      <p:cBhvr additive="base">
                                        <p:cTn id="33" dur="500" fill="hold"/>
                                        <p:tgtEl>
                                          <p:spTgt spid="557069"/>
                                        </p:tgtEl>
                                        <p:attrNameLst>
                                          <p:attrName>ppt_x</p:attrName>
                                        </p:attrNameLst>
                                      </p:cBhvr>
                                      <p:tavLst>
                                        <p:tav tm="0">
                                          <p:val>
                                            <p:strVal val="#ppt_x"/>
                                          </p:val>
                                        </p:tav>
                                        <p:tav tm="100000">
                                          <p:val>
                                            <p:strVal val="#ppt_x"/>
                                          </p:val>
                                        </p:tav>
                                      </p:tavLst>
                                    </p:anim>
                                    <p:anim calcmode="lin" valueType="num">
                                      <p:cBhvr additive="base">
                                        <p:cTn id="34" dur="500" fill="hold"/>
                                        <p:tgtEl>
                                          <p:spTgt spid="5570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7074"/>
                                        </p:tgtEl>
                                        <p:attrNameLst>
                                          <p:attrName>style.visibility</p:attrName>
                                        </p:attrNameLst>
                                      </p:cBhvr>
                                      <p:to>
                                        <p:strVal val="visible"/>
                                      </p:to>
                                    </p:set>
                                    <p:anim calcmode="lin" valueType="num">
                                      <p:cBhvr additive="base">
                                        <p:cTn id="37" dur="500" fill="hold"/>
                                        <p:tgtEl>
                                          <p:spTgt spid="557074"/>
                                        </p:tgtEl>
                                        <p:attrNameLst>
                                          <p:attrName>ppt_x</p:attrName>
                                        </p:attrNameLst>
                                      </p:cBhvr>
                                      <p:tavLst>
                                        <p:tav tm="0">
                                          <p:val>
                                            <p:strVal val="#ppt_x"/>
                                          </p:val>
                                        </p:tav>
                                        <p:tav tm="100000">
                                          <p:val>
                                            <p:strVal val="#ppt_x"/>
                                          </p:val>
                                        </p:tav>
                                      </p:tavLst>
                                    </p:anim>
                                    <p:anim calcmode="lin" valueType="num">
                                      <p:cBhvr additive="base">
                                        <p:cTn id="38" dur="500" fill="hold"/>
                                        <p:tgtEl>
                                          <p:spTgt spid="557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9" grpId="0" animBg="1"/>
      <p:bldP spid="557069" grpId="1" animBg="1"/>
      <p:bldP spid="557069" grpId="2" animBg="1"/>
      <p:bldP spid="557070" grpId="0" animBg="1"/>
      <p:bldP spid="557070" grpId="1" animBg="1"/>
      <p:bldP spid="557074"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z="3800"/>
              <a:t>Breaking CONNECT(string passwd)</a:t>
            </a:r>
          </a:p>
        </p:txBody>
      </p:sp>
      <p:sp>
        <p:nvSpPr>
          <p:cNvPr id="558083" name="Rectangle 3"/>
          <p:cNvSpPr>
            <a:spLocks noChangeArrowheads="1"/>
          </p:cNvSpPr>
          <p:nvPr/>
        </p:nvSpPr>
        <p:spPr bwMode="auto">
          <a:xfrm>
            <a:off x="1979613" y="2276475"/>
            <a:ext cx="2519362" cy="27368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84" name="Rectangle 4"/>
          <p:cNvSpPr>
            <a:spLocks noChangeArrowheads="1"/>
          </p:cNvSpPr>
          <p:nvPr/>
        </p:nvSpPr>
        <p:spPr bwMode="auto">
          <a:xfrm>
            <a:off x="4498975" y="2276475"/>
            <a:ext cx="2519363" cy="273685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85" name="Text Box 5"/>
          <p:cNvSpPr txBox="1">
            <a:spLocks noChangeArrowheads="1"/>
          </p:cNvSpPr>
          <p:nvPr/>
        </p:nvSpPr>
        <p:spPr bwMode="auto">
          <a:xfrm>
            <a:off x="4787900" y="2708275"/>
            <a:ext cx="165576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Unassigned Page</a:t>
            </a:r>
          </a:p>
        </p:txBody>
      </p:sp>
      <p:sp>
        <p:nvSpPr>
          <p:cNvPr id="558086" name="Text Box 6"/>
          <p:cNvSpPr txBox="1">
            <a:spLocks noChangeArrowheads="1"/>
          </p:cNvSpPr>
          <p:nvPr/>
        </p:nvSpPr>
        <p:spPr bwMode="auto">
          <a:xfrm>
            <a:off x="2195513" y="2716213"/>
            <a:ext cx="1655762"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Assigned Page</a:t>
            </a:r>
          </a:p>
        </p:txBody>
      </p:sp>
      <p:sp>
        <p:nvSpPr>
          <p:cNvPr id="558087" name="Rectangle 7"/>
          <p:cNvSpPr>
            <a:spLocks noChangeArrowheads="1"/>
          </p:cNvSpPr>
          <p:nvPr/>
        </p:nvSpPr>
        <p:spPr bwMode="auto">
          <a:xfrm>
            <a:off x="3584575"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58092" name="Rectangle 12"/>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58093" name="AutoShape 13"/>
          <p:cNvSpPr>
            <a:spLocks noChangeArrowheads="1"/>
          </p:cNvSpPr>
          <p:nvPr/>
        </p:nvSpPr>
        <p:spPr bwMode="auto">
          <a:xfrm>
            <a:off x="4014788" y="5013325"/>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94" name="Rectangle 14"/>
          <p:cNvSpPr>
            <a:spLocks noChangeArrowheads="1"/>
          </p:cNvSpPr>
          <p:nvPr/>
        </p:nvSpPr>
        <p:spPr bwMode="auto">
          <a:xfrm>
            <a:off x="3419475"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Bad Passwd</a:t>
            </a:r>
          </a:p>
        </p:txBody>
      </p:sp>
      <p:sp>
        <p:nvSpPr>
          <p:cNvPr id="558095" name="Rectangle 15"/>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Z</a:t>
            </a:r>
          </a:p>
        </p:txBody>
      </p:sp>
      <p:sp>
        <p:nvSpPr>
          <p:cNvPr id="558096" name="Rectangle 16"/>
          <p:cNvSpPr>
            <a:spLocks noChangeArrowheads="1"/>
          </p:cNvSpPr>
          <p:nvPr/>
        </p:nvSpPr>
        <p:spPr bwMode="auto">
          <a:xfrm>
            <a:off x="4140200"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Invalid page</a:t>
            </a:r>
          </a:p>
        </p:txBody>
      </p:sp>
      <p:sp>
        <p:nvSpPr>
          <p:cNvPr id="558097" name="Text Box 17"/>
          <p:cNvSpPr txBox="1">
            <a:spLocks noChangeArrowheads="1"/>
          </p:cNvSpPr>
          <p:nvPr/>
        </p:nvSpPr>
        <p:spPr bwMode="auto">
          <a:xfrm>
            <a:off x="7380288" y="2420938"/>
            <a:ext cx="1512887" cy="25654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Worst case</a:t>
            </a:r>
          </a:p>
          <a:p>
            <a:pPr>
              <a:spcBef>
                <a:spcPct val="50000"/>
              </a:spcBef>
            </a:pPr>
            <a:r>
              <a:rPr lang="en-US"/>
              <a:t>128*n tries as opposed to 128^n tries</a:t>
            </a:r>
          </a:p>
          <a:p>
            <a:pPr>
              <a:spcBef>
                <a:spcPct val="50000"/>
              </a:spcBef>
            </a:pPr>
            <a:r>
              <a:rPr lang="en-US"/>
              <a:t>n = passwd length (bytes)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8087"/>
                                        </p:tgtEl>
                                        <p:attrNameLst>
                                          <p:attrName>style.visibility</p:attrName>
                                        </p:attrNameLst>
                                      </p:cBhvr>
                                      <p:to>
                                        <p:strVal val="visible"/>
                                      </p:to>
                                    </p:set>
                                    <p:anim calcmode="lin" valueType="num">
                                      <p:cBhvr additive="base">
                                        <p:cTn id="7" dur="500" fill="hold"/>
                                        <p:tgtEl>
                                          <p:spTgt spid="558087"/>
                                        </p:tgtEl>
                                        <p:attrNameLst>
                                          <p:attrName>ppt_x</p:attrName>
                                        </p:attrNameLst>
                                      </p:cBhvr>
                                      <p:tavLst>
                                        <p:tav tm="0">
                                          <p:val>
                                            <p:strVal val="#ppt_x"/>
                                          </p:val>
                                        </p:tav>
                                        <p:tav tm="100000">
                                          <p:val>
                                            <p:strVal val="#ppt_x"/>
                                          </p:val>
                                        </p:tav>
                                      </p:tavLst>
                                    </p:anim>
                                    <p:anim calcmode="lin" valueType="num">
                                      <p:cBhvr additive="base">
                                        <p:cTn id="8" dur="500" fill="hold"/>
                                        <p:tgtEl>
                                          <p:spTgt spid="5580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8092"/>
                                        </p:tgtEl>
                                        <p:attrNameLst>
                                          <p:attrName>style.visibility</p:attrName>
                                        </p:attrNameLst>
                                      </p:cBhvr>
                                      <p:to>
                                        <p:strVal val="visible"/>
                                      </p:to>
                                    </p:set>
                                    <p:anim calcmode="lin" valueType="num">
                                      <p:cBhvr additive="base">
                                        <p:cTn id="13" dur="500" fill="hold"/>
                                        <p:tgtEl>
                                          <p:spTgt spid="558092"/>
                                        </p:tgtEl>
                                        <p:attrNameLst>
                                          <p:attrName>ppt_x</p:attrName>
                                        </p:attrNameLst>
                                      </p:cBhvr>
                                      <p:tavLst>
                                        <p:tav tm="0">
                                          <p:val>
                                            <p:strVal val="#ppt_x"/>
                                          </p:val>
                                        </p:tav>
                                        <p:tav tm="100000">
                                          <p:val>
                                            <p:strVal val="#ppt_x"/>
                                          </p:val>
                                        </p:tav>
                                      </p:tavLst>
                                    </p:anim>
                                    <p:anim calcmode="lin" valueType="num">
                                      <p:cBhvr additive="base">
                                        <p:cTn id="14" dur="500" fill="hold"/>
                                        <p:tgtEl>
                                          <p:spTgt spid="5580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8093"/>
                                        </p:tgtEl>
                                        <p:attrNameLst>
                                          <p:attrName>style.visibility</p:attrName>
                                        </p:attrNameLst>
                                      </p:cBhvr>
                                      <p:to>
                                        <p:strVal val="visible"/>
                                      </p:to>
                                    </p:set>
                                    <p:anim calcmode="lin" valueType="num">
                                      <p:cBhvr additive="base">
                                        <p:cTn id="19" dur="500" fill="hold"/>
                                        <p:tgtEl>
                                          <p:spTgt spid="558093"/>
                                        </p:tgtEl>
                                        <p:attrNameLst>
                                          <p:attrName>ppt_x</p:attrName>
                                        </p:attrNameLst>
                                      </p:cBhvr>
                                      <p:tavLst>
                                        <p:tav tm="0">
                                          <p:val>
                                            <p:strVal val="#ppt_x"/>
                                          </p:val>
                                        </p:tav>
                                        <p:tav tm="100000">
                                          <p:val>
                                            <p:strVal val="#ppt_x"/>
                                          </p:val>
                                        </p:tav>
                                      </p:tavLst>
                                    </p:anim>
                                    <p:anim calcmode="lin" valueType="num">
                                      <p:cBhvr additive="base">
                                        <p:cTn id="20" dur="500" fill="hold"/>
                                        <p:tgtEl>
                                          <p:spTgt spid="5580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8094"/>
                                        </p:tgtEl>
                                        <p:attrNameLst>
                                          <p:attrName>style.visibility</p:attrName>
                                        </p:attrNameLst>
                                      </p:cBhvr>
                                      <p:to>
                                        <p:strVal val="visible"/>
                                      </p:to>
                                    </p:set>
                                    <p:anim calcmode="lin" valueType="num">
                                      <p:cBhvr additive="base">
                                        <p:cTn id="23" dur="500" fill="hold"/>
                                        <p:tgtEl>
                                          <p:spTgt spid="558094"/>
                                        </p:tgtEl>
                                        <p:attrNameLst>
                                          <p:attrName>ppt_x</p:attrName>
                                        </p:attrNameLst>
                                      </p:cBhvr>
                                      <p:tavLst>
                                        <p:tav tm="0">
                                          <p:val>
                                            <p:strVal val="#ppt_x"/>
                                          </p:val>
                                        </p:tav>
                                        <p:tav tm="100000">
                                          <p:val>
                                            <p:strVal val="#ppt_x"/>
                                          </p:val>
                                        </p:tav>
                                      </p:tavLst>
                                    </p:anim>
                                    <p:anim calcmode="lin" valueType="num">
                                      <p:cBhvr additive="base">
                                        <p:cTn id="24" dur="500" fill="hold"/>
                                        <p:tgtEl>
                                          <p:spTgt spid="5580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5809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58094"/>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558095"/>
                                        </p:tgtEl>
                                        <p:attrNameLst>
                                          <p:attrName>style.visibility</p:attrName>
                                        </p:attrNameLst>
                                      </p:cBhvr>
                                      <p:to>
                                        <p:strVal val="visible"/>
                                      </p:to>
                                    </p:set>
                                    <p:anim calcmode="lin" valueType="num">
                                      <p:cBhvr additive="base">
                                        <p:cTn id="33" dur="500" fill="hold"/>
                                        <p:tgtEl>
                                          <p:spTgt spid="558095"/>
                                        </p:tgtEl>
                                        <p:attrNameLst>
                                          <p:attrName>ppt_x</p:attrName>
                                        </p:attrNameLst>
                                      </p:cBhvr>
                                      <p:tavLst>
                                        <p:tav tm="0">
                                          <p:val>
                                            <p:strVal val="#ppt_x"/>
                                          </p:val>
                                        </p:tav>
                                        <p:tav tm="100000">
                                          <p:val>
                                            <p:strVal val="#ppt_x"/>
                                          </p:val>
                                        </p:tav>
                                      </p:tavLst>
                                    </p:anim>
                                    <p:anim calcmode="lin" valueType="num">
                                      <p:cBhvr additive="base">
                                        <p:cTn id="34" dur="500" fill="hold"/>
                                        <p:tgtEl>
                                          <p:spTgt spid="55809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558093"/>
                                        </p:tgtEl>
                                        <p:attrNameLst>
                                          <p:attrName>style.visibility</p:attrName>
                                        </p:attrNameLst>
                                      </p:cBhvr>
                                      <p:to>
                                        <p:strVal val="visible"/>
                                      </p:to>
                                    </p:set>
                                    <p:anim calcmode="lin" valueType="num">
                                      <p:cBhvr additive="base">
                                        <p:cTn id="39" dur="500" fill="hold"/>
                                        <p:tgtEl>
                                          <p:spTgt spid="558093"/>
                                        </p:tgtEl>
                                        <p:attrNameLst>
                                          <p:attrName>ppt_x</p:attrName>
                                        </p:attrNameLst>
                                      </p:cBhvr>
                                      <p:tavLst>
                                        <p:tav tm="0">
                                          <p:val>
                                            <p:strVal val="#ppt_x"/>
                                          </p:val>
                                        </p:tav>
                                        <p:tav tm="100000">
                                          <p:val>
                                            <p:strVal val="#ppt_x"/>
                                          </p:val>
                                        </p:tav>
                                      </p:tavLst>
                                    </p:anim>
                                    <p:anim calcmode="lin" valueType="num">
                                      <p:cBhvr additive="base">
                                        <p:cTn id="40" dur="500" fill="hold"/>
                                        <p:tgtEl>
                                          <p:spTgt spid="5580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8096"/>
                                        </p:tgtEl>
                                        <p:attrNameLst>
                                          <p:attrName>style.visibility</p:attrName>
                                        </p:attrNameLst>
                                      </p:cBhvr>
                                      <p:to>
                                        <p:strVal val="visible"/>
                                      </p:to>
                                    </p:set>
                                    <p:anim calcmode="lin" valueType="num">
                                      <p:cBhvr additive="base">
                                        <p:cTn id="43" dur="500" fill="hold"/>
                                        <p:tgtEl>
                                          <p:spTgt spid="558096"/>
                                        </p:tgtEl>
                                        <p:attrNameLst>
                                          <p:attrName>ppt_x</p:attrName>
                                        </p:attrNameLst>
                                      </p:cBhvr>
                                      <p:tavLst>
                                        <p:tav tm="0">
                                          <p:val>
                                            <p:strVal val="#ppt_x"/>
                                          </p:val>
                                        </p:tav>
                                        <p:tav tm="100000">
                                          <p:val>
                                            <p:strVal val="#ppt_x"/>
                                          </p:val>
                                        </p:tav>
                                      </p:tavLst>
                                    </p:anim>
                                    <p:anim calcmode="lin" valueType="num">
                                      <p:cBhvr additive="base">
                                        <p:cTn id="44" dur="500" fill="hold"/>
                                        <p:tgtEl>
                                          <p:spTgt spid="55809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8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3" grpId="0" animBg="1"/>
      <p:bldP spid="558093" grpId="1" animBg="1"/>
      <p:bldP spid="558093" grpId="2" animBg="1"/>
      <p:bldP spid="558094" grpId="0" animBg="1"/>
      <p:bldP spid="558094" grpId="1" animBg="1"/>
      <p:bldP spid="558096" grpId="0" animBg="1"/>
      <p:bldP spid="558097"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t>Functionality (cont.)</a:t>
            </a:r>
          </a:p>
        </p:txBody>
      </p:sp>
      <p:sp>
        <p:nvSpPr>
          <p:cNvPr id="559107" name="Rectangle 3"/>
          <p:cNvSpPr>
            <a:spLocks noGrp="1" noChangeArrowheads="1"/>
          </p:cNvSpPr>
          <p:nvPr>
            <p:ph type="body" idx="1"/>
          </p:nvPr>
        </p:nvSpPr>
        <p:spPr/>
        <p:txBody>
          <a:bodyPr/>
          <a:lstStyle/>
          <a:p>
            <a:r>
              <a:rPr lang="en-US" sz="2400"/>
              <a:t>basic (fast) operations rather than generic/powerful (slow) ones</a:t>
            </a:r>
          </a:p>
          <a:p>
            <a:pPr lvl="1"/>
            <a:r>
              <a:rPr lang="en-US" sz="2200"/>
              <a:t>Pay for what you want</a:t>
            </a:r>
          </a:p>
          <a:p>
            <a:pPr lvl="1"/>
            <a:r>
              <a:rPr lang="en-US" sz="2200"/>
              <a:t>RISC Vs CISC</a:t>
            </a:r>
          </a:p>
          <a:p>
            <a:pPr lvl="1"/>
            <a:r>
              <a:rPr lang="en-US" sz="2200"/>
              <a:t>Unix Pipe</a:t>
            </a:r>
          </a:p>
          <a:p>
            <a:pPr lvl="2"/>
            <a:r>
              <a:rPr lang="en-US" sz="2100"/>
              <a:t>grep –i 'spock' * | awk -F: '{print $1}' | sort | uniq | wc –l</a:t>
            </a:r>
          </a:p>
          <a:p>
            <a:pPr lvl="1"/>
            <a:endParaRPr lang="en-US" sz="2200"/>
          </a:p>
          <a:p>
            <a:r>
              <a:rPr lang="en-US" sz="2400"/>
              <a:t>Use timing tools (80% of the time in 20% of code)</a:t>
            </a:r>
          </a:p>
          <a:p>
            <a:pPr lvl="1"/>
            <a:r>
              <a:rPr lang="en-US" sz="2200"/>
              <a:t>Avoid premature optimization</a:t>
            </a:r>
          </a:p>
          <a:p>
            <a:pPr lvl="2"/>
            <a:r>
              <a:rPr lang="en-US" sz="2100"/>
              <a:t>May be useless and/or expensive</a:t>
            </a:r>
          </a:p>
          <a:p>
            <a:pPr lvl="1"/>
            <a:r>
              <a:rPr lang="en-US" sz="2200"/>
              <a:t>analyze usage and optimize heavily used I/Fs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274638"/>
            <a:ext cx="9144000" cy="1143000"/>
          </a:xfrm>
        </p:spPr>
        <p:txBody>
          <a:bodyPr/>
          <a:lstStyle/>
          <a:p>
            <a:r>
              <a:rPr lang="en-US" sz="3800" dirty="0"/>
              <a:t>End-to-End arguments in System Design – </a:t>
            </a:r>
            <a:r>
              <a:rPr lang="en-US" sz="3200" dirty="0" smtClean="0"/>
              <a:t>Jerry </a:t>
            </a:r>
            <a:r>
              <a:rPr lang="en-US" sz="3200" dirty="0"/>
              <a:t>H. </a:t>
            </a:r>
            <a:r>
              <a:rPr lang="en-US" sz="3200" dirty="0" err="1" smtClean="0"/>
              <a:t>Saltzer</a:t>
            </a:r>
            <a:r>
              <a:rPr lang="en-US" sz="3200" dirty="0" smtClean="0"/>
              <a:t>, David P. Reed, David D. Clark</a:t>
            </a:r>
            <a:endParaRPr lang="en-US" sz="3200" dirty="0"/>
          </a:p>
        </p:txBody>
      </p:sp>
      <p:sp>
        <p:nvSpPr>
          <p:cNvPr id="571395" name="Rectangle 3"/>
          <p:cNvSpPr>
            <a:spLocks noGrp="1" noChangeArrowheads="1"/>
          </p:cNvSpPr>
          <p:nvPr>
            <p:ph type="body" idx="1"/>
          </p:nvPr>
        </p:nvSpPr>
        <p:spPr>
          <a:xfrm>
            <a:off x="457200" y="1600200"/>
            <a:ext cx="8686800" cy="4953000"/>
          </a:xfrm>
        </p:spPr>
        <p:txBody>
          <a:bodyPr/>
          <a:lstStyle/>
          <a:p>
            <a:pPr>
              <a:lnSpc>
                <a:spcPct val="80000"/>
              </a:lnSpc>
            </a:pPr>
            <a:r>
              <a:rPr lang="en-US" dirty="0" smtClean="0"/>
              <a:t>Background of authors at MIT</a:t>
            </a:r>
          </a:p>
          <a:p>
            <a:pPr>
              <a:lnSpc>
                <a:spcPct val="80000"/>
              </a:lnSpc>
            </a:pPr>
            <a:endParaRPr lang="en-US" dirty="0" smtClean="0"/>
          </a:p>
          <a:p>
            <a:pPr>
              <a:lnSpc>
                <a:spcPct val="80000"/>
              </a:lnSpc>
            </a:pPr>
            <a:r>
              <a:rPr lang="en-US" dirty="0" smtClean="0"/>
              <a:t>Jerry H. </a:t>
            </a:r>
            <a:r>
              <a:rPr lang="en-US" dirty="0" err="1" smtClean="0"/>
              <a:t>Saltzer</a:t>
            </a:r>
            <a:endParaRPr lang="en-US" dirty="0" smtClean="0"/>
          </a:p>
          <a:p>
            <a:pPr lvl="1">
              <a:lnSpc>
                <a:spcPct val="80000"/>
              </a:lnSpc>
            </a:pPr>
            <a:r>
              <a:rPr lang="en-US" dirty="0" smtClean="0"/>
              <a:t>A leader of </a:t>
            </a:r>
            <a:r>
              <a:rPr lang="en-US" dirty="0" err="1" smtClean="0"/>
              <a:t>Multics</a:t>
            </a:r>
            <a:r>
              <a:rPr lang="en-US" dirty="0" smtClean="0"/>
              <a:t>, key developer of the Internet, and a LAN (local area network) ring topology, project Athena</a:t>
            </a:r>
          </a:p>
          <a:p>
            <a:pPr lvl="1">
              <a:lnSpc>
                <a:spcPct val="80000"/>
              </a:lnSpc>
            </a:pPr>
            <a:endParaRPr lang="en-US" dirty="0" smtClean="0"/>
          </a:p>
          <a:p>
            <a:pPr>
              <a:lnSpc>
                <a:spcPct val="80000"/>
              </a:lnSpc>
            </a:pPr>
            <a:r>
              <a:rPr lang="en-US" dirty="0" smtClean="0"/>
              <a:t>David P. Reed</a:t>
            </a:r>
          </a:p>
          <a:p>
            <a:pPr lvl="1">
              <a:lnSpc>
                <a:spcPct val="80000"/>
              </a:lnSpc>
            </a:pPr>
            <a:r>
              <a:rPr lang="en-US" dirty="0" smtClean="0"/>
              <a:t>Early development of TCP/IP, designer of UDP</a:t>
            </a:r>
          </a:p>
          <a:p>
            <a:pPr>
              <a:lnSpc>
                <a:spcPct val="80000"/>
              </a:lnSpc>
            </a:pPr>
            <a:endParaRPr lang="en-US" dirty="0" smtClean="0"/>
          </a:p>
          <a:p>
            <a:pPr>
              <a:lnSpc>
                <a:spcPct val="80000"/>
              </a:lnSpc>
            </a:pPr>
            <a:r>
              <a:rPr lang="en-US" dirty="0" smtClean="0"/>
              <a:t>David D. Clark</a:t>
            </a:r>
          </a:p>
          <a:p>
            <a:pPr lvl="1">
              <a:lnSpc>
                <a:spcPct val="80000"/>
              </a:lnSpc>
            </a:pPr>
            <a:r>
              <a:rPr lang="en-US" dirty="0" smtClean="0"/>
              <a:t>I/O of </a:t>
            </a:r>
            <a:r>
              <a:rPr lang="en-US" dirty="0" err="1" smtClean="0"/>
              <a:t>Multics</a:t>
            </a:r>
            <a:r>
              <a:rPr lang="en-US" dirty="0" smtClean="0"/>
              <a:t>, Protocol architect of </a:t>
            </a:r>
            <a:r>
              <a:rPr lang="en-US" dirty="0" smtClean="0"/>
              <a:t>Internet</a:t>
            </a:r>
          </a:p>
          <a:p>
            <a:pPr lvl="2">
              <a:lnSpc>
                <a:spcPct val="80000"/>
              </a:lnSpc>
              <a:buNone/>
            </a:pPr>
            <a:r>
              <a:rPr lang="en-US" dirty="0" smtClean="0"/>
              <a:t>“We reject: kings, presidents and voting.</a:t>
            </a:r>
          </a:p>
          <a:p>
            <a:pPr lvl="2">
              <a:lnSpc>
                <a:spcPct val="80000"/>
              </a:lnSpc>
              <a:buNone/>
            </a:pPr>
            <a:r>
              <a:rPr lang="en-US" dirty="0" smtClean="0"/>
              <a:t>We believe in: rough consensus and running code</a:t>
            </a:r>
            <a:r>
              <a:rPr lang="en-US" dirty="0" smtClean="0"/>
              <a:t>.”</a:t>
            </a:r>
            <a:endParaRPr lang="en-US" dirty="0" smtClean="0"/>
          </a:p>
          <a:p>
            <a:pPr lvl="1">
              <a:lnSpc>
                <a:spcPct val="80000"/>
              </a:lnSpc>
            </a:pPr>
            <a:endParaRPr lang="en-US" dirty="0" smtClean="0"/>
          </a:p>
          <a:p>
            <a:pPr>
              <a:lnSpc>
                <a:spcPct val="80000"/>
              </a:lnSpc>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endParaRPr lang="en-US"/>
          </a:p>
        </p:txBody>
      </p:sp>
      <p:sp>
        <p:nvSpPr>
          <p:cNvPr id="560131" name="Rectangle 3"/>
          <p:cNvSpPr>
            <a:spLocks noGrp="1" noChangeArrowheads="1"/>
          </p:cNvSpPr>
          <p:nvPr>
            <p:ph type="body" idx="1"/>
          </p:nvPr>
        </p:nvSpPr>
        <p:spPr/>
        <p:txBody>
          <a:bodyPr/>
          <a:lstStyle/>
          <a:p>
            <a:r>
              <a:rPr lang="en-US" sz="2400"/>
              <a:t>Avoid abstracting-out desirable properties</a:t>
            </a:r>
          </a:p>
          <a:p>
            <a:pPr lvl="1"/>
            <a:r>
              <a:rPr lang="en-US" sz="2200"/>
              <a:t>“don't hide power”</a:t>
            </a:r>
          </a:p>
          <a:p>
            <a:pPr lvl="1"/>
            <a:r>
              <a:rPr lang="en-US" sz="2200"/>
              <a:t>Eg: Feedback for page replacement</a:t>
            </a:r>
          </a:p>
          <a:p>
            <a:pPr lvl="1"/>
            <a:r>
              <a:rPr lang="en-US" sz="2200"/>
              <a:t>How easy is it to identify desirable properties?</a:t>
            </a:r>
          </a:p>
          <a:p>
            <a:endParaRPr lang="en-US" sz="2400"/>
          </a:p>
          <a:p>
            <a:r>
              <a:rPr lang="en-US" sz="2400"/>
              <a:t>Procedure arguments</a:t>
            </a:r>
          </a:p>
          <a:p>
            <a:pPr lvl="1"/>
            <a:r>
              <a:rPr lang="en-US" sz="2200"/>
              <a:t>filter procedure instead of a complex language with patterns.</a:t>
            </a:r>
          </a:p>
          <a:p>
            <a:pPr lvl="2"/>
            <a:r>
              <a:rPr lang="en-US" sz="2100"/>
              <a:t>static analysis for optimization - DB query lang</a:t>
            </a:r>
          </a:p>
          <a:p>
            <a:pPr lvl="1"/>
            <a:r>
              <a:rPr lang="en-US" sz="2200"/>
              <a:t>failure handlers</a:t>
            </a:r>
          </a:p>
          <a:p>
            <a:pPr lvl="1"/>
            <a:r>
              <a:rPr lang="en-US" sz="2200"/>
              <a:t>trust?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Continuity</a:t>
            </a:r>
          </a:p>
        </p:txBody>
      </p:sp>
      <p:sp>
        <p:nvSpPr>
          <p:cNvPr id="561155" name="Rectangle 3"/>
          <p:cNvSpPr>
            <a:spLocks noGrp="1" noChangeArrowheads="1"/>
          </p:cNvSpPr>
          <p:nvPr>
            <p:ph type="body" idx="1"/>
          </p:nvPr>
        </p:nvSpPr>
        <p:spPr/>
        <p:txBody>
          <a:bodyPr/>
          <a:lstStyle/>
          <a:p>
            <a:r>
              <a:rPr lang="en-US"/>
              <a:t>Interfaces</a:t>
            </a:r>
          </a:p>
          <a:p>
            <a:pPr lvl="1"/>
            <a:r>
              <a:rPr lang="en-US"/>
              <a:t>Changes should be infrequent</a:t>
            </a:r>
          </a:p>
          <a:p>
            <a:pPr lvl="2"/>
            <a:r>
              <a:rPr lang="en-US"/>
              <a:t>Compatibility issues</a:t>
            </a:r>
          </a:p>
          <a:p>
            <a:pPr lvl="1"/>
            <a:r>
              <a:rPr lang="en-US"/>
              <a:t>Backward compatibility on change</a:t>
            </a:r>
          </a:p>
          <a:p>
            <a:pPr lvl="1"/>
            <a:endParaRPr lang="en-US"/>
          </a:p>
          <a:p>
            <a:r>
              <a:rPr lang="en-US"/>
              <a:t>Implementation</a:t>
            </a:r>
          </a:p>
          <a:p>
            <a:pPr lvl="1"/>
            <a:r>
              <a:rPr lang="en-US"/>
              <a:t>Refactor to achieve “satisfactory” (small, fast, maintainable) results</a:t>
            </a:r>
          </a:p>
          <a:p>
            <a:pPr lvl="1"/>
            <a:r>
              <a:rPr lang="en-US"/>
              <a:t>Use prototyping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a:t>Implementation</a:t>
            </a:r>
          </a:p>
        </p:txBody>
      </p:sp>
      <p:sp>
        <p:nvSpPr>
          <p:cNvPr id="562179" name="Rectangle 3"/>
          <p:cNvSpPr>
            <a:spLocks noGrp="1" noChangeArrowheads="1"/>
          </p:cNvSpPr>
          <p:nvPr>
            <p:ph type="body" idx="1"/>
          </p:nvPr>
        </p:nvSpPr>
        <p:spPr/>
        <p:txBody>
          <a:bodyPr/>
          <a:lstStyle/>
          <a:p>
            <a:pPr>
              <a:lnSpc>
                <a:spcPct val="90000"/>
              </a:lnSpc>
            </a:pPr>
            <a:r>
              <a:rPr lang="en-US"/>
              <a:t>Keep secrets</a:t>
            </a:r>
          </a:p>
          <a:p>
            <a:pPr lvl="1">
              <a:lnSpc>
                <a:spcPct val="90000"/>
              </a:lnSpc>
            </a:pPr>
            <a:r>
              <a:rPr lang="en-US"/>
              <a:t>Impl. can change without changing contract</a:t>
            </a:r>
          </a:p>
          <a:p>
            <a:pPr lvl="1">
              <a:lnSpc>
                <a:spcPct val="90000"/>
              </a:lnSpc>
            </a:pPr>
            <a:r>
              <a:rPr lang="en-US"/>
              <a:t>Client could break if it uses Impl. details</a:t>
            </a:r>
          </a:p>
          <a:p>
            <a:pPr lvl="1">
              <a:lnSpc>
                <a:spcPct val="90000"/>
              </a:lnSpc>
            </a:pPr>
            <a:r>
              <a:rPr lang="en-US" sz="2400"/>
              <a:t>But secrets can be used to improve performance</a:t>
            </a:r>
          </a:p>
          <a:p>
            <a:pPr lvl="2">
              <a:lnSpc>
                <a:spcPct val="90000"/>
              </a:lnSpc>
            </a:pPr>
            <a:r>
              <a:rPr lang="en-US"/>
              <a:t>finding the balance an art?</a:t>
            </a:r>
          </a:p>
          <a:p>
            <a:pPr>
              <a:lnSpc>
                <a:spcPct val="90000"/>
              </a:lnSpc>
            </a:pPr>
            <a:r>
              <a:rPr lang="en-US"/>
              <a:t>Divide and conquer</a:t>
            </a:r>
          </a:p>
          <a:p>
            <a:pPr>
              <a:lnSpc>
                <a:spcPct val="90000"/>
              </a:lnSpc>
            </a:pPr>
            <a:r>
              <a:rPr lang="en-US" b="1"/>
              <a:t>Reuse</a:t>
            </a:r>
            <a:r>
              <a:rPr lang="en-US"/>
              <a:t> a good idea in different settings</a:t>
            </a:r>
          </a:p>
          <a:p>
            <a:pPr lvl="1">
              <a:lnSpc>
                <a:spcPct val="90000"/>
              </a:lnSpc>
            </a:pPr>
            <a:r>
              <a:rPr lang="en-US"/>
              <a:t>global replication using a transactional model</a:t>
            </a:r>
          </a:p>
          <a:p>
            <a:pPr lvl="2">
              <a:lnSpc>
                <a:spcPct val="90000"/>
              </a:lnSpc>
            </a:pPr>
            <a:r>
              <a:rPr lang="en-US"/>
              <a:t>local replication for reliably storing transactional  logs.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a:t>Completeness - handling all cases</a:t>
            </a:r>
          </a:p>
        </p:txBody>
      </p:sp>
      <p:sp>
        <p:nvSpPr>
          <p:cNvPr id="563203" name="Rectangle 3"/>
          <p:cNvSpPr>
            <a:spLocks noGrp="1" noChangeArrowheads="1"/>
          </p:cNvSpPr>
          <p:nvPr>
            <p:ph type="body" idx="1"/>
          </p:nvPr>
        </p:nvSpPr>
        <p:spPr/>
        <p:txBody>
          <a:bodyPr/>
          <a:lstStyle/>
          <a:p>
            <a:pPr>
              <a:lnSpc>
                <a:spcPct val="90000"/>
              </a:lnSpc>
            </a:pPr>
            <a:r>
              <a:rPr lang="en-US"/>
              <a:t>Handle normal and worst case separately</a:t>
            </a:r>
          </a:p>
          <a:p>
            <a:pPr lvl="1">
              <a:lnSpc>
                <a:spcPct val="90000"/>
              </a:lnSpc>
            </a:pPr>
            <a:r>
              <a:rPr lang="en-US"/>
              <a:t>normal case – speed, worst case – progress</a:t>
            </a:r>
          </a:p>
          <a:p>
            <a:pPr lvl="1">
              <a:lnSpc>
                <a:spcPct val="90000"/>
              </a:lnSpc>
            </a:pPr>
            <a:r>
              <a:rPr lang="en-US"/>
              <a:t>Examples</a:t>
            </a:r>
          </a:p>
          <a:p>
            <a:pPr lvl="2">
              <a:lnSpc>
                <a:spcPct val="90000"/>
              </a:lnSpc>
            </a:pPr>
            <a:r>
              <a:rPr lang="en-US"/>
              <a:t>caches</a:t>
            </a:r>
          </a:p>
          <a:p>
            <a:pPr lvl="2">
              <a:lnSpc>
                <a:spcPct val="90000"/>
              </a:lnSpc>
            </a:pPr>
            <a:r>
              <a:rPr lang="en-US"/>
              <a:t>incremental GC</a:t>
            </a:r>
          </a:p>
          <a:p>
            <a:pPr lvl="3">
              <a:lnSpc>
                <a:spcPct val="90000"/>
              </a:lnSpc>
            </a:pPr>
            <a:r>
              <a:rPr lang="en-US"/>
              <a:t>trace-and-sweep (unreachable circular structures)</a:t>
            </a:r>
          </a:p>
          <a:p>
            <a:pPr lvl="2">
              <a:lnSpc>
                <a:spcPct val="90000"/>
              </a:lnSpc>
            </a:pPr>
            <a:r>
              <a:rPr lang="en-US"/>
              <a:t>piece-table in the Bravo editor</a:t>
            </a:r>
          </a:p>
          <a:p>
            <a:pPr lvl="3">
              <a:lnSpc>
                <a:spcPct val="90000"/>
              </a:lnSpc>
            </a:pPr>
            <a:r>
              <a:rPr lang="en-US"/>
              <a:t>Compaction either at fixed intervals or on heavy fragmentation</a:t>
            </a:r>
          </a:p>
          <a:p>
            <a:pPr lvl="1">
              <a:lnSpc>
                <a:spcPct val="90000"/>
              </a:lnSpc>
            </a:pPr>
            <a:r>
              <a:rPr lang="en-US"/>
              <a:t>“emergency supply” helps in worst-case scenarios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Speed</a:t>
            </a:r>
          </a:p>
        </p:txBody>
      </p:sp>
      <p:sp>
        <p:nvSpPr>
          <p:cNvPr id="564227" name="Rectangle 3"/>
          <p:cNvSpPr>
            <a:spLocks noGrp="1" noChangeArrowheads="1"/>
          </p:cNvSpPr>
          <p:nvPr>
            <p:ph type="body" idx="1"/>
          </p:nvPr>
        </p:nvSpPr>
        <p:spPr/>
        <p:txBody>
          <a:bodyPr/>
          <a:lstStyle/>
          <a:p>
            <a:r>
              <a:rPr lang="en-US"/>
              <a:t>Split resources in a fixed way</a:t>
            </a:r>
          </a:p>
          <a:p>
            <a:pPr lvl="1"/>
            <a:r>
              <a:rPr lang="en-US"/>
              <a:t>rather than share and multiplex</a:t>
            </a:r>
          </a:p>
          <a:p>
            <a:pPr lvl="1"/>
            <a:r>
              <a:rPr lang="en-US"/>
              <a:t>faster access, predictable allocation</a:t>
            </a:r>
          </a:p>
          <a:p>
            <a:pPr lvl="1"/>
            <a:r>
              <a:rPr lang="en-US" b="1"/>
              <a:t>Safety</a:t>
            </a:r>
            <a:r>
              <a:rPr lang="en-US"/>
              <a:t> instead of optimality</a:t>
            </a:r>
          </a:p>
          <a:p>
            <a:pPr lvl="2"/>
            <a:r>
              <a:rPr lang="en-US"/>
              <a:t>over-provisioning ok, due to cheap hardware</a:t>
            </a:r>
          </a:p>
          <a:p>
            <a:r>
              <a:rPr lang="en-US"/>
              <a:t>Use static analysis where possible</a:t>
            </a:r>
          </a:p>
          <a:p>
            <a:pPr lvl="1"/>
            <a:r>
              <a:rPr lang="en-US"/>
              <a:t>dynamic analysis as a fallback option</a:t>
            </a:r>
          </a:p>
          <a:p>
            <a:pPr lvl="1"/>
            <a:r>
              <a:rPr lang="en-US"/>
              <a:t>Eg: sequential storage and pre-fetching based on prior knowledge of how data is accessed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t>Speed (cont.)</a:t>
            </a:r>
          </a:p>
        </p:txBody>
      </p:sp>
      <p:sp>
        <p:nvSpPr>
          <p:cNvPr id="565251" name="Rectangle 3"/>
          <p:cNvSpPr>
            <a:spLocks noGrp="1" noChangeArrowheads="1"/>
          </p:cNvSpPr>
          <p:nvPr>
            <p:ph type="body" idx="1"/>
          </p:nvPr>
        </p:nvSpPr>
        <p:spPr/>
        <p:txBody>
          <a:bodyPr/>
          <a:lstStyle/>
          <a:p>
            <a:r>
              <a:rPr lang="en-US"/>
              <a:t>Cache answers to expensive computations</a:t>
            </a:r>
          </a:p>
          <a:p>
            <a:pPr lvl="1"/>
            <a:r>
              <a:rPr lang="en-US"/>
              <a:t>x, f =&gt; f(x)</a:t>
            </a:r>
          </a:p>
          <a:p>
            <a:pPr lvl="1"/>
            <a:r>
              <a:rPr lang="en-US"/>
              <a:t>f is functional.</a:t>
            </a:r>
          </a:p>
          <a:p>
            <a:r>
              <a:rPr lang="en-US"/>
              <a:t>Use hints!</a:t>
            </a:r>
          </a:p>
          <a:p>
            <a:pPr lvl="1"/>
            <a:r>
              <a:rPr lang="en-US"/>
              <a:t>may not reflect the "truth" and so should have a quick correctness check.</a:t>
            </a:r>
          </a:p>
          <a:p>
            <a:pPr lvl="1"/>
            <a:r>
              <a:rPr lang="en-US"/>
              <a:t>Routing tables</a:t>
            </a:r>
          </a:p>
          <a:p>
            <a:pPr lvl="1"/>
            <a:r>
              <a:rPr lang="en-US"/>
              <a:t>Ethernet (CSMA/CD)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a:t>Speed (cont.)</a:t>
            </a:r>
          </a:p>
        </p:txBody>
      </p:sp>
      <p:sp>
        <p:nvSpPr>
          <p:cNvPr id="566275" name="Rectangle 3"/>
          <p:cNvSpPr>
            <a:spLocks noGrp="1" noChangeArrowheads="1"/>
          </p:cNvSpPr>
          <p:nvPr>
            <p:ph type="body" idx="1"/>
          </p:nvPr>
        </p:nvSpPr>
        <p:spPr/>
        <p:txBody>
          <a:bodyPr/>
          <a:lstStyle/>
          <a:p>
            <a:pPr>
              <a:lnSpc>
                <a:spcPct val="90000"/>
              </a:lnSpc>
            </a:pPr>
            <a:r>
              <a:rPr lang="en-US"/>
              <a:t>Brute force when in doubt</a:t>
            </a:r>
          </a:p>
          <a:p>
            <a:pPr lvl="1">
              <a:lnSpc>
                <a:spcPct val="90000"/>
              </a:lnSpc>
            </a:pPr>
            <a:r>
              <a:rPr lang="en-US"/>
              <a:t>Prototype and test performance</a:t>
            </a:r>
          </a:p>
          <a:p>
            <a:pPr lvl="1">
              <a:lnSpc>
                <a:spcPct val="90000"/>
              </a:lnSpc>
            </a:pPr>
            <a:r>
              <a:rPr lang="en-US"/>
              <a:t>Eg: linear search over a small search space</a:t>
            </a:r>
          </a:p>
          <a:p>
            <a:pPr lvl="1">
              <a:lnSpc>
                <a:spcPct val="90000"/>
              </a:lnSpc>
            </a:pPr>
            <a:r>
              <a:rPr lang="en-US"/>
              <a:t>Beware of scalability!</a:t>
            </a:r>
          </a:p>
          <a:p>
            <a:pPr>
              <a:lnSpc>
                <a:spcPct val="90000"/>
              </a:lnSpc>
            </a:pPr>
            <a:r>
              <a:rPr lang="en-US"/>
              <a:t>Background processing (interactive settings)</a:t>
            </a:r>
          </a:p>
          <a:p>
            <a:pPr lvl="1">
              <a:lnSpc>
                <a:spcPct val="90000"/>
              </a:lnSpc>
            </a:pPr>
            <a:r>
              <a:rPr lang="en-US"/>
              <a:t>GC</a:t>
            </a:r>
          </a:p>
          <a:p>
            <a:pPr lvl="1">
              <a:lnSpc>
                <a:spcPct val="90000"/>
              </a:lnSpc>
            </a:pPr>
            <a:r>
              <a:rPr lang="en-US" sz="2000"/>
              <a:t>writing out dirty pages, preparing pages for replacement.</a:t>
            </a:r>
          </a:p>
          <a:p>
            <a:pPr>
              <a:lnSpc>
                <a:spcPct val="90000"/>
              </a:lnSpc>
            </a:pPr>
            <a:r>
              <a:rPr lang="en-US"/>
              <a:t>Shed load</a:t>
            </a:r>
          </a:p>
          <a:p>
            <a:pPr lvl="1">
              <a:lnSpc>
                <a:spcPct val="90000"/>
              </a:lnSpc>
            </a:pPr>
            <a:r>
              <a:rPr lang="en-US"/>
              <a:t>Random Early Detection</a:t>
            </a:r>
          </a:p>
          <a:p>
            <a:pPr lvl="1">
              <a:lnSpc>
                <a:spcPct val="90000"/>
              </a:lnSpc>
            </a:pPr>
            <a:r>
              <a:rPr lang="en-US"/>
              <a:t>Bob Morris' red button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a:t>Fault Tolerance</a:t>
            </a:r>
          </a:p>
        </p:txBody>
      </p:sp>
      <p:sp>
        <p:nvSpPr>
          <p:cNvPr id="569347" name="Rectangle 3"/>
          <p:cNvSpPr>
            <a:spLocks noGrp="1" noChangeArrowheads="1"/>
          </p:cNvSpPr>
          <p:nvPr>
            <p:ph type="body" idx="1"/>
          </p:nvPr>
        </p:nvSpPr>
        <p:spPr/>
        <p:txBody>
          <a:bodyPr/>
          <a:lstStyle/>
          <a:p>
            <a:pPr>
              <a:lnSpc>
                <a:spcPct val="90000"/>
              </a:lnSpc>
            </a:pPr>
            <a:r>
              <a:rPr lang="en-US" sz="2400"/>
              <a:t>End-to-end argument</a:t>
            </a:r>
          </a:p>
          <a:p>
            <a:pPr lvl="1">
              <a:lnSpc>
                <a:spcPct val="90000"/>
              </a:lnSpc>
            </a:pPr>
            <a:r>
              <a:rPr lang="en-US" sz="2200"/>
              <a:t>Error recovery at the app level </a:t>
            </a:r>
            <a:r>
              <a:rPr lang="en-US" sz="2200" b="1"/>
              <a:t>essential</a:t>
            </a:r>
          </a:p>
          <a:p>
            <a:pPr lvl="1">
              <a:lnSpc>
                <a:spcPct val="90000"/>
              </a:lnSpc>
            </a:pPr>
            <a:r>
              <a:rPr lang="en-US" sz="2200"/>
              <a:t>Eg: File transfer</a:t>
            </a:r>
          </a:p>
          <a:p>
            <a:pPr>
              <a:lnSpc>
                <a:spcPct val="90000"/>
              </a:lnSpc>
            </a:pPr>
            <a:r>
              <a:rPr lang="en-US" sz="2400"/>
              <a:t>Log updates</a:t>
            </a:r>
          </a:p>
          <a:p>
            <a:pPr lvl="1">
              <a:lnSpc>
                <a:spcPct val="90000"/>
              </a:lnSpc>
            </a:pPr>
            <a:r>
              <a:rPr lang="en-US" sz="2200"/>
              <a:t>Replay logs to recover from a crash</a:t>
            </a:r>
          </a:p>
          <a:p>
            <a:pPr lvl="1">
              <a:lnSpc>
                <a:spcPct val="90000"/>
              </a:lnSpc>
            </a:pPr>
            <a:r>
              <a:rPr lang="en-US" sz="2200"/>
              <a:t>form 1: log &lt;name of update proc, arguments&gt;</a:t>
            </a:r>
          </a:p>
          <a:p>
            <a:pPr lvl="2">
              <a:lnSpc>
                <a:spcPct val="90000"/>
              </a:lnSpc>
            </a:pPr>
            <a:r>
              <a:rPr lang="en-US" sz="2100"/>
              <a:t>update proc must be functional</a:t>
            </a:r>
          </a:p>
          <a:p>
            <a:pPr lvl="2">
              <a:lnSpc>
                <a:spcPct val="90000"/>
              </a:lnSpc>
            </a:pPr>
            <a:r>
              <a:rPr lang="en-US" sz="2100"/>
              <a:t>arguments must be values</a:t>
            </a:r>
          </a:p>
          <a:p>
            <a:pPr lvl="1">
              <a:lnSpc>
                <a:spcPct val="90000"/>
              </a:lnSpc>
            </a:pPr>
            <a:r>
              <a:rPr lang="en-US" sz="2200"/>
              <a:t>form 2: log state changes.</a:t>
            </a:r>
          </a:p>
          <a:p>
            <a:pPr lvl="2">
              <a:lnSpc>
                <a:spcPct val="90000"/>
              </a:lnSpc>
            </a:pPr>
            <a:r>
              <a:rPr lang="en-US" sz="2100"/>
              <a:t>idempotent (x = 10, instead of x++)</a:t>
            </a:r>
          </a:p>
          <a:p>
            <a:pPr>
              <a:lnSpc>
                <a:spcPct val="90000"/>
              </a:lnSpc>
            </a:pPr>
            <a:r>
              <a:rPr lang="en-US" sz="2400"/>
              <a:t>Make actions atomic</a:t>
            </a:r>
          </a:p>
          <a:p>
            <a:pPr lvl="1">
              <a:lnSpc>
                <a:spcPct val="90000"/>
              </a:lnSpc>
            </a:pPr>
            <a:r>
              <a:rPr lang="en-US" sz="2200"/>
              <a:t>Aries algorithm - Atomicity and Durability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t>Conclusions</a:t>
            </a:r>
          </a:p>
        </p:txBody>
      </p:sp>
      <p:sp>
        <p:nvSpPr>
          <p:cNvPr id="570371" name="Rectangle 3"/>
          <p:cNvSpPr>
            <a:spLocks noGrp="1" noChangeArrowheads="1"/>
          </p:cNvSpPr>
          <p:nvPr>
            <p:ph type="body" idx="1"/>
          </p:nvPr>
        </p:nvSpPr>
        <p:spPr/>
        <p:txBody>
          <a:bodyPr/>
          <a:lstStyle/>
          <a:p>
            <a:r>
              <a:rPr lang="en-US" dirty="0"/>
              <a:t>Remember these are “hints” from a Guru</a:t>
            </a:r>
          </a:p>
          <a:p>
            <a:r>
              <a:rPr lang="en-US" dirty="0"/>
              <a:t>Reuse good ideas, but not blindly.</a:t>
            </a:r>
          </a:p>
          <a:p>
            <a:endParaRPr lang="en-US" dirty="0"/>
          </a:p>
          <a:p>
            <a:r>
              <a:rPr lang="en-US" dirty="0"/>
              <a:t>Your experiences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Read and write review:</a:t>
            </a:r>
          </a:p>
          <a:p>
            <a:pPr lvl="1"/>
            <a:r>
              <a:rPr lang="en-US" i="1" dirty="0" smtClean="0"/>
              <a:t>The UNIX time-sharing system</a:t>
            </a:r>
            <a:r>
              <a:rPr lang="en-US" dirty="0" smtClean="0"/>
              <a:t>, Dennis M. Ritchie and Ken Thompson. Communications of the ACM Volume 17, Issue 7, July 1974, pages 365 -- 375</a:t>
            </a:r>
          </a:p>
          <a:p>
            <a:pPr lvl="1"/>
            <a:r>
              <a:rPr lang="en-US" i="1" dirty="0" smtClean="0"/>
              <a:t>The structure of the "THE"-multiprogramming system</a:t>
            </a:r>
            <a:r>
              <a:rPr lang="en-US" dirty="0" smtClean="0"/>
              <a:t>, E.W. </a:t>
            </a:r>
            <a:r>
              <a:rPr lang="en-US" dirty="0" err="1" smtClean="0"/>
              <a:t>Dijkstra</a:t>
            </a:r>
            <a:r>
              <a:rPr lang="en-US" dirty="0" smtClean="0"/>
              <a:t>. Communications of the ACM Volume 11, </a:t>
            </a:r>
            <a:r>
              <a:rPr lang="en-US" smtClean="0"/>
              <a:t>Issue 5, May 1968, </a:t>
            </a:r>
            <a:r>
              <a:rPr lang="en-US" dirty="0" smtClean="0"/>
              <a:t>pages 341--346</a:t>
            </a:r>
          </a:p>
          <a:p>
            <a:pPr lvl="1"/>
            <a:endParaRPr lang="en-US" dirty="0" smtClean="0"/>
          </a:p>
          <a:p>
            <a:r>
              <a:rPr lang="en-US" dirty="0" smtClean="0"/>
              <a:t>Do Lab 0</a:t>
            </a:r>
          </a:p>
          <a:p>
            <a:endParaRPr lang="en-US" dirty="0" smtClean="0"/>
          </a:p>
          <a:p>
            <a:r>
              <a:rPr lang="en-US" dirty="0" smtClean="0"/>
              <a:t>Check website for updated schedule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274638"/>
            <a:ext cx="9144000" cy="1143000"/>
          </a:xfrm>
        </p:spPr>
        <p:txBody>
          <a:bodyPr/>
          <a:lstStyle/>
          <a:p>
            <a:r>
              <a:rPr lang="en-US" sz="3800" dirty="0"/>
              <a:t>End-to-End arguments in System Design – </a:t>
            </a:r>
            <a:r>
              <a:rPr lang="en-US" sz="3200" dirty="0" smtClean="0"/>
              <a:t>Jerry </a:t>
            </a:r>
            <a:r>
              <a:rPr lang="en-US" sz="3200" dirty="0"/>
              <a:t>H. </a:t>
            </a:r>
            <a:r>
              <a:rPr lang="en-US" sz="3200" dirty="0" err="1" smtClean="0"/>
              <a:t>Saltzer</a:t>
            </a:r>
            <a:r>
              <a:rPr lang="en-US" sz="3200" dirty="0" smtClean="0"/>
              <a:t>, David P. Reed, David D. Clark</a:t>
            </a:r>
            <a:endParaRPr lang="en-US" sz="3200" dirty="0"/>
          </a:p>
        </p:txBody>
      </p:sp>
      <p:sp>
        <p:nvSpPr>
          <p:cNvPr id="571395" name="Rectangle 3"/>
          <p:cNvSpPr>
            <a:spLocks noGrp="1" noChangeArrowheads="1"/>
          </p:cNvSpPr>
          <p:nvPr>
            <p:ph type="body" idx="1"/>
          </p:nvPr>
        </p:nvSpPr>
        <p:spPr/>
        <p:txBody>
          <a:bodyPr/>
          <a:lstStyle/>
          <a:p>
            <a:pPr>
              <a:lnSpc>
                <a:spcPct val="80000"/>
              </a:lnSpc>
            </a:pPr>
            <a:r>
              <a:rPr lang="en-US" sz="2400" dirty="0"/>
              <a:t>Helps guide function placement among modules of a distributed system</a:t>
            </a:r>
            <a:endParaRPr lang="en-US" sz="2400" dirty="0" smtClean="0"/>
          </a:p>
          <a:p>
            <a:pPr>
              <a:lnSpc>
                <a:spcPct val="80000"/>
              </a:lnSpc>
            </a:pPr>
            <a:endParaRPr lang="en-US" sz="2400" dirty="0" smtClean="0"/>
          </a:p>
          <a:p>
            <a:pPr>
              <a:lnSpc>
                <a:spcPct val="80000"/>
              </a:lnSpc>
            </a:pPr>
            <a:r>
              <a:rPr lang="en-US" sz="2400" dirty="0"/>
              <a:t>Argument</a:t>
            </a:r>
          </a:p>
          <a:p>
            <a:pPr lvl="1">
              <a:lnSpc>
                <a:spcPct val="80000"/>
              </a:lnSpc>
            </a:pPr>
            <a:r>
              <a:rPr lang="en-US" sz="2200" dirty="0"/>
              <a:t>can the higher layer implement the functionality it needs?</a:t>
            </a:r>
          </a:p>
          <a:p>
            <a:pPr lvl="2">
              <a:lnSpc>
                <a:spcPct val="80000"/>
              </a:lnSpc>
            </a:pPr>
            <a:r>
              <a:rPr lang="en-US" sz="2100" dirty="0"/>
              <a:t>if yes - implement it </a:t>
            </a:r>
            <a:r>
              <a:rPr lang="en-US" sz="2100" dirty="0" smtClean="0"/>
              <a:t>there, </a:t>
            </a:r>
            <a:r>
              <a:rPr lang="en-US" sz="2100" dirty="0"/>
              <a:t>the app knows it's needs best</a:t>
            </a:r>
          </a:p>
          <a:p>
            <a:pPr>
              <a:lnSpc>
                <a:spcPct val="80000"/>
              </a:lnSpc>
            </a:pPr>
            <a:endParaRPr lang="en-US" sz="2400" dirty="0"/>
          </a:p>
          <a:p>
            <a:pPr lvl="1">
              <a:lnSpc>
                <a:spcPct val="80000"/>
              </a:lnSpc>
            </a:pPr>
            <a:r>
              <a:rPr lang="en-US" sz="2200" dirty="0"/>
              <a:t>implement the functionality in the lower layer only if</a:t>
            </a:r>
          </a:p>
          <a:p>
            <a:pPr lvl="2">
              <a:lnSpc>
                <a:spcPct val="80000"/>
              </a:lnSpc>
            </a:pPr>
            <a:r>
              <a:rPr lang="en-US" sz="2100" dirty="0"/>
              <a:t>A) a large number of higher layers / applications use this functionality and implementing it at the lower layer improves the </a:t>
            </a:r>
            <a:r>
              <a:rPr lang="en-US" sz="2100" i="1" dirty="0"/>
              <a:t>performance</a:t>
            </a:r>
            <a:r>
              <a:rPr lang="en-US" sz="2100" dirty="0"/>
              <a:t> of many of them AND</a:t>
            </a:r>
          </a:p>
          <a:p>
            <a:pPr lvl="2">
              <a:lnSpc>
                <a:spcPct val="80000"/>
              </a:lnSpc>
            </a:pPr>
            <a:r>
              <a:rPr lang="en-US" sz="2100" dirty="0"/>
              <a:t>B) does not hurt the remaining applications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Example : File Transfer (A to B)</a:t>
            </a:r>
          </a:p>
        </p:txBody>
      </p:sp>
      <p:sp>
        <p:nvSpPr>
          <p:cNvPr id="572420" name="Rectangle 4"/>
          <p:cNvSpPr>
            <a:spLocks noChangeArrowheads="1"/>
          </p:cNvSpPr>
          <p:nvPr/>
        </p:nvSpPr>
        <p:spPr bwMode="auto">
          <a:xfrm>
            <a:off x="1476375"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72422" name="Rectangle 6"/>
          <p:cNvSpPr>
            <a:spLocks noChangeArrowheads="1"/>
          </p:cNvSpPr>
          <p:nvPr/>
        </p:nvSpPr>
        <p:spPr bwMode="auto">
          <a:xfrm>
            <a:off x="7042150"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72426" name="AutoShape 10"/>
          <p:cNvSpPr>
            <a:spLocks noChangeArrowheads="1"/>
          </p:cNvSpPr>
          <p:nvPr/>
        </p:nvSpPr>
        <p:spPr bwMode="auto">
          <a:xfrm>
            <a:off x="1476375"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2427" name="AutoShape 11"/>
          <p:cNvSpPr>
            <a:spLocks noChangeArrowheads="1"/>
          </p:cNvSpPr>
          <p:nvPr/>
        </p:nvSpPr>
        <p:spPr bwMode="auto">
          <a:xfrm>
            <a:off x="7042150"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2428" name="AutoShape 12"/>
          <p:cNvSpPr>
            <a:spLocks noChangeArrowheads="1"/>
          </p:cNvSpPr>
          <p:nvPr/>
        </p:nvSpPr>
        <p:spPr bwMode="auto">
          <a:xfrm>
            <a:off x="1908175" y="4149725"/>
            <a:ext cx="71438" cy="1008063"/>
          </a:xfrm>
          <a:prstGeom prst="upArrow">
            <a:avLst>
              <a:gd name="adj1" fmla="val 50000"/>
              <a:gd name="adj2" fmla="val 352775"/>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72429" name="AutoShape 13"/>
          <p:cNvSpPr>
            <a:spLocks noChangeArrowheads="1"/>
          </p:cNvSpPr>
          <p:nvPr/>
        </p:nvSpPr>
        <p:spPr bwMode="auto">
          <a:xfrm>
            <a:off x="2628900" y="5084763"/>
            <a:ext cx="3095625" cy="1512887"/>
          </a:xfrm>
          <a:prstGeom prst="wedgeRoundRectCallout">
            <a:avLst>
              <a:gd name="adj1" fmla="val -72616"/>
              <a:gd name="adj2" fmla="val -116000"/>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2430" name="Text Box 14"/>
          <p:cNvSpPr txBox="1">
            <a:spLocks noChangeArrowheads="1"/>
          </p:cNvSpPr>
          <p:nvPr/>
        </p:nvSpPr>
        <p:spPr bwMode="auto">
          <a:xfrm>
            <a:off x="2700338" y="5286375"/>
            <a:ext cx="2676525" cy="1069975"/>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rabicPeriod"/>
            </a:pPr>
            <a:r>
              <a:rPr lang="en-US" sz="1600"/>
              <a:t>Read File Data blocks</a:t>
            </a:r>
          </a:p>
          <a:p>
            <a:pPr marL="342900" indent="-342900">
              <a:buFontTx/>
              <a:buAutoNum type="arabicPeriod"/>
            </a:pPr>
            <a:r>
              <a:rPr lang="en-US" sz="1600"/>
              <a:t>App buffers File Data</a:t>
            </a:r>
          </a:p>
          <a:p>
            <a:pPr marL="342900" indent="-342900">
              <a:buFontTx/>
              <a:buAutoNum type="arabicPeriod"/>
            </a:pPr>
            <a:r>
              <a:rPr lang="en-US" sz="1600"/>
              <a:t>Pass (copy) data to the </a:t>
            </a:r>
          </a:p>
          <a:p>
            <a:pPr marL="342900" indent="-342900"/>
            <a:r>
              <a:rPr lang="en-US" sz="1600"/>
              <a:t>network subsystem</a:t>
            </a:r>
          </a:p>
        </p:txBody>
      </p:sp>
      <p:cxnSp>
        <p:nvCxnSpPr>
          <p:cNvPr id="572431" name="AutoShape 15"/>
          <p:cNvCxnSpPr>
            <a:cxnSpLocks noChangeShapeType="1"/>
            <a:stCxn id="572420" idx="0"/>
            <a:endCxn id="572422" idx="0"/>
          </p:cNvCxnSpPr>
          <p:nvPr/>
        </p:nvCxnSpPr>
        <p:spPr bwMode="auto">
          <a:xfrm rot="5400000" flipV="1">
            <a:off x="4715669" y="431006"/>
            <a:ext cx="1588" cy="5565775"/>
          </a:xfrm>
          <a:prstGeom prst="bentConnector3">
            <a:avLst>
              <a:gd name="adj1" fmla="val -63700000"/>
            </a:avLst>
          </a:prstGeom>
          <a:noFill/>
          <a:ln w="9525">
            <a:solidFill>
              <a:schemeClr val="tx1"/>
            </a:solidFill>
            <a:miter lim="800000"/>
            <a:headEnd/>
            <a:tailEnd type="triangle" w="med" len="med"/>
          </a:ln>
          <a:effectLst/>
        </p:spPr>
      </p:cxnSp>
      <p:sp>
        <p:nvSpPr>
          <p:cNvPr id="572432" name="AutoShape 16"/>
          <p:cNvSpPr>
            <a:spLocks noChangeArrowheads="1"/>
          </p:cNvSpPr>
          <p:nvPr/>
        </p:nvSpPr>
        <p:spPr bwMode="auto">
          <a:xfrm>
            <a:off x="3708400" y="1700213"/>
            <a:ext cx="2305050" cy="1081087"/>
          </a:xfrm>
          <a:prstGeom prst="cloudCallout">
            <a:avLst>
              <a:gd name="adj1" fmla="val -551"/>
              <a:gd name="adj2" fmla="val 41481"/>
            </a:avLst>
          </a:prstGeom>
          <a:solidFill>
            <a:schemeClr val="accent1"/>
          </a:solidFill>
          <a:ln w="9525">
            <a:solidFill>
              <a:schemeClr val="tx1"/>
            </a:solidFill>
            <a:round/>
            <a:headEnd/>
            <a:tailEnd/>
          </a:ln>
          <a:effectLst/>
        </p:spPr>
        <p:txBody>
          <a:bodyPr>
            <a:prstTxWarp prst="textNoShape">
              <a:avLst/>
            </a:prstTxWarp>
          </a:bodyPr>
          <a:lstStyle/>
          <a:p>
            <a:pPr algn="ctr"/>
            <a:endParaRPr lang="en-US"/>
          </a:p>
        </p:txBody>
      </p:sp>
      <p:sp>
        <p:nvSpPr>
          <p:cNvPr id="572433" name="AutoShape 17"/>
          <p:cNvSpPr>
            <a:spLocks noChangeArrowheads="1"/>
          </p:cNvSpPr>
          <p:nvPr/>
        </p:nvSpPr>
        <p:spPr bwMode="auto">
          <a:xfrm>
            <a:off x="2771775" y="3213100"/>
            <a:ext cx="2736850" cy="1223963"/>
          </a:xfrm>
          <a:prstGeom prst="wedgeRoundRectCallout">
            <a:avLst>
              <a:gd name="adj1" fmla="val -81495"/>
              <a:gd name="adj2" fmla="val -50907"/>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2434" name="Text Box 18"/>
          <p:cNvSpPr txBox="1">
            <a:spLocks noChangeArrowheads="1"/>
          </p:cNvSpPr>
          <p:nvPr/>
        </p:nvSpPr>
        <p:spPr bwMode="auto">
          <a:xfrm>
            <a:off x="2700338" y="3284538"/>
            <a:ext cx="2735262" cy="1069975"/>
          </a:xfrm>
          <a:prstGeom prst="rect">
            <a:avLst/>
          </a:prstGeom>
          <a:noFill/>
          <a:ln w="9525">
            <a:noFill/>
            <a:miter lim="800000"/>
            <a:headEnd/>
            <a:tailEnd/>
          </a:ln>
          <a:effectLst/>
        </p:spPr>
        <p:txBody>
          <a:bodyPr>
            <a:prstTxWarp prst="textNoShape">
              <a:avLst/>
            </a:prstTxWarp>
            <a:spAutoFit/>
          </a:bodyPr>
          <a:lstStyle/>
          <a:p>
            <a:pPr marL="342900" indent="-342900"/>
            <a:r>
              <a:rPr lang="en-US" sz="1600"/>
              <a:t>4. Pass msg/packet down the protocol stack</a:t>
            </a:r>
          </a:p>
          <a:p>
            <a:pPr marL="342900" indent="-342900"/>
            <a:r>
              <a:rPr lang="en-US" sz="1600"/>
              <a:t>5. Send the packet over the network</a:t>
            </a:r>
          </a:p>
        </p:txBody>
      </p:sp>
      <p:sp>
        <p:nvSpPr>
          <p:cNvPr id="572435" name="Text Box 19"/>
          <p:cNvSpPr txBox="1">
            <a:spLocks noChangeArrowheads="1"/>
          </p:cNvSpPr>
          <p:nvPr/>
        </p:nvSpPr>
        <p:spPr bwMode="auto">
          <a:xfrm>
            <a:off x="3995738" y="1989138"/>
            <a:ext cx="1784350" cy="366712"/>
          </a:xfrm>
          <a:prstGeom prst="rect">
            <a:avLst/>
          </a:prstGeom>
          <a:noFill/>
          <a:ln w="9525">
            <a:noFill/>
            <a:miter lim="800000"/>
            <a:headEnd/>
            <a:tailEnd/>
          </a:ln>
          <a:effectLst/>
        </p:spPr>
        <p:txBody>
          <a:bodyPr wrap="none">
            <a:prstTxWarp prst="textNoShape">
              <a:avLst/>
            </a:prstTxWarp>
            <a:spAutoFit/>
          </a:bodyPr>
          <a:lstStyle/>
          <a:p>
            <a:r>
              <a:rPr lang="en-US"/>
              <a:t>6. Route packet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24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2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24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24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24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24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2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8" grpId="0" animBg="1"/>
      <p:bldP spid="572429" grpId="0" animBg="1"/>
      <p:bldP spid="572430" grpId="0"/>
      <p:bldP spid="572432" grpId="0" animBg="1"/>
      <p:bldP spid="572433" grpId="0" animBg="1"/>
      <p:bldP spid="572434" grpId="0"/>
      <p:bldP spid="57243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dirty="0"/>
              <a:t>Example : File Transfer</a:t>
            </a:r>
          </a:p>
        </p:txBody>
      </p:sp>
      <p:sp>
        <p:nvSpPr>
          <p:cNvPr id="573444" name="Rectangle 4"/>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endParaRPr lang="en-US" sz="4200">
              <a:solidFill>
                <a:schemeClr val="tx2"/>
              </a:solidFill>
              <a:latin typeface="Times New Roman" charset="0"/>
            </a:endParaRPr>
          </a:p>
        </p:txBody>
      </p:sp>
      <p:sp>
        <p:nvSpPr>
          <p:cNvPr id="573445" name="Rectangle 5"/>
          <p:cNvSpPr>
            <a:spLocks noChangeArrowheads="1"/>
          </p:cNvSpPr>
          <p:nvPr/>
        </p:nvSpPr>
        <p:spPr bwMode="auto">
          <a:xfrm>
            <a:off x="1476375"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73446" name="Rectangle 6"/>
          <p:cNvSpPr>
            <a:spLocks noChangeArrowheads="1"/>
          </p:cNvSpPr>
          <p:nvPr/>
        </p:nvSpPr>
        <p:spPr bwMode="auto">
          <a:xfrm>
            <a:off x="7042150"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73447" name="AutoShape 7"/>
          <p:cNvSpPr>
            <a:spLocks noChangeArrowheads="1"/>
          </p:cNvSpPr>
          <p:nvPr/>
        </p:nvSpPr>
        <p:spPr bwMode="auto">
          <a:xfrm>
            <a:off x="1476375"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3448" name="AutoShape 8"/>
          <p:cNvSpPr>
            <a:spLocks noChangeArrowheads="1"/>
          </p:cNvSpPr>
          <p:nvPr/>
        </p:nvSpPr>
        <p:spPr bwMode="auto">
          <a:xfrm>
            <a:off x="7042150"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3449" name="AutoShape 9"/>
          <p:cNvSpPr>
            <a:spLocks noChangeArrowheads="1"/>
          </p:cNvSpPr>
          <p:nvPr/>
        </p:nvSpPr>
        <p:spPr bwMode="auto">
          <a:xfrm>
            <a:off x="1908175" y="4149725"/>
            <a:ext cx="71438" cy="1008063"/>
          </a:xfrm>
          <a:prstGeom prst="upArrow">
            <a:avLst>
              <a:gd name="adj1" fmla="val 50000"/>
              <a:gd name="adj2" fmla="val 352775"/>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cxnSp>
        <p:nvCxnSpPr>
          <p:cNvPr id="573452" name="AutoShape 12"/>
          <p:cNvCxnSpPr>
            <a:cxnSpLocks noChangeShapeType="1"/>
            <a:stCxn id="573445" idx="0"/>
            <a:endCxn id="573446" idx="0"/>
          </p:cNvCxnSpPr>
          <p:nvPr/>
        </p:nvCxnSpPr>
        <p:spPr bwMode="auto">
          <a:xfrm rot="5400000" flipV="1">
            <a:off x="4715669" y="431006"/>
            <a:ext cx="1588" cy="5565775"/>
          </a:xfrm>
          <a:prstGeom prst="bentConnector3">
            <a:avLst>
              <a:gd name="adj1" fmla="val -63700000"/>
            </a:avLst>
          </a:prstGeom>
          <a:noFill/>
          <a:ln w="9525">
            <a:solidFill>
              <a:schemeClr val="tx1"/>
            </a:solidFill>
            <a:miter lim="800000"/>
            <a:headEnd/>
            <a:tailEnd type="triangle" w="med" len="med"/>
          </a:ln>
          <a:effectLst/>
        </p:spPr>
      </p:cxnSp>
      <p:sp>
        <p:nvSpPr>
          <p:cNvPr id="573453" name="AutoShape 13"/>
          <p:cNvSpPr>
            <a:spLocks noChangeArrowheads="1"/>
          </p:cNvSpPr>
          <p:nvPr/>
        </p:nvSpPr>
        <p:spPr bwMode="auto">
          <a:xfrm>
            <a:off x="3708400" y="1700213"/>
            <a:ext cx="2305050" cy="1081087"/>
          </a:xfrm>
          <a:prstGeom prst="cloudCallout">
            <a:avLst>
              <a:gd name="adj1" fmla="val -551"/>
              <a:gd name="adj2" fmla="val 41481"/>
            </a:avLst>
          </a:prstGeom>
          <a:solidFill>
            <a:schemeClr val="accent1"/>
          </a:solidFill>
          <a:ln w="9525">
            <a:solidFill>
              <a:schemeClr val="tx1"/>
            </a:solidFill>
            <a:round/>
            <a:headEnd/>
            <a:tailEnd/>
          </a:ln>
          <a:effectLst/>
        </p:spPr>
        <p:txBody>
          <a:bodyPr>
            <a:prstTxWarp prst="textNoShape">
              <a:avLst/>
            </a:prstTxWarp>
          </a:bodyPr>
          <a:lstStyle/>
          <a:p>
            <a:pPr algn="ctr"/>
            <a:endParaRPr lang="en-US"/>
          </a:p>
        </p:txBody>
      </p:sp>
      <p:sp>
        <p:nvSpPr>
          <p:cNvPr id="573457" name="AutoShape 17"/>
          <p:cNvSpPr>
            <a:spLocks noChangeArrowheads="1"/>
          </p:cNvSpPr>
          <p:nvPr/>
        </p:nvSpPr>
        <p:spPr bwMode="auto">
          <a:xfrm>
            <a:off x="3419475" y="3213100"/>
            <a:ext cx="2736850" cy="1223963"/>
          </a:xfrm>
          <a:prstGeom prst="wedgeRoundRectCallout">
            <a:avLst>
              <a:gd name="adj1" fmla="val 98782"/>
              <a:gd name="adj2" fmla="val -48574"/>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3458" name="Text Box 18"/>
          <p:cNvSpPr txBox="1">
            <a:spLocks noChangeArrowheads="1"/>
          </p:cNvSpPr>
          <p:nvPr/>
        </p:nvSpPr>
        <p:spPr bwMode="auto">
          <a:xfrm>
            <a:off x="3421063" y="3284538"/>
            <a:ext cx="2735262" cy="1069975"/>
          </a:xfrm>
          <a:prstGeom prst="rect">
            <a:avLst/>
          </a:prstGeom>
          <a:noFill/>
          <a:ln w="9525">
            <a:noFill/>
            <a:miter lim="800000"/>
            <a:headEnd/>
            <a:tailEnd/>
          </a:ln>
          <a:effectLst/>
        </p:spPr>
        <p:txBody>
          <a:bodyPr>
            <a:prstTxWarp prst="textNoShape">
              <a:avLst/>
            </a:prstTxWarp>
            <a:spAutoFit/>
          </a:bodyPr>
          <a:lstStyle/>
          <a:p>
            <a:pPr marL="342900" indent="-342900"/>
            <a:r>
              <a:rPr lang="en-US" sz="1600"/>
              <a:t>7. Receive packet and buffer msg.</a:t>
            </a:r>
          </a:p>
          <a:p>
            <a:pPr marL="342900" indent="-342900"/>
            <a:r>
              <a:rPr lang="en-US" sz="1600"/>
              <a:t>8. Send data to the application</a:t>
            </a:r>
          </a:p>
        </p:txBody>
      </p:sp>
      <p:sp>
        <p:nvSpPr>
          <p:cNvPr id="573460" name="AutoShape 20"/>
          <p:cNvSpPr>
            <a:spLocks noChangeArrowheads="1"/>
          </p:cNvSpPr>
          <p:nvPr/>
        </p:nvSpPr>
        <p:spPr bwMode="auto">
          <a:xfrm>
            <a:off x="7451725" y="4149725"/>
            <a:ext cx="73025" cy="1008063"/>
          </a:xfrm>
          <a:prstGeom prst="downArrow">
            <a:avLst>
              <a:gd name="adj1" fmla="val 50000"/>
              <a:gd name="adj2" fmla="val 34510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73461" name="AutoShape 21"/>
          <p:cNvSpPr>
            <a:spLocks noChangeArrowheads="1"/>
          </p:cNvSpPr>
          <p:nvPr/>
        </p:nvSpPr>
        <p:spPr bwMode="auto">
          <a:xfrm>
            <a:off x="4140200" y="5157788"/>
            <a:ext cx="2230438" cy="865187"/>
          </a:xfrm>
          <a:prstGeom prst="wedgeRoundRectCallout">
            <a:avLst>
              <a:gd name="adj1" fmla="val 98755"/>
              <a:gd name="adj2" fmla="val -170551"/>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3462" name="Text Box 22"/>
          <p:cNvSpPr txBox="1">
            <a:spLocks noChangeArrowheads="1"/>
          </p:cNvSpPr>
          <p:nvPr/>
        </p:nvSpPr>
        <p:spPr bwMode="auto">
          <a:xfrm>
            <a:off x="4067175" y="5373688"/>
            <a:ext cx="2297113" cy="336550"/>
          </a:xfrm>
          <a:prstGeom prst="rect">
            <a:avLst/>
          </a:prstGeom>
          <a:noFill/>
          <a:ln w="9525">
            <a:noFill/>
            <a:miter lim="800000"/>
            <a:headEnd/>
            <a:tailEnd/>
          </a:ln>
          <a:effectLst/>
        </p:spPr>
        <p:txBody>
          <a:bodyPr wrap="none">
            <a:prstTxWarp prst="textNoShape">
              <a:avLst/>
            </a:prstTxWarp>
            <a:spAutoFit/>
          </a:bodyPr>
          <a:lstStyle/>
          <a:p>
            <a:pPr marL="342900" indent="-342900"/>
            <a:r>
              <a:rPr lang="en-US" sz="1600"/>
              <a:t>9. Store file data blocks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7" grpId="0" animBg="1"/>
      <p:bldP spid="573458" grpId="0"/>
      <p:bldP spid="573460" grpId="0" animBg="1"/>
      <p:bldP spid="573461" grpId="0" animBg="1"/>
      <p:bldP spid="57346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Possible failures</a:t>
            </a:r>
          </a:p>
        </p:txBody>
      </p:sp>
      <p:sp>
        <p:nvSpPr>
          <p:cNvPr id="574467" name="Rectangle 3"/>
          <p:cNvSpPr>
            <a:spLocks noGrp="1" noChangeArrowheads="1"/>
          </p:cNvSpPr>
          <p:nvPr>
            <p:ph type="body" idx="1"/>
          </p:nvPr>
        </p:nvSpPr>
        <p:spPr/>
        <p:txBody>
          <a:bodyPr/>
          <a:lstStyle/>
          <a:p>
            <a:r>
              <a:rPr lang="en-US" dirty="0"/>
              <a:t>Reading and writing to disk</a:t>
            </a:r>
          </a:p>
          <a:p>
            <a:r>
              <a:rPr lang="en-US" dirty="0"/>
              <a:t>Transient errors in the memory chip while buffering and copying</a:t>
            </a:r>
          </a:p>
          <a:p>
            <a:r>
              <a:rPr lang="en-US" dirty="0" smtClean="0"/>
              <a:t>network </a:t>
            </a:r>
            <a:r>
              <a:rPr lang="en-US" dirty="0"/>
              <a:t>might drop packets, modify bits, deliver duplicates</a:t>
            </a:r>
          </a:p>
          <a:p>
            <a:r>
              <a:rPr lang="en-US" dirty="0"/>
              <a:t>OS buffer overflow at the sender or the receiver</a:t>
            </a:r>
          </a:p>
          <a:p>
            <a:r>
              <a:rPr lang="en-US" dirty="0"/>
              <a:t>Either of the hosts may crash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Solutions?</a:t>
            </a:r>
          </a:p>
        </p:txBody>
      </p:sp>
      <p:sp>
        <p:nvSpPr>
          <p:cNvPr id="575491" name="Rectangle 3"/>
          <p:cNvSpPr>
            <a:spLocks noGrp="1" noChangeArrowheads="1"/>
          </p:cNvSpPr>
          <p:nvPr>
            <p:ph type="body" idx="1"/>
          </p:nvPr>
        </p:nvSpPr>
        <p:spPr>
          <a:xfrm>
            <a:off x="228600" y="1600200"/>
            <a:ext cx="8686800" cy="4525963"/>
          </a:xfrm>
        </p:spPr>
        <p:txBody>
          <a:bodyPr/>
          <a:lstStyle/>
          <a:p>
            <a:pPr>
              <a:lnSpc>
                <a:spcPct val="90000"/>
              </a:lnSpc>
            </a:pPr>
            <a:r>
              <a:rPr lang="en-US" dirty="0"/>
              <a:t>Make the network reliable</a:t>
            </a:r>
          </a:p>
          <a:p>
            <a:pPr lvl="1">
              <a:lnSpc>
                <a:spcPct val="90000"/>
              </a:lnSpc>
            </a:pPr>
            <a:r>
              <a:rPr lang="en-US" dirty="0"/>
              <a:t>Packet checksums, sequence numbers, retry, duplicate elimination</a:t>
            </a:r>
          </a:p>
          <a:p>
            <a:pPr lvl="1">
              <a:lnSpc>
                <a:spcPct val="90000"/>
              </a:lnSpc>
            </a:pPr>
            <a:r>
              <a:rPr lang="en-US" dirty="0"/>
              <a:t>Solves only the network problem.</a:t>
            </a:r>
          </a:p>
          <a:p>
            <a:pPr lvl="1">
              <a:lnSpc>
                <a:spcPct val="90000"/>
              </a:lnSpc>
            </a:pPr>
            <a:r>
              <a:rPr lang="en-US" dirty="0"/>
              <a:t>What about the other problems listed?</a:t>
            </a:r>
            <a:endParaRPr lang="en-US" dirty="0" smtClean="0"/>
          </a:p>
          <a:p>
            <a:pPr lvl="1">
              <a:lnSpc>
                <a:spcPct val="90000"/>
              </a:lnSpc>
            </a:pPr>
            <a:r>
              <a:rPr lang="en-US" dirty="0" smtClean="0"/>
              <a:t>War story: Byte </a:t>
            </a:r>
            <a:r>
              <a:rPr lang="en-US" dirty="0"/>
              <a:t>swapping problem while routing @ MIT</a:t>
            </a:r>
          </a:p>
          <a:p>
            <a:pPr lvl="1">
              <a:lnSpc>
                <a:spcPct val="90000"/>
              </a:lnSpc>
            </a:pPr>
            <a:endParaRPr lang="en-US" dirty="0" smtClean="0"/>
          </a:p>
          <a:p>
            <a:pPr>
              <a:lnSpc>
                <a:spcPct val="90000"/>
              </a:lnSpc>
            </a:pPr>
            <a:r>
              <a:rPr lang="en-US" dirty="0" smtClean="0"/>
              <a:t>Not </a:t>
            </a:r>
            <a:r>
              <a:rPr lang="en-US" i="1" dirty="0" smtClean="0"/>
              <a:t>sufficient</a:t>
            </a:r>
            <a:r>
              <a:rPr lang="en-US" dirty="0" smtClean="0"/>
              <a:t> and not </a:t>
            </a:r>
            <a:r>
              <a:rPr lang="en-US" i="1" dirty="0" smtClean="0"/>
              <a:t>necessary</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Solutions?</a:t>
            </a:r>
          </a:p>
        </p:txBody>
      </p:sp>
      <p:sp>
        <p:nvSpPr>
          <p:cNvPr id="575491" name="Rectangle 3"/>
          <p:cNvSpPr>
            <a:spLocks noGrp="1" noChangeArrowheads="1"/>
          </p:cNvSpPr>
          <p:nvPr>
            <p:ph type="body" idx="1"/>
          </p:nvPr>
        </p:nvSpPr>
        <p:spPr>
          <a:xfrm>
            <a:off x="228600" y="1600200"/>
            <a:ext cx="8686800" cy="4525963"/>
          </a:xfrm>
        </p:spPr>
        <p:txBody>
          <a:bodyPr/>
          <a:lstStyle/>
          <a:p>
            <a:pPr>
              <a:lnSpc>
                <a:spcPct val="90000"/>
              </a:lnSpc>
            </a:pPr>
            <a:r>
              <a:rPr lang="en-US" dirty="0" smtClean="0"/>
              <a:t>Introduce </a:t>
            </a:r>
            <a:r>
              <a:rPr lang="en-US" dirty="0"/>
              <a:t>file checksums and verify once transfer completes – </a:t>
            </a:r>
            <a:r>
              <a:rPr lang="en-US" i="1" dirty="0"/>
              <a:t>end-to-end check</a:t>
            </a:r>
            <a:r>
              <a:rPr lang="en-US" dirty="0"/>
              <a:t>.</a:t>
            </a:r>
          </a:p>
          <a:p>
            <a:pPr lvl="1">
              <a:lnSpc>
                <a:spcPct val="90000"/>
              </a:lnSpc>
            </a:pPr>
            <a:r>
              <a:rPr lang="en-US" dirty="0"/>
              <a:t>On failure – retransmit file.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5011</TotalTime>
  <Words>1999</Words>
  <Application>Microsoft Macintosh PowerPoint</Application>
  <PresentationFormat>On-screen Show (4:3)</PresentationFormat>
  <Paragraphs>317</Paragraphs>
  <Slides>39</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Photo Editor Photo</vt:lpstr>
      <vt:lpstr>System Design</vt:lpstr>
      <vt:lpstr>System design</vt:lpstr>
      <vt:lpstr>End-to-End arguments in System Design – Jerry H. Saltzer, David P. Reed, David D. Clark</vt:lpstr>
      <vt:lpstr>End-to-End arguments in System Design – Jerry H. Saltzer, David P. Reed, David D. Clark</vt:lpstr>
      <vt:lpstr>Example : File Transfer (A to B)</vt:lpstr>
      <vt:lpstr>Example : File Transfer</vt:lpstr>
      <vt:lpstr>Possible failures</vt:lpstr>
      <vt:lpstr>Solutions?</vt:lpstr>
      <vt:lpstr>Solutions?</vt:lpstr>
      <vt:lpstr>Solutions? (cont.)</vt:lpstr>
      <vt:lpstr>Formally stated</vt:lpstr>
      <vt:lpstr>Other end-to-end requirements</vt:lpstr>
      <vt:lpstr>TCP/IP</vt:lpstr>
      <vt:lpstr>Is argument complete?</vt:lpstr>
      <vt:lpstr>Cornell NLR Rings testbed</vt:lpstr>
      <vt:lpstr>Cornell NLR Rings testbed</vt:lpstr>
      <vt:lpstr>Cornell NLR Rings testbed</vt:lpstr>
      <vt:lpstr>Slide 18</vt:lpstr>
      <vt:lpstr>Butler Lampson - Background</vt:lpstr>
      <vt:lpstr>Some Projects &amp; Collaborators</vt:lpstr>
      <vt:lpstr>Some Projects &amp; Collaborators (cont.)</vt:lpstr>
      <vt:lpstr>Slide 22</vt:lpstr>
      <vt:lpstr>Functionality</vt:lpstr>
      <vt:lpstr>Simplicity</vt:lpstr>
      <vt:lpstr>Functionality Vs Assurance</vt:lpstr>
      <vt:lpstr>Example</vt:lpstr>
      <vt:lpstr>Breaking CONNECT(string passwd)</vt:lpstr>
      <vt:lpstr>Breaking CONNECT(string passwd)</vt:lpstr>
      <vt:lpstr>Functionality (cont.)</vt:lpstr>
      <vt:lpstr>Slide 30</vt:lpstr>
      <vt:lpstr>Continuity</vt:lpstr>
      <vt:lpstr>Implementation</vt:lpstr>
      <vt:lpstr>Completeness - handling all cases</vt:lpstr>
      <vt:lpstr>Speed</vt:lpstr>
      <vt:lpstr>Speed (cont.)</vt:lpstr>
      <vt:lpstr>Speed (cont.)</vt:lpstr>
      <vt:lpstr>Fault Tolerance</vt:lpstr>
      <vt:lpstr>Conclusions</vt:lpstr>
      <vt:lpstr>Next Time</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74</cp:revision>
  <dcterms:created xsi:type="dcterms:W3CDTF">2010-08-31T13:05:54Z</dcterms:created>
  <dcterms:modified xsi:type="dcterms:W3CDTF">2010-08-31T20:02:33Z</dcterms:modified>
</cp:coreProperties>
</file>