
<file path=[Content_Types].xml><?xml version="1.0" encoding="utf-8"?>
<Types xmlns="http://schemas.openxmlformats.org/package/2006/content-types">
  <Override PartName="/ppt/slideLayouts/slideLayout8.xml" ContentType="application/vnd.openxmlformats-officedocument.presentationml.slideLayout+xml"/>
  <Override PartName="/ppt/slides/slide22.xml" ContentType="application/vnd.openxmlformats-officedocument.presentationml.slide+xml"/>
  <Override PartName="/ppt/slides/slide28.xml" ContentType="application/vnd.openxmlformats-officedocument.presentationml.slide+xml"/>
  <Override PartName="/ppt/theme/theme2.xml" ContentType="application/vnd.openxmlformats-officedocument.theme+xml"/>
  <Override PartName="/ppt/slides/slide2.xml" ContentType="application/vnd.openxmlformats-officedocument.presentationml.slide+xml"/>
  <Override PartName="/docProps/app.xml" ContentType="application/vnd.openxmlformats-officedocument.extended-properties+xml"/>
  <Override PartName="/ppt/slides/slide30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11.xml" ContentType="application/vnd.openxmlformats-officedocument.presentationml.slide+xml"/>
  <Override PartName="/ppt/slides/slide18.xml" ContentType="application/vnd.openxmlformats-officedocument.presentationml.slide+xml"/>
  <Override PartName="/ppt/slideLayouts/slideLayout3.xml" ContentType="application/vnd.openxmlformats-officedocument.presentationml.slideLayout+xml"/>
  <Override PartName="/ppt/slides/slide21.xml" ContentType="application/vnd.openxmlformats-officedocument.presentationml.slide+xml"/>
  <Override PartName="/ppt/slideLayouts/slideLayout5.xml" ContentType="application/vnd.openxmlformats-officedocument.presentationml.slideLayout+xml"/>
  <Override PartName="/ppt/slides/slide23.xml" ContentType="application/vnd.openxmlformats-officedocument.presentationml.slide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notesMasters/notesMaster1.xml" ContentType="application/vnd.openxmlformats-officedocument.presentationml.notesMaster+xml"/>
  <Override PartName="/ppt/slides/slide1.xml" ContentType="application/vnd.openxmlformats-officedocument.presentationml.slide+xml"/>
  <Override PartName="/ppt/tableStyles.xml" ContentType="application/vnd.openxmlformats-officedocument.presentationml.tableStyles+xml"/>
  <Default Extension="xml" ContentType="application/xml"/>
  <Override PartName="/ppt/slides/slide7.xml" ContentType="application/vnd.openxmlformats-officedocument.presentationml.slide+xml"/>
  <Override PartName="/ppt/slides/slide26.xml" ContentType="application/vnd.openxmlformats-officedocument.presentationml.slide+xml"/>
  <Override PartName="/ppt/slideMasters/slideMaster1.xml" ContentType="application/vnd.openxmlformats-officedocument.presentationml.slideMaster+xml"/>
  <Override PartName="/ppt/viewProps.xml" ContentType="application/vnd.openxmlformats-officedocument.presentationml.viewProps+xml"/>
  <Override PartName="/ppt/slides/slide25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34.xml" ContentType="application/vnd.openxmlformats-officedocument.presentationml.slide+xml"/>
  <Override PartName="/ppt/slides/slide20.xml" ContentType="application/vnd.openxmlformats-officedocument.presentationml.slide+xml"/>
  <Override PartName="/ppt/slides/slide17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1.xml" ContentType="application/vnd.openxmlformats-officedocument.presentationml.slideLayout+xml"/>
  <Override PartName="/ppt/theme/theme1.xml" ContentType="application/vnd.openxmlformats-officedocument.theme+xml"/>
  <Override PartName="/ppt/slideLayouts/slideLayout6.xml" ContentType="application/vnd.openxmlformats-officedocument.presentationml.slideLayout+xml"/>
  <Override PartName="/ppt/presentation.xml" ContentType="application/vnd.openxmlformats-officedocument.presentationml.presentation.main+xml"/>
  <Override PartName="/ppt/slides/slide5.xml" ContentType="application/vnd.openxmlformats-officedocument.presentationml.slide+xml"/>
  <Override PartName="/ppt/slides/slide10.xml" ContentType="application/vnd.openxmlformats-officedocument.presentationml.slide+xml"/>
  <Override PartName="/ppt/slideLayouts/slideLayout7.xml" ContentType="application/vnd.openxmlformats-officedocument.presentationml.slideLayout+xml"/>
  <Override PartName="/ppt/slides/slide33.xml" ContentType="application/vnd.openxmlformats-officedocument.presentationml.slide+xml"/>
  <Override PartName="/ppt/presProps.xml" ContentType="application/vnd.openxmlformats-officedocument.presentationml.presProps+xml"/>
  <Default Extension="png" ContentType="image/png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27.xml" ContentType="application/vnd.openxmlformats-officedocument.presentationml.slide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ppt/slideLayouts/slideLayout13.xml" ContentType="application/vnd.openxmlformats-officedocument.presentationml.slideLayout+xml"/>
  <Override PartName="/ppt/slides/slide8.xml" ContentType="application/vnd.openxmlformats-officedocument.presentationml.slide+xml"/>
  <Override PartName="/ppt/slides/slide31.xml" ContentType="application/vnd.openxmlformats-officedocument.presentationml.slide+xml"/>
  <Override PartName="/ppt/slides/slide15.xml" ContentType="application/vnd.openxmlformats-officedocument.presentationml.slide+xml"/>
  <Default Extension="bin" ContentType="application/vnd.openxmlformats-officedocument.presentationml.printerSettings"/>
  <Default Extension="rels" ContentType="application/vnd.openxmlformats-package.relationships+xml"/>
  <Override PartName="/ppt/slides/slide9.xml" ContentType="application/vnd.openxmlformats-officedocument.presentationml.slide+xml"/>
  <Override PartName="/ppt/slides/slide24.xml" ContentType="application/vnd.openxmlformats-officedocument.presentationml.slide+xml"/>
  <Override PartName="/ppt/slides/slide32.xml" ContentType="application/vnd.openxmlformats-officedocument.presentationml.slide+xml"/>
  <Override PartName="/ppt/slides/slide6.xml" ContentType="application/vnd.openxmlformats-officedocument.presentationml.slide+xml"/>
  <Override PartName="/ppt/slides/slide16.xml" ContentType="application/vnd.openxmlformats-officedocument.presentationml.slide+xml"/>
  <Override PartName="/ppt/slideLayouts/slideLayout12.xml" ContentType="application/vnd.openxmlformats-officedocument.presentationml.slideLayout+xml"/>
  <Override PartName="/ppt/slides/slide19.xml" ContentType="application/vnd.openxmlformats-officedocument.presentationml.slide+xml"/>
  <Override PartName="/ppt/slides/slide12.xml" ContentType="application/vnd.openxmlformats-officedocument.presentationml.slide+xml"/>
  <Override PartName="/ppt/slides/slide29.xml" ContentType="application/vnd.openxmlformats-officedocument.presentationml.slide+xml"/>
</Types>
</file>

<file path=_rels/.rels><?xml version="1.0" encoding="UTF-8" standalone="yes"?>
<Relationships xmlns="http://schemas.openxmlformats.org/package/2006/relationships"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saveSubsetFonts="1" autoCompressPictures="0">
  <p:sldMasterIdLst>
    <p:sldMasterId id="2147483648" r:id="rId1"/>
  </p:sldMasterIdLst>
  <p:notesMasterIdLst>
    <p:notesMasterId r:id="rId38"/>
  </p:notesMasterIdLst>
  <p:sldIdLst>
    <p:sldId id="382" r:id="rId2"/>
    <p:sldId id="458" r:id="rId3"/>
    <p:sldId id="440" r:id="rId4"/>
    <p:sldId id="441" r:id="rId5"/>
    <p:sldId id="442" r:id="rId6"/>
    <p:sldId id="443" r:id="rId7"/>
    <p:sldId id="444" r:id="rId8"/>
    <p:sldId id="445" r:id="rId9"/>
    <p:sldId id="446" r:id="rId10"/>
    <p:sldId id="447" r:id="rId11"/>
    <p:sldId id="448" r:id="rId12"/>
    <p:sldId id="449" r:id="rId13"/>
    <p:sldId id="450" r:id="rId14"/>
    <p:sldId id="451" r:id="rId15"/>
    <p:sldId id="452" r:id="rId16"/>
    <p:sldId id="453" r:id="rId17"/>
    <p:sldId id="454" r:id="rId18"/>
    <p:sldId id="455" r:id="rId19"/>
    <p:sldId id="456" r:id="rId20"/>
    <p:sldId id="457" r:id="rId21"/>
    <p:sldId id="407" r:id="rId22"/>
    <p:sldId id="408" r:id="rId23"/>
    <p:sldId id="409" r:id="rId24"/>
    <p:sldId id="410" r:id="rId25"/>
    <p:sldId id="411" r:id="rId26"/>
    <p:sldId id="412" r:id="rId27"/>
    <p:sldId id="413" r:id="rId28"/>
    <p:sldId id="432" r:id="rId29"/>
    <p:sldId id="433" r:id="rId30"/>
    <p:sldId id="434" r:id="rId31"/>
    <p:sldId id="435" r:id="rId32"/>
    <p:sldId id="436" r:id="rId33"/>
    <p:sldId id="437" r:id="rId34"/>
    <p:sldId id="439" r:id="rId35"/>
    <p:sldId id="438" r:id="rId36"/>
    <p:sldId id="381" r:id="rId37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lrMru>
    <a:srgbClr val="FF0000"/>
    <a:srgbClr val="0000FF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normalViewPr>
    <p:restoredLeft sz="15620"/>
    <p:restoredTop sz="94660"/>
  </p:normalViewPr>
  <p:slideViewPr>
    <p:cSldViewPr>
      <p:cViewPr varScale="1">
        <p:scale>
          <a:sx n="92" d="100"/>
          <a:sy n="92" d="100"/>
        </p:scale>
        <p:origin x="-672" y="-11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35" Type="http://schemas.openxmlformats.org/officeDocument/2006/relationships/slide" Target="slides/slide34.xml"/><Relationship Id="rId31" Type="http://schemas.openxmlformats.org/officeDocument/2006/relationships/slide" Target="slides/slide30.xml"/><Relationship Id="rId34" Type="http://schemas.openxmlformats.org/officeDocument/2006/relationships/slide" Target="slides/slide33.xml"/><Relationship Id="rId39" Type="http://schemas.openxmlformats.org/officeDocument/2006/relationships/printerSettings" Target="printerSettings/printerSettings1.bin"/><Relationship Id="rId40" Type="http://schemas.openxmlformats.org/officeDocument/2006/relationships/presProps" Target="presProps.xml"/><Relationship Id="rId7" Type="http://schemas.openxmlformats.org/officeDocument/2006/relationships/slide" Target="slides/slide6.xml"/><Relationship Id="rId36" Type="http://schemas.openxmlformats.org/officeDocument/2006/relationships/slide" Target="slides/slide35.xml"/><Relationship Id="rId43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0" Type="http://schemas.openxmlformats.org/officeDocument/2006/relationships/slide" Target="slides/slide9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9" Type="http://schemas.openxmlformats.org/officeDocument/2006/relationships/slide" Target="slides/slide8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7" Type="http://schemas.openxmlformats.org/officeDocument/2006/relationships/slide" Target="slides/slide26.xml"/><Relationship Id="rId14" Type="http://schemas.openxmlformats.org/officeDocument/2006/relationships/slide" Target="slides/slide13.xml"/><Relationship Id="rId23" Type="http://schemas.openxmlformats.org/officeDocument/2006/relationships/slide" Target="slides/slide22.xml"/><Relationship Id="rId4" Type="http://schemas.openxmlformats.org/officeDocument/2006/relationships/slide" Target="slides/slide3.xml"/><Relationship Id="rId28" Type="http://schemas.openxmlformats.org/officeDocument/2006/relationships/slide" Target="slides/slide27.xml"/><Relationship Id="rId26" Type="http://schemas.openxmlformats.org/officeDocument/2006/relationships/slide" Target="slides/slide25.xml"/><Relationship Id="rId30" Type="http://schemas.openxmlformats.org/officeDocument/2006/relationships/slide" Target="slides/slide29.xml"/><Relationship Id="rId11" Type="http://schemas.openxmlformats.org/officeDocument/2006/relationships/slide" Target="slides/slide10.xml"/><Relationship Id="rId42" Type="http://schemas.openxmlformats.org/officeDocument/2006/relationships/theme" Target="theme/theme1.xml"/><Relationship Id="rId29" Type="http://schemas.openxmlformats.org/officeDocument/2006/relationships/slide" Target="slides/slide28.xml"/><Relationship Id="rId6" Type="http://schemas.openxmlformats.org/officeDocument/2006/relationships/slide" Target="slides/slide5.xml"/><Relationship Id="rId16" Type="http://schemas.openxmlformats.org/officeDocument/2006/relationships/slide" Target="slides/slide15.xml"/><Relationship Id="rId33" Type="http://schemas.openxmlformats.org/officeDocument/2006/relationships/slide" Target="slides/slide32.xml"/><Relationship Id="rId41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9" Type="http://schemas.openxmlformats.org/officeDocument/2006/relationships/slide" Target="slides/slide18.xml"/><Relationship Id="rId38" Type="http://schemas.openxmlformats.org/officeDocument/2006/relationships/notesMaster" Target="notesMasters/notesMaster1.xml"/><Relationship Id="rId20" Type="http://schemas.openxmlformats.org/officeDocument/2006/relationships/slide" Target="slides/slide19.xml"/><Relationship Id="rId22" Type="http://schemas.openxmlformats.org/officeDocument/2006/relationships/slide" Target="slides/slide21.xml"/><Relationship Id="rId21" Type="http://schemas.openxmlformats.org/officeDocument/2006/relationships/slide" Target="slides/slide20.xml"/><Relationship Id="rId2" Type="http://schemas.openxmlformats.org/officeDocument/2006/relationships/slide" Target="slides/slid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1026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40963" name="Rectangle 1027"/>
          <p:cNvSpPr>
            <a:spLocks noGrp="1" noChangeArrowheads="1"/>
          </p:cNvSpPr>
          <p:nvPr>
            <p:ph type="dt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40964" name="Rectangle 1028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40965" name="Rectangle 1029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0966" name="Rectangle 1030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40967" name="Rectangle 1031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620B3FEF-BF8A-0942-8DDB-B563CF0AC5FD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91A37941-328F-DA46-B2FC-705ABB71A25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40F51219-1AE3-2944-8480-ACB493E9620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A00A3746-3ED9-8840-A435-4205503829D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833F181B-04A2-3E41-9246-40EE25E11BAB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7BE93E40-8A73-D944-9EE3-7862A791C1E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A4AEA565-E681-3E46-910B-4EBEE1A45EF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76C38AEA-BB5F-9940-8A2D-CB00BB73B04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A8BD9682-27ED-9640-8990-5181D479155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1CCB3F38-576F-8740-89EB-E487EA0FA68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5798A50F-85B9-9346-8F72-18F09DC4BA64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4D9E9691-F2A0-D245-A491-96C5FAE7E4C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xOverObj" preserve="1">
  <p:cSld name="Title and Tex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8229600" cy="21859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3938588"/>
            <a:ext cx="8229600" cy="2187575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 smtClean="0"/>
            </a:lvl1pPr>
          </a:lstStyle>
          <a:p>
            <a:fld id="{1E107C48-5DC7-924A-B167-87C47E1DB153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 smtClean="0"/>
            </a:lvl1pPr>
          </a:lstStyle>
          <a:p>
            <a:fld id="{7A8FE283-FBF5-574E-8150-9753D02C18A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4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7" Type="http://schemas.openxmlformats.org/officeDocument/2006/relationships/slideLayout" Target="../slideLayouts/slideLayout7.xml"/><Relationship Id="rId11" Type="http://schemas.openxmlformats.org/officeDocument/2006/relationships/slideLayout" Target="../slideLayouts/slideLayout1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0" Type="http://schemas.openxmlformats.org/officeDocument/2006/relationships/slideLayout" Target="../slideLayouts/slideLayout10.xml"/><Relationship Id="rId5" Type="http://schemas.openxmlformats.org/officeDocument/2006/relationships/slideLayout" Target="../slideLayouts/slideLayout5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9" Type="http://schemas.openxmlformats.org/officeDocument/2006/relationships/slideLayout" Target="../slideLayouts/slideLayout9.xml"/><Relationship Id="rId3" Type="http://schemas.openxmlformats.org/officeDocument/2006/relationships/slideLayout" Target="../slideLayouts/slideLayout3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F4E8624F-AC86-5F40-BA0C-04AF95648BB9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</p:sldLayoutIdLst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rgbClr val="0000FF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4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28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400">
          <a:solidFill>
            <a:schemeClr val="tx1"/>
          </a:solidFill>
          <a:latin typeface="+mn-lt"/>
          <a:ea typeface="ＭＳ Ｐゴシック" pitchFamily="4" charset="-128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000">
          <a:solidFill>
            <a:schemeClr val="tx1"/>
          </a:solidFill>
          <a:latin typeface="+mn-lt"/>
          <a:ea typeface="ＭＳ Ｐゴシック" pitchFamily="4" charset="-128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1800">
          <a:solidFill>
            <a:schemeClr val="tx1"/>
          </a:solidFill>
          <a:latin typeface="+mn-lt"/>
          <a:ea typeface="ＭＳ Ｐゴシック" pitchFamily="4" charset="-128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1800">
          <a:solidFill>
            <a:schemeClr val="tx1"/>
          </a:solidFill>
          <a:latin typeface="+mn-lt"/>
          <a:ea typeface="ＭＳ Ｐゴシック" pitchFamily="4" charset="-128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4" charset="-128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4" charset="-128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4" charset="-128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4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2546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Game Theory</a:t>
            </a:r>
            <a:endParaRPr lang="en-US" dirty="0"/>
          </a:p>
        </p:txBody>
      </p:sp>
      <p:sp>
        <p:nvSpPr>
          <p:cNvPr id="492547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2362200" y="5084763"/>
            <a:ext cx="6202363" cy="619125"/>
          </a:xfrm>
        </p:spPr>
        <p:txBody>
          <a:bodyPr/>
          <a:lstStyle/>
          <a:p>
            <a:r>
              <a:rPr lang="en-US" dirty="0" smtClean="0"/>
              <a:t>Presented by Hakim Weatherspoon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Game Theory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 smtClean="0"/>
              <a:t>BitTorrent</a:t>
            </a:r>
            <a:endParaRPr lang="en-US" dirty="0" smtClean="0"/>
          </a:p>
          <a:p>
            <a:r>
              <a:rPr lang="en-US" dirty="0" smtClean="0"/>
              <a:t>Do Incentives Build Robustness in </a:t>
            </a:r>
            <a:r>
              <a:rPr lang="en-US" dirty="0" err="1" smtClean="0"/>
              <a:t>BitTorrent</a:t>
            </a:r>
            <a:r>
              <a:rPr lang="en-US" dirty="0" smtClean="0"/>
              <a:t>?</a:t>
            </a:r>
          </a:p>
          <a:p>
            <a:r>
              <a:rPr lang="en-US" smtClean="0"/>
              <a:t>BAR Gossip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BitTorrent</a:t>
            </a:r>
          </a:p>
        </p:txBody>
      </p:sp>
      <p:sp>
        <p:nvSpPr>
          <p:cNvPr id="1638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z="2800" dirty="0" smtClean="0"/>
              <a:t>Written by Bram Cohen (in Python) in 2001</a:t>
            </a:r>
          </a:p>
          <a:p>
            <a:pPr eaLnBrk="1" hangingPunct="1"/>
            <a:r>
              <a:rPr lang="en-US" sz="2800" dirty="0" smtClean="0"/>
              <a:t>“Pull-based” “swarming” approach</a:t>
            </a:r>
          </a:p>
          <a:p>
            <a:pPr lvl="1" eaLnBrk="1" hangingPunct="1"/>
            <a:r>
              <a:rPr lang="en-US" sz="2400" dirty="0" smtClean="0"/>
              <a:t>Each file split into smaller </a:t>
            </a:r>
            <a:r>
              <a:rPr lang="en-US" sz="2400" dirty="0" smtClean="0">
                <a:solidFill>
                  <a:srgbClr val="008000"/>
                </a:solidFill>
              </a:rPr>
              <a:t>pieces</a:t>
            </a:r>
            <a:endParaRPr lang="en-US" sz="2400" dirty="0" smtClean="0"/>
          </a:p>
          <a:p>
            <a:pPr lvl="1" eaLnBrk="1" hangingPunct="1"/>
            <a:r>
              <a:rPr lang="en-US" sz="2400" dirty="0" smtClean="0"/>
              <a:t>Nodes request desired pieces from neighbors</a:t>
            </a:r>
          </a:p>
          <a:p>
            <a:pPr lvl="2" eaLnBrk="1" hangingPunct="1"/>
            <a:r>
              <a:rPr lang="en-US" sz="2000" dirty="0" smtClean="0"/>
              <a:t>As opposed to parents pushing data that they receive</a:t>
            </a:r>
          </a:p>
          <a:p>
            <a:pPr lvl="1" eaLnBrk="1" hangingPunct="1"/>
            <a:r>
              <a:rPr lang="en-US" sz="2400" dirty="0" smtClean="0"/>
              <a:t>Pieces not downloaded in sequential order</a:t>
            </a:r>
          </a:p>
          <a:p>
            <a:pPr lvl="1" eaLnBrk="1" hangingPunct="1"/>
            <a:r>
              <a:rPr lang="en-US" sz="2400" dirty="0" smtClean="0"/>
              <a:t>Previous multicast schemes aimed to support “streaming”; </a:t>
            </a:r>
            <a:r>
              <a:rPr lang="en-US" sz="2400" dirty="0" err="1" smtClean="0"/>
              <a:t>BitTorrent</a:t>
            </a:r>
            <a:r>
              <a:rPr lang="en-US" sz="2400" dirty="0" smtClean="0"/>
              <a:t> does not</a:t>
            </a:r>
          </a:p>
          <a:p>
            <a:pPr eaLnBrk="1" hangingPunct="1"/>
            <a:r>
              <a:rPr lang="en-US" sz="2800" dirty="0" smtClean="0"/>
              <a:t>Encourages contribution by all </a:t>
            </a:r>
            <a:r>
              <a:rPr lang="en-US" sz="2800" dirty="0" smtClean="0"/>
              <a:t>nodes</a:t>
            </a:r>
          </a:p>
          <a:p>
            <a:pPr eaLnBrk="1" hangingPunct="1"/>
            <a:endParaRPr lang="en-US" dirty="0" smtClean="0"/>
          </a:p>
          <a:p>
            <a:pPr eaLnBrk="1" hangingPunct="1">
              <a:buNone/>
            </a:pPr>
            <a:r>
              <a:rPr lang="en-US" sz="1600" dirty="0" err="1" smtClean="0"/>
              <a:t>BitTorrent</a:t>
            </a:r>
            <a:r>
              <a:rPr lang="en-US" sz="1600" dirty="0" smtClean="0"/>
              <a:t> slides from CS 5410, Ken </a:t>
            </a:r>
            <a:r>
              <a:rPr lang="en-US" sz="1600" dirty="0" err="1" smtClean="0"/>
              <a:t>Birman</a:t>
            </a:r>
            <a:endParaRPr lang="en-US" sz="16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BitTorrent Swarm</a:t>
            </a:r>
          </a:p>
        </p:txBody>
      </p:sp>
      <p:sp>
        <p:nvSpPr>
          <p:cNvPr id="1741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8000"/>
                </a:solidFill>
              </a:rPr>
              <a:t>Swarm</a:t>
            </a:r>
          </a:p>
          <a:p>
            <a:pPr lvl="1" eaLnBrk="1" hangingPunct="1"/>
            <a:r>
              <a:rPr lang="en-US" smtClean="0"/>
              <a:t>Set of peers all downloading the same file</a:t>
            </a:r>
          </a:p>
          <a:p>
            <a:pPr lvl="1" eaLnBrk="1" hangingPunct="1"/>
            <a:r>
              <a:rPr lang="en-US" smtClean="0"/>
              <a:t>Organized as a random mesh</a:t>
            </a:r>
          </a:p>
          <a:p>
            <a:pPr eaLnBrk="1" hangingPunct="1"/>
            <a:r>
              <a:rPr lang="en-US" smtClean="0"/>
              <a:t>Each node knows list of pieces downloaded by neighbors</a:t>
            </a:r>
          </a:p>
          <a:p>
            <a:pPr eaLnBrk="1" hangingPunct="1"/>
            <a:r>
              <a:rPr lang="en-US" smtClean="0"/>
              <a:t>Node requests pieces it does not own from neighbors</a:t>
            </a:r>
          </a:p>
          <a:p>
            <a:pPr lvl="1" eaLnBrk="1" hangingPunct="1"/>
            <a:r>
              <a:rPr lang="en-US" smtClean="0"/>
              <a:t>Exact method explained later</a:t>
            </a:r>
          </a:p>
          <a:p>
            <a:pPr eaLnBrk="1" hangingPunct="1"/>
            <a:endParaRPr lang="en-US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/>
            <a:r>
              <a:rPr lang="en-US" sz="4000" smtClean="0"/>
              <a:t>How a node enters a swarm</a:t>
            </a:r>
            <a:br>
              <a:rPr lang="en-US" sz="4000" smtClean="0"/>
            </a:br>
            <a:r>
              <a:rPr lang="en-US" sz="4000" smtClean="0"/>
              <a:t> for file “popeye.mp4”</a:t>
            </a:r>
          </a:p>
        </p:txBody>
      </p:sp>
      <p:sp>
        <p:nvSpPr>
          <p:cNvPr id="18435" name="Rectangle 2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105400" y="2057400"/>
            <a:ext cx="4038600" cy="4525963"/>
          </a:xfrm>
          <a:noFill/>
        </p:spPr>
        <p:txBody>
          <a:bodyPr/>
          <a:lstStyle/>
          <a:p>
            <a:pPr eaLnBrk="1" hangingPunct="1"/>
            <a:r>
              <a:rPr lang="en-US" sz="2400" smtClean="0"/>
              <a:t>File popeye.mp4.torrent hosted at a (well-known) webserver</a:t>
            </a:r>
          </a:p>
          <a:p>
            <a:pPr eaLnBrk="1" hangingPunct="1"/>
            <a:r>
              <a:rPr lang="en-US" sz="2400" smtClean="0"/>
              <a:t>The .torrent has address of </a:t>
            </a:r>
            <a:r>
              <a:rPr lang="en-US" sz="2400" smtClean="0">
                <a:solidFill>
                  <a:srgbClr val="008000"/>
                </a:solidFill>
              </a:rPr>
              <a:t>tracker</a:t>
            </a:r>
            <a:r>
              <a:rPr lang="en-US" sz="2400" smtClean="0"/>
              <a:t> for file</a:t>
            </a:r>
            <a:endParaRPr lang="en-US" sz="2400" smtClean="0">
              <a:solidFill>
                <a:srgbClr val="008000"/>
              </a:solidFill>
            </a:endParaRPr>
          </a:p>
          <a:p>
            <a:pPr eaLnBrk="1" hangingPunct="1"/>
            <a:r>
              <a:rPr lang="en-US" sz="2400" smtClean="0"/>
              <a:t>The tracker, which runs on a webserver as well, keeps track of all peers downloading file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/>
            <a:r>
              <a:rPr lang="en-US" sz="4000" smtClean="0"/>
              <a:t>How a node enters a swarm</a:t>
            </a:r>
            <a:br>
              <a:rPr lang="en-US" sz="4000" smtClean="0"/>
            </a:br>
            <a:r>
              <a:rPr lang="en-US" sz="4000" smtClean="0"/>
              <a:t> for file “popeye.mp4”</a:t>
            </a:r>
          </a:p>
        </p:txBody>
      </p:sp>
      <p:sp>
        <p:nvSpPr>
          <p:cNvPr id="19467" name="Rectangle 19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105400" y="2057400"/>
            <a:ext cx="4038600" cy="4525963"/>
          </a:xfrm>
          <a:noFill/>
        </p:spPr>
        <p:txBody>
          <a:bodyPr/>
          <a:lstStyle/>
          <a:p>
            <a:pPr eaLnBrk="1" hangingPunct="1"/>
            <a:r>
              <a:rPr lang="en-US" sz="2400" smtClean="0"/>
              <a:t>File popeye.mp4.torrent hosted at a (well-known) webserver</a:t>
            </a:r>
          </a:p>
          <a:p>
            <a:pPr eaLnBrk="1" hangingPunct="1"/>
            <a:r>
              <a:rPr lang="en-US" sz="2400" smtClean="0"/>
              <a:t>The .torrent has address of </a:t>
            </a:r>
            <a:r>
              <a:rPr lang="en-US" sz="2400" smtClean="0">
                <a:solidFill>
                  <a:srgbClr val="008000"/>
                </a:solidFill>
              </a:rPr>
              <a:t>tracker</a:t>
            </a:r>
            <a:r>
              <a:rPr lang="en-US" sz="2400" smtClean="0"/>
              <a:t> for file</a:t>
            </a:r>
            <a:endParaRPr lang="en-US" sz="2400" smtClean="0">
              <a:solidFill>
                <a:srgbClr val="008000"/>
              </a:solidFill>
            </a:endParaRPr>
          </a:p>
          <a:p>
            <a:pPr eaLnBrk="1" hangingPunct="1"/>
            <a:r>
              <a:rPr lang="en-US" sz="2400" smtClean="0"/>
              <a:t>The tracker, which runs on a webserver as well, keeps track of all peers downloading file</a:t>
            </a:r>
          </a:p>
        </p:txBody>
      </p:sp>
      <p:sp>
        <p:nvSpPr>
          <p:cNvPr id="19459" name="Text Box 4"/>
          <p:cNvSpPr txBox="1">
            <a:spLocks noChangeArrowheads="1"/>
          </p:cNvSpPr>
          <p:nvPr/>
        </p:nvSpPr>
        <p:spPr bwMode="auto">
          <a:xfrm>
            <a:off x="2794000" y="1835865"/>
            <a:ext cx="1924050" cy="336550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 sz="1600">
                <a:latin typeface="Arial Unicode MS" pitchFamily="34" charset="-128"/>
              </a:rPr>
              <a:t>www.bittorrent.com</a:t>
            </a:r>
          </a:p>
        </p:txBody>
      </p:sp>
      <p:pic>
        <p:nvPicPr>
          <p:cNvPr id="19460" name="Picture 5" descr="Screenshot-1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743200" y="2153365"/>
            <a:ext cx="2209800" cy="176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9461" name="Oval 6"/>
          <p:cNvSpPr>
            <a:spLocks noChangeAspect="1" noChangeArrowheads="1"/>
          </p:cNvSpPr>
          <p:nvPr/>
        </p:nvSpPr>
        <p:spPr bwMode="auto">
          <a:xfrm>
            <a:off x="473075" y="3945653"/>
            <a:ext cx="219075" cy="219075"/>
          </a:xfrm>
          <a:prstGeom prst="ellipse">
            <a:avLst/>
          </a:prstGeom>
          <a:solidFill>
            <a:schemeClr val="accent1"/>
          </a:solidFill>
          <a:ln w="19050">
            <a:solidFill>
              <a:srgbClr val="1E1400"/>
            </a:solidFill>
            <a:round/>
            <a:headEnd/>
            <a:tailEnd type="none" w="lg" len="lg"/>
          </a:ln>
        </p:spPr>
        <p:txBody>
          <a:bodyPr wrap="none" anchor="ctr"/>
          <a:lstStyle/>
          <a:p>
            <a:endParaRPr lang="fr-BE"/>
          </a:p>
        </p:txBody>
      </p:sp>
      <p:sp>
        <p:nvSpPr>
          <p:cNvPr id="19462" name="Text Box 7"/>
          <p:cNvSpPr txBox="1">
            <a:spLocks noChangeArrowheads="1"/>
          </p:cNvSpPr>
          <p:nvPr/>
        </p:nvSpPr>
        <p:spPr bwMode="auto">
          <a:xfrm>
            <a:off x="228600" y="3601165"/>
            <a:ext cx="666750" cy="366713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/>
              <a:t>Peer</a:t>
            </a:r>
          </a:p>
        </p:txBody>
      </p:sp>
      <p:sp>
        <p:nvSpPr>
          <p:cNvPr id="19463" name="Line 8"/>
          <p:cNvSpPr>
            <a:spLocks noChangeShapeType="1"/>
          </p:cNvSpPr>
          <p:nvPr/>
        </p:nvSpPr>
        <p:spPr bwMode="auto">
          <a:xfrm flipV="1">
            <a:off x="685800" y="3220165"/>
            <a:ext cx="1981200" cy="762000"/>
          </a:xfrm>
          <a:prstGeom prst="line">
            <a:avLst/>
          </a:prstGeom>
          <a:noFill/>
          <a:ln w="19050">
            <a:solidFill>
              <a:srgbClr val="1E1400"/>
            </a:solidFill>
            <a:round/>
            <a:headEnd/>
            <a:tailEnd type="stealth" w="lg" len="lg"/>
          </a:ln>
        </p:spPr>
        <p:txBody>
          <a:bodyPr/>
          <a:lstStyle/>
          <a:p>
            <a:endParaRPr lang="fr-BE"/>
          </a:p>
        </p:txBody>
      </p:sp>
      <p:sp>
        <p:nvSpPr>
          <p:cNvPr id="19464" name="Text Box 9"/>
          <p:cNvSpPr txBox="1">
            <a:spLocks noChangeArrowheads="1"/>
          </p:cNvSpPr>
          <p:nvPr/>
        </p:nvSpPr>
        <p:spPr bwMode="auto">
          <a:xfrm>
            <a:off x="1219200" y="2915365"/>
            <a:ext cx="311150" cy="366713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/>
              <a:t>1</a:t>
            </a:r>
          </a:p>
        </p:txBody>
      </p:sp>
      <p:sp>
        <p:nvSpPr>
          <p:cNvPr id="19465" name="Line 10"/>
          <p:cNvSpPr>
            <a:spLocks noChangeShapeType="1"/>
          </p:cNvSpPr>
          <p:nvPr/>
        </p:nvSpPr>
        <p:spPr bwMode="auto">
          <a:xfrm flipH="1">
            <a:off x="685800" y="3296365"/>
            <a:ext cx="1981200" cy="762000"/>
          </a:xfrm>
          <a:prstGeom prst="line">
            <a:avLst/>
          </a:prstGeom>
          <a:noFill/>
          <a:ln w="19050">
            <a:solidFill>
              <a:srgbClr val="1E1400"/>
            </a:solidFill>
            <a:round/>
            <a:headEnd/>
            <a:tailEnd type="stealth" w="lg" len="lg"/>
          </a:ln>
        </p:spPr>
        <p:txBody>
          <a:bodyPr/>
          <a:lstStyle/>
          <a:p>
            <a:endParaRPr lang="fr-BE"/>
          </a:p>
        </p:txBody>
      </p:sp>
      <p:sp>
        <p:nvSpPr>
          <p:cNvPr id="19466" name="Text Box 11"/>
          <p:cNvSpPr txBox="1">
            <a:spLocks noChangeArrowheads="1"/>
          </p:cNvSpPr>
          <p:nvPr/>
        </p:nvSpPr>
        <p:spPr bwMode="auto">
          <a:xfrm rot="-1143463">
            <a:off x="914400" y="3613865"/>
            <a:ext cx="1719263" cy="304800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 sz="1400"/>
              <a:t>popeye.mp4.torrent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/>
            <a:r>
              <a:rPr lang="en-US" sz="4000" smtClean="0"/>
              <a:t>How a node enters a swarm</a:t>
            </a:r>
            <a:br>
              <a:rPr lang="en-US" sz="4000" smtClean="0"/>
            </a:br>
            <a:r>
              <a:rPr lang="en-US" sz="4000" smtClean="0"/>
              <a:t> for file “popeye.mp4”</a:t>
            </a:r>
          </a:p>
        </p:txBody>
      </p:sp>
      <p:sp>
        <p:nvSpPr>
          <p:cNvPr id="20493" name="Rectangle 27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105400" y="2057400"/>
            <a:ext cx="4038600" cy="4525963"/>
          </a:xfrm>
          <a:noFill/>
        </p:spPr>
        <p:txBody>
          <a:bodyPr/>
          <a:lstStyle/>
          <a:p>
            <a:pPr eaLnBrk="1" hangingPunct="1"/>
            <a:r>
              <a:rPr lang="en-US" sz="2400" smtClean="0"/>
              <a:t>File popeye.mp4.torrent hosted at a (well-known) webserver</a:t>
            </a:r>
          </a:p>
          <a:p>
            <a:pPr eaLnBrk="1" hangingPunct="1"/>
            <a:r>
              <a:rPr lang="en-US" sz="2400" smtClean="0"/>
              <a:t>The .torrent has address of </a:t>
            </a:r>
            <a:r>
              <a:rPr lang="en-US" sz="2400" smtClean="0">
                <a:solidFill>
                  <a:srgbClr val="008000"/>
                </a:solidFill>
              </a:rPr>
              <a:t>tracker</a:t>
            </a:r>
            <a:r>
              <a:rPr lang="en-US" sz="2400" smtClean="0"/>
              <a:t> for file</a:t>
            </a:r>
            <a:endParaRPr lang="en-US" sz="2400" smtClean="0">
              <a:solidFill>
                <a:srgbClr val="008000"/>
              </a:solidFill>
            </a:endParaRPr>
          </a:p>
          <a:p>
            <a:pPr eaLnBrk="1" hangingPunct="1"/>
            <a:r>
              <a:rPr lang="en-US" sz="2400" smtClean="0"/>
              <a:t>The tracker, which runs on a webserver as well, keeps track of all peers downloading file</a:t>
            </a:r>
          </a:p>
        </p:txBody>
      </p:sp>
      <p:sp>
        <p:nvSpPr>
          <p:cNvPr id="20483" name="Oval 6"/>
          <p:cNvSpPr>
            <a:spLocks noChangeAspect="1" noChangeArrowheads="1"/>
          </p:cNvSpPr>
          <p:nvPr/>
        </p:nvSpPr>
        <p:spPr bwMode="auto">
          <a:xfrm>
            <a:off x="473075" y="4001399"/>
            <a:ext cx="219075" cy="219075"/>
          </a:xfrm>
          <a:prstGeom prst="ellipse">
            <a:avLst/>
          </a:prstGeom>
          <a:solidFill>
            <a:schemeClr val="accent1"/>
          </a:solidFill>
          <a:ln w="19050">
            <a:solidFill>
              <a:srgbClr val="1E1400"/>
            </a:solidFill>
            <a:round/>
            <a:headEnd/>
            <a:tailEnd type="none" w="lg" len="lg"/>
          </a:ln>
        </p:spPr>
        <p:txBody>
          <a:bodyPr wrap="none" anchor="ctr"/>
          <a:lstStyle/>
          <a:p>
            <a:endParaRPr lang="fr-BE"/>
          </a:p>
        </p:txBody>
      </p:sp>
      <p:sp>
        <p:nvSpPr>
          <p:cNvPr id="20484" name="Text Box 7"/>
          <p:cNvSpPr txBox="1">
            <a:spLocks noChangeArrowheads="1"/>
          </p:cNvSpPr>
          <p:nvPr/>
        </p:nvSpPr>
        <p:spPr bwMode="auto">
          <a:xfrm>
            <a:off x="228600" y="3656911"/>
            <a:ext cx="666750" cy="366713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/>
              <a:t>Peer</a:t>
            </a:r>
          </a:p>
        </p:txBody>
      </p:sp>
      <p:sp>
        <p:nvSpPr>
          <p:cNvPr id="20485" name="Rectangle 12"/>
          <p:cNvSpPr>
            <a:spLocks noChangeArrowheads="1"/>
          </p:cNvSpPr>
          <p:nvPr/>
        </p:nvSpPr>
        <p:spPr bwMode="auto">
          <a:xfrm>
            <a:off x="3276600" y="4114111"/>
            <a:ext cx="1143000" cy="1143000"/>
          </a:xfrm>
          <a:prstGeom prst="rect">
            <a:avLst/>
          </a:prstGeom>
          <a:noFill/>
          <a:ln w="31750">
            <a:solidFill>
              <a:srgbClr val="1E1400"/>
            </a:solidFill>
            <a:miter lim="800000"/>
            <a:headEnd/>
            <a:tailEnd type="none" w="lg" len="lg"/>
          </a:ln>
        </p:spPr>
        <p:txBody>
          <a:bodyPr wrap="none" anchor="ctr"/>
          <a:lstStyle/>
          <a:p>
            <a:endParaRPr lang="fr-BE"/>
          </a:p>
        </p:txBody>
      </p:sp>
      <p:sp>
        <p:nvSpPr>
          <p:cNvPr id="20486" name="Text Box 13"/>
          <p:cNvSpPr txBox="1">
            <a:spLocks noChangeArrowheads="1"/>
          </p:cNvSpPr>
          <p:nvPr/>
        </p:nvSpPr>
        <p:spPr bwMode="auto">
          <a:xfrm>
            <a:off x="3352800" y="4495111"/>
            <a:ext cx="958850" cy="366713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/>
              <a:t>Tracker</a:t>
            </a:r>
          </a:p>
        </p:txBody>
      </p:sp>
      <p:sp>
        <p:nvSpPr>
          <p:cNvPr id="20487" name="Line 14"/>
          <p:cNvSpPr>
            <a:spLocks noChangeShapeType="1"/>
          </p:cNvSpPr>
          <p:nvPr/>
        </p:nvSpPr>
        <p:spPr bwMode="auto">
          <a:xfrm rot="1946420" flipV="1">
            <a:off x="762000" y="3885511"/>
            <a:ext cx="2476500" cy="901700"/>
          </a:xfrm>
          <a:prstGeom prst="line">
            <a:avLst/>
          </a:prstGeom>
          <a:noFill/>
          <a:ln w="19050">
            <a:solidFill>
              <a:srgbClr val="1E1400"/>
            </a:solidFill>
            <a:round/>
            <a:headEnd/>
            <a:tailEnd type="stealth" w="lg" len="lg"/>
          </a:ln>
        </p:spPr>
        <p:txBody>
          <a:bodyPr/>
          <a:lstStyle/>
          <a:p>
            <a:endParaRPr lang="fr-BE"/>
          </a:p>
        </p:txBody>
      </p:sp>
      <p:sp>
        <p:nvSpPr>
          <p:cNvPr id="20488" name="Line 15"/>
          <p:cNvSpPr>
            <a:spLocks noChangeShapeType="1"/>
          </p:cNvSpPr>
          <p:nvPr/>
        </p:nvSpPr>
        <p:spPr bwMode="auto">
          <a:xfrm rot="1943595" flipH="1">
            <a:off x="654050" y="4049024"/>
            <a:ext cx="2584450" cy="890587"/>
          </a:xfrm>
          <a:prstGeom prst="line">
            <a:avLst/>
          </a:prstGeom>
          <a:noFill/>
          <a:ln w="19050">
            <a:solidFill>
              <a:srgbClr val="1E1400"/>
            </a:solidFill>
            <a:round/>
            <a:headEnd/>
            <a:tailEnd type="stealth" w="lg" len="lg"/>
          </a:ln>
        </p:spPr>
        <p:txBody>
          <a:bodyPr/>
          <a:lstStyle/>
          <a:p>
            <a:endParaRPr lang="fr-BE"/>
          </a:p>
        </p:txBody>
      </p:sp>
      <p:sp>
        <p:nvSpPr>
          <p:cNvPr id="20489" name="Text Box 16"/>
          <p:cNvSpPr txBox="1">
            <a:spLocks noChangeArrowheads="1"/>
          </p:cNvSpPr>
          <p:nvPr/>
        </p:nvSpPr>
        <p:spPr bwMode="auto">
          <a:xfrm rot="747112">
            <a:off x="960438" y="4434786"/>
            <a:ext cx="1711325" cy="304800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 sz="1400"/>
              <a:t>Addresses of peers</a:t>
            </a:r>
          </a:p>
        </p:txBody>
      </p:sp>
      <p:sp>
        <p:nvSpPr>
          <p:cNvPr id="20490" name="Text Box 17"/>
          <p:cNvSpPr txBox="1">
            <a:spLocks noChangeArrowheads="1"/>
          </p:cNvSpPr>
          <p:nvPr/>
        </p:nvSpPr>
        <p:spPr bwMode="auto">
          <a:xfrm>
            <a:off x="1431925" y="3541024"/>
            <a:ext cx="311150" cy="366712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/>
              <a:t>2</a:t>
            </a:r>
          </a:p>
        </p:txBody>
      </p:sp>
      <p:sp>
        <p:nvSpPr>
          <p:cNvPr id="20491" name="Text Box 18"/>
          <p:cNvSpPr txBox="1">
            <a:spLocks noChangeArrowheads="1"/>
          </p:cNvSpPr>
          <p:nvPr/>
        </p:nvSpPr>
        <p:spPr bwMode="auto">
          <a:xfrm>
            <a:off x="2794000" y="1891611"/>
            <a:ext cx="1924050" cy="336550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 sz="1600">
                <a:latin typeface="Arial Unicode MS" pitchFamily="34" charset="-128"/>
              </a:rPr>
              <a:t>www.bittorrent.com</a:t>
            </a:r>
          </a:p>
        </p:txBody>
      </p:sp>
      <p:pic>
        <p:nvPicPr>
          <p:cNvPr id="20492" name="Picture 19" descr="Screenshot-1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743200" y="2209111"/>
            <a:ext cx="2209800" cy="176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/>
            <a:r>
              <a:rPr lang="en-US" sz="4000" smtClean="0"/>
              <a:t>How a node enters a swarm</a:t>
            </a:r>
            <a:br>
              <a:rPr lang="en-US" sz="4000" smtClean="0"/>
            </a:br>
            <a:r>
              <a:rPr lang="en-US" sz="4000" smtClean="0"/>
              <a:t> for file “popeye.mp4”</a:t>
            </a:r>
          </a:p>
        </p:txBody>
      </p:sp>
      <p:sp>
        <p:nvSpPr>
          <p:cNvPr id="21526" name="Rectangle 28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105400" y="2057400"/>
            <a:ext cx="4038600" cy="4525963"/>
          </a:xfrm>
          <a:noFill/>
        </p:spPr>
        <p:txBody>
          <a:bodyPr/>
          <a:lstStyle/>
          <a:p>
            <a:pPr eaLnBrk="1" hangingPunct="1"/>
            <a:r>
              <a:rPr lang="en-US" sz="2400" smtClean="0"/>
              <a:t>File popeye.mp4.torrent hosted at a (well-known) webserver</a:t>
            </a:r>
          </a:p>
          <a:p>
            <a:pPr eaLnBrk="1" hangingPunct="1"/>
            <a:r>
              <a:rPr lang="en-US" sz="2400" smtClean="0"/>
              <a:t>The .torrent has address of </a:t>
            </a:r>
            <a:r>
              <a:rPr lang="en-US" sz="2400" smtClean="0">
                <a:solidFill>
                  <a:srgbClr val="008000"/>
                </a:solidFill>
              </a:rPr>
              <a:t>tracker</a:t>
            </a:r>
            <a:r>
              <a:rPr lang="en-US" sz="2400" smtClean="0"/>
              <a:t> for file</a:t>
            </a:r>
            <a:endParaRPr lang="en-US" sz="2400" smtClean="0">
              <a:solidFill>
                <a:srgbClr val="008000"/>
              </a:solidFill>
            </a:endParaRPr>
          </a:p>
          <a:p>
            <a:pPr eaLnBrk="1" hangingPunct="1"/>
            <a:r>
              <a:rPr lang="en-US" sz="2400" smtClean="0"/>
              <a:t>The tracker, which runs on a webserver as well, keeps track of all peers downloading file</a:t>
            </a:r>
          </a:p>
        </p:txBody>
      </p:sp>
      <p:sp>
        <p:nvSpPr>
          <p:cNvPr id="21507" name="Oval 4"/>
          <p:cNvSpPr>
            <a:spLocks noChangeAspect="1" noChangeArrowheads="1"/>
          </p:cNvSpPr>
          <p:nvPr/>
        </p:nvSpPr>
        <p:spPr bwMode="auto">
          <a:xfrm>
            <a:off x="473075" y="3997801"/>
            <a:ext cx="219075" cy="219075"/>
          </a:xfrm>
          <a:prstGeom prst="ellipse">
            <a:avLst/>
          </a:prstGeom>
          <a:solidFill>
            <a:schemeClr val="accent1"/>
          </a:solidFill>
          <a:ln w="19050">
            <a:solidFill>
              <a:srgbClr val="1E1400"/>
            </a:solidFill>
            <a:round/>
            <a:headEnd/>
            <a:tailEnd type="none" w="lg" len="lg"/>
          </a:ln>
        </p:spPr>
        <p:txBody>
          <a:bodyPr wrap="none" anchor="ctr"/>
          <a:lstStyle/>
          <a:p>
            <a:endParaRPr lang="fr-BE"/>
          </a:p>
        </p:txBody>
      </p:sp>
      <p:sp>
        <p:nvSpPr>
          <p:cNvPr id="21508" name="Text Box 5"/>
          <p:cNvSpPr txBox="1">
            <a:spLocks noChangeArrowheads="1"/>
          </p:cNvSpPr>
          <p:nvPr/>
        </p:nvSpPr>
        <p:spPr bwMode="auto">
          <a:xfrm>
            <a:off x="228600" y="3653313"/>
            <a:ext cx="666750" cy="366713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/>
              <a:t>Peer</a:t>
            </a:r>
          </a:p>
        </p:txBody>
      </p:sp>
      <p:sp>
        <p:nvSpPr>
          <p:cNvPr id="21509" name="Rectangle 6"/>
          <p:cNvSpPr>
            <a:spLocks noChangeArrowheads="1"/>
          </p:cNvSpPr>
          <p:nvPr/>
        </p:nvSpPr>
        <p:spPr bwMode="auto">
          <a:xfrm>
            <a:off x="3276600" y="4110513"/>
            <a:ext cx="1143000" cy="1143000"/>
          </a:xfrm>
          <a:prstGeom prst="rect">
            <a:avLst/>
          </a:prstGeom>
          <a:noFill/>
          <a:ln w="31750">
            <a:solidFill>
              <a:srgbClr val="1E1400"/>
            </a:solidFill>
            <a:miter lim="800000"/>
            <a:headEnd/>
            <a:tailEnd type="none" w="lg" len="lg"/>
          </a:ln>
        </p:spPr>
        <p:txBody>
          <a:bodyPr wrap="none" anchor="ctr"/>
          <a:lstStyle/>
          <a:p>
            <a:endParaRPr lang="fr-BE"/>
          </a:p>
        </p:txBody>
      </p:sp>
      <p:sp>
        <p:nvSpPr>
          <p:cNvPr id="21510" name="Text Box 7"/>
          <p:cNvSpPr txBox="1">
            <a:spLocks noChangeArrowheads="1"/>
          </p:cNvSpPr>
          <p:nvPr/>
        </p:nvSpPr>
        <p:spPr bwMode="auto">
          <a:xfrm>
            <a:off x="3352800" y="4491513"/>
            <a:ext cx="958850" cy="366713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/>
              <a:t>Tracker</a:t>
            </a:r>
          </a:p>
        </p:txBody>
      </p:sp>
      <p:sp>
        <p:nvSpPr>
          <p:cNvPr id="21511" name="Text Box 11"/>
          <p:cNvSpPr txBox="1">
            <a:spLocks noChangeArrowheads="1"/>
          </p:cNvSpPr>
          <p:nvPr/>
        </p:nvSpPr>
        <p:spPr bwMode="auto">
          <a:xfrm>
            <a:off x="1143000" y="4491513"/>
            <a:ext cx="311150" cy="366713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/>
              <a:t>3</a:t>
            </a:r>
          </a:p>
        </p:txBody>
      </p:sp>
      <p:sp>
        <p:nvSpPr>
          <p:cNvPr id="21512" name="Text Box 12"/>
          <p:cNvSpPr txBox="1">
            <a:spLocks noChangeArrowheads="1"/>
          </p:cNvSpPr>
          <p:nvPr/>
        </p:nvSpPr>
        <p:spPr bwMode="auto">
          <a:xfrm>
            <a:off x="2794000" y="1888013"/>
            <a:ext cx="1924050" cy="336550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 wrap="none">
            <a:spAutoFit/>
          </a:bodyPr>
          <a:lstStyle/>
          <a:p>
            <a:r>
              <a:rPr lang="en-US" sz="1600">
                <a:latin typeface="Arial Unicode MS" pitchFamily="34" charset="-128"/>
              </a:rPr>
              <a:t>www.bittorrent.com</a:t>
            </a:r>
          </a:p>
        </p:txBody>
      </p:sp>
      <p:pic>
        <p:nvPicPr>
          <p:cNvPr id="21513" name="Picture 13" descr="Screenshot-1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743200" y="2205513"/>
            <a:ext cx="2209800" cy="176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8926" name="Cloud"/>
          <p:cNvSpPr>
            <a:spLocks noChangeAspect="1" noEditPoints="1" noChangeArrowheads="1"/>
          </p:cNvSpPr>
          <p:nvPr/>
        </p:nvSpPr>
        <p:spPr bwMode="auto">
          <a:xfrm rot="11126514">
            <a:off x="1143000" y="5253513"/>
            <a:ext cx="2133600" cy="1430338"/>
          </a:xfrm>
          <a:custGeom>
            <a:avLst/>
            <a:gdLst>
              <a:gd name="T0" fmla="*/ 67 w 21600"/>
              <a:gd name="T1" fmla="*/ 10800 h 21600"/>
              <a:gd name="T2" fmla="*/ 10800 w 21600"/>
              <a:gd name="T3" fmla="*/ 21577 h 21600"/>
              <a:gd name="T4" fmla="*/ 21582 w 21600"/>
              <a:gd name="T5" fmla="*/ 10800 h 21600"/>
              <a:gd name="T6" fmla="*/ 10800 w 21600"/>
              <a:gd name="T7" fmla="*/ 1235 h 21600"/>
              <a:gd name="T8" fmla="*/ 2977 w 21600"/>
              <a:gd name="T9" fmla="*/ 3262 h 21600"/>
              <a:gd name="T10" fmla="*/ 17087 w 21600"/>
              <a:gd name="T11" fmla="*/ 17337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</a:cxnLst>
            <a:rect l="T8" t="T9" r="T10" b="T11"/>
            <a:pathLst>
              <a:path w="21600" h="21600" extrusionOk="0">
                <a:moveTo>
                  <a:pt x="1949" y="7180"/>
                </a:moveTo>
                <a:cubicBezTo>
                  <a:pt x="841" y="7336"/>
                  <a:pt x="0" y="8613"/>
                  <a:pt x="0" y="10137"/>
                </a:cubicBezTo>
                <a:cubicBezTo>
                  <a:pt x="-1" y="11192"/>
                  <a:pt x="409" y="12169"/>
                  <a:pt x="1074" y="12702"/>
                </a:cubicBezTo>
                <a:lnTo>
                  <a:pt x="1063" y="12668"/>
                </a:lnTo>
                <a:cubicBezTo>
                  <a:pt x="685" y="13217"/>
                  <a:pt x="475" y="13940"/>
                  <a:pt x="475" y="14690"/>
                </a:cubicBezTo>
                <a:cubicBezTo>
                  <a:pt x="475" y="16325"/>
                  <a:pt x="1451" y="17650"/>
                  <a:pt x="2655" y="17650"/>
                </a:cubicBezTo>
                <a:cubicBezTo>
                  <a:pt x="2739" y="17650"/>
                  <a:pt x="2824" y="17643"/>
                  <a:pt x="2909" y="17629"/>
                </a:cubicBezTo>
                <a:lnTo>
                  <a:pt x="2897" y="17649"/>
                </a:lnTo>
                <a:cubicBezTo>
                  <a:pt x="3585" y="19288"/>
                  <a:pt x="4863" y="20300"/>
                  <a:pt x="6247" y="20300"/>
                </a:cubicBezTo>
                <a:cubicBezTo>
                  <a:pt x="6947" y="20299"/>
                  <a:pt x="7635" y="20039"/>
                  <a:pt x="8235" y="19546"/>
                </a:cubicBezTo>
                <a:lnTo>
                  <a:pt x="8229" y="19550"/>
                </a:lnTo>
                <a:cubicBezTo>
                  <a:pt x="8855" y="20829"/>
                  <a:pt x="9908" y="21597"/>
                  <a:pt x="11036" y="21597"/>
                </a:cubicBezTo>
                <a:cubicBezTo>
                  <a:pt x="12523" y="21596"/>
                  <a:pt x="13836" y="20267"/>
                  <a:pt x="14267" y="18324"/>
                </a:cubicBezTo>
                <a:lnTo>
                  <a:pt x="14270" y="18350"/>
                </a:lnTo>
                <a:cubicBezTo>
                  <a:pt x="14730" y="18740"/>
                  <a:pt x="15260" y="18947"/>
                  <a:pt x="15802" y="18947"/>
                </a:cubicBezTo>
                <a:cubicBezTo>
                  <a:pt x="17390" y="18946"/>
                  <a:pt x="18682" y="17205"/>
                  <a:pt x="18694" y="15045"/>
                </a:cubicBezTo>
                <a:lnTo>
                  <a:pt x="18689" y="15035"/>
                </a:lnTo>
                <a:cubicBezTo>
                  <a:pt x="20357" y="14710"/>
                  <a:pt x="21597" y="12765"/>
                  <a:pt x="21597" y="10472"/>
                </a:cubicBezTo>
                <a:cubicBezTo>
                  <a:pt x="21597" y="9456"/>
                  <a:pt x="21350" y="8469"/>
                  <a:pt x="20896" y="7663"/>
                </a:cubicBezTo>
                <a:lnTo>
                  <a:pt x="20889" y="7661"/>
                </a:lnTo>
                <a:cubicBezTo>
                  <a:pt x="21031" y="7208"/>
                  <a:pt x="21105" y="6721"/>
                  <a:pt x="21105" y="6228"/>
                </a:cubicBezTo>
                <a:cubicBezTo>
                  <a:pt x="21105" y="4588"/>
                  <a:pt x="20299" y="3150"/>
                  <a:pt x="19139" y="2719"/>
                </a:cubicBezTo>
                <a:lnTo>
                  <a:pt x="19148" y="2712"/>
                </a:lnTo>
                <a:cubicBezTo>
                  <a:pt x="18940" y="1142"/>
                  <a:pt x="17933" y="0"/>
                  <a:pt x="16758" y="0"/>
                </a:cubicBezTo>
                <a:cubicBezTo>
                  <a:pt x="16044" y="-1"/>
                  <a:pt x="15367" y="426"/>
                  <a:pt x="14905" y="1165"/>
                </a:cubicBezTo>
                <a:lnTo>
                  <a:pt x="14909" y="1170"/>
                </a:lnTo>
                <a:cubicBezTo>
                  <a:pt x="14497" y="432"/>
                  <a:pt x="13855" y="0"/>
                  <a:pt x="13174" y="0"/>
                </a:cubicBezTo>
                <a:cubicBezTo>
                  <a:pt x="12347" y="-1"/>
                  <a:pt x="11590" y="637"/>
                  <a:pt x="11221" y="1645"/>
                </a:cubicBezTo>
                <a:lnTo>
                  <a:pt x="11229" y="1694"/>
                </a:lnTo>
                <a:cubicBezTo>
                  <a:pt x="10730" y="1024"/>
                  <a:pt x="10058" y="650"/>
                  <a:pt x="9358" y="650"/>
                </a:cubicBezTo>
                <a:cubicBezTo>
                  <a:pt x="8372" y="649"/>
                  <a:pt x="7466" y="1391"/>
                  <a:pt x="7003" y="2578"/>
                </a:cubicBezTo>
                <a:lnTo>
                  <a:pt x="6995" y="2602"/>
                </a:lnTo>
                <a:cubicBezTo>
                  <a:pt x="6477" y="2189"/>
                  <a:pt x="5888" y="1972"/>
                  <a:pt x="5288" y="1972"/>
                </a:cubicBezTo>
                <a:cubicBezTo>
                  <a:pt x="3423" y="1972"/>
                  <a:pt x="1912" y="4029"/>
                  <a:pt x="1912" y="6567"/>
                </a:cubicBezTo>
                <a:cubicBezTo>
                  <a:pt x="1911" y="6774"/>
                  <a:pt x="1922" y="6981"/>
                  <a:pt x="1942" y="7186"/>
                </a:cubicBezTo>
                <a:close/>
              </a:path>
              <a:path w="21600" h="21600" fill="none" extrusionOk="0">
                <a:moveTo>
                  <a:pt x="1074" y="12702"/>
                </a:moveTo>
                <a:cubicBezTo>
                  <a:pt x="1407" y="12969"/>
                  <a:pt x="1786" y="13110"/>
                  <a:pt x="2172" y="13110"/>
                </a:cubicBezTo>
                <a:cubicBezTo>
                  <a:pt x="2228" y="13109"/>
                  <a:pt x="2285" y="13107"/>
                  <a:pt x="2341" y="13101"/>
                </a:cubicBezTo>
              </a:path>
              <a:path w="21600" h="21600" fill="none" extrusionOk="0">
                <a:moveTo>
                  <a:pt x="2909" y="17629"/>
                </a:moveTo>
                <a:cubicBezTo>
                  <a:pt x="3099" y="17599"/>
                  <a:pt x="3285" y="17535"/>
                  <a:pt x="3463" y="17439"/>
                </a:cubicBezTo>
              </a:path>
              <a:path w="21600" h="21600" fill="none" extrusionOk="0">
                <a:moveTo>
                  <a:pt x="7895" y="18680"/>
                </a:moveTo>
                <a:cubicBezTo>
                  <a:pt x="7983" y="18985"/>
                  <a:pt x="8095" y="19277"/>
                  <a:pt x="8229" y="19550"/>
                </a:cubicBezTo>
              </a:path>
              <a:path w="21600" h="21600" fill="none" extrusionOk="0">
                <a:moveTo>
                  <a:pt x="14267" y="18324"/>
                </a:moveTo>
                <a:cubicBezTo>
                  <a:pt x="14336" y="18013"/>
                  <a:pt x="14380" y="17693"/>
                  <a:pt x="14400" y="17370"/>
                </a:cubicBezTo>
              </a:path>
              <a:path w="21600" h="21600" fill="none" extrusionOk="0">
                <a:moveTo>
                  <a:pt x="18694" y="15045"/>
                </a:moveTo>
                <a:cubicBezTo>
                  <a:pt x="18694" y="15034"/>
                  <a:pt x="18695" y="15024"/>
                  <a:pt x="18695" y="15013"/>
                </a:cubicBezTo>
                <a:cubicBezTo>
                  <a:pt x="18695" y="13508"/>
                  <a:pt x="18063" y="12136"/>
                  <a:pt x="17069" y="11477"/>
                </a:cubicBezTo>
              </a:path>
              <a:path w="21600" h="21600" fill="none" extrusionOk="0">
                <a:moveTo>
                  <a:pt x="20165" y="8999"/>
                </a:moveTo>
                <a:cubicBezTo>
                  <a:pt x="20479" y="8635"/>
                  <a:pt x="20726" y="8177"/>
                  <a:pt x="20889" y="7661"/>
                </a:cubicBezTo>
              </a:path>
              <a:path w="21600" h="21600" fill="none" extrusionOk="0">
                <a:moveTo>
                  <a:pt x="19186" y="3344"/>
                </a:moveTo>
                <a:cubicBezTo>
                  <a:pt x="19186" y="3328"/>
                  <a:pt x="19187" y="3313"/>
                  <a:pt x="19187" y="3297"/>
                </a:cubicBezTo>
                <a:cubicBezTo>
                  <a:pt x="19187" y="3101"/>
                  <a:pt x="19174" y="2905"/>
                  <a:pt x="19148" y="2712"/>
                </a:cubicBezTo>
              </a:path>
              <a:path w="21600" h="21600" fill="none" extrusionOk="0">
                <a:moveTo>
                  <a:pt x="14905" y="1165"/>
                </a:moveTo>
                <a:cubicBezTo>
                  <a:pt x="14754" y="1408"/>
                  <a:pt x="14629" y="1679"/>
                  <a:pt x="14535" y="1971"/>
                </a:cubicBezTo>
              </a:path>
              <a:path w="21600" h="21600" fill="none" extrusionOk="0">
                <a:moveTo>
                  <a:pt x="11221" y="1645"/>
                </a:moveTo>
                <a:cubicBezTo>
                  <a:pt x="11140" y="1866"/>
                  <a:pt x="11080" y="2099"/>
                  <a:pt x="11041" y="2340"/>
                </a:cubicBezTo>
              </a:path>
              <a:path w="21600" h="21600" fill="none" extrusionOk="0">
                <a:moveTo>
                  <a:pt x="7645" y="3276"/>
                </a:moveTo>
                <a:cubicBezTo>
                  <a:pt x="7449" y="3016"/>
                  <a:pt x="7231" y="2790"/>
                  <a:pt x="6995" y="2602"/>
                </a:cubicBezTo>
              </a:path>
              <a:path w="21600" h="21600" fill="none" extrusionOk="0">
                <a:moveTo>
                  <a:pt x="1942" y="7186"/>
                </a:moveTo>
                <a:cubicBezTo>
                  <a:pt x="1966" y="7426"/>
                  <a:pt x="2004" y="7663"/>
                  <a:pt x="2056" y="7895"/>
                </a:cubicBezTo>
              </a:path>
            </a:pathLst>
          </a:custGeom>
          <a:solidFill>
            <a:srgbClr val="D7D7D7"/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/>
          <a:lstStyle/>
          <a:p>
            <a:pPr>
              <a:defRPr/>
            </a:pPr>
            <a:endParaRPr lang="fr-BE"/>
          </a:p>
        </p:txBody>
      </p:sp>
      <p:sp>
        <p:nvSpPr>
          <p:cNvPr id="21515" name="Line 19"/>
          <p:cNvSpPr>
            <a:spLocks noChangeShapeType="1"/>
          </p:cNvSpPr>
          <p:nvPr/>
        </p:nvSpPr>
        <p:spPr bwMode="auto">
          <a:xfrm>
            <a:off x="1752600" y="5786913"/>
            <a:ext cx="609600" cy="0"/>
          </a:xfrm>
          <a:prstGeom prst="line">
            <a:avLst/>
          </a:prstGeom>
          <a:noFill/>
          <a:ln w="19050">
            <a:solidFill>
              <a:srgbClr val="1E1400"/>
            </a:solidFill>
            <a:round/>
            <a:headEnd/>
            <a:tailEnd type="none" w="lg" len="lg"/>
          </a:ln>
        </p:spPr>
        <p:txBody>
          <a:bodyPr/>
          <a:lstStyle/>
          <a:p>
            <a:endParaRPr lang="fr-BE"/>
          </a:p>
        </p:txBody>
      </p:sp>
      <p:sp>
        <p:nvSpPr>
          <p:cNvPr id="21516" name="Line 20"/>
          <p:cNvSpPr>
            <a:spLocks noChangeShapeType="1"/>
          </p:cNvSpPr>
          <p:nvPr/>
        </p:nvSpPr>
        <p:spPr bwMode="auto">
          <a:xfrm flipV="1">
            <a:off x="1981200" y="5863113"/>
            <a:ext cx="381000" cy="304800"/>
          </a:xfrm>
          <a:prstGeom prst="line">
            <a:avLst/>
          </a:prstGeom>
          <a:noFill/>
          <a:ln w="19050">
            <a:solidFill>
              <a:srgbClr val="1E1400"/>
            </a:solidFill>
            <a:round/>
            <a:headEnd/>
            <a:tailEnd type="none" w="lg" len="lg"/>
          </a:ln>
        </p:spPr>
        <p:txBody>
          <a:bodyPr/>
          <a:lstStyle/>
          <a:p>
            <a:endParaRPr lang="fr-BE"/>
          </a:p>
        </p:txBody>
      </p:sp>
      <p:sp>
        <p:nvSpPr>
          <p:cNvPr id="21517" name="Line 21"/>
          <p:cNvSpPr>
            <a:spLocks noChangeShapeType="1"/>
          </p:cNvSpPr>
          <p:nvPr/>
        </p:nvSpPr>
        <p:spPr bwMode="auto">
          <a:xfrm>
            <a:off x="1676400" y="5863113"/>
            <a:ext cx="228600" cy="304800"/>
          </a:xfrm>
          <a:prstGeom prst="line">
            <a:avLst/>
          </a:prstGeom>
          <a:noFill/>
          <a:ln w="19050">
            <a:solidFill>
              <a:srgbClr val="1E1400"/>
            </a:solidFill>
            <a:round/>
            <a:headEnd/>
            <a:tailEnd type="none" w="lg" len="lg"/>
          </a:ln>
        </p:spPr>
        <p:txBody>
          <a:bodyPr/>
          <a:lstStyle/>
          <a:p>
            <a:endParaRPr lang="fr-BE"/>
          </a:p>
        </p:txBody>
      </p:sp>
      <p:sp>
        <p:nvSpPr>
          <p:cNvPr id="21518" name="Line 22"/>
          <p:cNvSpPr>
            <a:spLocks noChangeShapeType="1"/>
          </p:cNvSpPr>
          <p:nvPr/>
        </p:nvSpPr>
        <p:spPr bwMode="auto">
          <a:xfrm flipV="1">
            <a:off x="1981200" y="6167913"/>
            <a:ext cx="381000" cy="76200"/>
          </a:xfrm>
          <a:prstGeom prst="line">
            <a:avLst/>
          </a:prstGeom>
          <a:noFill/>
          <a:ln w="19050">
            <a:solidFill>
              <a:srgbClr val="1E1400"/>
            </a:solidFill>
            <a:round/>
            <a:headEnd/>
            <a:tailEnd type="none" w="lg" len="lg"/>
          </a:ln>
        </p:spPr>
        <p:txBody>
          <a:bodyPr/>
          <a:lstStyle/>
          <a:p>
            <a:endParaRPr lang="fr-BE"/>
          </a:p>
        </p:txBody>
      </p:sp>
      <p:sp>
        <p:nvSpPr>
          <p:cNvPr id="21519" name="Line 23"/>
          <p:cNvSpPr>
            <a:spLocks noChangeShapeType="1"/>
          </p:cNvSpPr>
          <p:nvPr/>
        </p:nvSpPr>
        <p:spPr bwMode="auto">
          <a:xfrm>
            <a:off x="2514600" y="5863113"/>
            <a:ext cx="0" cy="228600"/>
          </a:xfrm>
          <a:prstGeom prst="line">
            <a:avLst/>
          </a:prstGeom>
          <a:noFill/>
          <a:ln w="19050">
            <a:solidFill>
              <a:srgbClr val="1E1400"/>
            </a:solidFill>
            <a:round/>
            <a:headEnd/>
            <a:tailEnd type="none" w="lg" len="lg"/>
          </a:ln>
        </p:spPr>
        <p:txBody>
          <a:bodyPr/>
          <a:lstStyle/>
          <a:p>
            <a:endParaRPr lang="fr-BE"/>
          </a:p>
        </p:txBody>
      </p:sp>
      <p:sp>
        <p:nvSpPr>
          <p:cNvPr id="21520" name="Oval 15"/>
          <p:cNvSpPr>
            <a:spLocks noChangeAspect="1" noChangeArrowheads="1"/>
          </p:cNvSpPr>
          <p:nvPr/>
        </p:nvSpPr>
        <p:spPr bwMode="auto">
          <a:xfrm>
            <a:off x="1600200" y="5710713"/>
            <a:ext cx="201613" cy="201613"/>
          </a:xfrm>
          <a:prstGeom prst="ellipse">
            <a:avLst/>
          </a:prstGeom>
          <a:solidFill>
            <a:schemeClr val="accent1"/>
          </a:solidFill>
          <a:ln w="19050">
            <a:solidFill>
              <a:srgbClr val="1E1400"/>
            </a:solidFill>
            <a:round/>
            <a:headEnd/>
            <a:tailEnd type="none" w="lg" len="lg"/>
          </a:ln>
        </p:spPr>
        <p:txBody>
          <a:bodyPr wrap="none" anchor="ctr"/>
          <a:lstStyle/>
          <a:p>
            <a:endParaRPr lang="fr-BE"/>
          </a:p>
        </p:txBody>
      </p:sp>
      <p:sp>
        <p:nvSpPr>
          <p:cNvPr id="21521" name="Oval 16"/>
          <p:cNvSpPr>
            <a:spLocks noChangeAspect="1" noChangeArrowheads="1"/>
          </p:cNvSpPr>
          <p:nvPr/>
        </p:nvSpPr>
        <p:spPr bwMode="auto">
          <a:xfrm>
            <a:off x="1828800" y="6167913"/>
            <a:ext cx="201613" cy="201613"/>
          </a:xfrm>
          <a:prstGeom prst="ellipse">
            <a:avLst/>
          </a:prstGeom>
          <a:solidFill>
            <a:schemeClr val="accent1"/>
          </a:solidFill>
          <a:ln w="19050">
            <a:solidFill>
              <a:srgbClr val="1E1400"/>
            </a:solidFill>
            <a:round/>
            <a:headEnd/>
            <a:tailEnd type="none" w="lg" len="lg"/>
          </a:ln>
        </p:spPr>
        <p:txBody>
          <a:bodyPr wrap="none" anchor="ctr"/>
          <a:lstStyle/>
          <a:p>
            <a:endParaRPr lang="fr-BE"/>
          </a:p>
        </p:txBody>
      </p:sp>
      <p:sp>
        <p:nvSpPr>
          <p:cNvPr id="21522" name="Oval 17"/>
          <p:cNvSpPr>
            <a:spLocks noChangeAspect="1" noChangeArrowheads="1"/>
          </p:cNvSpPr>
          <p:nvPr/>
        </p:nvSpPr>
        <p:spPr bwMode="auto">
          <a:xfrm>
            <a:off x="2362200" y="5710713"/>
            <a:ext cx="201613" cy="201613"/>
          </a:xfrm>
          <a:prstGeom prst="ellipse">
            <a:avLst/>
          </a:prstGeom>
          <a:solidFill>
            <a:schemeClr val="accent1"/>
          </a:solidFill>
          <a:ln w="19050">
            <a:solidFill>
              <a:srgbClr val="1E1400"/>
            </a:solidFill>
            <a:round/>
            <a:headEnd/>
            <a:tailEnd type="none" w="lg" len="lg"/>
          </a:ln>
        </p:spPr>
        <p:txBody>
          <a:bodyPr wrap="none" anchor="ctr"/>
          <a:lstStyle/>
          <a:p>
            <a:endParaRPr lang="fr-BE"/>
          </a:p>
        </p:txBody>
      </p:sp>
      <p:sp>
        <p:nvSpPr>
          <p:cNvPr id="21523" name="Oval 18"/>
          <p:cNvSpPr>
            <a:spLocks noChangeAspect="1" noChangeArrowheads="1"/>
          </p:cNvSpPr>
          <p:nvPr/>
        </p:nvSpPr>
        <p:spPr bwMode="auto">
          <a:xfrm>
            <a:off x="2362200" y="6091713"/>
            <a:ext cx="201613" cy="201613"/>
          </a:xfrm>
          <a:prstGeom prst="ellipse">
            <a:avLst/>
          </a:prstGeom>
          <a:solidFill>
            <a:schemeClr val="accent1"/>
          </a:solidFill>
          <a:ln w="19050">
            <a:solidFill>
              <a:srgbClr val="1E1400"/>
            </a:solidFill>
            <a:round/>
            <a:headEnd/>
            <a:tailEnd type="none" w="lg" len="lg"/>
          </a:ln>
        </p:spPr>
        <p:txBody>
          <a:bodyPr wrap="none" anchor="ctr"/>
          <a:lstStyle/>
          <a:p>
            <a:endParaRPr lang="fr-BE"/>
          </a:p>
        </p:txBody>
      </p:sp>
      <p:sp>
        <p:nvSpPr>
          <p:cNvPr id="21524" name="Line 24"/>
          <p:cNvSpPr>
            <a:spLocks noChangeShapeType="1"/>
          </p:cNvSpPr>
          <p:nvPr/>
        </p:nvSpPr>
        <p:spPr bwMode="auto">
          <a:xfrm>
            <a:off x="609600" y="4186713"/>
            <a:ext cx="990600" cy="1371600"/>
          </a:xfrm>
          <a:prstGeom prst="line">
            <a:avLst/>
          </a:prstGeom>
          <a:noFill/>
          <a:ln w="19050">
            <a:solidFill>
              <a:srgbClr val="1E1400"/>
            </a:solidFill>
            <a:round/>
            <a:headEnd/>
            <a:tailEnd type="stealth" w="lg" len="lg"/>
          </a:ln>
        </p:spPr>
        <p:txBody>
          <a:bodyPr/>
          <a:lstStyle/>
          <a:p>
            <a:endParaRPr lang="fr-BE"/>
          </a:p>
        </p:txBody>
      </p:sp>
      <p:sp>
        <p:nvSpPr>
          <p:cNvPr id="21525" name="Text Box 25"/>
          <p:cNvSpPr txBox="1">
            <a:spLocks noChangeArrowheads="1"/>
          </p:cNvSpPr>
          <p:nvPr/>
        </p:nvSpPr>
        <p:spPr bwMode="auto">
          <a:xfrm>
            <a:off x="381000" y="6091713"/>
            <a:ext cx="895350" cy="366713"/>
          </a:xfrm>
          <a:prstGeom prst="rect">
            <a:avLst/>
          </a:prstGeom>
          <a:noFill/>
          <a:ln w="19050">
            <a:noFill/>
            <a:miter lim="800000"/>
            <a:headEnd/>
            <a:tailEnd type="none" w="lg" len="lg"/>
          </a:ln>
        </p:spPr>
        <p:txBody>
          <a:bodyPr>
            <a:spAutoFit/>
          </a:bodyPr>
          <a:lstStyle/>
          <a:p>
            <a:r>
              <a:rPr lang="en-US"/>
              <a:t>Swarm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Contents of .torrent file</a:t>
            </a:r>
          </a:p>
        </p:txBody>
      </p:sp>
      <p:sp>
        <p:nvSpPr>
          <p:cNvPr id="2253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URL of tracker</a:t>
            </a:r>
          </a:p>
          <a:p>
            <a:pPr eaLnBrk="1" hangingPunct="1"/>
            <a:r>
              <a:rPr lang="en-US" smtClean="0"/>
              <a:t>Piece length – Usually 256 KB</a:t>
            </a:r>
          </a:p>
          <a:p>
            <a:pPr eaLnBrk="1" hangingPunct="1"/>
            <a:r>
              <a:rPr lang="en-US" smtClean="0"/>
              <a:t>SHA-1 hashes of each piece in file</a:t>
            </a:r>
          </a:p>
          <a:p>
            <a:pPr lvl="1" eaLnBrk="1" hangingPunct="1"/>
            <a:r>
              <a:rPr lang="en-US" smtClean="0"/>
              <a:t>For reliability</a:t>
            </a:r>
          </a:p>
          <a:p>
            <a:pPr eaLnBrk="1" hangingPunct="1"/>
            <a:r>
              <a:rPr lang="en-US" smtClean="0"/>
              <a:t>“files” – allows download of multiple files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Terminology</a:t>
            </a:r>
          </a:p>
        </p:txBody>
      </p:sp>
      <p:sp>
        <p:nvSpPr>
          <p:cNvPr id="2355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8000"/>
                </a:solidFill>
              </a:rPr>
              <a:t>Seed</a:t>
            </a:r>
            <a:r>
              <a:rPr lang="en-US" smtClean="0"/>
              <a:t>: peer with the entire file</a:t>
            </a:r>
          </a:p>
          <a:p>
            <a:pPr lvl="1" eaLnBrk="1" hangingPunct="1"/>
            <a:r>
              <a:rPr lang="en-US" smtClean="0"/>
              <a:t>Original Seed: The first seed</a:t>
            </a:r>
          </a:p>
          <a:p>
            <a:pPr eaLnBrk="1" hangingPunct="1"/>
            <a:r>
              <a:rPr lang="en-US" smtClean="0">
                <a:solidFill>
                  <a:srgbClr val="008000"/>
                </a:solidFill>
              </a:rPr>
              <a:t>Leech</a:t>
            </a:r>
            <a:r>
              <a:rPr lang="en-US" smtClean="0"/>
              <a:t>: peer that’s downloading the file</a:t>
            </a:r>
          </a:p>
          <a:p>
            <a:pPr lvl="1" eaLnBrk="1" hangingPunct="1"/>
            <a:r>
              <a:rPr lang="en-US" smtClean="0"/>
              <a:t>Fairer term might have been “downloader”</a:t>
            </a:r>
          </a:p>
          <a:p>
            <a:pPr eaLnBrk="1" hangingPunct="1"/>
            <a:r>
              <a:rPr lang="en-US" smtClean="0">
                <a:solidFill>
                  <a:srgbClr val="008000"/>
                </a:solidFill>
              </a:rPr>
              <a:t>Sub-piece</a:t>
            </a:r>
            <a:r>
              <a:rPr lang="en-US" smtClean="0"/>
              <a:t>: Further subdivision of a piece</a:t>
            </a:r>
          </a:p>
          <a:p>
            <a:pPr lvl="1" eaLnBrk="1" hangingPunct="1"/>
            <a:r>
              <a:rPr lang="en-US" smtClean="0"/>
              <a:t>The “unit for requests” is a subpiece</a:t>
            </a:r>
          </a:p>
          <a:p>
            <a:pPr lvl="1" eaLnBrk="1" hangingPunct="1"/>
            <a:r>
              <a:rPr lang="en-US" smtClean="0"/>
              <a:t>But a peer uploads only after assembling complete piece</a:t>
            </a:r>
          </a:p>
          <a:p>
            <a:pPr eaLnBrk="1" hangingPunct="1"/>
            <a:endParaRPr lang="en-US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/>
            <a:r>
              <a:rPr lang="en-US" sz="4000" dirty="0" smtClean="0"/>
              <a:t/>
            </a:r>
            <a:br>
              <a:rPr lang="en-US" sz="4000" dirty="0" smtClean="0"/>
            </a:br>
            <a:r>
              <a:rPr lang="en-US" sz="4000" dirty="0" smtClean="0"/>
              <a:t>Peer-peer transactions:</a:t>
            </a:r>
            <a:br>
              <a:rPr lang="en-US" sz="4000" dirty="0" smtClean="0"/>
            </a:br>
            <a:r>
              <a:rPr lang="en-US" sz="4000" dirty="0" smtClean="0"/>
              <a:t>Choosing pieces to request</a:t>
            </a:r>
          </a:p>
        </p:txBody>
      </p:sp>
      <p:sp>
        <p:nvSpPr>
          <p:cNvPr id="24579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US" dirty="0" smtClean="0">
                <a:solidFill>
                  <a:srgbClr val="008000"/>
                </a:solidFill>
              </a:rPr>
              <a:t>Rarest-first</a:t>
            </a:r>
            <a:r>
              <a:rPr lang="en-US" dirty="0" smtClean="0"/>
              <a:t>: Look at all pieces at all peers, and request piece that’s owned by fewest peers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 smtClean="0"/>
              <a:t>Increases diversity in the pieces downloaded</a:t>
            </a:r>
          </a:p>
          <a:p>
            <a:pPr lvl="2" eaLnBrk="1" hangingPunct="1">
              <a:lnSpc>
                <a:spcPct val="90000"/>
              </a:lnSpc>
            </a:pPr>
            <a:r>
              <a:rPr lang="en-US" dirty="0" smtClean="0"/>
              <a:t>avoids case where a node and each of its peers have exactly the same pieces; increases throughput</a:t>
            </a:r>
          </a:p>
          <a:p>
            <a:pPr lvl="1" eaLnBrk="1" hangingPunct="1">
              <a:lnSpc>
                <a:spcPct val="90000"/>
              </a:lnSpc>
            </a:pPr>
            <a:r>
              <a:rPr lang="en-US" dirty="0" smtClean="0"/>
              <a:t>Increases likelihood all pieces still available even if original seed leaves before any one node has downloaded entire file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/>
            <a:r>
              <a:rPr lang="en-US" sz="4000" smtClean="0"/>
              <a:t>Choosing pieces to request</a:t>
            </a:r>
            <a:br>
              <a:rPr lang="en-US" sz="4000" smtClean="0"/>
            </a:br>
            <a:endParaRPr lang="en-US" sz="4000" smtClean="0"/>
          </a:p>
        </p:txBody>
      </p:sp>
      <p:sp>
        <p:nvSpPr>
          <p:cNvPr id="25603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8000"/>
                </a:solidFill>
              </a:rPr>
              <a:t>Random First Piece</a:t>
            </a:r>
            <a:r>
              <a:rPr lang="en-US" smtClean="0"/>
              <a:t>:</a:t>
            </a:r>
          </a:p>
          <a:p>
            <a:pPr lvl="1" eaLnBrk="1" hangingPunct="1"/>
            <a:r>
              <a:rPr lang="en-US" smtClean="0"/>
              <a:t>When peer starts to download, request random piece.</a:t>
            </a:r>
          </a:p>
          <a:p>
            <a:pPr lvl="2" eaLnBrk="1" hangingPunct="1"/>
            <a:r>
              <a:rPr lang="en-US" smtClean="0"/>
              <a:t>So as to assemble first complete piece quickly</a:t>
            </a:r>
          </a:p>
          <a:p>
            <a:pPr lvl="2" eaLnBrk="1" hangingPunct="1"/>
            <a:r>
              <a:rPr lang="en-US" smtClean="0"/>
              <a:t>Then participate in uploads</a:t>
            </a:r>
          </a:p>
          <a:p>
            <a:pPr lvl="1" eaLnBrk="1" hangingPunct="1"/>
            <a:r>
              <a:rPr lang="en-US" smtClean="0"/>
              <a:t>When first complete piece assembled, switch to rarest-first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/>
            <a:r>
              <a:rPr lang="en-US" sz="4000" smtClean="0"/>
              <a:t>Choosing pieces to request</a:t>
            </a:r>
            <a:br>
              <a:rPr lang="en-US" sz="4000" smtClean="0"/>
            </a:br>
            <a:endParaRPr lang="en-US" sz="4000" smtClean="0"/>
          </a:p>
        </p:txBody>
      </p:sp>
      <p:sp>
        <p:nvSpPr>
          <p:cNvPr id="2662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>
                <a:solidFill>
                  <a:srgbClr val="008000"/>
                </a:solidFill>
              </a:rPr>
              <a:t>End-game mode</a:t>
            </a:r>
            <a:r>
              <a:rPr lang="en-US" smtClean="0"/>
              <a:t>:</a:t>
            </a:r>
          </a:p>
          <a:p>
            <a:pPr lvl="1" eaLnBrk="1" hangingPunct="1"/>
            <a:r>
              <a:rPr lang="en-US" smtClean="0"/>
              <a:t>When requests sent for all sub-pieces, (re)send requests to all peers.</a:t>
            </a:r>
          </a:p>
          <a:p>
            <a:pPr lvl="1" eaLnBrk="1" hangingPunct="1"/>
            <a:r>
              <a:rPr lang="en-US" smtClean="0"/>
              <a:t>To speed up completion of download</a:t>
            </a:r>
          </a:p>
          <a:p>
            <a:pPr lvl="1" eaLnBrk="1" hangingPunct="1"/>
            <a:r>
              <a:rPr lang="en-US" smtClean="0"/>
              <a:t>Cancel request for downloaded sub-pieces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 smtClean="0"/>
              <a:t>Tit-for-tat as incentive to upload</a:t>
            </a:r>
          </a:p>
        </p:txBody>
      </p:sp>
      <p:sp>
        <p:nvSpPr>
          <p:cNvPr id="2765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z="2800" smtClean="0"/>
              <a:t>Want to encourage all peers to contribute</a:t>
            </a:r>
          </a:p>
          <a:p>
            <a:pPr eaLnBrk="1" hangingPunct="1"/>
            <a:r>
              <a:rPr lang="en-US" sz="2800" smtClean="0"/>
              <a:t>Peer </a:t>
            </a:r>
            <a:r>
              <a:rPr lang="en-US" sz="2800" i="1" smtClean="0"/>
              <a:t>A </a:t>
            </a:r>
            <a:r>
              <a:rPr lang="en-US" sz="2800" smtClean="0"/>
              <a:t>said to </a:t>
            </a:r>
            <a:r>
              <a:rPr lang="en-US" sz="2800" smtClean="0">
                <a:solidFill>
                  <a:srgbClr val="008000"/>
                </a:solidFill>
              </a:rPr>
              <a:t>choke</a:t>
            </a:r>
            <a:r>
              <a:rPr lang="en-US" sz="2800" smtClean="0"/>
              <a:t> peer </a:t>
            </a:r>
            <a:r>
              <a:rPr lang="en-US" sz="2800" i="1" smtClean="0"/>
              <a:t>B </a:t>
            </a:r>
            <a:r>
              <a:rPr lang="en-US" sz="2800" smtClean="0"/>
              <a:t>if it (</a:t>
            </a:r>
            <a:r>
              <a:rPr lang="en-US" sz="2800" i="1" smtClean="0"/>
              <a:t>A</a:t>
            </a:r>
            <a:r>
              <a:rPr lang="en-US" sz="2800" smtClean="0"/>
              <a:t>) decides not to upload to </a:t>
            </a:r>
            <a:r>
              <a:rPr lang="en-US" sz="2800" i="1" smtClean="0"/>
              <a:t>B</a:t>
            </a:r>
          </a:p>
          <a:p>
            <a:pPr eaLnBrk="1" hangingPunct="1"/>
            <a:r>
              <a:rPr lang="en-US" sz="2800" smtClean="0"/>
              <a:t>Each peer (say </a:t>
            </a:r>
            <a:r>
              <a:rPr lang="en-US" sz="2800" i="1" smtClean="0"/>
              <a:t>A</a:t>
            </a:r>
            <a:r>
              <a:rPr lang="en-US" sz="2800" smtClean="0"/>
              <a:t>) unchokes at most 4 </a:t>
            </a:r>
            <a:r>
              <a:rPr lang="en-US" sz="2800" i="1" smtClean="0"/>
              <a:t>interested</a:t>
            </a:r>
            <a:r>
              <a:rPr lang="en-US" sz="2800" smtClean="0"/>
              <a:t> peers at any time</a:t>
            </a:r>
          </a:p>
          <a:p>
            <a:pPr lvl="1" eaLnBrk="1" hangingPunct="1"/>
            <a:r>
              <a:rPr lang="en-US" sz="2400" smtClean="0"/>
              <a:t>The three with the largest upload rates to </a:t>
            </a:r>
            <a:r>
              <a:rPr lang="en-US" sz="2400" i="1" smtClean="0"/>
              <a:t>A</a:t>
            </a:r>
          </a:p>
          <a:p>
            <a:pPr lvl="2" eaLnBrk="1" hangingPunct="1"/>
            <a:r>
              <a:rPr lang="en-US" sz="2000" smtClean="0"/>
              <a:t>Where the tit-for-tat comes in</a:t>
            </a:r>
          </a:p>
          <a:p>
            <a:pPr lvl="1" eaLnBrk="1" hangingPunct="1"/>
            <a:r>
              <a:rPr lang="en-US" sz="2400" smtClean="0"/>
              <a:t>Another randomly chosen (</a:t>
            </a:r>
            <a:r>
              <a:rPr lang="en-US" sz="2400" smtClean="0">
                <a:solidFill>
                  <a:srgbClr val="008000"/>
                </a:solidFill>
              </a:rPr>
              <a:t>Optimistic Unchoke</a:t>
            </a:r>
            <a:r>
              <a:rPr lang="en-US" sz="2400" smtClean="0"/>
              <a:t>)</a:t>
            </a:r>
          </a:p>
          <a:p>
            <a:pPr lvl="2" eaLnBrk="1" hangingPunct="1"/>
            <a:r>
              <a:rPr lang="en-US" sz="2000" smtClean="0"/>
              <a:t>To periodically look for better choices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Anti-snubbing</a:t>
            </a:r>
          </a:p>
        </p:txBody>
      </p:sp>
      <p:sp>
        <p:nvSpPr>
          <p:cNvPr id="2867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 peer is said to be snubbed if each of its peers chokes it</a:t>
            </a:r>
          </a:p>
          <a:p>
            <a:pPr eaLnBrk="1" hangingPunct="1"/>
            <a:r>
              <a:rPr lang="en-US" smtClean="0"/>
              <a:t>To handle this, snubbed peer stops uploading to its peers</a:t>
            </a:r>
          </a:p>
          <a:p>
            <a:pPr eaLnBrk="1" hangingPunct="1">
              <a:buFont typeface="Wingdings" pitchFamily="2" charset="2"/>
              <a:buChar char="Ø"/>
            </a:pPr>
            <a:r>
              <a:rPr lang="en-US" smtClean="0"/>
              <a:t>Optimistic unchoking done more often</a:t>
            </a:r>
          </a:p>
          <a:p>
            <a:pPr lvl="1" eaLnBrk="1" hangingPunct="1"/>
            <a:r>
              <a:rPr lang="en-US" smtClean="0"/>
              <a:t>Hope is that will discover a new peer that will upload to us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Why BitTorrent took off</a:t>
            </a:r>
          </a:p>
        </p:txBody>
      </p:sp>
      <p:sp>
        <p:nvSpPr>
          <p:cNvPr id="29699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US" smtClean="0"/>
              <a:t>Better performance through “pull-based” transfer</a:t>
            </a:r>
          </a:p>
          <a:p>
            <a:pPr lvl="1" eaLnBrk="1" hangingPunct="1">
              <a:lnSpc>
                <a:spcPct val="90000"/>
              </a:lnSpc>
            </a:pPr>
            <a:r>
              <a:rPr lang="en-US" smtClean="0"/>
              <a:t>Slow nodes don’t bog down other nodes</a:t>
            </a:r>
          </a:p>
          <a:p>
            <a:pPr eaLnBrk="1" hangingPunct="1">
              <a:lnSpc>
                <a:spcPct val="90000"/>
              </a:lnSpc>
            </a:pPr>
            <a:r>
              <a:rPr lang="en-US" smtClean="0"/>
              <a:t>Allows uploading from hosts that have downloaded parts of a file</a:t>
            </a:r>
          </a:p>
          <a:p>
            <a:pPr lvl="1" eaLnBrk="1" hangingPunct="1">
              <a:lnSpc>
                <a:spcPct val="90000"/>
              </a:lnSpc>
            </a:pPr>
            <a:r>
              <a:rPr lang="en-US" smtClean="0"/>
              <a:t>In common with other end-host based multicast schemes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Why BitTorrent took off</a:t>
            </a:r>
          </a:p>
        </p:txBody>
      </p:sp>
      <p:sp>
        <p:nvSpPr>
          <p:cNvPr id="30723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z="2800" smtClean="0"/>
              <a:t>Practical Reasons (perhaps more important!)</a:t>
            </a:r>
          </a:p>
          <a:p>
            <a:pPr lvl="1" eaLnBrk="1" hangingPunct="1"/>
            <a:r>
              <a:rPr lang="en-US" sz="2400" smtClean="0"/>
              <a:t>Working implementation (Bram Cohen) with simple well-defined interfaces for plugging in new content</a:t>
            </a:r>
          </a:p>
          <a:p>
            <a:pPr lvl="1" eaLnBrk="1" hangingPunct="1"/>
            <a:r>
              <a:rPr lang="en-US" sz="2400" smtClean="0"/>
              <a:t>Many recent competitors got sued / shut down</a:t>
            </a:r>
          </a:p>
          <a:p>
            <a:pPr lvl="2" eaLnBrk="1" hangingPunct="1"/>
            <a:r>
              <a:rPr lang="en-US" sz="2000" smtClean="0"/>
              <a:t>Napster, Kazaa</a:t>
            </a:r>
          </a:p>
          <a:p>
            <a:pPr lvl="1" eaLnBrk="1" hangingPunct="1"/>
            <a:r>
              <a:rPr lang="en-US" sz="2400" smtClean="0"/>
              <a:t>Doesn’t do “search” per se. Users use well-known, trusted sources to locate content</a:t>
            </a:r>
          </a:p>
          <a:p>
            <a:pPr lvl="2" eaLnBrk="1" hangingPunct="1"/>
            <a:r>
              <a:rPr lang="en-US" sz="2000" smtClean="0"/>
              <a:t>Avoids the pollution problem, where garbage is passed off as authentic content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Pros and cons of BitTorrent</a:t>
            </a:r>
          </a:p>
        </p:txBody>
      </p:sp>
      <p:sp>
        <p:nvSpPr>
          <p:cNvPr id="3174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Pros</a:t>
            </a:r>
          </a:p>
          <a:p>
            <a:pPr lvl="1" eaLnBrk="1" hangingPunct="1"/>
            <a:r>
              <a:rPr lang="en-US" smtClean="0"/>
              <a:t>Proficient in utilizing partially downloaded files</a:t>
            </a:r>
          </a:p>
          <a:p>
            <a:pPr lvl="1" eaLnBrk="1" hangingPunct="1"/>
            <a:r>
              <a:rPr lang="en-US" smtClean="0"/>
              <a:t>Discourages “freeloading”</a:t>
            </a:r>
          </a:p>
          <a:p>
            <a:pPr lvl="2" eaLnBrk="1" hangingPunct="1"/>
            <a:r>
              <a:rPr lang="en-US" smtClean="0"/>
              <a:t>By rewarding fastest uploaders</a:t>
            </a:r>
          </a:p>
          <a:p>
            <a:pPr lvl="1" eaLnBrk="1" hangingPunct="1"/>
            <a:r>
              <a:rPr lang="en-US" smtClean="0"/>
              <a:t>Encourages diversity through “rarest-first”</a:t>
            </a:r>
          </a:p>
          <a:p>
            <a:pPr lvl="2" eaLnBrk="1" hangingPunct="1"/>
            <a:r>
              <a:rPr lang="en-US" smtClean="0"/>
              <a:t>Extends lifetime of swarm</a:t>
            </a:r>
          </a:p>
          <a:p>
            <a:pPr eaLnBrk="1" hangingPunct="1"/>
            <a:r>
              <a:rPr lang="en-US" smtClean="0"/>
              <a:t>Works well for “hot content”</a:t>
            </a:r>
          </a:p>
          <a:p>
            <a:pPr lvl="1" eaLnBrk="1" hangingPunct="1">
              <a:buFontTx/>
              <a:buNone/>
            </a:pPr>
            <a:endParaRPr lang="en-US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Pros and cons of BitTorrent</a:t>
            </a:r>
          </a:p>
        </p:txBody>
      </p:sp>
      <p:sp>
        <p:nvSpPr>
          <p:cNvPr id="3277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Cons</a:t>
            </a:r>
          </a:p>
          <a:p>
            <a:pPr lvl="1" eaLnBrk="1" hangingPunct="1"/>
            <a:r>
              <a:rPr lang="en-US" dirty="0" smtClean="0"/>
              <a:t>Assumes all interested peers active at same time; performance deteriorates if swarm “cools off”</a:t>
            </a:r>
          </a:p>
          <a:p>
            <a:pPr lvl="1" eaLnBrk="1" hangingPunct="1"/>
            <a:r>
              <a:rPr lang="en-US" dirty="0" smtClean="0"/>
              <a:t>Even worse: no trackers for obscure content</a:t>
            </a:r>
          </a:p>
          <a:p>
            <a:pPr lvl="1" eaLnBrk="1" hangingPunct="1"/>
            <a:endParaRPr lang="en-US" dirty="0" smtClean="0"/>
          </a:p>
          <a:p>
            <a:pPr eaLnBrk="1" hangingPunct="1"/>
            <a:r>
              <a:rPr lang="en-US" dirty="0" smtClean="0"/>
              <a:t>Recent studies by team at U. Washington found that many swarms “fail” because there are few changes for repeated interaction with the same peer</a:t>
            </a:r>
          </a:p>
          <a:p>
            <a:pPr lvl="1" eaLnBrk="1" hangingPunct="1"/>
            <a:r>
              <a:rPr lang="en-US" dirty="0" smtClean="0"/>
              <a:t>They suggest fixes, such as “one hop reputation” idea presented at NSDI 2008</a:t>
            </a:r>
          </a:p>
          <a:p>
            <a:pPr lvl="1" eaLnBrk="1" hangingPunct="1"/>
            <a:endParaRPr lang="en-US" dirty="0" smtClean="0"/>
          </a:p>
          <a:p>
            <a:pPr lvl="1" eaLnBrk="1" hangingPunct="1"/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Pros and cons of BitTorrent</a:t>
            </a:r>
          </a:p>
        </p:txBody>
      </p:sp>
      <p:sp>
        <p:nvSpPr>
          <p:cNvPr id="3379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Dependence on centralized tracker: pro/con?</a:t>
            </a:r>
          </a:p>
          <a:p>
            <a:pPr lvl="1" eaLnBrk="1" hangingPunct="1"/>
            <a:r>
              <a:rPr lang="en-US" smtClean="0">
                <a:sym typeface="Wingdings" pitchFamily="2" charset="2"/>
              </a:rPr>
              <a:t> Single point of failure: </a:t>
            </a:r>
            <a:r>
              <a:rPr lang="en-US" smtClean="0"/>
              <a:t>New nodes can’t enter swarm if tracker goes down</a:t>
            </a:r>
          </a:p>
          <a:p>
            <a:pPr lvl="1" eaLnBrk="1" hangingPunct="1"/>
            <a:r>
              <a:rPr lang="en-US" smtClean="0">
                <a:sym typeface="Wingdings" pitchFamily="2" charset="2"/>
              </a:rPr>
              <a:t>Lack of </a:t>
            </a:r>
            <a:r>
              <a:rPr lang="en-US" smtClean="0"/>
              <a:t>a search feature</a:t>
            </a:r>
          </a:p>
          <a:p>
            <a:pPr lvl="2" eaLnBrk="1" hangingPunct="1"/>
            <a:r>
              <a:rPr lang="en-US" smtClean="0">
                <a:sym typeface="Wingdings" pitchFamily="2" charset="2"/>
              </a:rPr>
              <a:t> Prevents pollution attacks</a:t>
            </a:r>
          </a:p>
          <a:p>
            <a:pPr lvl="2" eaLnBrk="1" hangingPunct="1"/>
            <a:r>
              <a:rPr lang="en-US" smtClean="0">
                <a:sym typeface="Wingdings" pitchFamily="2" charset="2"/>
              </a:rPr>
              <a:t> Users need to resort to out-of-band search: well known torrent-hosting sites / plain old web-search</a:t>
            </a:r>
            <a:endParaRPr lang="en-US" smtClean="0"/>
          </a:p>
          <a:p>
            <a:pPr lvl="1" eaLnBrk="1" hangingPunct="1"/>
            <a:endParaRPr lang="en-US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Do Incentives Build Robustness in </a:t>
            </a:r>
            <a:r>
              <a:rPr lang="en-US" dirty="0" err="1"/>
              <a:t>BitTorrent</a:t>
            </a:r>
            <a:r>
              <a:rPr lang="en-US" dirty="0"/>
              <a:t>?</a:t>
            </a:r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subTitle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000" dirty="0" smtClean="0"/>
              <a:t> Michael </a:t>
            </a:r>
            <a:r>
              <a:rPr lang="en-US" sz="2000" dirty="0" err="1" smtClean="0"/>
              <a:t>Piatek</a:t>
            </a:r>
            <a:r>
              <a:rPr lang="en-US" sz="2000" dirty="0"/>
              <a:t>,</a:t>
            </a:r>
            <a:r>
              <a:rPr lang="en-US" sz="2000" dirty="0" smtClean="0"/>
              <a:t> Tomas </a:t>
            </a:r>
            <a:r>
              <a:rPr lang="en-US" sz="2000" dirty="0" err="1" smtClean="0"/>
              <a:t>Isdal</a:t>
            </a:r>
            <a:r>
              <a:rPr lang="en-US" sz="2000" dirty="0"/>
              <a:t>,</a:t>
            </a:r>
            <a:r>
              <a:rPr lang="en-US" sz="2000" dirty="0" smtClean="0"/>
              <a:t> Thomas Anderson</a:t>
            </a:r>
            <a:r>
              <a:rPr lang="en-US" sz="2000" dirty="0"/>
              <a:t>,</a:t>
            </a:r>
            <a:r>
              <a:rPr lang="en-US" sz="2000" dirty="0" smtClean="0"/>
              <a:t> </a:t>
            </a:r>
            <a:r>
              <a:rPr lang="en-US" sz="2000" dirty="0" err="1" smtClean="0"/>
              <a:t>Arvind</a:t>
            </a:r>
            <a:r>
              <a:rPr lang="en-US" sz="2000" dirty="0" smtClean="0"/>
              <a:t> Krishnamurthy</a:t>
            </a:r>
            <a:r>
              <a:rPr lang="en-US" sz="2000" dirty="0"/>
              <a:t>, and</a:t>
            </a:r>
            <a:r>
              <a:rPr lang="en-US" sz="2000" dirty="0" smtClean="0"/>
              <a:t> </a:t>
            </a:r>
            <a:r>
              <a:rPr lang="en-US" sz="2000" dirty="0" err="1" smtClean="0"/>
              <a:t>Arun</a:t>
            </a:r>
            <a:r>
              <a:rPr lang="en-US" sz="2000" dirty="0" smtClean="0"/>
              <a:t> </a:t>
            </a:r>
            <a:r>
              <a:rPr lang="en-US" sz="2000" dirty="0" err="1" smtClean="0"/>
              <a:t>Venkataramani</a:t>
            </a:r>
            <a:endParaRPr lang="en-US" sz="2000" dirty="0" smtClean="0"/>
          </a:p>
          <a:p>
            <a:pPr>
              <a:lnSpc>
                <a:spcPct val="80000"/>
              </a:lnSpc>
            </a:pPr>
            <a:endParaRPr lang="en-US" sz="2000" dirty="0" smtClean="0"/>
          </a:p>
          <a:p>
            <a:pPr>
              <a:lnSpc>
                <a:spcPct val="80000"/>
              </a:lnSpc>
            </a:pPr>
            <a:r>
              <a:rPr lang="en-US" sz="2000" dirty="0" smtClean="0"/>
              <a:t>U. Of Washington and U. of Massachusetts, Amherst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Rot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BitTorrent</a:t>
            </a:r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err="1"/>
              <a:t>BitTorrent</a:t>
            </a:r>
            <a:r>
              <a:rPr lang="en-US" dirty="0"/>
              <a:t> is a protocol for bulk data transfer</a:t>
            </a:r>
          </a:p>
          <a:p>
            <a:r>
              <a:rPr lang="en-US" dirty="0"/>
              <a:t>The more you give, the more you get</a:t>
            </a:r>
          </a:p>
          <a:p>
            <a:r>
              <a:rPr lang="en-US" dirty="0"/>
              <a:t>Tit-for-tat</a:t>
            </a:r>
          </a:p>
          <a:p>
            <a:pPr lvl="1"/>
            <a:r>
              <a:rPr lang="en-US" dirty="0"/>
              <a:t>Not really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75" grpId="0" uiExpand="1" build="p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Altruism</a:t>
            </a:r>
          </a:p>
        </p:txBody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Not really TFT</a:t>
            </a:r>
          </a:p>
          <a:p>
            <a:pPr lvl="1"/>
            <a:r>
              <a:rPr lang="en-US"/>
              <a:t>80% of users get more than they give</a:t>
            </a:r>
          </a:p>
          <a:p>
            <a:pPr lvl="1"/>
            <a:r>
              <a:rPr lang="en-US"/>
              <a:t>70% of capacity comes from high capacity users</a:t>
            </a:r>
          </a:p>
          <a:p>
            <a:pPr lvl="1"/>
            <a:r>
              <a:rPr lang="en-US"/>
              <a:t>Not really a fair protocol</a:t>
            </a:r>
          </a:p>
          <a:p>
            <a:pPr lvl="2"/>
            <a:r>
              <a:rPr lang="en-US"/>
              <a:t>Operates based on altruism of high capacity users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Rot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Exploiting Altruism</a:t>
            </a:r>
          </a:p>
        </p:txBody>
      </p:sp>
      <p:sp>
        <p:nvSpPr>
          <p:cNvPr id="51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Selfish </a:t>
            </a:r>
            <a:r>
              <a:rPr lang="en-US" dirty="0" smtClean="0"/>
              <a:t>users</a:t>
            </a:r>
          </a:p>
          <a:p>
            <a:pPr lvl="1"/>
            <a:r>
              <a:rPr lang="en-US" dirty="0" smtClean="0"/>
              <a:t>Rational</a:t>
            </a:r>
          </a:p>
          <a:p>
            <a:pPr lvl="1"/>
            <a:r>
              <a:rPr lang="en-US" dirty="0"/>
              <a:t>Want to </a:t>
            </a:r>
            <a:r>
              <a:rPr lang="en-US" dirty="0" smtClean="0"/>
              <a:t>cheat (as long as they won’t get caught!)</a:t>
            </a:r>
          </a:p>
          <a:p>
            <a:pPr lvl="1"/>
            <a:r>
              <a:rPr lang="en-US" dirty="0"/>
              <a:t>Can download with many low-speed connections rather than 1 high-speed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2"/>
          <p:cNvSpPr>
            <a:spLocks noGrp="1" noRot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BitTyrant</a:t>
            </a:r>
          </a:p>
        </p:txBody>
      </p:sp>
      <p:sp>
        <p:nvSpPr>
          <p:cNvPr id="327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/>
              <a:t>Maximize reciprocation bandwidth per connection</a:t>
            </a:r>
          </a:p>
          <a:p>
            <a:pPr lvl="1"/>
            <a:r>
              <a:rPr lang="en-US" sz="2400"/>
              <a:t>Find peers that give the most for the least</a:t>
            </a:r>
          </a:p>
          <a:p>
            <a:r>
              <a:rPr lang="en-US" sz="2800"/>
              <a:t>Maximize number of reciprocating peers</a:t>
            </a:r>
          </a:p>
          <a:p>
            <a:pPr lvl="1"/>
            <a:r>
              <a:rPr lang="en-US" sz="2400"/>
              <a:t>Get as many peers as possible</a:t>
            </a:r>
          </a:p>
          <a:p>
            <a:pPr lvl="1"/>
            <a:r>
              <a:rPr lang="en-US" sz="2400"/>
              <a:t>Until benefit of new peer is outweighed by cost of reduced reciprocation from other peers</a:t>
            </a:r>
          </a:p>
          <a:p>
            <a:r>
              <a:rPr lang="en-US" sz="2800"/>
              <a:t>Deviate from equal</a:t>
            </a:r>
          </a:p>
          <a:p>
            <a:pPr lvl="1"/>
            <a:r>
              <a:rPr lang="en-US" sz="2400"/>
              <a:t>Decrease uploading on each connection</a:t>
            </a:r>
          </a:p>
          <a:p>
            <a:pPr lvl="1"/>
            <a:r>
              <a:rPr lang="en-US" sz="2400"/>
              <a:t>Until peer stops reciprocating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2"/>
          <p:cNvSpPr>
            <a:spLocks noGrp="1" noRot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Results</a:t>
            </a:r>
          </a:p>
        </p:txBody>
      </p:sp>
      <p:sp>
        <p:nvSpPr>
          <p:cNvPr id="337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BitTyrant improves average download performance by 70%</a:t>
            </a:r>
          </a:p>
          <a:p>
            <a:r>
              <a:rPr lang="en-US"/>
              <a:t>Regardless of capacity, using BitTyrant is in the selfish interest of every peer individually</a:t>
            </a:r>
          </a:p>
          <a:p>
            <a:r>
              <a:rPr lang="en-US"/>
              <a:t>When all peers behave selfishly, average performance degrades for all peers, even those with high capacity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Rectangle 2"/>
          <p:cNvSpPr>
            <a:spLocks noGrp="1" noRot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Take-away </a:t>
            </a:r>
            <a:endParaRPr lang="en-US" dirty="0"/>
          </a:p>
        </p:txBody>
      </p:sp>
      <p:sp>
        <p:nvSpPr>
          <p:cNvPr id="348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/>
              <a:t>BitTorrent works because people use the default client</a:t>
            </a:r>
          </a:p>
          <a:p>
            <a:pPr lvl="1">
              <a:lnSpc>
                <a:spcPct val="90000"/>
              </a:lnSpc>
            </a:pPr>
            <a:r>
              <a:rPr lang="en-US"/>
              <a:t>No cheating</a:t>
            </a:r>
          </a:p>
          <a:p>
            <a:pPr>
              <a:lnSpc>
                <a:spcPct val="90000"/>
              </a:lnSpc>
            </a:pPr>
            <a:r>
              <a:rPr lang="en-US"/>
              <a:t>BitTyrant is now available in the wild</a:t>
            </a:r>
          </a:p>
          <a:p>
            <a:pPr lvl="1">
              <a:lnSpc>
                <a:spcPct val="90000"/>
              </a:lnSpc>
            </a:pPr>
            <a:r>
              <a:rPr lang="en-US"/>
              <a:t>This is a test – Do incentives build robustness?</a:t>
            </a:r>
          </a:p>
          <a:p>
            <a:pPr lvl="1">
              <a:lnSpc>
                <a:spcPct val="90000"/>
              </a:lnSpc>
            </a:pPr>
            <a:r>
              <a:rPr lang="en-US"/>
              <a:t>Maybe users will continue to donate excess bandwidth</a:t>
            </a:r>
          </a:p>
          <a:p>
            <a:pPr lvl="1">
              <a:lnSpc>
                <a:spcPct val="90000"/>
              </a:lnSpc>
            </a:pPr>
            <a:r>
              <a:rPr lang="en-US"/>
              <a:t>Maybe users will be selfish</a:t>
            </a:r>
          </a:p>
          <a:p>
            <a:pPr lvl="2">
              <a:lnSpc>
                <a:spcPct val="90000"/>
              </a:lnSpc>
            </a:pPr>
            <a:r>
              <a:rPr lang="en-US"/>
              <a:t>Proven to reduce overall capacity</a:t>
            </a:r>
          </a:p>
          <a:p>
            <a:pPr>
              <a:lnSpc>
                <a:spcPct val="90000"/>
              </a:lnSpc>
            </a:pPr>
            <a:endParaRPr lang="en-US"/>
          </a:p>
          <a:p>
            <a:pPr lvl="1">
              <a:lnSpc>
                <a:spcPct val="90000"/>
              </a:lnSpc>
            </a:pPr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BAR Gossip</a:t>
            </a:r>
            <a:endParaRPr lang="en-US" dirty="0"/>
          </a:p>
        </p:txBody>
      </p:sp>
      <p:sp>
        <p:nvSpPr>
          <p:cNvPr id="5" name="Subtitle 4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Henry Li, Allen Clement, Edmund Wong, Jeff </a:t>
            </a:r>
            <a:r>
              <a:rPr lang="en-US" dirty="0" err="1" smtClean="0"/>
              <a:t>Napper</a:t>
            </a:r>
            <a:r>
              <a:rPr lang="en-US" dirty="0" smtClean="0"/>
              <a:t>, </a:t>
            </a:r>
            <a:r>
              <a:rPr lang="en-US" dirty="0" err="1" smtClean="0"/>
              <a:t>Indrajit</a:t>
            </a:r>
            <a:r>
              <a:rPr lang="en-US" dirty="0" smtClean="0"/>
              <a:t> Roy, </a:t>
            </a:r>
            <a:r>
              <a:rPr lang="en-US" i="1" dirty="0" smtClean="0"/>
              <a:t>Lorenzo </a:t>
            </a:r>
            <a:r>
              <a:rPr lang="en-US" i="1" dirty="0" err="1" smtClean="0"/>
              <a:t>Alvisi</a:t>
            </a:r>
            <a:r>
              <a:rPr lang="en-US" dirty="0" smtClean="0"/>
              <a:t>, and </a:t>
            </a:r>
            <a:r>
              <a:rPr lang="en-US" i="1" dirty="0" smtClean="0"/>
              <a:t>Michael </a:t>
            </a:r>
            <a:r>
              <a:rPr lang="en-US" i="1" dirty="0" err="1" smtClean="0"/>
              <a:t>Dahlin</a:t>
            </a:r>
            <a:endParaRPr lang="en-US" i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BAR Model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 smtClean="0"/>
              <a:t>B</a:t>
            </a:r>
            <a:r>
              <a:rPr lang="en-US" dirty="0" smtClean="0"/>
              <a:t>yzantine (Arbitrary) Nodes </a:t>
            </a:r>
          </a:p>
          <a:p>
            <a:r>
              <a:rPr lang="en-US" b="1" dirty="0" smtClean="0"/>
              <a:t>A</a:t>
            </a:r>
            <a:r>
              <a:rPr lang="en-US" dirty="0" smtClean="0"/>
              <a:t>ltruistic (Generous) Nodes </a:t>
            </a:r>
          </a:p>
          <a:p>
            <a:r>
              <a:rPr lang="en-US" b="1" dirty="0" smtClean="0"/>
              <a:t>R</a:t>
            </a:r>
            <a:r>
              <a:rPr lang="en-US" dirty="0" smtClean="0"/>
              <a:t>ational (Selfish) Nodes 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BAR Gossip Vision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In presence of: </a:t>
            </a:r>
          </a:p>
          <a:p>
            <a:pPr lvl="1"/>
            <a:r>
              <a:rPr lang="en-US" dirty="0" smtClean="0"/>
              <a:t>Selfish nodes </a:t>
            </a:r>
          </a:p>
          <a:p>
            <a:pPr lvl="1"/>
            <a:r>
              <a:rPr lang="en-US" dirty="0" smtClean="0"/>
              <a:t>Byzantine nodes </a:t>
            </a:r>
          </a:p>
          <a:p>
            <a:r>
              <a:rPr lang="en-US" dirty="0" smtClean="0"/>
              <a:t>We want: </a:t>
            </a:r>
          </a:p>
          <a:p>
            <a:pPr lvl="1"/>
            <a:r>
              <a:rPr lang="en-US" dirty="0" smtClean="0"/>
              <a:t>Predictable throughput </a:t>
            </a:r>
          </a:p>
          <a:p>
            <a:pPr lvl="1"/>
            <a:r>
              <a:rPr lang="en-US" dirty="0" smtClean="0"/>
              <a:t>Low latency 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BAR Gossip Differences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Data exchange in short periods </a:t>
            </a:r>
          </a:p>
          <a:p>
            <a:r>
              <a:rPr lang="en-US" dirty="0" smtClean="0"/>
              <a:t>No long-term reputation </a:t>
            </a:r>
          </a:p>
          <a:p>
            <a:r>
              <a:rPr lang="en-US" dirty="0" smtClean="0"/>
              <a:t>Exchanges small blocks of data </a:t>
            </a:r>
          </a:p>
          <a:p>
            <a:r>
              <a:rPr lang="en-US" dirty="0" smtClean="0"/>
              <a:t>Robust to both </a:t>
            </a:r>
            <a:r>
              <a:rPr lang="en-US" i="1" dirty="0" smtClean="0"/>
              <a:t>Selfish</a:t>
            </a:r>
            <a:r>
              <a:rPr lang="en-US" dirty="0" smtClean="0"/>
              <a:t> and </a:t>
            </a:r>
            <a:r>
              <a:rPr lang="en-US" i="1" dirty="0" smtClean="0"/>
              <a:t>Byzantine</a:t>
            </a:r>
            <a:r>
              <a:rPr lang="en-US" dirty="0" smtClean="0"/>
              <a:t> behavior 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BAR Gossip Assumptions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One data broadcaster</a:t>
            </a:r>
          </a:p>
          <a:p>
            <a:r>
              <a:rPr lang="en-US" dirty="0" smtClean="0"/>
              <a:t>Static Membership </a:t>
            </a:r>
          </a:p>
          <a:p>
            <a:r>
              <a:rPr lang="en-US" dirty="0" smtClean="0"/>
              <a:t>Reliable Cryptographic primitives (SHA1,RSA) </a:t>
            </a:r>
          </a:p>
          <a:p>
            <a:r>
              <a:rPr lang="en-US" dirty="0" smtClean="0"/>
              <a:t>Unique keys and signatures for nodes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Overview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34637" y="2015128"/>
            <a:ext cx="5799563" cy="3471272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Core Idea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Balanced Exchange </a:t>
            </a:r>
          </a:p>
          <a:p>
            <a:pPr lvl="1"/>
            <a:r>
              <a:rPr lang="en-US" dirty="0" smtClean="0"/>
              <a:t>When a peer gives some data in exchange of some data. “Trade data for data.“ </a:t>
            </a:r>
          </a:p>
          <a:p>
            <a:endParaRPr lang="en-US" dirty="0" smtClean="0"/>
          </a:p>
          <a:p>
            <a:r>
              <a:rPr lang="en-US" dirty="0" smtClean="0"/>
              <a:t>Optimistic Push </a:t>
            </a:r>
          </a:p>
          <a:p>
            <a:pPr lvl="1"/>
            <a:r>
              <a:rPr lang="en-US" dirty="0" smtClean="0"/>
              <a:t>Every peer will willingly help others by giving them data for free. Be a good person and give data for free.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What about when I don’t have anything to trade off with, am I out of the game then ? 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Take-away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Current gossip protocols are ill-suited for selfish environments. </a:t>
            </a:r>
          </a:p>
          <a:p>
            <a:r>
              <a:rPr lang="en-US" dirty="0" smtClean="0"/>
              <a:t>Bar Gossip </a:t>
            </a:r>
          </a:p>
          <a:p>
            <a:pPr lvl="1"/>
            <a:r>
              <a:rPr lang="en-US" dirty="0" smtClean="0"/>
              <a:t>Verifiable pseudo-randomness </a:t>
            </a:r>
          </a:p>
          <a:p>
            <a:pPr lvl="1"/>
            <a:r>
              <a:rPr lang="en-US" dirty="0" smtClean="0"/>
              <a:t>Signatures </a:t>
            </a:r>
          </a:p>
          <a:p>
            <a:pPr lvl="1"/>
            <a:r>
              <a:rPr lang="en-US" dirty="0" smtClean="0"/>
              <a:t>Balanced Exchange, achieves 98% reliability. </a:t>
            </a:r>
          </a:p>
          <a:p>
            <a:pPr lvl="1"/>
            <a:r>
              <a:rPr lang="en-US" dirty="0" smtClean="0"/>
              <a:t>With Optimistic Push, increases to almost 99.9%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Next Time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Final Presentations</a:t>
            </a:r>
          </a:p>
          <a:p>
            <a:pPr lvl="1"/>
            <a:r>
              <a:rPr lang="en-US" i="1" dirty="0" smtClean="0"/>
              <a:t>Room 5130</a:t>
            </a:r>
          </a:p>
          <a:p>
            <a:pPr lvl="1"/>
            <a:r>
              <a:rPr lang="en-US" dirty="0" smtClean="0"/>
              <a:t>8am – 3:30pm, Thursday, December 3</a:t>
            </a:r>
            <a:r>
              <a:rPr lang="en-US" baseline="30000" dirty="0" smtClean="0"/>
              <a:t>rd</a:t>
            </a:r>
            <a:endParaRPr lang="en-US" dirty="0" smtClean="0"/>
          </a:p>
          <a:p>
            <a:pPr lvl="1"/>
            <a:r>
              <a:rPr lang="en-US" dirty="0" smtClean="0"/>
              <a:t>15 minute presentations, 5 minute questions</a:t>
            </a:r>
          </a:p>
          <a:p>
            <a:pPr lvl="1"/>
            <a:r>
              <a:rPr lang="en-US" dirty="0" smtClean="0"/>
              <a:t>Signup for presentation slot</a:t>
            </a:r>
          </a:p>
          <a:p>
            <a:r>
              <a:rPr lang="en-US" dirty="0" smtClean="0"/>
              <a:t>Final paper</a:t>
            </a:r>
          </a:p>
          <a:p>
            <a:pPr lvl="1"/>
            <a:r>
              <a:rPr lang="en-US" dirty="0" smtClean="0"/>
              <a:t>Due next Thursday, December 10</a:t>
            </a:r>
            <a:r>
              <a:rPr lang="en-US" baseline="30000" dirty="0" smtClean="0"/>
              <a:t>th</a:t>
            </a:r>
            <a:endParaRPr lang="en-US" dirty="0" smtClean="0"/>
          </a:p>
          <a:p>
            <a:pPr lvl="1"/>
            <a:r>
              <a:rPr lang="en-US" dirty="0" smtClean="0"/>
              <a:t>Complete paper and comprehensive evaluation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Thank you!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4630</TotalTime>
  <Words>1575</Words>
  <Application>Microsoft Macintosh PowerPoint</Application>
  <PresentationFormat>On-screen Show (4:3)</PresentationFormat>
  <Paragraphs>221</Paragraphs>
  <Slides>36</Slides>
  <Notes>0</Notes>
  <HiddenSlides>0</HiddenSlides>
  <MMClips>0</MMClips>
  <ScaleCrop>false</ScaleCrop>
  <HeadingPairs>
    <vt:vector size="4" baseType="variant">
      <vt:variant>
        <vt:lpstr>Design Template</vt:lpstr>
      </vt:variant>
      <vt:variant>
        <vt:i4>1</vt:i4>
      </vt:variant>
      <vt:variant>
        <vt:lpstr>Slide Titles</vt:lpstr>
      </vt:variant>
      <vt:variant>
        <vt:i4>36</vt:i4>
      </vt:variant>
    </vt:vector>
  </HeadingPairs>
  <TitlesOfParts>
    <vt:vector size="37" baseType="lpstr">
      <vt:lpstr>Default Design</vt:lpstr>
      <vt:lpstr>Game Theory</vt:lpstr>
      <vt:lpstr>Game Theory</vt:lpstr>
      <vt:lpstr>BitTorrent</vt:lpstr>
      <vt:lpstr>BitTorrent Swarm</vt:lpstr>
      <vt:lpstr>How a node enters a swarm  for file “popeye.mp4”</vt:lpstr>
      <vt:lpstr>How a node enters a swarm  for file “popeye.mp4”</vt:lpstr>
      <vt:lpstr>How a node enters a swarm  for file “popeye.mp4”</vt:lpstr>
      <vt:lpstr>How a node enters a swarm  for file “popeye.mp4”</vt:lpstr>
      <vt:lpstr>Contents of .torrent file</vt:lpstr>
      <vt:lpstr>Terminology</vt:lpstr>
      <vt:lpstr> Peer-peer transactions: Choosing pieces to request</vt:lpstr>
      <vt:lpstr>Choosing pieces to request </vt:lpstr>
      <vt:lpstr>Choosing pieces to request </vt:lpstr>
      <vt:lpstr>Tit-for-tat as incentive to upload</vt:lpstr>
      <vt:lpstr>Anti-snubbing</vt:lpstr>
      <vt:lpstr>Why BitTorrent took off</vt:lpstr>
      <vt:lpstr>Why BitTorrent took off</vt:lpstr>
      <vt:lpstr>Pros and cons of BitTorrent</vt:lpstr>
      <vt:lpstr>Pros and cons of BitTorrent</vt:lpstr>
      <vt:lpstr>Pros and cons of BitTorrent</vt:lpstr>
      <vt:lpstr>Do Incentives Build Robustness in BitTorrent?</vt:lpstr>
      <vt:lpstr>BitTorrent</vt:lpstr>
      <vt:lpstr>Altruism</vt:lpstr>
      <vt:lpstr>Exploiting Altruism</vt:lpstr>
      <vt:lpstr>BitTyrant</vt:lpstr>
      <vt:lpstr>Results</vt:lpstr>
      <vt:lpstr>Take-away </vt:lpstr>
      <vt:lpstr>BAR Gossip</vt:lpstr>
      <vt:lpstr>BAR Model</vt:lpstr>
      <vt:lpstr>BAR Gossip Vision</vt:lpstr>
      <vt:lpstr>BAR Gossip Differences</vt:lpstr>
      <vt:lpstr>BAR Gossip Assumptions</vt:lpstr>
      <vt:lpstr>Overview</vt:lpstr>
      <vt:lpstr>Core Idea</vt:lpstr>
      <vt:lpstr>Take-away</vt:lpstr>
      <vt:lpstr>Next Time</vt:lpstr>
    </vt:vector>
  </TitlesOfParts>
  <Company>Cornell University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 414/415 Systems Programming  and  Operating Systems</dc:title>
  <dc:creator>Hakim Weatherspoon</dc:creator>
  <cp:lastModifiedBy>Hakim Weatherspoon</cp:lastModifiedBy>
  <cp:revision>79</cp:revision>
  <dcterms:created xsi:type="dcterms:W3CDTF">2009-12-02T12:31:25Z</dcterms:created>
  <dcterms:modified xsi:type="dcterms:W3CDTF">2009-12-02T12:32:50Z</dcterms:modified>
</cp:coreProperties>
</file>