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305" r:id="rId3"/>
    <p:sldId id="306" r:id="rId4"/>
    <p:sldId id="285" r:id="rId5"/>
    <p:sldId id="298" r:id="rId6"/>
    <p:sldId id="297" r:id="rId7"/>
    <p:sldId id="319" r:id="rId8"/>
    <p:sldId id="304" r:id="rId9"/>
    <p:sldId id="292" r:id="rId10"/>
    <p:sldId id="307" r:id="rId11"/>
    <p:sldId id="265" r:id="rId12"/>
    <p:sldId id="264" r:id="rId13"/>
    <p:sldId id="295" r:id="rId14"/>
    <p:sldId id="314" r:id="rId15"/>
    <p:sldId id="309" r:id="rId16"/>
    <p:sldId id="320" r:id="rId17"/>
    <p:sldId id="267" r:id="rId18"/>
    <p:sldId id="266" r:id="rId19"/>
    <p:sldId id="321" r:id="rId20"/>
    <p:sldId id="322" r:id="rId21"/>
    <p:sldId id="270" r:id="rId22"/>
    <p:sldId id="296" r:id="rId23"/>
    <p:sldId id="269" r:id="rId24"/>
    <p:sldId id="268" r:id="rId25"/>
    <p:sldId id="323" r:id="rId26"/>
    <p:sldId id="312" r:id="rId27"/>
    <p:sldId id="275" r:id="rId28"/>
    <p:sldId id="318" r:id="rId29"/>
    <p:sldId id="274" r:id="rId30"/>
    <p:sldId id="284" r:id="rId31"/>
    <p:sldId id="324" r:id="rId32"/>
    <p:sldId id="273" r:id="rId33"/>
    <p:sldId id="272" r:id="rId34"/>
    <p:sldId id="271" r:id="rId35"/>
    <p:sldId id="278" r:id="rId36"/>
    <p:sldId id="277" r:id="rId37"/>
    <p:sldId id="276" r:id="rId38"/>
    <p:sldId id="283" r:id="rId39"/>
    <p:sldId id="259" r:id="rId40"/>
    <p:sldId id="260" r:id="rId41"/>
    <p:sldId id="315" r:id="rId42"/>
    <p:sldId id="325" r:id="rId43"/>
    <p:sldId id="316" r:id="rId44"/>
    <p:sldId id="317" r:id="rId45"/>
    <p:sldId id="326" r:id="rId46"/>
    <p:sldId id="262" r:id="rId47"/>
    <p:sldId id="286" r:id="rId48"/>
    <p:sldId id="313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388" autoAdjust="0"/>
    <p:restoredTop sz="66667" autoAdjust="0"/>
  </p:normalViewPr>
  <p:slideViewPr>
    <p:cSldViewPr>
      <p:cViewPr>
        <p:scale>
          <a:sx n="75" d="100"/>
          <a:sy n="75" d="100"/>
        </p:scale>
        <p:origin x="-18" y="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6FBC0-3154-4269-BE5B-A59FA8798DC0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72A35-624F-4B3A-A729-0AD53445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FLP Impossibility Result </a:t>
            </a:r>
            <a:r>
              <a:rPr lang="en-US" dirty="0" smtClean="0">
                <a:sym typeface="Wingdings" pitchFamily="2" charset="2"/>
              </a:rPr>
              <a:t> it really is hard, even if we only try to tolerate</a:t>
            </a:r>
            <a:r>
              <a:rPr lang="en-US" baseline="0" dirty="0" smtClean="0">
                <a:sym typeface="Wingdings" pitchFamily="2" charset="2"/>
              </a:rPr>
              <a:t> a single failing node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if sender fails mid-broadcast?</a:t>
            </a:r>
          </a:p>
          <a:p>
            <a:r>
              <a:rPr lang="en-US" dirty="0" smtClean="0"/>
              <a:t>Inconsistent state would result</a:t>
            </a:r>
          </a:p>
          <a:p>
            <a:r>
              <a:rPr lang="en-US" dirty="0" smtClean="0"/>
              <a:t>Simple solutions exist</a:t>
            </a:r>
          </a:p>
          <a:p>
            <a:endParaRPr lang="en-US" dirty="0" smtClean="0"/>
          </a:p>
          <a:p>
            <a:r>
              <a:rPr lang="en-US" dirty="0" smtClean="0"/>
              <a:t>solution:</a:t>
            </a:r>
            <a:r>
              <a:rPr lang="en-US" baseline="0" dirty="0" smtClean="0"/>
              <a:t> 3-phase commit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Breeze by this rather quickly</a:t>
            </a: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LAN, local low latency, 1 – 100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Nodes are correct</a:t>
            </a:r>
            <a:r>
              <a:rPr lang="en-US" baseline="0" dirty="0" smtClean="0"/>
              <a:t> until they crash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System is a set of process executions (messages can be though of as multicasts)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Same two messages always arrive in same order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 multicast is delivered to full membership– send and delivery happen instantaneously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Solves all problems!!!</a:t>
            </a:r>
          </a:p>
          <a:p>
            <a:endParaRPr lang="en-US" dirty="0" smtClean="0"/>
          </a:p>
          <a:p>
            <a:r>
              <a:rPr lang="en-US" dirty="0" smtClean="0"/>
              <a:t>Multicast is always reliable</a:t>
            </a:r>
          </a:p>
          <a:p>
            <a:r>
              <a:rPr lang="en-US" dirty="0" smtClean="0"/>
              <a:t>Membership is always consistent</a:t>
            </a:r>
          </a:p>
          <a:p>
            <a:r>
              <a:rPr lang="en-US" dirty="0" smtClean="0"/>
              <a:t>Concurrent message delivery</a:t>
            </a:r>
          </a:p>
          <a:p>
            <a:pPr lvl="1"/>
            <a:r>
              <a:rPr lang="en-US" dirty="0" smtClean="0"/>
              <a:t>Multicast are distinct events, therefore same order</a:t>
            </a:r>
          </a:p>
          <a:p>
            <a:r>
              <a:rPr lang="en-US" dirty="0" smtClean="0"/>
              <a:t>Order of related messages</a:t>
            </a:r>
          </a:p>
          <a:p>
            <a:pPr lvl="1"/>
            <a:r>
              <a:rPr lang="en-US" dirty="0" smtClean="0"/>
              <a:t>Never inconsistent?</a:t>
            </a:r>
          </a:p>
          <a:p>
            <a:r>
              <a:rPr lang="en-US" dirty="0" smtClean="0"/>
              <a:t>State-transfer</a:t>
            </a:r>
          </a:p>
          <a:p>
            <a:pPr lvl="1"/>
            <a:r>
              <a:rPr lang="en-US" dirty="0" smtClean="0"/>
              <a:t>Happens at a well defined instant in “model” time</a:t>
            </a:r>
          </a:p>
          <a:p>
            <a:r>
              <a:rPr lang="en-US" dirty="0" smtClean="0"/>
              <a:t>Failure Atomicity</a:t>
            </a:r>
          </a:p>
          <a:p>
            <a:pPr lvl="1"/>
            <a:r>
              <a:rPr lang="en-US" dirty="0" smtClean="0"/>
              <a:t>Multicast is a single event</a:t>
            </a:r>
          </a:p>
          <a:p>
            <a:pPr lvl="1"/>
            <a:r>
              <a:rPr lang="en-US" dirty="0" smtClean="0"/>
              <a:t>Failure = group membership change </a:t>
            </a:r>
            <a:r>
              <a:rPr lang="en-US" dirty="0" smtClean="0">
                <a:sym typeface="Wingdings" pitchFamily="2" charset="2"/>
              </a:rPr>
              <a:t> ordered </a:t>
            </a:r>
            <a:r>
              <a:rPr lang="en-US" dirty="0" err="1" smtClean="0">
                <a:sym typeface="Wingdings" pitchFamily="2" charset="2"/>
              </a:rPr>
              <a:t>wrt</a:t>
            </a:r>
            <a:r>
              <a:rPr lang="en-US" dirty="0" smtClean="0">
                <a:sym typeface="Wingdings" pitchFamily="2" charset="2"/>
              </a:rPr>
              <a:t>. multicast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There exits a CS execution indistinguishable from Asynchronous one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Does Membership exist in all distributed systems?</a:t>
            </a:r>
          </a:p>
          <a:p>
            <a:r>
              <a:rPr lang="en-US" dirty="0" smtClean="0"/>
              <a:t>    ---- YES,</a:t>
            </a:r>
            <a:r>
              <a:rPr lang="en-US" baseline="0" dirty="0" smtClean="0"/>
              <a:t> it makes the problem go away.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Allows concurrent messages to be delivered in different orders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Tokens ??????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two messages are NOT concurrent, then they must have a causal relationship</a:t>
            </a:r>
          </a:p>
          <a:p>
            <a:endParaRPr lang="en-US" dirty="0" smtClean="0"/>
          </a:p>
          <a:p>
            <a:r>
              <a:rPr lang="en-US" dirty="0" smtClean="0"/>
              <a:t>May need to add locks for CBCAST to work properly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me</a:t>
            </a:r>
            <a:r>
              <a:rPr lang="en-US" baseline="0" dirty="0" smtClean="0"/>
              <a:t> digress slightly and talk about the author. </a:t>
            </a:r>
          </a:p>
          <a:p>
            <a:r>
              <a:rPr lang="en-US" baseline="0" dirty="0" smtClean="0"/>
              <a:t>This paper proposes a solution to the problem.</a:t>
            </a:r>
          </a:p>
          <a:p>
            <a:endParaRPr lang="en-US" baseline="0" dirty="0" smtClean="0"/>
          </a:p>
          <a:p>
            <a:r>
              <a:rPr lang="en-US" dirty="0" smtClean="0"/>
              <a:t>replicated data</a:t>
            </a:r>
          </a:p>
          <a:p>
            <a:r>
              <a:rPr lang="en-US" dirty="0" smtClean="0"/>
              <a:t>synchronizing distributed computations</a:t>
            </a:r>
          </a:p>
          <a:p>
            <a:r>
              <a:rPr lang="en-US" dirty="0" smtClean="0"/>
              <a:t>automating recovery</a:t>
            </a:r>
          </a:p>
          <a:p>
            <a:r>
              <a:rPr lang="en-US" dirty="0" smtClean="0"/>
              <a:t>dynamically reconfiguring a system to accommodate changing workloads</a:t>
            </a:r>
          </a:p>
          <a:p>
            <a:endParaRPr lang="en-US" dirty="0" smtClean="0"/>
          </a:p>
          <a:p>
            <a:r>
              <a:rPr lang="en-US" dirty="0" smtClean="0"/>
              <a:t>financial trading floors to telecommunications switching systems.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Communication and membership changes viewed through a single event model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Simplifies the developer’s task – very few cases to worry about, and all group members see the same thing at the same “time”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But the actual execution is rather concurrent and asynchronous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Maximizes performance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Reduces risk that lock-step execution will trigger correlated failures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en-US" dirty="0" smtClean="0"/>
              <a:t>Only going to cover 2!</a:t>
            </a:r>
            <a:r>
              <a:rPr lang="en-US" baseline="0" dirty="0" smtClean="0"/>
              <a:t> Admit it!</a:t>
            </a:r>
            <a:endParaRPr lang="en-US" dirty="0" smtClean="0"/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Could be external communication</a:t>
            </a:r>
            <a:r>
              <a:rPr lang="en-US" baseline="0" dirty="0" smtClean="0"/>
              <a:t> that would imply causality, but the communication layer doesn’t know about it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Groups a messages may need to be grouped together, so treating them serial will have to happen at the application level, but this eliminates the need CATOCS….supposedly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More general statement of #2.  ????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Still need timestamps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CATOCS is prone to false causality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Potential vs. Actual causality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Doesn’t scale!</a:t>
            </a:r>
          </a:p>
          <a:p>
            <a:pPr marL="228600" indent="-228600">
              <a:buAutoNum type="arabicPeriod"/>
            </a:pPr>
            <a:endParaRPr lang="en-US" baseline="0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It’s a model and a way of thinking about distributed programming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Takeaway!!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Make sure to say each one slowly</a:t>
            </a:r>
          </a:p>
          <a:p>
            <a:pPr>
              <a:buFontTx/>
              <a:buChar char="-"/>
            </a:pPr>
            <a:r>
              <a:rPr lang="en-US" baseline="0" dirty="0" smtClean="0"/>
              <a:t>Each in turn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Weak support, particularly with </a:t>
            </a:r>
            <a:r>
              <a:rPr lang="en-US" baseline="0" dirty="0" err="1" smtClean="0"/>
              <a:t>inconistencies</a:t>
            </a:r>
            <a:r>
              <a:rPr lang="en-US" baseline="0" dirty="0" smtClean="0"/>
              <a:t> and when channels break</a:t>
            </a:r>
          </a:p>
          <a:p>
            <a:pPr>
              <a:buFontTx/>
              <a:buChar char="-"/>
            </a:pPr>
            <a:r>
              <a:rPr lang="en-US" baseline="0" dirty="0" smtClean="0"/>
              <a:t>Addressing </a:t>
            </a:r>
            <a:r>
              <a:rPr lang="en-US" baseline="0" dirty="0" smtClean="0">
                <a:sym typeface="Wingdings" pitchFamily="2" charset="2"/>
              </a:rPr>
              <a:t> how to make sure you’re sending to the latest membership and a consistent membership?</a:t>
            </a: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Concurrent messages: 2  choices: a) handle it or b) delay messages so that they’re in order.  Real problem = this is 	overlooked!</a:t>
            </a: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Same thing</a:t>
            </a: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State transfer: easy if membership doesn’t change. Very hard if it does. And there’s no support</a:t>
            </a: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Failure atomicity: “all or none” 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about the different protocols and their</a:t>
            </a:r>
            <a:r>
              <a:rPr lang="en-US" baseline="0" dirty="0" smtClean="0"/>
              <a:t> weaknesses</a:t>
            </a:r>
          </a:p>
          <a:p>
            <a:r>
              <a:rPr lang="en-US" baseline="0" dirty="0" smtClean="0"/>
              <a:t>  - UDP, TCP, Multicast</a:t>
            </a:r>
          </a:p>
          <a:p>
            <a:r>
              <a:rPr lang="en-US" baseline="0" dirty="0" smtClean="0"/>
              <a:t>Multicast is useful for replication, but we want it to be reliable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Making it reliable results in acknowledgement explosion</a:t>
            </a:r>
          </a:p>
          <a:p>
            <a:r>
              <a:rPr lang="en-US" baseline="0" dirty="0" smtClean="0"/>
              <a:t>Even if app implemented this, it’s not clear how to correct for failures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TCP is reliable point-to-point</a:t>
            </a:r>
          </a:p>
          <a:p>
            <a:r>
              <a:rPr lang="en-US" dirty="0" smtClean="0"/>
              <a:t>Impossible to know if multicast</a:t>
            </a:r>
            <a:r>
              <a:rPr lang="en-US" baseline="0" dirty="0" smtClean="0"/>
              <a:t> reaches all receivers without additional logic</a:t>
            </a:r>
            <a:endParaRPr lang="en-US" dirty="0" smtClean="0"/>
          </a:p>
          <a:p>
            <a:r>
              <a:rPr lang="en-US" dirty="0" smtClean="0"/>
              <a:t>Reliable multicast is application’s responsibility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Send messages to an up-to-date membership?</a:t>
            </a:r>
          </a:p>
          <a:p>
            <a:r>
              <a:rPr lang="en-US" dirty="0" smtClean="0"/>
              <a:t>No stale memberships</a:t>
            </a:r>
          </a:p>
          <a:p>
            <a:r>
              <a:rPr lang="en-US" dirty="0" smtClean="0"/>
              <a:t>Solution: locks</a:t>
            </a:r>
          </a:p>
          <a:p>
            <a:pPr lvl="1"/>
            <a:r>
              <a:rPr lang="en-US" dirty="0" smtClean="0"/>
              <a:t>Multicast </a:t>
            </a:r>
            <a:r>
              <a:rPr lang="en-US" dirty="0" smtClean="0">
                <a:sym typeface="Wingdings" pitchFamily="2" charset="2"/>
              </a:rPr>
              <a:t>read-lock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Membership change write-lock</a:t>
            </a:r>
          </a:p>
          <a:p>
            <a:r>
              <a:rPr lang="en-US" dirty="0" smtClean="0">
                <a:sym typeface="Wingdings" pitchFamily="2" charset="2"/>
              </a:rPr>
              <a:t>Implemented in a distributed way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No causality</a:t>
            </a:r>
          </a:p>
          <a:p>
            <a:pPr marL="228600" indent="-228600">
              <a:buAutoNum type="arabicPeriod"/>
            </a:pPr>
            <a:r>
              <a:rPr lang="en-US" dirty="0" smtClean="0"/>
              <a:t>Causality</a:t>
            </a:r>
          </a:p>
          <a:p>
            <a:pPr marL="228600" indent="-22860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Receive messages concurrently?</a:t>
            </a:r>
          </a:p>
          <a:p>
            <a:pPr lvl="1"/>
            <a:r>
              <a:rPr lang="en-US" dirty="0" smtClean="0"/>
              <a:t>Concurrent and totally ordered </a:t>
            </a:r>
            <a:r>
              <a:rPr lang="en-US" dirty="0" err="1" smtClean="0"/>
              <a:t>wrt</a:t>
            </a:r>
            <a:r>
              <a:rPr lang="en-US" dirty="0" smtClean="0"/>
              <a:t>. membership changes</a:t>
            </a:r>
          </a:p>
          <a:p>
            <a:r>
              <a:rPr lang="en-US" dirty="0" smtClean="0"/>
              <a:t>Related Messages</a:t>
            </a:r>
          </a:p>
          <a:p>
            <a:pPr lvl="1"/>
            <a:r>
              <a:rPr lang="en-US" dirty="0" smtClean="0"/>
              <a:t>Will they come in order?</a:t>
            </a:r>
          </a:p>
          <a:p>
            <a:r>
              <a:rPr lang="en-US" dirty="0" smtClean="0"/>
              <a:t>The problem</a:t>
            </a:r>
          </a:p>
          <a:p>
            <a:pPr lvl="1"/>
            <a:r>
              <a:rPr lang="en-US" dirty="0" smtClean="0"/>
              <a:t>Will programmers anticipate it?</a:t>
            </a:r>
          </a:p>
          <a:p>
            <a:pPr>
              <a:buFontTx/>
              <a:buChar char="-"/>
            </a:pP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Concurrent messages: 2  choices: </a:t>
            </a:r>
          </a:p>
          <a:p>
            <a:pPr lvl="1"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a) handle it or</a:t>
            </a:r>
          </a:p>
          <a:p>
            <a:pPr lvl="1"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b) delay messages so that they’re in order.  </a:t>
            </a:r>
          </a:p>
          <a:p>
            <a:pPr>
              <a:buFontTx/>
              <a:buChar char="-"/>
            </a:pP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Real problem = this is overlooked!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Transfer state to new node</a:t>
            </a:r>
          </a:p>
          <a:p>
            <a:r>
              <a:rPr lang="en-US" dirty="0" smtClean="0"/>
              <a:t>Membership churn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inconsistent</a:t>
            </a:r>
          </a:p>
          <a:p>
            <a:r>
              <a:rPr lang="en-US" dirty="0" smtClean="0"/>
              <a:t>Solution is too complex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6ED1F-0E0C-48F7-AA15-A8637F595CE4}" type="datetimeFigureOut">
              <a:rPr lang="en-US" smtClean="0"/>
              <a:pPr/>
              <a:t>11/20/2009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536EB-986B-4566-82EE-B80115437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Barbie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Jared Cantwell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Reliable Multicast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066800" y="25908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066800" y="3047999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143000" y="3505198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2000" y="236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62000" y="28336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2000" y="3276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r</a:t>
            </a: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990600" y="23622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1371600" y="25908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371600" y="25908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72000" y="23622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362200" y="182880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Ideal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975054" y="1828800"/>
            <a:ext cx="841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Reality</a:t>
            </a:r>
            <a:endParaRPr lang="en-US" b="1" dirty="0"/>
          </a:p>
        </p:txBody>
      </p:sp>
      <p:sp>
        <p:nvSpPr>
          <p:cNvPr id="44" name="Line 27"/>
          <p:cNvSpPr>
            <a:spLocks noChangeShapeType="1"/>
          </p:cNvSpPr>
          <p:nvPr/>
        </p:nvSpPr>
        <p:spPr bwMode="auto">
          <a:xfrm>
            <a:off x="5105400" y="25908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8"/>
          <p:cNvSpPr>
            <a:spLocks noChangeShapeType="1"/>
          </p:cNvSpPr>
          <p:nvPr/>
        </p:nvSpPr>
        <p:spPr bwMode="auto">
          <a:xfrm>
            <a:off x="5105400" y="2590800"/>
            <a:ext cx="3048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27"/>
          <p:cNvSpPr>
            <a:spLocks noChangeShapeType="1"/>
          </p:cNvSpPr>
          <p:nvPr/>
        </p:nvSpPr>
        <p:spPr bwMode="auto">
          <a:xfrm>
            <a:off x="2362200" y="3048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 flipV="1">
            <a:off x="2362200" y="25908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27"/>
          <p:cNvSpPr>
            <a:spLocks noChangeShapeType="1"/>
          </p:cNvSpPr>
          <p:nvPr/>
        </p:nvSpPr>
        <p:spPr bwMode="auto">
          <a:xfrm>
            <a:off x="6248400" y="3048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V="1">
            <a:off x="6248400" y="2743200"/>
            <a:ext cx="4572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57200" y="4541837"/>
            <a:ext cx="8229600" cy="2087563"/>
          </a:xfrm>
        </p:spPr>
        <p:txBody>
          <a:bodyPr>
            <a:normAutofit/>
          </a:bodyPr>
          <a:lstStyle/>
          <a:p>
            <a:r>
              <a:rPr lang="en-US" dirty="0" smtClean="0"/>
              <a:t>UDP, TCP, Multicast not good enough</a:t>
            </a:r>
          </a:p>
          <a:p>
            <a:r>
              <a:rPr lang="en-US" i="1" dirty="0" smtClean="0"/>
              <a:t>What is the correct way to recover?</a:t>
            </a:r>
          </a:p>
        </p:txBody>
      </p:sp>
      <p:sp>
        <p:nvSpPr>
          <p:cNvPr id="23" name="Explosion 1 22"/>
          <p:cNvSpPr/>
          <p:nvPr/>
        </p:nvSpPr>
        <p:spPr>
          <a:xfrm>
            <a:off x="5257800" y="3200400"/>
            <a:ext cx="304800" cy="228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xplosion 1 23"/>
          <p:cNvSpPr/>
          <p:nvPr/>
        </p:nvSpPr>
        <p:spPr>
          <a:xfrm>
            <a:off x="6629400" y="2590800"/>
            <a:ext cx="304800" cy="228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Churn</a:t>
            </a:r>
            <a:endParaRPr lang="en-US" dirty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>
            <a:off x="3581400" y="2514600"/>
            <a:ext cx="1524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42672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4267200" y="25146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5638800" y="25146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971800" y="1447800"/>
            <a:ext cx="26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Receives new membership</a:t>
            </a:r>
            <a:endParaRPr lang="en-US" dirty="0"/>
          </a:p>
        </p:txBody>
      </p:sp>
      <p:cxnSp>
        <p:nvCxnSpPr>
          <p:cNvPr id="44" name="Straight Arrow Connector 43"/>
          <p:cNvCxnSpPr/>
          <p:nvPr/>
        </p:nvCxnSpPr>
        <p:spPr>
          <a:xfrm rot="5400000">
            <a:off x="3619500" y="2095500"/>
            <a:ext cx="685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ine 30"/>
          <p:cNvSpPr>
            <a:spLocks noChangeShapeType="1"/>
          </p:cNvSpPr>
          <p:nvPr/>
        </p:nvSpPr>
        <p:spPr bwMode="auto">
          <a:xfrm>
            <a:off x="35814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971800" y="3810000"/>
            <a:ext cx="1200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Never sent</a:t>
            </a:r>
            <a:endParaRPr lang="en-US" dirty="0"/>
          </a:p>
        </p:txBody>
      </p:sp>
      <p:cxnSp>
        <p:nvCxnSpPr>
          <p:cNvPr id="48" name="Straight Arrow Connector 47"/>
          <p:cNvCxnSpPr>
            <a:stCxn id="46" idx="0"/>
          </p:cNvCxnSpPr>
          <p:nvPr/>
        </p:nvCxnSpPr>
        <p:spPr>
          <a:xfrm rot="5400000" flipH="1" flipV="1">
            <a:off x="3500468" y="3348067"/>
            <a:ext cx="533398" cy="390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4541837"/>
            <a:ext cx="8229600" cy="2087563"/>
          </a:xfrm>
        </p:spPr>
        <p:txBody>
          <a:bodyPr>
            <a:normAutofit/>
          </a:bodyPr>
          <a:lstStyle/>
          <a:p>
            <a:r>
              <a:rPr lang="en-US" dirty="0" smtClean="0"/>
              <a:t>Membership changes are not instant</a:t>
            </a:r>
          </a:p>
          <a:p>
            <a:r>
              <a:rPr lang="en-US" dirty="0" smtClean="0"/>
              <a:t>How to handle failure cases?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Ordering</a:t>
            </a:r>
            <a:endParaRPr lang="en-US" dirty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914400" y="2971799"/>
            <a:ext cx="708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>
            <a:off x="3581400" y="25146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3581400" y="25146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40386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4038600" y="25146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29"/>
          <p:cNvSpPr>
            <a:spLocks noChangeShapeType="1"/>
          </p:cNvSpPr>
          <p:nvPr/>
        </p:nvSpPr>
        <p:spPr bwMode="auto">
          <a:xfrm flipV="1">
            <a:off x="55626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29"/>
          <p:cNvSpPr>
            <a:spLocks noChangeShapeType="1"/>
          </p:cNvSpPr>
          <p:nvPr/>
        </p:nvSpPr>
        <p:spPr bwMode="auto">
          <a:xfrm>
            <a:off x="5562600" y="29718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29"/>
          <p:cNvSpPr>
            <a:spLocks noChangeShapeType="1"/>
          </p:cNvSpPr>
          <p:nvPr/>
        </p:nvSpPr>
        <p:spPr bwMode="auto">
          <a:xfrm>
            <a:off x="5867400" y="25146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4038600" y="2057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718114" y="2057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47" name="Line 29"/>
          <p:cNvSpPr>
            <a:spLocks noChangeShapeType="1"/>
          </p:cNvSpPr>
          <p:nvPr/>
        </p:nvSpPr>
        <p:spPr bwMode="auto">
          <a:xfrm>
            <a:off x="5867400" y="25146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2362200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Everybody wants it!</a:t>
            </a:r>
          </a:p>
          <a:p>
            <a:pPr marL="514350" indent="-514350"/>
            <a:r>
              <a:rPr lang="en-US" dirty="0" smtClean="0"/>
              <a:t>How can you know if you have it?</a:t>
            </a:r>
          </a:p>
          <a:p>
            <a:pPr marL="514350" indent="-514350"/>
            <a:r>
              <a:rPr lang="en-US" dirty="0" smtClean="0"/>
              <a:t>How can you get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124200" y="2362200"/>
            <a:ext cx="34290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>
            <a:normAutofit/>
          </a:bodyPr>
          <a:lstStyle/>
          <a:p>
            <a:r>
              <a:rPr lang="en-US" dirty="0" smtClean="0"/>
              <a:t>New nodes must get current state</a:t>
            </a:r>
          </a:p>
          <a:p>
            <a:r>
              <a:rPr lang="en-US" dirty="0" smtClean="0"/>
              <a:t>Does not happen </a:t>
            </a:r>
            <a:r>
              <a:rPr lang="en-US" i="1" dirty="0" smtClean="0"/>
              <a:t>instantly</a:t>
            </a:r>
          </a:p>
          <a:p>
            <a:r>
              <a:rPr lang="en-US" dirty="0" smtClean="0"/>
              <a:t>How do you handle nodes failing/joining?</a:t>
            </a: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914400" y="2971800"/>
            <a:ext cx="327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0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>
            <a:off x="4191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3467100" y="2628900"/>
            <a:ext cx="9144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495800" y="2971800"/>
            <a:ext cx="6096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Atomicity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066800" y="2450067"/>
            <a:ext cx="426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066800" y="2907267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143000" y="3364466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2000" y="2221468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62000" y="2692956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2000" y="3135868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r</a:t>
            </a: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990600" y="2221468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1371600" y="245006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371600" y="2450068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72000" y="2221468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362200" y="1688068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Ideal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975054" y="1688068"/>
            <a:ext cx="841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Reality</a:t>
            </a:r>
            <a:endParaRPr lang="en-US" b="1" dirty="0"/>
          </a:p>
        </p:txBody>
      </p:sp>
      <p:sp>
        <p:nvSpPr>
          <p:cNvPr id="44" name="Line 27"/>
          <p:cNvSpPr>
            <a:spLocks noChangeShapeType="1"/>
          </p:cNvSpPr>
          <p:nvPr/>
        </p:nvSpPr>
        <p:spPr bwMode="auto">
          <a:xfrm>
            <a:off x="5105400" y="245006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8"/>
          <p:cNvSpPr>
            <a:spLocks noChangeShapeType="1"/>
          </p:cNvSpPr>
          <p:nvPr/>
        </p:nvSpPr>
        <p:spPr bwMode="auto">
          <a:xfrm>
            <a:off x="5562600" y="2450068"/>
            <a:ext cx="304800" cy="75033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27"/>
          <p:cNvSpPr>
            <a:spLocks noChangeShapeType="1"/>
          </p:cNvSpPr>
          <p:nvPr/>
        </p:nvSpPr>
        <p:spPr bwMode="auto">
          <a:xfrm>
            <a:off x="2362200" y="290726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 flipV="1">
            <a:off x="2362200" y="2450068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181600" y="229766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410200" y="2907268"/>
            <a:ext cx="2286000" cy="15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6248400" y="2907268"/>
            <a:ext cx="762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248400" y="336446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Explosion 1 25"/>
          <p:cNvSpPr/>
          <p:nvPr/>
        </p:nvSpPr>
        <p:spPr>
          <a:xfrm>
            <a:off x="5791200" y="3200400"/>
            <a:ext cx="304800" cy="228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>
            <a:normAutofit/>
          </a:bodyPr>
          <a:lstStyle/>
          <a:p>
            <a:r>
              <a:rPr lang="en-US" dirty="0" smtClean="0"/>
              <a:t>Nodes can fail mid-transmit</a:t>
            </a:r>
          </a:p>
          <a:p>
            <a:r>
              <a:rPr lang="en-US" dirty="0" smtClean="0"/>
              <a:t>Some nodes receive message, others do not</a:t>
            </a:r>
          </a:p>
          <a:p>
            <a:r>
              <a:rPr lang="en-US" dirty="0" smtClean="0"/>
              <a:t>Inconsistencies arise!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Distributed programming is hard!</a:t>
            </a:r>
          </a:p>
          <a:p>
            <a:endParaRPr lang="en-US" dirty="0" smtClean="0"/>
          </a:p>
          <a:p>
            <a:r>
              <a:rPr lang="en-US" dirty="0" smtClean="0"/>
              <a:t>No reliable multicast</a:t>
            </a:r>
          </a:p>
          <a:p>
            <a:r>
              <a:rPr lang="en-US" dirty="0" smtClean="0"/>
              <a:t>Membership churn</a:t>
            </a:r>
          </a:p>
          <a:p>
            <a:r>
              <a:rPr lang="en-US" dirty="0" smtClean="0"/>
              <a:t>Message ordering</a:t>
            </a:r>
          </a:p>
          <a:p>
            <a:r>
              <a:rPr lang="en-US" dirty="0" smtClean="0"/>
              <a:t>State transfers</a:t>
            </a:r>
          </a:p>
          <a:p>
            <a:r>
              <a:rPr lang="en-US" dirty="0" smtClean="0"/>
              <a:t>Failure atomicity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838200"/>
            <a:ext cx="136144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Problem / Motivation</a:t>
            </a:r>
          </a:p>
          <a:p>
            <a:r>
              <a:rPr lang="en-US" dirty="0" smtClean="0"/>
              <a:t>Solution (Virtual Synchrony)</a:t>
            </a:r>
          </a:p>
          <a:p>
            <a:pPr lvl="1"/>
            <a:r>
              <a:rPr lang="en-US" dirty="0" smtClean="0"/>
              <a:t>Assumptions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Close Synchrony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Synchrony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WAN of LANs</a:t>
            </a:r>
          </a:p>
          <a:p>
            <a:r>
              <a:rPr lang="en-US" dirty="0" smtClean="0">
                <a:sym typeface="Wingdings" pitchFamily="2" charset="2"/>
              </a:rPr>
              <a:t>Unreliable network</a:t>
            </a:r>
          </a:p>
          <a:p>
            <a:r>
              <a:rPr lang="en-US" dirty="0" smtClean="0">
                <a:sym typeface="Wingdings" pitchFamily="2" charset="2"/>
              </a:rPr>
              <a:t>Flow control at lowest layer</a:t>
            </a:r>
          </a:p>
          <a:p>
            <a:r>
              <a:rPr lang="en-US" dirty="0" smtClean="0">
                <a:sym typeface="Wingdings" pitchFamily="2" charset="2"/>
              </a:rPr>
              <a:t>Clocks not synchronized</a:t>
            </a:r>
          </a:p>
          <a:p>
            <a:r>
              <a:rPr lang="en-US" b="1" i="1" dirty="0" smtClean="0">
                <a:sym typeface="Wingdings" pitchFamily="2" charset="2"/>
              </a:rPr>
              <a:t>No partitions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  <a:sym typeface="Wingdings" pitchFamily="2" charset="2"/>
              </a:rPr>
              <a:t>CAP Theorem?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Nodes crash</a:t>
            </a:r>
          </a:p>
          <a:p>
            <a:r>
              <a:rPr lang="en-US" dirty="0" smtClean="0"/>
              <a:t>Network is </a:t>
            </a:r>
            <a:r>
              <a:rPr lang="en-US" dirty="0" err="1" smtClean="0"/>
              <a:t>lossy</a:t>
            </a:r>
            <a:endParaRPr lang="en-US" dirty="0" smtClean="0"/>
          </a:p>
          <a:p>
            <a:r>
              <a:rPr lang="en-US" dirty="0" smtClean="0"/>
              <a:t>Can’t distinguish difference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Problem / Motivation</a:t>
            </a:r>
          </a:p>
          <a:p>
            <a:r>
              <a:rPr lang="en-US" dirty="0" smtClean="0"/>
              <a:t>Solution (Virtual Synchrony)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Assumptions</a:t>
            </a:r>
          </a:p>
          <a:p>
            <a:pPr lvl="1"/>
            <a:r>
              <a:rPr lang="en-US" dirty="0" smtClean="0"/>
              <a:t>Close Synchrony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Synchrony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Multicast</a:t>
            </a:r>
          </a:p>
          <a:p>
            <a:r>
              <a:rPr lang="en-US" dirty="0" smtClean="0"/>
              <a:t>Causal and total ordering</a:t>
            </a:r>
          </a:p>
          <a:p>
            <a:r>
              <a:rPr lang="en-US" dirty="0" smtClean="0"/>
              <a:t>Consistent Cuts</a:t>
            </a:r>
          </a:p>
          <a:p>
            <a:r>
              <a:rPr lang="en-US" dirty="0" smtClean="0"/>
              <a:t>Synchronized clocks</a:t>
            </a:r>
          </a:p>
          <a:p>
            <a:r>
              <a:rPr lang="en-US" dirty="0" smtClean="0"/>
              <a:t>Impossibility of consensus</a:t>
            </a:r>
          </a:p>
          <a:p>
            <a:r>
              <a:rPr lang="en-US" dirty="0" smtClean="0"/>
              <a:t>Distributed file systems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Problem / Motivation</a:t>
            </a:r>
          </a:p>
          <a:p>
            <a:r>
              <a:rPr lang="en-US" dirty="0" smtClean="0"/>
              <a:t>Solution (Virtual Synchrony)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Assumptions</a:t>
            </a:r>
          </a:p>
          <a:p>
            <a:pPr lvl="1"/>
            <a:r>
              <a:rPr lang="en-US" dirty="0" smtClean="0"/>
              <a:t>Close Synchrony</a:t>
            </a:r>
          </a:p>
          <a:p>
            <a:pPr lvl="2"/>
            <a:r>
              <a:rPr lang="en-US" dirty="0" smtClean="0"/>
              <a:t>Model</a:t>
            </a:r>
          </a:p>
          <a:p>
            <a:pPr lvl="2"/>
            <a:r>
              <a:rPr lang="en-US" dirty="0" smtClean="0"/>
              <a:t>Significance</a:t>
            </a:r>
          </a:p>
          <a:p>
            <a:pPr lvl="2"/>
            <a:r>
              <a:rPr lang="en-US" dirty="0" smtClean="0"/>
              <a:t>Issues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Synchrony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Events (all </a:t>
            </a:r>
            <a:r>
              <a:rPr lang="en-US" strike="sngStrike" dirty="0" smtClean="0"/>
              <a:t>or nothing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Internal computation</a:t>
            </a:r>
          </a:p>
          <a:p>
            <a:pPr lvl="1"/>
            <a:r>
              <a:rPr lang="en-US" dirty="0" smtClean="0"/>
              <a:t>Message transmission &amp; delivery</a:t>
            </a:r>
          </a:p>
          <a:p>
            <a:pPr lvl="1"/>
            <a:r>
              <a:rPr lang="en-US" dirty="0" smtClean="0"/>
              <a:t>Membership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i="1" dirty="0" smtClean="0"/>
              <a:t>Synchronous</a:t>
            </a:r>
            <a:r>
              <a:rPr lang="en-US" dirty="0" smtClean="0"/>
              <a:t> execution</a:t>
            </a:r>
            <a:endParaRPr lang="en-US" i="1" dirty="0" smtClean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u</a:t>
            </a:r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20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21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25146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27432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27"/>
          <p:cNvSpPr>
            <a:spLocks noChangeShapeType="1"/>
          </p:cNvSpPr>
          <p:nvPr/>
        </p:nvSpPr>
        <p:spPr bwMode="auto">
          <a:xfrm flipV="1">
            <a:off x="28956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3581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>
            <a:off x="35814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 flipV="1">
            <a:off x="4267200" y="2971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flipV="1">
            <a:off x="42672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>
            <a:off x="56388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33"/>
          <p:cNvSpPr>
            <a:spLocks noChangeShapeType="1"/>
          </p:cNvSpPr>
          <p:nvPr/>
        </p:nvSpPr>
        <p:spPr bwMode="auto">
          <a:xfrm>
            <a:off x="60198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315200" y="3429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35"/>
          <p:cNvSpPr>
            <a:spLocks noChangeShapeType="1"/>
          </p:cNvSpPr>
          <p:nvPr/>
        </p:nvSpPr>
        <p:spPr bwMode="auto">
          <a:xfrm flipV="1">
            <a:off x="7315200" y="2514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36"/>
          <p:cNvSpPr>
            <a:spLocks noChangeShapeType="1"/>
          </p:cNvSpPr>
          <p:nvPr/>
        </p:nvSpPr>
        <p:spPr bwMode="auto">
          <a:xfrm flipV="1">
            <a:off x="2362200" y="2971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37"/>
          <p:cNvSpPr>
            <a:spLocks noChangeShapeType="1"/>
          </p:cNvSpPr>
          <p:nvPr/>
        </p:nvSpPr>
        <p:spPr bwMode="auto">
          <a:xfrm>
            <a:off x="2438400" y="2971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38"/>
          <p:cNvSpPr>
            <a:spLocks noChangeShapeType="1"/>
          </p:cNvSpPr>
          <p:nvPr/>
        </p:nvSpPr>
        <p:spPr bwMode="auto">
          <a:xfrm flipV="1">
            <a:off x="6248400" y="3505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39"/>
          <p:cNvSpPr>
            <a:spLocks noChangeShapeType="1"/>
          </p:cNvSpPr>
          <p:nvPr/>
        </p:nvSpPr>
        <p:spPr bwMode="auto">
          <a:xfrm flipV="1">
            <a:off x="6248400" y="2514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Oval 40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160547" y="6400800"/>
            <a:ext cx="190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Ken’s Slides - 2006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Multicast is always reliable</a:t>
            </a:r>
          </a:p>
          <a:p>
            <a:r>
              <a:rPr lang="en-US" dirty="0" smtClean="0"/>
              <a:t>Membership is always consistent</a:t>
            </a:r>
          </a:p>
          <a:p>
            <a:r>
              <a:rPr lang="en-US" dirty="0" smtClean="0"/>
              <a:t>Totally ordered message delivery</a:t>
            </a:r>
          </a:p>
          <a:p>
            <a:r>
              <a:rPr lang="en-US" dirty="0" smtClean="0"/>
              <a:t>State-transfer happens </a:t>
            </a:r>
            <a:r>
              <a:rPr lang="en-US" i="1" dirty="0" smtClean="0"/>
              <a:t>instantaneously</a:t>
            </a:r>
            <a:endParaRPr lang="en-US" dirty="0" smtClean="0"/>
          </a:p>
          <a:p>
            <a:r>
              <a:rPr lang="en-US" dirty="0" smtClean="0"/>
              <a:t>Failure Atomicity</a:t>
            </a:r>
          </a:p>
          <a:p>
            <a:pPr lvl="1"/>
            <a:r>
              <a:rPr lang="en-US" dirty="0" smtClean="0"/>
              <a:t>Multicast is a </a:t>
            </a:r>
            <a:r>
              <a:rPr lang="en-US" i="1" dirty="0" smtClean="0"/>
              <a:t>single event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Discrete event simulator</a:t>
            </a:r>
          </a:p>
          <a:p>
            <a:r>
              <a:rPr lang="en-US" dirty="0" smtClean="0"/>
              <a:t>Is it practical?</a:t>
            </a:r>
          </a:p>
          <a:p>
            <a:r>
              <a:rPr lang="en-US" dirty="0" smtClean="0"/>
              <a:t>Impossible with failures</a:t>
            </a:r>
          </a:p>
          <a:p>
            <a:r>
              <a:rPr lang="en-US" dirty="0" smtClean="0"/>
              <a:t>Very expensive</a:t>
            </a:r>
          </a:p>
          <a:p>
            <a:pPr lvl="1"/>
            <a:r>
              <a:rPr lang="en-US" dirty="0" smtClean="0"/>
              <a:t>System progresses in lock-step</a:t>
            </a:r>
          </a:p>
          <a:p>
            <a:pPr lvl="1"/>
            <a:r>
              <a:rPr lang="en-US" dirty="0" smtClean="0"/>
              <a:t>Limited by speed of other members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Problem / Motivation</a:t>
            </a:r>
          </a:p>
          <a:p>
            <a:r>
              <a:rPr lang="en-US" dirty="0" smtClean="0"/>
              <a:t>Solution (Virtual Synchrony)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Assumptions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Close Synchrony</a:t>
            </a:r>
          </a:p>
          <a:p>
            <a:pPr lvl="1"/>
            <a:r>
              <a:rPr lang="en-US" dirty="0" smtClean="0"/>
              <a:t>Virtual Synchrony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Virtual Synchrony</a:t>
            </a:r>
          </a:p>
          <a:p>
            <a:pPr lvl="1"/>
            <a:r>
              <a:rPr lang="en-US" dirty="0" smtClean="0"/>
              <a:t>Asynchronous Execution</a:t>
            </a:r>
          </a:p>
          <a:p>
            <a:pPr lvl="1"/>
            <a:r>
              <a:rPr lang="en-US" dirty="0" smtClean="0"/>
              <a:t>Virtual Synchrony</a:t>
            </a:r>
          </a:p>
          <a:p>
            <a:pPr lvl="1"/>
            <a:r>
              <a:rPr lang="en-US" dirty="0" smtClean="0"/>
              <a:t>ISIS</a:t>
            </a:r>
          </a:p>
          <a:p>
            <a:pPr lvl="1"/>
            <a:r>
              <a:rPr lang="en-US" dirty="0" smtClean="0"/>
              <a:t>Parallels</a:t>
            </a:r>
          </a:p>
          <a:p>
            <a:pPr lvl="1"/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Discussion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to high throughput in distributed systems</a:t>
            </a:r>
          </a:p>
          <a:p>
            <a:r>
              <a:rPr lang="en-US" dirty="0" smtClean="0"/>
              <a:t>Only wait for responses (or too fast sends)</a:t>
            </a:r>
          </a:p>
          <a:p>
            <a:r>
              <a:rPr lang="en-US" dirty="0" smtClean="0"/>
              <a:t>Communication channel</a:t>
            </a:r>
          </a:p>
          <a:p>
            <a:pPr lvl="1"/>
            <a:r>
              <a:rPr lang="en-US" dirty="0" smtClean="0"/>
              <a:t>Acts as a pipeline</a:t>
            </a:r>
          </a:p>
          <a:p>
            <a:pPr lvl="1"/>
            <a:r>
              <a:rPr lang="en-US" dirty="0" smtClean="0"/>
              <a:t>Not limited by latency</a:t>
            </a:r>
          </a:p>
          <a:p>
            <a:r>
              <a:rPr lang="en-US" dirty="0" smtClean="0"/>
              <a:t>Not possible with Close Synchrony!!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Execution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u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35814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5638800" y="25146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60198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6096000" y="3429000"/>
            <a:ext cx="609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6096000" y="2514600"/>
            <a:ext cx="762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7160547" y="6400800"/>
            <a:ext cx="190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Ken’s Slides - 2006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Close Synchrony + Asynchronous</a:t>
            </a:r>
          </a:p>
          <a:p>
            <a:r>
              <a:rPr lang="en-US" dirty="0" smtClean="0"/>
              <a:t>Indistinguishable to application</a:t>
            </a:r>
          </a:p>
          <a:p>
            <a:r>
              <a:rPr lang="en-US" dirty="0" smtClean="0"/>
              <a:t>So….when can synchronous execution be relaxed?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 programming is hard</a:t>
            </a:r>
          </a:p>
          <a:p>
            <a:r>
              <a:rPr lang="en-US" i="1" dirty="0" smtClean="0"/>
              <a:t>What tools can make it easier?</a:t>
            </a:r>
          </a:p>
          <a:p>
            <a:r>
              <a:rPr lang="en-US" i="1" dirty="0" smtClean="0"/>
              <a:t>What assumptions can make it easier?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4648200"/>
            <a:ext cx="136144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ular Callout 4"/>
          <p:cNvSpPr/>
          <p:nvPr/>
        </p:nvSpPr>
        <p:spPr>
          <a:xfrm>
            <a:off x="2667000" y="3962400"/>
            <a:ext cx="4572000" cy="1752600"/>
          </a:xfrm>
          <a:prstGeom prst="wedgeRectCallout">
            <a:avLst>
              <a:gd name="adj1" fmla="val -56890"/>
              <a:gd name="adj2" fmla="val 705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Distributed programming is hard!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Let’s go shopping!!!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600" y="6396335"/>
            <a:ext cx="3307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According to </a:t>
            </a:r>
            <a:r>
              <a:rPr lang="en-US" sz="1200" dirty="0" smtClean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en.wikipedia.org/wiki/Barbie</a:t>
            </a:r>
            <a:r>
              <a:rPr lang="en-US" sz="1200" dirty="0" smtClean="0"/>
              <a:t>, </a:t>
            </a:r>
          </a:p>
          <a:p>
            <a:r>
              <a:rPr lang="en-US" sz="1200" dirty="0" smtClean="0"/>
              <a:t>Barbie once said “Math is hard!” (misquoted).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Framework</a:t>
            </a:r>
          </a:p>
          <a:p>
            <a:r>
              <a:rPr lang="en-US" dirty="0" smtClean="0"/>
              <a:t>Membership Service</a:t>
            </a:r>
          </a:p>
          <a:p>
            <a:r>
              <a:rPr lang="en-US" dirty="0" smtClean="0"/>
              <a:t>VS primitives</a:t>
            </a:r>
          </a:p>
          <a:p>
            <a:pPr lvl="1"/>
            <a:r>
              <a:rPr lang="en-US" dirty="0" smtClean="0"/>
              <a:t>ABCAST</a:t>
            </a:r>
          </a:p>
          <a:p>
            <a:pPr lvl="1"/>
            <a:r>
              <a:rPr lang="en-US" dirty="0" smtClean="0"/>
              <a:t>CBCAST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i="1" dirty="0" smtClean="0"/>
              <a:t>Crash and Lossy Network Indistinguishable</a:t>
            </a:r>
            <a:endParaRPr lang="en-US" dirty="0" smtClean="0"/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Membership list</a:t>
            </a:r>
          </a:p>
          <a:p>
            <a:pPr lvl="1"/>
            <a:r>
              <a:rPr lang="en-US" dirty="0" smtClean="0"/>
              <a:t>Nonresponsive or failed members are dropped</a:t>
            </a:r>
          </a:p>
          <a:p>
            <a:pPr lvl="1"/>
            <a:r>
              <a:rPr lang="en-US" dirty="0" smtClean="0"/>
              <a:t>Only listed members can participate</a:t>
            </a:r>
          </a:p>
          <a:p>
            <a:pPr lvl="1"/>
            <a:r>
              <a:rPr lang="en-US" dirty="0" smtClean="0"/>
              <a:t>Re-join protocol</a:t>
            </a:r>
          </a:p>
          <a:p>
            <a:pPr lvl="1"/>
            <a:r>
              <a:rPr lang="en-US" i="1" dirty="0" smtClean="0"/>
              <a:t>Does Membership exist in all distributed systems?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>
            <a:normAutofit/>
          </a:bodyPr>
          <a:lstStyle/>
          <a:p>
            <a:r>
              <a:rPr lang="en-US" dirty="0" smtClean="0"/>
              <a:t>Atomic Broadcast (ABCAST)</a:t>
            </a:r>
          </a:p>
          <a:p>
            <a:r>
              <a:rPr lang="en-US" dirty="0" smtClean="0"/>
              <a:t>No message can be delivered to any user until all previous ABCAST messages have been delivered</a:t>
            </a:r>
          </a:p>
          <a:p>
            <a:r>
              <a:rPr lang="en-US" dirty="0" smtClean="0"/>
              <a:t>Costly to implement</a:t>
            </a:r>
          </a:p>
          <a:p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495800"/>
            <a:ext cx="82296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…But not everyone needs such strong guarantees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 Atomic Broadcast (CBCAST)</a:t>
            </a:r>
          </a:p>
          <a:p>
            <a:r>
              <a:rPr lang="en-US" dirty="0" smtClean="0"/>
              <a:t>Sufficient for most programmers</a:t>
            </a:r>
          </a:p>
          <a:p>
            <a:r>
              <a:rPr lang="en-US" dirty="0" smtClean="0"/>
              <a:t>Concurrent messages commute</a:t>
            </a:r>
          </a:p>
          <a:p>
            <a:r>
              <a:rPr lang="en-US" dirty="0" smtClean="0"/>
              <a:t>Weaker than ABCAST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CBCAST?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dirty="0" smtClean="0"/>
              <a:t>When any conflicting multicasts are uniquely ordered along a single causal chain</a:t>
            </a:r>
          </a:p>
          <a:p>
            <a:r>
              <a:rPr lang="en-US" dirty="0" smtClean="0"/>
              <a:t>…..This is Virtual Synchrony</a:t>
            </a:r>
            <a:endParaRPr lang="en-US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066800" y="22098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066800" y="2971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1066800" y="2590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85800" y="1981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85800" y="236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858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85800" y="32146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1066800" y="2057400"/>
            <a:ext cx="228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3276600" y="2209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3276600" y="22098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3276600" y="22098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1066800" y="3352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7" name="Group 16"/>
          <p:cNvGrpSpPr>
            <a:grpSpLocks/>
          </p:cNvGrpSpPr>
          <p:nvPr/>
        </p:nvGrpSpPr>
        <p:grpSpPr bwMode="auto">
          <a:xfrm flipV="1">
            <a:off x="1981200" y="2209800"/>
            <a:ext cx="381000" cy="1143000"/>
            <a:chOff x="1296" y="2448"/>
            <a:chExt cx="192" cy="624"/>
          </a:xfrm>
        </p:grpSpPr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6934200" y="2209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934200" y="2209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6934200" y="22098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/>
          <p:cNvGrpSpPr>
            <a:grpSpLocks/>
          </p:cNvGrpSpPr>
          <p:nvPr/>
        </p:nvGrpSpPr>
        <p:grpSpPr bwMode="auto">
          <a:xfrm flipV="1">
            <a:off x="5257800" y="2209800"/>
            <a:ext cx="304800" cy="1143000"/>
            <a:chOff x="1296" y="2448"/>
            <a:chExt cx="192" cy="624"/>
          </a:xfrm>
        </p:grpSpPr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1066800" y="2209800"/>
            <a:ext cx="6858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752600" y="2209800"/>
            <a:ext cx="228600" cy="1143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1981200" y="3352800"/>
            <a:ext cx="6096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2895600" y="2209800"/>
            <a:ext cx="6858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590800" y="2209800"/>
            <a:ext cx="304800" cy="1143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3962400" y="2971800"/>
            <a:ext cx="6858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3581400" y="2209800"/>
            <a:ext cx="381000" cy="762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4648200" y="2971800"/>
            <a:ext cx="228600" cy="381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4876800" y="3352800"/>
            <a:ext cx="6858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 flipH="1">
            <a:off x="5562600" y="2971800"/>
            <a:ext cx="152400" cy="381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6248400" y="2209800"/>
            <a:ext cx="16764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4343400" y="22098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>
            <a:off x="4343400" y="2971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V="1">
            <a:off x="4343400" y="2590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 flipH="1">
            <a:off x="5791200" y="2209800"/>
            <a:ext cx="457200" cy="7620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>
            <a:off x="5715000" y="2971800"/>
            <a:ext cx="76200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1066800" y="2590800"/>
            <a:ext cx="480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>
            <a:off x="5867400" y="2590800"/>
            <a:ext cx="381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>
            <a:off x="6248400" y="335280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5029200" y="25908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5029200" y="25908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V="1">
            <a:off x="5029200" y="2209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6477000" y="2971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V="1">
            <a:off x="6477000" y="25908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 flipV="1">
            <a:off x="6477000" y="2209800"/>
            <a:ext cx="304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Oval 52"/>
          <p:cNvSpPr>
            <a:spLocks noChangeArrowheads="1"/>
          </p:cNvSpPr>
          <p:nvPr/>
        </p:nvSpPr>
        <p:spPr bwMode="auto">
          <a:xfrm>
            <a:off x="1905000" y="34290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3048000" y="17526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55" name="Oval 54"/>
          <p:cNvSpPr>
            <a:spLocks noChangeArrowheads="1"/>
          </p:cNvSpPr>
          <p:nvPr/>
        </p:nvSpPr>
        <p:spPr bwMode="auto">
          <a:xfrm>
            <a:off x="3962400" y="27432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5105400" y="34290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6705600" y="1828800"/>
            <a:ext cx="381000" cy="3810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58" name="Oval 57"/>
          <p:cNvSpPr>
            <a:spLocks noChangeArrowheads="1"/>
          </p:cNvSpPr>
          <p:nvPr/>
        </p:nvSpPr>
        <p:spPr bwMode="auto">
          <a:xfrm>
            <a:off x="4724400" y="22098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9" name="Oval 58"/>
          <p:cNvSpPr>
            <a:spLocks noChangeArrowheads="1"/>
          </p:cNvSpPr>
          <p:nvPr/>
        </p:nvSpPr>
        <p:spPr bwMode="auto">
          <a:xfrm>
            <a:off x="6324600" y="33528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160547" y="6400800"/>
            <a:ext cx="190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Ken’s Slides - 2006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438400" y="1295400"/>
            <a:ext cx="4217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Each thread corresponds to a different lock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 time</a:t>
            </a:r>
          </a:p>
          <a:p>
            <a:r>
              <a:rPr lang="en-US" dirty="0" smtClean="0"/>
              <a:t>Replication in database systems</a:t>
            </a:r>
          </a:p>
          <a:p>
            <a:r>
              <a:rPr lang="en-US" dirty="0" smtClean="0"/>
              <a:t>Schneider’s </a:t>
            </a:r>
            <a:r>
              <a:rPr lang="en-US" i="1" dirty="0" smtClean="0"/>
              <a:t>state machine approach</a:t>
            </a:r>
          </a:p>
          <a:p>
            <a:r>
              <a:rPr lang="en-US" dirty="0" smtClean="0"/>
              <a:t>Parallel processor architectures</a:t>
            </a:r>
          </a:p>
          <a:p>
            <a:r>
              <a:rPr lang="en-US" dirty="0" smtClean="0"/>
              <a:t>Distributed database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a closely synchronous model</a:t>
            </a:r>
          </a:p>
          <a:p>
            <a:r>
              <a:rPr lang="en-US" dirty="0" smtClean="0"/>
              <a:t>Group state and state transfer</a:t>
            </a:r>
          </a:p>
          <a:p>
            <a:r>
              <a:rPr lang="en-US" dirty="0" smtClean="0"/>
              <a:t>Pipelined communication (</a:t>
            </a:r>
            <a:r>
              <a:rPr lang="en-US" dirty="0" err="1" smtClean="0"/>
              <a:t>async</a:t>
            </a:r>
            <a:r>
              <a:rPr lang="en-US" dirty="0" smtClean="0"/>
              <a:t>)</a:t>
            </a:r>
          </a:p>
          <a:p>
            <a:r>
              <a:rPr lang="en-US" i="1" dirty="0" smtClean="0"/>
              <a:t>Single event</a:t>
            </a:r>
            <a:r>
              <a:rPr lang="en-US" dirty="0" smtClean="0"/>
              <a:t> model</a:t>
            </a:r>
            <a:endParaRPr lang="en-US" i="1" dirty="0" smtClean="0"/>
          </a:p>
          <a:p>
            <a:r>
              <a:rPr lang="en-US" dirty="0" smtClean="0"/>
              <a:t>Failure handling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Partitions</a:t>
            </a:r>
          </a:p>
          <a:p>
            <a:r>
              <a:rPr lang="en-US" dirty="0" smtClean="0"/>
              <a:t>False positives </a:t>
            </a:r>
          </a:p>
          <a:p>
            <a:pPr lvl="1"/>
            <a:r>
              <a:rPr lang="en-US" dirty="0" smtClean="0"/>
              <a:t>Most have them, VS admits it</a:t>
            </a:r>
          </a:p>
          <a:p>
            <a:r>
              <a:rPr lang="en-US" dirty="0" smtClean="0"/>
              <a:t>False negatives</a:t>
            </a:r>
          </a:p>
          <a:p>
            <a:pPr lvl="1"/>
            <a:r>
              <a:rPr lang="en-US" dirty="0" smtClean="0"/>
              <a:t>Depend on a timeout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Programming in distributed systems is hard</a:t>
            </a:r>
          </a:p>
          <a:p>
            <a:r>
              <a:rPr lang="en-US" dirty="0" smtClean="0"/>
              <a:t>Close Synchrony makes it easier</a:t>
            </a:r>
          </a:p>
          <a:p>
            <a:pPr lvl="1"/>
            <a:r>
              <a:rPr lang="en-US" dirty="0" smtClean="0"/>
              <a:t>Costs too much</a:t>
            </a:r>
          </a:p>
          <a:p>
            <a:r>
              <a:rPr lang="en-US" dirty="0" smtClean="0"/>
              <a:t>Take asynchronous when you can</a:t>
            </a:r>
          </a:p>
          <a:p>
            <a:r>
              <a:rPr lang="en-US" dirty="0" smtClean="0"/>
              <a:t>Virtual Synchrony </a:t>
            </a:r>
          </a:p>
          <a:p>
            <a:pPr lvl="1"/>
            <a:r>
              <a:rPr lang="en-US" dirty="0" smtClean="0"/>
              <a:t>Pipelined</a:t>
            </a:r>
          </a:p>
          <a:p>
            <a:pPr lvl="1"/>
            <a:r>
              <a:rPr lang="en-US" dirty="0" smtClean="0"/>
              <a:t>Easy to reason over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6053" y="1143000"/>
            <a:ext cx="927947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the Limitations </a:t>
            </a:r>
            <a:br>
              <a:rPr lang="en-US" dirty="0" smtClean="0"/>
            </a:br>
            <a:r>
              <a:rPr lang="en-US" sz="2700" dirty="0" smtClean="0"/>
              <a:t>of Causally and Totally Ordered Communication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Authors</a:t>
            </a:r>
          </a:p>
          <a:p>
            <a:pPr lvl="1"/>
            <a:r>
              <a:rPr lang="en-US" dirty="0" smtClean="0"/>
              <a:t>David </a:t>
            </a:r>
            <a:r>
              <a:rPr lang="en-US" dirty="0" err="1" smtClean="0"/>
              <a:t>Cheriton</a:t>
            </a:r>
            <a:endParaRPr lang="en-US" dirty="0" smtClean="0"/>
          </a:p>
          <a:p>
            <a:pPr lvl="2"/>
            <a:r>
              <a:rPr lang="en-US" dirty="0" smtClean="0"/>
              <a:t>Stanford</a:t>
            </a:r>
          </a:p>
          <a:p>
            <a:pPr lvl="2"/>
            <a:r>
              <a:rPr lang="en-US" dirty="0" smtClean="0"/>
              <a:t>PhD – Waterloo</a:t>
            </a:r>
          </a:p>
          <a:p>
            <a:pPr lvl="2"/>
            <a:r>
              <a:rPr lang="en-US" dirty="0" smtClean="0"/>
              <a:t>Billionaire</a:t>
            </a:r>
          </a:p>
          <a:p>
            <a:pPr lvl="1"/>
            <a:r>
              <a:rPr lang="en-US" dirty="0" smtClean="0"/>
              <a:t>Dale Skeen</a:t>
            </a:r>
          </a:p>
          <a:p>
            <a:pPr lvl="2"/>
            <a:r>
              <a:rPr lang="en-US" dirty="0" smtClean="0"/>
              <a:t>PhD – UC Berkeley</a:t>
            </a:r>
          </a:p>
          <a:p>
            <a:pPr lvl="2"/>
            <a:r>
              <a:rPr lang="en-US" dirty="0" smtClean="0"/>
              <a:t>3-phase commit protocol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981200"/>
            <a:ext cx="114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Process Group Approach to Reliable Distributed Computing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Ken </a:t>
            </a:r>
            <a:r>
              <a:rPr lang="en-US" dirty="0" err="1" smtClean="0"/>
              <a:t>Birman</a:t>
            </a:r>
            <a:endParaRPr lang="en-US" dirty="0" smtClean="0"/>
          </a:p>
          <a:p>
            <a:pPr lvl="1"/>
            <a:r>
              <a:rPr lang="en-US" dirty="0" smtClean="0"/>
              <a:t>Professor, Cornell University</a:t>
            </a:r>
          </a:p>
          <a:p>
            <a:endParaRPr lang="en-US" dirty="0" smtClean="0"/>
          </a:p>
          <a:p>
            <a:r>
              <a:rPr lang="en-US" dirty="0" smtClean="0"/>
              <a:t>ISIS</a:t>
            </a:r>
          </a:p>
          <a:p>
            <a:pPr lvl="1"/>
            <a:r>
              <a:rPr lang="en-US" dirty="0" smtClean="0"/>
              <a:t>“toolkit mechanism for distributed programming”</a:t>
            </a:r>
          </a:p>
          <a:p>
            <a:pPr lvl="1"/>
            <a:r>
              <a:rPr lang="en-US" dirty="0" smtClean="0"/>
              <a:t>Financial trading floors</a:t>
            </a:r>
          </a:p>
          <a:p>
            <a:pPr lvl="1"/>
            <a:r>
              <a:rPr lang="en-US" dirty="0" smtClean="0"/>
              <a:t>Telecommunications switching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1828800"/>
            <a:ext cx="1219200" cy="145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flaws of CATOCS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Unrecognized causality</a:t>
            </a:r>
          </a:p>
          <a:p>
            <a:r>
              <a:rPr lang="en-US" dirty="0" smtClean="0"/>
              <a:t>No </a:t>
            </a:r>
            <a:r>
              <a:rPr lang="en-US" i="1" dirty="0" smtClean="0"/>
              <a:t>semantic</a:t>
            </a:r>
            <a:r>
              <a:rPr lang="en-US" dirty="0" smtClean="0"/>
              <a:t> ordering</a:t>
            </a:r>
          </a:p>
          <a:p>
            <a:r>
              <a:rPr lang="en-US" dirty="0" smtClean="0"/>
              <a:t>No Efficiency Gain </a:t>
            </a:r>
            <a:r>
              <a:rPr lang="en-US" sz="2000" dirty="0" smtClean="0"/>
              <a:t>(over State-level Techniques)</a:t>
            </a:r>
          </a:p>
          <a:p>
            <a:r>
              <a:rPr lang="en-US" dirty="0" smtClean="0"/>
              <a:t>No Scalability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3048000" y="38862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Unrecognized Causality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dirty="0" smtClean="0"/>
              <a:t>External communication is unknown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914400" y="2971799"/>
            <a:ext cx="7086600" cy="457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r</a:t>
            </a:r>
          </a:p>
        </p:txBody>
      </p:sp>
      <p:sp>
        <p:nvSpPr>
          <p:cNvPr id="10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27"/>
          <p:cNvSpPr>
            <a:spLocks noChangeShapeType="1"/>
          </p:cNvSpPr>
          <p:nvPr/>
        </p:nvSpPr>
        <p:spPr bwMode="auto">
          <a:xfrm>
            <a:off x="3810000" y="2971800"/>
            <a:ext cx="1828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8"/>
          <p:cNvSpPr>
            <a:spLocks noChangeShapeType="1"/>
          </p:cNvSpPr>
          <p:nvPr/>
        </p:nvSpPr>
        <p:spPr bwMode="auto">
          <a:xfrm flipV="1">
            <a:off x="3810000" y="2514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29"/>
          <p:cNvSpPr>
            <a:spLocks noChangeShapeType="1"/>
          </p:cNvSpPr>
          <p:nvPr/>
        </p:nvSpPr>
        <p:spPr bwMode="auto">
          <a:xfrm flipV="1">
            <a:off x="49530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Oval 16"/>
          <p:cNvSpPr>
            <a:spLocks noChangeArrowheads="1"/>
          </p:cNvSpPr>
          <p:nvPr/>
        </p:nvSpPr>
        <p:spPr bwMode="auto">
          <a:xfrm>
            <a:off x="3200400" y="2286000"/>
            <a:ext cx="228600" cy="1905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V="1">
            <a:off x="4953000" y="29718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>
            <a:off x="4267200" y="25146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>
            <a:off x="3314700" y="2514600"/>
            <a:ext cx="0" cy="14478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2819400" y="3671887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3810000" y="2971800"/>
            <a:ext cx="1600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>
            <a:off x="4953000" y="3429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Unrecognized Causality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1"/>
            <a:ext cx="4038600" cy="3352800"/>
          </a:xfrm>
        </p:spPr>
        <p:txBody>
          <a:bodyPr/>
          <a:lstStyle/>
          <a:p>
            <a:r>
              <a:rPr lang="en-US" dirty="0" smtClean="0"/>
              <a:t>Database is external entity</a:t>
            </a:r>
          </a:p>
          <a:p>
            <a:r>
              <a:rPr lang="en-US" dirty="0" smtClean="0"/>
              <a:t>Causal relation exists, but CATOCS misses it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981200"/>
            <a:ext cx="438150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Semantic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Serialization</a:t>
            </a:r>
          </a:p>
          <a:p>
            <a:pPr lvl="1"/>
            <a:r>
              <a:rPr lang="en-US" dirty="0" smtClean="0"/>
              <a:t>Messages can’t be “group together”</a:t>
            </a:r>
          </a:p>
          <a:p>
            <a:pPr lvl="1"/>
            <a:r>
              <a:rPr lang="en-US" dirty="0" smtClean="0"/>
              <a:t>Implementing eliminates CATOCS need</a:t>
            </a:r>
          </a:p>
          <a:p>
            <a:r>
              <a:rPr lang="en-US" dirty="0" smtClean="0"/>
              <a:t>Causal Memory</a:t>
            </a:r>
          </a:p>
          <a:p>
            <a:pPr lvl="1"/>
            <a:r>
              <a:rPr lang="en-US" dirty="0" smtClean="0"/>
              <a:t>Solution: state-level logical clock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Efficiency 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need state-level techniques</a:t>
            </a:r>
          </a:p>
          <a:p>
            <a:r>
              <a:rPr lang="en-US" dirty="0" smtClean="0"/>
              <a:t>False causality</a:t>
            </a:r>
          </a:p>
          <a:p>
            <a:pPr lvl="1"/>
            <a:r>
              <a:rPr lang="en-US" dirty="0" smtClean="0"/>
              <a:t>Reduces Performance</a:t>
            </a:r>
          </a:p>
          <a:p>
            <a:pPr lvl="1"/>
            <a:r>
              <a:rPr lang="en-US" dirty="0" smtClean="0"/>
              <a:t>Increased Memory</a:t>
            </a:r>
          </a:p>
          <a:p>
            <a:r>
              <a:rPr lang="en-US" dirty="0" smtClean="0"/>
              <a:t>Message overhead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Efficiency 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600200"/>
            <a:ext cx="4343400" cy="4525963"/>
          </a:xfrm>
        </p:spPr>
        <p:txBody>
          <a:bodyPr/>
          <a:lstStyle/>
          <a:p>
            <a:r>
              <a:rPr lang="en-US" dirty="0" smtClean="0"/>
              <a:t>What if m2 happened to follow m1, but was not causally related?</a:t>
            </a:r>
          </a:p>
          <a:p>
            <a:endParaRPr lang="en-US" dirty="0" smtClean="0"/>
          </a:p>
          <a:p>
            <a:r>
              <a:rPr lang="en-US" dirty="0" smtClean="0"/>
              <a:t>CATOCS would make </a:t>
            </a:r>
            <a:r>
              <a:rPr lang="en-US" b="1" i="1" dirty="0" smtClean="0"/>
              <a:t>False Causality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76400"/>
            <a:ext cx="398145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≈ quadratic growth of expected message buffering</a:t>
            </a:r>
          </a:p>
          <a:p>
            <a:endParaRPr lang="en-US" dirty="0" smtClean="0"/>
          </a:p>
          <a:p>
            <a:r>
              <a:rPr lang="en-US" dirty="0" smtClean="0"/>
              <a:t>Rebuttal:</a:t>
            </a:r>
          </a:p>
          <a:p>
            <a:pPr lvl="1"/>
            <a:r>
              <a:rPr lang="en-US" dirty="0" smtClean="0"/>
              <a:t>Worst case</a:t>
            </a:r>
          </a:p>
          <a:p>
            <a:pPr lvl="1"/>
            <a:r>
              <a:rPr lang="en-US" dirty="0" smtClean="0"/>
              <a:t>Impractical use case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CATOCS software is overkill</a:t>
            </a:r>
          </a:p>
          <a:p>
            <a:r>
              <a:rPr lang="en-US" dirty="0" smtClean="0"/>
              <a:t>Communication system doesn’t know everything</a:t>
            </a:r>
          </a:p>
          <a:p>
            <a:r>
              <a:rPr lang="en-US" dirty="0" smtClean="0"/>
              <a:t>Everything is better at the application level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Programming is hard</a:t>
            </a:r>
          </a:p>
          <a:p>
            <a:r>
              <a:rPr lang="en-US" dirty="0" smtClean="0"/>
              <a:t>Close Synchrony</a:t>
            </a:r>
          </a:p>
          <a:p>
            <a:pPr lvl="1"/>
            <a:r>
              <a:rPr lang="en-US" dirty="0" smtClean="0"/>
              <a:t>Too costly</a:t>
            </a:r>
          </a:p>
          <a:p>
            <a:r>
              <a:rPr lang="en-US" dirty="0" smtClean="0"/>
              <a:t>Virtual Synchrony</a:t>
            </a:r>
          </a:p>
          <a:p>
            <a:pPr lvl="1"/>
            <a:r>
              <a:rPr lang="en-US" dirty="0" smtClean="0"/>
              <a:t>Limitations</a:t>
            </a:r>
          </a:p>
          <a:p>
            <a:r>
              <a:rPr lang="en-US" dirty="0" smtClean="0"/>
              <a:t>VS not perfect for all situations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distributed systems programming by assuming a </a:t>
            </a:r>
            <a:r>
              <a:rPr lang="en-US" b="1" i="1" dirty="0" smtClean="0"/>
              <a:t>synchronous environment</a:t>
            </a:r>
            <a:endParaRPr lang="en-US" dirty="0" smtClean="0"/>
          </a:p>
          <a:p>
            <a:r>
              <a:rPr lang="en-US" dirty="0" smtClean="0"/>
              <a:t>Features:</a:t>
            </a:r>
          </a:p>
          <a:p>
            <a:pPr lvl="1"/>
            <a:r>
              <a:rPr lang="en-US" dirty="0" smtClean="0"/>
              <a:t>Process Groups</a:t>
            </a:r>
          </a:p>
          <a:p>
            <a:pPr lvl="1"/>
            <a:r>
              <a:rPr lang="en-US" dirty="0" smtClean="0"/>
              <a:t>Reliable Multicast</a:t>
            </a:r>
          </a:p>
          <a:p>
            <a:pPr lvl="1"/>
            <a:r>
              <a:rPr lang="en-US" dirty="0" smtClean="0"/>
              <a:t>Fault Tolerance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/ Motivation</a:t>
            </a:r>
          </a:p>
          <a:p>
            <a:r>
              <a:rPr lang="en-US" dirty="0" smtClean="0"/>
              <a:t>Solution (Virtual Synchrony)</a:t>
            </a:r>
          </a:p>
          <a:p>
            <a:pPr lvl="1"/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Close Synchrony</a:t>
            </a:r>
          </a:p>
          <a:p>
            <a:pPr lvl="1"/>
            <a:r>
              <a:rPr lang="en-US" dirty="0" smtClean="0"/>
              <a:t>Virtual Synchrony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/ Motivation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Solution (Virtual Synchrony)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Assumptions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Close Synchrony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Virtual Synchrony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Distributed Programming is hard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4572000"/>
            <a:ext cx="136144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reliable multicast</a:t>
            </a:r>
          </a:p>
          <a:p>
            <a:r>
              <a:rPr lang="en-US" dirty="0" smtClean="0"/>
              <a:t>Membership churn</a:t>
            </a:r>
          </a:p>
          <a:p>
            <a:r>
              <a:rPr lang="en-US" dirty="0" smtClean="0"/>
              <a:t>Message ordering</a:t>
            </a:r>
          </a:p>
          <a:p>
            <a:r>
              <a:rPr lang="en-US" dirty="0" smtClean="0"/>
              <a:t>State transfers</a:t>
            </a:r>
          </a:p>
          <a:p>
            <a:r>
              <a:rPr lang="en-US" dirty="0" smtClean="0"/>
              <a:t>Failure atomicity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</TotalTime>
  <Words>1582</Words>
  <Application>Microsoft Office PowerPoint</Application>
  <PresentationFormat>On-screen Show (4:3)</PresentationFormat>
  <Paragraphs>460</Paragraphs>
  <Slides>48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Virtual Synchrony</vt:lpstr>
      <vt:lpstr>Review</vt:lpstr>
      <vt:lpstr>Goal</vt:lpstr>
      <vt:lpstr>The Process Group Approach to Reliable Distributed Computing</vt:lpstr>
      <vt:lpstr>Virtual Synchrony</vt:lpstr>
      <vt:lpstr>Outline</vt:lpstr>
      <vt:lpstr>Outline</vt:lpstr>
      <vt:lpstr>Motivation</vt:lpstr>
      <vt:lpstr>Difficulties</vt:lpstr>
      <vt:lpstr>No Reliable Multicast</vt:lpstr>
      <vt:lpstr>Membership Churn</vt:lpstr>
      <vt:lpstr>Message Ordering</vt:lpstr>
      <vt:lpstr>State Transfers</vt:lpstr>
      <vt:lpstr>Failure Atomicity</vt:lpstr>
      <vt:lpstr>Motivation Review</vt:lpstr>
      <vt:lpstr>Outline</vt:lpstr>
      <vt:lpstr>Assumptions</vt:lpstr>
      <vt:lpstr>Failure Model</vt:lpstr>
      <vt:lpstr>Outline</vt:lpstr>
      <vt:lpstr>Outline</vt:lpstr>
      <vt:lpstr>Model</vt:lpstr>
      <vt:lpstr>Model</vt:lpstr>
      <vt:lpstr>Significance</vt:lpstr>
      <vt:lpstr>Issues</vt:lpstr>
      <vt:lpstr>Outline</vt:lpstr>
      <vt:lpstr>Outline</vt:lpstr>
      <vt:lpstr>Asynchronous Execution</vt:lpstr>
      <vt:lpstr>Asynchronous Execution</vt:lpstr>
      <vt:lpstr>Virtual Synchrony</vt:lpstr>
      <vt:lpstr>ISIS</vt:lpstr>
      <vt:lpstr>ISIS</vt:lpstr>
      <vt:lpstr>ISIS</vt:lpstr>
      <vt:lpstr>ISIS</vt:lpstr>
      <vt:lpstr>When to use CBCAST?</vt:lpstr>
      <vt:lpstr>Parallels</vt:lpstr>
      <vt:lpstr>Benefits</vt:lpstr>
      <vt:lpstr>Discussion</vt:lpstr>
      <vt:lpstr>Summary</vt:lpstr>
      <vt:lpstr>Understanding the Limitations  of Causally and Totally Ordered Communication</vt:lpstr>
      <vt:lpstr>The flaws of CATOCS</vt:lpstr>
      <vt:lpstr>Unrecognized Causality</vt:lpstr>
      <vt:lpstr>Unrecognized Causality</vt:lpstr>
      <vt:lpstr>No Semantic Ordering</vt:lpstr>
      <vt:lpstr>No Efficiency Gain</vt:lpstr>
      <vt:lpstr>No Efficiency Gain</vt:lpstr>
      <vt:lpstr>No Scalability</vt:lpstr>
      <vt:lpstr>Summary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jmc279</dc:creator>
  <cp:lastModifiedBy>Jared</cp:lastModifiedBy>
  <cp:revision>105</cp:revision>
  <dcterms:created xsi:type="dcterms:W3CDTF">2009-11-10T17:33:40Z</dcterms:created>
  <dcterms:modified xsi:type="dcterms:W3CDTF">2009-11-20T16:15:25Z</dcterms:modified>
</cp:coreProperties>
</file>