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45" r:id="rId2"/>
    <p:sldId id="330" r:id="rId3"/>
    <p:sldId id="350" r:id="rId4"/>
    <p:sldId id="351" r:id="rId5"/>
    <p:sldId id="352" r:id="rId6"/>
    <p:sldId id="353" r:id="rId7"/>
    <p:sldId id="354" r:id="rId8"/>
    <p:sldId id="363" r:id="rId9"/>
    <p:sldId id="329" r:id="rId10"/>
    <p:sldId id="374" r:id="rId11"/>
    <p:sldId id="377" r:id="rId12"/>
    <p:sldId id="406" r:id="rId13"/>
    <p:sldId id="362" r:id="rId14"/>
    <p:sldId id="357" r:id="rId15"/>
    <p:sldId id="358" r:id="rId16"/>
    <p:sldId id="359" r:id="rId17"/>
    <p:sldId id="376" r:id="rId18"/>
    <p:sldId id="370" r:id="rId19"/>
    <p:sldId id="369" r:id="rId20"/>
    <p:sldId id="378" r:id="rId21"/>
    <p:sldId id="381" r:id="rId22"/>
    <p:sldId id="379" r:id="rId23"/>
    <p:sldId id="382" r:id="rId24"/>
    <p:sldId id="383" r:id="rId25"/>
    <p:sldId id="380" r:id="rId26"/>
    <p:sldId id="384" r:id="rId27"/>
    <p:sldId id="385" r:id="rId28"/>
    <p:sldId id="386" r:id="rId29"/>
    <p:sldId id="387" r:id="rId30"/>
    <p:sldId id="392" r:id="rId31"/>
    <p:sldId id="389" r:id="rId32"/>
    <p:sldId id="395" r:id="rId33"/>
    <p:sldId id="397" r:id="rId34"/>
    <p:sldId id="398" r:id="rId35"/>
    <p:sldId id="400" r:id="rId36"/>
    <p:sldId id="399" r:id="rId37"/>
    <p:sldId id="391" r:id="rId38"/>
    <p:sldId id="394" r:id="rId39"/>
    <p:sldId id="355" r:id="rId40"/>
    <p:sldId id="372" r:id="rId41"/>
    <p:sldId id="373" r:id="rId42"/>
    <p:sldId id="393" r:id="rId43"/>
    <p:sldId id="401" r:id="rId44"/>
    <p:sldId id="403" r:id="rId45"/>
    <p:sldId id="402" r:id="rId46"/>
    <p:sldId id="411" r:id="rId47"/>
    <p:sldId id="404" r:id="rId48"/>
    <p:sldId id="405" r:id="rId49"/>
    <p:sldId id="409" r:id="rId50"/>
    <p:sldId id="410" r:id="rId51"/>
    <p:sldId id="407" r:id="rId52"/>
    <p:sldId id="348" r:id="rId53"/>
    <p:sldId id="408" r:id="rId54"/>
    <p:sldId id="347" r:id="rId55"/>
    <p:sldId id="412" r:id="rId5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FE1E"/>
    <a:srgbClr val="B7CE88"/>
    <a:srgbClr val="F9BCA1"/>
    <a:srgbClr val="D48886"/>
    <a:srgbClr val="FDEBE3"/>
    <a:srgbClr val="42607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73770" autoAdjust="0"/>
  </p:normalViewPr>
  <p:slideViewPr>
    <p:cSldViewPr>
      <p:cViewPr>
        <p:scale>
          <a:sx n="50" d="100"/>
          <a:sy n="50" d="100"/>
        </p:scale>
        <p:origin x="-1098" y="-13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190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2FA402-DCDB-4A1B-8F8D-1B523AAF7948}" type="datetimeFigureOut">
              <a:rPr lang="zh-CN" altLang="en-US" smtClean="0"/>
              <a:pPr/>
              <a:t>2009-10-23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41EB55-2FEC-4ECC-BFC8-D3CF11EF7F9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2F562DB7-EC61-4ABD-9FED-5B6AC09D3741}" type="datetimeFigureOut">
              <a:rPr lang="en-US"/>
              <a:pPr>
                <a:defRPr/>
              </a:pPr>
              <a:t>10/23/2009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EB672A1-44BC-43A8-8771-1A1EA4959AC4}" type="slidenum">
              <a:rPr lang="he-IL"/>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Ken has worked in the reliably</a:t>
            </a:r>
            <a:r>
              <a:rPr lang="en-US" altLang="zh-CN" baseline="0" dirty="0" smtClean="0"/>
              <a:t> multicast for twenty years, building several famous systems including Isis, Horus and Ensemble, proposing idea of Virtual Synchrony, and this Bimodal multicast.</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papers</a:t>
            </a:r>
            <a:r>
              <a:rPr lang="en-US" baseline="0" dirty="0" smtClean="0"/>
              <a:t> we will talk about today:</a:t>
            </a:r>
            <a:endParaRPr lang="en-US" dirty="0"/>
          </a:p>
        </p:txBody>
      </p:sp>
      <p:sp>
        <p:nvSpPr>
          <p:cNvPr id="4" name="Slide Number Placeholder 3"/>
          <p:cNvSpPr>
            <a:spLocks noGrp="1"/>
          </p:cNvSpPr>
          <p:nvPr>
            <p:ph type="sldNum" sz="quarter" idx="10"/>
          </p:nvPr>
        </p:nvSpPr>
        <p:spPr/>
        <p:txBody>
          <a:bodyPr/>
          <a:lstStyle/>
          <a:p>
            <a:fld id="{CEB672A1-44BC-43A8-8771-1A1EA4959AC4}" type="slidenum">
              <a:rPr lang="he-IL"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smtClean="0">
              <a:solidFill>
                <a:srgbClr val="FF0000"/>
              </a:solidFill>
            </a:endParaRPr>
          </a:p>
        </p:txBody>
      </p:sp>
      <p:sp>
        <p:nvSpPr>
          <p:cNvPr id="4" name="灯片编号占位符 3"/>
          <p:cNvSpPr>
            <a:spLocks noGrp="1"/>
          </p:cNvSpPr>
          <p:nvPr>
            <p:ph type="sldNum" sz="quarter" idx="10"/>
          </p:nvPr>
        </p:nvSpPr>
        <p:spPr/>
        <p:txBody>
          <a:bodyPr/>
          <a:lstStyle/>
          <a:p>
            <a:fld id="{CEB672A1-44BC-43A8-8771-1A1EA4959AC4}" type="slidenum">
              <a:rPr lang="he-IL"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Virtual Synchrony, some time</a:t>
            </a:r>
            <a:r>
              <a:rPr lang="en-US" altLang="zh-CN" baseline="0" dirty="0" smtClean="0"/>
              <a:t>, some process may have contention problem and thus can be late responsive, but not failed.</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Increasing th</a:t>
            </a:r>
            <a:r>
              <a:rPr lang="en-US" altLang="zh-CN" baseline="0" dirty="0" smtClean="0"/>
              <a:t>e perturb rate of slow process, average throughput of the whole system can collapse! And, the bigger the group, the worse the case can be.</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Why?</a:t>
            </a:r>
          </a:p>
        </p:txBody>
      </p:sp>
      <p:sp>
        <p:nvSpPr>
          <p:cNvPr id="4" name="灯片编号占位符 3"/>
          <p:cNvSpPr>
            <a:spLocks noGrp="1"/>
          </p:cNvSpPr>
          <p:nvPr>
            <p:ph type="sldNum" sz="quarter" idx="10"/>
          </p:nvPr>
        </p:nvSpPr>
        <p:spPr/>
        <p:txBody>
          <a:bodyPr/>
          <a:lstStyle/>
          <a:p>
            <a:fld id="{CEB672A1-44BC-43A8-8771-1A1EA4959AC4}" type="slidenum">
              <a:rPr lang="he-IL"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how about the other kind of multicast, like SRM?</a:t>
            </a:r>
          </a:p>
          <a:p>
            <a:r>
              <a:rPr lang="en-US" altLang="zh-CN" dirty="0" smtClean="0"/>
              <a:t>Some research work</a:t>
            </a:r>
            <a:r>
              <a:rPr lang="en-US" altLang="zh-CN" baseline="0" dirty="0" smtClean="0"/>
              <a:t> has proved SRM’s throughput will degrade with the network noise and increasing group size.</a:t>
            </a:r>
          </a:p>
          <a:p>
            <a:r>
              <a:rPr lang="en-US" altLang="zh-CN" baseline="0" dirty="0" smtClean="0"/>
              <a:t>Reasons are:</a:t>
            </a:r>
          </a:p>
          <a:p>
            <a:r>
              <a:rPr lang="en-US" altLang="zh-CN" baseline="0" dirty="0" smtClean="0"/>
              <a:t>1</a:t>
            </a:r>
            <a:r>
              <a:rPr lang="en-US" altLang="zh-CN" baseline="30000" dirty="0" smtClean="0"/>
              <a:t>st</a:t>
            </a:r>
            <a:r>
              <a:rPr lang="en-US" altLang="zh-CN" baseline="0" dirty="0" smtClean="0"/>
              <a:t>. NACK and retransmission can be duplicated through multicast</a:t>
            </a:r>
          </a:p>
          <a:p>
            <a:r>
              <a:rPr lang="en-US" altLang="zh-CN" baseline="0" dirty="0" smtClean="0"/>
              <a:t>2</a:t>
            </a:r>
            <a:r>
              <a:rPr lang="en-US" altLang="zh-CN" baseline="30000" dirty="0" smtClean="0"/>
              <a:t>nd</a:t>
            </a:r>
            <a:r>
              <a:rPr lang="en-US" altLang="zh-CN" baseline="0" dirty="0" smtClean="0"/>
              <a:t>. Bigger group size increase the absolute likelihood of mistakes risk, which are prevent through probabilistic </a:t>
            </a:r>
            <a:r>
              <a:rPr lang="en-US" altLang="zh-CN" baseline="0" dirty="0" err="1" smtClean="0"/>
              <a:t>suppresstion</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CEB672A1-44BC-43A8-8771-1A1EA4959AC4}" type="slidenum">
              <a:rPr lang="he-IL"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 does bimodal </a:t>
            </a:r>
            <a:r>
              <a:rPr lang="en-US" altLang="zh-CN" dirty="0" err="1" smtClean="0"/>
              <a:t>mutlicast</a:t>
            </a:r>
            <a:r>
              <a:rPr lang="en-US" altLang="zh-CN" dirty="0" smtClean="0"/>
              <a:t> works?</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What</a:t>
            </a:r>
            <a:r>
              <a:rPr lang="en-US" altLang="zh-CN" baseline="0" dirty="0" smtClean="0"/>
              <a:t> is multicast? Basically, the idea is simple: some data needs to be sent to multiple receivers. This technology is very useful for many applications, like IPTV, in which TV content needs to be multicast to televisions. Like stock market, the stock quotes should be sent to investors interested in them. We can also count many other popular usage including video conferencing, multiplayer online games, etc.</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Pbcast</a:t>
            </a:r>
            <a:r>
              <a:rPr lang="en-US" altLang="zh-CN" dirty="0" smtClean="0"/>
              <a:t> also has several</a:t>
            </a:r>
            <a:r>
              <a:rPr lang="en-US" altLang="zh-CN" baseline="0" dirty="0" smtClean="0"/>
              <a:t> other mechanisms to assure message ordering, garbage collection.</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 does multicast work? Here</a:t>
            </a:r>
            <a:r>
              <a:rPr lang="en-US" altLang="zh-CN" baseline="0" dirty="0" smtClean="0"/>
              <a:t> is a case, we have a sender and three receivers. First, an apparent way is using </a:t>
            </a:r>
            <a:r>
              <a:rPr lang="en-US" altLang="zh-CN" baseline="0" dirty="0" err="1" smtClean="0"/>
              <a:t>unicast</a:t>
            </a:r>
            <a:r>
              <a:rPr lang="en-US" altLang="zh-CN" baseline="0" dirty="0" smtClean="0"/>
              <a:t> directly from the sender. But then, with the increasing number of receivers, bandwidth consumption and sending overhead will also increase linearly, which is not scalable.</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multicast use intermediate nodes to copy the data</a:t>
            </a:r>
            <a:r>
              <a:rPr lang="en-US" altLang="zh-CN" baseline="0" dirty="0" smtClean="0"/>
              <a:t> from sender, shifting the load away from a single point.</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 we use network layer device, router</a:t>
            </a:r>
            <a:r>
              <a:rPr lang="en-US" altLang="zh-CN" baseline="0" dirty="0" smtClean="0"/>
              <a:t> to copy the data between sender and receivers. It is called IP multicast. </a:t>
            </a:r>
            <a:r>
              <a:rPr lang="en-US" altLang="zh-CN" baseline="0" dirty="0" err="1" smtClean="0"/>
              <a:t>Deering</a:t>
            </a:r>
            <a:r>
              <a:rPr lang="en-US" altLang="zh-CN" baseline="0" dirty="0" smtClean="0"/>
              <a:t> </a:t>
            </a:r>
            <a:r>
              <a:rPr lang="en-US" altLang="zh-CN" baseline="0" dirty="0" err="1" smtClean="0"/>
              <a:t>poposed</a:t>
            </a:r>
            <a:r>
              <a:rPr lang="en-US" altLang="zh-CN" baseline="0" dirty="0" smtClean="0"/>
              <a:t> IPMC in 1990.</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There is also another way of multicast, using an</a:t>
            </a:r>
            <a:r>
              <a:rPr lang="en-US" altLang="zh-CN" baseline="0" dirty="0" smtClean="0"/>
              <a:t> application layer software, either a proxy server, or the receiver itself to copy the data. We call it application layer multicast.</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Let us take a look at</a:t>
            </a:r>
            <a:r>
              <a:rPr lang="en-US" altLang="zh-CN" baseline="0" dirty="0" smtClean="0"/>
              <a:t> the state of the art of multicast. </a:t>
            </a:r>
          </a:p>
          <a:p>
            <a:endParaRPr lang="en-US" altLang="zh-CN" baseline="0" dirty="0" smtClean="0"/>
          </a:p>
          <a:p>
            <a:r>
              <a:rPr lang="en-US" altLang="zh-CN" baseline="0" dirty="0" smtClean="0"/>
              <a:t>Since day one, IPMC has been dogged by scalability problems. Other than degrading </a:t>
            </a:r>
            <a:r>
              <a:rPr lang="en-US" altLang="zh-CN" baseline="0" dirty="0" err="1" smtClean="0"/>
              <a:t>unicast</a:t>
            </a:r>
            <a:r>
              <a:rPr lang="en-US" altLang="zh-CN" baseline="0" dirty="0" smtClean="0"/>
              <a:t> performance, feasibility and desirability issues also leads IPMC to be banned in WAN.</a:t>
            </a:r>
          </a:p>
          <a:p>
            <a:r>
              <a:rPr lang="en-US" altLang="zh-CN" baseline="0" dirty="0" smtClean="0"/>
              <a:t>Feasibility: complexity of managing, deployment</a:t>
            </a:r>
          </a:p>
          <a:p>
            <a:r>
              <a:rPr lang="en-US" altLang="zh-CN" baseline="0" dirty="0" smtClean="0"/>
              <a:t>Desirability: undesirable fate sharing among mutually distrustful ISP.</a:t>
            </a:r>
          </a:p>
          <a:p>
            <a:endParaRPr lang="en-US" altLang="zh-CN" baseline="0" dirty="0" smtClean="0"/>
          </a:p>
          <a:p>
            <a:r>
              <a:rPr lang="en-US" altLang="zh-CN" dirty="0" smtClean="0"/>
              <a:t>In the other hand, ALM has emerged as a main option.</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Research</a:t>
            </a:r>
            <a:r>
              <a:rPr lang="en-US" altLang="zh-CN" baseline="0" dirty="0" smtClean="0"/>
              <a:t> work on multicast can mainly drop in two lines, scalability and reliability. For different application scenarios, multicast is required for different level of scalability and reliability.</a:t>
            </a:r>
            <a:endParaRPr lang="zh-CN" altLang="en-US" dirty="0"/>
          </a:p>
        </p:txBody>
      </p:sp>
      <p:sp>
        <p:nvSpPr>
          <p:cNvPr id="4" name="灯片编号占位符 3"/>
          <p:cNvSpPr>
            <a:spLocks noGrp="1"/>
          </p:cNvSpPr>
          <p:nvPr>
            <p:ph type="sldNum" sz="quarter" idx="10"/>
          </p:nvPr>
        </p:nvSpPr>
        <p:spPr/>
        <p:txBody>
          <a:bodyPr/>
          <a:lstStyle/>
          <a:p>
            <a:fld id="{CEB672A1-44BC-43A8-8771-1A1EA4959AC4}" type="slidenum">
              <a:rPr lang="he-IL"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papers</a:t>
            </a:r>
            <a:r>
              <a:rPr lang="en-US" baseline="0" dirty="0" smtClean="0"/>
              <a:t> we will talk about today:</a:t>
            </a:r>
            <a:endParaRPr lang="en-US" dirty="0"/>
          </a:p>
        </p:txBody>
      </p:sp>
      <p:sp>
        <p:nvSpPr>
          <p:cNvPr id="4" name="Slide Number Placeholder 3"/>
          <p:cNvSpPr>
            <a:spLocks noGrp="1"/>
          </p:cNvSpPr>
          <p:nvPr>
            <p:ph type="sldNum" sz="quarter" idx="10"/>
          </p:nvPr>
        </p:nvSpPr>
        <p:spPr/>
        <p:txBody>
          <a:bodyPr/>
          <a:lstStyle/>
          <a:p>
            <a:fld id="{CEB672A1-44BC-43A8-8771-1A1EA4959AC4}" type="slidenum">
              <a:rPr lang="he-IL"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CN" altLang="en-US" smtClean="0"/>
              <a:t>单击此处编辑母版标题样式</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fr-FR"/>
          </a:p>
        </p:txBody>
      </p:sp>
      <p:sp>
        <p:nvSpPr>
          <p:cNvPr id="4" name="Espace réservé de la date 3"/>
          <p:cNvSpPr>
            <a:spLocks noGrp="1"/>
          </p:cNvSpPr>
          <p:nvPr>
            <p:ph type="dt" sz="half" idx="10"/>
          </p:nvPr>
        </p:nvSpPr>
        <p:spPr/>
        <p:txBody>
          <a:bodyPr/>
          <a:lstStyle>
            <a:lvl1pPr>
              <a:defRPr/>
            </a:lvl1pPr>
          </a:lstStyle>
          <a:p>
            <a:pPr>
              <a:defRPr/>
            </a:pPr>
            <a:fld id="{C4759EA2-2729-492C-9E3D-1DDE1259AE15}" type="datetimeFigureOut">
              <a:rPr lang="fr-FR"/>
              <a:pPr>
                <a:defRPr/>
              </a:pPr>
              <a:t>23/10/2009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CEC850A-0CAC-4255-82F0-FFA531299CC0}" type="slidenum">
              <a:rPr lang="he-IL"/>
              <a:pPr/>
              <a:t>‹#›</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smtClean="0"/>
              <a:t>单击此处编辑母版标题样式</a:t>
            </a:r>
            <a:endParaRPr lang="fr-FR"/>
          </a:p>
        </p:txBody>
      </p:sp>
      <p:sp>
        <p:nvSpPr>
          <p:cNvPr id="3" name="Espace réservé du texte vertical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FR"/>
          </a:p>
        </p:txBody>
      </p:sp>
      <p:sp>
        <p:nvSpPr>
          <p:cNvPr id="4" name="Espace réservé de la date 3"/>
          <p:cNvSpPr>
            <a:spLocks noGrp="1"/>
          </p:cNvSpPr>
          <p:nvPr>
            <p:ph type="dt" sz="half" idx="10"/>
          </p:nvPr>
        </p:nvSpPr>
        <p:spPr/>
        <p:txBody>
          <a:bodyPr/>
          <a:lstStyle>
            <a:lvl1pPr>
              <a:defRPr/>
            </a:lvl1pPr>
          </a:lstStyle>
          <a:p>
            <a:pPr>
              <a:defRPr/>
            </a:pPr>
            <a:fld id="{165EE9D7-059E-4623-85C1-1E9FDBCE9B72}" type="datetimeFigureOut">
              <a:rPr lang="fr-FR"/>
              <a:pPr>
                <a:defRPr/>
              </a:pPr>
              <a:t>23/10/2009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5C71C28-99F9-434E-9A2D-397F474F5FA1}" type="slidenum">
              <a:rPr lang="he-IL"/>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FR"/>
          </a:p>
        </p:txBody>
      </p:sp>
      <p:sp>
        <p:nvSpPr>
          <p:cNvPr id="4" name="Espace réservé de la date 3"/>
          <p:cNvSpPr>
            <a:spLocks noGrp="1"/>
          </p:cNvSpPr>
          <p:nvPr>
            <p:ph type="dt" sz="half" idx="10"/>
          </p:nvPr>
        </p:nvSpPr>
        <p:spPr/>
        <p:txBody>
          <a:bodyPr/>
          <a:lstStyle>
            <a:lvl1pPr>
              <a:defRPr/>
            </a:lvl1pPr>
          </a:lstStyle>
          <a:p>
            <a:pPr>
              <a:defRPr/>
            </a:pPr>
            <a:fld id="{793B14EA-40CB-48DA-B6C5-1199DB74320D}" type="datetimeFigureOut">
              <a:rPr lang="fr-FR"/>
              <a:pPr>
                <a:defRPr/>
              </a:pPr>
              <a:t>23/10/2009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8268CDAE-D5C8-4007-B290-86C7374A5855}" type="slidenum">
              <a:rPr lang="he-IL"/>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smtClean="0"/>
              <a:t>单击此处编辑母版标题样式</a:t>
            </a:r>
            <a:endParaRPr lang="fr-FR"/>
          </a:p>
        </p:txBody>
      </p:sp>
      <p:sp>
        <p:nvSpPr>
          <p:cNvPr id="3" name="Espace réservé du contenu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FR"/>
          </a:p>
        </p:txBody>
      </p:sp>
      <p:sp>
        <p:nvSpPr>
          <p:cNvPr id="4" name="Espace réservé de la date 3"/>
          <p:cNvSpPr>
            <a:spLocks noGrp="1"/>
          </p:cNvSpPr>
          <p:nvPr>
            <p:ph type="dt" sz="half" idx="10"/>
          </p:nvPr>
        </p:nvSpPr>
        <p:spPr/>
        <p:txBody>
          <a:bodyPr/>
          <a:lstStyle>
            <a:lvl1pPr>
              <a:defRPr/>
            </a:lvl1pPr>
          </a:lstStyle>
          <a:p>
            <a:pPr>
              <a:defRPr/>
            </a:pPr>
            <a:fld id="{52F176CC-DFBE-43DC-857F-011B1E2E2950}" type="datetimeFigureOut">
              <a:rPr lang="fr-FR"/>
              <a:pPr>
                <a:defRPr/>
              </a:pPr>
              <a:t>23/10/2009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CB3439E-4E25-4F68-BB98-94457B6087D4}" type="slidenum">
              <a:rPr lang="he-IL"/>
              <a:pPr/>
              <a:t>‹#›</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Espace réservé de la date 3"/>
          <p:cNvSpPr>
            <a:spLocks noGrp="1"/>
          </p:cNvSpPr>
          <p:nvPr>
            <p:ph type="dt" sz="half" idx="10"/>
          </p:nvPr>
        </p:nvSpPr>
        <p:spPr/>
        <p:txBody>
          <a:bodyPr/>
          <a:lstStyle>
            <a:lvl1pPr>
              <a:defRPr/>
            </a:lvl1pPr>
          </a:lstStyle>
          <a:p>
            <a:pPr>
              <a:defRPr/>
            </a:pPr>
            <a:fld id="{077D2074-80C8-4E2A-A5D6-599619A30626}" type="datetimeFigureOut">
              <a:rPr lang="fr-FR"/>
              <a:pPr>
                <a:defRPr/>
              </a:pPr>
              <a:t>23/10/2009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784EA46-0214-4121-9C8F-3B6218EB521A}" type="slidenum">
              <a:rPr lang="he-IL"/>
              <a:pPr/>
              <a:t>‹#›</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smtClean="0"/>
              <a:t>单击此处编辑母版标题样式</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FR"/>
          </a:p>
        </p:txBody>
      </p:sp>
      <p:sp>
        <p:nvSpPr>
          <p:cNvPr id="5" name="Espace réservé de la date 3"/>
          <p:cNvSpPr>
            <a:spLocks noGrp="1"/>
          </p:cNvSpPr>
          <p:nvPr>
            <p:ph type="dt" sz="half" idx="10"/>
          </p:nvPr>
        </p:nvSpPr>
        <p:spPr/>
        <p:txBody>
          <a:bodyPr/>
          <a:lstStyle>
            <a:lvl1pPr>
              <a:defRPr/>
            </a:lvl1pPr>
          </a:lstStyle>
          <a:p>
            <a:pPr>
              <a:defRPr/>
            </a:pPr>
            <a:fld id="{E4B51440-13D7-489E-B661-992FA62D4CFC}" type="datetimeFigureOut">
              <a:rPr lang="fr-FR"/>
              <a:pPr>
                <a:defRPr/>
              </a:pPr>
              <a:t>23/10/2009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979404E-1955-40E4-98FE-C8416008E3B4}" type="slidenum">
              <a:rPr lang="he-IL"/>
              <a:pPr/>
              <a:t>‹#›</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CN" altLang="en-US" smtClean="0"/>
              <a:t>单击此处编辑母版标题样式</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FR"/>
          </a:p>
        </p:txBody>
      </p:sp>
      <p:sp>
        <p:nvSpPr>
          <p:cNvPr id="7" name="Espace réservé de la date 3"/>
          <p:cNvSpPr>
            <a:spLocks noGrp="1"/>
          </p:cNvSpPr>
          <p:nvPr>
            <p:ph type="dt" sz="half" idx="10"/>
          </p:nvPr>
        </p:nvSpPr>
        <p:spPr/>
        <p:txBody>
          <a:bodyPr/>
          <a:lstStyle>
            <a:lvl1pPr>
              <a:defRPr/>
            </a:lvl1pPr>
          </a:lstStyle>
          <a:p>
            <a:pPr>
              <a:defRPr/>
            </a:pPr>
            <a:fld id="{66EB4A0B-5CB7-4157-8291-3F8F03D5E494}" type="datetimeFigureOut">
              <a:rPr lang="fr-FR"/>
              <a:pPr>
                <a:defRPr/>
              </a:pPr>
              <a:t>23/10/2009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37021EE5-13F5-4921-BECC-DD9CEF534865}" type="slidenum">
              <a:rPr lang="he-IL"/>
              <a:pPr/>
              <a:t>‹#›</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smtClean="0"/>
              <a:t>单击此处编辑母版标题样式</a:t>
            </a:r>
            <a:endParaRPr lang="fr-FR"/>
          </a:p>
        </p:txBody>
      </p:sp>
      <p:sp>
        <p:nvSpPr>
          <p:cNvPr id="3" name="Espace réservé de la date 3"/>
          <p:cNvSpPr>
            <a:spLocks noGrp="1"/>
          </p:cNvSpPr>
          <p:nvPr>
            <p:ph type="dt" sz="half" idx="10"/>
          </p:nvPr>
        </p:nvSpPr>
        <p:spPr/>
        <p:txBody>
          <a:bodyPr/>
          <a:lstStyle>
            <a:lvl1pPr>
              <a:defRPr/>
            </a:lvl1pPr>
          </a:lstStyle>
          <a:p>
            <a:pPr>
              <a:defRPr/>
            </a:pPr>
            <a:fld id="{3FAEA56E-C7AE-4176-B143-10900A1F63C0}" type="datetimeFigureOut">
              <a:rPr lang="fr-FR"/>
              <a:pPr>
                <a:defRPr/>
              </a:pPr>
              <a:t>23/10/2009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42E0CB48-C47A-4110-BD00-B861DDB8FB69}" type="slidenum">
              <a:rPr lang="he-IL"/>
              <a:pPr/>
              <a:t>‹#›</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9A62178-979E-493F-B019-EC6983915E43}" type="datetimeFigureOut">
              <a:rPr lang="fr-FR"/>
              <a:pPr>
                <a:defRPr/>
              </a:pPr>
              <a:t>23/10/2009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54CD743B-CA8C-496F-9E98-FEA3009742A7}" type="slidenum">
              <a:rPr lang="he-IL"/>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Espace réservé de la date 3"/>
          <p:cNvSpPr>
            <a:spLocks noGrp="1"/>
          </p:cNvSpPr>
          <p:nvPr>
            <p:ph type="dt" sz="half" idx="10"/>
          </p:nvPr>
        </p:nvSpPr>
        <p:spPr/>
        <p:txBody>
          <a:bodyPr/>
          <a:lstStyle>
            <a:lvl1pPr>
              <a:defRPr/>
            </a:lvl1pPr>
          </a:lstStyle>
          <a:p>
            <a:pPr>
              <a:defRPr/>
            </a:pPr>
            <a:fld id="{233123B0-9666-461C-BCE8-DF9FB005DD5E}" type="datetimeFigureOut">
              <a:rPr lang="fr-FR"/>
              <a:pPr>
                <a:defRPr/>
              </a:pPr>
              <a:t>23/10/2009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C4C8B06D-38AD-47E8-B026-77039F2651E6}" type="slidenum">
              <a:rPr lang="he-IL"/>
              <a:pPr/>
              <a:t>‹#›</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Espace réservé de la date 3"/>
          <p:cNvSpPr>
            <a:spLocks noGrp="1"/>
          </p:cNvSpPr>
          <p:nvPr>
            <p:ph type="dt" sz="half" idx="10"/>
          </p:nvPr>
        </p:nvSpPr>
        <p:spPr/>
        <p:txBody>
          <a:bodyPr/>
          <a:lstStyle>
            <a:lvl1pPr>
              <a:defRPr/>
            </a:lvl1pPr>
          </a:lstStyle>
          <a:p>
            <a:pPr>
              <a:defRPr/>
            </a:pPr>
            <a:fld id="{17DCE71C-8113-4EF5-A568-B6A1D63366F9}" type="datetimeFigureOut">
              <a:rPr lang="fr-FR"/>
              <a:pPr>
                <a:defRPr/>
              </a:pPr>
              <a:t>23/10/2009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B202AF9-FE40-491A-89EB-DD591A37AE9C}" type="slidenum">
              <a:rPr lang="he-IL"/>
              <a:pPr/>
              <a:t>‹#›</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DCAFD3-23FF-4963-BC6E-B58550890D8D}" type="datetimeFigureOut">
              <a:rPr lang="fr-FR"/>
              <a:pPr>
                <a:defRPr/>
              </a:pPr>
              <a:t>23/10/2009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303F173D-EA41-40ED-9F20-8E3C246BDC26}" type="slidenum">
              <a:rPr lang="he-IL"/>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___1.xls"/></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Microsoft_Office_Excel_97-2003____5.xls"/><Relationship Id="rId3" Type="http://schemas.openxmlformats.org/officeDocument/2006/relationships/notesSlide" Target="../notesSlides/notesSlide22.xml"/><Relationship Id="rId7" Type="http://schemas.openxmlformats.org/officeDocument/2006/relationships/oleObject" Target="../embeddings/Microsoft_Office_Excel_97-2003____4.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Excel_97-2003____3.xls"/><Relationship Id="rId5" Type="http://schemas.openxmlformats.org/officeDocument/2006/relationships/oleObject" Target="../embeddings/Microsoft_Office_Excel_97-2003____2.xls"/><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Excel_97-2003____7.xls"/><Relationship Id="rId4" Type="http://schemas.openxmlformats.org/officeDocument/2006/relationships/oleObject" Target="../embeddings/Microsoft_Office_Excel_97-2003____6.xls"/></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Word_97_-_2003___8.doc"/><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2285992"/>
            <a:ext cx="8305800" cy="1470025"/>
          </a:xfrm>
          <a:prstGeom prst="rect">
            <a:avLst/>
          </a:prstGeom>
          <a:noFill/>
          <a:ln w="9525">
            <a:noFill/>
            <a:miter lim="800000"/>
            <a:headEnd/>
            <a:tailEnd/>
          </a:ln>
          <a:effectLst>
            <a:glow rad="139700">
              <a:schemeClr val="accent1">
                <a:satMod val="175000"/>
                <a:alpha val="40000"/>
              </a:schemeClr>
            </a:glo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6000" b="1" i="0" u="none" strike="noStrike" kern="1200" cap="none" spc="0" normalizeH="0" baseline="0" noProof="0" dirty="0" smtClean="0">
                <a:ln>
                  <a:noFill/>
                </a:ln>
                <a:solidFill>
                  <a:schemeClr val="tx1"/>
                </a:solidFill>
                <a:effectLst>
                  <a:glow rad="63500">
                    <a:schemeClr val="accent1">
                      <a:satMod val="175000"/>
                      <a:alpha val="40000"/>
                    </a:schemeClr>
                  </a:glow>
                </a:effectLst>
                <a:uLnTx/>
                <a:uFillTx/>
                <a:latin typeface="+mj-lt"/>
                <a:ea typeface="+mj-ea"/>
                <a:cs typeface="+mj-cs"/>
              </a:rPr>
              <a:t>Multicast</a:t>
            </a:r>
            <a:endParaRPr kumimoji="0" lang="fr-FR" sz="6000" b="1" i="0" u="none" strike="noStrike" kern="1200" cap="none" spc="0" normalizeH="0" baseline="0" noProof="0" dirty="0" smtClean="0">
              <a:ln>
                <a:noFill/>
              </a:ln>
              <a:solidFill>
                <a:schemeClr val="tx1"/>
              </a:solidFill>
              <a:effectLst>
                <a:glow rad="63500">
                  <a:schemeClr val="accent1">
                    <a:satMod val="175000"/>
                    <a:alpha val="40000"/>
                  </a:schemeClr>
                </a:glow>
              </a:effectLst>
              <a:uLnTx/>
              <a:uFillTx/>
              <a:latin typeface="+mj-lt"/>
              <a:ea typeface="+mj-ea"/>
              <a:cs typeface="+mj-cs"/>
            </a:endParaRPr>
          </a:p>
        </p:txBody>
      </p:sp>
      <p:sp>
        <p:nvSpPr>
          <p:cNvPr id="7" name="Sous-titre 2"/>
          <p:cNvSpPr txBox="1">
            <a:spLocks/>
          </p:cNvSpPr>
          <p:nvPr/>
        </p:nvSpPr>
        <p:spPr bwMode="auto">
          <a:xfrm>
            <a:off x="1524000" y="2743200"/>
            <a:ext cx="6172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fr-CA" sz="1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fr-CA"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sz="28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0" u="none" strike="noStrike" kern="1200" cap="none" spc="0" normalizeH="0" baseline="0" noProof="0" dirty="0" smtClean="0">
                <a:ln>
                  <a:noFill/>
                </a:ln>
                <a:solidFill>
                  <a:srgbClr val="898989"/>
                </a:solidFill>
                <a:effectLst/>
                <a:uLnTx/>
                <a:uFillTx/>
                <a:latin typeface="+mn-lt"/>
                <a:ea typeface="+mn-ea"/>
                <a:cs typeface="+mn-cs"/>
              </a:rPr>
              <a:t/>
            </a:r>
            <a:br>
              <a:rPr kumimoji="0" lang="en-US" sz="2800" b="0" i="0" u="none" strike="noStrike" kern="1200" cap="none" spc="0" normalizeH="0" baseline="0" noProof="0" dirty="0" smtClean="0">
                <a:ln>
                  <a:noFill/>
                </a:ln>
                <a:solidFill>
                  <a:srgbClr val="898989"/>
                </a:solidFill>
                <a:effectLst/>
                <a:uLnTx/>
                <a:uFillTx/>
                <a:latin typeface="+mn-lt"/>
                <a:ea typeface="+mn-ea"/>
                <a:cs typeface="+mn-cs"/>
              </a:rPr>
            </a:br>
            <a:endParaRPr kumimoji="0" lang="fr-CA" sz="28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fr-CA"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2285984" y="3643314"/>
            <a:ext cx="4891102" cy="1200329"/>
          </a:xfrm>
          <a:prstGeom prst="rect">
            <a:avLst/>
          </a:prstGeom>
        </p:spPr>
        <p:txBody>
          <a:bodyPr wrap="square">
            <a:spAutoFit/>
          </a:bodyPr>
          <a:lstStyle/>
          <a:p>
            <a:pPr marL="342900" lvl="0" indent="-342900" algn="ctr">
              <a:spcBef>
                <a:spcPct val="20000"/>
              </a:spcBef>
              <a:defRPr/>
            </a:pPr>
            <a:r>
              <a:rPr lang="fr-CA" sz="2400" b="1" dirty="0" smtClean="0">
                <a:latin typeface="+mn-lt"/>
              </a:rPr>
              <a:t>Qi Huang</a:t>
            </a:r>
          </a:p>
          <a:p>
            <a:pPr algn="ctr"/>
            <a:r>
              <a:rPr lang="en-US" altLang="zh-CN" sz="2400" b="1" dirty="0" smtClean="0">
                <a:latin typeface="+mn-lt"/>
              </a:rPr>
              <a:t>CS6410 2009 FA</a:t>
            </a:r>
          </a:p>
          <a:p>
            <a:pPr algn="ctr"/>
            <a:r>
              <a:rPr lang="en-US" altLang="zh-CN" sz="2400" b="1" dirty="0" smtClean="0">
                <a:latin typeface="+mn-lt"/>
              </a:rPr>
              <a:t>10/29/09</a:t>
            </a:r>
            <a:endParaRPr lang="zh-CN" altLang="en-US" sz="2400" b="1" dirty="0" smtClean="0">
              <a:latin typeface="+mn-lt"/>
            </a:endParaRPr>
          </a:p>
        </p:txBody>
      </p:sp>
      <p:pic>
        <p:nvPicPr>
          <p:cNvPr id="16386" name="Picture 2" descr="http://www.cs.cornell.edu/courses/cs6410/2009fa/images/cornell.gif"/>
          <p:cNvPicPr>
            <a:picLocks noChangeAspect="1" noChangeArrowheads="1"/>
          </p:cNvPicPr>
          <p:nvPr/>
        </p:nvPicPr>
        <p:blipFill>
          <a:blip r:embed="rId4"/>
          <a:srcRect/>
          <a:stretch>
            <a:fillRect/>
          </a:stretch>
        </p:blipFill>
        <p:spPr bwMode="auto">
          <a:xfrm>
            <a:off x="166664" y="5715016"/>
            <a:ext cx="1047750" cy="1047751"/>
          </a:xfrm>
          <a:prstGeom prst="rect">
            <a:avLst/>
          </a:prstGeom>
          <a:noFill/>
        </p:spPr>
      </p:pic>
      <p:pic>
        <p:nvPicPr>
          <p:cNvPr id="16388" name="Picture 4" descr="C:\DOCUME~1\gambell\LOCALS~1\Temp\G8~$1LHF[J[TSFM_[G6$TN8.jpg"/>
          <p:cNvPicPr>
            <a:picLocks noChangeAspect="1" noChangeArrowheads="1"/>
          </p:cNvPicPr>
          <p:nvPr/>
        </p:nvPicPr>
        <p:blipFill>
          <a:blip r:embed="rId5"/>
          <a:srcRect/>
          <a:stretch>
            <a:fillRect/>
          </a:stretch>
        </p:blipFill>
        <p:spPr bwMode="auto">
          <a:xfrm>
            <a:off x="1285852" y="5857892"/>
            <a:ext cx="1828800" cy="6286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24"/>
            <a:ext cx="8305800" cy="1470025"/>
          </a:xfrm>
          <a:prstGeom prst="rect">
            <a:avLst/>
          </a:prstGeom>
          <a:noFill/>
          <a:ln w="9525">
            <a:noFill/>
            <a:miter lim="800000"/>
            <a:headEnd/>
            <a:tailEnd/>
          </a:ln>
          <a:effectLst>
            <a:glow rad="139700">
              <a:schemeClr val="accent1">
                <a:satMod val="175000"/>
                <a:alpha val="40000"/>
              </a:schemeClr>
            </a:glo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6000" b="1" i="0" u="none" strike="noStrike" kern="1200" cap="none" spc="0" normalizeH="0" baseline="0" noProof="0" dirty="0" smtClean="0">
                <a:ln>
                  <a:noFill/>
                </a:ln>
                <a:solidFill>
                  <a:schemeClr val="tx1"/>
                </a:solidFill>
                <a:effectLst>
                  <a:glow rad="63500">
                    <a:schemeClr val="accent1">
                      <a:satMod val="175000"/>
                      <a:alpha val="40000"/>
                    </a:schemeClr>
                  </a:glow>
                </a:effectLst>
                <a:uLnTx/>
                <a:uFillTx/>
                <a:latin typeface="+mj-lt"/>
                <a:ea typeface="+mj-ea"/>
                <a:cs typeface="+mj-cs"/>
              </a:rPr>
              <a:t>Bimodal Multicast</a:t>
            </a:r>
            <a:endParaRPr kumimoji="0" lang="fr-FR" sz="6000" b="1" i="0" u="none" strike="noStrike" kern="1200" cap="none" spc="0" normalizeH="0" baseline="0" noProof="0" dirty="0" smtClean="0">
              <a:ln>
                <a:noFill/>
              </a:ln>
              <a:solidFill>
                <a:schemeClr val="tx1"/>
              </a:solidFill>
              <a:effectLst>
                <a:glow rad="63500">
                  <a:schemeClr val="accent1">
                    <a:satMod val="175000"/>
                    <a:alpha val="40000"/>
                  </a:schemeClr>
                </a:glow>
              </a:effectLst>
              <a:uLnTx/>
              <a:uFillTx/>
              <a:latin typeface="+mj-lt"/>
              <a:ea typeface="+mj-ea"/>
              <a:cs typeface="+mj-cs"/>
            </a:endParaRPr>
          </a:p>
        </p:txBody>
      </p:sp>
      <p:pic>
        <p:nvPicPr>
          <p:cNvPr id="2052" name="Picture 4" descr="http://www.cs.cornell.edu/Info/Projects/ISIS/people/hayden.gif"/>
          <p:cNvPicPr>
            <a:picLocks noChangeAspect="1" noChangeArrowheads="1"/>
          </p:cNvPicPr>
          <p:nvPr/>
        </p:nvPicPr>
        <p:blipFill>
          <a:blip r:embed="rId4"/>
          <a:srcRect/>
          <a:stretch>
            <a:fillRect/>
          </a:stretch>
        </p:blipFill>
        <p:spPr bwMode="auto">
          <a:xfrm>
            <a:off x="2786050" y="2214554"/>
            <a:ext cx="1071570" cy="1071570"/>
          </a:xfrm>
          <a:prstGeom prst="roundRect">
            <a:avLst/>
          </a:prstGeom>
          <a:noFill/>
          <a:effectLst>
            <a:outerShdw blurRad="50800" dist="38100" dir="2700000" algn="tl" rotWithShape="0">
              <a:prstClr val="black">
                <a:alpha val="40000"/>
              </a:prstClr>
            </a:outerShdw>
          </a:effectLst>
        </p:spPr>
      </p:pic>
      <p:pic>
        <p:nvPicPr>
          <p:cNvPr id="2054" name="Picture 6" descr="http://www.cs.cornell.edu/ken/PictureOfMe.jpg"/>
          <p:cNvPicPr>
            <a:picLocks noChangeAspect="1" noChangeArrowheads="1"/>
          </p:cNvPicPr>
          <p:nvPr/>
        </p:nvPicPr>
        <p:blipFill>
          <a:blip r:embed="rId5"/>
          <a:srcRect/>
          <a:stretch>
            <a:fillRect/>
          </a:stretch>
        </p:blipFill>
        <p:spPr bwMode="auto">
          <a:xfrm>
            <a:off x="767926" y="2143116"/>
            <a:ext cx="952500" cy="1133476"/>
          </a:xfrm>
          <a:prstGeom prst="roundRect">
            <a:avLst/>
          </a:prstGeom>
          <a:noFill/>
          <a:effectLst>
            <a:outerShdw blurRad="50800" dist="38100" dir="2700000" algn="tl" rotWithShape="0">
              <a:prstClr val="black">
                <a:alpha val="40000"/>
              </a:prstClr>
            </a:outerShdw>
          </a:effectLst>
        </p:spPr>
      </p:pic>
      <p:pic>
        <p:nvPicPr>
          <p:cNvPr id="2056" name="Picture 8" descr="http://home.ku.edu.tr/~oozkasap/oznur.jpg"/>
          <p:cNvPicPr>
            <a:picLocks noChangeAspect="1" noChangeArrowheads="1"/>
          </p:cNvPicPr>
          <p:nvPr/>
        </p:nvPicPr>
        <p:blipFill>
          <a:blip r:embed="rId6"/>
          <a:srcRect/>
          <a:stretch>
            <a:fillRect/>
          </a:stretch>
        </p:blipFill>
        <p:spPr bwMode="auto">
          <a:xfrm>
            <a:off x="5099990" y="2214554"/>
            <a:ext cx="1043646" cy="1071570"/>
          </a:xfrm>
          <a:prstGeom prst="roundRect">
            <a:avLst/>
          </a:prstGeom>
          <a:noFill/>
          <a:effectLst>
            <a:outerShdw blurRad="50800" dist="38100" dir="2700000" algn="tl" rotWithShape="0">
              <a:prstClr val="black">
                <a:alpha val="40000"/>
              </a:prstClr>
            </a:outerShdw>
          </a:effectLst>
        </p:spPr>
      </p:pic>
      <p:pic>
        <p:nvPicPr>
          <p:cNvPr id="2058" name="Picture 10" descr="Zhen Xiao"/>
          <p:cNvPicPr>
            <a:picLocks noChangeAspect="1" noChangeArrowheads="1"/>
          </p:cNvPicPr>
          <p:nvPr/>
        </p:nvPicPr>
        <p:blipFill>
          <a:blip r:embed="rId7" cstate="print"/>
          <a:srcRect/>
          <a:stretch>
            <a:fillRect/>
          </a:stretch>
        </p:blipFill>
        <p:spPr bwMode="auto">
          <a:xfrm>
            <a:off x="7268784" y="2214554"/>
            <a:ext cx="803678" cy="1071570"/>
          </a:xfrm>
          <a:prstGeom prst="roundRect">
            <a:avLst/>
          </a:prstGeom>
          <a:noFill/>
          <a:effectLst>
            <a:outerShdw blurRad="50800" dist="38100" dir="2700000" algn="tl" rotWithShape="0">
              <a:prstClr val="black">
                <a:alpha val="40000"/>
              </a:prstClr>
            </a:outerShdw>
          </a:effectLst>
        </p:spPr>
      </p:pic>
      <p:sp>
        <p:nvSpPr>
          <p:cNvPr id="2060" name="AutoShape 12" descr="http://research.microsoft.com/en-us/um/siliconvalley/about/rogues/rogues/budi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062" name="Picture 14" descr="Mihai Budiu"/>
          <p:cNvPicPr>
            <a:picLocks noChangeAspect="1" noChangeArrowheads="1"/>
          </p:cNvPicPr>
          <p:nvPr/>
        </p:nvPicPr>
        <p:blipFill>
          <a:blip r:embed="rId8"/>
          <a:srcRect/>
          <a:stretch>
            <a:fillRect/>
          </a:stretch>
        </p:blipFill>
        <p:spPr bwMode="auto">
          <a:xfrm>
            <a:off x="2857488" y="4402051"/>
            <a:ext cx="1054826" cy="1071570"/>
          </a:xfrm>
          <a:prstGeom prst="roundRect">
            <a:avLst/>
          </a:prstGeom>
          <a:noFill/>
          <a:effectLst>
            <a:outerShdw blurRad="50800" dist="38100" dir="2700000" algn="tl" rotWithShape="0">
              <a:prstClr val="black">
                <a:alpha val="40000"/>
              </a:prstClr>
            </a:outerShdw>
          </a:effectLst>
        </p:spPr>
      </p:pic>
      <p:pic>
        <p:nvPicPr>
          <p:cNvPr id="2064" name="Picture 16" descr="http://www.cs.cmu.edu/afs/.cs.cmu.edu/Web/copetas/minsky.jpg"/>
          <p:cNvPicPr>
            <a:picLocks noChangeAspect="1" noChangeArrowheads="1"/>
          </p:cNvPicPr>
          <p:nvPr/>
        </p:nvPicPr>
        <p:blipFill>
          <a:blip r:embed="rId9"/>
          <a:srcRect/>
          <a:stretch>
            <a:fillRect/>
          </a:stretch>
        </p:blipFill>
        <p:spPr bwMode="auto">
          <a:xfrm>
            <a:off x="5214943" y="4330613"/>
            <a:ext cx="1000131" cy="1170089"/>
          </a:xfrm>
          <a:prstGeom prst="roundRect">
            <a:avLst/>
          </a:prstGeom>
          <a:noFill/>
          <a:effectLst>
            <a:outerShdw blurRad="50800" dist="38100" dir="2700000" algn="tl" rotWithShape="0">
              <a:prstClr val="black">
                <a:alpha val="40000"/>
              </a:prstClr>
            </a:outerShdw>
          </a:effectLst>
        </p:spPr>
      </p:pic>
      <p:sp>
        <p:nvSpPr>
          <p:cNvPr id="16" name="TextBox 15"/>
          <p:cNvSpPr txBox="1"/>
          <p:nvPr/>
        </p:nvSpPr>
        <p:spPr>
          <a:xfrm>
            <a:off x="357158" y="3425611"/>
            <a:ext cx="1857388" cy="646331"/>
          </a:xfrm>
          <a:prstGeom prst="rect">
            <a:avLst/>
          </a:prstGeom>
          <a:noFill/>
        </p:spPr>
        <p:txBody>
          <a:bodyPr wrap="square" rtlCol="0">
            <a:spAutoFit/>
          </a:bodyPr>
          <a:lstStyle/>
          <a:p>
            <a:r>
              <a:rPr lang="en-US" altLang="zh-CN" dirty="0" smtClean="0">
                <a:latin typeface="+mn-lt"/>
              </a:rPr>
              <a:t>Ken </a:t>
            </a:r>
            <a:r>
              <a:rPr lang="en-US" altLang="zh-CN" dirty="0" err="1" smtClean="0">
                <a:latin typeface="+mn-lt"/>
              </a:rPr>
              <a:t>Birman</a:t>
            </a:r>
            <a:endParaRPr lang="en-US" altLang="zh-CN" dirty="0" smtClean="0">
              <a:latin typeface="+mn-lt"/>
            </a:endParaRPr>
          </a:p>
          <a:p>
            <a:r>
              <a:rPr lang="en-US" altLang="zh-CN" dirty="0" smtClean="0">
                <a:latin typeface="+mn-lt"/>
              </a:rPr>
              <a:t>Cornell University</a:t>
            </a:r>
            <a:endParaRPr lang="zh-CN" altLang="en-US" dirty="0">
              <a:latin typeface="+mn-lt"/>
            </a:endParaRPr>
          </a:p>
        </p:txBody>
      </p:sp>
      <p:sp>
        <p:nvSpPr>
          <p:cNvPr id="18" name="矩形 17"/>
          <p:cNvSpPr/>
          <p:nvPr/>
        </p:nvSpPr>
        <p:spPr>
          <a:xfrm>
            <a:off x="2352178" y="3425611"/>
            <a:ext cx="2362698" cy="646331"/>
          </a:xfrm>
          <a:prstGeom prst="rect">
            <a:avLst/>
          </a:prstGeom>
        </p:spPr>
        <p:txBody>
          <a:bodyPr wrap="none">
            <a:spAutoFit/>
          </a:bodyPr>
          <a:lstStyle/>
          <a:p>
            <a:r>
              <a:rPr lang="en-US" altLang="zh-CN" dirty="0" smtClean="0">
                <a:latin typeface="+mn-lt"/>
              </a:rPr>
              <a:t>Mark Hayden</a:t>
            </a:r>
          </a:p>
          <a:p>
            <a:r>
              <a:rPr lang="en-US" altLang="zh-CN" dirty="0" smtClean="0">
                <a:latin typeface="+mn-lt"/>
              </a:rPr>
              <a:t>Digital Research Center</a:t>
            </a:r>
            <a:endParaRPr lang="zh-CN" altLang="en-US" dirty="0">
              <a:latin typeface="+mn-lt"/>
            </a:endParaRPr>
          </a:p>
        </p:txBody>
      </p:sp>
      <p:sp>
        <p:nvSpPr>
          <p:cNvPr id="19" name="TextBox 18"/>
          <p:cNvSpPr txBox="1"/>
          <p:nvPr/>
        </p:nvSpPr>
        <p:spPr>
          <a:xfrm>
            <a:off x="4786314" y="3429000"/>
            <a:ext cx="1785950" cy="646331"/>
          </a:xfrm>
          <a:prstGeom prst="rect">
            <a:avLst/>
          </a:prstGeom>
          <a:noFill/>
        </p:spPr>
        <p:txBody>
          <a:bodyPr wrap="square" rtlCol="0">
            <a:spAutoFit/>
          </a:bodyPr>
          <a:lstStyle/>
          <a:p>
            <a:r>
              <a:rPr lang="en-US" altLang="zh-CN" dirty="0" err="1" smtClean="0">
                <a:latin typeface="+mn-lt"/>
              </a:rPr>
              <a:t>Oznur</a:t>
            </a:r>
            <a:r>
              <a:rPr lang="en-US" altLang="zh-CN" dirty="0" smtClean="0">
                <a:latin typeface="+mn-lt"/>
              </a:rPr>
              <a:t> </a:t>
            </a:r>
            <a:r>
              <a:rPr lang="en-US" altLang="zh-CN" dirty="0" err="1" smtClean="0">
                <a:latin typeface="+mn-lt"/>
              </a:rPr>
              <a:t>Ozkasap</a:t>
            </a:r>
            <a:r>
              <a:rPr lang="en-US" altLang="zh-CN" dirty="0" smtClean="0">
                <a:latin typeface="+mn-lt"/>
              </a:rPr>
              <a:t> </a:t>
            </a:r>
          </a:p>
          <a:p>
            <a:r>
              <a:rPr lang="en-US" dirty="0" err="1" smtClean="0">
                <a:latin typeface="+mn-lt"/>
              </a:rPr>
              <a:t>Koç</a:t>
            </a:r>
            <a:r>
              <a:rPr lang="en-US" dirty="0" smtClean="0">
                <a:latin typeface="+mn-lt"/>
              </a:rPr>
              <a:t> University</a:t>
            </a:r>
            <a:endParaRPr lang="zh-CN" altLang="en-US" dirty="0">
              <a:latin typeface="+mn-lt"/>
            </a:endParaRPr>
          </a:p>
        </p:txBody>
      </p:sp>
      <p:sp>
        <p:nvSpPr>
          <p:cNvPr id="20" name="TextBox 19"/>
          <p:cNvSpPr txBox="1"/>
          <p:nvPr/>
        </p:nvSpPr>
        <p:spPr>
          <a:xfrm>
            <a:off x="6858016" y="3429000"/>
            <a:ext cx="1785950" cy="646331"/>
          </a:xfrm>
          <a:prstGeom prst="rect">
            <a:avLst/>
          </a:prstGeom>
          <a:noFill/>
        </p:spPr>
        <p:txBody>
          <a:bodyPr wrap="square" rtlCol="0">
            <a:spAutoFit/>
          </a:bodyPr>
          <a:lstStyle/>
          <a:p>
            <a:r>
              <a:rPr lang="en-US" altLang="zh-CN" dirty="0" smtClean="0">
                <a:latin typeface="+mn-lt"/>
              </a:rPr>
              <a:t>Zhen Xiao</a:t>
            </a:r>
          </a:p>
          <a:p>
            <a:r>
              <a:rPr lang="en-US" dirty="0" smtClean="0">
                <a:latin typeface="+mn-lt"/>
              </a:rPr>
              <a:t>Peking University</a:t>
            </a:r>
            <a:endParaRPr lang="zh-CN" altLang="en-US" dirty="0">
              <a:latin typeface="+mn-lt"/>
            </a:endParaRPr>
          </a:p>
        </p:txBody>
      </p:sp>
      <p:sp>
        <p:nvSpPr>
          <p:cNvPr id="21" name="TextBox 20"/>
          <p:cNvSpPr txBox="1"/>
          <p:nvPr/>
        </p:nvSpPr>
        <p:spPr>
          <a:xfrm>
            <a:off x="2357422" y="5643578"/>
            <a:ext cx="2071702" cy="646331"/>
          </a:xfrm>
          <a:prstGeom prst="rect">
            <a:avLst/>
          </a:prstGeom>
          <a:noFill/>
        </p:spPr>
        <p:txBody>
          <a:bodyPr wrap="square" rtlCol="0">
            <a:spAutoFit/>
          </a:bodyPr>
          <a:lstStyle/>
          <a:p>
            <a:r>
              <a:rPr lang="en-US" altLang="zh-CN" dirty="0" err="1" smtClean="0">
                <a:latin typeface="+mn-lt"/>
              </a:rPr>
              <a:t>Mihai</a:t>
            </a:r>
            <a:r>
              <a:rPr lang="en-US" altLang="zh-CN" dirty="0" smtClean="0">
                <a:latin typeface="+mn-lt"/>
              </a:rPr>
              <a:t> </a:t>
            </a:r>
            <a:r>
              <a:rPr lang="en-US" altLang="zh-CN" dirty="0" err="1" smtClean="0">
                <a:latin typeface="+mn-lt"/>
              </a:rPr>
              <a:t>Budiu</a:t>
            </a:r>
            <a:endParaRPr lang="en-US" altLang="zh-CN" dirty="0" smtClean="0">
              <a:latin typeface="+mn-lt"/>
            </a:endParaRPr>
          </a:p>
          <a:p>
            <a:r>
              <a:rPr lang="en-US" altLang="zh-CN" dirty="0" smtClean="0">
                <a:latin typeface="+mn-lt"/>
              </a:rPr>
              <a:t>Microsoft Research</a:t>
            </a:r>
            <a:endParaRPr lang="zh-CN" altLang="en-US" dirty="0">
              <a:latin typeface="+mn-lt"/>
            </a:endParaRPr>
          </a:p>
        </p:txBody>
      </p:sp>
      <p:sp>
        <p:nvSpPr>
          <p:cNvPr id="22" name="TextBox 21"/>
          <p:cNvSpPr txBox="1"/>
          <p:nvPr/>
        </p:nvSpPr>
        <p:spPr>
          <a:xfrm>
            <a:off x="4857752" y="5640189"/>
            <a:ext cx="1928826" cy="646331"/>
          </a:xfrm>
          <a:prstGeom prst="rect">
            <a:avLst/>
          </a:prstGeom>
          <a:noFill/>
        </p:spPr>
        <p:txBody>
          <a:bodyPr wrap="square" rtlCol="0">
            <a:spAutoFit/>
          </a:bodyPr>
          <a:lstStyle/>
          <a:p>
            <a:r>
              <a:rPr lang="en-US" altLang="zh-CN" dirty="0" err="1" smtClean="0">
                <a:latin typeface="+mn-lt"/>
              </a:rPr>
              <a:t>Yaron</a:t>
            </a:r>
            <a:r>
              <a:rPr lang="en-US" altLang="zh-CN" dirty="0" smtClean="0">
                <a:latin typeface="+mn-lt"/>
              </a:rPr>
              <a:t> </a:t>
            </a:r>
            <a:r>
              <a:rPr lang="en-US" altLang="zh-CN" dirty="0" err="1" smtClean="0">
                <a:latin typeface="+mn-lt"/>
              </a:rPr>
              <a:t>Minsky</a:t>
            </a:r>
            <a:r>
              <a:rPr lang="en-US" altLang="zh-CN" dirty="0" smtClean="0">
                <a:latin typeface="+mn-lt"/>
              </a:rPr>
              <a:t> </a:t>
            </a:r>
          </a:p>
          <a:p>
            <a:r>
              <a:rPr lang="en-US" altLang="zh-CN" dirty="0" smtClean="0">
                <a:latin typeface="+mn-lt"/>
              </a:rPr>
              <a:t>Jane Street Capital</a:t>
            </a:r>
            <a:endParaRPr lang="zh-CN" altLang="en-US" dirty="0" smtClean="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17" name="Titre 1"/>
          <p:cNvSpPr>
            <a:spLocks noGrp="1"/>
          </p:cNvSpPr>
          <p:nvPr>
            <p:ph type="title"/>
          </p:nvPr>
        </p:nvSpPr>
        <p:spPr>
          <a:xfrm>
            <a:off x="857224" y="1928810"/>
            <a:ext cx="7929618" cy="1143000"/>
          </a:xfrm>
        </p:spPr>
        <p:txBody>
          <a:bodyPr/>
          <a:lstStyle/>
          <a:p>
            <a:pPr algn="l"/>
            <a:r>
              <a:rPr lang="fr-CA" dirty="0" smtClean="0">
                <a:solidFill>
                  <a:srgbClr val="42607C"/>
                </a:solidFill>
              </a:rPr>
              <a:t>Application scenario</a:t>
            </a:r>
            <a:endParaRPr lang="fr-FR" dirty="0" smtClean="0">
              <a:solidFill>
                <a:srgbClr val="42607C"/>
              </a:solidFill>
            </a:endParaRPr>
          </a:p>
        </p:txBody>
      </p:sp>
      <p:sp>
        <p:nvSpPr>
          <p:cNvPr id="23" name="Espace réservé du contenu 2"/>
          <p:cNvSpPr>
            <a:spLocks noGrp="1"/>
          </p:cNvSpPr>
          <p:nvPr>
            <p:ph idx="1"/>
          </p:nvPr>
        </p:nvSpPr>
        <p:spPr>
          <a:xfrm>
            <a:off x="928694" y="3071810"/>
            <a:ext cx="8072462" cy="3054353"/>
          </a:xfrm>
        </p:spPr>
        <p:txBody>
          <a:bodyPr/>
          <a:lstStyle/>
          <a:p>
            <a:r>
              <a:rPr lang="fr-FR" dirty="0" smtClean="0"/>
              <a:t>Stock exchange, air traffic control</a:t>
            </a:r>
          </a:p>
          <a:p>
            <a:pPr>
              <a:buNone/>
            </a:pPr>
            <a:r>
              <a:rPr lang="fr-FR" dirty="0" smtClean="0"/>
              <a:t>    needs:</a:t>
            </a:r>
          </a:p>
          <a:p>
            <a:pPr lvl="1"/>
            <a:r>
              <a:rPr lang="fr-FR" dirty="0" smtClean="0">
                <a:solidFill>
                  <a:srgbClr val="3333FF"/>
                </a:solidFill>
              </a:rPr>
              <a:t>Reliability</a:t>
            </a:r>
            <a:r>
              <a:rPr lang="fr-FR" dirty="0" smtClean="0"/>
              <a:t> of critical information transmission</a:t>
            </a:r>
            <a:endParaRPr lang="fr-FR" dirty="0" smtClean="0">
              <a:solidFill>
                <a:srgbClr val="3333FF"/>
              </a:solidFill>
            </a:endParaRPr>
          </a:p>
          <a:p>
            <a:pPr lvl="1"/>
            <a:r>
              <a:rPr lang="fr-FR" dirty="0" smtClean="0">
                <a:solidFill>
                  <a:srgbClr val="3333FF"/>
                </a:solidFill>
              </a:rPr>
              <a:t>Prediction</a:t>
            </a:r>
            <a:r>
              <a:rPr lang="fr-FR" dirty="0" smtClean="0"/>
              <a:t> of performance</a:t>
            </a:r>
          </a:p>
          <a:p>
            <a:pPr lvl="1"/>
            <a:r>
              <a:rPr lang="fr-FR" dirty="0" smtClean="0">
                <a:solidFill>
                  <a:srgbClr val="3333FF"/>
                </a:solidFill>
              </a:rPr>
              <a:t>100x scalability </a:t>
            </a:r>
            <a:r>
              <a:rPr lang="fr-FR" dirty="0" smtClean="0"/>
              <a:t>under </a:t>
            </a:r>
            <a:r>
              <a:rPr lang="fr-FR" dirty="0" smtClean="0">
                <a:solidFill>
                  <a:srgbClr val="3333FF"/>
                </a:solidFill>
              </a:rPr>
              <a:t>high throughput</a:t>
            </a: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latin typeface="+mn-lt"/>
              </a:rPr>
              <a:t>Bimodal Multicast</a:t>
            </a:r>
            <a:endParaRPr lang="en-US" b="1"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7" name="Titre 1"/>
          <p:cNvSpPr>
            <a:spLocks noGrp="1"/>
          </p:cNvSpPr>
          <p:nvPr>
            <p:ph type="title"/>
          </p:nvPr>
        </p:nvSpPr>
        <p:spPr>
          <a:xfrm>
            <a:off x="2428875" y="274638"/>
            <a:ext cx="7019925" cy="1143000"/>
          </a:xfrm>
        </p:spPr>
        <p:txBody>
          <a:bodyPr/>
          <a:lstStyle/>
          <a:p>
            <a:pPr algn="l"/>
            <a:r>
              <a:rPr lang="fr-CA" dirty="0" smtClean="0">
                <a:solidFill>
                  <a:srgbClr val="42607C"/>
                </a:solidFill>
              </a:rPr>
              <a:t>Outline</a:t>
            </a:r>
            <a:endParaRPr lang="fr-FR" dirty="0" smtClean="0">
              <a:solidFill>
                <a:srgbClr val="42607C"/>
              </a:solidFill>
            </a:endParaRPr>
          </a:p>
        </p:txBody>
      </p:sp>
      <p:sp>
        <p:nvSpPr>
          <p:cNvPr id="37" name="Espace réservé du contenu 2"/>
          <p:cNvSpPr>
            <a:spLocks noGrp="1"/>
          </p:cNvSpPr>
          <p:nvPr>
            <p:ph idx="1"/>
          </p:nvPr>
        </p:nvSpPr>
        <p:spPr>
          <a:xfrm>
            <a:off x="2428875" y="1371600"/>
            <a:ext cx="6715125" cy="4754563"/>
          </a:xfrm>
        </p:spPr>
        <p:txBody>
          <a:bodyPr/>
          <a:lstStyle/>
          <a:p>
            <a:r>
              <a:rPr lang="en-US" altLang="zh-CN" dirty="0" smtClean="0"/>
              <a:t>Problem</a:t>
            </a:r>
          </a:p>
          <a:p>
            <a:r>
              <a:rPr lang="en-US" altLang="zh-CN" dirty="0" smtClean="0"/>
              <a:t>Design</a:t>
            </a:r>
          </a:p>
          <a:p>
            <a:r>
              <a:rPr lang="en-US" altLang="zh-CN" dirty="0" smtClean="0">
                <a:solidFill>
                  <a:prstClr val="black"/>
                </a:solidFill>
              </a:rPr>
              <a:t>Analysis</a:t>
            </a:r>
          </a:p>
          <a:p>
            <a:r>
              <a:rPr lang="en-US" altLang="zh-CN" dirty="0" smtClean="0">
                <a:solidFill>
                  <a:prstClr val="black"/>
                </a:solidFill>
              </a:rPr>
              <a:t>Experiment</a:t>
            </a:r>
          </a:p>
          <a:p>
            <a:r>
              <a:rPr lang="en-US" altLang="zh-CN" dirty="0" smtClean="0">
                <a:solidFill>
                  <a:prstClr val="black"/>
                </a:solidFill>
              </a:rPr>
              <a:t>Conclusion</a:t>
            </a: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Virtual Synchrony</a:t>
            </a:r>
          </a:p>
          <a:p>
            <a:pPr lvl="1"/>
            <a:r>
              <a:rPr lang="fr-FR" dirty="0" smtClean="0"/>
              <a:t>Offer strong relialbility guarantee</a:t>
            </a:r>
          </a:p>
          <a:p>
            <a:pPr lvl="1"/>
            <a:endParaRPr lang="fr-FR" dirty="0" smtClean="0"/>
          </a:p>
          <a:p>
            <a:pPr lvl="1"/>
            <a:endParaRPr lang="fr-FR" dirty="0" smtClean="0"/>
          </a:p>
          <a:p>
            <a:r>
              <a:rPr lang="fr-FR" dirty="0" smtClean="0"/>
              <a:t>Scalable Reliable Multicast (SRM)</a:t>
            </a:r>
          </a:p>
          <a:p>
            <a:pPr lvl="1"/>
            <a:r>
              <a:rPr lang="fr-FR" dirty="0" smtClean="0"/>
              <a:t>Best effort reliability, scale better</a:t>
            </a:r>
          </a:p>
          <a:p>
            <a:pPr lvl="1"/>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Problem</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
        <p:nvSpPr>
          <p:cNvPr id="7" name="TextBox 6"/>
          <p:cNvSpPr txBox="1"/>
          <p:nvPr/>
        </p:nvSpPr>
        <p:spPr>
          <a:xfrm>
            <a:off x="2714612" y="2474893"/>
            <a:ext cx="5857916" cy="954107"/>
          </a:xfrm>
          <a:prstGeom prst="rect">
            <a:avLst/>
          </a:prstGeom>
          <a:solidFill>
            <a:srgbClr val="FFFF00"/>
          </a:solidFill>
        </p:spPr>
        <p:txBody>
          <a:bodyPr wrap="square" rtlCol="0">
            <a:spAutoFit/>
          </a:bodyPr>
          <a:lstStyle/>
          <a:p>
            <a:r>
              <a:rPr lang="en-US" altLang="zh-CN" sz="2800" dirty="0" smtClean="0">
                <a:solidFill>
                  <a:srgbClr val="FF0000"/>
                </a:solidFill>
                <a:latin typeface="+mn-lt"/>
              </a:rPr>
              <a:t>Costly overhead, can not scale under stress</a:t>
            </a:r>
            <a:endParaRPr lang="zh-CN" altLang="en-US" sz="2800" dirty="0">
              <a:solidFill>
                <a:srgbClr val="FF0000"/>
              </a:solidFill>
              <a:latin typeface="+mn-lt"/>
            </a:endParaRPr>
          </a:p>
        </p:txBody>
      </p:sp>
      <p:sp>
        <p:nvSpPr>
          <p:cNvPr id="8" name="TextBox 7"/>
          <p:cNvSpPr txBox="1"/>
          <p:nvPr/>
        </p:nvSpPr>
        <p:spPr>
          <a:xfrm>
            <a:off x="2714612" y="4618033"/>
            <a:ext cx="5857916" cy="954107"/>
          </a:xfrm>
          <a:prstGeom prst="rect">
            <a:avLst/>
          </a:prstGeom>
          <a:solidFill>
            <a:srgbClr val="FFFF00"/>
          </a:solidFill>
        </p:spPr>
        <p:txBody>
          <a:bodyPr wrap="square" rtlCol="0">
            <a:spAutoFit/>
          </a:bodyPr>
          <a:lstStyle/>
          <a:p>
            <a:r>
              <a:rPr lang="en-US" altLang="zh-CN" sz="2800" dirty="0" smtClean="0">
                <a:solidFill>
                  <a:srgbClr val="FF0000"/>
                </a:solidFill>
                <a:latin typeface="+mn-lt"/>
              </a:rPr>
              <a:t>Not reliable, repair can fail under bigger group size and heavy load</a:t>
            </a:r>
          </a:p>
        </p:txBody>
      </p:sp>
      <p:sp>
        <p:nvSpPr>
          <p:cNvPr id="9" name="TextBox 8"/>
          <p:cNvSpPr txBox="1"/>
          <p:nvPr/>
        </p:nvSpPr>
        <p:spPr>
          <a:xfrm>
            <a:off x="3214678" y="5929330"/>
            <a:ext cx="5286412" cy="584775"/>
          </a:xfrm>
          <a:prstGeom prst="rect">
            <a:avLst/>
          </a:prstGeom>
          <a:solidFill>
            <a:srgbClr val="3333FF"/>
          </a:solidFill>
        </p:spPr>
        <p:txBody>
          <a:bodyPr wrap="square" rtlCol="0">
            <a:spAutoFit/>
          </a:bodyPr>
          <a:lstStyle/>
          <a:p>
            <a:r>
              <a:rPr lang="en-US" altLang="zh-CN" sz="3200" b="1" dirty="0" smtClean="0">
                <a:solidFill>
                  <a:schemeClr val="bg1"/>
                </a:solidFill>
                <a:latin typeface="+mn-lt"/>
              </a:rPr>
              <a:t>Let’s see how these happen</a:t>
            </a:r>
            <a:r>
              <a:rPr lang="en-US" altLang="zh-CN" sz="3200" dirty="0" smtClean="0">
                <a:solidFill>
                  <a:srgbClr val="3333FF"/>
                </a:solidFill>
                <a:latin typeface="+mn-lt"/>
              </a:rPr>
              <a:t>:</a:t>
            </a:r>
            <a:endParaRPr lang="zh-CN" altLang="en-US" sz="3200" dirty="0">
              <a:solidFill>
                <a:srgbClr val="3333FF"/>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Virtual Synchrony</a:t>
            </a:r>
          </a:p>
          <a:p>
            <a:pPr lvl="1"/>
            <a:r>
              <a:rPr lang="fr-FR" dirty="0" smtClean="0"/>
              <a:t>Under heavy load, some one may be slow</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Problem</a:t>
            </a:r>
            <a:endParaRPr lang="fr-FR" dirty="0" smtClean="0">
              <a:solidFill>
                <a:srgbClr val="42607C"/>
              </a:solidFill>
            </a:endParaRPr>
          </a:p>
        </p:txBody>
      </p:sp>
      <p:sp>
        <p:nvSpPr>
          <p:cNvPr id="10" name="Line 1033"/>
          <p:cNvSpPr>
            <a:spLocks noChangeShapeType="1"/>
          </p:cNvSpPr>
          <p:nvPr/>
        </p:nvSpPr>
        <p:spPr bwMode="auto">
          <a:xfrm flipV="1">
            <a:off x="3319442" y="3108346"/>
            <a:ext cx="1752600" cy="53340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1" name="Line 1034"/>
          <p:cNvSpPr>
            <a:spLocks noChangeShapeType="1"/>
          </p:cNvSpPr>
          <p:nvPr/>
        </p:nvSpPr>
        <p:spPr bwMode="auto">
          <a:xfrm flipV="1">
            <a:off x="3395642" y="3336946"/>
            <a:ext cx="1752600" cy="30480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 name="Line 1035"/>
          <p:cNvSpPr>
            <a:spLocks noChangeShapeType="1"/>
          </p:cNvSpPr>
          <p:nvPr/>
        </p:nvSpPr>
        <p:spPr bwMode="auto">
          <a:xfrm flipV="1">
            <a:off x="3395642" y="3565546"/>
            <a:ext cx="1828800" cy="7620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3" name="Line 1036"/>
          <p:cNvSpPr>
            <a:spLocks noChangeShapeType="1"/>
          </p:cNvSpPr>
          <p:nvPr/>
        </p:nvSpPr>
        <p:spPr bwMode="auto">
          <a:xfrm>
            <a:off x="3395642" y="3717946"/>
            <a:ext cx="2057400" cy="7620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4" name="Line 1037"/>
          <p:cNvSpPr>
            <a:spLocks noChangeShapeType="1"/>
          </p:cNvSpPr>
          <p:nvPr/>
        </p:nvSpPr>
        <p:spPr bwMode="auto">
          <a:xfrm>
            <a:off x="3395642" y="4022746"/>
            <a:ext cx="1752600" cy="762000"/>
          </a:xfrm>
          <a:prstGeom prst="line">
            <a:avLst/>
          </a:prstGeom>
          <a:noFill/>
          <a:ln w="12700">
            <a:solidFill>
              <a:schemeClr val="tx1"/>
            </a:solidFill>
            <a:prstDash val="dash"/>
            <a:round/>
            <a:headEnd/>
            <a:tailEnd type="triangle" w="med" len="med"/>
          </a:ln>
          <a:effectLst/>
        </p:spPr>
        <p:txBody>
          <a:bodyPr wrap="none" anchor="ctr"/>
          <a:lstStyle/>
          <a:p>
            <a:endParaRPr lang="zh-CN" altLang="en-US"/>
          </a:p>
        </p:txBody>
      </p:sp>
      <p:sp>
        <p:nvSpPr>
          <p:cNvPr id="15" name="Text Box 1038"/>
          <p:cNvSpPr txBox="1">
            <a:spLocks noChangeArrowheads="1"/>
          </p:cNvSpPr>
          <p:nvPr/>
        </p:nvSpPr>
        <p:spPr bwMode="auto">
          <a:xfrm>
            <a:off x="6519842" y="2879746"/>
            <a:ext cx="2514600" cy="1938992"/>
          </a:xfrm>
          <a:prstGeom prst="rect">
            <a:avLst/>
          </a:prstGeom>
          <a:noFill/>
          <a:ln w="9525">
            <a:noFill/>
            <a:miter lim="800000"/>
            <a:headEnd/>
            <a:tailEnd/>
          </a:ln>
          <a:effectLst/>
        </p:spPr>
        <p:txBody>
          <a:bodyPr>
            <a:spAutoFit/>
          </a:bodyPr>
          <a:lstStyle/>
          <a:p>
            <a:pPr>
              <a:spcBef>
                <a:spcPct val="50000"/>
              </a:spcBef>
            </a:pPr>
            <a:r>
              <a:rPr lang="en-US" altLang="zh-CN" sz="2400" dirty="0">
                <a:latin typeface="+mn-lt"/>
                <a:ea typeface="宋体" pitchFamily="2" charset="-122"/>
              </a:rPr>
              <a:t>Most members are healthy….</a:t>
            </a:r>
          </a:p>
          <a:p>
            <a:pPr>
              <a:spcBef>
                <a:spcPct val="50000"/>
              </a:spcBef>
            </a:pPr>
            <a:endParaRPr lang="en-US" altLang="zh-CN" sz="2400" dirty="0">
              <a:latin typeface="+mn-lt"/>
              <a:ea typeface="宋体" pitchFamily="2" charset="-122"/>
            </a:endParaRPr>
          </a:p>
          <a:p>
            <a:pPr>
              <a:spcBef>
                <a:spcPct val="50000"/>
              </a:spcBef>
            </a:pPr>
            <a:r>
              <a:rPr lang="en-US" altLang="zh-CN" sz="2400" dirty="0">
                <a:latin typeface="+mn-lt"/>
                <a:ea typeface="宋体" pitchFamily="2" charset="-122"/>
              </a:rPr>
              <a:t>… but one is slow</a:t>
            </a:r>
          </a:p>
        </p:txBody>
      </p:sp>
      <p:sp>
        <p:nvSpPr>
          <p:cNvPr id="16" name="Text Box 1040"/>
          <p:cNvSpPr txBox="1">
            <a:spLocks noChangeArrowheads="1"/>
          </p:cNvSpPr>
          <p:nvPr/>
        </p:nvSpPr>
        <p:spPr bwMode="auto">
          <a:xfrm>
            <a:off x="2928926" y="5775346"/>
            <a:ext cx="6019800" cy="654050"/>
          </a:xfrm>
          <a:prstGeom prst="rect">
            <a:avLst/>
          </a:prstGeom>
          <a:solidFill>
            <a:srgbClr val="FFFF66"/>
          </a:solidFill>
          <a:ln w="12700">
            <a:solidFill>
              <a:schemeClr val="tx1"/>
            </a:solidFill>
            <a:miter lim="800000"/>
            <a:headEnd/>
            <a:tailEnd/>
          </a:ln>
          <a:effectLst/>
        </p:spPr>
        <p:txBody>
          <a:bodyPr>
            <a:spAutoFit/>
          </a:bodyPr>
          <a:lstStyle/>
          <a:p>
            <a:pPr algn="ctr">
              <a:spcBef>
                <a:spcPct val="50000"/>
              </a:spcBef>
            </a:pPr>
            <a:r>
              <a:rPr lang="en-US" altLang="zh-CN" dirty="0">
                <a:ea typeface="宋体" pitchFamily="2" charset="-122"/>
              </a:rPr>
              <a:t>i.e. something is contending with the </a:t>
            </a:r>
            <a:r>
              <a:rPr lang="en-US" altLang="zh-CN" dirty="0" smtClean="0">
                <a:ea typeface="宋体" pitchFamily="2" charset="-122"/>
              </a:rPr>
              <a:t>receiver,</a:t>
            </a:r>
            <a:r>
              <a:rPr lang="en-US" altLang="zh-CN" dirty="0">
                <a:ea typeface="宋体" pitchFamily="2" charset="-122"/>
              </a:rPr>
              <a:t/>
            </a:r>
            <a:br>
              <a:rPr lang="en-US" altLang="zh-CN" dirty="0">
                <a:ea typeface="宋体" pitchFamily="2" charset="-122"/>
              </a:rPr>
            </a:br>
            <a:r>
              <a:rPr lang="en-US" altLang="zh-CN" dirty="0">
                <a:ea typeface="宋体" pitchFamily="2" charset="-122"/>
              </a:rPr>
              <a:t>delaying its handling of incoming messages…</a:t>
            </a:r>
          </a:p>
        </p:txBody>
      </p:sp>
      <p:sp>
        <p:nvSpPr>
          <p:cNvPr id="17" name="Line 1041"/>
          <p:cNvSpPr>
            <a:spLocks noChangeShapeType="1"/>
          </p:cNvSpPr>
          <p:nvPr/>
        </p:nvSpPr>
        <p:spPr bwMode="auto">
          <a:xfrm flipV="1">
            <a:off x="4386242" y="5165746"/>
            <a:ext cx="914400" cy="609600"/>
          </a:xfrm>
          <a:prstGeom prst="line">
            <a:avLst/>
          </a:prstGeom>
          <a:noFill/>
          <a:ln w="19050">
            <a:solidFill>
              <a:schemeClr val="tx1"/>
            </a:solidFill>
            <a:round/>
            <a:headEnd/>
            <a:tailEnd/>
          </a:ln>
          <a:effectLst/>
        </p:spPr>
        <p:txBody>
          <a:bodyPr/>
          <a:lstStyle/>
          <a:p>
            <a:endParaRPr lang="zh-CN" altLang="en-US"/>
          </a:p>
        </p:txBody>
      </p:sp>
      <p:sp>
        <p:nvSpPr>
          <p:cNvPr id="18" name="TextBox 17"/>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pic>
        <p:nvPicPr>
          <p:cNvPr id="19" name="Picture 4"/>
          <p:cNvPicPr>
            <a:picLocks noChangeAspect="1" noChangeArrowheads="1"/>
          </p:cNvPicPr>
          <p:nvPr/>
        </p:nvPicPr>
        <p:blipFill>
          <a:blip r:embed="rId4" cstate="print"/>
          <a:srcRect/>
          <a:stretch>
            <a:fillRect/>
          </a:stretch>
        </p:blipFill>
        <p:spPr bwMode="auto">
          <a:xfrm>
            <a:off x="2500298" y="3286124"/>
            <a:ext cx="708825" cy="708825"/>
          </a:xfrm>
          <a:prstGeom prst="rect">
            <a:avLst/>
          </a:prstGeom>
          <a:noFill/>
          <a:ln w="9525">
            <a:noFill/>
            <a:miter lim="800000"/>
            <a:headEnd/>
            <a:tailEnd/>
          </a:ln>
          <a:effectLst/>
        </p:spPr>
      </p:pic>
      <p:pic>
        <p:nvPicPr>
          <p:cNvPr id="20" name="Picture 2"/>
          <p:cNvPicPr>
            <a:picLocks noChangeAspect="1" noChangeArrowheads="1"/>
          </p:cNvPicPr>
          <p:nvPr/>
        </p:nvPicPr>
        <p:blipFill>
          <a:blip r:embed="rId5" cstate="print"/>
          <a:srcRect l="14673" t="13271" r="15631" b="2991"/>
          <a:stretch>
            <a:fillRect/>
          </a:stretch>
        </p:blipFill>
        <p:spPr bwMode="auto">
          <a:xfrm>
            <a:off x="5072066" y="2500306"/>
            <a:ext cx="523017" cy="770762"/>
          </a:xfrm>
          <a:prstGeom prst="rect">
            <a:avLst/>
          </a:prstGeom>
          <a:noFill/>
          <a:ln w="9525">
            <a:noFill/>
            <a:miter lim="800000"/>
            <a:headEnd/>
            <a:tailEnd/>
          </a:ln>
          <a:effectLst/>
        </p:spPr>
      </p:pic>
      <p:pic>
        <p:nvPicPr>
          <p:cNvPr id="21" name="Picture 2"/>
          <p:cNvPicPr>
            <a:picLocks noChangeAspect="1" noChangeArrowheads="1"/>
          </p:cNvPicPr>
          <p:nvPr/>
        </p:nvPicPr>
        <p:blipFill>
          <a:blip r:embed="rId5" cstate="print"/>
          <a:srcRect l="14673" t="13271" r="15631" b="2991"/>
          <a:stretch>
            <a:fillRect/>
          </a:stretch>
        </p:blipFill>
        <p:spPr bwMode="auto">
          <a:xfrm>
            <a:off x="5406305" y="2714620"/>
            <a:ext cx="523017" cy="770762"/>
          </a:xfrm>
          <a:prstGeom prst="rect">
            <a:avLst/>
          </a:prstGeom>
          <a:noFill/>
          <a:ln w="9525">
            <a:noFill/>
            <a:miter lim="800000"/>
            <a:headEnd/>
            <a:tailEnd/>
          </a:ln>
          <a:effectLst/>
        </p:spPr>
      </p:pic>
      <p:pic>
        <p:nvPicPr>
          <p:cNvPr id="22" name="Picture 2"/>
          <p:cNvPicPr>
            <a:picLocks noChangeAspect="1" noChangeArrowheads="1"/>
          </p:cNvPicPr>
          <p:nvPr/>
        </p:nvPicPr>
        <p:blipFill>
          <a:blip r:embed="rId5" cstate="print"/>
          <a:srcRect l="14673" t="13271" r="15631" b="2991"/>
          <a:stretch>
            <a:fillRect/>
          </a:stretch>
        </p:blipFill>
        <p:spPr bwMode="auto">
          <a:xfrm>
            <a:off x="5643570" y="2928934"/>
            <a:ext cx="523017" cy="770762"/>
          </a:xfrm>
          <a:prstGeom prst="rect">
            <a:avLst/>
          </a:prstGeom>
          <a:noFill/>
          <a:ln w="9525">
            <a:noFill/>
            <a:miter lim="800000"/>
            <a:headEnd/>
            <a:tailEnd/>
          </a:ln>
          <a:effectLst/>
        </p:spPr>
      </p:pic>
      <p:pic>
        <p:nvPicPr>
          <p:cNvPr id="23" name="Picture 2"/>
          <p:cNvPicPr>
            <a:picLocks noChangeAspect="1" noChangeArrowheads="1"/>
          </p:cNvPicPr>
          <p:nvPr/>
        </p:nvPicPr>
        <p:blipFill>
          <a:blip r:embed="rId5" cstate="print"/>
          <a:srcRect l="14673" t="13271" r="15631" b="2991"/>
          <a:stretch>
            <a:fillRect/>
          </a:stretch>
        </p:blipFill>
        <p:spPr bwMode="auto">
          <a:xfrm>
            <a:off x="5977809" y="3301180"/>
            <a:ext cx="523017" cy="770762"/>
          </a:xfrm>
          <a:prstGeom prst="rect">
            <a:avLst/>
          </a:prstGeom>
          <a:noFill/>
          <a:ln w="9525">
            <a:noFill/>
            <a:miter lim="800000"/>
            <a:headEnd/>
            <a:tailEnd/>
          </a:ln>
          <a:effectLst/>
        </p:spPr>
      </p:pic>
      <p:pic>
        <p:nvPicPr>
          <p:cNvPr id="24" name="Picture 3"/>
          <p:cNvPicPr>
            <a:picLocks noChangeAspect="1" noChangeArrowheads="1"/>
          </p:cNvPicPr>
          <p:nvPr/>
        </p:nvPicPr>
        <p:blipFill>
          <a:blip r:embed="rId6" cstate="print"/>
          <a:srcRect l="13601" r="25948" b="37850"/>
          <a:stretch>
            <a:fillRect/>
          </a:stretch>
        </p:blipFill>
        <p:spPr bwMode="auto">
          <a:xfrm>
            <a:off x="5214942" y="4357694"/>
            <a:ext cx="685799" cy="825816"/>
          </a:xfrm>
          <a:prstGeom prst="rect">
            <a:avLst/>
          </a:prstGeom>
          <a:noFill/>
          <a:ln w="9525">
            <a:solidFill>
              <a:srgbClr val="FF0000"/>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Virtual Synchrony</a:t>
            </a:r>
          </a:p>
          <a:p>
            <a:pPr lvl="1"/>
            <a:r>
              <a:rPr lang="fr-FR" dirty="0" smtClean="0"/>
              <a:t>Slow receiver can collapse the system throughput</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Problem</a:t>
            </a:r>
            <a:endParaRPr lang="fr-FR" dirty="0" smtClean="0">
              <a:solidFill>
                <a:srgbClr val="42607C"/>
              </a:solidFill>
            </a:endParaRPr>
          </a:p>
        </p:txBody>
      </p:sp>
      <p:sp>
        <p:nvSpPr>
          <p:cNvPr id="303" name="Rectangle 4"/>
          <p:cNvSpPr>
            <a:spLocks noChangeArrowheads="1"/>
          </p:cNvSpPr>
          <p:nvPr/>
        </p:nvSpPr>
        <p:spPr bwMode="auto">
          <a:xfrm>
            <a:off x="2894039" y="2795612"/>
            <a:ext cx="5535613" cy="4133850"/>
          </a:xfrm>
          <a:prstGeom prst="rect">
            <a:avLst/>
          </a:prstGeom>
          <a:noFill/>
          <a:ln w="9525">
            <a:no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04" name="Rectangle 5"/>
          <p:cNvSpPr>
            <a:spLocks noChangeArrowheads="1"/>
          </p:cNvSpPr>
          <p:nvPr/>
        </p:nvSpPr>
        <p:spPr bwMode="auto">
          <a:xfrm>
            <a:off x="3606827" y="3100412"/>
            <a:ext cx="4279900" cy="3362325"/>
          </a:xfrm>
          <a:prstGeom prst="rect">
            <a:avLst/>
          </a:prstGeom>
          <a:solidFill>
            <a:srgbClr val="FFFFFF"/>
          </a:solidFill>
          <a:ln w="28575">
            <a:solidFill>
              <a:srgbClr val="000000"/>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05" name="Rectangle 6"/>
          <p:cNvSpPr>
            <a:spLocks noChangeArrowheads="1"/>
          </p:cNvSpPr>
          <p:nvPr/>
        </p:nvSpPr>
        <p:spPr bwMode="auto">
          <a:xfrm>
            <a:off x="3606827" y="3100412"/>
            <a:ext cx="4279900" cy="3362325"/>
          </a:xfrm>
          <a:prstGeom prst="rect">
            <a:avLst/>
          </a:prstGeom>
          <a:noFill/>
          <a:ln w="28575">
            <a:solidFill>
              <a:srgbClr val="FFFF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06" name="Line 7"/>
          <p:cNvSpPr>
            <a:spLocks noChangeShapeType="1"/>
          </p:cNvSpPr>
          <p:nvPr/>
        </p:nvSpPr>
        <p:spPr bwMode="auto">
          <a:xfrm>
            <a:off x="3606827" y="3100412"/>
            <a:ext cx="4279900" cy="1588"/>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07" name="Freeform 8"/>
          <p:cNvSpPr>
            <a:spLocks/>
          </p:cNvSpPr>
          <p:nvPr/>
        </p:nvSpPr>
        <p:spPr bwMode="auto">
          <a:xfrm>
            <a:off x="3606827" y="3100412"/>
            <a:ext cx="4279900" cy="3362325"/>
          </a:xfrm>
          <a:custGeom>
            <a:avLst/>
            <a:gdLst/>
            <a:ahLst/>
            <a:cxnLst>
              <a:cxn ang="0">
                <a:pos x="0" y="396"/>
              </a:cxn>
              <a:cxn ang="0">
                <a:pos x="481" y="396"/>
              </a:cxn>
              <a:cxn ang="0">
                <a:pos x="481" y="0"/>
              </a:cxn>
            </a:cxnLst>
            <a:rect l="0" t="0" r="r" b="b"/>
            <a:pathLst>
              <a:path w="481" h="396">
                <a:moveTo>
                  <a:pt x="0" y="396"/>
                </a:moveTo>
                <a:lnTo>
                  <a:pt x="481" y="396"/>
                </a:lnTo>
                <a:lnTo>
                  <a:pt x="481" y="0"/>
                </a:lnTo>
              </a:path>
            </a:pathLst>
          </a:custGeom>
          <a:noFill/>
          <a:ln w="28575" cmpd="sng">
            <a:solidFill>
              <a:srgbClr val="000000"/>
            </a:solidFill>
            <a:prstDash val="solid"/>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08" name="Line 9"/>
          <p:cNvSpPr>
            <a:spLocks noChangeShapeType="1"/>
          </p:cNvSpPr>
          <p:nvPr/>
        </p:nvSpPr>
        <p:spPr bwMode="auto">
          <a:xfrm flipV="1">
            <a:off x="3606827" y="3100412"/>
            <a:ext cx="1587" cy="3362325"/>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09" name="Line 10"/>
          <p:cNvSpPr>
            <a:spLocks noChangeShapeType="1"/>
          </p:cNvSpPr>
          <p:nvPr/>
        </p:nvSpPr>
        <p:spPr bwMode="auto">
          <a:xfrm>
            <a:off x="3606827" y="6462737"/>
            <a:ext cx="4279900" cy="1588"/>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10" name="Line 11"/>
          <p:cNvSpPr>
            <a:spLocks noChangeShapeType="1"/>
          </p:cNvSpPr>
          <p:nvPr/>
        </p:nvSpPr>
        <p:spPr bwMode="auto">
          <a:xfrm flipV="1">
            <a:off x="3606827" y="3100412"/>
            <a:ext cx="1587" cy="3362325"/>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11" name="Line 12"/>
          <p:cNvSpPr>
            <a:spLocks noChangeShapeType="1"/>
          </p:cNvSpPr>
          <p:nvPr/>
        </p:nvSpPr>
        <p:spPr bwMode="auto">
          <a:xfrm flipV="1">
            <a:off x="3606827" y="6419875"/>
            <a:ext cx="1587"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12" name="Line 13"/>
          <p:cNvSpPr>
            <a:spLocks noChangeShapeType="1"/>
          </p:cNvSpPr>
          <p:nvPr/>
        </p:nvSpPr>
        <p:spPr bwMode="auto">
          <a:xfrm>
            <a:off x="3606827" y="3100412"/>
            <a:ext cx="1587"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13" name="Rectangle 14"/>
          <p:cNvSpPr>
            <a:spLocks noChangeArrowheads="1"/>
          </p:cNvSpPr>
          <p:nvPr/>
        </p:nvSpPr>
        <p:spPr bwMode="auto">
          <a:xfrm>
            <a:off x="3579839" y="6505600"/>
            <a:ext cx="6350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a:t>
            </a:r>
            <a:endParaRPr lang="en-US" altLang="zh-CN" sz="2400" b="1" i="1" kern="1200">
              <a:solidFill>
                <a:srgbClr val="000000"/>
              </a:solidFill>
              <a:latin typeface="Times New Roman" pitchFamily="18" charset="0"/>
              <a:ea typeface="宋体" pitchFamily="2" charset="-122"/>
              <a:cs typeface="+mn-cs"/>
            </a:endParaRPr>
          </a:p>
        </p:txBody>
      </p:sp>
      <p:sp>
        <p:nvSpPr>
          <p:cNvPr id="314" name="Line 15"/>
          <p:cNvSpPr>
            <a:spLocks noChangeShapeType="1"/>
          </p:cNvSpPr>
          <p:nvPr/>
        </p:nvSpPr>
        <p:spPr bwMode="auto">
          <a:xfrm flipV="1">
            <a:off x="4078314" y="6419875"/>
            <a:ext cx="1588"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15" name="Line 16"/>
          <p:cNvSpPr>
            <a:spLocks noChangeShapeType="1"/>
          </p:cNvSpPr>
          <p:nvPr/>
        </p:nvSpPr>
        <p:spPr bwMode="auto">
          <a:xfrm>
            <a:off x="4078314" y="3100412"/>
            <a:ext cx="1588"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16" name="Rectangle 17"/>
          <p:cNvSpPr>
            <a:spLocks noChangeArrowheads="1"/>
          </p:cNvSpPr>
          <p:nvPr/>
        </p:nvSpPr>
        <p:spPr bwMode="auto">
          <a:xfrm>
            <a:off x="3989414"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0.1</a:t>
            </a:r>
            <a:endParaRPr lang="en-US" altLang="zh-CN" sz="2400" b="1" i="1" kern="1200">
              <a:solidFill>
                <a:srgbClr val="000000"/>
              </a:solidFill>
              <a:latin typeface="Times New Roman" pitchFamily="18" charset="0"/>
              <a:ea typeface="宋体" pitchFamily="2" charset="-122"/>
              <a:cs typeface="+mn-cs"/>
            </a:endParaRPr>
          </a:p>
        </p:txBody>
      </p:sp>
      <p:sp>
        <p:nvSpPr>
          <p:cNvPr id="317" name="Line 18"/>
          <p:cNvSpPr>
            <a:spLocks noChangeShapeType="1"/>
          </p:cNvSpPr>
          <p:nvPr/>
        </p:nvSpPr>
        <p:spPr bwMode="auto">
          <a:xfrm flipV="1">
            <a:off x="4557739" y="6419875"/>
            <a:ext cx="1588"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18" name="Line 19"/>
          <p:cNvSpPr>
            <a:spLocks noChangeShapeType="1"/>
          </p:cNvSpPr>
          <p:nvPr/>
        </p:nvSpPr>
        <p:spPr bwMode="auto">
          <a:xfrm>
            <a:off x="4557739" y="3100412"/>
            <a:ext cx="1588"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19" name="Rectangle 20"/>
          <p:cNvSpPr>
            <a:spLocks noChangeArrowheads="1"/>
          </p:cNvSpPr>
          <p:nvPr/>
        </p:nvSpPr>
        <p:spPr bwMode="auto">
          <a:xfrm>
            <a:off x="4468839"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0.2</a:t>
            </a:r>
            <a:endParaRPr lang="en-US" altLang="zh-CN" sz="2400" b="1" i="1" kern="1200">
              <a:solidFill>
                <a:srgbClr val="000000"/>
              </a:solidFill>
              <a:latin typeface="Times New Roman" pitchFamily="18" charset="0"/>
              <a:ea typeface="宋体" pitchFamily="2" charset="-122"/>
              <a:cs typeface="+mn-cs"/>
            </a:endParaRPr>
          </a:p>
        </p:txBody>
      </p:sp>
      <p:sp>
        <p:nvSpPr>
          <p:cNvPr id="320" name="Line 21"/>
          <p:cNvSpPr>
            <a:spLocks noChangeShapeType="1"/>
          </p:cNvSpPr>
          <p:nvPr/>
        </p:nvSpPr>
        <p:spPr bwMode="auto">
          <a:xfrm flipV="1">
            <a:off x="5030814" y="6419875"/>
            <a:ext cx="1588"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21" name="Line 22"/>
          <p:cNvSpPr>
            <a:spLocks noChangeShapeType="1"/>
          </p:cNvSpPr>
          <p:nvPr/>
        </p:nvSpPr>
        <p:spPr bwMode="auto">
          <a:xfrm>
            <a:off x="5030814" y="3100412"/>
            <a:ext cx="1588"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22" name="Rectangle 23"/>
          <p:cNvSpPr>
            <a:spLocks noChangeArrowheads="1"/>
          </p:cNvSpPr>
          <p:nvPr/>
        </p:nvSpPr>
        <p:spPr bwMode="auto">
          <a:xfrm>
            <a:off x="4941914"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0.3</a:t>
            </a:r>
            <a:endParaRPr lang="en-US" altLang="zh-CN" sz="2400" b="1" i="1" kern="1200">
              <a:solidFill>
                <a:srgbClr val="000000"/>
              </a:solidFill>
              <a:latin typeface="Times New Roman" pitchFamily="18" charset="0"/>
              <a:ea typeface="宋体" pitchFamily="2" charset="-122"/>
              <a:cs typeface="+mn-cs"/>
            </a:endParaRPr>
          </a:p>
        </p:txBody>
      </p:sp>
      <p:sp>
        <p:nvSpPr>
          <p:cNvPr id="323" name="Line 24"/>
          <p:cNvSpPr>
            <a:spLocks noChangeShapeType="1"/>
          </p:cNvSpPr>
          <p:nvPr/>
        </p:nvSpPr>
        <p:spPr bwMode="auto">
          <a:xfrm flipV="1">
            <a:off x="5502302" y="6419875"/>
            <a:ext cx="1587"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24" name="Line 25"/>
          <p:cNvSpPr>
            <a:spLocks noChangeShapeType="1"/>
          </p:cNvSpPr>
          <p:nvPr/>
        </p:nvSpPr>
        <p:spPr bwMode="auto">
          <a:xfrm>
            <a:off x="5502302" y="3100412"/>
            <a:ext cx="1587"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25" name="Rectangle 26"/>
          <p:cNvSpPr>
            <a:spLocks noChangeArrowheads="1"/>
          </p:cNvSpPr>
          <p:nvPr/>
        </p:nvSpPr>
        <p:spPr bwMode="auto">
          <a:xfrm>
            <a:off x="5413402"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0.4</a:t>
            </a:r>
            <a:endParaRPr lang="en-US" altLang="zh-CN" sz="2400" b="1" i="1" kern="1200">
              <a:solidFill>
                <a:srgbClr val="000000"/>
              </a:solidFill>
              <a:latin typeface="Times New Roman" pitchFamily="18" charset="0"/>
              <a:ea typeface="宋体" pitchFamily="2" charset="-122"/>
              <a:cs typeface="+mn-cs"/>
            </a:endParaRPr>
          </a:p>
        </p:txBody>
      </p:sp>
      <p:sp>
        <p:nvSpPr>
          <p:cNvPr id="326" name="Line 27"/>
          <p:cNvSpPr>
            <a:spLocks noChangeShapeType="1"/>
          </p:cNvSpPr>
          <p:nvPr/>
        </p:nvSpPr>
        <p:spPr bwMode="auto">
          <a:xfrm flipV="1">
            <a:off x="5991252" y="6419875"/>
            <a:ext cx="1587"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27" name="Line 28"/>
          <p:cNvSpPr>
            <a:spLocks noChangeShapeType="1"/>
          </p:cNvSpPr>
          <p:nvPr/>
        </p:nvSpPr>
        <p:spPr bwMode="auto">
          <a:xfrm>
            <a:off x="5991252" y="3100412"/>
            <a:ext cx="1587"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28" name="Rectangle 29"/>
          <p:cNvSpPr>
            <a:spLocks noChangeArrowheads="1"/>
          </p:cNvSpPr>
          <p:nvPr/>
        </p:nvSpPr>
        <p:spPr bwMode="auto">
          <a:xfrm>
            <a:off x="5902352"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0.5</a:t>
            </a:r>
            <a:endParaRPr lang="en-US" altLang="zh-CN" sz="2400" b="1" i="1" kern="1200">
              <a:solidFill>
                <a:srgbClr val="000000"/>
              </a:solidFill>
              <a:latin typeface="Times New Roman" pitchFamily="18" charset="0"/>
              <a:ea typeface="宋体" pitchFamily="2" charset="-122"/>
              <a:cs typeface="+mn-cs"/>
            </a:endParaRPr>
          </a:p>
        </p:txBody>
      </p:sp>
      <p:sp>
        <p:nvSpPr>
          <p:cNvPr id="329" name="Line 30"/>
          <p:cNvSpPr>
            <a:spLocks noChangeShapeType="1"/>
          </p:cNvSpPr>
          <p:nvPr/>
        </p:nvSpPr>
        <p:spPr bwMode="auto">
          <a:xfrm flipV="1">
            <a:off x="6462739" y="6419875"/>
            <a:ext cx="1588"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30" name="Line 31"/>
          <p:cNvSpPr>
            <a:spLocks noChangeShapeType="1"/>
          </p:cNvSpPr>
          <p:nvPr/>
        </p:nvSpPr>
        <p:spPr bwMode="auto">
          <a:xfrm>
            <a:off x="6462739" y="3100412"/>
            <a:ext cx="1588"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31" name="Rectangle 32"/>
          <p:cNvSpPr>
            <a:spLocks noChangeArrowheads="1"/>
          </p:cNvSpPr>
          <p:nvPr/>
        </p:nvSpPr>
        <p:spPr bwMode="auto">
          <a:xfrm>
            <a:off x="6373839"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0.6</a:t>
            </a:r>
            <a:endParaRPr lang="en-US" altLang="zh-CN" sz="2400" b="1" i="1" kern="1200">
              <a:solidFill>
                <a:srgbClr val="000000"/>
              </a:solidFill>
              <a:latin typeface="Times New Roman" pitchFamily="18" charset="0"/>
              <a:ea typeface="宋体" pitchFamily="2" charset="-122"/>
              <a:cs typeface="+mn-cs"/>
            </a:endParaRPr>
          </a:p>
        </p:txBody>
      </p:sp>
      <p:sp>
        <p:nvSpPr>
          <p:cNvPr id="332" name="Line 33"/>
          <p:cNvSpPr>
            <a:spLocks noChangeShapeType="1"/>
          </p:cNvSpPr>
          <p:nvPr/>
        </p:nvSpPr>
        <p:spPr bwMode="auto">
          <a:xfrm flipV="1">
            <a:off x="6935814" y="6419875"/>
            <a:ext cx="1588"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33" name="Line 34"/>
          <p:cNvSpPr>
            <a:spLocks noChangeShapeType="1"/>
          </p:cNvSpPr>
          <p:nvPr/>
        </p:nvSpPr>
        <p:spPr bwMode="auto">
          <a:xfrm>
            <a:off x="6935814" y="3100412"/>
            <a:ext cx="1588"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34" name="Rectangle 35"/>
          <p:cNvSpPr>
            <a:spLocks noChangeArrowheads="1"/>
          </p:cNvSpPr>
          <p:nvPr/>
        </p:nvSpPr>
        <p:spPr bwMode="auto">
          <a:xfrm>
            <a:off x="6845327"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0.7</a:t>
            </a:r>
            <a:endParaRPr lang="en-US" altLang="zh-CN" sz="2400" b="1" i="1" kern="1200">
              <a:solidFill>
                <a:srgbClr val="000000"/>
              </a:solidFill>
              <a:latin typeface="Times New Roman" pitchFamily="18" charset="0"/>
              <a:ea typeface="宋体" pitchFamily="2" charset="-122"/>
              <a:cs typeface="+mn-cs"/>
            </a:endParaRPr>
          </a:p>
        </p:txBody>
      </p:sp>
      <p:sp>
        <p:nvSpPr>
          <p:cNvPr id="335" name="Line 36"/>
          <p:cNvSpPr>
            <a:spLocks noChangeShapeType="1"/>
          </p:cNvSpPr>
          <p:nvPr/>
        </p:nvSpPr>
        <p:spPr bwMode="auto">
          <a:xfrm flipV="1">
            <a:off x="7415239" y="6419875"/>
            <a:ext cx="1588"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36" name="Line 37"/>
          <p:cNvSpPr>
            <a:spLocks noChangeShapeType="1"/>
          </p:cNvSpPr>
          <p:nvPr/>
        </p:nvSpPr>
        <p:spPr bwMode="auto">
          <a:xfrm>
            <a:off x="7415239" y="3100412"/>
            <a:ext cx="1588"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37" name="Rectangle 38"/>
          <p:cNvSpPr>
            <a:spLocks noChangeArrowheads="1"/>
          </p:cNvSpPr>
          <p:nvPr/>
        </p:nvSpPr>
        <p:spPr bwMode="auto">
          <a:xfrm>
            <a:off x="7326339"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0.8</a:t>
            </a:r>
            <a:endParaRPr lang="en-US" altLang="zh-CN" sz="2400" b="1" i="1" kern="1200">
              <a:solidFill>
                <a:srgbClr val="000000"/>
              </a:solidFill>
              <a:latin typeface="Times New Roman" pitchFamily="18" charset="0"/>
              <a:ea typeface="宋体" pitchFamily="2" charset="-122"/>
              <a:cs typeface="+mn-cs"/>
            </a:endParaRPr>
          </a:p>
        </p:txBody>
      </p:sp>
      <p:sp>
        <p:nvSpPr>
          <p:cNvPr id="338" name="Line 39"/>
          <p:cNvSpPr>
            <a:spLocks noChangeShapeType="1"/>
          </p:cNvSpPr>
          <p:nvPr/>
        </p:nvSpPr>
        <p:spPr bwMode="auto">
          <a:xfrm flipV="1">
            <a:off x="7886727" y="6419875"/>
            <a:ext cx="1587" cy="42862"/>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39" name="Line 40"/>
          <p:cNvSpPr>
            <a:spLocks noChangeShapeType="1"/>
          </p:cNvSpPr>
          <p:nvPr/>
        </p:nvSpPr>
        <p:spPr bwMode="auto">
          <a:xfrm>
            <a:off x="7886727" y="3100412"/>
            <a:ext cx="1587" cy="42863"/>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40" name="Rectangle 41"/>
          <p:cNvSpPr>
            <a:spLocks noChangeArrowheads="1"/>
          </p:cNvSpPr>
          <p:nvPr/>
        </p:nvSpPr>
        <p:spPr bwMode="auto">
          <a:xfrm>
            <a:off x="7797827" y="6505600"/>
            <a:ext cx="1587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0.9</a:t>
            </a:r>
            <a:endParaRPr lang="en-US" altLang="zh-CN" sz="2400" b="1" i="1" kern="1200">
              <a:solidFill>
                <a:srgbClr val="000000"/>
              </a:solidFill>
              <a:latin typeface="Times New Roman" pitchFamily="18" charset="0"/>
              <a:ea typeface="宋体" pitchFamily="2" charset="-122"/>
              <a:cs typeface="+mn-cs"/>
            </a:endParaRPr>
          </a:p>
        </p:txBody>
      </p:sp>
      <p:sp>
        <p:nvSpPr>
          <p:cNvPr id="341" name="Line 42"/>
          <p:cNvSpPr>
            <a:spLocks noChangeShapeType="1"/>
          </p:cNvSpPr>
          <p:nvPr/>
        </p:nvSpPr>
        <p:spPr bwMode="auto">
          <a:xfrm>
            <a:off x="3606827" y="6462737"/>
            <a:ext cx="34925" cy="1588"/>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42" name="Line 43"/>
          <p:cNvSpPr>
            <a:spLocks noChangeShapeType="1"/>
          </p:cNvSpPr>
          <p:nvPr/>
        </p:nvSpPr>
        <p:spPr bwMode="auto">
          <a:xfrm flipH="1">
            <a:off x="7851802" y="6462737"/>
            <a:ext cx="34925" cy="1588"/>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43" name="Rectangle 44"/>
          <p:cNvSpPr>
            <a:spLocks noChangeArrowheads="1"/>
          </p:cNvSpPr>
          <p:nvPr/>
        </p:nvSpPr>
        <p:spPr bwMode="auto">
          <a:xfrm>
            <a:off x="3498877" y="6386537"/>
            <a:ext cx="6350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0</a:t>
            </a:r>
            <a:endParaRPr lang="en-US" altLang="zh-CN" sz="2400" b="1" i="1" kern="1200">
              <a:solidFill>
                <a:srgbClr val="000000"/>
              </a:solidFill>
              <a:latin typeface="Times New Roman" pitchFamily="18" charset="0"/>
              <a:ea typeface="宋体" pitchFamily="2" charset="-122"/>
              <a:cs typeface="+mn-cs"/>
            </a:endParaRPr>
          </a:p>
        </p:txBody>
      </p:sp>
      <p:sp>
        <p:nvSpPr>
          <p:cNvPr id="344" name="Line 45"/>
          <p:cNvSpPr>
            <a:spLocks noChangeShapeType="1"/>
          </p:cNvSpPr>
          <p:nvPr/>
        </p:nvSpPr>
        <p:spPr bwMode="auto">
          <a:xfrm>
            <a:off x="3606827" y="5792812"/>
            <a:ext cx="34925" cy="1588"/>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45" name="Line 46"/>
          <p:cNvSpPr>
            <a:spLocks noChangeShapeType="1"/>
          </p:cNvSpPr>
          <p:nvPr/>
        </p:nvSpPr>
        <p:spPr bwMode="auto">
          <a:xfrm flipH="1">
            <a:off x="7851802" y="5792812"/>
            <a:ext cx="34925" cy="1588"/>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46" name="Rectangle 47"/>
          <p:cNvSpPr>
            <a:spLocks noChangeArrowheads="1"/>
          </p:cNvSpPr>
          <p:nvPr/>
        </p:nvSpPr>
        <p:spPr bwMode="auto">
          <a:xfrm>
            <a:off x="3427439" y="5715025"/>
            <a:ext cx="12700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50</a:t>
            </a:r>
            <a:endParaRPr lang="en-US" altLang="zh-CN" sz="2400" b="1" i="1" kern="1200">
              <a:solidFill>
                <a:srgbClr val="000000"/>
              </a:solidFill>
              <a:latin typeface="Times New Roman" pitchFamily="18" charset="0"/>
              <a:ea typeface="宋体" pitchFamily="2" charset="-122"/>
              <a:cs typeface="+mn-cs"/>
            </a:endParaRPr>
          </a:p>
        </p:txBody>
      </p:sp>
      <p:sp>
        <p:nvSpPr>
          <p:cNvPr id="347" name="Line 48"/>
          <p:cNvSpPr>
            <a:spLocks noChangeShapeType="1"/>
          </p:cNvSpPr>
          <p:nvPr/>
        </p:nvSpPr>
        <p:spPr bwMode="auto">
          <a:xfrm>
            <a:off x="3606827" y="5121300"/>
            <a:ext cx="34925" cy="1587"/>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48" name="Line 49"/>
          <p:cNvSpPr>
            <a:spLocks noChangeShapeType="1"/>
          </p:cNvSpPr>
          <p:nvPr/>
        </p:nvSpPr>
        <p:spPr bwMode="auto">
          <a:xfrm flipH="1">
            <a:off x="7851802" y="5121300"/>
            <a:ext cx="34925" cy="1587"/>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49" name="Rectangle 50"/>
          <p:cNvSpPr>
            <a:spLocks noChangeArrowheads="1"/>
          </p:cNvSpPr>
          <p:nvPr/>
        </p:nvSpPr>
        <p:spPr bwMode="auto">
          <a:xfrm>
            <a:off x="3357589" y="5045100"/>
            <a:ext cx="19050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100</a:t>
            </a:r>
            <a:endParaRPr lang="en-US" altLang="zh-CN" sz="2400" b="1" i="1" kern="1200">
              <a:solidFill>
                <a:srgbClr val="000000"/>
              </a:solidFill>
              <a:latin typeface="Times New Roman" pitchFamily="18" charset="0"/>
              <a:ea typeface="宋体" pitchFamily="2" charset="-122"/>
              <a:cs typeface="+mn-cs"/>
            </a:endParaRPr>
          </a:p>
        </p:txBody>
      </p:sp>
      <p:sp>
        <p:nvSpPr>
          <p:cNvPr id="350" name="Line 51"/>
          <p:cNvSpPr>
            <a:spLocks noChangeShapeType="1"/>
          </p:cNvSpPr>
          <p:nvPr/>
        </p:nvSpPr>
        <p:spPr bwMode="auto">
          <a:xfrm>
            <a:off x="3606827" y="4441850"/>
            <a:ext cx="34925" cy="1587"/>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51" name="Line 52"/>
          <p:cNvSpPr>
            <a:spLocks noChangeShapeType="1"/>
          </p:cNvSpPr>
          <p:nvPr/>
        </p:nvSpPr>
        <p:spPr bwMode="auto">
          <a:xfrm flipH="1">
            <a:off x="7851802" y="4441850"/>
            <a:ext cx="34925" cy="1587"/>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52" name="Rectangle 53"/>
          <p:cNvSpPr>
            <a:spLocks noChangeArrowheads="1"/>
          </p:cNvSpPr>
          <p:nvPr/>
        </p:nvSpPr>
        <p:spPr bwMode="auto">
          <a:xfrm>
            <a:off x="3357589" y="4365650"/>
            <a:ext cx="19050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150</a:t>
            </a:r>
            <a:endParaRPr lang="en-US" altLang="zh-CN" sz="2400" b="1" i="1" kern="1200">
              <a:solidFill>
                <a:srgbClr val="000000"/>
              </a:solidFill>
              <a:latin typeface="Times New Roman" pitchFamily="18" charset="0"/>
              <a:ea typeface="宋体" pitchFamily="2" charset="-122"/>
              <a:cs typeface="+mn-cs"/>
            </a:endParaRPr>
          </a:p>
        </p:txBody>
      </p:sp>
      <p:sp>
        <p:nvSpPr>
          <p:cNvPr id="353" name="Line 54"/>
          <p:cNvSpPr>
            <a:spLocks noChangeShapeType="1"/>
          </p:cNvSpPr>
          <p:nvPr/>
        </p:nvSpPr>
        <p:spPr bwMode="auto">
          <a:xfrm>
            <a:off x="3606827" y="3771925"/>
            <a:ext cx="34925" cy="1587"/>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54" name="Line 55"/>
          <p:cNvSpPr>
            <a:spLocks noChangeShapeType="1"/>
          </p:cNvSpPr>
          <p:nvPr/>
        </p:nvSpPr>
        <p:spPr bwMode="auto">
          <a:xfrm flipH="1">
            <a:off x="7851802" y="3771925"/>
            <a:ext cx="34925" cy="1587"/>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55" name="Rectangle 56"/>
          <p:cNvSpPr>
            <a:spLocks noChangeArrowheads="1"/>
          </p:cNvSpPr>
          <p:nvPr/>
        </p:nvSpPr>
        <p:spPr bwMode="auto">
          <a:xfrm>
            <a:off x="3357589" y="3695725"/>
            <a:ext cx="19050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200</a:t>
            </a:r>
            <a:endParaRPr lang="en-US" altLang="zh-CN" sz="2400" b="1" i="1" kern="1200">
              <a:solidFill>
                <a:srgbClr val="000000"/>
              </a:solidFill>
              <a:latin typeface="Times New Roman" pitchFamily="18" charset="0"/>
              <a:ea typeface="宋体" pitchFamily="2" charset="-122"/>
              <a:cs typeface="+mn-cs"/>
            </a:endParaRPr>
          </a:p>
        </p:txBody>
      </p:sp>
      <p:sp>
        <p:nvSpPr>
          <p:cNvPr id="356" name="Line 57"/>
          <p:cNvSpPr>
            <a:spLocks noChangeShapeType="1"/>
          </p:cNvSpPr>
          <p:nvPr/>
        </p:nvSpPr>
        <p:spPr bwMode="auto">
          <a:xfrm>
            <a:off x="3606827" y="3100412"/>
            <a:ext cx="34925" cy="1588"/>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57" name="Line 58"/>
          <p:cNvSpPr>
            <a:spLocks noChangeShapeType="1"/>
          </p:cNvSpPr>
          <p:nvPr/>
        </p:nvSpPr>
        <p:spPr bwMode="auto">
          <a:xfrm flipH="1">
            <a:off x="7851802" y="3100412"/>
            <a:ext cx="34925" cy="1588"/>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58" name="Rectangle 59"/>
          <p:cNvSpPr>
            <a:spLocks noChangeArrowheads="1"/>
          </p:cNvSpPr>
          <p:nvPr/>
        </p:nvSpPr>
        <p:spPr bwMode="auto">
          <a:xfrm>
            <a:off x="3357589" y="3024212"/>
            <a:ext cx="19050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250</a:t>
            </a:r>
            <a:endParaRPr lang="en-US" altLang="zh-CN" sz="2400" b="1" i="1" kern="1200">
              <a:solidFill>
                <a:srgbClr val="000000"/>
              </a:solidFill>
              <a:latin typeface="Times New Roman" pitchFamily="18" charset="0"/>
              <a:ea typeface="宋体" pitchFamily="2" charset="-122"/>
              <a:cs typeface="+mn-cs"/>
            </a:endParaRPr>
          </a:p>
        </p:txBody>
      </p:sp>
      <p:sp>
        <p:nvSpPr>
          <p:cNvPr id="359" name="Line 60"/>
          <p:cNvSpPr>
            <a:spLocks noChangeShapeType="1"/>
          </p:cNvSpPr>
          <p:nvPr/>
        </p:nvSpPr>
        <p:spPr bwMode="auto">
          <a:xfrm>
            <a:off x="3606827" y="3100412"/>
            <a:ext cx="4279900" cy="1588"/>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0" name="Freeform 61"/>
          <p:cNvSpPr>
            <a:spLocks/>
          </p:cNvSpPr>
          <p:nvPr/>
        </p:nvSpPr>
        <p:spPr bwMode="auto">
          <a:xfrm>
            <a:off x="3606827" y="3100412"/>
            <a:ext cx="4279900" cy="3362325"/>
          </a:xfrm>
          <a:custGeom>
            <a:avLst/>
            <a:gdLst/>
            <a:ahLst/>
            <a:cxnLst>
              <a:cxn ang="0">
                <a:pos x="0" y="396"/>
              </a:cxn>
              <a:cxn ang="0">
                <a:pos x="481" y="396"/>
              </a:cxn>
              <a:cxn ang="0">
                <a:pos x="481" y="0"/>
              </a:cxn>
            </a:cxnLst>
            <a:rect l="0" t="0" r="r" b="b"/>
            <a:pathLst>
              <a:path w="481" h="396">
                <a:moveTo>
                  <a:pt x="0" y="396"/>
                </a:moveTo>
                <a:lnTo>
                  <a:pt x="481" y="396"/>
                </a:lnTo>
                <a:lnTo>
                  <a:pt x="481" y="0"/>
                </a:lnTo>
              </a:path>
            </a:pathLst>
          </a:custGeom>
          <a:noFill/>
          <a:ln w="28575" cmpd="sng">
            <a:solidFill>
              <a:srgbClr val="000000"/>
            </a:solidFill>
            <a:prstDash val="solid"/>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1" name="Line 62"/>
          <p:cNvSpPr>
            <a:spLocks noChangeShapeType="1"/>
          </p:cNvSpPr>
          <p:nvPr/>
        </p:nvSpPr>
        <p:spPr bwMode="auto">
          <a:xfrm flipV="1">
            <a:off x="3606827" y="3100412"/>
            <a:ext cx="1587" cy="3362325"/>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2" name="Freeform 63"/>
          <p:cNvSpPr>
            <a:spLocks/>
          </p:cNvSpPr>
          <p:nvPr/>
        </p:nvSpPr>
        <p:spPr bwMode="auto">
          <a:xfrm>
            <a:off x="3606827" y="3763987"/>
            <a:ext cx="4279900" cy="2146300"/>
          </a:xfrm>
          <a:custGeom>
            <a:avLst/>
            <a:gdLst/>
            <a:ahLst/>
            <a:cxnLst>
              <a:cxn ang="0">
                <a:pos x="0" y="5"/>
              </a:cxn>
              <a:cxn ang="0">
                <a:pos x="297" y="10"/>
              </a:cxn>
              <a:cxn ang="0">
                <a:pos x="599" y="0"/>
              </a:cxn>
              <a:cxn ang="0">
                <a:pos x="897" y="0"/>
              </a:cxn>
              <a:cxn ang="0">
                <a:pos x="1194" y="187"/>
              </a:cxn>
              <a:cxn ang="0">
                <a:pos x="1502" y="438"/>
              </a:cxn>
              <a:cxn ang="0">
                <a:pos x="1799" y="743"/>
              </a:cxn>
              <a:cxn ang="0">
                <a:pos x="2097" y="727"/>
              </a:cxn>
              <a:cxn ang="0">
                <a:pos x="2399" y="1112"/>
              </a:cxn>
              <a:cxn ang="0">
                <a:pos x="2696" y="1352"/>
              </a:cxn>
            </a:cxnLst>
            <a:rect l="0" t="0" r="r" b="b"/>
            <a:pathLst>
              <a:path w="2696" h="1352">
                <a:moveTo>
                  <a:pt x="0" y="5"/>
                </a:moveTo>
                <a:lnTo>
                  <a:pt x="297" y="10"/>
                </a:lnTo>
                <a:lnTo>
                  <a:pt x="599" y="0"/>
                </a:lnTo>
                <a:lnTo>
                  <a:pt x="897" y="0"/>
                </a:lnTo>
                <a:lnTo>
                  <a:pt x="1194" y="187"/>
                </a:lnTo>
                <a:lnTo>
                  <a:pt x="1502" y="438"/>
                </a:lnTo>
                <a:lnTo>
                  <a:pt x="1799" y="743"/>
                </a:lnTo>
                <a:lnTo>
                  <a:pt x="2097" y="727"/>
                </a:lnTo>
                <a:lnTo>
                  <a:pt x="2399" y="1112"/>
                </a:lnTo>
                <a:lnTo>
                  <a:pt x="2696" y="1352"/>
                </a:lnTo>
              </a:path>
            </a:pathLst>
          </a:custGeom>
          <a:noFill/>
          <a:ln w="28575" cmpd="sng">
            <a:solidFill>
              <a:srgbClr val="0000FF"/>
            </a:solidFill>
            <a:prstDash val="solid"/>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3" name="Oval 64"/>
          <p:cNvSpPr>
            <a:spLocks noChangeArrowheads="1"/>
          </p:cNvSpPr>
          <p:nvPr/>
        </p:nvSpPr>
        <p:spPr bwMode="auto">
          <a:xfrm>
            <a:off x="3570314" y="3729062"/>
            <a:ext cx="71438"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4" name="Oval 65"/>
          <p:cNvSpPr>
            <a:spLocks noChangeArrowheads="1"/>
          </p:cNvSpPr>
          <p:nvPr/>
        </p:nvSpPr>
        <p:spPr bwMode="auto">
          <a:xfrm>
            <a:off x="4041802" y="3738587"/>
            <a:ext cx="80962" cy="84138"/>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5" name="Oval 66"/>
          <p:cNvSpPr>
            <a:spLocks noChangeArrowheads="1"/>
          </p:cNvSpPr>
          <p:nvPr/>
        </p:nvSpPr>
        <p:spPr bwMode="auto">
          <a:xfrm>
            <a:off x="4513289" y="3721125"/>
            <a:ext cx="80963"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6" name="Oval 67"/>
          <p:cNvSpPr>
            <a:spLocks noChangeArrowheads="1"/>
          </p:cNvSpPr>
          <p:nvPr/>
        </p:nvSpPr>
        <p:spPr bwMode="auto">
          <a:xfrm>
            <a:off x="4994302" y="3721125"/>
            <a:ext cx="71437"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7" name="Oval 68"/>
          <p:cNvSpPr>
            <a:spLocks noChangeArrowheads="1"/>
          </p:cNvSpPr>
          <p:nvPr/>
        </p:nvSpPr>
        <p:spPr bwMode="auto">
          <a:xfrm>
            <a:off x="5465789" y="4017987"/>
            <a:ext cx="80963"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8" name="Oval 69"/>
          <p:cNvSpPr>
            <a:spLocks noChangeArrowheads="1"/>
          </p:cNvSpPr>
          <p:nvPr/>
        </p:nvSpPr>
        <p:spPr bwMode="auto">
          <a:xfrm>
            <a:off x="5946802" y="4425975"/>
            <a:ext cx="80962"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69" name="Oval 70"/>
          <p:cNvSpPr>
            <a:spLocks noChangeArrowheads="1"/>
          </p:cNvSpPr>
          <p:nvPr/>
        </p:nvSpPr>
        <p:spPr bwMode="auto">
          <a:xfrm>
            <a:off x="6427814" y="4900637"/>
            <a:ext cx="71438" cy="85725"/>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0" name="Oval 71"/>
          <p:cNvSpPr>
            <a:spLocks noChangeArrowheads="1"/>
          </p:cNvSpPr>
          <p:nvPr/>
        </p:nvSpPr>
        <p:spPr bwMode="auto">
          <a:xfrm>
            <a:off x="6899302" y="4875237"/>
            <a:ext cx="80962"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1" name="Oval 72"/>
          <p:cNvSpPr>
            <a:spLocks noChangeArrowheads="1"/>
          </p:cNvSpPr>
          <p:nvPr/>
        </p:nvSpPr>
        <p:spPr bwMode="auto">
          <a:xfrm>
            <a:off x="7370789" y="5486425"/>
            <a:ext cx="80963"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2" name="Oval 73"/>
          <p:cNvSpPr>
            <a:spLocks noChangeArrowheads="1"/>
          </p:cNvSpPr>
          <p:nvPr/>
        </p:nvSpPr>
        <p:spPr bwMode="auto">
          <a:xfrm>
            <a:off x="7851802" y="5869012"/>
            <a:ext cx="71437"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3" name="Freeform 74"/>
          <p:cNvSpPr>
            <a:spLocks/>
          </p:cNvSpPr>
          <p:nvPr/>
        </p:nvSpPr>
        <p:spPr bwMode="auto">
          <a:xfrm>
            <a:off x="3606827" y="3771925"/>
            <a:ext cx="4279900" cy="2690812"/>
          </a:xfrm>
          <a:custGeom>
            <a:avLst/>
            <a:gdLst/>
            <a:ahLst/>
            <a:cxnLst>
              <a:cxn ang="0">
                <a:pos x="0" y="0"/>
              </a:cxn>
              <a:cxn ang="0">
                <a:pos x="297" y="305"/>
              </a:cxn>
              <a:cxn ang="0">
                <a:pos x="599" y="749"/>
              </a:cxn>
              <a:cxn ang="0">
                <a:pos x="897" y="508"/>
              </a:cxn>
              <a:cxn ang="0">
                <a:pos x="1194" y="706"/>
              </a:cxn>
              <a:cxn ang="0">
                <a:pos x="1502" y="994"/>
              </a:cxn>
              <a:cxn ang="0">
                <a:pos x="1799" y="1037"/>
              </a:cxn>
              <a:cxn ang="0">
                <a:pos x="2097" y="1117"/>
              </a:cxn>
              <a:cxn ang="0">
                <a:pos x="2399" y="1235"/>
              </a:cxn>
              <a:cxn ang="0">
                <a:pos x="2696" y="1695"/>
              </a:cxn>
            </a:cxnLst>
            <a:rect l="0" t="0" r="r" b="b"/>
            <a:pathLst>
              <a:path w="2696" h="1695">
                <a:moveTo>
                  <a:pt x="0" y="0"/>
                </a:moveTo>
                <a:lnTo>
                  <a:pt x="297" y="305"/>
                </a:lnTo>
                <a:lnTo>
                  <a:pt x="599" y="749"/>
                </a:lnTo>
                <a:lnTo>
                  <a:pt x="897" y="508"/>
                </a:lnTo>
                <a:lnTo>
                  <a:pt x="1194" y="706"/>
                </a:lnTo>
                <a:lnTo>
                  <a:pt x="1502" y="994"/>
                </a:lnTo>
                <a:lnTo>
                  <a:pt x="1799" y="1037"/>
                </a:lnTo>
                <a:lnTo>
                  <a:pt x="2097" y="1117"/>
                </a:lnTo>
                <a:lnTo>
                  <a:pt x="2399" y="1235"/>
                </a:lnTo>
                <a:lnTo>
                  <a:pt x="2696" y="1695"/>
                </a:lnTo>
              </a:path>
            </a:pathLst>
          </a:custGeom>
          <a:noFill/>
          <a:ln w="28575" cmpd="sng">
            <a:solidFill>
              <a:srgbClr val="0000FF"/>
            </a:solidFill>
            <a:prstDash val="solid"/>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4" name="Line 75"/>
          <p:cNvSpPr>
            <a:spLocks noChangeShapeType="1"/>
          </p:cNvSpPr>
          <p:nvPr/>
        </p:nvSpPr>
        <p:spPr bwMode="auto">
          <a:xfrm>
            <a:off x="3606827" y="3771925"/>
            <a:ext cx="34925" cy="1587"/>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5" name="Line 76"/>
          <p:cNvSpPr>
            <a:spLocks noChangeShapeType="1"/>
          </p:cNvSpPr>
          <p:nvPr/>
        </p:nvSpPr>
        <p:spPr bwMode="auto">
          <a:xfrm>
            <a:off x="3606827" y="3729062"/>
            <a:ext cx="1587" cy="8572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6" name="Line 77"/>
          <p:cNvSpPr>
            <a:spLocks noChangeShapeType="1"/>
          </p:cNvSpPr>
          <p:nvPr/>
        </p:nvSpPr>
        <p:spPr bwMode="auto">
          <a:xfrm>
            <a:off x="4041802" y="4256112"/>
            <a:ext cx="80962" cy="158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7" name="Line 78"/>
          <p:cNvSpPr>
            <a:spLocks noChangeShapeType="1"/>
          </p:cNvSpPr>
          <p:nvPr/>
        </p:nvSpPr>
        <p:spPr bwMode="auto">
          <a:xfrm>
            <a:off x="4078314" y="4213250"/>
            <a:ext cx="1588" cy="76200"/>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8" name="Line 79"/>
          <p:cNvSpPr>
            <a:spLocks noChangeShapeType="1"/>
          </p:cNvSpPr>
          <p:nvPr/>
        </p:nvSpPr>
        <p:spPr bwMode="auto">
          <a:xfrm>
            <a:off x="4513289" y="4960962"/>
            <a:ext cx="80963" cy="158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79" name="Line 80"/>
          <p:cNvSpPr>
            <a:spLocks noChangeShapeType="1"/>
          </p:cNvSpPr>
          <p:nvPr/>
        </p:nvSpPr>
        <p:spPr bwMode="auto">
          <a:xfrm>
            <a:off x="4557739" y="4926037"/>
            <a:ext cx="1588" cy="76200"/>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0" name="Line 81"/>
          <p:cNvSpPr>
            <a:spLocks noChangeShapeType="1"/>
          </p:cNvSpPr>
          <p:nvPr/>
        </p:nvSpPr>
        <p:spPr bwMode="auto">
          <a:xfrm>
            <a:off x="4994302" y="4578375"/>
            <a:ext cx="71437" cy="1587"/>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1" name="Line 82"/>
          <p:cNvSpPr>
            <a:spLocks noChangeShapeType="1"/>
          </p:cNvSpPr>
          <p:nvPr/>
        </p:nvSpPr>
        <p:spPr bwMode="auto">
          <a:xfrm>
            <a:off x="5030814" y="4535512"/>
            <a:ext cx="1588" cy="8572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2" name="Line 83"/>
          <p:cNvSpPr>
            <a:spLocks noChangeShapeType="1"/>
          </p:cNvSpPr>
          <p:nvPr/>
        </p:nvSpPr>
        <p:spPr bwMode="auto">
          <a:xfrm>
            <a:off x="5465789" y="4892700"/>
            <a:ext cx="80963" cy="1587"/>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3" name="Line 84"/>
          <p:cNvSpPr>
            <a:spLocks noChangeShapeType="1"/>
          </p:cNvSpPr>
          <p:nvPr/>
        </p:nvSpPr>
        <p:spPr bwMode="auto">
          <a:xfrm>
            <a:off x="5502302" y="4857775"/>
            <a:ext cx="1587" cy="76200"/>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4" name="Line 85"/>
          <p:cNvSpPr>
            <a:spLocks noChangeShapeType="1"/>
          </p:cNvSpPr>
          <p:nvPr/>
        </p:nvSpPr>
        <p:spPr bwMode="auto">
          <a:xfrm>
            <a:off x="5946802" y="5349900"/>
            <a:ext cx="80962" cy="1587"/>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5" name="Line 86"/>
          <p:cNvSpPr>
            <a:spLocks noChangeShapeType="1"/>
          </p:cNvSpPr>
          <p:nvPr/>
        </p:nvSpPr>
        <p:spPr bwMode="auto">
          <a:xfrm>
            <a:off x="5991252" y="5308625"/>
            <a:ext cx="1587" cy="76200"/>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6" name="Line 87"/>
          <p:cNvSpPr>
            <a:spLocks noChangeShapeType="1"/>
          </p:cNvSpPr>
          <p:nvPr/>
        </p:nvSpPr>
        <p:spPr bwMode="auto">
          <a:xfrm>
            <a:off x="6427814" y="5418162"/>
            <a:ext cx="79375" cy="158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7" name="Line 88"/>
          <p:cNvSpPr>
            <a:spLocks noChangeShapeType="1"/>
          </p:cNvSpPr>
          <p:nvPr/>
        </p:nvSpPr>
        <p:spPr bwMode="auto">
          <a:xfrm>
            <a:off x="6462739" y="5376887"/>
            <a:ext cx="1588" cy="76200"/>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8" name="Line 89"/>
          <p:cNvSpPr>
            <a:spLocks noChangeShapeType="1"/>
          </p:cNvSpPr>
          <p:nvPr/>
        </p:nvSpPr>
        <p:spPr bwMode="auto">
          <a:xfrm>
            <a:off x="6899302" y="5545162"/>
            <a:ext cx="80962" cy="158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89" name="Line 90"/>
          <p:cNvSpPr>
            <a:spLocks noChangeShapeType="1"/>
          </p:cNvSpPr>
          <p:nvPr/>
        </p:nvSpPr>
        <p:spPr bwMode="auto">
          <a:xfrm>
            <a:off x="6935814" y="5503887"/>
            <a:ext cx="1588" cy="8413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0" name="Line 91"/>
          <p:cNvSpPr>
            <a:spLocks noChangeShapeType="1"/>
          </p:cNvSpPr>
          <p:nvPr/>
        </p:nvSpPr>
        <p:spPr bwMode="auto">
          <a:xfrm>
            <a:off x="7370789" y="5732487"/>
            <a:ext cx="80963" cy="158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1" name="Line 92"/>
          <p:cNvSpPr>
            <a:spLocks noChangeShapeType="1"/>
          </p:cNvSpPr>
          <p:nvPr/>
        </p:nvSpPr>
        <p:spPr bwMode="auto">
          <a:xfrm>
            <a:off x="7415239" y="5689625"/>
            <a:ext cx="1588" cy="8572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2" name="Line 93"/>
          <p:cNvSpPr>
            <a:spLocks noChangeShapeType="1"/>
          </p:cNvSpPr>
          <p:nvPr/>
        </p:nvSpPr>
        <p:spPr bwMode="auto">
          <a:xfrm>
            <a:off x="7851802" y="6462737"/>
            <a:ext cx="44450" cy="1588"/>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3" name="Line 94"/>
          <p:cNvSpPr>
            <a:spLocks noChangeShapeType="1"/>
          </p:cNvSpPr>
          <p:nvPr/>
        </p:nvSpPr>
        <p:spPr bwMode="auto">
          <a:xfrm>
            <a:off x="7886727" y="6419875"/>
            <a:ext cx="1587" cy="50800"/>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4" name="Line 95"/>
          <p:cNvSpPr>
            <a:spLocks noChangeShapeType="1"/>
          </p:cNvSpPr>
          <p:nvPr/>
        </p:nvSpPr>
        <p:spPr bwMode="auto">
          <a:xfrm>
            <a:off x="3606827" y="3771925"/>
            <a:ext cx="17462" cy="17462"/>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5" name="Line 96"/>
          <p:cNvSpPr>
            <a:spLocks noChangeShapeType="1"/>
          </p:cNvSpPr>
          <p:nvPr/>
        </p:nvSpPr>
        <p:spPr bwMode="auto">
          <a:xfrm flipH="1">
            <a:off x="3606827" y="3754462"/>
            <a:ext cx="17462" cy="1587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6" name="Line 97"/>
          <p:cNvSpPr>
            <a:spLocks noChangeShapeType="1"/>
          </p:cNvSpPr>
          <p:nvPr/>
        </p:nvSpPr>
        <p:spPr bwMode="auto">
          <a:xfrm>
            <a:off x="4060852" y="4238650"/>
            <a:ext cx="44450" cy="33337"/>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7" name="Line 98"/>
          <p:cNvSpPr>
            <a:spLocks noChangeShapeType="1"/>
          </p:cNvSpPr>
          <p:nvPr/>
        </p:nvSpPr>
        <p:spPr bwMode="auto">
          <a:xfrm flipH="1">
            <a:off x="4060852" y="4238650"/>
            <a:ext cx="44450" cy="33337"/>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8" name="Line 99"/>
          <p:cNvSpPr>
            <a:spLocks noChangeShapeType="1"/>
          </p:cNvSpPr>
          <p:nvPr/>
        </p:nvSpPr>
        <p:spPr bwMode="auto">
          <a:xfrm>
            <a:off x="4532339" y="4943500"/>
            <a:ext cx="44450" cy="42862"/>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399" name="Line 100"/>
          <p:cNvSpPr>
            <a:spLocks noChangeShapeType="1"/>
          </p:cNvSpPr>
          <p:nvPr/>
        </p:nvSpPr>
        <p:spPr bwMode="auto">
          <a:xfrm flipH="1">
            <a:off x="4532339" y="4943500"/>
            <a:ext cx="44450" cy="42862"/>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0" name="Line 101"/>
          <p:cNvSpPr>
            <a:spLocks noChangeShapeType="1"/>
          </p:cNvSpPr>
          <p:nvPr/>
        </p:nvSpPr>
        <p:spPr bwMode="auto">
          <a:xfrm>
            <a:off x="5011764" y="4560912"/>
            <a:ext cx="36513" cy="3492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1" name="Line 102"/>
          <p:cNvSpPr>
            <a:spLocks noChangeShapeType="1"/>
          </p:cNvSpPr>
          <p:nvPr/>
        </p:nvSpPr>
        <p:spPr bwMode="auto">
          <a:xfrm flipH="1">
            <a:off x="5011764" y="4560912"/>
            <a:ext cx="36513" cy="3492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2" name="Line 103"/>
          <p:cNvSpPr>
            <a:spLocks noChangeShapeType="1"/>
          </p:cNvSpPr>
          <p:nvPr/>
        </p:nvSpPr>
        <p:spPr bwMode="auto">
          <a:xfrm>
            <a:off x="5484839" y="4875237"/>
            <a:ext cx="44450" cy="42863"/>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3" name="Line 104"/>
          <p:cNvSpPr>
            <a:spLocks noChangeShapeType="1"/>
          </p:cNvSpPr>
          <p:nvPr/>
        </p:nvSpPr>
        <p:spPr bwMode="auto">
          <a:xfrm flipH="1">
            <a:off x="5484839" y="4875237"/>
            <a:ext cx="44450" cy="42863"/>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4" name="Line 105"/>
          <p:cNvSpPr>
            <a:spLocks noChangeShapeType="1"/>
          </p:cNvSpPr>
          <p:nvPr/>
        </p:nvSpPr>
        <p:spPr bwMode="auto">
          <a:xfrm>
            <a:off x="5973789" y="5324500"/>
            <a:ext cx="34925" cy="42862"/>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5" name="Line 106"/>
          <p:cNvSpPr>
            <a:spLocks noChangeShapeType="1"/>
          </p:cNvSpPr>
          <p:nvPr/>
        </p:nvSpPr>
        <p:spPr bwMode="auto">
          <a:xfrm flipH="1">
            <a:off x="5973789" y="5324500"/>
            <a:ext cx="34925" cy="42862"/>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6" name="Line 107"/>
          <p:cNvSpPr>
            <a:spLocks noChangeShapeType="1"/>
          </p:cNvSpPr>
          <p:nvPr/>
        </p:nvSpPr>
        <p:spPr bwMode="auto">
          <a:xfrm>
            <a:off x="6445277" y="5402287"/>
            <a:ext cx="36512" cy="3333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7" name="Line 108"/>
          <p:cNvSpPr>
            <a:spLocks noChangeShapeType="1"/>
          </p:cNvSpPr>
          <p:nvPr/>
        </p:nvSpPr>
        <p:spPr bwMode="auto">
          <a:xfrm flipH="1">
            <a:off x="6445277" y="5402287"/>
            <a:ext cx="36512" cy="3333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8" name="Line 109"/>
          <p:cNvSpPr>
            <a:spLocks noChangeShapeType="1"/>
          </p:cNvSpPr>
          <p:nvPr/>
        </p:nvSpPr>
        <p:spPr bwMode="auto">
          <a:xfrm>
            <a:off x="6916764" y="5529287"/>
            <a:ext cx="44450" cy="3333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09" name="Line 110"/>
          <p:cNvSpPr>
            <a:spLocks noChangeShapeType="1"/>
          </p:cNvSpPr>
          <p:nvPr/>
        </p:nvSpPr>
        <p:spPr bwMode="auto">
          <a:xfrm flipH="1">
            <a:off x="6916764" y="5529287"/>
            <a:ext cx="44450" cy="3333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0" name="Line 111"/>
          <p:cNvSpPr>
            <a:spLocks noChangeShapeType="1"/>
          </p:cNvSpPr>
          <p:nvPr/>
        </p:nvSpPr>
        <p:spPr bwMode="auto">
          <a:xfrm>
            <a:off x="7397777" y="5715025"/>
            <a:ext cx="36512" cy="3492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1" name="Line 112"/>
          <p:cNvSpPr>
            <a:spLocks noChangeShapeType="1"/>
          </p:cNvSpPr>
          <p:nvPr/>
        </p:nvSpPr>
        <p:spPr bwMode="auto">
          <a:xfrm flipH="1">
            <a:off x="7397777" y="5715025"/>
            <a:ext cx="36512" cy="3492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2" name="Line 113"/>
          <p:cNvSpPr>
            <a:spLocks noChangeShapeType="1"/>
          </p:cNvSpPr>
          <p:nvPr/>
        </p:nvSpPr>
        <p:spPr bwMode="auto">
          <a:xfrm>
            <a:off x="7869264" y="6445275"/>
            <a:ext cx="26988" cy="25400"/>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3" name="Line 114"/>
          <p:cNvSpPr>
            <a:spLocks noChangeShapeType="1"/>
          </p:cNvSpPr>
          <p:nvPr/>
        </p:nvSpPr>
        <p:spPr bwMode="auto">
          <a:xfrm flipH="1">
            <a:off x="7878789" y="6453212"/>
            <a:ext cx="17463" cy="17463"/>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4" name="Freeform 115"/>
          <p:cNvSpPr>
            <a:spLocks/>
          </p:cNvSpPr>
          <p:nvPr/>
        </p:nvSpPr>
        <p:spPr bwMode="auto">
          <a:xfrm>
            <a:off x="3606827" y="3771925"/>
            <a:ext cx="4279900" cy="2690812"/>
          </a:xfrm>
          <a:custGeom>
            <a:avLst/>
            <a:gdLst/>
            <a:ahLst/>
            <a:cxnLst>
              <a:cxn ang="0">
                <a:pos x="0" y="0"/>
              </a:cxn>
              <a:cxn ang="0">
                <a:pos x="297" y="962"/>
              </a:cxn>
              <a:cxn ang="0">
                <a:pos x="599" y="893"/>
              </a:cxn>
              <a:cxn ang="0">
                <a:pos x="897" y="845"/>
              </a:cxn>
              <a:cxn ang="0">
                <a:pos x="1194" y="1011"/>
              </a:cxn>
              <a:cxn ang="0">
                <a:pos x="1502" y="1000"/>
              </a:cxn>
              <a:cxn ang="0">
                <a:pos x="1799" y="1150"/>
              </a:cxn>
              <a:cxn ang="0">
                <a:pos x="2097" y="1321"/>
              </a:cxn>
              <a:cxn ang="0">
                <a:pos x="2399" y="1417"/>
              </a:cxn>
              <a:cxn ang="0">
                <a:pos x="2696" y="1695"/>
              </a:cxn>
            </a:cxnLst>
            <a:rect l="0" t="0" r="r" b="b"/>
            <a:pathLst>
              <a:path w="2696" h="1695">
                <a:moveTo>
                  <a:pt x="0" y="0"/>
                </a:moveTo>
                <a:lnTo>
                  <a:pt x="297" y="962"/>
                </a:lnTo>
                <a:lnTo>
                  <a:pt x="599" y="893"/>
                </a:lnTo>
                <a:lnTo>
                  <a:pt x="897" y="845"/>
                </a:lnTo>
                <a:lnTo>
                  <a:pt x="1194" y="1011"/>
                </a:lnTo>
                <a:lnTo>
                  <a:pt x="1502" y="1000"/>
                </a:lnTo>
                <a:lnTo>
                  <a:pt x="1799" y="1150"/>
                </a:lnTo>
                <a:lnTo>
                  <a:pt x="2097" y="1321"/>
                </a:lnTo>
                <a:lnTo>
                  <a:pt x="2399" y="1417"/>
                </a:lnTo>
                <a:lnTo>
                  <a:pt x="2696" y="1695"/>
                </a:lnTo>
              </a:path>
            </a:pathLst>
          </a:custGeom>
          <a:noFill/>
          <a:ln w="28575" cmpd="sng">
            <a:solidFill>
              <a:srgbClr val="0000FF"/>
            </a:solidFill>
            <a:prstDash val="solid"/>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5" name="Rectangle 116"/>
          <p:cNvSpPr>
            <a:spLocks noChangeArrowheads="1"/>
          </p:cNvSpPr>
          <p:nvPr/>
        </p:nvSpPr>
        <p:spPr bwMode="auto">
          <a:xfrm>
            <a:off x="3570314" y="3729062"/>
            <a:ext cx="71438" cy="85725"/>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6" name="Rectangle 117"/>
          <p:cNvSpPr>
            <a:spLocks noChangeArrowheads="1"/>
          </p:cNvSpPr>
          <p:nvPr/>
        </p:nvSpPr>
        <p:spPr bwMode="auto">
          <a:xfrm>
            <a:off x="4041802" y="5257825"/>
            <a:ext cx="80962" cy="84137"/>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7" name="Rectangle 118"/>
          <p:cNvSpPr>
            <a:spLocks noChangeArrowheads="1"/>
          </p:cNvSpPr>
          <p:nvPr/>
        </p:nvSpPr>
        <p:spPr bwMode="auto">
          <a:xfrm>
            <a:off x="4513289" y="5146700"/>
            <a:ext cx="80963" cy="85725"/>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8" name="Rectangle 119"/>
          <p:cNvSpPr>
            <a:spLocks noChangeArrowheads="1"/>
          </p:cNvSpPr>
          <p:nvPr/>
        </p:nvSpPr>
        <p:spPr bwMode="auto">
          <a:xfrm>
            <a:off x="4994302" y="5070500"/>
            <a:ext cx="71437" cy="76200"/>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19" name="Rectangle 120"/>
          <p:cNvSpPr>
            <a:spLocks noChangeArrowheads="1"/>
          </p:cNvSpPr>
          <p:nvPr/>
        </p:nvSpPr>
        <p:spPr bwMode="auto">
          <a:xfrm>
            <a:off x="5465789" y="5341962"/>
            <a:ext cx="80963" cy="76200"/>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20" name="Rectangle 121"/>
          <p:cNvSpPr>
            <a:spLocks noChangeArrowheads="1"/>
          </p:cNvSpPr>
          <p:nvPr/>
        </p:nvSpPr>
        <p:spPr bwMode="auto">
          <a:xfrm>
            <a:off x="5946802" y="5316562"/>
            <a:ext cx="80962" cy="85725"/>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21" name="Rectangle 122"/>
          <p:cNvSpPr>
            <a:spLocks noChangeArrowheads="1"/>
          </p:cNvSpPr>
          <p:nvPr/>
        </p:nvSpPr>
        <p:spPr bwMode="auto">
          <a:xfrm>
            <a:off x="6427814" y="5554687"/>
            <a:ext cx="79375" cy="76200"/>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22" name="Rectangle 123"/>
          <p:cNvSpPr>
            <a:spLocks noChangeArrowheads="1"/>
          </p:cNvSpPr>
          <p:nvPr/>
        </p:nvSpPr>
        <p:spPr bwMode="auto">
          <a:xfrm>
            <a:off x="6899302" y="5834087"/>
            <a:ext cx="80962" cy="76200"/>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23" name="Rectangle 124"/>
          <p:cNvSpPr>
            <a:spLocks noChangeArrowheads="1"/>
          </p:cNvSpPr>
          <p:nvPr/>
        </p:nvSpPr>
        <p:spPr bwMode="auto">
          <a:xfrm>
            <a:off x="7370789" y="5978550"/>
            <a:ext cx="80963" cy="76200"/>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24" name="Rectangle 125"/>
          <p:cNvSpPr>
            <a:spLocks noChangeArrowheads="1"/>
          </p:cNvSpPr>
          <p:nvPr/>
        </p:nvSpPr>
        <p:spPr bwMode="auto">
          <a:xfrm>
            <a:off x="7851802" y="6419875"/>
            <a:ext cx="80962" cy="85725"/>
          </a:xfrm>
          <a:prstGeom prst="rect">
            <a:avLst/>
          </a:prstGeom>
          <a:noFill/>
          <a:ln w="28575">
            <a:no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25" name="Rectangle 126"/>
          <p:cNvSpPr>
            <a:spLocks noChangeArrowheads="1"/>
          </p:cNvSpPr>
          <p:nvPr/>
        </p:nvSpPr>
        <p:spPr bwMode="auto">
          <a:xfrm>
            <a:off x="4246589" y="2871812"/>
            <a:ext cx="2835275"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dirty="0">
                <a:solidFill>
                  <a:srgbClr val="000000"/>
                </a:solidFill>
                <a:latin typeface="Helvetica" pitchFamily="34" charset="0"/>
                <a:ea typeface="宋体" pitchFamily="2" charset="-122"/>
                <a:cs typeface="+mn-cs"/>
              </a:rPr>
              <a:t>Virtually synchronous Ensemble multicast protocols</a:t>
            </a:r>
            <a:endParaRPr lang="en-US" altLang="zh-CN" sz="2400" b="1" i="1" kern="1200" dirty="0">
              <a:solidFill>
                <a:srgbClr val="000000"/>
              </a:solidFill>
              <a:latin typeface="Times New Roman" pitchFamily="18" charset="0"/>
              <a:ea typeface="宋体" pitchFamily="2" charset="-122"/>
              <a:cs typeface="+mn-cs"/>
            </a:endParaRPr>
          </a:p>
        </p:txBody>
      </p:sp>
      <p:sp>
        <p:nvSpPr>
          <p:cNvPr id="426" name="Rectangle 127"/>
          <p:cNvSpPr>
            <a:spLocks noChangeArrowheads="1"/>
          </p:cNvSpPr>
          <p:nvPr/>
        </p:nvSpPr>
        <p:spPr bwMode="auto">
          <a:xfrm>
            <a:off x="5413402" y="6665937"/>
            <a:ext cx="676275" cy="152400"/>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perturb rate</a:t>
            </a:r>
            <a:endParaRPr lang="en-US" altLang="zh-CN" sz="2400" b="1" i="1" kern="1200">
              <a:solidFill>
                <a:srgbClr val="000000"/>
              </a:solidFill>
              <a:latin typeface="Times New Roman" pitchFamily="18" charset="0"/>
              <a:ea typeface="宋体" pitchFamily="2" charset="-122"/>
              <a:cs typeface="+mn-cs"/>
            </a:endParaRPr>
          </a:p>
        </p:txBody>
      </p:sp>
      <p:sp>
        <p:nvSpPr>
          <p:cNvPr id="427" name="Rectangle 128"/>
          <p:cNvSpPr>
            <a:spLocks noChangeArrowheads="1"/>
          </p:cNvSpPr>
          <p:nvPr/>
        </p:nvSpPr>
        <p:spPr bwMode="auto">
          <a:xfrm rot="16200000">
            <a:off x="1814539" y="4595837"/>
            <a:ext cx="2838450" cy="152400"/>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average throughput on nonperturbed members</a:t>
            </a:r>
            <a:endParaRPr lang="en-US" altLang="zh-CN" sz="2400" b="1" i="1" kern="1200">
              <a:solidFill>
                <a:srgbClr val="000000"/>
              </a:solidFill>
              <a:latin typeface="Times New Roman" pitchFamily="18" charset="0"/>
              <a:ea typeface="宋体" pitchFamily="2" charset="-122"/>
              <a:cs typeface="+mn-cs"/>
            </a:endParaRPr>
          </a:p>
        </p:txBody>
      </p:sp>
      <p:sp>
        <p:nvSpPr>
          <p:cNvPr id="428" name="Rectangle 129"/>
          <p:cNvSpPr>
            <a:spLocks noChangeArrowheads="1"/>
          </p:cNvSpPr>
          <p:nvPr/>
        </p:nvSpPr>
        <p:spPr bwMode="auto">
          <a:xfrm>
            <a:off x="6373839" y="3109937"/>
            <a:ext cx="1504950" cy="560388"/>
          </a:xfrm>
          <a:prstGeom prst="rect">
            <a:avLst/>
          </a:prstGeom>
          <a:solidFill>
            <a:srgbClr val="FFFFFF"/>
          </a:solidFill>
          <a:ln w="28575">
            <a:solidFill>
              <a:srgbClr val="000000"/>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29" name="Rectangle 130"/>
          <p:cNvSpPr>
            <a:spLocks noChangeArrowheads="1"/>
          </p:cNvSpPr>
          <p:nvPr/>
        </p:nvSpPr>
        <p:spPr bwMode="auto">
          <a:xfrm>
            <a:off x="6373839" y="3109937"/>
            <a:ext cx="1504950" cy="560388"/>
          </a:xfrm>
          <a:prstGeom prst="rect">
            <a:avLst/>
          </a:prstGeom>
          <a:noFill/>
          <a:ln w="28575">
            <a:solidFill>
              <a:srgbClr val="FFFF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0" name="Line 131"/>
          <p:cNvSpPr>
            <a:spLocks noChangeShapeType="1"/>
          </p:cNvSpPr>
          <p:nvPr/>
        </p:nvSpPr>
        <p:spPr bwMode="auto">
          <a:xfrm>
            <a:off x="6373839" y="3109937"/>
            <a:ext cx="1504950" cy="1588"/>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1" name="Freeform 132"/>
          <p:cNvSpPr>
            <a:spLocks/>
          </p:cNvSpPr>
          <p:nvPr/>
        </p:nvSpPr>
        <p:spPr bwMode="auto">
          <a:xfrm>
            <a:off x="6373839" y="3109937"/>
            <a:ext cx="1504950" cy="560388"/>
          </a:xfrm>
          <a:custGeom>
            <a:avLst/>
            <a:gdLst/>
            <a:ahLst/>
            <a:cxnLst>
              <a:cxn ang="0">
                <a:pos x="0" y="66"/>
              </a:cxn>
              <a:cxn ang="0">
                <a:pos x="169" y="66"/>
              </a:cxn>
              <a:cxn ang="0">
                <a:pos x="169" y="0"/>
              </a:cxn>
            </a:cxnLst>
            <a:rect l="0" t="0" r="r" b="b"/>
            <a:pathLst>
              <a:path w="169" h="66">
                <a:moveTo>
                  <a:pt x="0" y="66"/>
                </a:moveTo>
                <a:lnTo>
                  <a:pt x="169" y="66"/>
                </a:lnTo>
                <a:lnTo>
                  <a:pt x="169" y="0"/>
                </a:lnTo>
              </a:path>
            </a:pathLst>
          </a:custGeom>
          <a:noFill/>
          <a:ln w="28575" cmpd="sng">
            <a:solidFill>
              <a:srgbClr val="000000"/>
            </a:solidFill>
            <a:prstDash val="solid"/>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2" name="Line 133"/>
          <p:cNvSpPr>
            <a:spLocks noChangeShapeType="1"/>
          </p:cNvSpPr>
          <p:nvPr/>
        </p:nvSpPr>
        <p:spPr bwMode="auto">
          <a:xfrm flipV="1">
            <a:off x="6373839" y="3109937"/>
            <a:ext cx="1588" cy="560388"/>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3" name="Line 134"/>
          <p:cNvSpPr>
            <a:spLocks noChangeShapeType="1"/>
          </p:cNvSpPr>
          <p:nvPr/>
        </p:nvSpPr>
        <p:spPr bwMode="auto">
          <a:xfrm>
            <a:off x="6373839" y="3670325"/>
            <a:ext cx="1504950" cy="1587"/>
          </a:xfrm>
          <a:prstGeom prst="line">
            <a:avLst/>
          </a:prstGeom>
          <a:noFill/>
          <a:ln w="28575">
            <a:solidFill>
              <a:srgbClr val="000000"/>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4" name="Freeform 135"/>
          <p:cNvSpPr>
            <a:spLocks/>
          </p:cNvSpPr>
          <p:nvPr/>
        </p:nvSpPr>
        <p:spPr bwMode="auto">
          <a:xfrm>
            <a:off x="6373839" y="3109937"/>
            <a:ext cx="1504950" cy="560388"/>
          </a:xfrm>
          <a:custGeom>
            <a:avLst/>
            <a:gdLst/>
            <a:ahLst/>
            <a:cxnLst>
              <a:cxn ang="0">
                <a:pos x="0" y="66"/>
              </a:cxn>
              <a:cxn ang="0">
                <a:pos x="0" y="0"/>
              </a:cxn>
              <a:cxn ang="0">
                <a:pos x="169" y="0"/>
              </a:cxn>
            </a:cxnLst>
            <a:rect l="0" t="0" r="r" b="b"/>
            <a:pathLst>
              <a:path w="169" h="66">
                <a:moveTo>
                  <a:pt x="0" y="66"/>
                </a:moveTo>
                <a:lnTo>
                  <a:pt x="0" y="0"/>
                </a:lnTo>
                <a:lnTo>
                  <a:pt x="169" y="0"/>
                </a:lnTo>
              </a:path>
            </a:pathLst>
          </a:custGeom>
          <a:noFill/>
          <a:ln w="28575" cmpd="sng">
            <a:solidFill>
              <a:srgbClr val="000000"/>
            </a:solidFill>
            <a:prstDash val="solid"/>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5" name="Freeform 136"/>
          <p:cNvSpPr>
            <a:spLocks/>
          </p:cNvSpPr>
          <p:nvPr/>
        </p:nvSpPr>
        <p:spPr bwMode="auto">
          <a:xfrm>
            <a:off x="6373839" y="3109937"/>
            <a:ext cx="1504950" cy="560388"/>
          </a:xfrm>
          <a:custGeom>
            <a:avLst/>
            <a:gdLst/>
            <a:ahLst/>
            <a:cxnLst>
              <a:cxn ang="0">
                <a:pos x="0" y="66"/>
              </a:cxn>
              <a:cxn ang="0">
                <a:pos x="169" y="66"/>
              </a:cxn>
              <a:cxn ang="0">
                <a:pos x="169" y="0"/>
              </a:cxn>
            </a:cxnLst>
            <a:rect l="0" t="0" r="r" b="b"/>
            <a:pathLst>
              <a:path w="169" h="66">
                <a:moveTo>
                  <a:pt x="0" y="66"/>
                </a:moveTo>
                <a:lnTo>
                  <a:pt x="169" y="66"/>
                </a:lnTo>
                <a:lnTo>
                  <a:pt x="169" y="0"/>
                </a:lnTo>
              </a:path>
            </a:pathLst>
          </a:custGeom>
          <a:noFill/>
          <a:ln w="28575" cmpd="sng">
            <a:noFill/>
            <a:prstDash val="solid"/>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6" name="Line 137"/>
          <p:cNvSpPr>
            <a:spLocks noChangeShapeType="1"/>
          </p:cNvSpPr>
          <p:nvPr/>
        </p:nvSpPr>
        <p:spPr bwMode="auto">
          <a:xfrm flipV="1">
            <a:off x="6373839" y="3109937"/>
            <a:ext cx="1588" cy="560388"/>
          </a:xfrm>
          <a:prstGeom prst="line">
            <a:avLst/>
          </a:prstGeom>
          <a:noFill/>
          <a:ln w="28575">
            <a:no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7" name="Rectangle 138"/>
          <p:cNvSpPr>
            <a:spLocks noChangeArrowheads="1"/>
          </p:cNvSpPr>
          <p:nvPr/>
        </p:nvSpPr>
        <p:spPr bwMode="auto">
          <a:xfrm>
            <a:off x="7005664" y="3168675"/>
            <a:ext cx="7556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group size: 32</a:t>
            </a:r>
            <a:endParaRPr lang="en-US" altLang="zh-CN" sz="2400" b="1" i="1" kern="1200">
              <a:solidFill>
                <a:srgbClr val="000000"/>
              </a:solidFill>
              <a:latin typeface="Times New Roman" pitchFamily="18" charset="0"/>
              <a:ea typeface="宋体" pitchFamily="2" charset="-122"/>
              <a:cs typeface="+mn-cs"/>
            </a:endParaRPr>
          </a:p>
        </p:txBody>
      </p:sp>
      <p:sp>
        <p:nvSpPr>
          <p:cNvPr id="438" name="Line 139"/>
          <p:cNvSpPr>
            <a:spLocks noChangeShapeType="1"/>
          </p:cNvSpPr>
          <p:nvPr/>
        </p:nvSpPr>
        <p:spPr bwMode="auto">
          <a:xfrm>
            <a:off x="6462739" y="3244875"/>
            <a:ext cx="338138" cy="1587"/>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39" name="Oval 140"/>
          <p:cNvSpPr>
            <a:spLocks noChangeArrowheads="1"/>
          </p:cNvSpPr>
          <p:nvPr/>
        </p:nvSpPr>
        <p:spPr bwMode="auto">
          <a:xfrm>
            <a:off x="6596089" y="3211537"/>
            <a:ext cx="71438" cy="76200"/>
          </a:xfrm>
          <a:prstGeom prst="ellips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40" name="Rectangle 141"/>
          <p:cNvSpPr>
            <a:spLocks noChangeArrowheads="1"/>
          </p:cNvSpPr>
          <p:nvPr/>
        </p:nvSpPr>
        <p:spPr bwMode="auto">
          <a:xfrm>
            <a:off x="7005664" y="3322662"/>
            <a:ext cx="7556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group size: 64</a:t>
            </a:r>
            <a:endParaRPr lang="en-US" altLang="zh-CN" sz="2400" b="1" i="1" kern="1200">
              <a:solidFill>
                <a:srgbClr val="000000"/>
              </a:solidFill>
              <a:latin typeface="Times New Roman" pitchFamily="18" charset="0"/>
              <a:ea typeface="宋体" pitchFamily="2" charset="-122"/>
              <a:cs typeface="+mn-cs"/>
            </a:endParaRPr>
          </a:p>
        </p:txBody>
      </p:sp>
      <p:sp>
        <p:nvSpPr>
          <p:cNvPr id="441" name="Line 142"/>
          <p:cNvSpPr>
            <a:spLocks noChangeShapeType="1"/>
          </p:cNvSpPr>
          <p:nvPr/>
        </p:nvSpPr>
        <p:spPr bwMode="auto">
          <a:xfrm>
            <a:off x="6462739" y="3398862"/>
            <a:ext cx="338138" cy="158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42" name="Line 143"/>
          <p:cNvSpPr>
            <a:spLocks noChangeShapeType="1"/>
          </p:cNvSpPr>
          <p:nvPr/>
        </p:nvSpPr>
        <p:spPr bwMode="auto">
          <a:xfrm>
            <a:off x="6596089" y="3398862"/>
            <a:ext cx="71438" cy="1588"/>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43" name="Line 144"/>
          <p:cNvSpPr>
            <a:spLocks noChangeShapeType="1"/>
          </p:cNvSpPr>
          <p:nvPr/>
        </p:nvSpPr>
        <p:spPr bwMode="auto">
          <a:xfrm>
            <a:off x="6632602" y="3356000"/>
            <a:ext cx="1587" cy="76200"/>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44" name="Line 145"/>
          <p:cNvSpPr>
            <a:spLocks noChangeShapeType="1"/>
          </p:cNvSpPr>
          <p:nvPr/>
        </p:nvSpPr>
        <p:spPr bwMode="auto">
          <a:xfrm>
            <a:off x="6615139" y="3373462"/>
            <a:ext cx="34925" cy="4127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45" name="Line 146"/>
          <p:cNvSpPr>
            <a:spLocks noChangeShapeType="1"/>
          </p:cNvSpPr>
          <p:nvPr/>
        </p:nvSpPr>
        <p:spPr bwMode="auto">
          <a:xfrm flipH="1">
            <a:off x="6615139" y="3373462"/>
            <a:ext cx="34925" cy="41275"/>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46" name="Rectangle 147"/>
          <p:cNvSpPr>
            <a:spLocks noChangeArrowheads="1"/>
          </p:cNvSpPr>
          <p:nvPr/>
        </p:nvSpPr>
        <p:spPr bwMode="auto">
          <a:xfrm>
            <a:off x="7005664" y="3457600"/>
            <a:ext cx="755650" cy="152400"/>
          </a:xfrm>
          <a:prstGeom prst="rect">
            <a:avLst/>
          </a:prstGeom>
          <a:noFill/>
          <a:ln w="28575">
            <a:noFill/>
            <a:miter lim="800000"/>
            <a:headEnd/>
            <a:tailEnd/>
          </a:ln>
        </p:spPr>
        <p:txBody>
          <a:bodyPr wrap="none" lIns="0" tIns="0" rIns="0" bIns="0">
            <a:spAutoFit/>
          </a:bodyPr>
          <a:lstStyle/>
          <a:p>
            <a:pPr algn="l" rtl="0" fontAlgn="base">
              <a:spcBef>
                <a:spcPct val="0"/>
              </a:spcBef>
              <a:spcAft>
                <a:spcPct val="0"/>
              </a:spcAft>
            </a:pPr>
            <a:r>
              <a:rPr lang="en-US" altLang="zh-CN" sz="1000" b="1" kern="1200">
                <a:solidFill>
                  <a:srgbClr val="000000"/>
                </a:solidFill>
                <a:latin typeface="Helvetica" pitchFamily="34" charset="0"/>
                <a:ea typeface="宋体" pitchFamily="2" charset="-122"/>
                <a:cs typeface="+mn-cs"/>
              </a:rPr>
              <a:t>group size: 96</a:t>
            </a:r>
            <a:endParaRPr lang="en-US" altLang="zh-CN" sz="2400" b="1" i="1" kern="1200">
              <a:solidFill>
                <a:srgbClr val="000000"/>
              </a:solidFill>
              <a:latin typeface="Times New Roman" pitchFamily="18" charset="0"/>
              <a:ea typeface="宋体" pitchFamily="2" charset="-122"/>
              <a:cs typeface="+mn-cs"/>
            </a:endParaRPr>
          </a:p>
        </p:txBody>
      </p:sp>
      <p:sp>
        <p:nvSpPr>
          <p:cNvPr id="447" name="Line 148"/>
          <p:cNvSpPr>
            <a:spLocks noChangeShapeType="1"/>
          </p:cNvSpPr>
          <p:nvPr/>
        </p:nvSpPr>
        <p:spPr bwMode="auto">
          <a:xfrm>
            <a:off x="6462739" y="3533800"/>
            <a:ext cx="338138" cy="1587"/>
          </a:xfrm>
          <a:prstGeom prst="line">
            <a:avLst/>
          </a:prstGeom>
          <a:noFill/>
          <a:ln w="28575">
            <a:solidFill>
              <a:srgbClr val="0000FF"/>
            </a:solidFill>
            <a:round/>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
        <p:nvSpPr>
          <p:cNvPr id="448" name="Rectangle 149"/>
          <p:cNvSpPr>
            <a:spLocks noChangeArrowheads="1"/>
          </p:cNvSpPr>
          <p:nvPr/>
        </p:nvSpPr>
        <p:spPr bwMode="auto">
          <a:xfrm>
            <a:off x="6596089" y="3490937"/>
            <a:ext cx="71438" cy="85725"/>
          </a:xfrm>
          <a:prstGeom prst="rect">
            <a:avLst/>
          </a:prstGeom>
          <a:noFill/>
          <a:ln w="28575">
            <a:solidFill>
              <a:srgbClr val="0000FF"/>
            </a:solidFill>
            <a:miter lim="800000"/>
            <a:headEnd/>
            <a:tailEnd/>
          </a:ln>
        </p:spPr>
        <p:txBody>
          <a:bodyP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grpSp>
        <p:nvGrpSpPr>
          <p:cNvPr id="449" name="Group 150"/>
          <p:cNvGrpSpPr>
            <a:grpSpLocks/>
          </p:cNvGrpSpPr>
          <p:nvPr/>
        </p:nvGrpSpPr>
        <p:grpSpPr bwMode="auto">
          <a:xfrm>
            <a:off x="4646639" y="3605237"/>
            <a:ext cx="990600" cy="1966913"/>
            <a:chOff x="2496" y="2016"/>
            <a:chExt cx="624" cy="1239"/>
          </a:xfrm>
        </p:grpSpPr>
        <p:sp>
          <p:nvSpPr>
            <p:cNvPr id="450" name="AutoShape 151"/>
            <p:cNvSpPr>
              <a:spLocks noChangeArrowheads="1"/>
            </p:cNvSpPr>
            <p:nvPr/>
          </p:nvSpPr>
          <p:spPr bwMode="auto">
            <a:xfrm rot="5400000">
              <a:off x="2400" y="2400"/>
              <a:ext cx="672"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p:spPr>
          <p:txBody>
            <a:bodyPr rot="10800000"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zh-CN" sz="2400" b="0" i="0" u="none" strike="noStrike" kern="1200" cap="none" spc="0" normalizeH="0" baseline="0" noProof="0" smtClean="0">
                <a:ln>
                  <a:noFill/>
                </a:ln>
                <a:solidFill>
                  <a:srgbClr val="FF0000"/>
                </a:solidFill>
                <a:effectLst/>
                <a:uLnTx/>
                <a:uFillTx/>
                <a:latin typeface="Tahoma" pitchFamily="34" charset="0"/>
                <a:ea typeface="+mn-ea"/>
                <a:cs typeface="+mn-cs"/>
              </a:endParaRPr>
            </a:p>
          </p:txBody>
        </p:sp>
        <p:sp>
          <p:nvSpPr>
            <p:cNvPr id="451" name="Text Box 152"/>
            <p:cNvSpPr txBox="1">
              <a:spLocks noChangeArrowheads="1"/>
            </p:cNvSpPr>
            <p:nvPr/>
          </p:nvSpPr>
          <p:spPr bwMode="auto">
            <a:xfrm>
              <a:off x="2784" y="2016"/>
              <a:ext cx="336" cy="2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smtClean="0">
                  <a:ln>
                    <a:noFill/>
                  </a:ln>
                  <a:solidFill>
                    <a:srgbClr val="FF0000"/>
                  </a:solidFill>
                  <a:effectLst/>
                  <a:uLnTx/>
                  <a:uFillTx/>
                  <a:latin typeface="Tahoma" pitchFamily="34" charset="0"/>
                  <a:ea typeface="宋体" pitchFamily="2" charset="-122"/>
                  <a:cs typeface="+mn-cs"/>
                </a:rPr>
                <a:t>32</a:t>
              </a:r>
            </a:p>
          </p:txBody>
        </p:sp>
        <p:sp>
          <p:nvSpPr>
            <p:cNvPr id="452" name="Text Box 153"/>
            <p:cNvSpPr txBox="1">
              <a:spLocks noChangeArrowheads="1"/>
            </p:cNvSpPr>
            <p:nvPr/>
          </p:nvSpPr>
          <p:spPr bwMode="auto">
            <a:xfrm>
              <a:off x="2496" y="3024"/>
              <a:ext cx="336" cy="2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smtClean="0">
                  <a:ln>
                    <a:noFill/>
                  </a:ln>
                  <a:solidFill>
                    <a:srgbClr val="FF0000"/>
                  </a:solidFill>
                  <a:effectLst/>
                  <a:uLnTx/>
                  <a:uFillTx/>
                  <a:latin typeface="Tahoma" pitchFamily="34" charset="0"/>
                  <a:ea typeface="宋体" pitchFamily="2" charset="-122"/>
                  <a:cs typeface="+mn-cs"/>
                </a:rPr>
                <a:t>96</a:t>
              </a:r>
            </a:p>
          </p:txBody>
        </p:sp>
      </p:grpSp>
      <p:sp>
        <p:nvSpPr>
          <p:cNvPr id="154" name="TextBox 15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499"/>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Virtual Synchrony (reason?)</a:t>
            </a:r>
            <a:endParaRPr lang="en-US" altLang="zh-CN" dirty="0" smtClean="0">
              <a:ea typeface="宋体" pitchFamily="2" charset="-122"/>
            </a:endParaRPr>
          </a:p>
          <a:p>
            <a:pPr lvl="1"/>
            <a:r>
              <a:rPr lang="en-US" altLang="zh-CN" dirty="0" smtClean="0">
                <a:ea typeface="宋体" pitchFamily="2" charset="-122"/>
              </a:rPr>
              <a:t>Data for the slow process piles up in the sender’s buffer, causing flow control to kick in (prematurely)</a:t>
            </a:r>
          </a:p>
          <a:p>
            <a:pPr lvl="1"/>
            <a:r>
              <a:rPr lang="en-US" altLang="zh-CN" dirty="0" smtClean="0">
                <a:ea typeface="宋体" pitchFamily="2" charset="-122"/>
              </a:rPr>
              <a:t>More sensitive failure detector mechanism will rise the risk of erroneous failure classification</a:t>
            </a:r>
          </a:p>
          <a:p>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Problem</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SRM</a:t>
            </a:r>
          </a:p>
          <a:p>
            <a:pPr lvl="1"/>
            <a:r>
              <a:rPr lang="en-US" altLang="zh-CN" dirty="0" smtClean="0">
                <a:ea typeface="宋体" charset="-122"/>
              </a:rPr>
              <a:t>Lacking knowledge of membership, SRM’s NACK and retransmission is multicast</a:t>
            </a:r>
            <a:endParaRPr lang="fr-FR" dirty="0" smtClean="0"/>
          </a:p>
          <a:p>
            <a:pPr lvl="1"/>
            <a:r>
              <a:rPr lang="en-US" altLang="zh-CN" dirty="0" smtClean="0">
                <a:ea typeface="宋体" charset="-122"/>
              </a:rPr>
              <a:t>As the system grows large the “probabilistic suppression” fails (absolute likelihood of mistakes rises, causing the background overhead to rise)</a:t>
            </a:r>
            <a:endParaRPr lang="fr-FR" dirty="0" smtClean="0"/>
          </a:p>
          <a:p>
            <a:pPr lvl="1"/>
            <a:endParaRPr lang="en-US" altLang="zh-CN" dirty="0" smtClean="0">
              <a:ea typeface="宋体" pitchFamily="2" charset="-122"/>
            </a:endParaRPr>
          </a:p>
          <a:p>
            <a:pPr>
              <a:buNone/>
            </a:pPr>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Problem</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Two step multicast</a:t>
            </a:r>
          </a:p>
          <a:p>
            <a:pPr lvl="1"/>
            <a:r>
              <a:rPr lang="en-US" dirty="0" smtClean="0"/>
              <a:t>Optimistic multicast to disseminate message unreliably</a:t>
            </a:r>
            <a:endParaRPr lang="fr-FR" dirty="0" smtClean="0"/>
          </a:p>
          <a:p>
            <a:pPr lvl="1"/>
            <a:r>
              <a:rPr lang="fr-FR" dirty="0" smtClean="0"/>
              <a:t>Use two-phase anti-entropy gossip to repair</a:t>
            </a:r>
          </a:p>
          <a:p>
            <a:pPr lvl="0"/>
            <a:r>
              <a:rPr lang="fr-FR" dirty="0" smtClean="0">
                <a:solidFill>
                  <a:prstClr val="black"/>
                </a:solidFill>
              </a:rPr>
              <a:t>Benefits</a:t>
            </a:r>
          </a:p>
          <a:p>
            <a:pPr lvl="1"/>
            <a:r>
              <a:rPr lang="fr-FR" dirty="0" smtClean="0"/>
              <a:t>Knowlege of membership achieves better repair control</a:t>
            </a:r>
          </a:p>
          <a:p>
            <a:pPr lvl="1"/>
            <a:r>
              <a:rPr lang="fr-FR" dirty="0" smtClean="0"/>
              <a:t>Gossip provides:</a:t>
            </a:r>
          </a:p>
          <a:p>
            <a:pPr lvl="2"/>
            <a:r>
              <a:rPr lang="fr-FR" dirty="0" smtClean="0"/>
              <a:t>Ligher way of detecting loss and repair</a:t>
            </a:r>
          </a:p>
          <a:p>
            <a:pPr lvl="2"/>
            <a:r>
              <a:rPr lang="fr-FR" dirty="0" smtClean="0"/>
              <a:t>Epidemic model to predict performance</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
        <p:nvSpPr>
          <p:cNvPr id="5" name="Line 38"/>
          <p:cNvSpPr>
            <a:spLocks noChangeShapeType="1"/>
          </p:cNvSpPr>
          <p:nvPr/>
        </p:nvSpPr>
        <p:spPr bwMode="auto">
          <a:xfrm>
            <a:off x="2790812" y="1447800"/>
            <a:ext cx="5638800" cy="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6" name="Line 39"/>
          <p:cNvSpPr>
            <a:spLocks noChangeShapeType="1"/>
          </p:cNvSpPr>
          <p:nvPr/>
        </p:nvSpPr>
        <p:spPr bwMode="auto">
          <a:xfrm>
            <a:off x="2790812" y="1905000"/>
            <a:ext cx="5638800" cy="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7" name="Line 40"/>
          <p:cNvSpPr>
            <a:spLocks noChangeShapeType="1"/>
          </p:cNvSpPr>
          <p:nvPr/>
        </p:nvSpPr>
        <p:spPr bwMode="auto">
          <a:xfrm>
            <a:off x="2790812" y="2362200"/>
            <a:ext cx="5638800" cy="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8" name="Line 41"/>
          <p:cNvSpPr>
            <a:spLocks noChangeShapeType="1"/>
          </p:cNvSpPr>
          <p:nvPr/>
        </p:nvSpPr>
        <p:spPr bwMode="auto">
          <a:xfrm>
            <a:off x="2790812" y="2819400"/>
            <a:ext cx="5638800" cy="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9" name="Line 42"/>
          <p:cNvSpPr>
            <a:spLocks noChangeShapeType="1"/>
          </p:cNvSpPr>
          <p:nvPr/>
        </p:nvSpPr>
        <p:spPr bwMode="auto">
          <a:xfrm>
            <a:off x="2790812" y="3276600"/>
            <a:ext cx="5638800" cy="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10" name="Line 43"/>
          <p:cNvSpPr>
            <a:spLocks noChangeShapeType="1"/>
          </p:cNvSpPr>
          <p:nvPr/>
        </p:nvSpPr>
        <p:spPr bwMode="auto">
          <a:xfrm>
            <a:off x="2790812" y="3733800"/>
            <a:ext cx="5638800" cy="0"/>
          </a:xfrm>
          <a:prstGeom prst="line">
            <a:avLst/>
          </a:prstGeom>
          <a:noFill/>
          <a:ln w="28575">
            <a:solidFill>
              <a:schemeClr val="tx1"/>
            </a:solidFill>
            <a:round/>
            <a:headEnd/>
            <a:tailEnd type="triangle" w="med" len="med"/>
          </a:ln>
        </p:spPr>
        <p:txBody>
          <a:bodyPr wrap="none" anchor="ctr"/>
          <a:lstStyle/>
          <a:p>
            <a:endParaRPr lang="zh-CN" altLang="en-US"/>
          </a:p>
        </p:txBody>
      </p:sp>
      <p:grpSp>
        <p:nvGrpSpPr>
          <p:cNvPr id="11" name="Group 55"/>
          <p:cNvGrpSpPr>
            <a:grpSpLocks/>
          </p:cNvGrpSpPr>
          <p:nvPr/>
        </p:nvGrpSpPr>
        <p:grpSpPr bwMode="auto">
          <a:xfrm>
            <a:off x="4467212" y="1371600"/>
            <a:ext cx="762000" cy="2362200"/>
            <a:chOff x="1200" y="912"/>
            <a:chExt cx="480" cy="1488"/>
          </a:xfrm>
        </p:grpSpPr>
        <p:sp>
          <p:nvSpPr>
            <p:cNvPr id="12" name="Line 44"/>
            <p:cNvSpPr>
              <a:spLocks noChangeShapeType="1"/>
            </p:cNvSpPr>
            <p:nvPr/>
          </p:nvSpPr>
          <p:spPr bwMode="auto">
            <a:xfrm>
              <a:off x="1200" y="912"/>
              <a:ext cx="48" cy="288"/>
            </a:xfrm>
            <a:prstGeom prst="line">
              <a:avLst/>
            </a:prstGeom>
            <a:noFill/>
            <a:ln w="9525">
              <a:solidFill>
                <a:schemeClr val="tx1"/>
              </a:solidFill>
              <a:round/>
              <a:headEnd/>
              <a:tailEnd type="triangle" w="med" len="med"/>
            </a:ln>
          </p:spPr>
          <p:txBody>
            <a:bodyPr wrap="none" anchor="ctr"/>
            <a:lstStyle/>
            <a:p>
              <a:endParaRPr lang="zh-CN" altLang="en-US"/>
            </a:p>
          </p:txBody>
        </p:sp>
        <p:sp>
          <p:nvSpPr>
            <p:cNvPr id="13" name="Line 45"/>
            <p:cNvSpPr>
              <a:spLocks noChangeShapeType="1"/>
            </p:cNvSpPr>
            <p:nvPr/>
          </p:nvSpPr>
          <p:spPr bwMode="auto">
            <a:xfrm>
              <a:off x="1200" y="912"/>
              <a:ext cx="48" cy="576"/>
            </a:xfrm>
            <a:prstGeom prst="line">
              <a:avLst/>
            </a:prstGeom>
            <a:noFill/>
            <a:ln w="9525">
              <a:solidFill>
                <a:schemeClr val="tx1"/>
              </a:solidFill>
              <a:round/>
              <a:headEnd/>
              <a:tailEnd type="triangle" w="med" len="med"/>
            </a:ln>
          </p:spPr>
          <p:txBody>
            <a:bodyPr wrap="none" anchor="ctr"/>
            <a:lstStyle/>
            <a:p>
              <a:endParaRPr lang="zh-CN" altLang="en-US"/>
            </a:p>
          </p:txBody>
        </p:sp>
        <p:sp>
          <p:nvSpPr>
            <p:cNvPr id="14" name="Line 46"/>
            <p:cNvSpPr>
              <a:spLocks noChangeShapeType="1"/>
            </p:cNvSpPr>
            <p:nvPr/>
          </p:nvSpPr>
          <p:spPr bwMode="auto">
            <a:xfrm>
              <a:off x="1200" y="912"/>
              <a:ext cx="96" cy="720"/>
            </a:xfrm>
            <a:prstGeom prst="line">
              <a:avLst/>
            </a:prstGeom>
            <a:noFill/>
            <a:ln w="9525">
              <a:solidFill>
                <a:srgbClr val="FF3300"/>
              </a:solidFill>
              <a:round/>
              <a:headEnd/>
              <a:tailEnd type="triangle" w="med" len="med"/>
            </a:ln>
          </p:spPr>
          <p:txBody>
            <a:bodyPr wrap="none" anchor="ctr"/>
            <a:lstStyle/>
            <a:p>
              <a:endParaRPr lang="zh-CN" altLang="en-US"/>
            </a:p>
          </p:txBody>
        </p:sp>
        <p:sp>
          <p:nvSpPr>
            <p:cNvPr id="15" name="Line 47"/>
            <p:cNvSpPr>
              <a:spLocks noChangeShapeType="1"/>
            </p:cNvSpPr>
            <p:nvPr/>
          </p:nvSpPr>
          <p:spPr bwMode="auto">
            <a:xfrm>
              <a:off x="1200" y="912"/>
              <a:ext cx="48" cy="1152"/>
            </a:xfrm>
            <a:prstGeom prst="line">
              <a:avLst/>
            </a:prstGeom>
            <a:noFill/>
            <a:ln w="9525">
              <a:solidFill>
                <a:schemeClr val="tx1"/>
              </a:solidFill>
              <a:round/>
              <a:headEnd/>
              <a:tailEnd type="triangle" w="med" len="med"/>
            </a:ln>
          </p:spPr>
          <p:txBody>
            <a:bodyPr wrap="none" anchor="ctr"/>
            <a:lstStyle/>
            <a:p>
              <a:endParaRPr lang="zh-CN" altLang="en-US"/>
            </a:p>
          </p:txBody>
        </p:sp>
        <p:sp>
          <p:nvSpPr>
            <p:cNvPr id="16" name="Line 48"/>
            <p:cNvSpPr>
              <a:spLocks noChangeShapeType="1"/>
            </p:cNvSpPr>
            <p:nvPr/>
          </p:nvSpPr>
          <p:spPr bwMode="auto">
            <a:xfrm>
              <a:off x="1200" y="912"/>
              <a:ext cx="0" cy="1344"/>
            </a:xfrm>
            <a:prstGeom prst="line">
              <a:avLst/>
            </a:prstGeom>
            <a:noFill/>
            <a:ln w="9525">
              <a:solidFill>
                <a:srgbClr val="FF3300"/>
              </a:solidFill>
              <a:round/>
              <a:headEnd/>
              <a:tailEnd type="triangle" w="med" len="med"/>
            </a:ln>
          </p:spPr>
          <p:txBody>
            <a:bodyPr wrap="none" anchor="ctr"/>
            <a:lstStyle/>
            <a:p>
              <a:endParaRPr lang="zh-CN" altLang="en-US"/>
            </a:p>
          </p:txBody>
        </p:sp>
        <p:sp>
          <p:nvSpPr>
            <p:cNvPr id="17" name="Line 49"/>
            <p:cNvSpPr>
              <a:spLocks noChangeShapeType="1"/>
            </p:cNvSpPr>
            <p:nvPr/>
          </p:nvSpPr>
          <p:spPr bwMode="auto">
            <a:xfrm flipV="1">
              <a:off x="1488" y="2208"/>
              <a:ext cx="48" cy="144"/>
            </a:xfrm>
            <a:prstGeom prst="line">
              <a:avLst/>
            </a:prstGeom>
            <a:noFill/>
            <a:ln w="9525">
              <a:solidFill>
                <a:srgbClr val="FF3300"/>
              </a:solidFill>
              <a:round/>
              <a:headEnd/>
              <a:tailEnd type="triangle" w="med" len="med"/>
            </a:ln>
          </p:spPr>
          <p:txBody>
            <a:bodyPr wrap="none" anchor="ctr"/>
            <a:lstStyle/>
            <a:p>
              <a:endParaRPr lang="zh-CN" altLang="en-US"/>
            </a:p>
          </p:txBody>
        </p:sp>
        <p:sp>
          <p:nvSpPr>
            <p:cNvPr id="18" name="Line 50"/>
            <p:cNvSpPr>
              <a:spLocks noChangeShapeType="1"/>
            </p:cNvSpPr>
            <p:nvPr/>
          </p:nvSpPr>
          <p:spPr bwMode="auto">
            <a:xfrm flipV="1">
              <a:off x="1488" y="1776"/>
              <a:ext cx="48" cy="624"/>
            </a:xfrm>
            <a:prstGeom prst="line">
              <a:avLst/>
            </a:prstGeom>
            <a:noFill/>
            <a:ln w="9525">
              <a:solidFill>
                <a:schemeClr val="tx1"/>
              </a:solidFill>
              <a:round/>
              <a:headEnd/>
              <a:tailEnd type="triangle" w="med" len="med"/>
            </a:ln>
          </p:spPr>
          <p:txBody>
            <a:bodyPr wrap="none" anchor="ctr"/>
            <a:lstStyle/>
            <a:p>
              <a:endParaRPr lang="zh-CN" altLang="en-US"/>
            </a:p>
          </p:txBody>
        </p:sp>
        <p:sp>
          <p:nvSpPr>
            <p:cNvPr id="19" name="Line 51"/>
            <p:cNvSpPr>
              <a:spLocks noChangeShapeType="1"/>
            </p:cNvSpPr>
            <p:nvPr/>
          </p:nvSpPr>
          <p:spPr bwMode="auto">
            <a:xfrm flipV="1">
              <a:off x="1488" y="1536"/>
              <a:ext cx="192" cy="864"/>
            </a:xfrm>
            <a:prstGeom prst="line">
              <a:avLst/>
            </a:prstGeom>
            <a:noFill/>
            <a:ln w="9525">
              <a:solidFill>
                <a:srgbClr val="FF3300"/>
              </a:solidFill>
              <a:round/>
              <a:headEnd/>
              <a:tailEnd type="triangle" w="med" len="med"/>
            </a:ln>
          </p:spPr>
          <p:txBody>
            <a:bodyPr wrap="none" anchor="ctr"/>
            <a:lstStyle/>
            <a:p>
              <a:endParaRPr lang="zh-CN" altLang="en-US"/>
            </a:p>
          </p:txBody>
        </p:sp>
        <p:sp>
          <p:nvSpPr>
            <p:cNvPr id="20" name="Line 52"/>
            <p:cNvSpPr>
              <a:spLocks noChangeShapeType="1"/>
            </p:cNvSpPr>
            <p:nvPr/>
          </p:nvSpPr>
          <p:spPr bwMode="auto">
            <a:xfrm flipV="1">
              <a:off x="1488" y="1248"/>
              <a:ext cx="192" cy="1104"/>
            </a:xfrm>
            <a:prstGeom prst="line">
              <a:avLst/>
            </a:prstGeom>
            <a:noFill/>
            <a:ln w="9525">
              <a:solidFill>
                <a:srgbClr val="FF3300"/>
              </a:solidFill>
              <a:round/>
              <a:headEnd/>
              <a:tailEnd type="triangle" w="med" len="med"/>
            </a:ln>
          </p:spPr>
          <p:txBody>
            <a:bodyPr wrap="none" anchor="ctr"/>
            <a:lstStyle/>
            <a:p>
              <a:endParaRPr lang="zh-CN" altLang="en-US"/>
            </a:p>
          </p:txBody>
        </p:sp>
        <p:sp>
          <p:nvSpPr>
            <p:cNvPr id="21" name="Line 53"/>
            <p:cNvSpPr>
              <a:spLocks noChangeShapeType="1"/>
            </p:cNvSpPr>
            <p:nvPr/>
          </p:nvSpPr>
          <p:spPr bwMode="auto">
            <a:xfrm flipV="1">
              <a:off x="1488" y="912"/>
              <a:ext cx="192" cy="1440"/>
            </a:xfrm>
            <a:prstGeom prst="line">
              <a:avLst/>
            </a:prstGeom>
            <a:noFill/>
            <a:ln w="9525">
              <a:solidFill>
                <a:schemeClr val="tx1"/>
              </a:solidFill>
              <a:round/>
              <a:headEnd/>
              <a:tailEnd type="triangle" w="med" len="med"/>
            </a:ln>
          </p:spPr>
          <p:txBody>
            <a:bodyPr wrap="none" anchor="ctr"/>
            <a:lstStyle/>
            <a:p>
              <a:endParaRPr lang="zh-CN" altLang="en-US"/>
            </a:p>
          </p:txBody>
        </p:sp>
      </p:grpSp>
      <p:sp>
        <p:nvSpPr>
          <p:cNvPr id="22" name="Text Box 54"/>
          <p:cNvSpPr txBox="1">
            <a:spLocks noChangeArrowheads="1"/>
          </p:cNvSpPr>
          <p:nvPr/>
        </p:nvSpPr>
        <p:spPr bwMode="auto">
          <a:xfrm>
            <a:off x="2714612" y="4419600"/>
            <a:ext cx="5943600" cy="1938992"/>
          </a:xfrm>
          <a:prstGeom prst="rect">
            <a:avLst/>
          </a:prstGeom>
          <a:noFill/>
          <a:ln w="9525">
            <a:noFill/>
            <a:miter lim="800000"/>
            <a:headEnd/>
            <a:tailEnd/>
          </a:ln>
        </p:spPr>
        <p:txBody>
          <a:bodyPr>
            <a:spAutoFit/>
          </a:bodyPr>
          <a:lstStyle/>
          <a:p>
            <a:pPr>
              <a:spcBef>
                <a:spcPct val="50000"/>
              </a:spcBef>
            </a:pPr>
            <a:r>
              <a:rPr lang="en-US" altLang="zh-CN" sz="2400" dirty="0">
                <a:latin typeface="+mn-lt"/>
                <a:ea typeface="宋体" charset="-122"/>
              </a:rPr>
              <a:t>Start by using </a:t>
            </a:r>
            <a:r>
              <a:rPr lang="en-US" altLang="zh-CN" sz="2400" i="1" dirty="0">
                <a:latin typeface="+mn-lt"/>
                <a:ea typeface="宋体" charset="-122"/>
              </a:rPr>
              <a:t>unreliable </a:t>
            </a:r>
            <a:r>
              <a:rPr lang="en-US" altLang="zh-CN" sz="2400" dirty="0">
                <a:latin typeface="+mn-lt"/>
                <a:ea typeface="宋体" charset="-122"/>
              </a:rPr>
              <a:t>multicast to rapidly distribute the message. But some messages may not get through, and some processes may be faulty.  So initial state involves partial distribution of multicast(s)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en-US" altLang="zh-CN" dirty="0" smtClean="0"/>
              <a:t>Basic idea: same data needs to reach a set of multiple receivers</a:t>
            </a:r>
          </a:p>
          <a:p>
            <a:r>
              <a:rPr lang="en-US" altLang="zh-CN" dirty="0" smtClean="0"/>
              <a:t>Application:</a:t>
            </a:r>
          </a:p>
          <a:p>
            <a:endParaRPr lang="en-US" altLang="zh-CN" dirty="0" smtClean="0"/>
          </a:p>
        </p:txBody>
      </p:sp>
      <p:sp>
        <p:nvSpPr>
          <p:cNvPr id="107523" name="Titre 1"/>
          <p:cNvSpPr>
            <a:spLocks noGrp="1"/>
          </p:cNvSpPr>
          <p:nvPr>
            <p:ph type="title"/>
          </p:nvPr>
        </p:nvSpPr>
        <p:spPr>
          <a:xfrm>
            <a:off x="2428875" y="274638"/>
            <a:ext cx="6257925" cy="1143000"/>
          </a:xfrm>
        </p:spPr>
        <p:txBody>
          <a:bodyPr/>
          <a:lstStyle/>
          <a:p>
            <a:pPr algn="l"/>
            <a:r>
              <a:rPr lang="fr-CA" dirty="0" smtClean="0">
                <a:solidFill>
                  <a:srgbClr val="42607C"/>
                </a:solidFill>
              </a:rPr>
              <a:t>What is multicast?</a:t>
            </a:r>
            <a:endParaRPr lang="fr-FR" dirty="0" smtClean="0">
              <a:solidFill>
                <a:srgbClr val="42607C"/>
              </a:solidFill>
            </a:endParaRPr>
          </a:p>
        </p:txBody>
      </p:sp>
      <p:pic>
        <p:nvPicPr>
          <p:cNvPr id="15362" name="Picture 2" descr="video-conference.jpg"/>
          <p:cNvPicPr>
            <a:picLocks noChangeAspect="1" noChangeArrowheads="1"/>
          </p:cNvPicPr>
          <p:nvPr/>
        </p:nvPicPr>
        <p:blipFill>
          <a:blip r:embed="rId4"/>
          <a:srcRect/>
          <a:stretch>
            <a:fillRect/>
          </a:stretch>
        </p:blipFill>
        <p:spPr bwMode="auto">
          <a:xfrm>
            <a:off x="6072197" y="4903608"/>
            <a:ext cx="2500331" cy="1668666"/>
          </a:xfrm>
          <a:prstGeom prst="roundRect">
            <a:avLst/>
          </a:prstGeom>
          <a:noFill/>
          <a:effectLst>
            <a:outerShdw blurRad="50800" dist="38100" dir="2700000" algn="tl" rotWithShape="0">
              <a:prstClr val="black">
                <a:alpha val="40000"/>
              </a:prstClr>
            </a:outerShdw>
          </a:effectLst>
        </p:spPr>
      </p:pic>
      <p:pic>
        <p:nvPicPr>
          <p:cNvPr id="15364" name="Picture 4" descr="http://www.smartstockmarket.com/images/Stock-Market-Watch-Malaysia-1.jpg"/>
          <p:cNvPicPr>
            <a:picLocks noChangeAspect="1" noChangeArrowheads="1"/>
          </p:cNvPicPr>
          <p:nvPr/>
        </p:nvPicPr>
        <p:blipFill>
          <a:blip r:embed="rId5"/>
          <a:srcRect/>
          <a:stretch>
            <a:fillRect/>
          </a:stretch>
        </p:blipFill>
        <p:spPr bwMode="auto">
          <a:xfrm>
            <a:off x="3000365" y="4897054"/>
            <a:ext cx="2528631" cy="1675218"/>
          </a:xfrm>
          <a:prstGeom prst="roundRect">
            <a:avLst/>
          </a:prstGeom>
          <a:noFill/>
          <a:effectLst>
            <a:outerShdw blurRad="50800" dist="38100" dir="2700000" algn="tl" rotWithShape="0">
              <a:prstClr val="black">
                <a:alpha val="40000"/>
              </a:prstClr>
            </a:outerShdw>
          </a:effectLst>
        </p:spPr>
      </p:pic>
      <p:pic>
        <p:nvPicPr>
          <p:cNvPr id="15366" name="Picture 6" descr=" David A. Deas, an executive at SBC Laboratories, using IPTV, which can send television signals through phone lines."/>
          <p:cNvPicPr>
            <a:picLocks noChangeAspect="1" noChangeArrowheads="1"/>
          </p:cNvPicPr>
          <p:nvPr/>
        </p:nvPicPr>
        <p:blipFill>
          <a:blip r:embed="rId6"/>
          <a:srcRect/>
          <a:stretch>
            <a:fillRect/>
          </a:stretch>
        </p:blipFill>
        <p:spPr bwMode="auto">
          <a:xfrm>
            <a:off x="3000364" y="3097664"/>
            <a:ext cx="3643338" cy="1574823"/>
          </a:xfrm>
          <a:prstGeom prst="round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5366"/>
                                        </p:tgtEl>
                                        <p:attrNameLst>
                                          <p:attrName>style.visibility</p:attrName>
                                        </p:attrNameLst>
                                      </p:cBhvr>
                                      <p:to>
                                        <p:strVal val="visible"/>
                                      </p:to>
                                    </p:set>
                                    <p:anim calcmode="lin" valueType="num">
                                      <p:cBhvr additive="base">
                                        <p:cTn id="15" dur="500" fill="hold"/>
                                        <p:tgtEl>
                                          <p:spTgt spid="15366"/>
                                        </p:tgtEl>
                                        <p:attrNameLst>
                                          <p:attrName>ppt_x</p:attrName>
                                        </p:attrNameLst>
                                      </p:cBhvr>
                                      <p:tavLst>
                                        <p:tav tm="0">
                                          <p:val>
                                            <p:strVal val="1+#ppt_w/2"/>
                                          </p:val>
                                        </p:tav>
                                        <p:tav tm="100000">
                                          <p:val>
                                            <p:strVal val="#ppt_x"/>
                                          </p:val>
                                        </p:tav>
                                      </p:tavLst>
                                    </p:anim>
                                    <p:anim calcmode="lin" valueType="num">
                                      <p:cBhvr additive="base">
                                        <p:cTn id="16"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364"/>
                                        </p:tgtEl>
                                        <p:attrNameLst>
                                          <p:attrName>style.visibility</p:attrName>
                                        </p:attrNameLst>
                                      </p:cBhvr>
                                      <p:to>
                                        <p:strVal val="visible"/>
                                      </p:to>
                                    </p:set>
                                    <p:anim calcmode="lin" valueType="num">
                                      <p:cBhvr additive="base">
                                        <p:cTn id="21" dur="500" fill="hold"/>
                                        <p:tgtEl>
                                          <p:spTgt spid="15364"/>
                                        </p:tgtEl>
                                        <p:attrNameLst>
                                          <p:attrName>ppt_x</p:attrName>
                                        </p:attrNameLst>
                                      </p:cBhvr>
                                      <p:tavLst>
                                        <p:tav tm="0">
                                          <p:val>
                                            <p:strVal val="#ppt_x"/>
                                          </p:val>
                                        </p:tav>
                                        <p:tav tm="100000">
                                          <p:val>
                                            <p:strVal val="#ppt_x"/>
                                          </p:val>
                                        </p:tav>
                                      </p:tavLst>
                                    </p:anim>
                                    <p:anim calcmode="lin" valueType="num">
                                      <p:cBhvr additive="base">
                                        <p:cTn id="22"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362"/>
                                        </p:tgtEl>
                                        <p:attrNameLst>
                                          <p:attrName>style.visibility</p:attrName>
                                        </p:attrNameLst>
                                      </p:cBhvr>
                                      <p:to>
                                        <p:strVal val="visible"/>
                                      </p:to>
                                    </p:set>
                                    <p:anim calcmode="lin" valueType="num">
                                      <p:cBhvr additive="base">
                                        <p:cTn id="27" dur="500" fill="hold"/>
                                        <p:tgtEl>
                                          <p:spTgt spid="15362"/>
                                        </p:tgtEl>
                                        <p:attrNameLst>
                                          <p:attrName>ppt_x</p:attrName>
                                        </p:attrNameLst>
                                      </p:cBhvr>
                                      <p:tavLst>
                                        <p:tav tm="0">
                                          <p:val>
                                            <p:strVal val="#ppt_x"/>
                                          </p:val>
                                        </p:tav>
                                        <p:tav tm="100000">
                                          <p:val>
                                            <p:strVal val="#ppt_x"/>
                                          </p:val>
                                        </p:tav>
                                      </p:tavLst>
                                    </p:anim>
                                    <p:anim calcmode="lin" valueType="num">
                                      <p:cBhvr additive="base">
                                        <p:cTn id="2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grpSp>
        <p:nvGrpSpPr>
          <p:cNvPr id="71" name="Group 34"/>
          <p:cNvGrpSpPr>
            <a:grpSpLocks/>
          </p:cNvGrpSpPr>
          <p:nvPr/>
        </p:nvGrpSpPr>
        <p:grpSpPr bwMode="auto">
          <a:xfrm>
            <a:off x="4438680" y="1219200"/>
            <a:ext cx="2667000" cy="2895600"/>
            <a:chOff x="1200" y="768"/>
            <a:chExt cx="1680" cy="1824"/>
          </a:xfrm>
        </p:grpSpPr>
        <p:sp>
          <p:nvSpPr>
            <p:cNvPr id="72" name="Rectangle 19"/>
            <p:cNvSpPr>
              <a:spLocks noChangeArrowheads="1"/>
            </p:cNvSpPr>
            <p:nvPr/>
          </p:nvSpPr>
          <p:spPr bwMode="auto">
            <a:xfrm>
              <a:off x="1872" y="768"/>
              <a:ext cx="1008" cy="1824"/>
            </a:xfrm>
            <a:prstGeom prst="rect">
              <a:avLst/>
            </a:prstGeom>
            <a:solidFill>
              <a:srgbClr val="00E4A8"/>
            </a:solidFill>
            <a:ln w="9525">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宋体" charset="-122"/>
                <a:cs typeface="+mn-cs"/>
              </a:endParaRPr>
            </a:p>
          </p:txBody>
        </p:sp>
        <p:sp>
          <p:nvSpPr>
            <p:cNvPr id="73" name="Line 8"/>
            <p:cNvSpPr>
              <a:spLocks noChangeShapeType="1"/>
            </p:cNvSpPr>
            <p:nvPr/>
          </p:nvSpPr>
          <p:spPr bwMode="auto">
            <a:xfrm>
              <a:off x="1200" y="912"/>
              <a:ext cx="48"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4" name="Line 9"/>
            <p:cNvSpPr>
              <a:spLocks noChangeShapeType="1"/>
            </p:cNvSpPr>
            <p:nvPr/>
          </p:nvSpPr>
          <p:spPr bwMode="auto">
            <a:xfrm>
              <a:off x="1200" y="912"/>
              <a:ext cx="48" cy="576"/>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5" name="Line 10"/>
            <p:cNvSpPr>
              <a:spLocks noChangeShapeType="1"/>
            </p:cNvSpPr>
            <p:nvPr/>
          </p:nvSpPr>
          <p:spPr bwMode="auto">
            <a:xfrm>
              <a:off x="1200" y="912"/>
              <a:ext cx="96" cy="720"/>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6" name="Line 11"/>
            <p:cNvSpPr>
              <a:spLocks noChangeShapeType="1"/>
            </p:cNvSpPr>
            <p:nvPr/>
          </p:nvSpPr>
          <p:spPr bwMode="auto">
            <a:xfrm>
              <a:off x="1200" y="912"/>
              <a:ext cx="48" cy="1152"/>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7" name="Line 12"/>
            <p:cNvSpPr>
              <a:spLocks noChangeShapeType="1"/>
            </p:cNvSpPr>
            <p:nvPr/>
          </p:nvSpPr>
          <p:spPr bwMode="auto">
            <a:xfrm>
              <a:off x="1200" y="912"/>
              <a:ext cx="0" cy="134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8" name="Line 13"/>
            <p:cNvSpPr>
              <a:spLocks noChangeShapeType="1"/>
            </p:cNvSpPr>
            <p:nvPr/>
          </p:nvSpPr>
          <p:spPr bwMode="auto">
            <a:xfrm flipV="1">
              <a:off x="1488" y="2208"/>
              <a:ext cx="48" cy="14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9" name="Line 14"/>
            <p:cNvSpPr>
              <a:spLocks noChangeShapeType="1"/>
            </p:cNvSpPr>
            <p:nvPr/>
          </p:nvSpPr>
          <p:spPr bwMode="auto">
            <a:xfrm flipV="1">
              <a:off x="1488" y="1776"/>
              <a:ext cx="48" cy="62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0" name="Line 15"/>
            <p:cNvSpPr>
              <a:spLocks noChangeShapeType="1"/>
            </p:cNvSpPr>
            <p:nvPr/>
          </p:nvSpPr>
          <p:spPr bwMode="auto">
            <a:xfrm flipV="1">
              <a:off x="1488" y="1536"/>
              <a:ext cx="192" cy="86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1" name="Line 16"/>
            <p:cNvSpPr>
              <a:spLocks noChangeShapeType="1"/>
            </p:cNvSpPr>
            <p:nvPr/>
          </p:nvSpPr>
          <p:spPr bwMode="auto">
            <a:xfrm flipV="1">
              <a:off x="1488" y="1248"/>
              <a:ext cx="192" cy="110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2" name="Line 17"/>
            <p:cNvSpPr>
              <a:spLocks noChangeShapeType="1"/>
            </p:cNvSpPr>
            <p:nvPr/>
          </p:nvSpPr>
          <p:spPr bwMode="auto">
            <a:xfrm flipV="1">
              <a:off x="1488" y="912"/>
              <a:ext cx="192" cy="14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3" name="Line 20"/>
            <p:cNvSpPr>
              <a:spLocks noChangeShapeType="1"/>
            </p:cNvSpPr>
            <p:nvPr/>
          </p:nvSpPr>
          <p:spPr bwMode="auto">
            <a:xfrm>
              <a:off x="2064" y="912"/>
              <a:ext cx="96" cy="86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4" name="Line 21"/>
            <p:cNvSpPr>
              <a:spLocks noChangeShapeType="1"/>
            </p:cNvSpPr>
            <p:nvPr/>
          </p:nvSpPr>
          <p:spPr bwMode="auto">
            <a:xfrm>
              <a:off x="2064" y="2064"/>
              <a:ext cx="96"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5" name="Line 22"/>
            <p:cNvSpPr>
              <a:spLocks noChangeShapeType="1"/>
            </p:cNvSpPr>
            <p:nvPr/>
          </p:nvSpPr>
          <p:spPr bwMode="auto">
            <a:xfrm flipV="1">
              <a:off x="2064" y="1776"/>
              <a:ext cx="144" cy="576"/>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6" name="Line 23"/>
            <p:cNvSpPr>
              <a:spLocks noChangeShapeType="1"/>
            </p:cNvSpPr>
            <p:nvPr/>
          </p:nvSpPr>
          <p:spPr bwMode="auto">
            <a:xfrm flipV="1">
              <a:off x="2064" y="1536"/>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7" name="Line 24"/>
            <p:cNvSpPr>
              <a:spLocks noChangeShapeType="1"/>
            </p:cNvSpPr>
            <p:nvPr/>
          </p:nvSpPr>
          <p:spPr bwMode="auto">
            <a:xfrm flipV="1">
              <a:off x="2160" y="960"/>
              <a:ext cx="96" cy="52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88" name="Line 25"/>
            <p:cNvSpPr>
              <a:spLocks noChangeShapeType="1"/>
            </p:cNvSpPr>
            <p:nvPr/>
          </p:nvSpPr>
          <p:spPr bwMode="auto">
            <a:xfrm flipV="1">
              <a:off x="2160" y="960"/>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grpSp>
      <p:grpSp>
        <p:nvGrpSpPr>
          <p:cNvPr id="89" name="Group 33"/>
          <p:cNvGrpSpPr>
            <a:grpSpLocks/>
          </p:cNvGrpSpPr>
          <p:nvPr/>
        </p:nvGrpSpPr>
        <p:grpSpPr bwMode="auto">
          <a:xfrm>
            <a:off x="2762280" y="1219200"/>
            <a:ext cx="1600200" cy="2895600"/>
            <a:chOff x="3456" y="768"/>
            <a:chExt cx="1008" cy="1824"/>
          </a:xfrm>
        </p:grpSpPr>
        <p:sp>
          <p:nvSpPr>
            <p:cNvPr id="90" name="Rectangle 26"/>
            <p:cNvSpPr>
              <a:spLocks noChangeArrowheads="1"/>
            </p:cNvSpPr>
            <p:nvPr/>
          </p:nvSpPr>
          <p:spPr bwMode="auto">
            <a:xfrm>
              <a:off x="3456" y="768"/>
              <a:ext cx="1008" cy="1824"/>
            </a:xfrm>
            <a:prstGeom prst="rect">
              <a:avLst/>
            </a:prstGeom>
            <a:solidFill>
              <a:srgbClr val="00E4A8"/>
            </a:solidFill>
            <a:ln w="9525">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宋体" charset="-122"/>
                <a:cs typeface="+mn-cs"/>
              </a:endParaRPr>
            </a:p>
          </p:txBody>
        </p:sp>
        <p:sp>
          <p:nvSpPr>
            <p:cNvPr id="91" name="Line 27"/>
            <p:cNvSpPr>
              <a:spLocks noChangeShapeType="1"/>
            </p:cNvSpPr>
            <p:nvPr/>
          </p:nvSpPr>
          <p:spPr bwMode="auto">
            <a:xfrm>
              <a:off x="3696" y="1200"/>
              <a:ext cx="96" cy="86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92" name="Line 28"/>
            <p:cNvSpPr>
              <a:spLocks noChangeShapeType="1"/>
            </p:cNvSpPr>
            <p:nvPr/>
          </p:nvSpPr>
          <p:spPr bwMode="auto">
            <a:xfrm>
              <a:off x="3648" y="960"/>
              <a:ext cx="96"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93" name="Line 29"/>
            <p:cNvSpPr>
              <a:spLocks noChangeShapeType="1"/>
            </p:cNvSpPr>
            <p:nvPr/>
          </p:nvSpPr>
          <p:spPr bwMode="auto">
            <a:xfrm flipV="1">
              <a:off x="3648" y="912"/>
              <a:ext cx="96" cy="14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94" name="Line 30"/>
            <p:cNvSpPr>
              <a:spLocks noChangeShapeType="1"/>
            </p:cNvSpPr>
            <p:nvPr/>
          </p:nvSpPr>
          <p:spPr bwMode="auto">
            <a:xfrm flipV="1">
              <a:off x="3648" y="1536"/>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95" name="Line 31"/>
            <p:cNvSpPr>
              <a:spLocks noChangeShapeType="1"/>
            </p:cNvSpPr>
            <p:nvPr/>
          </p:nvSpPr>
          <p:spPr bwMode="auto">
            <a:xfrm flipV="1">
              <a:off x="3648" y="1536"/>
              <a:ext cx="96" cy="52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96" name="Line 32"/>
            <p:cNvSpPr>
              <a:spLocks noChangeShapeType="1"/>
            </p:cNvSpPr>
            <p:nvPr/>
          </p:nvSpPr>
          <p:spPr bwMode="auto">
            <a:xfrm flipV="1">
              <a:off x="3696" y="1200"/>
              <a:ext cx="48"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grpSp>
      <p:sp>
        <p:nvSpPr>
          <p:cNvPr id="97" name="Line 2"/>
          <p:cNvSpPr>
            <a:spLocks noChangeShapeType="1"/>
          </p:cNvSpPr>
          <p:nvPr/>
        </p:nvSpPr>
        <p:spPr bwMode="auto">
          <a:xfrm>
            <a:off x="2762280" y="14478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98" name="Line 3"/>
          <p:cNvSpPr>
            <a:spLocks noChangeShapeType="1"/>
          </p:cNvSpPr>
          <p:nvPr/>
        </p:nvSpPr>
        <p:spPr bwMode="auto">
          <a:xfrm>
            <a:off x="2762280" y="19050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99" name="Line 4"/>
          <p:cNvSpPr>
            <a:spLocks noChangeShapeType="1"/>
          </p:cNvSpPr>
          <p:nvPr/>
        </p:nvSpPr>
        <p:spPr bwMode="auto">
          <a:xfrm>
            <a:off x="2762280" y="23622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100" name="Line 5"/>
          <p:cNvSpPr>
            <a:spLocks noChangeShapeType="1"/>
          </p:cNvSpPr>
          <p:nvPr/>
        </p:nvSpPr>
        <p:spPr bwMode="auto">
          <a:xfrm>
            <a:off x="2762280" y="28194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101" name="Line 6"/>
          <p:cNvSpPr>
            <a:spLocks noChangeShapeType="1"/>
          </p:cNvSpPr>
          <p:nvPr/>
        </p:nvSpPr>
        <p:spPr bwMode="auto">
          <a:xfrm>
            <a:off x="2762280" y="32766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102" name="Line 7"/>
          <p:cNvSpPr>
            <a:spLocks noChangeShapeType="1"/>
          </p:cNvSpPr>
          <p:nvPr/>
        </p:nvSpPr>
        <p:spPr bwMode="auto">
          <a:xfrm>
            <a:off x="2762280" y="37338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103" name="Text Box 18"/>
          <p:cNvSpPr txBox="1">
            <a:spLocks noChangeArrowheads="1"/>
          </p:cNvSpPr>
          <p:nvPr/>
        </p:nvSpPr>
        <p:spPr bwMode="auto">
          <a:xfrm>
            <a:off x="2686080" y="4419600"/>
            <a:ext cx="6172200" cy="1569660"/>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altLang="zh-CN" sz="2400" kern="1200" dirty="0">
                <a:solidFill>
                  <a:srgbClr val="000000"/>
                </a:solidFill>
                <a:latin typeface="+mn-lt"/>
                <a:ea typeface="宋体" charset="-122"/>
                <a:cs typeface="+mn-cs"/>
              </a:rPr>
              <a:t>Periodically (e.g. every 100ms) each process sends a </a:t>
            </a:r>
            <a:r>
              <a:rPr lang="en-US" altLang="zh-CN" sz="2400" i="1" kern="1200" dirty="0">
                <a:solidFill>
                  <a:srgbClr val="000000"/>
                </a:solidFill>
                <a:latin typeface="+mn-lt"/>
                <a:ea typeface="宋体" charset="-122"/>
                <a:cs typeface="+mn-cs"/>
              </a:rPr>
              <a:t>digest </a:t>
            </a:r>
            <a:r>
              <a:rPr lang="en-US" altLang="zh-CN" sz="2400" kern="1200" dirty="0">
                <a:solidFill>
                  <a:srgbClr val="000000"/>
                </a:solidFill>
                <a:latin typeface="+mn-lt"/>
                <a:ea typeface="宋体" charset="-122"/>
                <a:cs typeface="+mn-cs"/>
              </a:rPr>
              <a:t>describing its state to some randomly selected group member.  The digest identifies messages.  It doesn’t include them.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grpSp>
        <p:nvGrpSpPr>
          <p:cNvPr id="40" name="Group 2"/>
          <p:cNvGrpSpPr>
            <a:grpSpLocks/>
          </p:cNvGrpSpPr>
          <p:nvPr/>
        </p:nvGrpSpPr>
        <p:grpSpPr bwMode="auto">
          <a:xfrm>
            <a:off x="4438680" y="1219200"/>
            <a:ext cx="2667000" cy="2895600"/>
            <a:chOff x="1200" y="768"/>
            <a:chExt cx="1680" cy="1824"/>
          </a:xfrm>
        </p:grpSpPr>
        <p:sp>
          <p:nvSpPr>
            <p:cNvPr id="41" name="Rectangle 3"/>
            <p:cNvSpPr>
              <a:spLocks noChangeArrowheads="1"/>
            </p:cNvSpPr>
            <p:nvPr/>
          </p:nvSpPr>
          <p:spPr bwMode="auto">
            <a:xfrm>
              <a:off x="1872" y="768"/>
              <a:ext cx="1008" cy="1824"/>
            </a:xfrm>
            <a:prstGeom prst="rect">
              <a:avLst/>
            </a:prstGeom>
            <a:solidFill>
              <a:srgbClr val="00E4A8"/>
            </a:solidFill>
            <a:ln w="9525">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宋体" charset="-122"/>
                <a:cs typeface="+mn-cs"/>
              </a:endParaRPr>
            </a:p>
          </p:txBody>
        </p:sp>
        <p:sp>
          <p:nvSpPr>
            <p:cNvPr id="42" name="Line 4"/>
            <p:cNvSpPr>
              <a:spLocks noChangeShapeType="1"/>
            </p:cNvSpPr>
            <p:nvPr/>
          </p:nvSpPr>
          <p:spPr bwMode="auto">
            <a:xfrm>
              <a:off x="1200" y="912"/>
              <a:ext cx="48"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3" name="Line 5"/>
            <p:cNvSpPr>
              <a:spLocks noChangeShapeType="1"/>
            </p:cNvSpPr>
            <p:nvPr/>
          </p:nvSpPr>
          <p:spPr bwMode="auto">
            <a:xfrm>
              <a:off x="1200" y="912"/>
              <a:ext cx="48" cy="576"/>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4" name="Line 6"/>
            <p:cNvSpPr>
              <a:spLocks noChangeShapeType="1"/>
            </p:cNvSpPr>
            <p:nvPr/>
          </p:nvSpPr>
          <p:spPr bwMode="auto">
            <a:xfrm>
              <a:off x="1200" y="912"/>
              <a:ext cx="96" cy="720"/>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5" name="Line 7"/>
            <p:cNvSpPr>
              <a:spLocks noChangeShapeType="1"/>
            </p:cNvSpPr>
            <p:nvPr/>
          </p:nvSpPr>
          <p:spPr bwMode="auto">
            <a:xfrm>
              <a:off x="1200" y="912"/>
              <a:ext cx="48" cy="1152"/>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6" name="Line 8"/>
            <p:cNvSpPr>
              <a:spLocks noChangeShapeType="1"/>
            </p:cNvSpPr>
            <p:nvPr/>
          </p:nvSpPr>
          <p:spPr bwMode="auto">
            <a:xfrm>
              <a:off x="1200" y="912"/>
              <a:ext cx="0" cy="134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7" name="Line 9"/>
            <p:cNvSpPr>
              <a:spLocks noChangeShapeType="1"/>
            </p:cNvSpPr>
            <p:nvPr/>
          </p:nvSpPr>
          <p:spPr bwMode="auto">
            <a:xfrm flipV="1">
              <a:off x="1488" y="2208"/>
              <a:ext cx="48" cy="14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8" name="Line 10"/>
            <p:cNvSpPr>
              <a:spLocks noChangeShapeType="1"/>
            </p:cNvSpPr>
            <p:nvPr/>
          </p:nvSpPr>
          <p:spPr bwMode="auto">
            <a:xfrm flipV="1">
              <a:off x="1488" y="1776"/>
              <a:ext cx="48" cy="62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9" name="Line 11"/>
            <p:cNvSpPr>
              <a:spLocks noChangeShapeType="1"/>
            </p:cNvSpPr>
            <p:nvPr/>
          </p:nvSpPr>
          <p:spPr bwMode="auto">
            <a:xfrm flipV="1">
              <a:off x="1488" y="1536"/>
              <a:ext cx="192" cy="86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0" name="Line 12"/>
            <p:cNvSpPr>
              <a:spLocks noChangeShapeType="1"/>
            </p:cNvSpPr>
            <p:nvPr/>
          </p:nvSpPr>
          <p:spPr bwMode="auto">
            <a:xfrm flipV="1">
              <a:off x="1488" y="1248"/>
              <a:ext cx="192" cy="110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1" name="Line 13"/>
            <p:cNvSpPr>
              <a:spLocks noChangeShapeType="1"/>
            </p:cNvSpPr>
            <p:nvPr/>
          </p:nvSpPr>
          <p:spPr bwMode="auto">
            <a:xfrm flipV="1">
              <a:off x="1488" y="912"/>
              <a:ext cx="192" cy="14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2" name="Line 14"/>
            <p:cNvSpPr>
              <a:spLocks noChangeShapeType="1"/>
            </p:cNvSpPr>
            <p:nvPr/>
          </p:nvSpPr>
          <p:spPr bwMode="auto">
            <a:xfrm>
              <a:off x="2064" y="912"/>
              <a:ext cx="96" cy="86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3" name="Line 15"/>
            <p:cNvSpPr>
              <a:spLocks noChangeShapeType="1"/>
            </p:cNvSpPr>
            <p:nvPr/>
          </p:nvSpPr>
          <p:spPr bwMode="auto">
            <a:xfrm>
              <a:off x="2064" y="2064"/>
              <a:ext cx="96"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4" name="Line 16"/>
            <p:cNvSpPr>
              <a:spLocks noChangeShapeType="1"/>
            </p:cNvSpPr>
            <p:nvPr/>
          </p:nvSpPr>
          <p:spPr bwMode="auto">
            <a:xfrm flipV="1">
              <a:off x="2064" y="1776"/>
              <a:ext cx="144" cy="576"/>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5" name="Line 17"/>
            <p:cNvSpPr>
              <a:spLocks noChangeShapeType="1"/>
            </p:cNvSpPr>
            <p:nvPr/>
          </p:nvSpPr>
          <p:spPr bwMode="auto">
            <a:xfrm flipV="1">
              <a:off x="2064" y="1536"/>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6" name="Line 18"/>
            <p:cNvSpPr>
              <a:spLocks noChangeShapeType="1"/>
            </p:cNvSpPr>
            <p:nvPr/>
          </p:nvSpPr>
          <p:spPr bwMode="auto">
            <a:xfrm flipV="1">
              <a:off x="2160" y="960"/>
              <a:ext cx="96" cy="52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7" name="Line 19"/>
            <p:cNvSpPr>
              <a:spLocks noChangeShapeType="1"/>
            </p:cNvSpPr>
            <p:nvPr/>
          </p:nvSpPr>
          <p:spPr bwMode="auto">
            <a:xfrm flipV="1">
              <a:off x="2160" y="960"/>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grpSp>
      <p:grpSp>
        <p:nvGrpSpPr>
          <p:cNvPr id="58" name="Group 20"/>
          <p:cNvGrpSpPr>
            <a:grpSpLocks/>
          </p:cNvGrpSpPr>
          <p:nvPr/>
        </p:nvGrpSpPr>
        <p:grpSpPr bwMode="auto">
          <a:xfrm>
            <a:off x="2762280" y="1219200"/>
            <a:ext cx="1600200" cy="2895600"/>
            <a:chOff x="3456" y="768"/>
            <a:chExt cx="1008" cy="1824"/>
          </a:xfrm>
        </p:grpSpPr>
        <p:sp>
          <p:nvSpPr>
            <p:cNvPr id="59" name="Rectangle 21"/>
            <p:cNvSpPr>
              <a:spLocks noChangeArrowheads="1"/>
            </p:cNvSpPr>
            <p:nvPr/>
          </p:nvSpPr>
          <p:spPr bwMode="auto">
            <a:xfrm>
              <a:off x="3456" y="768"/>
              <a:ext cx="1008" cy="1824"/>
            </a:xfrm>
            <a:prstGeom prst="rect">
              <a:avLst/>
            </a:prstGeom>
            <a:solidFill>
              <a:srgbClr val="00E4A8"/>
            </a:solidFill>
            <a:ln w="9525">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宋体" charset="-122"/>
                <a:cs typeface="+mn-cs"/>
              </a:endParaRPr>
            </a:p>
          </p:txBody>
        </p:sp>
        <p:sp>
          <p:nvSpPr>
            <p:cNvPr id="60" name="Line 22"/>
            <p:cNvSpPr>
              <a:spLocks noChangeShapeType="1"/>
            </p:cNvSpPr>
            <p:nvPr/>
          </p:nvSpPr>
          <p:spPr bwMode="auto">
            <a:xfrm>
              <a:off x="3696" y="1200"/>
              <a:ext cx="96" cy="86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1" name="Line 23"/>
            <p:cNvSpPr>
              <a:spLocks noChangeShapeType="1"/>
            </p:cNvSpPr>
            <p:nvPr/>
          </p:nvSpPr>
          <p:spPr bwMode="auto">
            <a:xfrm>
              <a:off x="3648" y="960"/>
              <a:ext cx="96"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2" name="Line 24"/>
            <p:cNvSpPr>
              <a:spLocks noChangeShapeType="1"/>
            </p:cNvSpPr>
            <p:nvPr/>
          </p:nvSpPr>
          <p:spPr bwMode="auto">
            <a:xfrm flipV="1">
              <a:off x="3648" y="912"/>
              <a:ext cx="96" cy="14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3" name="Line 25"/>
            <p:cNvSpPr>
              <a:spLocks noChangeShapeType="1"/>
            </p:cNvSpPr>
            <p:nvPr/>
          </p:nvSpPr>
          <p:spPr bwMode="auto">
            <a:xfrm flipV="1">
              <a:off x="3648" y="1536"/>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4" name="Line 26"/>
            <p:cNvSpPr>
              <a:spLocks noChangeShapeType="1"/>
            </p:cNvSpPr>
            <p:nvPr/>
          </p:nvSpPr>
          <p:spPr bwMode="auto">
            <a:xfrm flipV="1">
              <a:off x="3648" y="1536"/>
              <a:ext cx="96" cy="52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5" name="Line 27"/>
            <p:cNvSpPr>
              <a:spLocks noChangeShapeType="1"/>
            </p:cNvSpPr>
            <p:nvPr/>
          </p:nvSpPr>
          <p:spPr bwMode="auto">
            <a:xfrm flipV="1">
              <a:off x="3696" y="1200"/>
              <a:ext cx="48"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grpSp>
      <p:sp>
        <p:nvSpPr>
          <p:cNvPr id="66" name="Line 28"/>
          <p:cNvSpPr>
            <a:spLocks noChangeShapeType="1"/>
          </p:cNvSpPr>
          <p:nvPr/>
        </p:nvSpPr>
        <p:spPr bwMode="auto">
          <a:xfrm>
            <a:off x="2762280" y="14478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7" name="Line 29"/>
          <p:cNvSpPr>
            <a:spLocks noChangeShapeType="1"/>
          </p:cNvSpPr>
          <p:nvPr/>
        </p:nvSpPr>
        <p:spPr bwMode="auto">
          <a:xfrm>
            <a:off x="2762280" y="19050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8" name="Line 30"/>
          <p:cNvSpPr>
            <a:spLocks noChangeShapeType="1"/>
          </p:cNvSpPr>
          <p:nvPr/>
        </p:nvSpPr>
        <p:spPr bwMode="auto">
          <a:xfrm>
            <a:off x="2762280" y="23622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9" name="Line 31"/>
          <p:cNvSpPr>
            <a:spLocks noChangeShapeType="1"/>
          </p:cNvSpPr>
          <p:nvPr/>
        </p:nvSpPr>
        <p:spPr bwMode="auto">
          <a:xfrm>
            <a:off x="2762280" y="28194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0" name="Line 32"/>
          <p:cNvSpPr>
            <a:spLocks noChangeShapeType="1"/>
          </p:cNvSpPr>
          <p:nvPr/>
        </p:nvSpPr>
        <p:spPr bwMode="auto">
          <a:xfrm>
            <a:off x="2762280" y="32766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1" name="Line 33"/>
          <p:cNvSpPr>
            <a:spLocks noChangeShapeType="1"/>
          </p:cNvSpPr>
          <p:nvPr/>
        </p:nvSpPr>
        <p:spPr bwMode="auto">
          <a:xfrm>
            <a:off x="2762280" y="37338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2" name="Text Box 34"/>
          <p:cNvSpPr txBox="1">
            <a:spLocks noChangeArrowheads="1"/>
          </p:cNvSpPr>
          <p:nvPr/>
        </p:nvSpPr>
        <p:spPr bwMode="auto">
          <a:xfrm>
            <a:off x="2686080" y="4419600"/>
            <a:ext cx="6172200" cy="1200329"/>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altLang="zh-CN" sz="2400" kern="1200">
                <a:solidFill>
                  <a:srgbClr val="000000"/>
                </a:solidFill>
                <a:latin typeface="+mn-lt"/>
                <a:ea typeface="宋体" charset="-122"/>
                <a:cs typeface="+mn-cs"/>
              </a:rPr>
              <a:t>Recipient checks the gossip digest against its own history and </a:t>
            </a:r>
            <a:r>
              <a:rPr lang="en-US" altLang="zh-CN" sz="2400" i="1" kern="1200">
                <a:solidFill>
                  <a:srgbClr val="000000"/>
                </a:solidFill>
                <a:latin typeface="+mn-lt"/>
                <a:ea typeface="宋体" charset="-122"/>
                <a:cs typeface="+mn-cs"/>
              </a:rPr>
              <a:t>solicits </a:t>
            </a:r>
            <a:r>
              <a:rPr lang="en-US" altLang="zh-CN" sz="2400" kern="1200">
                <a:solidFill>
                  <a:srgbClr val="000000"/>
                </a:solidFill>
                <a:latin typeface="+mn-lt"/>
                <a:ea typeface="宋体" charset="-122"/>
                <a:cs typeface="+mn-cs"/>
              </a:rPr>
              <a:t>a copy of any missing message from the process that sent the gossip</a:t>
            </a:r>
          </a:p>
        </p:txBody>
      </p:sp>
      <p:sp>
        <p:nvSpPr>
          <p:cNvPr id="73" name="Line 35"/>
          <p:cNvSpPr>
            <a:spLocks noChangeShapeType="1"/>
          </p:cNvSpPr>
          <p:nvPr/>
        </p:nvSpPr>
        <p:spPr bwMode="auto">
          <a:xfrm>
            <a:off x="6191280" y="2362200"/>
            <a:ext cx="152400" cy="457200"/>
          </a:xfrm>
          <a:prstGeom prst="line">
            <a:avLst/>
          </a:prstGeom>
          <a:noFill/>
          <a:ln w="38100">
            <a:solidFill>
              <a:srgbClr val="FF33CC"/>
            </a:solidFill>
            <a:round/>
            <a:headEnd/>
            <a:tailEnd type="triangle" w="med" len="med"/>
          </a:ln>
        </p:spPr>
        <p:txBody>
          <a:bodyPr wrap="none" anchor="ctr"/>
          <a:lstStyle/>
          <a:p>
            <a:pPr algn="l" rtl="0" eaLnBrk="0" fontAlgn="base" hangingPunct="0">
              <a:spcBef>
                <a:spcPct val="0"/>
              </a:spcBef>
              <a:spcAft>
                <a:spcPct val="0"/>
              </a:spcAft>
            </a:pPr>
            <a:endParaRPr lang="zh-CN" altLang="en-US" kern="1200">
              <a:solidFill>
                <a:srgbClr val="000000"/>
              </a:solidFill>
              <a:latin typeface="+mn-lt"/>
              <a:ea typeface="+mn-ea"/>
              <a:cs typeface="+mn-cs"/>
            </a:endParaRPr>
          </a:p>
        </p:txBody>
      </p:sp>
      <p:sp>
        <p:nvSpPr>
          <p:cNvPr id="74" name="Line 36"/>
          <p:cNvSpPr>
            <a:spLocks noChangeShapeType="1"/>
          </p:cNvSpPr>
          <p:nvPr/>
        </p:nvSpPr>
        <p:spPr bwMode="auto">
          <a:xfrm flipV="1">
            <a:off x="6267480" y="3276600"/>
            <a:ext cx="76200" cy="457200"/>
          </a:xfrm>
          <a:prstGeom prst="line">
            <a:avLst/>
          </a:prstGeom>
          <a:noFill/>
          <a:ln w="38100">
            <a:solidFill>
              <a:srgbClr val="FF33CC"/>
            </a:solidFill>
            <a:round/>
            <a:headEnd/>
            <a:tailEnd type="triangle" w="med" len="med"/>
          </a:ln>
        </p:spPr>
        <p:txBody>
          <a:bodyPr wrap="none" anchor="ctr"/>
          <a:lstStyle/>
          <a:p>
            <a:pPr algn="l" rtl="0" eaLnBrk="0" fontAlgn="base" hangingPunct="0">
              <a:spcBef>
                <a:spcPct val="0"/>
              </a:spcBef>
              <a:spcAft>
                <a:spcPct val="0"/>
              </a:spcAft>
            </a:pPr>
            <a:endParaRPr lang="zh-CN" altLang="en-US" kern="1200">
              <a:solidFill>
                <a:srgbClr val="000000"/>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grpSp>
        <p:nvGrpSpPr>
          <p:cNvPr id="42" name="Group 1026"/>
          <p:cNvGrpSpPr>
            <a:grpSpLocks/>
          </p:cNvGrpSpPr>
          <p:nvPr/>
        </p:nvGrpSpPr>
        <p:grpSpPr bwMode="auto">
          <a:xfrm>
            <a:off x="4438680" y="1219200"/>
            <a:ext cx="2667000" cy="2895600"/>
            <a:chOff x="1200" y="768"/>
            <a:chExt cx="1680" cy="1824"/>
          </a:xfrm>
        </p:grpSpPr>
        <p:sp>
          <p:nvSpPr>
            <p:cNvPr id="43" name="Rectangle 1027"/>
            <p:cNvSpPr>
              <a:spLocks noChangeArrowheads="1"/>
            </p:cNvSpPr>
            <p:nvPr/>
          </p:nvSpPr>
          <p:spPr bwMode="auto">
            <a:xfrm>
              <a:off x="1872" y="768"/>
              <a:ext cx="1008" cy="1824"/>
            </a:xfrm>
            <a:prstGeom prst="rect">
              <a:avLst/>
            </a:prstGeom>
            <a:solidFill>
              <a:srgbClr val="00E4A8"/>
            </a:solidFill>
            <a:ln w="9525">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宋体" charset="-122"/>
                <a:cs typeface="+mn-cs"/>
              </a:endParaRPr>
            </a:p>
          </p:txBody>
        </p:sp>
        <p:sp>
          <p:nvSpPr>
            <p:cNvPr id="44" name="Line 1028"/>
            <p:cNvSpPr>
              <a:spLocks noChangeShapeType="1"/>
            </p:cNvSpPr>
            <p:nvPr/>
          </p:nvSpPr>
          <p:spPr bwMode="auto">
            <a:xfrm>
              <a:off x="1200" y="912"/>
              <a:ext cx="48"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5" name="Line 1029"/>
            <p:cNvSpPr>
              <a:spLocks noChangeShapeType="1"/>
            </p:cNvSpPr>
            <p:nvPr/>
          </p:nvSpPr>
          <p:spPr bwMode="auto">
            <a:xfrm>
              <a:off x="1200" y="912"/>
              <a:ext cx="48" cy="576"/>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6" name="Line 1030"/>
            <p:cNvSpPr>
              <a:spLocks noChangeShapeType="1"/>
            </p:cNvSpPr>
            <p:nvPr/>
          </p:nvSpPr>
          <p:spPr bwMode="auto">
            <a:xfrm>
              <a:off x="1200" y="912"/>
              <a:ext cx="96" cy="720"/>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7" name="Line 1031"/>
            <p:cNvSpPr>
              <a:spLocks noChangeShapeType="1"/>
            </p:cNvSpPr>
            <p:nvPr/>
          </p:nvSpPr>
          <p:spPr bwMode="auto">
            <a:xfrm>
              <a:off x="1200" y="912"/>
              <a:ext cx="48" cy="1152"/>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8" name="Line 1032"/>
            <p:cNvSpPr>
              <a:spLocks noChangeShapeType="1"/>
            </p:cNvSpPr>
            <p:nvPr/>
          </p:nvSpPr>
          <p:spPr bwMode="auto">
            <a:xfrm>
              <a:off x="1200" y="912"/>
              <a:ext cx="0" cy="134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49" name="Line 1033"/>
            <p:cNvSpPr>
              <a:spLocks noChangeShapeType="1"/>
            </p:cNvSpPr>
            <p:nvPr/>
          </p:nvSpPr>
          <p:spPr bwMode="auto">
            <a:xfrm flipV="1">
              <a:off x="1488" y="2208"/>
              <a:ext cx="48" cy="14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0" name="Line 1034"/>
            <p:cNvSpPr>
              <a:spLocks noChangeShapeType="1"/>
            </p:cNvSpPr>
            <p:nvPr/>
          </p:nvSpPr>
          <p:spPr bwMode="auto">
            <a:xfrm flipV="1">
              <a:off x="1488" y="1776"/>
              <a:ext cx="48" cy="62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1" name="Line 1035"/>
            <p:cNvSpPr>
              <a:spLocks noChangeShapeType="1"/>
            </p:cNvSpPr>
            <p:nvPr/>
          </p:nvSpPr>
          <p:spPr bwMode="auto">
            <a:xfrm flipV="1">
              <a:off x="1488" y="1536"/>
              <a:ext cx="192" cy="86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2" name="Line 1036"/>
            <p:cNvSpPr>
              <a:spLocks noChangeShapeType="1"/>
            </p:cNvSpPr>
            <p:nvPr/>
          </p:nvSpPr>
          <p:spPr bwMode="auto">
            <a:xfrm flipV="1">
              <a:off x="1488" y="1248"/>
              <a:ext cx="192" cy="1104"/>
            </a:xfrm>
            <a:prstGeom prst="line">
              <a:avLst/>
            </a:prstGeom>
            <a:noFill/>
            <a:ln w="9525">
              <a:solidFill>
                <a:srgbClr val="FF33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3" name="Line 1037"/>
            <p:cNvSpPr>
              <a:spLocks noChangeShapeType="1"/>
            </p:cNvSpPr>
            <p:nvPr/>
          </p:nvSpPr>
          <p:spPr bwMode="auto">
            <a:xfrm flipV="1">
              <a:off x="1488" y="912"/>
              <a:ext cx="192" cy="14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4" name="Line 1038"/>
            <p:cNvSpPr>
              <a:spLocks noChangeShapeType="1"/>
            </p:cNvSpPr>
            <p:nvPr/>
          </p:nvSpPr>
          <p:spPr bwMode="auto">
            <a:xfrm>
              <a:off x="2064" y="912"/>
              <a:ext cx="96" cy="86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5" name="Line 1039"/>
            <p:cNvSpPr>
              <a:spLocks noChangeShapeType="1"/>
            </p:cNvSpPr>
            <p:nvPr/>
          </p:nvSpPr>
          <p:spPr bwMode="auto">
            <a:xfrm>
              <a:off x="2064" y="2064"/>
              <a:ext cx="96"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6" name="Line 1040"/>
            <p:cNvSpPr>
              <a:spLocks noChangeShapeType="1"/>
            </p:cNvSpPr>
            <p:nvPr/>
          </p:nvSpPr>
          <p:spPr bwMode="auto">
            <a:xfrm flipV="1">
              <a:off x="2064" y="1776"/>
              <a:ext cx="144" cy="576"/>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7" name="Line 1041"/>
            <p:cNvSpPr>
              <a:spLocks noChangeShapeType="1"/>
            </p:cNvSpPr>
            <p:nvPr/>
          </p:nvSpPr>
          <p:spPr bwMode="auto">
            <a:xfrm flipV="1">
              <a:off x="2064" y="1536"/>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8" name="Line 1042"/>
            <p:cNvSpPr>
              <a:spLocks noChangeShapeType="1"/>
            </p:cNvSpPr>
            <p:nvPr/>
          </p:nvSpPr>
          <p:spPr bwMode="auto">
            <a:xfrm flipV="1">
              <a:off x="2160" y="960"/>
              <a:ext cx="96" cy="52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59" name="Line 1043"/>
            <p:cNvSpPr>
              <a:spLocks noChangeShapeType="1"/>
            </p:cNvSpPr>
            <p:nvPr/>
          </p:nvSpPr>
          <p:spPr bwMode="auto">
            <a:xfrm flipV="1">
              <a:off x="2160" y="960"/>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grpSp>
      <p:grpSp>
        <p:nvGrpSpPr>
          <p:cNvPr id="60" name="Group 1044"/>
          <p:cNvGrpSpPr>
            <a:grpSpLocks/>
          </p:cNvGrpSpPr>
          <p:nvPr/>
        </p:nvGrpSpPr>
        <p:grpSpPr bwMode="auto">
          <a:xfrm>
            <a:off x="2762280" y="1219200"/>
            <a:ext cx="1600200" cy="2895600"/>
            <a:chOff x="3456" y="768"/>
            <a:chExt cx="1008" cy="1824"/>
          </a:xfrm>
        </p:grpSpPr>
        <p:sp>
          <p:nvSpPr>
            <p:cNvPr id="61" name="Rectangle 1045"/>
            <p:cNvSpPr>
              <a:spLocks noChangeArrowheads="1"/>
            </p:cNvSpPr>
            <p:nvPr/>
          </p:nvSpPr>
          <p:spPr bwMode="auto">
            <a:xfrm>
              <a:off x="3456" y="768"/>
              <a:ext cx="1008" cy="1824"/>
            </a:xfrm>
            <a:prstGeom prst="rect">
              <a:avLst/>
            </a:prstGeom>
            <a:solidFill>
              <a:srgbClr val="00E4A8"/>
            </a:solidFill>
            <a:ln w="9525">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宋体" charset="-122"/>
                <a:cs typeface="+mn-cs"/>
              </a:endParaRPr>
            </a:p>
          </p:txBody>
        </p:sp>
        <p:sp>
          <p:nvSpPr>
            <p:cNvPr id="62" name="Line 1046"/>
            <p:cNvSpPr>
              <a:spLocks noChangeShapeType="1"/>
            </p:cNvSpPr>
            <p:nvPr/>
          </p:nvSpPr>
          <p:spPr bwMode="auto">
            <a:xfrm>
              <a:off x="3696" y="1200"/>
              <a:ext cx="96" cy="864"/>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3" name="Line 1047"/>
            <p:cNvSpPr>
              <a:spLocks noChangeShapeType="1"/>
            </p:cNvSpPr>
            <p:nvPr/>
          </p:nvSpPr>
          <p:spPr bwMode="auto">
            <a:xfrm>
              <a:off x="3648" y="960"/>
              <a:ext cx="96"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4" name="Line 1048"/>
            <p:cNvSpPr>
              <a:spLocks noChangeShapeType="1"/>
            </p:cNvSpPr>
            <p:nvPr/>
          </p:nvSpPr>
          <p:spPr bwMode="auto">
            <a:xfrm flipV="1">
              <a:off x="3648" y="912"/>
              <a:ext cx="96" cy="14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5" name="Line 1049"/>
            <p:cNvSpPr>
              <a:spLocks noChangeShapeType="1"/>
            </p:cNvSpPr>
            <p:nvPr/>
          </p:nvSpPr>
          <p:spPr bwMode="auto">
            <a:xfrm flipV="1">
              <a:off x="3648" y="1536"/>
              <a:ext cx="48" cy="240"/>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6" name="Line 1050"/>
            <p:cNvSpPr>
              <a:spLocks noChangeShapeType="1"/>
            </p:cNvSpPr>
            <p:nvPr/>
          </p:nvSpPr>
          <p:spPr bwMode="auto">
            <a:xfrm flipV="1">
              <a:off x="3648" y="1536"/>
              <a:ext cx="96" cy="52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7" name="Line 1051"/>
            <p:cNvSpPr>
              <a:spLocks noChangeShapeType="1"/>
            </p:cNvSpPr>
            <p:nvPr/>
          </p:nvSpPr>
          <p:spPr bwMode="auto">
            <a:xfrm flipV="1">
              <a:off x="3696" y="1200"/>
              <a:ext cx="48" cy="288"/>
            </a:xfrm>
            <a:prstGeom prst="line">
              <a:avLst/>
            </a:prstGeom>
            <a:noFill/>
            <a:ln w="952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grpSp>
      <p:sp>
        <p:nvSpPr>
          <p:cNvPr id="68" name="Line 1052"/>
          <p:cNvSpPr>
            <a:spLocks noChangeShapeType="1"/>
          </p:cNvSpPr>
          <p:nvPr/>
        </p:nvSpPr>
        <p:spPr bwMode="auto">
          <a:xfrm>
            <a:off x="2762280" y="14478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69" name="Line 1053"/>
          <p:cNvSpPr>
            <a:spLocks noChangeShapeType="1"/>
          </p:cNvSpPr>
          <p:nvPr/>
        </p:nvSpPr>
        <p:spPr bwMode="auto">
          <a:xfrm>
            <a:off x="2762280" y="19050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0" name="Line 1054"/>
          <p:cNvSpPr>
            <a:spLocks noChangeShapeType="1"/>
          </p:cNvSpPr>
          <p:nvPr/>
        </p:nvSpPr>
        <p:spPr bwMode="auto">
          <a:xfrm>
            <a:off x="2762280" y="23622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1" name="Line 1055"/>
          <p:cNvSpPr>
            <a:spLocks noChangeShapeType="1"/>
          </p:cNvSpPr>
          <p:nvPr/>
        </p:nvSpPr>
        <p:spPr bwMode="auto">
          <a:xfrm>
            <a:off x="2762280" y="28194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2" name="Line 1056"/>
          <p:cNvSpPr>
            <a:spLocks noChangeShapeType="1"/>
          </p:cNvSpPr>
          <p:nvPr/>
        </p:nvSpPr>
        <p:spPr bwMode="auto">
          <a:xfrm>
            <a:off x="2762280" y="32766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3" name="Line 1057"/>
          <p:cNvSpPr>
            <a:spLocks noChangeShapeType="1"/>
          </p:cNvSpPr>
          <p:nvPr/>
        </p:nvSpPr>
        <p:spPr bwMode="auto">
          <a:xfrm>
            <a:off x="2762280" y="3733800"/>
            <a:ext cx="5638800" cy="0"/>
          </a:xfrm>
          <a:prstGeom prst="line">
            <a:avLst/>
          </a:prstGeom>
          <a:noFill/>
          <a:ln w="28575">
            <a:solidFill>
              <a:srgbClr val="000000"/>
            </a:solidFill>
            <a:round/>
            <a:headEnd/>
            <a:tailEnd type="triangle" w="med" len="me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mn-lt"/>
              <a:ea typeface="+mn-ea"/>
              <a:cs typeface="+mn-cs"/>
            </a:endParaRPr>
          </a:p>
        </p:txBody>
      </p:sp>
      <p:sp>
        <p:nvSpPr>
          <p:cNvPr id="74" name="Text Box 1058"/>
          <p:cNvSpPr txBox="1">
            <a:spLocks noChangeArrowheads="1"/>
          </p:cNvSpPr>
          <p:nvPr/>
        </p:nvSpPr>
        <p:spPr bwMode="auto">
          <a:xfrm>
            <a:off x="2686080" y="4419600"/>
            <a:ext cx="6172200" cy="1569660"/>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altLang="zh-CN" sz="2400" kern="1200">
                <a:solidFill>
                  <a:srgbClr val="000000"/>
                </a:solidFill>
                <a:latin typeface="+mn-lt"/>
                <a:ea typeface="宋体" charset="-122"/>
                <a:cs typeface="+mn-cs"/>
              </a:rPr>
              <a:t>Processes respond to solicitations received during a round of gossip by retransmitting the requested message.  The round lasts much longer than a typical RPC time.</a:t>
            </a:r>
          </a:p>
        </p:txBody>
      </p:sp>
      <p:sp>
        <p:nvSpPr>
          <p:cNvPr id="75" name="Line 1059"/>
          <p:cNvSpPr>
            <a:spLocks noChangeShapeType="1"/>
          </p:cNvSpPr>
          <p:nvPr/>
        </p:nvSpPr>
        <p:spPr bwMode="auto">
          <a:xfrm>
            <a:off x="6191280" y="2362200"/>
            <a:ext cx="152400" cy="457200"/>
          </a:xfrm>
          <a:prstGeom prst="line">
            <a:avLst/>
          </a:prstGeom>
          <a:noFill/>
          <a:ln w="38100">
            <a:solidFill>
              <a:srgbClr val="FF33CC"/>
            </a:solidFill>
            <a:round/>
            <a:headEnd/>
            <a:tailEnd type="triangle" w="med" len="med"/>
          </a:ln>
        </p:spPr>
        <p:txBody>
          <a:bodyPr wrap="none" anchor="ctr"/>
          <a:lstStyle/>
          <a:p>
            <a:pPr algn="l" rtl="0" eaLnBrk="0" fontAlgn="base" hangingPunct="0">
              <a:spcBef>
                <a:spcPct val="0"/>
              </a:spcBef>
              <a:spcAft>
                <a:spcPct val="0"/>
              </a:spcAft>
            </a:pPr>
            <a:endParaRPr lang="zh-CN" altLang="en-US" kern="1200">
              <a:solidFill>
                <a:srgbClr val="000000"/>
              </a:solidFill>
              <a:latin typeface="+mn-lt"/>
              <a:ea typeface="+mn-ea"/>
              <a:cs typeface="+mn-cs"/>
            </a:endParaRPr>
          </a:p>
        </p:txBody>
      </p:sp>
      <p:sp>
        <p:nvSpPr>
          <p:cNvPr id="76" name="Line 1060"/>
          <p:cNvSpPr>
            <a:spLocks noChangeShapeType="1"/>
          </p:cNvSpPr>
          <p:nvPr/>
        </p:nvSpPr>
        <p:spPr bwMode="auto">
          <a:xfrm flipV="1">
            <a:off x="6267480" y="3276600"/>
            <a:ext cx="76200" cy="457200"/>
          </a:xfrm>
          <a:prstGeom prst="line">
            <a:avLst/>
          </a:prstGeom>
          <a:noFill/>
          <a:ln w="38100">
            <a:solidFill>
              <a:srgbClr val="FF33CC"/>
            </a:solidFill>
            <a:round/>
            <a:headEnd/>
            <a:tailEnd type="triangle" w="med" len="med"/>
          </a:ln>
        </p:spPr>
        <p:txBody>
          <a:bodyPr wrap="none" anchor="ctr"/>
          <a:lstStyle/>
          <a:p>
            <a:pPr algn="l" rtl="0" eaLnBrk="0" fontAlgn="base" hangingPunct="0">
              <a:spcBef>
                <a:spcPct val="0"/>
              </a:spcBef>
              <a:spcAft>
                <a:spcPct val="0"/>
              </a:spcAft>
            </a:pPr>
            <a:endParaRPr lang="zh-CN" altLang="en-US" kern="1200">
              <a:solidFill>
                <a:srgbClr val="000000"/>
              </a:solidFill>
              <a:latin typeface="+mn-lt"/>
              <a:ea typeface="+mn-ea"/>
              <a:cs typeface="+mn-cs"/>
            </a:endParaRPr>
          </a:p>
        </p:txBody>
      </p:sp>
      <p:sp>
        <p:nvSpPr>
          <p:cNvPr id="77" name="Line 1061"/>
          <p:cNvSpPr>
            <a:spLocks noChangeShapeType="1"/>
          </p:cNvSpPr>
          <p:nvPr/>
        </p:nvSpPr>
        <p:spPr bwMode="auto">
          <a:xfrm>
            <a:off x="6496080" y="3276600"/>
            <a:ext cx="152400" cy="457200"/>
          </a:xfrm>
          <a:prstGeom prst="line">
            <a:avLst/>
          </a:prstGeom>
          <a:noFill/>
          <a:ln w="38100">
            <a:solidFill>
              <a:srgbClr val="FF33CC"/>
            </a:solidFill>
            <a:round/>
            <a:headEnd/>
            <a:tailEnd type="triangle" w="med" len="med"/>
          </a:ln>
        </p:spPr>
        <p:txBody>
          <a:bodyPr wrap="none" anchor="ctr"/>
          <a:lstStyle/>
          <a:p>
            <a:pPr algn="l" rtl="0" eaLnBrk="0" fontAlgn="base" hangingPunct="0">
              <a:spcBef>
                <a:spcPct val="0"/>
              </a:spcBef>
              <a:spcAft>
                <a:spcPct val="0"/>
              </a:spcAft>
            </a:pPr>
            <a:endParaRPr lang="zh-CN" altLang="en-US" kern="1200">
              <a:solidFill>
                <a:srgbClr val="000000"/>
              </a:solidFill>
              <a:latin typeface="+mn-lt"/>
              <a:ea typeface="+mn-ea"/>
              <a:cs typeface="+mn-cs"/>
            </a:endParaRPr>
          </a:p>
        </p:txBody>
      </p:sp>
      <p:sp>
        <p:nvSpPr>
          <p:cNvPr id="78" name="Line 1062"/>
          <p:cNvSpPr>
            <a:spLocks noChangeShapeType="1"/>
          </p:cNvSpPr>
          <p:nvPr/>
        </p:nvSpPr>
        <p:spPr bwMode="auto">
          <a:xfrm flipV="1">
            <a:off x="6496080" y="2362200"/>
            <a:ext cx="76200" cy="457200"/>
          </a:xfrm>
          <a:prstGeom prst="line">
            <a:avLst/>
          </a:prstGeom>
          <a:noFill/>
          <a:ln w="38100">
            <a:solidFill>
              <a:srgbClr val="FF33CC"/>
            </a:solidFill>
            <a:round/>
            <a:headEnd/>
            <a:tailEnd type="triangle" w="med" len="med"/>
          </a:ln>
        </p:spPr>
        <p:txBody>
          <a:bodyPr wrap="none" anchor="ctr"/>
          <a:lstStyle/>
          <a:p>
            <a:pPr algn="l" rtl="0" eaLnBrk="0" fontAlgn="base" hangingPunct="0">
              <a:spcBef>
                <a:spcPct val="0"/>
              </a:spcBef>
              <a:spcAft>
                <a:spcPct val="0"/>
              </a:spcAft>
            </a:pPr>
            <a:endParaRPr lang="zh-CN" altLang="en-US" kern="1200">
              <a:solidFill>
                <a:srgbClr val="000000"/>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
        <p:nvSpPr>
          <p:cNvPr id="5" name="Espace réservé du contenu 2"/>
          <p:cNvSpPr>
            <a:spLocks noGrp="1"/>
          </p:cNvSpPr>
          <p:nvPr>
            <p:ph idx="1"/>
          </p:nvPr>
        </p:nvSpPr>
        <p:spPr>
          <a:xfrm>
            <a:off x="2428875" y="1371600"/>
            <a:ext cx="6715125" cy="4754563"/>
          </a:xfrm>
        </p:spPr>
        <p:txBody>
          <a:bodyPr/>
          <a:lstStyle/>
          <a:p>
            <a:r>
              <a:rPr lang="en-US" altLang="zh-CN" dirty="0" smtClean="0">
                <a:ea typeface="宋体" charset="-122"/>
              </a:rPr>
              <a:t>Deliver a message when it is in FIFO order</a:t>
            </a:r>
          </a:p>
          <a:p>
            <a:r>
              <a:rPr lang="en-US" altLang="zh-CN" dirty="0" smtClean="0">
                <a:ea typeface="宋体" charset="-122"/>
              </a:rPr>
              <a:t>Garbage collect a message when you believe that no “healthy” process could still need a copy (we used to wait 10 rounds, but now are using gossip to detect this condition)</a:t>
            </a:r>
          </a:p>
          <a:p>
            <a:r>
              <a:rPr lang="en-US" altLang="zh-CN" dirty="0" smtClean="0">
                <a:ea typeface="宋体" charset="-122"/>
              </a:rPr>
              <a:t>Match parameters to intended environment</a:t>
            </a:r>
          </a:p>
          <a:p>
            <a:endParaRPr lang="fr-FR"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
        <p:nvSpPr>
          <p:cNvPr id="6" name="Espace réservé du contenu 2"/>
          <p:cNvSpPr>
            <a:spLocks noGrp="1"/>
          </p:cNvSpPr>
          <p:nvPr>
            <p:ph idx="1"/>
          </p:nvPr>
        </p:nvSpPr>
        <p:spPr>
          <a:xfrm>
            <a:off x="2428875" y="1371600"/>
            <a:ext cx="6715125" cy="4754563"/>
          </a:xfrm>
        </p:spPr>
        <p:txBody>
          <a:bodyPr/>
          <a:lstStyle/>
          <a:p>
            <a:r>
              <a:rPr lang="fr-FR" dirty="0" smtClean="0"/>
              <a:t>Worries</a:t>
            </a:r>
          </a:p>
          <a:p>
            <a:pPr lvl="1"/>
            <a:r>
              <a:rPr lang="en-US" altLang="zh-CN" dirty="0" smtClean="0">
                <a:ea typeface="宋体" charset="-122"/>
              </a:rPr>
              <a:t>Someone could fall behind and never catch up, endlessly loading everyone else</a:t>
            </a:r>
          </a:p>
          <a:p>
            <a:pPr lvl="1"/>
            <a:r>
              <a:rPr lang="en-US" altLang="zh-CN" dirty="0" smtClean="0">
                <a:ea typeface="宋体" charset="-122"/>
              </a:rPr>
              <a:t>What if some process has lots of stuff others want and they bombard him with requests?</a:t>
            </a:r>
          </a:p>
          <a:p>
            <a:pPr lvl="1"/>
            <a:r>
              <a:rPr lang="en-US" altLang="zh-CN" dirty="0" smtClean="0">
                <a:ea typeface="宋体" charset="-122"/>
              </a:rPr>
              <a:t>What about scalability in buffering and in list of members of the system, or costs of updating that list?</a:t>
            </a:r>
          </a:p>
          <a:p>
            <a:endParaRPr lang="fr-FR"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Optimization</a:t>
            </a:r>
          </a:p>
          <a:p>
            <a:pPr lvl="1"/>
            <a:r>
              <a:rPr lang="en-US" altLang="zh-CN" dirty="0" smtClean="0">
                <a:ea typeface="宋体" charset="-122"/>
              </a:rPr>
              <a:t>Request retransmissions most recent multicast first</a:t>
            </a:r>
          </a:p>
          <a:p>
            <a:pPr lvl="1"/>
            <a:r>
              <a:rPr lang="en-US" altLang="zh-CN" dirty="0" smtClean="0">
                <a:ea typeface="宋体" charset="-122"/>
              </a:rPr>
              <a:t>Bound the amount of data they will retransmit during any given round of gossip. </a:t>
            </a:r>
          </a:p>
          <a:p>
            <a:pPr lvl="1"/>
            <a:r>
              <a:rPr lang="en-US" altLang="zh-CN" dirty="0" smtClean="0">
                <a:ea typeface="宋体" charset="-122"/>
              </a:rPr>
              <a:t>Ignore solicitations that have expired round number, reasoning that they are from faulty nodes</a:t>
            </a:r>
          </a:p>
          <a:p>
            <a:pPr lvl="1"/>
            <a:endParaRPr lang="en-US" altLang="zh-CN" dirty="0" smtClean="0">
              <a:ea typeface="宋体" charset="-122"/>
            </a:endParaRPr>
          </a:p>
          <a:p>
            <a:pPr lvl="1"/>
            <a:endParaRPr lang="en-US" altLang="zh-CN" dirty="0" smtClean="0">
              <a:ea typeface="宋体" charset="-122"/>
            </a:endParaRP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pPr lvl="0"/>
            <a:r>
              <a:rPr lang="fr-FR" dirty="0" smtClean="0">
                <a:solidFill>
                  <a:prstClr val="black"/>
                </a:solidFill>
              </a:rPr>
              <a:t>Optimization</a:t>
            </a:r>
            <a:endParaRPr lang="en-US" altLang="zh-CN" dirty="0" smtClean="0">
              <a:ea typeface="宋体" charset="-122"/>
            </a:endParaRPr>
          </a:p>
          <a:p>
            <a:pPr lvl="1"/>
            <a:r>
              <a:rPr lang="en-US" altLang="zh-CN" dirty="0" smtClean="0">
                <a:ea typeface="宋体" charset="-122"/>
              </a:rPr>
              <a:t>Don’t retransmit duplicate message</a:t>
            </a:r>
          </a:p>
          <a:p>
            <a:pPr lvl="1"/>
            <a:r>
              <a:rPr lang="en-US" altLang="zh-CN" dirty="0" smtClean="0">
                <a:ea typeface="宋体" charset="-122"/>
              </a:rPr>
              <a:t>Use IP multicast when retransmitting a message if several processes lack a copy</a:t>
            </a:r>
          </a:p>
          <a:p>
            <a:pPr lvl="2"/>
            <a:r>
              <a:rPr lang="en-US" altLang="zh-CN" sz="2800" dirty="0" smtClean="0">
                <a:ea typeface="宋体" charset="-122"/>
              </a:rPr>
              <a:t>For example, if solicited twice</a:t>
            </a:r>
          </a:p>
          <a:p>
            <a:pPr lvl="2"/>
            <a:r>
              <a:rPr lang="en-US" altLang="zh-CN" sz="2800" dirty="0" smtClean="0">
                <a:ea typeface="宋体" charset="-122"/>
              </a:rPr>
              <a:t>Also, if a retransmission is received from “far away”</a:t>
            </a:r>
          </a:p>
          <a:p>
            <a:pPr lvl="2"/>
            <a:r>
              <a:rPr lang="en-US" altLang="zh-CN" sz="2800" dirty="0" smtClean="0">
                <a:ea typeface="宋体" charset="-122"/>
              </a:rPr>
              <a:t>Tradeoff: excess messages versus low latency</a:t>
            </a:r>
          </a:p>
          <a:p>
            <a:pPr lvl="1"/>
            <a:r>
              <a:rPr lang="en-US" altLang="zh-CN" dirty="0" smtClean="0">
                <a:ea typeface="宋体" charset="-122"/>
              </a:rPr>
              <a:t>Use regional TTL to restrict multicast scope</a:t>
            </a:r>
          </a:p>
          <a:p>
            <a:pPr lvl="1"/>
            <a:endParaRPr lang="en-US" altLang="zh-CN" dirty="0" smtClean="0">
              <a:ea typeface="宋体" charset="-122"/>
            </a:endParaRPr>
          </a:p>
          <a:p>
            <a:pPr lvl="1"/>
            <a:endParaRPr lang="en-US" altLang="zh-CN" dirty="0" smtClean="0">
              <a:ea typeface="宋体" charset="-122"/>
            </a:endParaRPr>
          </a:p>
          <a:p>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Use epidemic theory to predict the performance</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Analysis</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graphicFrame>
        <p:nvGraphicFramePr>
          <p:cNvPr id="5" name="Object 2"/>
          <p:cNvGraphicFramePr>
            <a:graphicFrameLocks noChangeAspect="1"/>
          </p:cNvGraphicFramePr>
          <p:nvPr/>
        </p:nvGraphicFramePr>
        <p:xfrm>
          <a:off x="3143240" y="2432201"/>
          <a:ext cx="5357850" cy="4282947"/>
        </p:xfrm>
        <a:graphic>
          <a:graphicData uri="http://schemas.openxmlformats.org/presentationml/2006/ole">
            <p:oleObj spid="_x0000_s53250" name="Worksheet" r:id="rId4" imgW="2570760" imgH="1738080" progId="Excel.Sheet.8">
              <p:embed/>
            </p:oleObj>
          </a:graphicData>
        </a:graphic>
      </p:graphicFrame>
      <p:sp>
        <p:nvSpPr>
          <p:cNvPr id="6" name="AutoShape 3"/>
          <p:cNvSpPr>
            <a:spLocks noChangeArrowheads="1"/>
          </p:cNvSpPr>
          <p:nvPr/>
        </p:nvSpPr>
        <p:spPr bwMode="auto">
          <a:xfrm>
            <a:off x="4714876" y="3346601"/>
            <a:ext cx="1176359" cy="439589"/>
          </a:xfrm>
          <a:prstGeom prst="wedgeRectCallout">
            <a:avLst>
              <a:gd name="adj1" fmla="val -43750"/>
              <a:gd name="adj2" fmla="val 70000"/>
            </a:avLst>
          </a:prstGeom>
          <a:solidFill>
            <a:schemeClr val="accent1"/>
          </a:solidFill>
          <a:ln w="9525">
            <a:solidFill>
              <a:schemeClr val="tx1"/>
            </a:solidFill>
            <a:miter lim="800000"/>
            <a:headEnd/>
            <a:tailEnd/>
          </a:ln>
        </p:spPr>
        <p:txBody>
          <a:bodyPr/>
          <a:lstStyle/>
          <a:p>
            <a:pPr algn="ctr"/>
            <a:r>
              <a:rPr lang="en-US" altLang="zh-CN" sz="1200" dirty="0">
                <a:latin typeface="+mn-lt"/>
                <a:ea typeface="宋体" charset="-122"/>
              </a:rPr>
              <a:t>Either sender fails…</a:t>
            </a:r>
          </a:p>
        </p:txBody>
      </p:sp>
      <p:sp>
        <p:nvSpPr>
          <p:cNvPr id="7" name="AutoShape 4"/>
          <p:cNvSpPr>
            <a:spLocks noChangeArrowheads="1"/>
          </p:cNvSpPr>
          <p:nvPr/>
        </p:nvSpPr>
        <p:spPr bwMode="auto">
          <a:xfrm>
            <a:off x="6500826" y="3346601"/>
            <a:ext cx="1099879" cy="439589"/>
          </a:xfrm>
          <a:prstGeom prst="wedgeRectCallout">
            <a:avLst>
              <a:gd name="adj1" fmla="val 72787"/>
              <a:gd name="adj2" fmla="val 105208"/>
            </a:avLst>
          </a:prstGeom>
          <a:solidFill>
            <a:schemeClr val="accent1"/>
          </a:solidFill>
          <a:ln w="9525">
            <a:solidFill>
              <a:schemeClr val="tx1"/>
            </a:solidFill>
            <a:miter lim="800000"/>
            <a:headEnd/>
            <a:tailEnd/>
          </a:ln>
        </p:spPr>
        <p:txBody>
          <a:bodyPr/>
          <a:lstStyle/>
          <a:p>
            <a:pPr algn="ctr"/>
            <a:r>
              <a:rPr lang="en-US" altLang="zh-CN" sz="1200" dirty="0">
                <a:latin typeface="+mn-lt"/>
                <a:ea typeface="宋体" charset="-122"/>
              </a:rPr>
              <a:t>… or data gets through </a:t>
            </a:r>
            <a:r>
              <a:rPr lang="en-US" altLang="zh-CN" sz="1200" dirty="0" err="1">
                <a:latin typeface="+mn-lt"/>
                <a:ea typeface="宋体" charset="-122"/>
              </a:rPr>
              <a:t>w.h.p</a:t>
            </a:r>
            <a:r>
              <a:rPr lang="en-US" altLang="zh-CN" sz="1200" dirty="0">
                <a:latin typeface="+mn-lt"/>
                <a:ea typeface="宋体" charset="-122"/>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Failure analysis</a:t>
            </a:r>
          </a:p>
          <a:p>
            <a:pPr lvl="1"/>
            <a:r>
              <a:rPr lang="en-US" altLang="zh-CN" dirty="0" smtClean="0">
                <a:ea typeface="宋体" charset="-122"/>
              </a:rPr>
              <a:t>Suppose someone tells me what they hope to “avoid”</a:t>
            </a:r>
          </a:p>
          <a:p>
            <a:pPr lvl="1"/>
            <a:r>
              <a:rPr lang="en-US" altLang="zh-CN" dirty="0" smtClean="0">
                <a:ea typeface="宋体" charset="-122"/>
              </a:rPr>
              <a:t>Model as a predicate on final system state</a:t>
            </a:r>
          </a:p>
          <a:p>
            <a:pPr lvl="1"/>
            <a:r>
              <a:rPr lang="en-US" altLang="zh-CN" dirty="0" smtClean="0">
                <a:ea typeface="宋体" charset="-122"/>
              </a:rPr>
              <a:t>Can compute the probability that </a:t>
            </a:r>
            <a:r>
              <a:rPr lang="en-US" altLang="zh-CN" dirty="0" err="1" smtClean="0">
                <a:ea typeface="宋体" charset="-122"/>
              </a:rPr>
              <a:t>pbcast</a:t>
            </a:r>
            <a:r>
              <a:rPr lang="en-US" altLang="zh-CN" dirty="0" smtClean="0">
                <a:ea typeface="宋体" charset="-122"/>
              </a:rPr>
              <a:t> would terminate in that state, again from the model</a:t>
            </a:r>
          </a:p>
          <a:p>
            <a:pPr lvl="1"/>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Analysis</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Two predicates</a:t>
            </a:r>
          </a:p>
          <a:p>
            <a:pPr lvl="1"/>
            <a:r>
              <a:rPr lang="en-US" altLang="zh-CN" dirty="0" smtClean="0">
                <a:ea typeface="宋体" charset="-122"/>
              </a:rPr>
              <a:t>Predicate I: More than 10% but less than 90% of the processes get the multicast </a:t>
            </a:r>
          </a:p>
          <a:p>
            <a:pPr lvl="1"/>
            <a:r>
              <a:rPr lang="en-US" altLang="zh-CN" dirty="0" smtClean="0">
                <a:ea typeface="宋体" charset="-122"/>
              </a:rPr>
              <a:t>Predicate II: Roughly half get the multicast but crash failures might “conceal” outcome</a:t>
            </a:r>
          </a:p>
          <a:p>
            <a:pPr lvl="1"/>
            <a:r>
              <a:rPr lang="en-US" altLang="zh-CN" dirty="0" smtClean="0">
                <a:ea typeface="宋体" charset="-122"/>
              </a:rPr>
              <a:t>Easy to add your own predicate.  Our methodology supports any predicate over final system state</a:t>
            </a:r>
          </a:p>
          <a:p>
            <a:pPr lvl="1"/>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Analysis</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4357694"/>
            <a:ext cx="6715125" cy="1768469"/>
          </a:xfrm>
        </p:spPr>
        <p:txBody>
          <a:bodyPr/>
          <a:lstStyle/>
          <a:p>
            <a:r>
              <a:rPr lang="en-US" altLang="zh-CN" dirty="0" smtClean="0"/>
              <a:t>How about using </a:t>
            </a:r>
            <a:r>
              <a:rPr lang="en-US" altLang="zh-CN" dirty="0" err="1" smtClean="0"/>
              <a:t>unicast</a:t>
            </a:r>
            <a:r>
              <a:rPr lang="en-US" altLang="zh-CN" dirty="0" smtClean="0"/>
              <a:t>?</a:t>
            </a:r>
          </a:p>
          <a:p>
            <a:r>
              <a:rPr lang="en-US" altLang="zh-CN" dirty="0" smtClean="0"/>
              <a:t>Sender’s overhead grows linearly with the group size</a:t>
            </a:r>
          </a:p>
          <a:p>
            <a:r>
              <a:rPr lang="en-US" altLang="zh-CN" dirty="0" smtClean="0"/>
              <a:t>Bandwidth of sender will exhaust</a:t>
            </a:r>
          </a:p>
        </p:txBody>
      </p:sp>
      <p:sp>
        <p:nvSpPr>
          <p:cNvPr id="107523" name="Titre 1"/>
          <p:cNvSpPr>
            <a:spLocks noGrp="1"/>
          </p:cNvSpPr>
          <p:nvPr>
            <p:ph type="title"/>
          </p:nvPr>
        </p:nvSpPr>
        <p:spPr>
          <a:xfrm>
            <a:off x="2428875" y="274638"/>
            <a:ext cx="6257925" cy="1143000"/>
          </a:xfrm>
        </p:spPr>
        <p:txBody>
          <a:bodyPr/>
          <a:lstStyle/>
          <a:p>
            <a:pPr algn="l"/>
            <a:r>
              <a:rPr lang="fr-CA" dirty="0" smtClean="0">
                <a:solidFill>
                  <a:srgbClr val="42607C"/>
                </a:solidFill>
              </a:rPr>
              <a:t>Why not just unicast?</a:t>
            </a:r>
            <a:endParaRPr lang="fr-FR" dirty="0" smtClean="0">
              <a:solidFill>
                <a:srgbClr val="42607C"/>
              </a:solidFill>
            </a:endParaRPr>
          </a:p>
        </p:txBody>
      </p:sp>
      <p:pic>
        <p:nvPicPr>
          <p:cNvPr id="9" name="Picture 4"/>
          <p:cNvPicPr>
            <a:picLocks noChangeAspect="1" noChangeArrowheads="1"/>
          </p:cNvPicPr>
          <p:nvPr/>
        </p:nvPicPr>
        <p:blipFill>
          <a:blip r:embed="rId4" cstate="print"/>
          <a:srcRect/>
          <a:stretch>
            <a:fillRect/>
          </a:stretch>
        </p:blipFill>
        <p:spPr bwMode="auto">
          <a:xfrm>
            <a:off x="2857488" y="2304775"/>
            <a:ext cx="708825" cy="708825"/>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l="14673" t="13271" r="15631" b="2991"/>
          <a:stretch>
            <a:fillRect/>
          </a:stretch>
        </p:blipFill>
        <p:spPr bwMode="auto">
          <a:xfrm>
            <a:off x="7072330" y="1428736"/>
            <a:ext cx="523017" cy="770762"/>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l="14673" t="13271" r="15631" b="2991"/>
          <a:stretch>
            <a:fillRect/>
          </a:stretch>
        </p:blipFill>
        <p:spPr bwMode="auto">
          <a:xfrm>
            <a:off x="7072330" y="2357430"/>
            <a:ext cx="523017" cy="770762"/>
          </a:xfrm>
          <a:prstGeom prst="rect">
            <a:avLst/>
          </a:prstGeom>
          <a:noFill/>
          <a:ln w="9525">
            <a:noFill/>
            <a:miter lim="800000"/>
            <a:headEnd/>
            <a:tailEnd/>
          </a:ln>
          <a:effectLst/>
        </p:spPr>
      </p:pic>
      <p:pic>
        <p:nvPicPr>
          <p:cNvPr id="12" name="Picture 2"/>
          <p:cNvPicPr>
            <a:picLocks noChangeAspect="1" noChangeArrowheads="1"/>
          </p:cNvPicPr>
          <p:nvPr/>
        </p:nvPicPr>
        <p:blipFill>
          <a:blip r:embed="rId5" cstate="print"/>
          <a:srcRect l="14673" t="13271" r="15631" b="2991"/>
          <a:stretch>
            <a:fillRect/>
          </a:stretch>
        </p:blipFill>
        <p:spPr bwMode="auto">
          <a:xfrm>
            <a:off x="7072330" y="3357562"/>
            <a:ext cx="523017" cy="770762"/>
          </a:xfrm>
          <a:prstGeom prst="rect">
            <a:avLst/>
          </a:prstGeom>
          <a:noFill/>
          <a:ln w="9525">
            <a:noFill/>
            <a:miter lim="800000"/>
            <a:headEnd/>
            <a:tailEnd/>
          </a:ln>
          <a:effectLst/>
        </p:spPr>
      </p:pic>
      <p:sp>
        <p:nvSpPr>
          <p:cNvPr id="13" name="右箭头 12"/>
          <p:cNvSpPr/>
          <p:nvPr/>
        </p:nvSpPr>
        <p:spPr>
          <a:xfrm rot="20448961">
            <a:off x="3696805" y="2193244"/>
            <a:ext cx="285752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右箭头 13"/>
          <p:cNvSpPr/>
          <p:nvPr/>
        </p:nvSpPr>
        <p:spPr>
          <a:xfrm rot="973655">
            <a:off x="3726710" y="3246888"/>
            <a:ext cx="285752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866035" y="2727848"/>
            <a:ext cx="2706229"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闪电形 15"/>
          <p:cNvSpPr/>
          <p:nvPr/>
        </p:nvSpPr>
        <p:spPr>
          <a:xfrm>
            <a:off x="2786050" y="2357430"/>
            <a:ext cx="1000132" cy="642942"/>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643438" y="1714488"/>
            <a:ext cx="1285884" cy="369332"/>
          </a:xfrm>
          <a:prstGeom prst="rect">
            <a:avLst/>
          </a:prstGeom>
          <a:noFill/>
        </p:spPr>
        <p:txBody>
          <a:bodyPr wrap="square" rtlCol="0">
            <a:spAutoFit/>
          </a:bodyPr>
          <a:lstStyle/>
          <a:p>
            <a:r>
              <a:rPr lang="en-US" altLang="zh-CN" dirty="0" err="1" smtClean="0">
                <a:latin typeface="+mn-lt"/>
              </a:rPr>
              <a:t>Unicast</a:t>
            </a:r>
            <a:endParaRPr lang="zh-CN" altLang="en-US" dirty="0">
              <a:latin typeface="+mn-lt"/>
            </a:endParaRPr>
          </a:p>
        </p:txBody>
      </p:sp>
      <p:pic>
        <p:nvPicPr>
          <p:cNvPr id="18" name="Picture 2"/>
          <p:cNvPicPr>
            <a:picLocks noChangeAspect="1" noChangeArrowheads="1"/>
          </p:cNvPicPr>
          <p:nvPr/>
        </p:nvPicPr>
        <p:blipFill>
          <a:blip r:embed="rId5" cstate="print"/>
          <a:srcRect l="14673" t="13271" r="15631" b="2991"/>
          <a:stretch>
            <a:fillRect/>
          </a:stretch>
        </p:blipFill>
        <p:spPr bwMode="auto">
          <a:xfrm>
            <a:off x="7786710" y="1729544"/>
            <a:ext cx="523017" cy="770762"/>
          </a:xfrm>
          <a:prstGeom prst="rect">
            <a:avLst/>
          </a:prstGeom>
          <a:noFill/>
          <a:ln w="9525">
            <a:noFill/>
            <a:miter lim="800000"/>
            <a:headEnd/>
            <a:tailEnd/>
          </a:ln>
          <a:effectLst/>
        </p:spPr>
      </p:pic>
      <p:pic>
        <p:nvPicPr>
          <p:cNvPr id="19" name="Picture 2"/>
          <p:cNvPicPr>
            <a:picLocks noChangeAspect="1" noChangeArrowheads="1"/>
          </p:cNvPicPr>
          <p:nvPr/>
        </p:nvPicPr>
        <p:blipFill>
          <a:blip r:embed="rId5" cstate="print"/>
          <a:srcRect l="14673" t="13271" r="15631" b="2991"/>
          <a:stretch>
            <a:fillRect/>
          </a:stretch>
        </p:blipFill>
        <p:spPr bwMode="auto">
          <a:xfrm>
            <a:off x="7786710" y="2658238"/>
            <a:ext cx="523017" cy="770762"/>
          </a:xfrm>
          <a:prstGeom prst="rect">
            <a:avLst/>
          </a:prstGeom>
          <a:noFill/>
          <a:ln w="9525">
            <a:noFill/>
            <a:miter lim="800000"/>
            <a:headEnd/>
            <a:tailEnd/>
          </a:ln>
          <a:effectLst/>
        </p:spPr>
      </p:pic>
      <p:pic>
        <p:nvPicPr>
          <p:cNvPr id="20" name="Picture 2"/>
          <p:cNvPicPr>
            <a:picLocks noChangeAspect="1" noChangeArrowheads="1"/>
          </p:cNvPicPr>
          <p:nvPr/>
        </p:nvPicPr>
        <p:blipFill>
          <a:blip r:embed="rId5" cstate="print"/>
          <a:srcRect l="14673" t="13271" r="15631" b="2991"/>
          <a:stretch>
            <a:fillRect/>
          </a:stretch>
        </p:blipFill>
        <p:spPr bwMode="auto">
          <a:xfrm>
            <a:off x="7786710" y="3658370"/>
            <a:ext cx="523017" cy="770762"/>
          </a:xfrm>
          <a:prstGeom prst="rect">
            <a:avLst/>
          </a:prstGeom>
          <a:noFill/>
          <a:ln w="9525">
            <a:noFill/>
            <a:miter lim="800000"/>
            <a:headEnd/>
            <a:tailEnd/>
          </a:ln>
          <a:effectLst/>
        </p:spPr>
      </p:pic>
      <p:pic>
        <p:nvPicPr>
          <p:cNvPr id="21" name="Picture 2"/>
          <p:cNvPicPr>
            <a:picLocks noChangeAspect="1" noChangeArrowheads="1"/>
          </p:cNvPicPr>
          <p:nvPr/>
        </p:nvPicPr>
        <p:blipFill>
          <a:blip r:embed="rId5" cstate="print"/>
          <a:srcRect l="14673" t="13271" r="15631" b="2991"/>
          <a:stretch>
            <a:fillRect/>
          </a:stretch>
        </p:blipFill>
        <p:spPr bwMode="auto">
          <a:xfrm>
            <a:off x="8549577" y="2086734"/>
            <a:ext cx="523017" cy="770762"/>
          </a:xfrm>
          <a:prstGeom prst="rect">
            <a:avLst/>
          </a:prstGeom>
          <a:noFill/>
          <a:ln w="9525">
            <a:noFill/>
            <a:miter lim="800000"/>
            <a:headEnd/>
            <a:tailEnd/>
          </a:ln>
          <a:effectLst/>
        </p:spPr>
      </p:pic>
      <p:pic>
        <p:nvPicPr>
          <p:cNvPr id="22" name="Picture 2"/>
          <p:cNvPicPr>
            <a:picLocks noChangeAspect="1" noChangeArrowheads="1"/>
          </p:cNvPicPr>
          <p:nvPr/>
        </p:nvPicPr>
        <p:blipFill>
          <a:blip r:embed="rId5" cstate="print"/>
          <a:srcRect l="14673" t="13271" r="15631" b="2991"/>
          <a:stretch>
            <a:fillRect/>
          </a:stretch>
        </p:blipFill>
        <p:spPr bwMode="auto">
          <a:xfrm>
            <a:off x="8549577" y="3015428"/>
            <a:ext cx="523017" cy="770762"/>
          </a:xfrm>
          <a:prstGeom prst="rect">
            <a:avLst/>
          </a:prstGeom>
          <a:noFill/>
          <a:ln w="9525">
            <a:noFill/>
            <a:miter lim="800000"/>
            <a:headEnd/>
            <a:tailEnd/>
          </a:ln>
          <a:effectLst/>
        </p:spPr>
      </p:pic>
      <p:pic>
        <p:nvPicPr>
          <p:cNvPr id="23" name="Picture 2"/>
          <p:cNvPicPr>
            <a:picLocks noChangeAspect="1" noChangeArrowheads="1"/>
          </p:cNvPicPr>
          <p:nvPr/>
        </p:nvPicPr>
        <p:blipFill>
          <a:blip r:embed="rId5" cstate="print"/>
          <a:srcRect l="14673" t="13271" r="15631" b="2991"/>
          <a:stretch>
            <a:fillRect/>
          </a:stretch>
        </p:blipFill>
        <p:spPr bwMode="auto">
          <a:xfrm>
            <a:off x="8549577" y="4015560"/>
            <a:ext cx="523017" cy="7707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5">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5">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13" grpId="0" animBg="1"/>
      <p:bldP spid="14" grpId="0" animBg="1"/>
      <p:bldP spid="15" grpId="0" animBg="1"/>
      <p:bldP spid="16"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6000" b="-6000"/>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928662" y="1371632"/>
            <a:ext cx="7391424" cy="5629268"/>
            <a:chOff x="2016" y="1584"/>
            <a:chExt cx="8208" cy="7056"/>
          </a:xfrm>
        </p:grpSpPr>
        <p:grpSp>
          <p:nvGrpSpPr>
            <p:cNvPr id="5" name="Group 3"/>
            <p:cNvGrpSpPr>
              <a:grpSpLocks/>
            </p:cNvGrpSpPr>
            <p:nvPr/>
          </p:nvGrpSpPr>
          <p:grpSpPr bwMode="auto">
            <a:xfrm>
              <a:off x="2016" y="1584"/>
              <a:ext cx="8208" cy="6528"/>
              <a:chOff x="2016" y="1584"/>
              <a:chExt cx="8208" cy="6528"/>
            </a:xfrm>
          </p:grpSpPr>
          <p:sp>
            <p:nvSpPr>
              <p:cNvPr id="7" name="Rectangle 4"/>
              <p:cNvSpPr>
                <a:spLocks noChangeArrowheads="1"/>
              </p:cNvSpPr>
              <p:nvPr/>
            </p:nvSpPr>
            <p:spPr bwMode="auto">
              <a:xfrm>
                <a:off x="2016" y="1584"/>
                <a:ext cx="8208" cy="6480"/>
              </a:xfrm>
              <a:prstGeom prst="rect">
                <a:avLst/>
              </a:prstGeom>
              <a:solidFill>
                <a:srgbClr val="FFFFFF"/>
              </a:solidFill>
              <a:ln w="9525">
                <a:solidFill>
                  <a:srgbClr val="000000"/>
                </a:solidFill>
                <a:miter lim="800000"/>
                <a:headEnd/>
                <a:tailEnd/>
              </a:ln>
            </p:spPr>
            <p:txBody>
              <a:bodyPr/>
              <a:lstStyle/>
              <a:p>
                <a:endParaRPr lang="zh-CN" altLang="en-US">
                  <a:ea typeface="宋体" charset="-122"/>
                </a:endParaRPr>
              </a:p>
            </p:txBody>
          </p:sp>
          <p:grpSp>
            <p:nvGrpSpPr>
              <p:cNvPr id="8" name="Group 5"/>
              <p:cNvGrpSpPr>
                <a:grpSpLocks/>
              </p:cNvGrpSpPr>
              <p:nvPr/>
            </p:nvGrpSpPr>
            <p:grpSpPr bwMode="auto">
              <a:xfrm>
                <a:off x="2016" y="1584"/>
                <a:ext cx="8202" cy="6528"/>
                <a:chOff x="2016" y="1584"/>
                <a:chExt cx="8202" cy="6528"/>
              </a:xfrm>
            </p:grpSpPr>
            <p:graphicFrame>
              <p:nvGraphicFramePr>
                <p:cNvPr id="9" name="Object 6"/>
                <p:cNvGraphicFramePr>
                  <a:graphicFrameLocks noChangeAspect="1"/>
                </p:cNvGraphicFramePr>
                <p:nvPr/>
              </p:nvGraphicFramePr>
              <p:xfrm>
                <a:off x="2016" y="1584"/>
                <a:ext cx="4185" cy="3345"/>
              </p:xfrm>
              <a:graphic>
                <a:graphicData uri="http://schemas.openxmlformats.org/presentationml/2006/ole">
                  <p:oleObj spid="_x0000_s116738" name="Worksheet" r:id="rId5" imgW="2570760" imgH="1738080" progId="Excel.Sheet.8">
                    <p:embed/>
                  </p:oleObj>
                </a:graphicData>
              </a:graphic>
            </p:graphicFrame>
            <p:graphicFrame>
              <p:nvGraphicFramePr>
                <p:cNvPr id="10" name="Object 7"/>
                <p:cNvGraphicFramePr>
                  <a:graphicFrameLocks noChangeAspect="1"/>
                </p:cNvGraphicFramePr>
                <p:nvPr/>
              </p:nvGraphicFramePr>
              <p:xfrm>
                <a:off x="6048" y="1584"/>
                <a:ext cx="4170" cy="3345"/>
              </p:xfrm>
              <a:graphic>
                <a:graphicData uri="http://schemas.openxmlformats.org/presentationml/2006/ole">
                  <p:oleObj spid="_x0000_s116739" name="Worksheet" r:id="rId6" imgW="2561760" imgH="1738080" progId="Excel.Sheet.8">
                    <p:embed/>
                  </p:oleObj>
                </a:graphicData>
              </a:graphic>
            </p:graphicFrame>
            <p:graphicFrame>
              <p:nvGraphicFramePr>
                <p:cNvPr id="11" name="Object 8"/>
                <p:cNvGraphicFramePr>
                  <a:graphicFrameLocks noChangeAspect="1"/>
                </p:cNvGraphicFramePr>
                <p:nvPr/>
              </p:nvGraphicFramePr>
              <p:xfrm>
                <a:off x="2016" y="4752"/>
                <a:ext cx="4185" cy="3360"/>
              </p:xfrm>
              <a:graphic>
                <a:graphicData uri="http://schemas.openxmlformats.org/presentationml/2006/ole">
                  <p:oleObj spid="_x0000_s116740" name="Worksheet" r:id="rId7" imgW="2570760" imgH="1746720" progId="Excel.Sheet.8">
                    <p:embed/>
                  </p:oleObj>
                </a:graphicData>
              </a:graphic>
            </p:graphicFrame>
            <p:graphicFrame>
              <p:nvGraphicFramePr>
                <p:cNvPr id="12" name="Object 9"/>
                <p:cNvGraphicFramePr>
                  <a:graphicFrameLocks noChangeAspect="1"/>
                </p:cNvGraphicFramePr>
                <p:nvPr/>
              </p:nvGraphicFramePr>
              <p:xfrm>
                <a:off x="6048" y="4752"/>
                <a:ext cx="4170" cy="3345"/>
              </p:xfrm>
              <a:graphic>
                <a:graphicData uri="http://schemas.openxmlformats.org/presentationml/2006/ole">
                  <p:oleObj spid="_x0000_s116741" name="Worksheet" r:id="rId8" imgW="2561760" imgH="1738080" progId="Excel.Sheet.8">
                    <p:embed/>
                  </p:oleObj>
                </a:graphicData>
              </a:graphic>
            </p:graphicFrame>
          </p:grpSp>
        </p:grpSp>
        <p:sp>
          <p:nvSpPr>
            <p:cNvPr id="6" name="Text Box 10"/>
            <p:cNvSpPr txBox="1">
              <a:spLocks noChangeArrowheads="1"/>
            </p:cNvSpPr>
            <p:nvPr/>
          </p:nvSpPr>
          <p:spPr bwMode="auto">
            <a:xfrm>
              <a:off x="2016" y="8064"/>
              <a:ext cx="8208" cy="576"/>
            </a:xfrm>
            <a:prstGeom prst="rect">
              <a:avLst/>
            </a:prstGeom>
            <a:noFill/>
            <a:ln w="9525">
              <a:noFill/>
              <a:miter lim="800000"/>
              <a:headEnd/>
              <a:tailEnd/>
            </a:ln>
          </p:spPr>
          <p:txBody>
            <a:bodyPr/>
            <a:lstStyle/>
            <a:p>
              <a:pPr algn="ctr">
                <a:spcAft>
                  <a:spcPts val="600"/>
                </a:spcAft>
              </a:pPr>
              <a:r>
                <a:rPr lang="en-US" altLang="zh-CN" sz="1000" b="1">
                  <a:latin typeface="Times New Roman" pitchFamily="18" charset="0"/>
                  <a:ea typeface="宋体" charset="-122"/>
                </a:rPr>
                <a:t>Figure 5: Graphs of analytical results</a:t>
              </a:r>
            </a:p>
            <a:p>
              <a:endParaRPr lang="en-US" altLang="zh-CN" sz="1000">
                <a:latin typeface="Times New Roman" pitchFamily="18" charset="0"/>
                <a:ea typeface="宋体" charset="-122"/>
              </a:endParaRPr>
            </a:p>
          </p:txBody>
        </p:sp>
      </p:grpSp>
      <p:sp>
        <p:nvSpPr>
          <p:cNvPr id="13" name="标题 12"/>
          <p:cNvSpPr>
            <a:spLocks noGrp="1"/>
          </p:cNvSpPr>
          <p:nvPr>
            <p:ph type="title"/>
          </p:nvPr>
        </p:nvSpPr>
        <p:spPr/>
        <p:txBody>
          <a:bodyPr/>
          <a:lstStyle/>
          <a:p>
            <a:r>
              <a:rPr lang="fr-CA" dirty="0" smtClean="0">
                <a:solidFill>
                  <a:srgbClr val="42607C"/>
                </a:solidFill>
              </a:rPr>
              <a:t>Analysis</a:t>
            </a:r>
            <a:endParaRPr lang="zh-CN" altLang="en-US" dirty="0"/>
          </a:p>
        </p:txBody>
      </p:sp>
      <p:sp>
        <p:nvSpPr>
          <p:cNvPr id="15" name="TextBox 14"/>
          <p:cNvSpPr txBox="1"/>
          <p:nvPr/>
        </p:nvSpPr>
        <p:spPr>
          <a:xfrm>
            <a:off x="6929454" y="-24"/>
            <a:ext cx="2214578" cy="369332"/>
          </a:xfrm>
          <a:prstGeom prst="rect">
            <a:avLst/>
          </a:prstGeom>
          <a:noFill/>
        </p:spPr>
        <p:txBody>
          <a:bodyPr wrap="square" rtlCol="0">
            <a:spAutoFit/>
          </a:bodyPr>
          <a:lstStyle/>
          <a:p>
            <a:r>
              <a:rPr lang="en-US" b="1" dirty="0" smtClean="0">
                <a:latin typeface="+mn-lt"/>
              </a:rPr>
              <a:t>Bimodal Multicast</a:t>
            </a:r>
            <a:endParaRPr lang="en-US" b="1"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Src-dst latency distributions</a:t>
            </a:r>
          </a:p>
          <a:p>
            <a:pPr lvl="1"/>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Experiment</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graphicFrame>
        <p:nvGraphicFramePr>
          <p:cNvPr id="5" name="Object 8"/>
          <p:cNvGraphicFramePr>
            <a:graphicFrameLocks noChangeAspect="1"/>
          </p:cNvGraphicFramePr>
          <p:nvPr/>
        </p:nvGraphicFramePr>
        <p:xfrm>
          <a:off x="2305064" y="1714488"/>
          <a:ext cx="4267200" cy="3049588"/>
        </p:xfrm>
        <a:graphic>
          <a:graphicData uri="http://schemas.openxmlformats.org/presentationml/2006/ole">
            <p:oleObj spid="_x0000_s55298" name="Chart" r:id="rId4" imgW="3360240" imgH="2407320" progId="Excel.Sheet.8">
              <p:embed/>
            </p:oleObj>
          </a:graphicData>
        </a:graphic>
      </p:graphicFrame>
      <p:graphicFrame>
        <p:nvGraphicFramePr>
          <p:cNvPr id="6" name="Object 9"/>
          <p:cNvGraphicFramePr>
            <a:graphicFrameLocks noChangeAspect="1"/>
          </p:cNvGraphicFramePr>
          <p:nvPr/>
        </p:nvGraphicFramePr>
        <p:xfrm>
          <a:off x="4891117" y="4173562"/>
          <a:ext cx="3895725" cy="2755900"/>
        </p:xfrm>
        <a:graphic>
          <a:graphicData uri="http://schemas.openxmlformats.org/presentationml/2006/ole">
            <p:oleObj spid="_x0000_s55299" name="Chart" r:id="rId5" imgW="3202200" imgH="2058840" progId="Excel.Sheet.8">
              <p:embed/>
            </p:oleObj>
          </a:graphicData>
        </a:graphic>
      </p:graphicFrame>
      <p:sp>
        <p:nvSpPr>
          <p:cNvPr id="7" name="AutoShape 11"/>
          <p:cNvSpPr>
            <a:spLocks noChangeArrowheads="1"/>
          </p:cNvSpPr>
          <p:nvPr/>
        </p:nvSpPr>
        <p:spPr bwMode="auto">
          <a:xfrm>
            <a:off x="6262717" y="4478362"/>
            <a:ext cx="2133600" cy="1066800"/>
          </a:xfrm>
          <a:prstGeom prst="wedgeRectCallout">
            <a:avLst>
              <a:gd name="adj1" fmla="val -64509"/>
              <a:gd name="adj2" fmla="val 78722"/>
            </a:avLst>
          </a:prstGeom>
          <a:solidFill>
            <a:schemeClr val="accent1"/>
          </a:solidFill>
          <a:ln w="9525">
            <a:solidFill>
              <a:schemeClr val="tx1"/>
            </a:solidFill>
            <a:miter lim="800000"/>
            <a:headEnd/>
            <a:tailEnd/>
          </a:ln>
        </p:spPr>
        <p:txBody>
          <a:bodyPr/>
          <a:lstStyle/>
          <a:p>
            <a:pPr algn="ctr"/>
            <a:r>
              <a:rPr lang="en-US" altLang="zh-CN">
                <a:ea typeface="宋体" charset="-122"/>
              </a:rPr>
              <a:t>Notice that in practice, bimodal multicast is fast!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fr-CA" dirty="0" smtClean="0">
                <a:solidFill>
                  <a:srgbClr val="42607C"/>
                </a:solidFill>
              </a:rPr>
              <a:t>Experiment</a:t>
            </a:r>
            <a:endParaRPr lang="zh-CN" altLang="en-US" dirty="0"/>
          </a:p>
        </p:txBody>
      </p:sp>
      <p:sp>
        <p:nvSpPr>
          <p:cNvPr id="15" name="TextBox 14"/>
          <p:cNvSpPr txBox="1"/>
          <p:nvPr/>
        </p:nvSpPr>
        <p:spPr>
          <a:xfrm>
            <a:off x="6929454" y="-24"/>
            <a:ext cx="2214578" cy="369332"/>
          </a:xfrm>
          <a:prstGeom prst="rect">
            <a:avLst/>
          </a:prstGeom>
          <a:noFill/>
        </p:spPr>
        <p:txBody>
          <a:bodyPr wrap="square" rtlCol="0">
            <a:spAutoFit/>
          </a:bodyPr>
          <a:lstStyle/>
          <a:p>
            <a:r>
              <a:rPr lang="en-US" b="1" dirty="0" smtClean="0">
                <a:latin typeface="+mn-lt"/>
              </a:rPr>
              <a:t>Bimodal Multicast</a:t>
            </a:r>
            <a:endParaRPr lang="en-US" b="1" dirty="0">
              <a:latin typeface="+mn-lt"/>
            </a:endParaRPr>
          </a:p>
        </p:txBody>
      </p:sp>
      <p:grpSp>
        <p:nvGrpSpPr>
          <p:cNvPr id="14" name="Group 9"/>
          <p:cNvGrpSpPr>
            <a:grpSpLocks/>
          </p:cNvGrpSpPr>
          <p:nvPr/>
        </p:nvGrpSpPr>
        <p:grpSpPr bwMode="auto">
          <a:xfrm>
            <a:off x="214282" y="2725760"/>
            <a:ext cx="8763000" cy="3917950"/>
            <a:chOff x="144" y="9166"/>
            <a:chExt cx="11736" cy="4370"/>
          </a:xfrm>
        </p:grpSpPr>
        <p:pic>
          <p:nvPicPr>
            <p:cNvPr id="16" name="Picture 10"/>
            <p:cNvPicPr>
              <a:picLocks noChangeAspect="1" noChangeArrowheads="1"/>
            </p:cNvPicPr>
            <p:nvPr/>
          </p:nvPicPr>
          <p:blipFill>
            <a:blip r:embed="rId4"/>
            <a:srcRect/>
            <a:stretch>
              <a:fillRect/>
            </a:stretch>
          </p:blipFill>
          <p:spPr bwMode="auto">
            <a:xfrm>
              <a:off x="144" y="9166"/>
              <a:ext cx="5832" cy="4370"/>
            </a:xfrm>
            <a:prstGeom prst="rect">
              <a:avLst/>
            </a:prstGeom>
            <a:solidFill>
              <a:srgbClr val="C0C0C0"/>
            </a:solidFill>
            <a:ln w="9525">
              <a:solidFill>
                <a:srgbClr val="FFFFFF"/>
              </a:solidFill>
              <a:miter lim="800000"/>
              <a:headEnd/>
              <a:tailEnd/>
            </a:ln>
          </p:spPr>
        </p:pic>
        <p:pic>
          <p:nvPicPr>
            <p:cNvPr id="17" name="Picture 11"/>
            <p:cNvPicPr>
              <a:picLocks noChangeAspect="1" noChangeArrowheads="1"/>
            </p:cNvPicPr>
            <p:nvPr/>
          </p:nvPicPr>
          <p:blipFill>
            <a:blip r:embed="rId5"/>
            <a:srcRect/>
            <a:stretch>
              <a:fillRect/>
            </a:stretch>
          </p:blipFill>
          <p:spPr bwMode="auto">
            <a:xfrm>
              <a:off x="6048" y="9166"/>
              <a:ext cx="5832" cy="4370"/>
            </a:xfrm>
            <a:prstGeom prst="rect">
              <a:avLst/>
            </a:prstGeom>
            <a:solidFill>
              <a:srgbClr val="C0C0C0"/>
            </a:solidFill>
            <a:ln w="9525">
              <a:solidFill>
                <a:srgbClr val="FFFFFF"/>
              </a:solidFill>
              <a:miter lim="800000"/>
              <a:headEnd/>
              <a:tailEnd/>
            </a:ln>
          </p:spPr>
        </p:pic>
      </p:grpSp>
      <p:sp>
        <p:nvSpPr>
          <p:cNvPr id="18" name="TextBox 17"/>
          <p:cNvSpPr txBox="1"/>
          <p:nvPr/>
        </p:nvSpPr>
        <p:spPr>
          <a:xfrm>
            <a:off x="642910" y="1857364"/>
            <a:ext cx="7929618" cy="584775"/>
          </a:xfrm>
          <a:prstGeom prst="rect">
            <a:avLst/>
          </a:prstGeom>
          <a:noFill/>
        </p:spPr>
        <p:txBody>
          <a:bodyPr wrap="square" rtlCol="0">
            <a:spAutoFit/>
          </a:bodyPr>
          <a:lstStyle/>
          <a:p>
            <a:r>
              <a:rPr lang="en-US" altLang="zh-CN" sz="3200" dirty="0" smtClean="0">
                <a:latin typeface="+mn-lt"/>
              </a:rPr>
              <a:t>Revisit the problem figure, 32 processes</a:t>
            </a:r>
            <a:endParaRPr lang="zh-CN" altLang="en-US" sz="32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en-US" altLang="zh-CN" dirty="0" smtClean="0">
                <a:ea typeface="宋体" charset="-122"/>
              </a:rPr>
              <a:t>Throughput with various scale</a:t>
            </a:r>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Experiment</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pic>
        <p:nvPicPr>
          <p:cNvPr id="8" name="Picture 3"/>
          <p:cNvPicPr>
            <a:picLocks noChangeAspect="1" noChangeArrowheads="1"/>
          </p:cNvPicPr>
          <p:nvPr/>
        </p:nvPicPr>
        <p:blipFill>
          <a:blip r:embed="rId3"/>
          <a:srcRect/>
          <a:stretch>
            <a:fillRect/>
          </a:stretch>
        </p:blipFill>
        <p:spPr bwMode="auto">
          <a:xfrm>
            <a:off x="2586067" y="2092333"/>
            <a:ext cx="3173412" cy="2378075"/>
          </a:xfrm>
          <a:prstGeom prst="rect">
            <a:avLst/>
          </a:prstGeom>
          <a:noFill/>
          <a:ln w="9525">
            <a:noFill/>
            <a:miter lim="800000"/>
            <a:headEnd/>
            <a:tailEnd/>
          </a:ln>
        </p:spPr>
      </p:pic>
      <p:pic>
        <p:nvPicPr>
          <p:cNvPr id="9" name="Picture 5"/>
          <p:cNvPicPr>
            <a:picLocks noChangeAspect="1" noChangeArrowheads="1"/>
          </p:cNvPicPr>
          <p:nvPr/>
        </p:nvPicPr>
        <p:blipFill>
          <a:blip r:embed="rId4"/>
          <a:srcRect/>
          <a:stretch>
            <a:fillRect/>
          </a:stretch>
        </p:blipFill>
        <p:spPr bwMode="auto">
          <a:xfrm>
            <a:off x="5470554" y="2122495"/>
            <a:ext cx="3173412" cy="2378075"/>
          </a:xfrm>
          <a:prstGeom prst="rect">
            <a:avLst/>
          </a:prstGeom>
          <a:noFill/>
          <a:ln w="9525">
            <a:noFill/>
            <a:miter lim="800000"/>
            <a:headEnd/>
            <a:tailEnd/>
          </a:ln>
        </p:spPr>
      </p:pic>
      <p:grpSp>
        <p:nvGrpSpPr>
          <p:cNvPr id="10" name="Group 6"/>
          <p:cNvGrpSpPr>
            <a:grpSpLocks/>
          </p:cNvGrpSpPr>
          <p:nvPr/>
        </p:nvGrpSpPr>
        <p:grpSpPr bwMode="auto">
          <a:xfrm>
            <a:off x="2571779" y="4479925"/>
            <a:ext cx="6072187" cy="2378075"/>
            <a:chOff x="907" y="5904"/>
            <a:chExt cx="9562" cy="3744"/>
          </a:xfrm>
        </p:grpSpPr>
        <p:pic>
          <p:nvPicPr>
            <p:cNvPr id="11" name="Picture 7"/>
            <p:cNvPicPr>
              <a:picLocks noChangeAspect="1" noChangeArrowheads="1"/>
            </p:cNvPicPr>
            <p:nvPr/>
          </p:nvPicPr>
          <p:blipFill>
            <a:blip r:embed="rId5"/>
            <a:srcRect/>
            <a:stretch>
              <a:fillRect/>
            </a:stretch>
          </p:blipFill>
          <p:spPr bwMode="auto">
            <a:xfrm>
              <a:off x="907" y="5904"/>
              <a:ext cx="4997" cy="3744"/>
            </a:xfrm>
            <a:prstGeom prst="rect">
              <a:avLst/>
            </a:prstGeom>
            <a:noFill/>
            <a:ln w="9525">
              <a:noFill/>
              <a:miter lim="800000"/>
              <a:headEnd/>
              <a:tailEnd/>
            </a:ln>
          </p:spPr>
        </p:pic>
        <p:pic>
          <p:nvPicPr>
            <p:cNvPr id="12" name="Picture 8"/>
            <p:cNvPicPr>
              <a:picLocks noChangeAspect="1" noChangeArrowheads="1"/>
            </p:cNvPicPr>
            <p:nvPr/>
          </p:nvPicPr>
          <p:blipFill>
            <a:blip r:embed="rId6"/>
            <a:srcRect/>
            <a:stretch>
              <a:fillRect/>
            </a:stretch>
          </p:blipFill>
          <p:spPr bwMode="auto">
            <a:xfrm>
              <a:off x="5472" y="5904"/>
              <a:ext cx="4997" cy="374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fr-CA" dirty="0" smtClean="0">
                <a:solidFill>
                  <a:srgbClr val="42607C"/>
                </a:solidFill>
              </a:rPr>
              <a:t>Experiment</a:t>
            </a:r>
            <a:endParaRPr lang="zh-CN" altLang="en-US" dirty="0"/>
          </a:p>
        </p:txBody>
      </p:sp>
      <p:sp>
        <p:nvSpPr>
          <p:cNvPr id="15" name="TextBox 14"/>
          <p:cNvSpPr txBox="1"/>
          <p:nvPr/>
        </p:nvSpPr>
        <p:spPr>
          <a:xfrm>
            <a:off x="6929454" y="-24"/>
            <a:ext cx="2214578" cy="369332"/>
          </a:xfrm>
          <a:prstGeom prst="rect">
            <a:avLst/>
          </a:prstGeom>
          <a:noFill/>
        </p:spPr>
        <p:txBody>
          <a:bodyPr wrap="square" rtlCol="0">
            <a:spAutoFit/>
          </a:bodyPr>
          <a:lstStyle/>
          <a:p>
            <a:r>
              <a:rPr lang="en-US" b="1" dirty="0" smtClean="0">
                <a:latin typeface="+mn-lt"/>
              </a:rPr>
              <a:t>Bimodal Multicast</a:t>
            </a:r>
            <a:endParaRPr lang="en-US" b="1" dirty="0">
              <a:latin typeface="+mn-lt"/>
            </a:endParaRPr>
          </a:p>
        </p:txBody>
      </p:sp>
      <p:sp>
        <p:nvSpPr>
          <p:cNvPr id="18" name="TextBox 17"/>
          <p:cNvSpPr txBox="1"/>
          <p:nvPr/>
        </p:nvSpPr>
        <p:spPr>
          <a:xfrm>
            <a:off x="642910" y="1714488"/>
            <a:ext cx="7929618" cy="954107"/>
          </a:xfrm>
          <a:prstGeom prst="rect">
            <a:avLst/>
          </a:prstGeom>
          <a:noFill/>
        </p:spPr>
        <p:txBody>
          <a:bodyPr wrap="square" rtlCol="0">
            <a:spAutoFit/>
          </a:bodyPr>
          <a:lstStyle/>
          <a:p>
            <a:r>
              <a:rPr lang="en-US" altLang="zh-CN" sz="2800" dirty="0" smtClean="0">
                <a:latin typeface="+mn-lt"/>
              </a:rPr>
              <a:t>Impact of packet loss on reliability and retransmission rate</a:t>
            </a:r>
            <a:endParaRPr lang="zh-CN" altLang="en-US" sz="2800" dirty="0">
              <a:latin typeface="+mn-lt"/>
            </a:endParaRPr>
          </a:p>
        </p:txBody>
      </p:sp>
      <p:grpSp>
        <p:nvGrpSpPr>
          <p:cNvPr id="27" name="Group 3"/>
          <p:cNvGrpSpPr>
            <a:grpSpLocks/>
          </p:cNvGrpSpPr>
          <p:nvPr/>
        </p:nvGrpSpPr>
        <p:grpSpPr bwMode="auto">
          <a:xfrm>
            <a:off x="1143000" y="2533495"/>
            <a:ext cx="6767513" cy="3382963"/>
            <a:chOff x="1008" y="1152"/>
            <a:chExt cx="10656" cy="5328"/>
          </a:xfrm>
        </p:grpSpPr>
        <p:sp>
          <p:nvSpPr>
            <p:cNvPr id="28" name="Text Box 4"/>
            <p:cNvSpPr txBox="1">
              <a:spLocks noChangeArrowheads="1"/>
            </p:cNvSpPr>
            <p:nvPr/>
          </p:nvSpPr>
          <p:spPr bwMode="auto">
            <a:xfrm>
              <a:off x="6768" y="5472"/>
              <a:ext cx="4896" cy="1008"/>
            </a:xfrm>
            <a:prstGeom prst="rect">
              <a:avLst/>
            </a:prstGeom>
            <a:noFill/>
            <a:ln w="9525">
              <a:noFill/>
              <a:miter lim="800000"/>
              <a:headEnd/>
              <a:tailEnd/>
            </a:ln>
          </p:spPr>
          <p:txBody>
            <a:bodyPr/>
            <a:lstStyle/>
            <a:p>
              <a:pPr algn="just" rtl="0" eaLnBrk="0" fontAlgn="base" hangingPunct="0">
                <a:spcBef>
                  <a:spcPct val="0"/>
                </a:spcBef>
                <a:spcAft>
                  <a:spcPct val="0"/>
                </a:spcAft>
              </a:pPr>
              <a:endParaRPr lang="zh-CN" altLang="zh-CN" sz="1000" b="1" kern="1200">
                <a:solidFill>
                  <a:srgbClr val="000000"/>
                </a:solidFill>
                <a:latin typeface="Times New Roman" pitchFamily="18" charset="0"/>
                <a:ea typeface="宋体" charset="-122"/>
                <a:cs typeface="+mn-cs"/>
              </a:endParaRPr>
            </a:p>
          </p:txBody>
        </p:sp>
        <p:pic>
          <p:nvPicPr>
            <p:cNvPr id="29" name="Picture 5"/>
            <p:cNvPicPr>
              <a:picLocks noChangeAspect="1" noChangeArrowheads="1"/>
            </p:cNvPicPr>
            <p:nvPr/>
          </p:nvPicPr>
          <p:blipFill>
            <a:blip r:embed="rId4"/>
            <a:srcRect/>
            <a:stretch>
              <a:fillRect/>
            </a:stretch>
          </p:blipFill>
          <p:spPr bwMode="auto">
            <a:xfrm>
              <a:off x="6048" y="1152"/>
              <a:ext cx="5501" cy="4122"/>
            </a:xfrm>
            <a:prstGeom prst="rect">
              <a:avLst/>
            </a:prstGeom>
            <a:noFill/>
            <a:ln w="9525">
              <a:noFill/>
              <a:miter lim="800000"/>
              <a:headEnd/>
              <a:tailEnd/>
            </a:ln>
          </p:spPr>
        </p:pic>
        <p:pic>
          <p:nvPicPr>
            <p:cNvPr id="30" name="Picture 6"/>
            <p:cNvPicPr>
              <a:picLocks noChangeAspect="1" noChangeArrowheads="1"/>
            </p:cNvPicPr>
            <p:nvPr/>
          </p:nvPicPr>
          <p:blipFill>
            <a:blip r:embed="rId5"/>
            <a:srcRect/>
            <a:stretch>
              <a:fillRect/>
            </a:stretch>
          </p:blipFill>
          <p:spPr bwMode="auto">
            <a:xfrm>
              <a:off x="1008" y="1152"/>
              <a:ext cx="5515" cy="4132"/>
            </a:xfrm>
            <a:prstGeom prst="rect">
              <a:avLst/>
            </a:prstGeom>
            <a:noFill/>
            <a:ln w="9525">
              <a:noFill/>
              <a:miter lim="800000"/>
              <a:headEnd/>
              <a:tailEnd/>
            </a:ln>
          </p:spPr>
        </p:pic>
        <p:sp>
          <p:nvSpPr>
            <p:cNvPr id="31" name="Text Box 7"/>
            <p:cNvSpPr txBox="1">
              <a:spLocks noChangeArrowheads="1"/>
            </p:cNvSpPr>
            <p:nvPr/>
          </p:nvSpPr>
          <p:spPr bwMode="auto">
            <a:xfrm>
              <a:off x="1296" y="5328"/>
              <a:ext cx="5184" cy="1008"/>
            </a:xfrm>
            <a:prstGeom prst="rect">
              <a:avLst/>
            </a:prstGeom>
            <a:noFill/>
            <a:ln w="9525">
              <a:noFill/>
              <a:miter lim="800000"/>
              <a:headEnd/>
              <a:tailEnd/>
            </a:ln>
          </p:spPr>
          <p:txBody>
            <a:bodyPr/>
            <a:lstStyle/>
            <a:p>
              <a:pPr algn="l" rtl="0" eaLnBrk="0" fontAlgn="base" hangingPunct="0">
                <a:spcBef>
                  <a:spcPct val="0"/>
                </a:spcBef>
                <a:spcAft>
                  <a:spcPct val="0"/>
                </a:spcAft>
              </a:pPr>
              <a:endParaRPr lang="zh-CN" altLang="zh-CN" sz="1000" b="1" kern="1200">
                <a:solidFill>
                  <a:srgbClr val="000000"/>
                </a:solidFill>
                <a:latin typeface="Times New Roman" pitchFamily="18" charset="0"/>
                <a:ea typeface="宋体" charset="-122"/>
                <a:cs typeface="+mn-cs"/>
              </a:endParaRPr>
            </a:p>
          </p:txBody>
        </p:sp>
      </p:grpSp>
      <p:sp>
        <p:nvSpPr>
          <p:cNvPr id="32" name="Text Box 8"/>
          <p:cNvSpPr txBox="1">
            <a:spLocks noChangeArrowheads="1"/>
          </p:cNvSpPr>
          <p:nvPr/>
        </p:nvSpPr>
        <p:spPr bwMode="auto">
          <a:xfrm>
            <a:off x="685800" y="5657695"/>
            <a:ext cx="5181600" cy="1200329"/>
          </a:xfrm>
          <a:prstGeom prst="rect">
            <a:avLst/>
          </a:prstGeom>
          <a:noFill/>
          <a:ln w="9525">
            <a:noFill/>
            <a:miter lim="800000"/>
            <a:headEnd/>
            <a:tailEnd/>
          </a:ln>
        </p:spPr>
        <p:txBody>
          <a:bodyPr>
            <a:spAutoFit/>
          </a:bodyPr>
          <a:lstStyle/>
          <a:p>
            <a:pPr algn="l" rtl="0" eaLnBrk="0" fontAlgn="base" hangingPunct="0">
              <a:spcBef>
                <a:spcPct val="50000"/>
              </a:spcBef>
              <a:spcAft>
                <a:spcPct val="0"/>
              </a:spcAft>
            </a:pPr>
            <a:r>
              <a:rPr lang="en-US" altLang="zh-CN" sz="2400" kern="1200" dirty="0">
                <a:solidFill>
                  <a:srgbClr val="000000"/>
                </a:solidFill>
                <a:latin typeface="+mn-lt"/>
                <a:ea typeface="宋体" charset="-122"/>
                <a:cs typeface="+mn-cs"/>
              </a:rPr>
              <a:t>Notice that when network becomes overloaded, healthy processes experience packet loss!</a:t>
            </a:r>
          </a:p>
        </p:txBody>
      </p:sp>
      <p:sp>
        <p:nvSpPr>
          <p:cNvPr id="33" name="Line 9"/>
          <p:cNvSpPr>
            <a:spLocks noChangeShapeType="1"/>
          </p:cNvSpPr>
          <p:nvPr/>
        </p:nvSpPr>
        <p:spPr bwMode="auto">
          <a:xfrm flipV="1">
            <a:off x="1676400" y="3219295"/>
            <a:ext cx="990600" cy="2438400"/>
          </a:xfrm>
          <a:prstGeom prst="line">
            <a:avLst/>
          </a:prstGeom>
          <a:noFill/>
          <a:ln w="28575">
            <a:solidFill>
              <a:srgbClr val="FF33CC"/>
            </a:solidFill>
            <a:round/>
            <a:headEnd/>
            <a:tailEnd type="triangle" w="med" len="med"/>
          </a:ln>
        </p:spPr>
        <p:txBody>
          <a:bodyPr wrap="none" anchor="ctr"/>
          <a:lstStyle/>
          <a:p>
            <a:pPr algn="l" rtl="0" eaLnBrk="0" fontAlgn="base" hangingPunct="0">
              <a:spcBef>
                <a:spcPct val="0"/>
              </a:spcBef>
              <a:spcAft>
                <a:spcPct val="0"/>
              </a:spcAft>
            </a:pPr>
            <a:endParaRPr lang="zh-CN" altLang="en-US" kern="1200">
              <a:solidFill>
                <a:srgbClr val="000000"/>
              </a:solidFill>
              <a:latin typeface="Tahoma" pitchFamily="34" charset="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fr-CA" dirty="0" smtClean="0">
                <a:solidFill>
                  <a:srgbClr val="42607C"/>
                </a:solidFill>
              </a:rPr>
              <a:t>Experiment</a:t>
            </a:r>
            <a:endParaRPr lang="zh-CN" altLang="en-US" dirty="0"/>
          </a:p>
        </p:txBody>
      </p:sp>
      <p:sp>
        <p:nvSpPr>
          <p:cNvPr id="15" name="TextBox 14"/>
          <p:cNvSpPr txBox="1"/>
          <p:nvPr/>
        </p:nvSpPr>
        <p:spPr>
          <a:xfrm>
            <a:off x="6929454" y="-24"/>
            <a:ext cx="2214578" cy="369332"/>
          </a:xfrm>
          <a:prstGeom prst="rect">
            <a:avLst/>
          </a:prstGeom>
          <a:noFill/>
        </p:spPr>
        <p:txBody>
          <a:bodyPr wrap="square" rtlCol="0">
            <a:spAutoFit/>
          </a:bodyPr>
          <a:lstStyle/>
          <a:p>
            <a:r>
              <a:rPr lang="en-US" b="1" dirty="0" smtClean="0">
                <a:latin typeface="+mn-lt"/>
              </a:rPr>
              <a:t>Bimodal Multicast</a:t>
            </a:r>
            <a:endParaRPr lang="en-US" b="1" dirty="0">
              <a:latin typeface="+mn-lt"/>
            </a:endParaRPr>
          </a:p>
        </p:txBody>
      </p:sp>
      <p:sp>
        <p:nvSpPr>
          <p:cNvPr id="18" name="TextBox 17"/>
          <p:cNvSpPr txBox="1"/>
          <p:nvPr/>
        </p:nvSpPr>
        <p:spPr>
          <a:xfrm>
            <a:off x="1643042" y="1119830"/>
            <a:ext cx="6429420" cy="523220"/>
          </a:xfrm>
          <a:prstGeom prst="rect">
            <a:avLst/>
          </a:prstGeom>
          <a:noFill/>
        </p:spPr>
        <p:txBody>
          <a:bodyPr wrap="square" rtlCol="0">
            <a:spAutoFit/>
          </a:bodyPr>
          <a:lstStyle/>
          <a:p>
            <a:r>
              <a:rPr lang="en-US" altLang="zh-CN" sz="2800" dirty="0" smtClean="0">
                <a:latin typeface="+mn-lt"/>
              </a:rPr>
              <a:t>Optimization</a:t>
            </a:r>
            <a:endParaRPr lang="zh-CN" altLang="en-US" sz="2800" dirty="0">
              <a:latin typeface="+mn-lt"/>
            </a:endParaRPr>
          </a:p>
        </p:txBody>
      </p:sp>
      <p:pic>
        <p:nvPicPr>
          <p:cNvPr id="120834" name="Picture 2" descr="C:\DOCUME~1\gambell\LOCALS~1\Temp\NO@VD5HCA8(%YO27J@`)~2T.jpg"/>
          <p:cNvPicPr>
            <a:picLocks noChangeAspect="1" noChangeArrowheads="1"/>
          </p:cNvPicPr>
          <p:nvPr/>
        </p:nvPicPr>
        <p:blipFill>
          <a:blip r:embed="rId4"/>
          <a:srcRect/>
          <a:stretch>
            <a:fillRect/>
          </a:stretch>
        </p:blipFill>
        <p:spPr bwMode="auto">
          <a:xfrm>
            <a:off x="1357290" y="1541389"/>
            <a:ext cx="6429420" cy="531663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en-US" altLang="zh-CN" sz="2800" dirty="0" smtClean="0">
                <a:ea typeface="宋体" charset="-122"/>
              </a:rPr>
              <a:t>Bimodal multicast (</a:t>
            </a:r>
            <a:r>
              <a:rPr lang="en-US" altLang="zh-CN" sz="2800" dirty="0" err="1" smtClean="0">
                <a:ea typeface="宋体" charset="-122"/>
              </a:rPr>
              <a:t>pbcast</a:t>
            </a:r>
            <a:r>
              <a:rPr lang="en-US" altLang="zh-CN" sz="2800" dirty="0" smtClean="0">
                <a:ea typeface="宋体" charset="-122"/>
              </a:rPr>
              <a:t>) is reliable in a sense that can be formalized, at least for some networks</a:t>
            </a:r>
          </a:p>
          <a:p>
            <a:pPr lvl="1"/>
            <a:r>
              <a:rPr lang="en-US" altLang="zh-CN" sz="2400" dirty="0" smtClean="0">
                <a:ea typeface="宋体" charset="-122"/>
              </a:rPr>
              <a:t>Generalization for larger class of networks should be possible but maybe not easy</a:t>
            </a:r>
          </a:p>
          <a:p>
            <a:r>
              <a:rPr lang="en-US" altLang="zh-CN" sz="2800" dirty="0" smtClean="0">
                <a:ea typeface="宋体" charset="-122"/>
              </a:rPr>
              <a:t>Protocol is also very stable under steady load even if 25% of processes are perturbed</a:t>
            </a:r>
          </a:p>
          <a:p>
            <a:r>
              <a:rPr lang="en-US" altLang="zh-CN" sz="2800" dirty="0" smtClean="0">
                <a:ea typeface="宋体" charset="-122"/>
              </a:rPr>
              <a:t>Scalable in much the same way as SRM</a:t>
            </a:r>
            <a:endParaRPr lang="en-US" dirty="0" smtClean="0">
              <a:ea typeface="宋体" charset="-122"/>
            </a:endParaRPr>
          </a:p>
          <a:p>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Conclusion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smtClean="0">
                <a:solidFill>
                  <a:schemeClr val="bg1">
                    <a:lumMod val="65000"/>
                  </a:schemeClr>
                </a:solidFill>
                <a:latin typeface="+mn-lt"/>
              </a:rPr>
              <a:t>Bimodal Multicast</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24"/>
            <a:ext cx="8305800" cy="1470025"/>
          </a:xfrm>
          <a:prstGeom prst="rect">
            <a:avLst/>
          </a:prstGeom>
          <a:noFill/>
          <a:ln w="9525">
            <a:noFill/>
            <a:miter lim="800000"/>
            <a:headEnd/>
            <a:tailEnd/>
          </a:ln>
          <a:effectLst>
            <a:glow rad="139700">
              <a:schemeClr val="accent1">
                <a:satMod val="175000"/>
                <a:alpha val="40000"/>
              </a:schemeClr>
            </a:glo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6000" b="1" i="0" u="none" strike="noStrike" kern="1200" cap="none" spc="0" normalizeH="0" baseline="0" noProof="0" dirty="0" smtClean="0">
                <a:ln>
                  <a:noFill/>
                </a:ln>
                <a:solidFill>
                  <a:schemeClr val="tx1"/>
                </a:solidFill>
                <a:effectLst>
                  <a:glow rad="63500">
                    <a:schemeClr val="accent1">
                      <a:satMod val="175000"/>
                      <a:alpha val="40000"/>
                    </a:schemeClr>
                  </a:glow>
                </a:effectLst>
                <a:uLnTx/>
                <a:uFillTx/>
                <a:latin typeface="+mj-lt"/>
                <a:ea typeface="+mj-ea"/>
                <a:cs typeface="+mj-cs"/>
              </a:rPr>
              <a:t>Splitstream</a:t>
            </a:r>
            <a:endParaRPr kumimoji="0" lang="fr-FR" sz="6000" b="1" i="0" u="none" strike="noStrike" kern="1200" cap="none" spc="0" normalizeH="0" baseline="0" noProof="0" dirty="0" smtClean="0">
              <a:ln>
                <a:noFill/>
              </a:ln>
              <a:solidFill>
                <a:schemeClr val="tx1"/>
              </a:solidFill>
              <a:effectLst>
                <a:glow rad="63500">
                  <a:schemeClr val="accent1">
                    <a:satMod val="175000"/>
                    <a:alpha val="40000"/>
                  </a:schemeClr>
                </a:glow>
              </a:effectLst>
              <a:uLnTx/>
              <a:uFillTx/>
              <a:latin typeface="+mj-lt"/>
              <a:ea typeface="+mj-ea"/>
              <a:cs typeface="+mj-cs"/>
            </a:endParaRPr>
          </a:p>
        </p:txBody>
      </p:sp>
      <p:sp>
        <p:nvSpPr>
          <p:cNvPr id="2060" name="AutoShape 12" descr="http://research.microsoft.com/en-us/um/siliconvalley/about/rogues/rogues/budi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 name="TextBox 15"/>
          <p:cNvSpPr txBox="1"/>
          <p:nvPr/>
        </p:nvSpPr>
        <p:spPr>
          <a:xfrm>
            <a:off x="357158" y="3425611"/>
            <a:ext cx="2000264" cy="646331"/>
          </a:xfrm>
          <a:prstGeom prst="rect">
            <a:avLst/>
          </a:prstGeom>
          <a:noFill/>
        </p:spPr>
        <p:txBody>
          <a:bodyPr wrap="square" rtlCol="0">
            <a:spAutoFit/>
          </a:bodyPr>
          <a:lstStyle/>
          <a:p>
            <a:r>
              <a:rPr lang="en-US" altLang="zh-CN" dirty="0" smtClean="0">
                <a:latin typeface="+mn-lt"/>
              </a:rPr>
              <a:t>Miguel Castro</a:t>
            </a:r>
          </a:p>
          <a:p>
            <a:r>
              <a:rPr lang="en-US" altLang="zh-CN" dirty="0" smtClean="0">
                <a:latin typeface="+mn-lt"/>
              </a:rPr>
              <a:t>Microsoft Research</a:t>
            </a:r>
            <a:endParaRPr lang="zh-CN" altLang="en-US" dirty="0">
              <a:latin typeface="+mn-lt"/>
            </a:endParaRPr>
          </a:p>
        </p:txBody>
      </p:sp>
      <p:sp>
        <p:nvSpPr>
          <p:cNvPr id="18" name="矩形 17"/>
          <p:cNvSpPr/>
          <p:nvPr/>
        </p:nvSpPr>
        <p:spPr>
          <a:xfrm>
            <a:off x="2571736" y="3425611"/>
            <a:ext cx="1558119" cy="646331"/>
          </a:xfrm>
          <a:prstGeom prst="rect">
            <a:avLst/>
          </a:prstGeom>
        </p:spPr>
        <p:txBody>
          <a:bodyPr wrap="none">
            <a:spAutoFit/>
          </a:bodyPr>
          <a:lstStyle/>
          <a:p>
            <a:r>
              <a:rPr lang="en-US" altLang="zh-CN" dirty="0" smtClean="0">
                <a:latin typeface="+mn-lt"/>
              </a:rPr>
              <a:t>Peter </a:t>
            </a:r>
            <a:r>
              <a:rPr lang="en-US" altLang="zh-CN" dirty="0" err="1" smtClean="0">
                <a:latin typeface="+mn-lt"/>
              </a:rPr>
              <a:t>Druschel</a:t>
            </a:r>
            <a:endParaRPr lang="en-US" altLang="zh-CN" dirty="0" smtClean="0">
              <a:latin typeface="+mn-lt"/>
            </a:endParaRPr>
          </a:p>
          <a:p>
            <a:r>
              <a:rPr lang="en-US" altLang="zh-CN" dirty="0" smtClean="0">
                <a:latin typeface="+mn-lt"/>
              </a:rPr>
              <a:t>MPI-SWS</a:t>
            </a:r>
            <a:endParaRPr lang="zh-CN" altLang="en-US" dirty="0">
              <a:latin typeface="+mn-lt"/>
            </a:endParaRPr>
          </a:p>
        </p:txBody>
      </p:sp>
      <p:sp>
        <p:nvSpPr>
          <p:cNvPr id="19" name="TextBox 18"/>
          <p:cNvSpPr txBox="1"/>
          <p:nvPr/>
        </p:nvSpPr>
        <p:spPr>
          <a:xfrm>
            <a:off x="4429124" y="3429000"/>
            <a:ext cx="2357454" cy="646331"/>
          </a:xfrm>
          <a:prstGeom prst="rect">
            <a:avLst/>
          </a:prstGeom>
          <a:noFill/>
        </p:spPr>
        <p:txBody>
          <a:bodyPr wrap="square" rtlCol="0">
            <a:spAutoFit/>
          </a:bodyPr>
          <a:lstStyle/>
          <a:p>
            <a:r>
              <a:rPr lang="en-US" altLang="zh-CN" dirty="0" smtClean="0">
                <a:latin typeface="+mn-lt"/>
              </a:rPr>
              <a:t>Anne-Marie </a:t>
            </a:r>
            <a:r>
              <a:rPr lang="en-US" altLang="zh-CN" dirty="0" err="1" smtClean="0">
                <a:latin typeface="+mn-lt"/>
              </a:rPr>
              <a:t>Kermarrec</a:t>
            </a:r>
            <a:endParaRPr lang="en-US" altLang="zh-CN" dirty="0" smtClean="0">
              <a:latin typeface="+mn-lt"/>
            </a:endParaRPr>
          </a:p>
          <a:p>
            <a:r>
              <a:rPr lang="en-US" altLang="zh-CN" dirty="0" smtClean="0">
                <a:latin typeface="+mn-lt"/>
              </a:rPr>
              <a:t>INRIA</a:t>
            </a:r>
            <a:endParaRPr lang="zh-CN" altLang="en-US" dirty="0">
              <a:latin typeface="+mn-lt"/>
            </a:endParaRPr>
          </a:p>
        </p:txBody>
      </p:sp>
      <p:sp>
        <p:nvSpPr>
          <p:cNvPr id="20" name="TextBox 19"/>
          <p:cNvSpPr txBox="1"/>
          <p:nvPr/>
        </p:nvSpPr>
        <p:spPr>
          <a:xfrm>
            <a:off x="6858016" y="3429000"/>
            <a:ext cx="1785950" cy="646331"/>
          </a:xfrm>
          <a:prstGeom prst="rect">
            <a:avLst/>
          </a:prstGeom>
          <a:noFill/>
        </p:spPr>
        <p:txBody>
          <a:bodyPr wrap="square" rtlCol="0">
            <a:spAutoFit/>
          </a:bodyPr>
          <a:lstStyle/>
          <a:p>
            <a:r>
              <a:rPr lang="en-US" altLang="zh-CN" dirty="0" err="1" smtClean="0">
                <a:latin typeface="+mn-lt"/>
              </a:rPr>
              <a:t>Animesh</a:t>
            </a:r>
            <a:r>
              <a:rPr lang="en-US" altLang="zh-CN" dirty="0" smtClean="0">
                <a:latin typeface="+mn-lt"/>
              </a:rPr>
              <a:t> Nandi</a:t>
            </a:r>
          </a:p>
          <a:p>
            <a:r>
              <a:rPr lang="en-US" altLang="zh-CN" dirty="0" smtClean="0">
                <a:latin typeface="+mn-lt"/>
              </a:rPr>
              <a:t>MPI-SWS</a:t>
            </a:r>
            <a:endParaRPr lang="zh-CN" altLang="en-US" dirty="0">
              <a:latin typeface="+mn-lt"/>
            </a:endParaRPr>
          </a:p>
        </p:txBody>
      </p:sp>
      <p:sp>
        <p:nvSpPr>
          <p:cNvPr id="21" name="TextBox 20"/>
          <p:cNvSpPr txBox="1"/>
          <p:nvPr/>
        </p:nvSpPr>
        <p:spPr>
          <a:xfrm>
            <a:off x="2357422" y="5643578"/>
            <a:ext cx="2071702" cy="646331"/>
          </a:xfrm>
          <a:prstGeom prst="rect">
            <a:avLst/>
          </a:prstGeom>
          <a:noFill/>
        </p:spPr>
        <p:txBody>
          <a:bodyPr wrap="square" rtlCol="0">
            <a:spAutoFit/>
          </a:bodyPr>
          <a:lstStyle/>
          <a:p>
            <a:r>
              <a:rPr lang="en-US" altLang="zh-CN" dirty="0" smtClean="0">
                <a:latin typeface="+mn-lt"/>
              </a:rPr>
              <a:t>Antony </a:t>
            </a:r>
            <a:r>
              <a:rPr lang="en-US" altLang="zh-CN" dirty="0" err="1" smtClean="0">
                <a:latin typeface="+mn-lt"/>
              </a:rPr>
              <a:t>Rowstron</a:t>
            </a:r>
            <a:endParaRPr lang="en-US" altLang="zh-CN" dirty="0" smtClean="0">
              <a:latin typeface="+mn-lt"/>
            </a:endParaRPr>
          </a:p>
          <a:p>
            <a:r>
              <a:rPr lang="en-US" altLang="zh-CN" dirty="0" smtClean="0">
                <a:latin typeface="+mn-lt"/>
              </a:rPr>
              <a:t>Microsoft Research</a:t>
            </a:r>
            <a:endParaRPr lang="zh-CN" altLang="en-US" dirty="0">
              <a:latin typeface="+mn-lt"/>
            </a:endParaRPr>
          </a:p>
        </p:txBody>
      </p:sp>
      <p:sp>
        <p:nvSpPr>
          <p:cNvPr id="22" name="TextBox 21"/>
          <p:cNvSpPr txBox="1"/>
          <p:nvPr/>
        </p:nvSpPr>
        <p:spPr>
          <a:xfrm>
            <a:off x="4714876" y="5640189"/>
            <a:ext cx="1928826" cy="646331"/>
          </a:xfrm>
          <a:prstGeom prst="rect">
            <a:avLst/>
          </a:prstGeom>
          <a:noFill/>
        </p:spPr>
        <p:txBody>
          <a:bodyPr wrap="square" rtlCol="0">
            <a:spAutoFit/>
          </a:bodyPr>
          <a:lstStyle/>
          <a:p>
            <a:r>
              <a:rPr lang="en-US" altLang="zh-CN" dirty="0" err="1" smtClean="0">
                <a:latin typeface="+mn-lt"/>
              </a:rPr>
              <a:t>Atul</a:t>
            </a:r>
            <a:r>
              <a:rPr lang="en-US" altLang="zh-CN" dirty="0" smtClean="0">
                <a:latin typeface="+mn-lt"/>
              </a:rPr>
              <a:t> Singh</a:t>
            </a:r>
          </a:p>
          <a:p>
            <a:r>
              <a:rPr lang="en-US" altLang="zh-CN" dirty="0" smtClean="0">
                <a:latin typeface="+mn-lt"/>
              </a:rPr>
              <a:t>NEC Research Lab</a:t>
            </a:r>
            <a:endParaRPr lang="zh-CN" altLang="en-US" dirty="0" smtClean="0">
              <a:latin typeface="+mn-lt"/>
            </a:endParaRPr>
          </a:p>
        </p:txBody>
      </p:sp>
      <p:pic>
        <p:nvPicPr>
          <p:cNvPr id="57346" name="Picture 2" descr="http://t3.gstatic.com/images?q=tbn:E9Q7PUzvnvb78M:http://research.microsoft.com/en-us/people/mcastro/castro.jpg"/>
          <p:cNvPicPr>
            <a:picLocks noChangeAspect="1" noChangeArrowheads="1"/>
          </p:cNvPicPr>
          <p:nvPr/>
        </p:nvPicPr>
        <p:blipFill>
          <a:blip r:embed="rId4"/>
          <a:srcRect/>
          <a:stretch>
            <a:fillRect/>
          </a:stretch>
        </p:blipFill>
        <p:spPr bwMode="auto">
          <a:xfrm>
            <a:off x="714348" y="2285992"/>
            <a:ext cx="1000130" cy="1000132"/>
          </a:xfrm>
          <a:prstGeom prst="roundRect">
            <a:avLst/>
          </a:prstGeom>
          <a:noFill/>
          <a:effectLst>
            <a:outerShdw blurRad="50800" dist="38100" dir="2700000" algn="tl" rotWithShape="0">
              <a:prstClr val="black">
                <a:alpha val="40000"/>
              </a:prstClr>
            </a:outerShdw>
          </a:effectLst>
        </p:spPr>
      </p:pic>
      <p:pic>
        <p:nvPicPr>
          <p:cNvPr id="57348" name="Picture 4" descr="http://t2.gstatic.com/images?q=tbn:DSeyYDzR_YB_FM:http://www.tcs-trddc.com/TECS%2709/images/druschel.jpg"/>
          <p:cNvPicPr>
            <a:picLocks noChangeAspect="1" noChangeArrowheads="1"/>
          </p:cNvPicPr>
          <p:nvPr/>
        </p:nvPicPr>
        <p:blipFill>
          <a:blip r:embed="rId5"/>
          <a:srcRect/>
          <a:stretch>
            <a:fillRect/>
          </a:stretch>
        </p:blipFill>
        <p:spPr bwMode="auto">
          <a:xfrm>
            <a:off x="2786050" y="2285992"/>
            <a:ext cx="1000132" cy="1000132"/>
          </a:xfrm>
          <a:prstGeom prst="roundRect">
            <a:avLst/>
          </a:prstGeom>
          <a:noFill/>
          <a:effectLst>
            <a:outerShdw blurRad="50800" dist="38100" dir="2700000" algn="tl" rotWithShape="0">
              <a:prstClr val="black">
                <a:alpha val="40000"/>
              </a:prstClr>
            </a:outerShdw>
          </a:effectLst>
        </p:spPr>
      </p:pic>
      <p:pic>
        <p:nvPicPr>
          <p:cNvPr id="57350" name="Picture 6" descr="http://t2.gstatic.com/images?q=tbn:bnXe0E2iiXJ1dM:http://debs08.dis.uniroma1.it/images/tutorial_AMK.jpg"/>
          <p:cNvPicPr>
            <a:picLocks noChangeAspect="1" noChangeArrowheads="1"/>
          </p:cNvPicPr>
          <p:nvPr/>
        </p:nvPicPr>
        <p:blipFill>
          <a:blip r:embed="rId6"/>
          <a:srcRect/>
          <a:stretch>
            <a:fillRect/>
          </a:stretch>
        </p:blipFill>
        <p:spPr bwMode="auto">
          <a:xfrm>
            <a:off x="5000628" y="2285992"/>
            <a:ext cx="1000132" cy="1000134"/>
          </a:xfrm>
          <a:prstGeom prst="roundRect">
            <a:avLst/>
          </a:prstGeom>
          <a:noFill/>
          <a:effectLst>
            <a:outerShdw blurRad="50800" dist="38100" dir="2700000" algn="tl" rotWithShape="0">
              <a:prstClr val="black">
                <a:alpha val="40000"/>
              </a:prstClr>
            </a:outerShdw>
          </a:effectLst>
        </p:spPr>
      </p:pic>
      <p:pic>
        <p:nvPicPr>
          <p:cNvPr id="57352" name="Picture 8" descr="http://t3.gstatic.com/images?q=tbn:Utxr7rCDFwWfpM:http://www.facebook.com/profile/pic.php%3Fuid%3DAAAAAQAQB1nsHVqGskS-7JedmUKEugAAAAk3bQ-Q_he-HiYgrek1FIV6"/>
          <p:cNvPicPr>
            <a:picLocks noChangeAspect="1" noChangeArrowheads="1"/>
          </p:cNvPicPr>
          <p:nvPr/>
        </p:nvPicPr>
        <p:blipFill>
          <a:blip r:embed="rId7"/>
          <a:srcRect/>
          <a:stretch>
            <a:fillRect/>
          </a:stretch>
        </p:blipFill>
        <p:spPr bwMode="auto">
          <a:xfrm>
            <a:off x="7143768" y="2238373"/>
            <a:ext cx="876300" cy="1047751"/>
          </a:xfrm>
          <a:prstGeom prst="roundRect">
            <a:avLst/>
          </a:prstGeom>
          <a:noFill/>
          <a:effectLst>
            <a:outerShdw blurRad="50800" dist="38100" dir="2700000" algn="tl" rotWithShape="0">
              <a:prstClr val="black">
                <a:alpha val="40000"/>
              </a:prstClr>
            </a:outerShdw>
          </a:effectLst>
        </p:spPr>
      </p:pic>
      <p:pic>
        <p:nvPicPr>
          <p:cNvPr id="57354" name="Picture 10" descr="http://t3.gstatic.com/images?q=tbn:q3iDL90RsGpELM:http://research.microsoft.com/en-us/people/antr/ant.jpg"/>
          <p:cNvPicPr>
            <a:picLocks noChangeAspect="1" noChangeArrowheads="1"/>
          </p:cNvPicPr>
          <p:nvPr/>
        </p:nvPicPr>
        <p:blipFill>
          <a:blip r:embed="rId8"/>
          <a:srcRect/>
          <a:stretch>
            <a:fillRect/>
          </a:stretch>
        </p:blipFill>
        <p:spPr bwMode="auto">
          <a:xfrm>
            <a:off x="2786050" y="4500569"/>
            <a:ext cx="1000132" cy="1000133"/>
          </a:xfrm>
          <a:prstGeom prst="roundRect">
            <a:avLst/>
          </a:prstGeom>
          <a:noFill/>
          <a:effectLst>
            <a:outerShdw blurRad="50800" dist="38100" dir="2700000" algn="tl" rotWithShape="0">
              <a:prstClr val="black">
                <a:alpha val="40000"/>
              </a:prstClr>
            </a:outerShdw>
          </a:effectLst>
        </p:spPr>
      </p:pic>
      <p:pic>
        <p:nvPicPr>
          <p:cNvPr id="57356" name="Picture 12" descr="http://t1.gstatic.com/images?q=tbn:UWYhdFhfLO4FoM:http://www.mpi-sws.org/img/students_index2.jpg"/>
          <p:cNvPicPr>
            <a:picLocks noChangeAspect="1" noChangeArrowheads="1"/>
          </p:cNvPicPr>
          <p:nvPr/>
        </p:nvPicPr>
        <p:blipFill>
          <a:blip r:embed="rId9"/>
          <a:srcRect/>
          <a:stretch>
            <a:fillRect/>
          </a:stretch>
        </p:blipFill>
        <p:spPr bwMode="auto">
          <a:xfrm>
            <a:off x="5072066" y="4500570"/>
            <a:ext cx="857256" cy="1076798"/>
          </a:xfrm>
          <a:prstGeom prst="round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17" name="Titre 1"/>
          <p:cNvSpPr>
            <a:spLocks noGrp="1"/>
          </p:cNvSpPr>
          <p:nvPr>
            <p:ph type="title"/>
          </p:nvPr>
        </p:nvSpPr>
        <p:spPr>
          <a:xfrm>
            <a:off x="857224" y="1428736"/>
            <a:ext cx="7929618" cy="1143000"/>
          </a:xfrm>
        </p:spPr>
        <p:txBody>
          <a:bodyPr/>
          <a:lstStyle/>
          <a:p>
            <a:pPr algn="l"/>
            <a:r>
              <a:rPr lang="fr-CA" dirty="0" smtClean="0">
                <a:solidFill>
                  <a:srgbClr val="42607C"/>
                </a:solidFill>
              </a:rPr>
              <a:t>Applicatoin scenario</a:t>
            </a:r>
            <a:endParaRPr lang="fr-FR" dirty="0" smtClean="0">
              <a:solidFill>
                <a:srgbClr val="42607C"/>
              </a:solidFill>
            </a:endParaRPr>
          </a:p>
        </p:txBody>
      </p:sp>
      <p:sp>
        <p:nvSpPr>
          <p:cNvPr id="23" name="Espace réservé du contenu 2"/>
          <p:cNvSpPr>
            <a:spLocks noGrp="1"/>
          </p:cNvSpPr>
          <p:nvPr>
            <p:ph idx="1"/>
          </p:nvPr>
        </p:nvSpPr>
        <p:spPr>
          <a:xfrm>
            <a:off x="928694" y="2928934"/>
            <a:ext cx="8072462" cy="3197229"/>
          </a:xfrm>
        </p:spPr>
        <p:txBody>
          <a:bodyPr/>
          <a:lstStyle/>
          <a:p>
            <a:r>
              <a:rPr lang="en-US" dirty="0" smtClean="0"/>
              <a:t>P2P video streaming, needs:</a:t>
            </a:r>
          </a:p>
          <a:p>
            <a:pPr lvl="1"/>
            <a:r>
              <a:rPr lang="en-GB" altLang="zh-CN" dirty="0" smtClean="0">
                <a:solidFill>
                  <a:srgbClr val="3333FF"/>
                </a:solidFill>
                <a:ea typeface="宋体" charset="-122"/>
              </a:rPr>
              <a:t>Capacity-aware</a:t>
            </a:r>
            <a:r>
              <a:rPr lang="en-GB" altLang="zh-CN" dirty="0" smtClean="0">
                <a:ea typeface="宋体" charset="-122"/>
              </a:rPr>
              <a:t> bandwidth utilization</a:t>
            </a:r>
          </a:p>
          <a:p>
            <a:pPr lvl="1"/>
            <a:r>
              <a:rPr lang="en-GB" altLang="zh-CN" dirty="0" smtClean="0">
                <a:solidFill>
                  <a:srgbClr val="3333FF"/>
                </a:solidFill>
                <a:ea typeface="宋体" charset="-122"/>
              </a:rPr>
              <a:t>Latency-aware </a:t>
            </a:r>
            <a:r>
              <a:rPr lang="en-GB" altLang="zh-CN" dirty="0" smtClean="0">
                <a:ea typeface="宋体" charset="-122"/>
              </a:rPr>
              <a:t>overlay</a:t>
            </a:r>
          </a:p>
          <a:p>
            <a:pPr lvl="1"/>
            <a:r>
              <a:rPr lang="en-GB" altLang="zh-CN" dirty="0" smtClean="0">
                <a:solidFill>
                  <a:srgbClr val="3333FF"/>
                </a:solidFill>
                <a:ea typeface="宋体" charset="-122"/>
              </a:rPr>
              <a:t>High tolerance </a:t>
            </a:r>
            <a:r>
              <a:rPr lang="en-GB" altLang="zh-CN" dirty="0" smtClean="0">
                <a:ea typeface="宋体" charset="-122"/>
              </a:rPr>
              <a:t>of network churn</a:t>
            </a:r>
          </a:p>
          <a:p>
            <a:pPr lvl="1"/>
            <a:r>
              <a:rPr lang="en-GB" altLang="zh-CN" dirty="0" smtClean="0">
                <a:solidFill>
                  <a:srgbClr val="3333FF"/>
                </a:solidFill>
                <a:ea typeface="宋体" charset="-122"/>
              </a:rPr>
              <a:t>Load balance</a:t>
            </a:r>
            <a:r>
              <a:rPr lang="en-GB" altLang="zh-CN" dirty="0" smtClean="0">
                <a:ea typeface="宋体" charset="-122"/>
              </a:rPr>
              <a:t> for all the end hosts</a:t>
            </a:r>
          </a:p>
          <a:p>
            <a:pPr lvl="1"/>
            <a:endParaRPr lang="en-GB" altLang="zh-CN" dirty="0" smtClean="0">
              <a:ea typeface="宋体" charset="-122"/>
            </a:endParaRPr>
          </a:p>
          <a:p>
            <a:endParaRPr lang="fr-FR" dirty="0" smtClean="0"/>
          </a:p>
          <a:p>
            <a:endParaRPr lang="fr-FR"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Problem</a:t>
            </a:r>
          </a:p>
          <a:p>
            <a:r>
              <a:rPr lang="fr-FR" dirty="0" smtClean="0"/>
              <a:t>Design (with background)</a:t>
            </a:r>
          </a:p>
          <a:p>
            <a:r>
              <a:rPr lang="fr-FR" dirty="0" smtClean="0"/>
              <a:t>Experiment</a:t>
            </a:r>
          </a:p>
          <a:p>
            <a:r>
              <a:rPr lang="fr-FR" dirty="0" smtClean="0"/>
              <a:t>Conclusion</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Outline</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4357694"/>
            <a:ext cx="6715125" cy="1768469"/>
          </a:xfrm>
        </p:spPr>
        <p:txBody>
          <a:bodyPr/>
          <a:lstStyle/>
          <a:p>
            <a:r>
              <a:rPr lang="en-US" altLang="zh-CN" dirty="0" smtClean="0"/>
              <a:t>Use intermediate nodes to copy data</a:t>
            </a:r>
          </a:p>
        </p:txBody>
      </p:sp>
      <p:sp>
        <p:nvSpPr>
          <p:cNvPr id="107523" name="Titre 1"/>
          <p:cNvSpPr>
            <a:spLocks noGrp="1"/>
          </p:cNvSpPr>
          <p:nvPr>
            <p:ph type="title"/>
          </p:nvPr>
        </p:nvSpPr>
        <p:spPr>
          <a:xfrm>
            <a:off x="2428875" y="274638"/>
            <a:ext cx="6257925" cy="1143000"/>
          </a:xfrm>
        </p:spPr>
        <p:txBody>
          <a:bodyPr/>
          <a:lstStyle/>
          <a:p>
            <a:pPr algn="l"/>
            <a:r>
              <a:rPr lang="fr-CA" dirty="0" smtClean="0">
                <a:solidFill>
                  <a:srgbClr val="42607C"/>
                </a:solidFill>
              </a:rPr>
              <a:t>How does multicast work?</a:t>
            </a:r>
            <a:endParaRPr lang="fr-FR" dirty="0" smtClean="0">
              <a:solidFill>
                <a:srgbClr val="42607C"/>
              </a:solidFill>
            </a:endParaRPr>
          </a:p>
        </p:txBody>
      </p:sp>
      <p:pic>
        <p:nvPicPr>
          <p:cNvPr id="9" name="Picture 4"/>
          <p:cNvPicPr>
            <a:picLocks noChangeAspect="1" noChangeArrowheads="1"/>
          </p:cNvPicPr>
          <p:nvPr/>
        </p:nvPicPr>
        <p:blipFill>
          <a:blip r:embed="rId4" cstate="print"/>
          <a:srcRect/>
          <a:stretch>
            <a:fillRect/>
          </a:stretch>
        </p:blipFill>
        <p:spPr bwMode="auto">
          <a:xfrm>
            <a:off x="2857488" y="2304775"/>
            <a:ext cx="708825" cy="708825"/>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l="14673" t="13271" r="15631" b="2991"/>
          <a:stretch>
            <a:fillRect/>
          </a:stretch>
        </p:blipFill>
        <p:spPr bwMode="auto">
          <a:xfrm>
            <a:off x="7072330" y="1428736"/>
            <a:ext cx="523017" cy="770762"/>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l="14673" t="13271" r="15631" b="2991"/>
          <a:stretch>
            <a:fillRect/>
          </a:stretch>
        </p:blipFill>
        <p:spPr bwMode="auto">
          <a:xfrm>
            <a:off x="7072330" y="2357430"/>
            <a:ext cx="523017" cy="770762"/>
          </a:xfrm>
          <a:prstGeom prst="rect">
            <a:avLst/>
          </a:prstGeom>
          <a:noFill/>
          <a:ln w="9525">
            <a:noFill/>
            <a:miter lim="800000"/>
            <a:headEnd/>
            <a:tailEnd/>
          </a:ln>
          <a:effectLst/>
        </p:spPr>
      </p:pic>
      <p:pic>
        <p:nvPicPr>
          <p:cNvPr id="12" name="Picture 2"/>
          <p:cNvPicPr>
            <a:picLocks noChangeAspect="1" noChangeArrowheads="1"/>
          </p:cNvPicPr>
          <p:nvPr/>
        </p:nvPicPr>
        <p:blipFill>
          <a:blip r:embed="rId5" cstate="print"/>
          <a:srcRect l="14673" t="13271" r="15631" b="2991"/>
          <a:stretch>
            <a:fillRect/>
          </a:stretch>
        </p:blipFill>
        <p:spPr bwMode="auto">
          <a:xfrm>
            <a:off x="7072330" y="3357562"/>
            <a:ext cx="523017" cy="770762"/>
          </a:xfrm>
          <a:prstGeom prst="rect">
            <a:avLst/>
          </a:prstGeom>
          <a:noFill/>
          <a:ln w="9525">
            <a:noFill/>
            <a:miter lim="800000"/>
            <a:headEnd/>
            <a:tailEnd/>
          </a:ln>
          <a:effectLst/>
        </p:spPr>
      </p:pic>
      <p:grpSp>
        <p:nvGrpSpPr>
          <p:cNvPr id="18" name="组合 17"/>
          <p:cNvGrpSpPr/>
          <p:nvPr/>
        </p:nvGrpSpPr>
        <p:grpSpPr>
          <a:xfrm>
            <a:off x="5357818" y="2039476"/>
            <a:ext cx="1226412" cy="1460962"/>
            <a:chOff x="3696805" y="2193244"/>
            <a:chExt cx="2887425" cy="1196520"/>
          </a:xfrm>
        </p:grpSpPr>
        <p:sp>
          <p:nvSpPr>
            <p:cNvPr id="13" name="右箭头 12"/>
            <p:cNvSpPr/>
            <p:nvPr/>
          </p:nvSpPr>
          <p:spPr>
            <a:xfrm rot="20448961">
              <a:off x="3696805" y="2193244"/>
              <a:ext cx="285752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右箭头 13"/>
            <p:cNvSpPr/>
            <p:nvPr/>
          </p:nvSpPr>
          <p:spPr>
            <a:xfrm rot="973655">
              <a:off x="3726710" y="3246888"/>
              <a:ext cx="285752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866035" y="2727848"/>
              <a:ext cx="2706229"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右箭头 18"/>
          <p:cNvSpPr/>
          <p:nvPr/>
        </p:nvSpPr>
        <p:spPr>
          <a:xfrm>
            <a:off x="3571868" y="2714620"/>
            <a:ext cx="920279" cy="15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796" name="Picture 4" descr="http://t3.gstatic.com/images?q=tbn:FLuLGqPOfWhABM:http://www.fortunespawn.com/wp-content/uploads/2007/12/blackbox.jpg"/>
          <p:cNvPicPr>
            <a:picLocks noChangeAspect="1" noChangeArrowheads="1"/>
          </p:cNvPicPr>
          <p:nvPr/>
        </p:nvPicPr>
        <p:blipFill>
          <a:blip r:embed="rId6"/>
          <a:srcRect/>
          <a:stretch>
            <a:fillRect/>
          </a:stretch>
        </p:blipFill>
        <p:spPr bwMode="auto">
          <a:xfrm>
            <a:off x="4572000" y="2500306"/>
            <a:ext cx="714380" cy="71438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en-GB" altLang="zh-CN" dirty="0" smtClean="0">
                <a:ea typeface="宋体" charset="-122"/>
              </a:rPr>
              <a:t>Tree-based ALM</a:t>
            </a:r>
          </a:p>
          <a:p>
            <a:pPr lvl="1"/>
            <a:r>
              <a:rPr lang="en-GB" altLang="zh-CN" dirty="0" smtClean="0">
                <a:ea typeface="宋体" charset="-122"/>
              </a:rPr>
              <a:t>High demand on few internal nodes</a:t>
            </a:r>
          </a:p>
          <a:p>
            <a:pPr marL="342900" lvl="1" indent="-342900">
              <a:buFont typeface="Arial" charset="0"/>
              <a:buChar char="•"/>
            </a:pPr>
            <a:endParaRPr lang="en-GB" altLang="zh-CN" sz="3200" dirty="0" smtClean="0">
              <a:ea typeface="宋体" charset="-122"/>
            </a:endParaRPr>
          </a:p>
          <a:p>
            <a:pPr marL="342900" lvl="1" indent="-342900">
              <a:buFont typeface="Arial" charset="0"/>
              <a:buChar char="•"/>
            </a:pPr>
            <a:r>
              <a:rPr lang="en-GB" altLang="zh-CN" sz="3200" dirty="0" smtClean="0">
                <a:ea typeface="宋体" charset="-122"/>
              </a:rPr>
              <a:t>Cooperative environments</a:t>
            </a:r>
          </a:p>
          <a:p>
            <a:pPr lvl="1"/>
            <a:r>
              <a:rPr lang="en-GB" altLang="zh-CN" dirty="0" smtClean="0">
                <a:ea typeface="宋体" charset="-122"/>
              </a:rPr>
              <a:t>Peers contribute resources</a:t>
            </a:r>
          </a:p>
          <a:p>
            <a:pPr lvl="1"/>
            <a:r>
              <a:rPr lang="en-GB" altLang="zh-CN" dirty="0" smtClean="0">
                <a:ea typeface="宋体" charset="-122"/>
              </a:rPr>
              <a:t>We don't assume dedicated infrastructure</a:t>
            </a:r>
          </a:p>
          <a:p>
            <a:pPr lvl="1"/>
            <a:r>
              <a:rPr lang="en-GB" altLang="zh-CN" dirty="0" smtClean="0">
                <a:ea typeface="宋体" charset="-122"/>
              </a:rPr>
              <a:t>Different peers may have different limitations</a:t>
            </a:r>
          </a:p>
          <a:p>
            <a:pPr lvl="1"/>
            <a:endParaRPr lang="fr-FR" altLang="zh-CN" dirty="0" smtClean="0">
              <a:ea typeface="宋体" charset="-122"/>
            </a:endParaRP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Problem</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en-GB" altLang="zh-CN" dirty="0" smtClean="0">
                <a:ea typeface="宋体" charset="-122"/>
              </a:rPr>
              <a:t>Split data into stripes, each over its own tree</a:t>
            </a:r>
          </a:p>
          <a:p>
            <a:r>
              <a:rPr lang="en-GB" altLang="zh-CN" dirty="0" smtClean="0">
                <a:ea typeface="宋体" charset="-122"/>
              </a:rPr>
              <a:t>Each node is internal to only one tree</a:t>
            </a:r>
          </a:p>
          <a:p>
            <a:r>
              <a:rPr lang="en-GB" altLang="zh-CN" dirty="0" smtClean="0">
                <a:ea typeface="宋体" charset="-122"/>
              </a:rPr>
              <a:t>Built on Pastry and Scribe</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pic>
        <p:nvPicPr>
          <p:cNvPr id="5" name="Picture 4"/>
          <p:cNvPicPr>
            <a:picLocks noChangeAspect="1" noChangeArrowheads="1"/>
          </p:cNvPicPr>
          <p:nvPr/>
        </p:nvPicPr>
        <p:blipFill>
          <a:blip r:embed="rId3"/>
          <a:srcRect/>
          <a:stretch>
            <a:fillRect/>
          </a:stretch>
        </p:blipFill>
        <p:spPr bwMode="auto">
          <a:xfrm>
            <a:off x="3329371" y="3500438"/>
            <a:ext cx="5171719" cy="3235101"/>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Pastry</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Background</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grpSp>
        <p:nvGrpSpPr>
          <p:cNvPr id="23" name="Group 15"/>
          <p:cNvGrpSpPr>
            <a:grpSpLocks/>
          </p:cNvGrpSpPr>
          <p:nvPr/>
        </p:nvGrpSpPr>
        <p:grpSpPr bwMode="auto">
          <a:xfrm>
            <a:off x="3857620" y="1928802"/>
            <a:ext cx="5214974" cy="4929222"/>
            <a:chOff x="323" y="639"/>
            <a:chExt cx="4798" cy="3585"/>
          </a:xfrm>
        </p:grpSpPr>
        <p:sp>
          <p:nvSpPr>
            <p:cNvPr id="24" name="Text Box 3"/>
            <p:cNvSpPr txBox="1">
              <a:spLocks noChangeArrowheads="1"/>
            </p:cNvSpPr>
            <p:nvPr/>
          </p:nvSpPr>
          <p:spPr bwMode="auto">
            <a:xfrm>
              <a:off x="323" y="1014"/>
              <a:ext cx="2104" cy="1148"/>
            </a:xfrm>
            <a:prstGeom prst="rect">
              <a:avLst/>
            </a:prstGeom>
            <a:no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altLang="zh-CN" sz="3200" b="0" i="1" u="none" strike="noStrike" kern="1200" cap="none" spc="0" normalizeH="0" baseline="0" noProof="0" smtClean="0">
                <a:ln>
                  <a:noFill/>
                </a:ln>
                <a:solidFill>
                  <a:srgbClr val="FFFFFF"/>
                </a:solidFill>
                <a:effectLst/>
                <a:uLnTx/>
                <a:uFillTx/>
                <a:latin typeface="Times New Roman" pitchFamily="18" charset="0"/>
                <a:ea typeface="宋体" pitchFamily="2" charset="-122"/>
                <a:cs typeface="+mn-cs"/>
              </a:endParaRP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altLang="zh-CN" sz="2400" b="0" i="1" u="none" strike="noStrike" kern="1200" cap="none" spc="0" normalizeH="0" baseline="0" noProof="0" smtClean="0">
                <a:ln>
                  <a:noFill/>
                </a:ln>
                <a:solidFill>
                  <a:srgbClr val="FFFFFF"/>
                </a:solidFill>
                <a:effectLst/>
                <a:uLnTx/>
                <a:uFillTx/>
                <a:latin typeface="Times New Roman" pitchFamily="18" charset="0"/>
                <a:ea typeface="宋体" pitchFamily="2" charset="-122"/>
                <a:cs typeface="+mn-cs"/>
              </a:endParaRP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altLang="zh-CN" sz="2400" b="0" i="1" u="none" strike="noStrike" kern="1200" cap="none" spc="0" normalizeH="0" baseline="0" noProof="0" smtClean="0">
                <a:ln>
                  <a:noFill/>
                </a:ln>
                <a:solidFill>
                  <a:srgbClr val="FFFFFF"/>
                </a:solidFill>
                <a:effectLst/>
                <a:uLnTx/>
                <a:uFillTx/>
                <a:latin typeface="Times New Roman" pitchFamily="18"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400" b="0" i="1" u="none" strike="noStrike" kern="1200" cap="none" spc="0" normalizeH="0" baseline="0" noProof="0" smtClean="0">
                <a:ln>
                  <a:noFill/>
                </a:ln>
                <a:solidFill>
                  <a:srgbClr val="FFFFFF"/>
                </a:solidFill>
                <a:effectLst/>
                <a:uLnTx/>
                <a:uFillTx/>
                <a:latin typeface="Times New Roman" pitchFamily="18" charset="0"/>
                <a:ea typeface="宋体" pitchFamily="2" charset="-122"/>
                <a:cs typeface="+mn-cs"/>
              </a:endParaRPr>
            </a:p>
            <a:p>
              <a:pPr marL="0" marR="0" lvl="0" indent="0" algn="ctr" defTabSz="914400" rtl="0" eaLnBrk="1" fontAlgn="base" latinLnBrk="0" hangingPunct="1">
                <a:lnSpc>
                  <a:spcPct val="80000"/>
                </a:lnSpc>
                <a:spcBef>
                  <a:spcPct val="0"/>
                </a:spcBef>
                <a:spcAft>
                  <a:spcPct val="0"/>
                </a:spcAft>
                <a:buClrTx/>
                <a:buSzTx/>
                <a:buFontTx/>
                <a:buNone/>
                <a:tabLst/>
                <a:defRPr/>
              </a:pPr>
              <a:endParaRPr kumimoji="0" lang="en-US" altLang="zh-CN" sz="3200" b="0" i="0" u="none" strike="noStrike" kern="1200" cap="none" spc="0" normalizeH="0" baseline="0" noProof="0" smtClean="0">
                <a:ln>
                  <a:noFill/>
                </a:ln>
                <a:solidFill>
                  <a:srgbClr val="FFFFFF"/>
                </a:solidFill>
                <a:effectLst/>
                <a:uLnTx/>
                <a:uFillTx/>
                <a:latin typeface="Times New Roman" pitchFamily="18" charset="0"/>
                <a:ea typeface="宋体" pitchFamily="2" charset="-122"/>
                <a:cs typeface="+mn-cs"/>
              </a:endParaRPr>
            </a:p>
          </p:txBody>
        </p:sp>
        <p:graphicFrame>
          <p:nvGraphicFramePr>
            <p:cNvPr id="25" name="Object 4"/>
            <p:cNvGraphicFramePr>
              <a:graphicFrameLocks noChangeAspect="1"/>
            </p:cNvGraphicFramePr>
            <p:nvPr/>
          </p:nvGraphicFramePr>
          <p:xfrm>
            <a:off x="1280" y="639"/>
            <a:ext cx="3841" cy="2563"/>
          </p:xfrm>
          <a:graphic>
            <a:graphicData uri="http://schemas.openxmlformats.org/presentationml/2006/ole">
              <p:oleObj spid="_x0000_s132099" name="Chart" r:id="rId4" imgW="6096000" imgH="4067251" progId="MSGraph.Chart.8">
                <p:embed followColorScheme="full"/>
              </p:oleObj>
            </a:graphicData>
          </a:graphic>
        </p:graphicFrame>
        <p:graphicFrame>
          <p:nvGraphicFramePr>
            <p:cNvPr id="26" name="Object 5"/>
            <p:cNvGraphicFramePr>
              <a:graphicFrameLocks noChangeAspect="1"/>
            </p:cNvGraphicFramePr>
            <p:nvPr/>
          </p:nvGraphicFramePr>
          <p:xfrm>
            <a:off x="440" y="672"/>
            <a:ext cx="4616" cy="3552"/>
          </p:xfrm>
          <a:graphic>
            <a:graphicData uri="http://schemas.openxmlformats.org/presentationml/2006/ole">
              <p:oleObj spid="_x0000_s132100" name="Document" r:id="rId5" imgW="7332840" imgH="6555240" progId="Word.Document.8">
                <p:embed/>
              </p:oleObj>
            </a:graphicData>
          </a:graphic>
        </p:graphicFrame>
        <p:sp>
          <p:nvSpPr>
            <p:cNvPr id="27" name="Line 6"/>
            <p:cNvSpPr>
              <a:spLocks noChangeShapeType="1"/>
            </p:cNvSpPr>
            <p:nvPr/>
          </p:nvSpPr>
          <p:spPr bwMode="auto">
            <a:xfrm flipH="1">
              <a:off x="496" y="1064"/>
              <a:ext cx="1736" cy="192"/>
            </a:xfrm>
            <a:prstGeom prst="line">
              <a:avLst/>
            </a:prstGeom>
            <a:noFill/>
            <a:ln w="254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28" name="Line 7"/>
            <p:cNvSpPr>
              <a:spLocks noChangeShapeType="1"/>
            </p:cNvSpPr>
            <p:nvPr/>
          </p:nvSpPr>
          <p:spPr bwMode="auto">
            <a:xfrm>
              <a:off x="2472" y="1072"/>
              <a:ext cx="2448" cy="160"/>
            </a:xfrm>
            <a:prstGeom prst="line">
              <a:avLst/>
            </a:prstGeom>
            <a:noFill/>
            <a:ln w="254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29" name="Line 8"/>
            <p:cNvSpPr>
              <a:spLocks noChangeShapeType="1"/>
            </p:cNvSpPr>
            <p:nvPr/>
          </p:nvSpPr>
          <p:spPr bwMode="auto">
            <a:xfrm>
              <a:off x="512" y="1072"/>
              <a:ext cx="4456" cy="0"/>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30" name="Line 9"/>
            <p:cNvSpPr>
              <a:spLocks noChangeShapeType="1"/>
            </p:cNvSpPr>
            <p:nvPr/>
          </p:nvSpPr>
          <p:spPr bwMode="auto">
            <a:xfrm flipV="1">
              <a:off x="512" y="1848"/>
              <a:ext cx="4440" cy="0"/>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31" name="Line 10"/>
            <p:cNvSpPr>
              <a:spLocks noChangeShapeType="1"/>
            </p:cNvSpPr>
            <p:nvPr/>
          </p:nvSpPr>
          <p:spPr bwMode="auto">
            <a:xfrm flipH="1">
              <a:off x="504" y="1840"/>
              <a:ext cx="1448" cy="192"/>
            </a:xfrm>
            <a:prstGeom prst="line">
              <a:avLst/>
            </a:prstGeom>
            <a:noFill/>
            <a:ln w="254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32" name="Line 11"/>
            <p:cNvSpPr>
              <a:spLocks noChangeShapeType="1"/>
            </p:cNvSpPr>
            <p:nvPr/>
          </p:nvSpPr>
          <p:spPr bwMode="auto">
            <a:xfrm>
              <a:off x="2224" y="1848"/>
              <a:ext cx="2736" cy="176"/>
            </a:xfrm>
            <a:prstGeom prst="line">
              <a:avLst/>
            </a:prstGeom>
            <a:noFill/>
            <a:ln w="254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33" name="Line 12"/>
            <p:cNvSpPr>
              <a:spLocks noChangeShapeType="1"/>
            </p:cNvSpPr>
            <p:nvPr/>
          </p:nvSpPr>
          <p:spPr bwMode="auto">
            <a:xfrm flipV="1">
              <a:off x="512" y="2792"/>
              <a:ext cx="4440" cy="0"/>
            </a:xfrm>
            <a:prstGeom prst="line">
              <a:avLst/>
            </a:prstGeom>
            <a:noFill/>
            <a:ln w="127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34" name="Line 13"/>
            <p:cNvSpPr>
              <a:spLocks noChangeShapeType="1"/>
            </p:cNvSpPr>
            <p:nvPr/>
          </p:nvSpPr>
          <p:spPr bwMode="auto">
            <a:xfrm flipH="1">
              <a:off x="496" y="2784"/>
              <a:ext cx="2752" cy="192"/>
            </a:xfrm>
            <a:prstGeom prst="line">
              <a:avLst/>
            </a:prstGeom>
            <a:noFill/>
            <a:ln w="254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35" name="Line 14"/>
            <p:cNvSpPr>
              <a:spLocks noChangeShapeType="1"/>
            </p:cNvSpPr>
            <p:nvPr/>
          </p:nvSpPr>
          <p:spPr bwMode="auto">
            <a:xfrm>
              <a:off x="3528" y="2784"/>
              <a:ext cx="1432" cy="192"/>
            </a:xfrm>
            <a:prstGeom prst="line">
              <a:avLst/>
            </a:prstGeom>
            <a:noFill/>
            <a:ln w="25400">
              <a:solidFill>
                <a:srgbClr val="000000"/>
              </a:solidFill>
              <a:round/>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grpSp>
      <p:sp>
        <p:nvSpPr>
          <p:cNvPr id="36" name="Text Box 16"/>
          <p:cNvSpPr txBox="1">
            <a:spLocks noChangeArrowheads="1"/>
          </p:cNvSpPr>
          <p:nvPr/>
        </p:nvSpPr>
        <p:spPr bwMode="auto">
          <a:xfrm>
            <a:off x="2857488" y="6035675"/>
            <a:ext cx="1082348" cy="830997"/>
          </a:xfrm>
          <a:prstGeom prst="rect">
            <a:avLst/>
          </a:prstGeom>
          <a:noFill/>
          <a:ln w="12700">
            <a:noFill/>
            <a:miter lim="800000"/>
            <a:headEnd type="none" w="sm" len="sm"/>
            <a:tailEnd type="none" w="sm" len="sm"/>
          </a:ln>
          <a:effectLst/>
        </p:spPr>
        <p:txBody>
          <a:bodyPr wrap="none" anchor="ctr">
            <a:spAutoFit/>
          </a:bodyPr>
          <a:lstStyle/>
          <a:p>
            <a:pPr algn="ctr" rtl="0" fontAlgn="base">
              <a:spcBef>
                <a:spcPct val="0"/>
              </a:spcBef>
              <a:spcAft>
                <a:spcPct val="0"/>
              </a:spcAft>
            </a:pPr>
            <a:r>
              <a:rPr lang="en-US" altLang="zh-CN" sz="2400" kern="1200" dirty="0">
                <a:latin typeface="Times New Roman" pitchFamily="18" charset="0"/>
                <a:ea typeface="宋体" pitchFamily="2" charset="-122"/>
                <a:cs typeface="+mn-cs"/>
              </a:rPr>
              <a:t>log</a:t>
            </a:r>
            <a:r>
              <a:rPr lang="en-US" altLang="zh-CN" sz="2400" kern="1200" baseline="-25000" dirty="0">
                <a:latin typeface="Times New Roman" pitchFamily="18" charset="0"/>
                <a:ea typeface="宋体" pitchFamily="2" charset="-122"/>
                <a:cs typeface="+mn-cs"/>
              </a:rPr>
              <a:t>16</a:t>
            </a:r>
            <a:r>
              <a:rPr lang="en-US" altLang="zh-CN" sz="2400" kern="1200" dirty="0">
                <a:latin typeface="Times New Roman" pitchFamily="18" charset="0"/>
                <a:ea typeface="宋体" pitchFamily="2" charset="-122"/>
                <a:cs typeface="+mn-cs"/>
              </a:rPr>
              <a:t> N</a:t>
            </a:r>
          </a:p>
          <a:p>
            <a:pPr algn="ctr" rtl="0" fontAlgn="base">
              <a:spcBef>
                <a:spcPct val="0"/>
              </a:spcBef>
              <a:spcAft>
                <a:spcPct val="0"/>
              </a:spcAft>
            </a:pPr>
            <a:r>
              <a:rPr lang="en-US" altLang="zh-CN" sz="2400" kern="1200" dirty="0">
                <a:latin typeface="Times New Roman" pitchFamily="18" charset="0"/>
                <a:ea typeface="宋体" pitchFamily="2" charset="-122"/>
                <a:cs typeface="+mn-cs"/>
              </a:rPr>
              <a:t>rows</a:t>
            </a:r>
          </a:p>
        </p:txBody>
      </p:sp>
      <p:sp>
        <p:nvSpPr>
          <p:cNvPr id="37" name="Text Box 17"/>
          <p:cNvSpPr txBox="1">
            <a:spLocks noChangeArrowheads="1"/>
          </p:cNvSpPr>
          <p:nvPr/>
        </p:nvSpPr>
        <p:spPr bwMode="auto">
          <a:xfrm>
            <a:off x="2928926" y="2000240"/>
            <a:ext cx="989012" cy="457200"/>
          </a:xfrm>
          <a:prstGeom prst="rect">
            <a:avLst/>
          </a:prstGeom>
          <a:noFill/>
          <a:ln w="12700">
            <a:noFill/>
            <a:miter lim="800000"/>
            <a:headEnd type="none" w="sm" len="sm"/>
            <a:tailEnd type="none" w="sm" len="sm"/>
          </a:ln>
          <a:effectLst/>
        </p:spPr>
        <p:txBody>
          <a:bodyPr wrap="none" anchor="ctr">
            <a:spAutoFit/>
          </a:bodyPr>
          <a:lstStyle/>
          <a:p>
            <a:pPr algn="ctr" rtl="0" fontAlgn="base">
              <a:spcBef>
                <a:spcPct val="0"/>
              </a:spcBef>
              <a:spcAft>
                <a:spcPct val="0"/>
              </a:spcAft>
            </a:pPr>
            <a:r>
              <a:rPr lang="en-US" altLang="zh-CN" sz="2400" kern="1200" dirty="0">
                <a:latin typeface="Times New Roman" pitchFamily="18" charset="0"/>
                <a:ea typeface="宋体" pitchFamily="2" charset="-122"/>
                <a:cs typeface="+mn-cs"/>
              </a:rPr>
              <a:t>Row 0</a:t>
            </a:r>
          </a:p>
        </p:txBody>
      </p:sp>
      <p:sp>
        <p:nvSpPr>
          <p:cNvPr id="38" name="Text Box 18"/>
          <p:cNvSpPr txBox="1">
            <a:spLocks noChangeArrowheads="1"/>
          </p:cNvSpPr>
          <p:nvPr/>
        </p:nvSpPr>
        <p:spPr bwMode="auto">
          <a:xfrm>
            <a:off x="3000364" y="2928934"/>
            <a:ext cx="989012" cy="457200"/>
          </a:xfrm>
          <a:prstGeom prst="rect">
            <a:avLst/>
          </a:prstGeom>
          <a:noFill/>
          <a:ln w="12700">
            <a:noFill/>
            <a:miter lim="800000"/>
            <a:headEnd type="none" w="sm" len="sm"/>
            <a:tailEnd type="none" w="sm" len="sm"/>
          </a:ln>
          <a:effectLst/>
        </p:spPr>
        <p:txBody>
          <a:bodyPr anchor="ctr">
            <a:spAutoFit/>
          </a:bodyPr>
          <a:lstStyle/>
          <a:p>
            <a:pPr algn="ctr" rtl="0" fontAlgn="base">
              <a:spcBef>
                <a:spcPct val="0"/>
              </a:spcBef>
              <a:spcAft>
                <a:spcPct val="0"/>
              </a:spcAft>
            </a:pPr>
            <a:r>
              <a:rPr lang="en-US" altLang="zh-CN" sz="2400" kern="1200" dirty="0">
                <a:latin typeface="Times New Roman" pitchFamily="18" charset="0"/>
                <a:ea typeface="宋体" pitchFamily="2" charset="-122"/>
                <a:cs typeface="+mn-cs"/>
              </a:rPr>
              <a:t>Row 1</a:t>
            </a:r>
          </a:p>
        </p:txBody>
      </p:sp>
      <p:sp>
        <p:nvSpPr>
          <p:cNvPr id="39" name="Text Box 19"/>
          <p:cNvSpPr txBox="1">
            <a:spLocks noChangeArrowheads="1"/>
          </p:cNvSpPr>
          <p:nvPr/>
        </p:nvSpPr>
        <p:spPr bwMode="auto">
          <a:xfrm>
            <a:off x="3000364" y="4143380"/>
            <a:ext cx="989012" cy="457200"/>
          </a:xfrm>
          <a:prstGeom prst="rect">
            <a:avLst/>
          </a:prstGeom>
          <a:noFill/>
          <a:ln w="12700">
            <a:noFill/>
            <a:miter lim="800000"/>
            <a:headEnd type="none" w="sm" len="sm"/>
            <a:tailEnd type="none" w="sm" len="sm"/>
          </a:ln>
          <a:effectLst/>
        </p:spPr>
        <p:txBody>
          <a:bodyPr wrap="none" anchor="ctr">
            <a:spAutoFit/>
          </a:bodyPr>
          <a:lstStyle/>
          <a:p>
            <a:pPr algn="ctr" rtl="0" fontAlgn="base">
              <a:spcBef>
                <a:spcPct val="0"/>
              </a:spcBef>
              <a:spcAft>
                <a:spcPct val="0"/>
              </a:spcAft>
            </a:pPr>
            <a:r>
              <a:rPr lang="en-US" altLang="zh-CN" sz="2400" kern="1200" dirty="0">
                <a:latin typeface="Times New Roman" pitchFamily="18" charset="0"/>
                <a:ea typeface="宋体" pitchFamily="2" charset="-122"/>
                <a:cs typeface="+mn-cs"/>
              </a:rPr>
              <a:t>Row 2</a:t>
            </a:r>
          </a:p>
        </p:txBody>
      </p:sp>
      <p:sp>
        <p:nvSpPr>
          <p:cNvPr id="40" name="Text Box 20"/>
          <p:cNvSpPr txBox="1">
            <a:spLocks noChangeArrowheads="1"/>
          </p:cNvSpPr>
          <p:nvPr/>
        </p:nvSpPr>
        <p:spPr bwMode="auto">
          <a:xfrm>
            <a:off x="3000364" y="5143512"/>
            <a:ext cx="989012" cy="457200"/>
          </a:xfrm>
          <a:prstGeom prst="rect">
            <a:avLst/>
          </a:prstGeom>
          <a:noFill/>
          <a:ln w="12700">
            <a:noFill/>
            <a:miter lim="800000"/>
            <a:headEnd type="none" w="sm" len="sm"/>
            <a:tailEnd type="none" w="sm" len="sm"/>
          </a:ln>
          <a:effectLst/>
        </p:spPr>
        <p:txBody>
          <a:bodyPr wrap="none" anchor="ctr">
            <a:spAutoFit/>
          </a:bodyPr>
          <a:lstStyle/>
          <a:p>
            <a:pPr algn="ctr" rtl="0" fontAlgn="base">
              <a:spcBef>
                <a:spcPct val="0"/>
              </a:spcBef>
              <a:spcAft>
                <a:spcPct val="0"/>
              </a:spcAft>
            </a:pPr>
            <a:r>
              <a:rPr lang="en-US" altLang="zh-CN" sz="2400" kern="1200" dirty="0">
                <a:latin typeface="Times New Roman" pitchFamily="18" charset="0"/>
                <a:ea typeface="宋体" pitchFamily="2" charset="-122"/>
                <a:cs typeface="+mn-cs"/>
              </a:rPr>
              <a:t>Row 3</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Pastry</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Background</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sp>
        <p:nvSpPr>
          <p:cNvPr id="5" name="Oval 4"/>
          <p:cNvSpPr>
            <a:spLocks noChangeArrowheads="1"/>
          </p:cNvSpPr>
          <p:nvPr/>
        </p:nvSpPr>
        <p:spPr bwMode="auto">
          <a:xfrm>
            <a:off x="3648068" y="2011363"/>
            <a:ext cx="4419600" cy="4343400"/>
          </a:xfrm>
          <a:prstGeom prst="ellipse">
            <a:avLst/>
          </a:prstGeom>
          <a:noFill/>
          <a:ln w="15875">
            <a:solidFill>
              <a:schemeClr val="tx1"/>
            </a:solidFill>
            <a:round/>
            <a:headEnd/>
            <a:tailEnd/>
          </a:ln>
          <a:effectLst/>
        </p:spPr>
        <p:txBody>
          <a:bodyPr wrap="none" anchor="ctr"/>
          <a:lstStyle/>
          <a:p>
            <a:endParaRPr lang="zh-CN" altLang="en-US"/>
          </a:p>
        </p:txBody>
      </p:sp>
      <p:pic>
        <p:nvPicPr>
          <p:cNvPr id="6" name="Picture 5"/>
          <p:cNvPicPr>
            <a:picLocks noChangeArrowheads="1"/>
          </p:cNvPicPr>
          <p:nvPr/>
        </p:nvPicPr>
        <p:blipFill>
          <a:blip r:embed="rId3"/>
          <a:srcRect/>
          <a:stretch>
            <a:fillRect/>
          </a:stretch>
        </p:blipFill>
        <p:spPr bwMode="auto">
          <a:xfrm>
            <a:off x="7991468" y="3916363"/>
            <a:ext cx="161925" cy="161925"/>
          </a:xfrm>
          <a:prstGeom prst="rect">
            <a:avLst/>
          </a:prstGeom>
          <a:noFill/>
          <a:ln w="9525">
            <a:noFill/>
            <a:miter lim="800000"/>
            <a:headEnd/>
            <a:tailEnd/>
          </a:ln>
          <a:effectLst/>
        </p:spPr>
      </p:pic>
      <p:pic>
        <p:nvPicPr>
          <p:cNvPr id="7" name="Picture 6"/>
          <p:cNvPicPr>
            <a:picLocks noChangeArrowheads="1"/>
          </p:cNvPicPr>
          <p:nvPr/>
        </p:nvPicPr>
        <p:blipFill>
          <a:blip r:embed="rId3"/>
          <a:srcRect/>
          <a:stretch>
            <a:fillRect/>
          </a:stretch>
        </p:blipFill>
        <p:spPr bwMode="auto">
          <a:xfrm>
            <a:off x="7915268" y="3535363"/>
            <a:ext cx="161925" cy="161925"/>
          </a:xfrm>
          <a:prstGeom prst="rect">
            <a:avLst/>
          </a:prstGeom>
          <a:noFill/>
          <a:ln w="9525">
            <a:noFill/>
            <a:miter lim="800000"/>
            <a:headEnd/>
            <a:tailEnd/>
          </a:ln>
          <a:effectLst/>
        </p:spPr>
      </p:pic>
      <p:pic>
        <p:nvPicPr>
          <p:cNvPr id="8" name="Picture 7"/>
          <p:cNvPicPr>
            <a:picLocks noChangeArrowheads="1"/>
          </p:cNvPicPr>
          <p:nvPr/>
        </p:nvPicPr>
        <p:blipFill>
          <a:blip r:embed="rId3"/>
          <a:srcRect/>
          <a:stretch>
            <a:fillRect/>
          </a:stretch>
        </p:blipFill>
        <p:spPr bwMode="auto">
          <a:xfrm>
            <a:off x="7686668" y="3001963"/>
            <a:ext cx="161925" cy="161925"/>
          </a:xfrm>
          <a:prstGeom prst="rect">
            <a:avLst/>
          </a:prstGeom>
          <a:noFill/>
          <a:ln w="9525">
            <a:noFill/>
            <a:miter lim="800000"/>
            <a:headEnd/>
            <a:tailEnd/>
          </a:ln>
          <a:effectLst/>
        </p:spPr>
      </p:pic>
      <p:pic>
        <p:nvPicPr>
          <p:cNvPr id="9" name="Picture 8"/>
          <p:cNvPicPr>
            <a:picLocks noChangeArrowheads="1"/>
          </p:cNvPicPr>
          <p:nvPr/>
        </p:nvPicPr>
        <p:blipFill>
          <a:blip r:embed="rId3"/>
          <a:srcRect/>
          <a:stretch>
            <a:fillRect/>
          </a:stretch>
        </p:blipFill>
        <p:spPr bwMode="auto">
          <a:xfrm>
            <a:off x="7839068" y="4983163"/>
            <a:ext cx="161925" cy="161925"/>
          </a:xfrm>
          <a:prstGeom prst="rect">
            <a:avLst/>
          </a:prstGeom>
          <a:noFill/>
          <a:ln w="9525">
            <a:noFill/>
            <a:miter lim="800000"/>
            <a:headEnd/>
            <a:tailEnd/>
          </a:ln>
          <a:effectLst/>
        </p:spPr>
      </p:pic>
      <p:pic>
        <p:nvPicPr>
          <p:cNvPr id="10" name="Picture 9"/>
          <p:cNvPicPr>
            <a:picLocks noChangeArrowheads="1"/>
          </p:cNvPicPr>
          <p:nvPr/>
        </p:nvPicPr>
        <p:blipFill>
          <a:blip r:embed="rId3"/>
          <a:srcRect/>
          <a:stretch>
            <a:fillRect/>
          </a:stretch>
        </p:blipFill>
        <p:spPr bwMode="auto">
          <a:xfrm>
            <a:off x="7381868" y="5592763"/>
            <a:ext cx="161925" cy="161925"/>
          </a:xfrm>
          <a:prstGeom prst="rect">
            <a:avLst/>
          </a:prstGeom>
          <a:noFill/>
          <a:ln w="9525">
            <a:noFill/>
            <a:miter lim="800000"/>
            <a:headEnd/>
            <a:tailEnd/>
          </a:ln>
          <a:effectLst/>
        </p:spPr>
      </p:pic>
      <p:pic>
        <p:nvPicPr>
          <p:cNvPr id="11" name="Picture 10"/>
          <p:cNvPicPr>
            <a:picLocks noChangeArrowheads="1"/>
          </p:cNvPicPr>
          <p:nvPr/>
        </p:nvPicPr>
        <p:blipFill>
          <a:blip r:embed="rId3"/>
          <a:srcRect/>
          <a:stretch>
            <a:fillRect/>
          </a:stretch>
        </p:blipFill>
        <p:spPr bwMode="auto">
          <a:xfrm>
            <a:off x="3800468" y="3230563"/>
            <a:ext cx="161925" cy="161925"/>
          </a:xfrm>
          <a:prstGeom prst="rect">
            <a:avLst/>
          </a:prstGeom>
          <a:noFill/>
          <a:ln w="9525">
            <a:noFill/>
            <a:miter lim="800000"/>
            <a:headEnd/>
            <a:tailEnd/>
          </a:ln>
          <a:effectLst/>
        </p:spPr>
      </p:pic>
      <p:pic>
        <p:nvPicPr>
          <p:cNvPr id="12" name="Picture 11"/>
          <p:cNvPicPr>
            <a:picLocks noChangeArrowheads="1"/>
          </p:cNvPicPr>
          <p:nvPr/>
        </p:nvPicPr>
        <p:blipFill>
          <a:blip r:embed="rId3"/>
          <a:srcRect/>
          <a:stretch>
            <a:fillRect/>
          </a:stretch>
        </p:blipFill>
        <p:spPr bwMode="auto">
          <a:xfrm>
            <a:off x="3724268" y="4830763"/>
            <a:ext cx="161925" cy="161925"/>
          </a:xfrm>
          <a:prstGeom prst="rect">
            <a:avLst/>
          </a:prstGeom>
          <a:noFill/>
          <a:ln w="9525">
            <a:noFill/>
            <a:miter lim="800000"/>
            <a:headEnd/>
            <a:tailEnd/>
          </a:ln>
          <a:effectLst/>
        </p:spPr>
      </p:pic>
      <p:pic>
        <p:nvPicPr>
          <p:cNvPr id="13" name="Picture 12"/>
          <p:cNvPicPr>
            <a:picLocks noChangeArrowheads="1"/>
          </p:cNvPicPr>
          <p:nvPr/>
        </p:nvPicPr>
        <p:blipFill>
          <a:blip r:embed="rId3"/>
          <a:srcRect/>
          <a:stretch>
            <a:fillRect/>
          </a:stretch>
        </p:blipFill>
        <p:spPr bwMode="auto">
          <a:xfrm>
            <a:off x="4105268" y="2773363"/>
            <a:ext cx="161925" cy="161925"/>
          </a:xfrm>
          <a:prstGeom prst="rect">
            <a:avLst/>
          </a:prstGeom>
          <a:noFill/>
          <a:ln w="9525">
            <a:noFill/>
            <a:miter lim="800000"/>
            <a:headEnd/>
            <a:tailEnd/>
          </a:ln>
          <a:effectLst/>
        </p:spPr>
      </p:pic>
      <p:pic>
        <p:nvPicPr>
          <p:cNvPr id="14" name="Picture 13"/>
          <p:cNvPicPr>
            <a:picLocks noChangeArrowheads="1"/>
          </p:cNvPicPr>
          <p:nvPr/>
        </p:nvPicPr>
        <p:blipFill>
          <a:blip r:embed="rId3"/>
          <a:srcRect/>
          <a:stretch>
            <a:fillRect/>
          </a:stretch>
        </p:blipFill>
        <p:spPr bwMode="auto">
          <a:xfrm>
            <a:off x="4943468" y="2163763"/>
            <a:ext cx="161925" cy="161925"/>
          </a:xfrm>
          <a:prstGeom prst="rect">
            <a:avLst/>
          </a:prstGeom>
          <a:noFill/>
          <a:ln w="9525">
            <a:noFill/>
            <a:miter lim="800000"/>
            <a:headEnd/>
            <a:tailEnd/>
          </a:ln>
          <a:effectLst/>
        </p:spPr>
      </p:pic>
      <p:pic>
        <p:nvPicPr>
          <p:cNvPr id="15" name="Picture 14"/>
          <p:cNvPicPr>
            <a:picLocks noChangeArrowheads="1"/>
          </p:cNvPicPr>
          <p:nvPr/>
        </p:nvPicPr>
        <p:blipFill>
          <a:blip r:embed="rId3"/>
          <a:srcRect/>
          <a:stretch>
            <a:fillRect/>
          </a:stretch>
        </p:blipFill>
        <p:spPr bwMode="auto">
          <a:xfrm>
            <a:off x="5705468" y="6278563"/>
            <a:ext cx="161925" cy="161925"/>
          </a:xfrm>
          <a:prstGeom prst="rect">
            <a:avLst/>
          </a:prstGeom>
          <a:noFill/>
          <a:ln w="9525">
            <a:noFill/>
            <a:miter lim="800000"/>
            <a:headEnd/>
            <a:tailEnd/>
          </a:ln>
          <a:effectLst/>
        </p:spPr>
      </p:pic>
      <p:pic>
        <p:nvPicPr>
          <p:cNvPr id="16" name="Picture 15"/>
          <p:cNvPicPr>
            <a:picLocks noChangeArrowheads="1"/>
          </p:cNvPicPr>
          <p:nvPr/>
        </p:nvPicPr>
        <p:blipFill>
          <a:blip r:embed="rId3"/>
          <a:srcRect/>
          <a:stretch>
            <a:fillRect/>
          </a:stretch>
        </p:blipFill>
        <p:spPr bwMode="auto">
          <a:xfrm>
            <a:off x="6391268" y="2011363"/>
            <a:ext cx="161925" cy="161925"/>
          </a:xfrm>
          <a:prstGeom prst="rect">
            <a:avLst/>
          </a:prstGeom>
          <a:noFill/>
          <a:ln w="9525">
            <a:noFill/>
            <a:miter lim="800000"/>
            <a:headEnd/>
            <a:tailEnd/>
          </a:ln>
          <a:effectLst/>
        </p:spPr>
      </p:pic>
      <p:pic>
        <p:nvPicPr>
          <p:cNvPr id="17" name="Picture 16"/>
          <p:cNvPicPr>
            <a:picLocks noChangeArrowheads="1"/>
          </p:cNvPicPr>
          <p:nvPr/>
        </p:nvPicPr>
        <p:blipFill>
          <a:blip r:embed="rId3"/>
          <a:srcRect/>
          <a:stretch>
            <a:fillRect/>
          </a:stretch>
        </p:blipFill>
        <p:spPr bwMode="auto">
          <a:xfrm>
            <a:off x="4333868" y="2544763"/>
            <a:ext cx="161925" cy="161925"/>
          </a:xfrm>
          <a:prstGeom prst="rect">
            <a:avLst/>
          </a:prstGeom>
          <a:noFill/>
          <a:ln w="9525">
            <a:noFill/>
            <a:miter lim="800000"/>
            <a:headEnd/>
            <a:tailEnd/>
          </a:ln>
          <a:effectLst/>
        </p:spPr>
      </p:pic>
      <p:pic>
        <p:nvPicPr>
          <p:cNvPr id="18" name="Picture 17"/>
          <p:cNvPicPr>
            <a:picLocks noChangeArrowheads="1"/>
          </p:cNvPicPr>
          <p:nvPr/>
        </p:nvPicPr>
        <p:blipFill>
          <a:blip r:embed="rId3"/>
          <a:srcRect/>
          <a:stretch>
            <a:fillRect/>
          </a:stretch>
        </p:blipFill>
        <p:spPr bwMode="auto">
          <a:xfrm>
            <a:off x="3571868" y="4297363"/>
            <a:ext cx="161925" cy="161925"/>
          </a:xfrm>
          <a:prstGeom prst="rect">
            <a:avLst/>
          </a:prstGeom>
          <a:noFill/>
          <a:ln w="9525">
            <a:noFill/>
            <a:miter lim="800000"/>
            <a:headEnd/>
            <a:tailEnd/>
          </a:ln>
          <a:effectLst/>
        </p:spPr>
      </p:pic>
      <p:pic>
        <p:nvPicPr>
          <p:cNvPr id="19" name="Picture 18"/>
          <p:cNvPicPr>
            <a:picLocks noChangeArrowheads="1"/>
          </p:cNvPicPr>
          <p:nvPr/>
        </p:nvPicPr>
        <p:blipFill>
          <a:blip r:embed="rId3"/>
          <a:srcRect/>
          <a:stretch>
            <a:fillRect/>
          </a:stretch>
        </p:blipFill>
        <p:spPr bwMode="auto">
          <a:xfrm>
            <a:off x="5010143" y="6145213"/>
            <a:ext cx="161925" cy="161925"/>
          </a:xfrm>
          <a:prstGeom prst="rect">
            <a:avLst/>
          </a:prstGeom>
          <a:noFill/>
          <a:ln w="9525">
            <a:noFill/>
            <a:miter lim="800000"/>
            <a:headEnd/>
            <a:tailEnd/>
          </a:ln>
          <a:effectLst/>
        </p:spPr>
      </p:pic>
      <p:pic>
        <p:nvPicPr>
          <p:cNvPr id="20" name="Picture 19"/>
          <p:cNvPicPr>
            <a:picLocks noChangeArrowheads="1"/>
          </p:cNvPicPr>
          <p:nvPr/>
        </p:nvPicPr>
        <p:blipFill>
          <a:blip r:embed="rId3"/>
          <a:srcRect/>
          <a:stretch>
            <a:fillRect/>
          </a:stretch>
        </p:blipFill>
        <p:spPr bwMode="auto">
          <a:xfrm>
            <a:off x="3876668" y="5211763"/>
            <a:ext cx="161925" cy="161925"/>
          </a:xfrm>
          <a:prstGeom prst="rect">
            <a:avLst/>
          </a:prstGeom>
          <a:noFill/>
          <a:ln w="9525">
            <a:noFill/>
            <a:miter lim="800000"/>
            <a:headEnd/>
            <a:tailEnd/>
          </a:ln>
          <a:effectLst/>
        </p:spPr>
      </p:pic>
      <p:pic>
        <p:nvPicPr>
          <p:cNvPr id="21" name="Picture 20"/>
          <p:cNvPicPr>
            <a:picLocks noChangeArrowheads="1"/>
          </p:cNvPicPr>
          <p:nvPr/>
        </p:nvPicPr>
        <p:blipFill>
          <a:blip r:embed="rId3"/>
          <a:srcRect/>
          <a:stretch>
            <a:fillRect/>
          </a:stretch>
        </p:blipFill>
        <p:spPr bwMode="auto">
          <a:xfrm>
            <a:off x="4791068" y="6049963"/>
            <a:ext cx="161925" cy="161925"/>
          </a:xfrm>
          <a:prstGeom prst="rect">
            <a:avLst/>
          </a:prstGeom>
          <a:noFill/>
          <a:ln w="9525">
            <a:noFill/>
            <a:miter lim="800000"/>
            <a:headEnd/>
            <a:tailEnd/>
          </a:ln>
          <a:effectLst/>
        </p:spPr>
      </p:pic>
      <p:pic>
        <p:nvPicPr>
          <p:cNvPr id="22" name="Picture 21"/>
          <p:cNvPicPr>
            <a:picLocks noChangeArrowheads="1"/>
          </p:cNvPicPr>
          <p:nvPr/>
        </p:nvPicPr>
        <p:blipFill>
          <a:blip r:embed="rId3"/>
          <a:srcRect/>
          <a:stretch>
            <a:fillRect/>
          </a:stretch>
        </p:blipFill>
        <p:spPr bwMode="auto">
          <a:xfrm>
            <a:off x="7077068" y="5897563"/>
            <a:ext cx="161925" cy="161925"/>
          </a:xfrm>
          <a:prstGeom prst="rect">
            <a:avLst/>
          </a:prstGeom>
          <a:noFill/>
          <a:ln w="9525">
            <a:noFill/>
            <a:miter lim="800000"/>
            <a:headEnd/>
            <a:tailEnd/>
          </a:ln>
          <a:effectLst/>
        </p:spPr>
      </p:pic>
      <p:pic>
        <p:nvPicPr>
          <p:cNvPr id="23" name="Picture 22"/>
          <p:cNvPicPr>
            <a:picLocks noChangeArrowheads="1"/>
          </p:cNvPicPr>
          <p:nvPr/>
        </p:nvPicPr>
        <p:blipFill>
          <a:blip r:embed="rId3"/>
          <a:srcRect/>
          <a:stretch>
            <a:fillRect/>
          </a:stretch>
        </p:blipFill>
        <p:spPr bwMode="auto">
          <a:xfrm>
            <a:off x="5324468" y="2011363"/>
            <a:ext cx="161925" cy="161925"/>
          </a:xfrm>
          <a:prstGeom prst="rect">
            <a:avLst/>
          </a:prstGeom>
          <a:noFill/>
          <a:ln w="9525">
            <a:noFill/>
            <a:miter lim="800000"/>
            <a:headEnd/>
            <a:tailEnd/>
          </a:ln>
          <a:effectLst/>
        </p:spPr>
      </p:pic>
      <p:pic>
        <p:nvPicPr>
          <p:cNvPr id="24" name="Picture 23"/>
          <p:cNvPicPr>
            <a:picLocks noChangeArrowheads="1"/>
          </p:cNvPicPr>
          <p:nvPr/>
        </p:nvPicPr>
        <p:blipFill>
          <a:blip r:embed="rId3"/>
          <a:srcRect/>
          <a:stretch>
            <a:fillRect/>
          </a:stretch>
        </p:blipFill>
        <p:spPr bwMode="auto">
          <a:xfrm>
            <a:off x="6696068" y="2163763"/>
            <a:ext cx="161925" cy="161925"/>
          </a:xfrm>
          <a:prstGeom prst="rect">
            <a:avLst/>
          </a:prstGeom>
          <a:noFill/>
          <a:ln w="9525">
            <a:noFill/>
            <a:miter lim="800000"/>
            <a:headEnd/>
            <a:tailEnd/>
          </a:ln>
          <a:effectLst/>
        </p:spPr>
      </p:pic>
      <p:pic>
        <p:nvPicPr>
          <p:cNvPr id="25" name="Picture 24"/>
          <p:cNvPicPr>
            <a:picLocks noChangeArrowheads="1"/>
          </p:cNvPicPr>
          <p:nvPr/>
        </p:nvPicPr>
        <p:blipFill>
          <a:blip r:embed="rId3"/>
          <a:srcRect/>
          <a:stretch>
            <a:fillRect/>
          </a:stretch>
        </p:blipFill>
        <p:spPr bwMode="auto">
          <a:xfrm>
            <a:off x="3648068" y="3611563"/>
            <a:ext cx="161925" cy="161925"/>
          </a:xfrm>
          <a:prstGeom prst="rect">
            <a:avLst/>
          </a:prstGeom>
          <a:noFill/>
          <a:ln w="9525">
            <a:noFill/>
            <a:miter lim="800000"/>
            <a:headEnd/>
            <a:tailEnd/>
          </a:ln>
          <a:effectLst/>
        </p:spPr>
      </p:pic>
      <p:pic>
        <p:nvPicPr>
          <p:cNvPr id="26" name="Picture 25"/>
          <p:cNvPicPr>
            <a:picLocks noChangeArrowheads="1"/>
          </p:cNvPicPr>
          <p:nvPr/>
        </p:nvPicPr>
        <p:blipFill>
          <a:blip r:embed="rId3"/>
          <a:srcRect/>
          <a:stretch>
            <a:fillRect/>
          </a:stretch>
        </p:blipFill>
        <p:spPr bwMode="auto">
          <a:xfrm>
            <a:off x="7610468" y="5364163"/>
            <a:ext cx="161925" cy="161925"/>
          </a:xfrm>
          <a:prstGeom prst="rect">
            <a:avLst/>
          </a:prstGeom>
          <a:noFill/>
          <a:ln w="9525">
            <a:noFill/>
            <a:miter lim="800000"/>
            <a:headEnd/>
            <a:tailEnd/>
          </a:ln>
          <a:effectLst/>
        </p:spPr>
      </p:pic>
      <p:pic>
        <p:nvPicPr>
          <p:cNvPr id="27" name="Picture 26"/>
          <p:cNvPicPr>
            <a:picLocks noChangeArrowheads="1"/>
          </p:cNvPicPr>
          <p:nvPr/>
        </p:nvPicPr>
        <p:blipFill>
          <a:blip r:embed="rId3"/>
          <a:srcRect/>
          <a:stretch>
            <a:fillRect/>
          </a:stretch>
        </p:blipFill>
        <p:spPr bwMode="auto">
          <a:xfrm>
            <a:off x="6619868" y="6126163"/>
            <a:ext cx="161925" cy="161925"/>
          </a:xfrm>
          <a:prstGeom prst="rect">
            <a:avLst/>
          </a:prstGeom>
          <a:noFill/>
          <a:ln w="9525">
            <a:noFill/>
            <a:miter lim="800000"/>
            <a:headEnd/>
            <a:tailEnd/>
          </a:ln>
          <a:effectLst/>
        </p:spPr>
      </p:pic>
      <p:pic>
        <p:nvPicPr>
          <p:cNvPr id="28" name="Picture 27"/>
          <p:cNvPicPr>
            <a:picLocks noChangeArrowheads="1"/>
          </p:cNvPicPr>
          <p:nvPr/>
        </p:nvPicPr>
        <p:blipFill>
          <a:blip r:embed="rId3"/>
          <a:srcRect/>
          <a:stretch>
            <a:fillRect/>
          </a:stretch>
        </p:blipFill>
        <p:spPr bwMode="auto">
          <a:xfrm>
            <a:off x="4562468" y="5897563"/>
            <a:ext cx="161925" cy="161925"/>
          </a:xfrm>
          <a:prstGeom prst="rect">
            <a:avLst/>
          </a:prstGeom>
          <a:noFill/>
          <a:ln w="9525">
            <a:noFill/>
            <a:miter lim="800000"/>
            <a:headEnd/>
            <a:tailEnd/>
          </a:ln>
          <a:effectLst/>
        </p:spPr>
      </p:pic>
      <p:sp>
        <p:nvSpPr>
          <p:cNvPr id="29" name="Line 28"/>
          <p:cNvSpPr>
            <a:spLocks noChangeShapeType="1"/>
          </p:cNvSpPr>
          <p:nvPr/>
        </p:nvSpPr>
        <p:spPr bwMode="auto">
          <a:xfrm flipH="1">
            <a:off x="6988168" y="2781300"/>
            <a:ext cx="533400" cy="304800"/>
          </a:xfrm>
          <a:prstGeom prst="line">
            <a:avLst/>
          </a:prstGeom>
          <a:noFill/>
          <a:ln w="28575">
            <a:solidFill>
              <a:schemeClr val="tx2"/>
            </a:solidFill>
            <a:round/>
            <a:headEnd type="triangle" w="med" len="med"/>
            <a:tailEnd type="none" w="med" len="lg"/>
          </a:ln>
          <a:effectLst/>
        </p:spPr>
        <p:txBody>
          <a:bodyPr wrap="none" anchor="ctr"/>
          <a:lstStyle/>
          <a:p>
            <a:endParaRPr lang="zh-CN" altLang="en-US"/>
          </a:p>
        </p:txBody>
      </p:sp>
      <p:sp>
        <p:nvSpPr>
          <p:cNvPr id="30" name="Text Box 29"/>
          <p:cNvSpPr txBox="1">
            <a:spLocks noChangeArrowheads="1"/>
          </p:cNvSpPr>
          <p:nvPr/>
        </p:nvSpPr>
        <p:spPr bwMode="auto">
          <a:xfrm>
            <a:off x="6022968" y="3038475"/>
            <a:ext cx="1063625" cy="457200"/>
          </a:xfrm>
          <a:prstGeom prst="rect">
            <a:avLst/>
          </a:prstGeom>
          <a:noFill/>
          <a:ln w="9525">
            <a:noFill/>
            <a:miter lim="800000"/>
            <a:headEnd/>
            <a:tailEnd/>
          </a:ln>
          <a:effectLst/>
        </p:spPr>
        <p:txBody>
          <a:bodyPr wrap="none" anchor="ctr">
            <a:spAutoFit/>
          </a:bodyPr>
          <a:lstStyle/>
          <a:p>
            <a:pPr eaLnBrk="0" hangingPunct="0"/>
            <a:r>
              <a:rPr lang="en-US" altLang="zh-CN">
                <a:solidFill>
                  <a:schemeClr val="tx2"/>
                </a:solidFill>
                <a:ea typeface="宋体" pitchFamily="2" charset="-122"/>
              </a:rPr>
              <a:t>d46a1c</a:t>
            </a:r>
            <a:endParaRPr lang="en-US" altLang="zh-CN" sz="3600">
              <a:ea typeface="宋体" pitchFamily="2" charset="-122"/>
            </a:endParaRPr>
          </a:p>
        </p:txBody>
      </p:sp>
      <p:cxnSp>
        <p:nvCxnSpPr>
          <p:cNvPr id="31" name="AutoShape 30"/>
          <p:cNvCxnSpPr>
            <a:cxnSpLocks noChangeShapeType="1"/>
          </p:cNvCxnSpPr>
          <p:nvPr/>
        </p:nvCxnSpPr>
        <p:spPr bwMode="auto">
          <a:xfrm rot="16200000">
            <a:off x="5824530" y="3883025"/>
            <a:ext cx="833438" cy="3195638"/>
          </a:xfrm>
          <a:prstGeom prst="curvedConnector2">
            <a:avLst/>
          </a:prstGeom>
          <a:noFill/>
          <a:ln w="25400">
            <a:solidFill>
              <a:schemeClr val="tx1"/>
            </a:solidFill>
            <a:round/>
            <a:headEnd/>
            <a:tailEnd type="triangle" w="med" len="med"/>
          </a:ln>
          <a:effectLst/>
        </p:spPr>
      </p:cxnSp>
      <p:pic>
        <p:nvPicPr>
          <p:cNvPr id="32" name="Picture 31"/>
          <p:cNvPicPr>
            <a:picLocks noChangeArrowheads="1"/>
          </p:cNvPicPr>
          <p:nvPr/>
        </p:nvPicPr>
        <p:blipFill>
          <a:blip r:embed="rId3"/>
          <a:srcRect/>
          <a:stretch>
            <a:fillRect/>
          </a:stretch>
        </p:blipFill>
        <p:spPr bwMode="auto">
          <a:xfrm>
            <a:off x="7991468" y="4602163"/>
            <a:ext cx="161925" cy="161925"/>
          </a:xfrm>
          <a:prstGeom prst="rect">
            <a:avLst/>
          </a:prstGeom>
          <a:noFill/>
          <a:ln w="9525">
            <a:noFill/>
            <a:miter lim="800000"/>
            <a:headEnd/>
            <a:tailEnd/>
          </a:ln>
          <a:effectLst/>
        </p:spPr>
      </p:pic>
      <p:pic>
        <p:nvPicPr>
          <p:cNvPr id="33" name="Picture 32"/>
          <p:cNvPicPr>
            <a:picLocks noChangeArrowheads="1"/>
          </p:cNvPicPr>
          <p:nvPr/>
        </p:nvPicPr>
        <p:blipFill>
          <a:blip r:embed="rId3"/>
          <a:srcRect/>
          <a:stretch>
            <a:fillRect/>
          </a:stretch>
        </p:blipFill>
        <p:spPr bwMode="auto">
          <a:xfrm>
            <a:off x="7151680" y="2430463"/>
            <a:ext cx="161925" cy="161925"/>
          </a:xfrm>
          <a:prstGeom prst="rect">
            <a:avLst/>
          </a:prstGeom>
          <a:noFill/>
          <a:ln w="9525">
            <a:noFill/>
            <a:miter lim="800000"/>
            <a:headEnd/>
            <a:tailEnd/>
          </a:ln>
          <a:effectLst/>
        </p:spPr>
      </p:pic>
      <p:pic>
        <p:nvPicPr>
          <p:cNvPr id="34" name="Picture 33"/>
          <p:cNvPicPr>
            <a:picLocks noChangeArrowheads="1"/>
          </p:cNvPicPr>
          <p:nvPr/>
        </p:nvPicPr>
        <p:blipFill>
          <a:blip r:embed="rId3"/>
          <a:srcRect/>
          <a:stretch>
            <a:fillRect/>
          </a:stretch>
        </p:blipFill>
        <p:spPr bwMode="auto">
          <a:xfrm>
            <a:off x="4333868" y="5745163"/>
            <a:ext cx="161925" cy="161925"/>
          </a:xfrm>
          <a:prstGeom prst="rect">
            <a:avLst/>
          </a:prstGeom>
          <a:noFill/>
          <a:ln w="9525">
            <a:noFill/>
            <a:miter lim="800000"/>
            <a:headEnd/>
            <a:tailEnd/>
          </a:ln>
          <a:effectLst/>
        </p:spPr>
      </p:pic>
      <p:pic>
        <p:nvPicPr>
          <p:cNvPr id="35" name="Picture 34"/>
          <p:cNvPicPr>
            <a:picLocks noChangeArrowheads="1"/>
          </p:cNvPicPr>
          <p:nvPr/>
        </p:nvPicPr>
        <p:blipFill>
          <a:blip r:embed="rId3"/>
          <a:srcRect/>
          <a:stretch>
            <a:fillRect/>
          </a:stretch>
        </p:blipFill>
        <p:spPr bwMode="auto">
          <a:xfrm>
            <a:off x="5629268" y="1935163"/>
            <a:ext cx="161925" cy="161925"/>
          </a:xfrm>
          <a:prstGeom prst="rect">
            <a:avLst/>
          </a:prstGeom>
          <a:noFill/>
          <a:ln w="9525">
            <a:noFill/>
            <a:miter lim="800000"/>
            <a:headEnd/>
            <a:tailEnd/>
          </a:ln>
          <a:effectLst/>
        </p:spPr>
      </p:pic>
      <p:cxnSp>
        <p:nvCxnSpPr>
          <p:cNvPr id="36" name="AutoShape 35"/>
          <p:cNvCxnSpPr>
            <a:cxnSpLocks noChangeShapeType="1"/>
          </p:cNvCxnSpPr>
          <p:nvPr/>
        </p:nvCxnSpPr>
        <p:spPr bwMode="auto">
          <a:xfrm rot="10800000" flipH="1">
            <a:off x="7839068" y="3616325"/>
            <a:ext cx="76200" cy="1447800"/>
          </a:xfrm>
          <a:prstGeom prst="curvedConnector3">
            <a:avLst>
              <a:gd name="adj1" fmla="val -300000"/>
            </a:avLst>
          </a:prstGeom>
          <a:noFill/>
          <a:ln w="25400">
            <a:solidFill>
              <a:schemeClr val="tx1"/>
            </a:solidFill>
            <a:round/>
            <a:headEnd/>
            <a:tailEnd type="triangle" w="med" len="med"/>
          </a:ln>
          <a:effectLst/>
        </p:spPr>
      </p:cxnSp>
      <p:cxnSp>
        <p:nvCxnSpPr>
          <p:cNvPr id="37" name="AutoShape 36"/>
          <p:cNvCxnSpPr>
            <a:cxnSpLocks noChangeShapeType="1"/>
          </p:cNvCxnSpPr>
          <p:nvPr/>
        </p:nvCxnSpPr>
        <p:spPr bwMode="auto">
          <a:xfrm rot="10800000">
            <a:off x="7686668" y="3082925"/>
            <a:ext cx="228600" cy="533400"/>
          </a:xfrm>
          <a:prstGeom prst="curvedConnector3">
            <a:avLst>
              <a:gd name="adj1" fmla="val 200000"/>
            </a:avLst>
          </a:prstGeom>
          <a:noFill/>
          <a:ln w="25400">
            <a:solidFill>
              <a:schemeClr val="tx1"/>
            </a:solidFill>
            <a:round/>
            <a:headEnd/>
            <a:tailEnd type="triangle" w="med" len="med"/>
          </a:ln>
          <a:effectLst/>
        </p:spPr>
      </p:cxnSp>
      <p:sp>
        <p:nvSpPr>
          <p:cNvPr id="38" name="Text Box 37"/>
          <p:cNvSpPr txBox="1">
            <a:spLocks noChangeArrowheads="1"/>
          </p:cNvSpPr>
          <p:nvPr/>
        </p:nvSpPr>
        <p:spPr bwMode="auto">
          <a:xfrm>
            <a:off x="6346818" y="4405313"/>
            <a:ext cx="184150" cy="457200"/>
          </a:xfrm>
          <a:prstGeom prst="rect">
            <a:avLst/>
          </a:prstGeom>
          <a:noFill/>
          <a:ln w="9525">
            <a:noFill/>
            <a:miter lim="800000"/>
            <a:headEnd/>
            <a:tailEnd/>
          </a:ln>
          <a:effectLst/>
        </p:spPr>
        <p:txBody>
          <a:bodyPr wrap="none" anchor="ctr">
            <a:spAutoFit/>
          </a:bodyPr>
          <a:lstStyle/>
          <a:p>
            <a:pPr eaLnBrk="0" hangingPunct="0"/>
            <a:endParaRPr lang="zh-CN" altLang="zh-CN"/>
          </a:p>
        </p:txBody>
      </p:sp>
      <p:sp>
        <p:nvSpPr>
          <p:cNvPr id="39" name="Rectangle 38"/>
          <p:cNvSpPr>
            <a:spLocks noChangeArrowheads="1"/>
          </p:cNvSpPr>
          <p:nvPr/>
        </p:nvSpPr>
        <p:spPr bwMode="auto">
          <a:xfrm>
            <a:off x="4275130" y="4808538"/>
            <a:ext cx="1993900" cy="457200"/>
          </a:xfrm>
          <a:prstGeom prst="rect">
            <a:avLst/>
          </a:prstGeom>
          <a:noFill/>
          <a:ln w="12700">
            <a:noFill/>
            <a:miter lim="800000"/>
            <a:headEnd type="none" w="sm" len="sm"/>
            <a:tailEnd type="none" w="sm" len="sm"/>
          </a:ln>
          <a:effectLst/>
        </p:spPr>
        <p:txBody>
          <a:bodyPr wrap="none">
            <a:spAutoFit/>
          </a:bodyPr>
          <a:lstStyle/>
          <a:p>
            <a:pPr algn="l" eaLnBrk="0" hangingPunct="0"/>
            <a:r>
              <a:rPr lang="en-US" altLang="zh-CN">
                <a:ea typeface="宋体" pitchFamily="2" charset="-122"/>
              </a:rPr>
              <a:t>Route(</a:t>
            </a:r>
            <a:r>
              <a:rPr lang="en-US" altLang="zh-CN">
                <a:solidFill>
                  <a:schemeClr val="tx2"/>
                </a:solidFill>
                <a:ea typeface="宋体" pitchFamily="2" charset="-122"/>
              </a:rPr>
              <a:t>d46a1c</a:t>
            </a:r>
            <a:r>
              <a:rPr lang="en-US" altLang="zh-CN">
                <a:ea typeface="宋体" pitchFamily="2" charset="-122"/>
              </a:rPr>
              <a:t>)</a:t>
            </a:r>
            <a:endParaRPr lang="en-US" altLang="zh-CN" i="1">
              <a:solidFill>
                <a:schemeClr val="folHlink"/>
              </a:solidFill>
              <a:ea typeface="宋体" pitchFamily="2" charset="-122"/>
            </a:endParaRPr>
          </a:p>
        </p:txBody>
      </p:sp>
      <p:sp>
        <p:nvSpPr>
          <p:cNvPr id="40" name="Text Box 39"/>
          <p:cNvSpPr txBox="1">
            <a:spLocks noChangeArrowheads="1"/>
          </p:cNvSpPr>
          <p:nvPr/>
        </p:nvSpPr>
        <p:spPr bwMode="auto">
          <a:xfrm>
            <a:off x="7878755" y="2762250"/>
            <a:ext cx="1081088" cy="457200"/>
          </a:xfrm>
          <a:prstGeom prst="rect">
            <a:avLst/>
          </a:prstGeom>
          <a:noFill/>
          <a:ln w="12700">
            <a:noFill/>
            <a:miter lim="800000"/>
            <a:headEnd type="none" w="sm" len="sm"/>
            <a:tailEnd type="none" w="sm" len="sm"/>
          </a:ln>
          <a:effectLst/>
        </p:spPr>
        <p:txBody>
          <a:bodyPr wrap="none">
            <a:spAutoFit/>
          </a:bodyPr>
          <a:lstStyle/>
          <a:p>
            <a:pPr algn="l"/>
            <a:r>
              <a:rPr lang="en-US" altLang="zh-CN">
                <a:solidFill>
                  <a:schemeClr val="tx2"/>
                </a:solidFill>
                <a:ea typeface="宋体" pitchFamily="2" charset="-122"/>
              </a:rPr>
              <a:t>d46</a:t>
            </a:r>
            <a:r>
              <a:rPr lang="en-US" altLang="zh-CN">
                <a:solidFill>
                  <a:schemeClr val="hlink"/>
                </a:solidFill>
                <a:ea typeface="宋体" pitchFamily="2" charset="-122"/>
              </a:rPr>
              <a:t>2ba</a:t>
            </a:r>
          </a:p>
        </p:txBody>
      </p:sp>
      <p:sp>
        <p:nvSpPr>
          <p:cNvPr id="41" name="Rectangle 40"/>
          <p:cNvSpPr>
            <a:spLocks noChangeArrowheads="1"/>
          </p:cNvSpPr>
          <p:nvPr/>
        </p:nvSpPr>
        <p:spPr bwMode="auto">
          <a:xfrm>
            <a:off x="8064493" y="3343275"/>
            <a:ext cx="1047750" cy="457200"/>
          </a:xfrm>
          <a:prstGeom prst="rect">
            <a:avLst/>
          </a:prstGeom>
          <a:noFill/>
          <a:ln w="12700">
            <a:noFill/>
            <a:miter lim="800000"/>
            <a:headEnd type="none" w="sm" len="sm"/>
            <a:tailEnd type="none" w="sm" len="sm"/>
          </a:ln>
          <a:effectLst/>
        </p:spPr>
        <p:txBody>
          <a:bodyPr wrap="none">
            <a:spAutoFit/>
          </a:bodyPr>
          <a:lstStyle/>
          <a:p>
            <a:pPr algn="l"/>
            <a:r>
              <a:rPr lang="en-US" altLang="zh-CN">
                <a:solidFill>
                  <a:schemeClr val="tx2"/>
                </a:solidFill>
                <a:ea typeface="宋体" pitchFamily="2" charset="-122"/>
              </a:rPr>
              <a:t>d4</a:t>
            </a:r>
            <a:r>
              <a:rPr lang="en-US" altLang="zh-CN">
                <a:solidFill>
                  <a:schemeClr val="hlink"/>
                </a:solidFill>
                <a:ea typeface="宋体" pitchFamily="2" charset="-122"/>
              </a:rPr>
              <a:t>213f</a:t>
            </a:r>
          </a:p>
        </p:txBody>
      </p:sp>
      <p:sp>
        <p:nvSpPr>
          <p:cNvPr id="42" name="Rectangle 41"/>
          <p:cNvSpPr>
            <a:spLocks noChangeArrowheads="1"/>
          </p:cNvSpPr>
          <p:nvPr/>
        </p:nvSpPr>
        <p:spPr bwMode="auto">
          <a:xfrm>
            <a:off x="7977180" y="4849813"/>
            <a:ext cx="1081088" cy="457200"/>
          </a:xfrm>
          <a:prstGeom prst="rect">
            <a:avLst/>
          </a:prstGeom>
          <a:noFill/>
          <a:ln w="12700">
            <a:noFill/>
            <a:miter lim="800000"/>
            <a:headEnd type="none" w="sm" len="sm"/>
            <a:tailEnd type="none" w="sm" len="sm"/>
          </a:ln>
          <a:effectLst/>
        </p:spPr>
        <p:txBody>
          <a:bodyPr wrap="none">
            <a:spAutoFit/>
          </a:bodyPr>
          <a:lstStyle/>
          <a:p>
            <a:pPr algn="l"/>
            <a:r>
              <a:rPr lang="en-US" altLang="zh-CN">
                <a:solidFill>
                  <a:schemeClr val="tx2"/>
                </a:solidFill>
                <a:ea typeface="宋体" pitchFamily="2" charset="-122"/>
              </a:rPr>
              <a:t>d</a:t>
            </a:r>
            <a:r>
              <a:rPr lang="en-US" altLang="zh-CN">
                <a:solidFill>
                  <a:schemeClr val="hlink"/>
                </a:solidFill>
                <a:ea typeface="宋体" pitchFamily="2" charset="-122"/>
              </a:rPr>
              <a:t>13da3</a:t>
            </a:r>
          </a:p>
        </p:txBody>
      </p:sp>
      <p:sp>
        <p:nvSpPr>
          <p:cNvPr id="43" name="Rectangle 42"/>
          <p:cNvSpPr>
            <a:spLocks noChangeArrowheads="1"/>
          </p:cNvSpPr>
          <p:nvPr/>
        </p:nvSpPr>
        <p:spPr bwMode="auto">
          <a:xfrm>
            <a:off x="3624255" y="5970588"/>
            <a:ext cx="1012825" cy="457200"/>
          </a:xfrm>
          <a:prstGeom prst="rect">
            <a:avLst/>
          </a:prstGeom>
          <a:noFill/>
          <a:ln w="12700">
            <a:noFill/>
            <a:miter lim="800000"/>
            <a:headEnd type="none" w="sm" len="sm"/>
            <a:tailEnd type="none" w="sm" len="sm"/>
          </a:ln>
          <a:effectLst/>
        </p:spPr>
        <p:txBody>
          <a:bodyPr wrap="none">
            <a:spAutoFit/>
          </a:bodyPr>
          <a:lstStyle/>
          <a:p>
            <a:pPr algn="l"/>
            <a:r>
              <a:rPr lang="en-US" altLang="zh-CN">
                <a:solidFill>
                  <a:schemeClr val="hlink"/>
                </a:solidFill>
                <a:ea typeface="宋体" pitchFamily="2" charset="-122"/>
              </a:rPr>
              <a:t>65a1fc</a:t>
            </a:r>
          </a:p>
        </p:txBody>
      </p:sp>
      <p:pic>
        <p:nvPicPr>
          <p:cNvPr id="44" name="Picture 43"/>
          <p:cNvPicPr>
            <a:picLocks noChangeArrowheads="1"/>
          </p:cNvPicPr>
          <p:nvPr/>
        </p:nvPicPr>
        <p:blipFill>
          <a:blip r:embed="rId3"/>
          <a:srcRect/>
          <a:stretch>
            <a:fillRect/>
          </a:stretch>
        </p:blipFill>
        <p:spPr bwMode="auto">
          <a:xfrm>
            <a:off x="7573955" y="2827338"/>
            <a:ext cx="161925" cy="161925"/>
          </a:xfrm>
          <a:prstGeom prst="rect">
            <a:avLst/>
          </a:prstGeom>
          <a:noFill/>
          <a:ln w="9525">
            <a:noFill/>
            <a:miter lim="800000"/>
            <a:headEnd/>
            <a:tailEnd/>
          </a:ln>
          <a:effectLst/>
        </p:spPr>
      </p:pic>
      <p:sp>
        <p:nvSpPr>
          <p:cNvPr id="45" name="Rectangle 44"/>
          <p:cNvSpPr>
            <a:spLocks noChangeArrowheads="1"/>
          </p:cNvSpPr>
          <p:nvPr/>
        </p:nvSpPr>
        <p:spPr bwMode="auto">
          <a:xfrm>
            <a:off x="7769218" y="2493963"/>
            <a:ext cx="1081087" cy="457200"/>
          </a:xfrm>
          <a:prstGeom prst="rect">
            <a:avLst/>
          </a:prstGeom>
          <a:noFill/>
          <a:ln w="12700">
            <a:noFill/>
            <a:miter lim="800000"/>
            <a:headEnd type="none" w="sm" len="sm"/>
            <a:tailEnd type="none" w="sm" len="sm"/>
          </a:ln>
          <a:effectLst/>
        </p:spPr>
        <p:txBody>
          <a:bodyPr wrap="none">
            <a:spAutoFit/>
          </a:bodyPr>
          <a:lstStyle/>
          <a:p>
            <a:pPr algn="l"/>
            <a:r>
              <a:rPr lang="en-US" altLang="zh-CN">
                <a:solidFill>
                  <a:schemeClr val="tx2"/>
                </a:solidFill>
                <a:ea typeface="宋体" pitchFamily="2" charset="-122"/>
              </a:rPr>
              <a:t>d46</a:t>
            </a:r>
            <a:r>
              <a:rPr lang="en-US" altLang="zh-CN">
                <a:solidFill>
                  <a:schemeClr val="hlink"/>
                </a:solidFill>
                <a:ea typeface="宋体" pitchFamily="2" charset="-122"/>
              </a:rPr>
              <a:t>7c4</a:t>
            </a:r>
          </a:p>
        </p:txBody>
      </p:sp>
      <p:cxnSp>
        <p:nvCxnSpPr>
          <p:cNvPr id="46" name="AutoShape 45"/>
          <p:cNvCxnSpPr>
            <a:cxnSpLocks noChangeShapeType="1"/>
          </p:cNvCxnSpPr>
          <p:nvPr/>
        </p:nvCxnSpPr>
        <p:spPr bwMode="auto">
          <a:xfrm rot="10800000">
            <a:off x="7573955" y="2908300"/>
            <a:ext cx="112713" cy="174625"/>
          </a:xfrm>
          <a:prstGeom prst="curvedConnector3">
            <a:avLst>
              <a:gd name="adj1" fmla="val 302815"/>
            </a:avLst>
          </a:prstGeom>
          <a:noFill/>
          <a:ln w="25400">
            <a:solidFill>
              <a:schemeClr val="tx1"/>
            </a:solidFill>
            <a:round/>
            <a:headEnd type="none" w="sm" len="sm"/>
            <a:tailEnd type="triangle" w="sm" len="sm"/>
          </a:ln>
          <a:effectLst/>
        </p:spPr>
      </p:cxnSp>
      <p:sp>
        <p:nvSpPr>
          <p:cNvPr id="47" name="Rectangle 46"/>
          <p:cNvSpPr>
            <a:spLocks noChangeArrowheads="1"/>
          </p:cNvSpPr>
          <p:nvPr/>
        </p:nvSpPr>
        <p:spPr bwMode="auto">
          <a:xfrm>
            <a:off x="7288205" y="2143125"/>
            <a:ext cx="1047750" cy="457200"/>
          </a:xfrm>
          <a:prstGeom prst="rect">
            <a:avLst/>
          </a:prstGeom>
          <a:noFill/>
          <a:ln w="12700">
            <a:noFill/>
            <a:miter lim="800000"/>
            <a:headEnd type="none" w="sm" len="sm"/>
            <a:tailEnd type="none" w="sm" len="sm"/>
          </a:ln>
          <a:effectLst/>
        </p:spPr>
        <p:txBody>
          <a:bodyPr wrap="none">
            <a:spAutoFit/>
          </a:bodyPr>
          <a:lstStyle/>
          <a:p>
            <a:pPr algn="l"/>
            <a:r>
              <a:rPr lang="en-US" altLang="zh-CN">
                <a:solidFill>
                  <a:schemeClr val="tx2"/>
                </a:solidFill>
                <a:ea typeface="宋体" pitchFamily="2" charset="-122"/>
              </a:rPr>
              <a:t>d4</a:t>
            </a:r>
            <a:r>
              <a:rPr lang="en-US" altLang="zh-CN">
                <a:solidFill>
                  <a:schemeClr val="hlink"/>
                </a:solidFill>
                <a:ea typeface="宋体" pitchFamily="2" charset="-122"/>
              </a:rPr>
              <a:t>71f1</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Scribe</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Background</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sp>
        <p:nvSpPr>
          <p:cNvPr id="5" name="Oval 3"/>
          <p:cNvSpPr>
            <a:spLocks noChangeArrowheads="1"/>
          </p:cNvSpPr>
          <p:nvPr/>
        </p:nvSpPr>
        <p:spPr bwMode="auto">
          <a:xfrm>
            <a:off x="3614767" y="2006600"/>
            <a:ext cx="4419600" cy="4343400"/>
          </a:xfrm>
          <a:prstGeom prst="ellipse">
            <a:avLst/>
          </a:prstGeom>
          <a:noFill/>
          <a:ln w="15875">
            <a:solidFill>
              <a:schemeClr val="tx1"/>
            </a:solidFill>
            <a:round/>
            <a:headEnd/>
            <a:tailEnd/>
          </a:ln>
          <a:effectLst/>
        </p:spPr>
        <p:txBody>
          <a:bodyPr wrap="none" anchor="ctr"/>
          <a:lstStyle/>
          <a:p>
            <a:endParaRPr lang="zh-CN" altLang="en-US"/>
          </a:p>
        </p:txBody>
      </p:sp>
      <p:pic>
        <p:nvPicPr>
          <p:cNvPr id="6" name="Picture 4"/>
          <p:cNvPicPr>
            <a:picLocks noChangeArrowheads="1"/>
          </p:cNvPicPr>
          <p:nvPr/>
        </p:nvPicPr>
        <p:blipFill>
          <a:blip r:embed="rId3"/>
          <a:srcRect/>
          <a:stretch>
            <a:fillRect/>
          </a:stretch>
        </p:blipFill>
        <p:spPr bwMode="auto">
          <a:xfrm>
            <a:off x="7958167" y="3911600"/>
            <a:ext cx="161925" cy="161925"/>
          </a:xfrm>
          <a:prstGeom prst="rect">
            <a:avLst/>
          </a:prstGeom>
          <a:noFill/>
          <a:ln w="9525">
            <a:noFill/>
            <a:miter lim="800000"/>
            <a:headEnd/>
            <a:tailEnd/>
          </a:ln>
          <a:effectLst/>
        </p:spPr>
      </p:pic>
      <p:pic>
        <p:nvPicPr>
          <p:cNvPr id="7" name="Picture 5"/>
          <p:cNvPicPr>
            <a:picLocks noChangeArrowheads="1"/>
          </p:cNvPicPr>
          <p:nvPr/>
        </p:nvPicPr>
        <p:blipFill>
          <a:blip r:embed="rId3"/>
          <a:srcRect/>
          <a:stretch>
            <a:fillRect/>
          </a:stretch>
        </p:blipFill>
        <p:spPr bwMode="auto">
          <a:xfrm>
            <a:off x="7881967" y="3530600"/>
            <a:ext cx="161925" cy="161925"/>
          </a:xfrm>
          <a:prstGeom prst="rect">
            <a:avLst/>
          </a:prstGeom>
          <a:noFill/>
          <a:ln w="9525">
            <a:noFill/>
            <a:miter lim="800000"/>
            <a:headEnd/>
            <a:tailEnd/>
          </a:ln>
          <a:effectLst/>
        </p:spPr>
      </p:pic>
      <p:pic>
        <p:nvPicPr>
          <p:cNvPr id="8" name="Picture 6"/>
          <p:cNvPicPr>
            <a:picLocks noChangeArrowheads="1"/>
          </p:cNvPicPr>
          <p:nvPr/>
        </p:nvPicPr>
        <p:blipFill>
          <a:blip r:embed="rId3"/>
          <a:srcRect/>
          <a:stretch>
            <a:fillRect/>
          </a:stretch>
        </p:blipFill>
        <p:spPr bwMode="auto">
          <a:xfrm>
            <a:off x="7653367" y="2997200"/>
            <a:ext cx="201613" cy="201613"/>
          </a:xfrm>
          <a:prstGeom prst="rect">
            <a:avLst/>
          </a:prstGeom>
          <a:solidFill>
            <a:schemeClr val="accent1"/>
          </a:solidFill>
          <a:ln w="9525">
            <a:noFill/>
            <a:miter lim="800000"/>
            <a:headEnd/>
            <a:tailEnd/>
          </a:ln>
          <a:effectLst/>
        </p:spPr>
      </p:pic>
      <p:pic>
        <p:nvPicPr>
          <p:cNvPr id="9" name="Picture 7"/>
          <p:cNvPicPr>
            <a:picLocks noChangeArrowheads="1"/>
          </p:cNvPicPr>
          <p:nvPr/>
        </p:nvPicPr>
        <p:blipFill>
          <a:blip r:embed="rId3"/>
          <a:srcRect/>
          <a:stretch>
            <a:fillRect/>
          </a:stretch>
        </p:blipFill>
        <p:spPr bwMode="auto">
          <a:xfrm>
            <a:off x="7805767" y="4978400"/>
            <a:ext cx="161925" cy="161925"/>
          </a:xfrm>
          <a:prstGeom prst="rect">
            <a:avLst/>
          </a:prstGeom>
          <a:noFill/>
          <a:ln w="9525">
            <a:noFill/>
            <a:miter lim="800000"/>
            <a:headEnd/>
            <a:tailEnd/>
          </a:ln>
          <a:effectLst/>
        </p:spPr>
      </p:pic>
      <p:pic>
        <p:nvPicPr>
          <p:cNvPr id="10" name="Picture 8"/>
          <p:cNvPicPr>
            <a:picLocks noChangeArrowheads="1"/>
          </p:cNvPicPr>
          <p:nvPr/>
        </p:nvPicPr>
        <p:blipFill>
          <a:blip r:embed="rId3"/>
          <a:srcRect/>
          <a:stretch>
            <a:fillRect/>
          </a:stretch>
        </p:blipFill>
        <p:spPr bwMode="auto">
          <a:xfrm>
            <a:off x="7348567" y="5588000"/>
            <a:ext cx="161925" cy="161925"/>
          </a:xfrm>
          <a:prstGeom prst="rect">
            <a:avLst/>
          </a:prstGeom>
          <a:noFill/>
          <a:ln w="9525">
            <a:noFill/>
            <a:miter lim="800000"/>
            <a:headEnd/>
            <a:tailEnd/>
          </a:ln>
          <a:effectLst/>
        </p:spPr>
      </p:pic>
      <p:pic>
        <p:nvPicPr>
          <p:cNvPr id="11" name="Picture 9"/>
          <p:cNvPicPr>
            <a:picLocks noChangeArrowheads="1"/>
          </p:cNvPicPr>
          <p:nvPr/>
        </p:nvPicPr>
        <p:blipFill>
          <a:blip r:embed="rId3"/>
          <a:srcRect/>
          <a:stretch>
            <a:fillRect/>
          </a:stretch>
        </p:blipFill>
        <p:spPr bwMode="auto">
          <a:xfrm>
            <a:off x="3767167" y="3225800"/>
            <a:ext cx="161925" cy="161925"/>
          </a:xfrm>
          <a:prstGeom prst="rect">
            <a:avLst/>
          </a:prstGeom>
          <a:noFill/>
          <a:ln w="9525">
            <a:noFill/>
            <a:miter lim="800000"/>
            <a:headEnd/>
            <a:tailEnd/>
          </a:ln>
          <a:effectLst/>
        </p:spPr>
      </p:pic>
      <p:pic>
        <p:nvPicPr>
          <p:cNvPr id="12" name="Picture 10"/>
          <p:cNvPicPr>
            <a:picLocks noChangeArrowheads="1"/>
          </p:cNvPicPr>
          <p:nvPr/>
        </p:nvPicPr>
        <p:blipFill>
          <a:blip r:embed="rId3"/>
          <a:srcRect/>
          <a:stretch>
            <a:fillRect/>
          </a:stretch>
        </p:blipFill>
        <p:spPr bwMode="auto">
          <a:xfrm>
            <a:off x="3690967" y="4826000"/>
            <a:ext cx="161925" cy="161925"/>
          </a:xfrm>
          <a:prstGeom prst="rect">
            <a:avLst/>
          </a:prstGeom>
          <a:noFill/>
          <a:ln w="9525">
            <a:noFill/>
            <a:miter lim="800000"/>
            <a:headEnd/>
            <a:tailEnd/>
          </a:ln>
          <a:effectLst/>
        </p:spPr>
      </p:pic>
      <p:pic>
        <p:nvPicPr>
          <p:cNvPr id="13" name="Picture 11"/>
          <p:cNvPicPr>
            <a:picLocks noChangeArrowheads="1"/>
          </p:cNvPicPr>
          <p:nvPr/>
        </p:nvPicPr>
        <p:blipFill>
          <a:blip r:embed="rId3"/>
          <a:srcRect/>
          <a:stretch>
            <a:fillRect/>
          </a:stretch>
        </p:blipFill>
        <p:spPr bwMode="auto">
          <a:xfrm>
            <a:off x="4071967" y="2768600"/>
            <a:ext cx="161925" cy="161925"/>
          </a:xfrm>
          <a:prstGeom prst="rect">
            <a:avLst/>
          </a:prstGeom>
          <a:noFill/>
          <a:ln w="9525">
            <a:noFill/>
            <a:miter lim="800000"/>
            <a:headEnd/>
            <a:tailEnd/>
          </a:ln>
          <a:effectLst/>
        </p:spPr>
      </p:pic>
      <p:pic>
        <p:nvPicPr>
          <p:cNvPr id="14" name="Picture 12"/>
          <p:cNvPicPr>
            <a:picLocks noChangeArrowheads="1"/>
          </p:cNvPicPr>
          <p:nvPr/>
        </p:nvPicPr>
        <p:blipFill>
          <a:blip r:embed="rId3"/>
          <a:srcRect/>
          <a:stretch>
            <a:fillRect/>
          </a:stretch>
        </p:blipFill>
        <p:spPr bwMode="auto">
          <a:xfrm>
            <a:off x="4910167" y="2120900"/>
            <a:ext cx="161925" cy="161925"/>
          </a:xfrm>
          <a:prstGeom prst="rect">
            <a:avLst/>
          </a:prstGeom>
          <a:noFill/>
          <a:ln w="9525">
            <a:noFill/>
            <a:miter lim="800000"/>
            <a:headEnd/>
            <a:tailEnd/>
          </a:ln>
          <a:effectLst/>
        </p:spPr>
      </p:pic>
      <p:pic>
        <p:nvPicPr>
          <p:cNvPr id="15" name="Picture 13"/>
          <p:cNvPicPr>
            <a:picLocks noChangeArrowheads="1"/>
          </p:cNvPicPr>
          <p:nvPr/>
        </p:nvPicPr>
        <p:blipFill>
          <a:blip r:embed="rId3"/>
          <a:srcRect/>
          <a:stretch>
            <a:fillRect/>
          </a:stretch>
        </p:blipFill>
        <p:spPr bwMode="auto">
          <a:xfrm>
            <a:off x="5672167" y="6273800"/>
            <a:ext cx="161925" cy="161925"/>
          </a:xfrm>
          <a:prstGeom prst="rect">
            <a:avLst/>
          </a:prstGeom>
          <a:noFill/>
          <a:ln w="9525">
            <a:noFill/>
            <a:miter lim="800000"/>
            <a:headEnd/>
            <a:tailEnd/>
          </a:ln>
          <a:effectLst/>
        </p:spPr>
      </p:pic>
      <p:pic>
        <p:nvPicPr>
          <p:cNvPr id="16" name="Picture 14"/>
          <p:cNvPicPr>
            <a:picLocks noChangeArrowheads="1"/>
          </p:cNvPicPr>
          <p:nvPr/>
        </p:nvPicPr>
        <p:blipFill>
          <a:blip r:embed="rId3"/>
          <a:srcRect/>
          <a:stretch>
            <a:fillRect/>
          </a:stretch>
        </p:blipFill>
        <p:spPr bwMode="auto">
          <a:xfrm>
            <a:off x="6357967" y="2006600"/>
            <a:ext cx="161925" cy="161925"/>
          </a:xfrm>
          <a:prstGeom prst="rect">
            <a:avLst/>
          </a:prstGeom>
          <a:noFill/>
          <a:ln w="9525">
            <a:noFill/>
            <a:miter lim="800000"/>
            <a:headEnd/>
            <a:tailEnd/>
          </a:ln>
          <a:effectLst/>
        </p:spPr>
      </p:pic>
      <p:pic>
        <p:nvPicPr>
          <p:cNvPr id="17" name="Picture 15"/>
          <p:cNvPicPr>
            <a:picLocks noChangeArrowheads="1"/>
          </p:cNvPicPr>
          <p:nvPr/>
        </p:nvPicPr>
        <p:blipFill>
          <a:blip r:embed="rId3"/>
          <a:srcRect/>
          <a:stretch>
            <a:fillRect/>
          </a:stretch>
        </p:blipFill>
        <p:spPr bwMode="auto">
          <a:xfrm>
            <a:off x="4300567" y="2540000"/>
            <a:ext cx="161925" cy="161925"/>
          </a:xfrm>
          <a:prstGeom prst="rect">
            <a:avLst/>
          </a:prstGeom>
          <a:noFill/>
          <a:ln w="9525">
            <a:noFill/>
            <a:miter lim="800000"/>
            <a:headEnd/>
            <a:tailEnd/>
          </a:ln>
          <a:effectLst/>
        </p:spPr>
      </p:pic>
      <p:pic>
        <p:nvPicPr>
          <p:cNvPr id="18" name="Picture 16"/>
          <p:cNvPicPr>
            <a:picLocks noChangeArrowheads="1"/>
          </p:cNvPicPr>
          <p:nvPr/>
        </p:nvPicPr>
        <p:blipFill>
          <a:blip r:embed="rId3"/>
          <a:srcRect/>
          <a:stretch>
            <a:fillRect/>
          </a:stretch>
        </p:blipFill>
        <p:spPr bwMode="auto">
          <a:xfrm>
            <a:off x="3538567" y="4292600"/>
            <a:ext cx="161925" cy="161925"/>
          </a:xfrm>
          <a:prstGeom prst="rect">
            <a:avLst/>
          </a:prstGeom>
          <a:noFill/>
          <a:ln w="9525">
            <a:noFill/>
            <a:miter lim="800000"/>
            <a:headEnd/>
            <a:tailEnd/>
          </a:ln>
          <a:effectLst/>
        </p:spPr>
      </p:pic>
      <p:pic>
        <p:nvPicPr>
          <p:cNvPr id="19" name="Picture 17"/>
          <p:cNvPicPr>
            <a:picLocks noChangeArrowheads="1"/>
          </p:cNvPicPr>
          <p:nvPr/>
        </p:nvPicPr>
        <p:blipFill>
          <a:blip r:embed="rId3"/>
          <a:srcRect/>
          <a:stretch>
            <a:fillRect/>
          </a:stretch>
        </p:blipFill>
        <p:spPr bwMode="auto">
          <a:xfrm>
            <a:off x="4976842" y="6140450"/>
            <a:ext cx="161925" cy="161925"/>
          </a:xfrm>
          <a:prstGeom prst="rect">
            <a:avLst/>
          </a:prstGeom>
          <a:noFill/>
          <a:ln w="9525">
            <a:noFill/>
            <a:miter lim="800000"/>
            <a:headEnd/>
            <a:tailEnd/>
          </a:ln>
          <a:effectLst/>
        </p:spPr>
      </p:pic>
      <p:pic>
        <p:nvPicPr>
          <p:cNvPr id="20" name="Picture 18"/>
          <p:cNvPicPr>
            <a:picLocks noChangeArrowheads="1"/>
          </p:cNvPicPr>
          <p:nvPr/>
        </p:nvPicPr>
        <p:blipFill>
          <a:blip r:embed="rId3"/>
          <a:srcRect/>
          <a:stretch>
            <a:fillRect/>
          </a:stretch>
        </p:blipFill>
        <p:spPr bwMode="auto">
          <a:xfrm>
            <a:off x="3843367" y="5207000"/>
            <a:ext cx="161925" cy="161925"/>
          </a:xfrm>
          <a:prstGeom prst="rect">
            <a:avLst/>
          </a:prstGeom>
          <a:noFill/>
          <a:ln w="9525">
            <a:noFill/>
            <a:miter lim="800000"/>
            <a:headEnd/>
            <a:tailEnd/>
          </a:ln>
          <a:effectLst/>
        </p:spPr>
      </p:pic>
      <p:pic>
        <p:nvPicPr>
          <p:cNvPr id="21" name="Picture 19"/>
          <p:cNvPicPr>
            <a:picLocks noChangeArrowheads="1"/>
          </p:cNvPicPr>
          <p:nvPr/>
        </p:nvPicPr>
        <p:blipFill>
          <a:blip r:embed="rId3"/>
          <a:srcRect/>
          <a:stretch>
            <a:fillRect/>
          </a:stretch>
        </p:blipFill>
        <p:spPr bwMode="auto">
          <a:xfrm>
            <a:off x="4757767" y="6045200"/>
            <a:ext cx="161925" cy="161925"/>
          </a:xfrm>
          <a:prstGeom prst="rect">
            <a:avLst/>
          </a:prstGeom>
          <a:noFill/>
          <a:ln w="9525">
            <a:noFill/>
            <a:miter lim="800000"/>
            <a:headEnd/>
            <a:tailEnd/>
          </a:ln>
          <a:effectLst/>
        </p:spPr>
      </p:pic>
      <p:pic>
        <p:nvPicPr>
          <p:cNvPr id="22" name="Picture 20"/>
          <p:cNvPicPr>
            <a:picLocks noChangeArrowheads="1"/>
          </p:cNvPicPr>
          <p:nvPr/>
        </p:nvPicPr>
        <p:blipFill>
          <a:blip r:embed="rId3"/>
          <a:srcRect/>
          <a:stretch>
            <a:fillRect/>
          </a:stretch>
        </p:blipFill>
        <p:spPr bwMode="auto">
          <a:xfrm>
            <a:off x="7043767" y="5892800"/>
            <a:ext cx="161925" cy="161925"/>
          </a:xfrm>
          <a:prstGeom prst="rect">
            <a:avLst/>
          </a:prstGeom>
          <a:noFill/>
          <a:ln w="9525">
            <a:noFill/>
            <a:miter lim="800000"/>
            <a:headEnd/>
            <a:tailEnd/>
          </a:ln>
          <a:effectLst/>
        </p:spPr>
      </p:pic>
      <p:pic>
        <p:nvPicPr>
          <p:cNvPr id="23" name="Picture 21"/>
          <p:cNvPicPr>
            <a:picLocks noChangeArrowheads="1"/>
          </p:cNvPicPr>
          <p:nvPr/>
        </p:nvPicPr>
        <p:blipFill>
          <a:blip r:embed="rId3"/>
          <a:srcRect/>
          <a:stretch>
            <a:fillRect/>
          </a:stretch>
        </p:blipFill>
        <p:spPr bwMode="auto">
          <a:xfrm>
            <a:off x="5291167" y="2006600"/>
            <a:ext cx="161925" cy="161925"/>
          </a:xfrm>
          <a:prstGeom prst="rect">
            <a:avLst/>
          </a:prstGeom>
          <a:noFill/>
          <a:ln w="9525">
            <a:noFill/>
            <a:miter lim="800000"/>
            <a:headEnd/>
            <a:tailEnd/>
          </a:ln>
          <a:effectLst/>
        </p:spPr>
      </p:pic>
      <p:pic>
        <p:nvPicPr>
          <p:cNvPr id="24" name="Picture 22"/>
          <p:cNvPicPr>
            <a:picLocks noChangeArrowheads="1"/>
          </p:cNvPicPr>
          <p:nvPr/>
        </p:nvPicPr>
        <p:blipFill>
          <a:blip r:embed="rId3"/>
          <a:srcRect/>
          <a:stretch>
            <a:fillRect/>
          </a:stretch>
        </p:blipFill>
        <p:spPr bwMode="auto">
          <a:xfrm>
            <a:off x="6992967" y="2322513"/>
            <a:ext cx="161925" cy="161925"/>
          </a:xfrm>
          <a:prstGeom prst="rect">
            <a:avLst/>
          </a:prstGeom>
          <a:noFill/>
          <a:ln w="9525">
            <a:noFill/>
            <a:miter lim="800000"/>
            <a:headEnd/>
            <a:tailEnd/>
          </a:ln>
          <a:effectLst/>
        </p:spPr>
      </p:pic>
      <p:pic>
        <p:nvPicPr>
          <p:cNvPr id="25" name="Picture 23"/>
          <p:cNvPicPr>
            <a:picLocks noChangeArrowheads="1"/>
          </p:cNvPicPr>
          <p:nvPr/>
        </p:nvPicPr>
        <p:blipFill>
          <a:blip r:embed="rId3"/>
          <a:srcRect/>
          <a:stretch>
            <a:fillRect/>
          </a:stretch>
        </p:blipFill>
        <p:spPr bwMode="auto">
          <a:xfrm>
            <a:off x="3614767" y="3606800"/>
            <a:ext cx="161925" cy="161925"/>
          </a:xfrm>
          <a:prstGeom prst="rect">
            <a:avLst/>
          </a:prstGeom>
          <a:noFill/>
          <a:ln w="9525">
            <a:noFill/>
            <a:miter lim="800000"/>
            <a:headEnd/>
            <a:tailEnd/>
          </a:ln>
          <a:effectLst/>
        </p:spPr>
      </p:pic>
      <p:pic>
        <p:nvPicPr>
          <p:cNvPr id="26" name="Picture 24"/>
          <p:cNvPicPr>
            <a:picLocks noChangeArrowheads="1"/>
          </p:cNvPicPr>
          <p:nvPr/>
        </p:nvPicPr>
        <p:blipFill>
          <a:blip r:embed="rId3"/>
          <a:srcRect/>
          <a:stretch>
            <a:fillRect/>
          </a:stretch>
        </p:blipFill>
        <p:spPr bwMode="auto">
          <a:xfrm>
            <a:off x="7577167" y="5359400"/>
            <a:ext cx="161925" cy="161925"/>
          </a:xfrm>
          <a:prstGeom prst="rect">
            <a:avLst/>
          </a:prstGeom>
          <a:noFill/>
          <a:ln w="9525">
            <a:noFill/>
            <a:miter lim="800000"/>
            <a:headEnd/>
            <a:tailEnd/>
          </a:ln>
          <a:effectLst/>
        </p:spPr>
      </p:pic>
      <p:pic>
        <p:nvPicPr>
          <p:cNvPr id="27" name="Picture 25"/>
          <p:cNvPicPr>
            <a:picLocks noChangeArrowheads="1"/>
          </p:cNvPicPr>
          <p:nvPr/>
        </p:nvPicPr>
        <p:blipFill>
          <a:blip r:embed="rId3"/>
          <a:srcRect/>
          <a:stretch>
            <a:fillRect/>
          </a:stretch>
        </p:blipFill>
        <p:spPr bwMode="auto">
          <a:xfrm>
            <a:off x="6586567" y="6121400"/>
            <a:ext cx="161925" cy="161925"/>
          </a:xfrm>
          <a:prstGeom prst="rect">
            <a:avLst/>
          </a:prstGeom>
          <a:noFill/>
          <a:ln w="9525">
            <a:noFill/>
            <a:miter lim="800000"/>
            <a:headEnd/>
            <a:tailEnd/>
          </a:ln>
          <a:effectLst/>
        </p:spPr>
      </p:pic>
      <p:pic>
        <p:nvPicPr>
          <p:cNvPr id="28" name="Picture 26"/>
          <p:cNvPicPr>
            <a:picLocks noChangeArrowheads="1"/>
          </p:cNvPicPr>
          <p:nvPr/>
        </p:nvPicPr>
        <p:blipFill>
          <a:blip r:embed="rId3"/>
          <a:srcRect/>
          <a:stretch>
            <a:fillRect/>
          </a:stretch>
        </p:blipFill>
        <p:spPr bwMode="auto">
          <a:xfrm>
            <a:off x="4529167" y="5892800"/>
            <a:ext cx="161925" cy="161925"/>
          </a:xfrm>
          <a:prstGeom prst="rect">
            <a:avLst/>
          </a:prstGeom>
          <a:noFill/>
          <a:ln w="9525">
            <a:noFill/>
            <a:miter lim="800000"/>
            <a:headEnd/>
            <a:tailEnd/>
          </a:ln>
          <a:effectLst/>
        </p:spPr>
      </p:pic>
      <p:sp>
        <p:nvSpPr>
          <p:cNvPr id="29" name="Line 27"/>
          <p:cNvSpPr>
            <a:spLocks noChangeShapeType="1"/>
          </p:cNvSpPr>
          <p:nvPr/>
        </p:nvSpPr>
        <p:spPr bwMode="auto">
          <a:xfrm flipH="1">
            <a:off x="6992967" y="2827338"/>
            <a:ext cx="533400" cy="304800"/>
          </a:xfrm>
          <a:prstGeom prst="line">
            <a:avLst/>
          </a:prstGeom>
          <a:noFill/>
          <a:ln w="28575">
            <a:solidFill>
              <a:srgbClr val="FF0000"/>
            </a:solidFill>
            <a:round/>
            <a:headEnd type="triangle" w="med" len="med"/>
            <a:tailEnd type="none" w="med" len="lg"/>
          </a:ln>
          <a:effectLst/>
        </p:spPr>
        <p:txBody>
          <a:bodyPr wrap="none" anchor="ctr"/>
          <a:lstStyle/>
          <a:p>
            <a:endParaRPr lang="zh-CN" altLang="en-US"/>
          </a:p>
        </p:txBody>
      </p:sp>
      <p:sp>
        <p:nvSpPr>
          <p:cNvPr id="30" name="Text Box 28"/>
          <p:cNvSpPr txBox="1">
            <a:spLocks noChangeArrowheads="1"/>
          </p:cNvSpPr>
          <p:nvPr/>
        </p:nvSpPr>
        <p:spPr bwMode="auto">
          <a:xfrm>
            <a:off x="7596217" y="2428875"/>
            <a:ext cx="1190625" cy="519113"/>
          </a:xfrm>
          <a:prstGeom prst="rect">
            <a:avLst/>
          </a:prstGeom>
          <a:noFill/>
          <a:ln w="9525">
            <a:noFill/>
            <a:miter lim="800000"/>
            <a:headEnd/>
            <a:tailEnd/>
          </a:ln>
          <a:effectLst/>
        </p:spPr>
        <p:txBody>
          <a:bodyPr wrap="none" anchor="ctr">
            <a:spAutoFit/>
          </a:bodyPr>
          <a:lstStyle/>
          <a:p>
            <a:pPr eaLnBrk="0" hangingPunct="0"/>
            <a:r>
              <a:rPr lang="en-US" altLang="zh-CN" sz="2800" dirty="0" err="1">
                <a:solidFill>
                  <a:srgbClr val="F74209"/>
                </a:solidFill>
                <a:latin typeface="+mn-lt"/>
                <a:ea typeface="宋体" pitchFamily="2" charset="-122"/>
              </a:rPr>
              <a:t>topicId</a:t>
            </a:r>
            <a:endParaRPr lang="en-US" altLang="zh-CN" sz="3600" dirty="0">
              <a:latin typeface="+mn-lt"/>
              <a:ea typeface="宋体" pitchFamily="2" charset="-122"/>
            </a:endParaRPr>
          </a:p>
        </p:txBody>
      </p:sp>
      <p:cxnSp>
        <p:nvCxnSpPr>
          <p:cNvPr id="31" name="AutoShape 29"/>
          <p:cNvCxnSpPr>
            <a:cxnSpLocks noChangeShapeType="1"/>
          </p:cNvCxnSpPr>
          <p:nvPr/>
        </p:nvCxnSpPr>
        <p:spPr bwMode="auto">
          <a:xfrm rot="16200000">
            <a:off x="5676930" y="3611563"/>
            <a:ext cx="1214437" cy="3348037"/>
          </a:xfrm>
          <a:prstGeom prst="curvedConnector2">
            <a:avLst/>
          </a:prstGeom>
          <a:noFill/>
          <a:ln w="25400">
            <a:solidFill>
              <a:srgbClr val="00FF00"/>
            </a:solidFill>
            <a:round/>
            <a:headEnd/>
            <a:tailEnd type="triangle" w="med" len="med"/>
          </a:ln>
          <a:effectLst/>
        </p:spPr>
      </p:cxnSp>
      <p:pic>
        <p:nvPicPr>
          <p:cNvPr id="32" name="Picture 30"/>
          <p:cNvPicPr>
            <a:picLocks noChangeArrowheads="1"/>
          </p:cNvPicPr>
          <p:nvPr/>
        </p:nvPicPr>
        <p:blipFill>
          <a:blip r:embed="rId3"/>
          <a:srcRect/>
          <a:stretch>
            <a:fillRect/>
          </a:stretch>
        </p:blipFill>
        <p:spPr bwMode="auto">
          <a:xfrm>
            <a:off x="7958167" y="4597400"/>
            <a:ext cx="161925" cy="161925"/>
          </a:xfrm>
          <a:prstGeom prst="rect">
            <a:avLst/>
          </a:prstGeom>
          <a:noFill/>
          <a:ln w="9525">
            <a:noFill/>
            <a:miter lim="800000"/>
            <a:headEnd/>
            <a:tailEnd/>
          </a:ln>
          <a:effectLst/>
        </p:spPr>
      </p:pic>
      <p:pic>
        <p:nvPicPr>
          <p:cNvPr id="33" name="Picture 31"/>
          <p:cNvPicPr>
            <a:picLocks noChangeArrowheads="1"/>
          </p:cNvPicPr>
          <p:nvPr/>
        </p:nvPicPr>
        <p:blipFill>
          <a:blip r:embed="rId3"/>
          <a:srcRect/>
          <a:stretch>
            <a:fillRect/>
          </a:stretch>
        </p:blipFill>
        <p:spPr bwMode="auto">
          <a:xfrm>
            <a:off x="7196167" y="2463800"/>
            <a:ext cx="161925" cy="161925"/>
          </a:xfrm>
          <a:prstGeom prst="rect">
            <a:avLst/>
          </a:prstGeom>
          <a:noFill/>
          <a:ln w="9525">
            <a:noFill/>
            <a:miter lim="800000"/>
            <a:headEnd/>
            <a:tailEnd/>
          </a:ln>
          <a:effectLst/>
        </p:spPr>
      </p:pic>
      <p:pic>
        <p:nvPicPr>
          <p:cNvPr id="34" name="Picture 32"/>
          <p:cNvPicPr>
            <a:picLocks noChangeArrowheads="1"/>
          </p:cNvPicPr>
          <p:nvPr/>
        </p:nvPicPr>
        <p:blipFill>
          <a:blip r:embed="rId3"/>
          <a:srcRect/>
          <a:stretch>
            <a:fillRect/>
          </a:stretch>
        </p:blipFill>
        <p:spPr bwMode="auto">
          <a:xfrm>
            <a:off x="4300567" y="5740400"/>
            <a:ext cx="161925" cy="161925"/>
          </a:xfrm>
          <a:prstGeom prst="rect">
            <a:avLst/>
          </a:prstGeom>
          <a:noFill/>
          <a:ln w="9525">
            <a:noFill/>
            <a:miter lim="800000"/>
            <a:headEnd/>
            <a:tailEnd/>
          </a:ln>
          <a:effectLst/>
        </p:spPr>
      </p:pic>
      <p:pic>
        <p:nvPicPr>
          <p:cNvPr id="35" name="Picture 33"/>
          <p:cNvPicPr>
            <a:picLocks noChangeArrowheads="1"/>
          </p:cNvPicPr>
          <p:nvPr/>
        </p:nvPicPr>
        <p:blipFill>
          <a:blip r:embed="rId3"/>
          <a:srcRect/>
          <a:stretch>
            <a:fillRect/>
          </a:stretch>
        </p:blipFill>
        <p:spPr bwMode="auto">
          <a:xfrm>
            <a:off x="4630767" y="2222500"/>
            <a:ext cx="161925" cy="161925"/>
          </a:xfrm>
          <a:prstGeom prst="rect">
            <a:avLst/>
          </a:prstGeom>
          <a:noFill/>
          <a:ln w="9525">
            <a:noFill/>
            <a:miter lim="800000"/>
            <a:headEnd/>
            <a:tailEnd/>
          </a:ln>
          <a:effectLst/>
        </p:spPr>
      </p:pic>
      <p:cxnSp>
        <p:nvCxnSpPr>
          <p:cNvPr id="36" name="AutoShape 34"/>
          <p:cNvCxnSpPr>
            <a:cxnSpLocks noChangeShapeType="1"/>
          </p:cNvCxnSpPr>
          <p:nvPr/>
        </p:nvCxnSpPr>
        <p:spPr bwMode="auto">
          <a:xfrm rot="10800000">
            <a:off x="7881967" y="3611563"/>
            <a:ext cx="76200" cy="1066800"/>
          </a:xfrm>
          <a:prstGeom prst="curvedConnector3">
            <a:avLst>
              <a:gd name="adj1" fmla="val 400000"/>
            </a:avLst>
          </a:prstGeom>
          <a:noFill/>
          <a:ln w="25400">
            <a:solidFill>
              <a:srgbClr val="00FF00"/>
            </a:solidFill>
            <a:round/>
            <a:headEnd/>
            <a:tailEnd type="triangle" w="med" len="med"/>
          </a:ln>
          <a:effectLst/>
        </p:spPr>
      </p:cxnSp>
      <p:cxnSp>
        <p:nvCxnSpPr>
          <p:cNvPr id="37" name="AutoShape 35"/>
          <p:cNvCxnSpPr>
            <a:cxnSpLocks noChangeShapeType="1"/>
          </p:cNvCxnSpPr>
          <p:nvPr/>
        </p:nvCxnSpPr>
        <p:spPr bwMode="auto">
          <a:xfrm rot="10800000">
            <a:off x="7653367" y="3098800"/>
            <a:ext cx="228600" cy="512763"/>
          </a:xfrm>
          <a:prstGeom prst="curvedConnector3">
            <a:avLst>
              <a:gd name="adj1" fmla="val 200000"/>
            </a:avLst>
          </a:prstGeom>
          <a:noFill/>
          <a:ln w="25400">
            <a:solidFill>
              <a:srgbClr val="00FF00"/>
            </a:solidFill>
            <a:round/>
            <a:headEnd/>
            <a:tailEnd type="triangle" w="med" len="med"/>
          </a:ln>
          <a:effectLst/>
        </p:spPr>
      </p:cxnSp>
      <p:sp>
        <p:nvSpPr>
          <p:cNvPr id="38" name="Text Box 36"/>
          <p:cNvSpPr txBox="1">
            <a:spLocks noChangeArrowheads="1"/>
          </p:cNvSpPr>
          <p:nvPr/>
        </p:nvSpPr>
        <p:spPr bwMode="auto">
          <a:xfrm>
            <a:off x="2571736" y="6338888"/>
            <a:ext cx="3101946" cy="519112"/>
          </a:xfrm>
          <a:prstGeom prst="rect">
            <a:avLst/>
          </a:prstGeom>
          <a:noFill/>
          <a:ln w="9525">
            <a:noFill/>
            <a:miter lim="800000"/>
            <a:headEnd/>
            <a:tailEnd/>
          </a:ln>
          <a:effectLst/>
        </p:spPr>
        <p:txBody>
          <a:bodyPr wrap="square" anchor="ctr">
            <a:spAutoFit/>
          </a:bodyPr>
          <a:lstStyle/>
          <a:p>
            <a:pPr eaLnBrk="0" hangingPunct="0"/>
            <a:r>
              <a:rPr lang="en-US" altLang="zh-CN" sz="2800" dirty="0">
                <a:solidFill>
                  <a:srgbClr val="66FF99"/>
                </a:solidFill>
                <a:latin typeface="+mn-lt"/>
                <a:ea typeface="宋体" pitchFamily="2" charset="-122"/>
              </a:rPr>
              <a:t>Subscribe </a:t>
            </a:r>
            <a:r>
              <a:rPr lang="en-US" altLang="zh-CN" sz="2800" i="1" dirty="0" err="1">
                <a:solidFill>
                  <a:srgbClr val="66FF99"/>
                </a:solidFill>
                <a:latin typeface="+mn-lt"/>
                <a:ea typeface="宋体" pitchFamily="2" charset="-122"/>
              </a:rPr>
              <a:t>topicId</a:t>
            </a:r>
            <a:endParaRPr lang="en-US" altLang="zh-CN" sz="3600" dirty="0">
              <a:latin typeface="+mn-lt"/>
              <a:ea typeface="宋体" pitchFamily="2" charset="-122"/>
            </a:endParaRPr>
          </a:p>
        </p:txBody>
      </p:sp>
      <p:cxnSp>
        <p:nvCxnSpPr>
          <p:cNvPr id="39" name="AutoShape 38"/>
          <p:cNvCxnSpPr>
            <a:cxnSpLocks noChangeShapeType="1"/>
          </p:cNvCxnSpPr>
          <p:nvPr/>
        </p:nvCxnSpPr>
        <p:spPr bwMode="auto">
          <a:xfrm>
            <a:off x="3929092" y="3306763"/>
            <a:ext cx="2738438" cy="2814637"/>
          </a:xfrm>
          <a:prstGeom prst="curvedConnector2">
            <a:avLst/>
          </a:prstGeom>
          <a:noFill/>
          <a:ln w="25400">
            <a:solidFill>
              <a:srgbClr val="00FF00"/>
            </a:solidFill>
            <a:round/>
            <a:headEnd type="none" w="sm" len="sm"/>
            <a:tailEnd type="triangle" w="med" len="med"/>
          </a:ln>
          <a:effectLst/>
        </p:spPr>
      </p:cxnSp>
      <p:cxnSp>
        <p:nvCxnSpPr>
          <p:cNvPr id="40" name="AutoShape 39"/>
          <p:cNvCxnSpPr>
            <a:cxnSpLocks noChangeShapeType="1"/>
          </p:cNvCxnSpPr>
          <p:nvPr/>
        </p:nvCxnSpPr>
        <p:spPr bwMode="auto">
          <a:xfrm rot="16200000">
            <a:off x="6591330" y="4754563"/>
            <a:ext cx="1443037" cy="1290637"/>
          </a:xfrm>
          <a:prstGeom prst="curvedConnector2">
            <a:avLst/>
          </a:prstGeom>
          <a:noFill/>
          <a:ln w="25400">
            <a:solidFill>
              <a:srgbClr val="00FF00"/>
            </a:solidFill>
            <a:round/>
            <a:headEnd type="none" w="sm" len="sm"/>
            <a:tailEnd type="triangle" w="med" len="med"/>
          </a:ln>
          <a:effectLst/>
        </p:spPr>
      </p:cxnSp>
      <p:cxnSp>
        <p:nvCxnSpPr>
          <p:cNvPr id="41" name="AutoShape 40"/>
          <p:cNvCxnSpPr>
            <a:cxnSpLocks noChangeShapeType="1"/>
          </p:cNvCxnSpPr>
          <p:nvPr/>
        </p:nvCxnSpPr>
        <p:spPr bwMode="auto">
          <a:xfrm rot="16200000" flipH="1">
            <a:off x="6438930" y="2168525"/>
            <a:ext cx="1443038" cy="1443037"/>
          </a:xfrm>
          <a:prstGeom prst="curvedConnector2">
            <a:avLst/>
          </a:prstGeom>
          <a:noFill/>
          <a:ln w="25400">
            <a:solidFill>
              <a:srgbClr val="00FF00"/>
            </a:solidFill>
            <a:round/>
            <a:headEnd type="none" w="sm" len="sm"/>
            <a:tailEnd type="triangle" w="med" len="med"/>
          </a:ln>
          <a:effectLst/>
        </p:spPr>
      </p:cxnSp>
      <p:cxnSp>
        <p:nvCxnSpPr>
          <p:cNvPr id="42" name="AutoShape 44"/>
          <p:cNvCxnSpPr>
            <a:cxnSpLocks noChangeShapeType="1"/>
          </p:cNvCxnSpPr>
          <p:nvPr/>
        </p:nvCxnSpPr>
        <p:spPr bwMode="auto">
          <a:xfrm flipV="1">
            <a:off x="3865592" y="2484438"/>
            <a:ext cx="3221038" cy="2422525"/>
          </a:xfrm>
          <a:prstGeom prst="curvedConnector2">
            <a:avLst/>
          </a:prstGeom>
          <a:noFill/>
          <a:ln w="25400">
            <a:solidFill>
              <a:schemeClr val="tx2"/>
            </a:solidFill>
            <a:round/>
            <a:headEnd type="none" w="sm" len="sm"/>
            <a:tailEnd type="triangle" w="med" len="med"/>
          </a:ln>
          <a:effectLst/>
        </p:spPr>
      </p:cxnSp>
      <p:cxnSp>
        <p:nvCxnSpPr>
          <p:cNvPr id="43" name="AutoShape 45"/>
          <p:cNvCxnSpPr>
            <a:cxnSpLocks noChangeShapeType="1"/>
          </p:cNvCxnSpPr>
          <p:nvPr/>
        </p:nvCxnSpPr>
        <p:spPr bwMode="auto">
          <a:xfrm rot="16200000" flipH="1">
            <a:off x="7069168" y="2501900"/>
            <a:ext cx="614362" cy="579437"/>
          </a:xfrm>
          <a:prstGeom prst="curvedConnector2">
            <a:avLst/>
          </a:prstGeom>
          <a:noFill/>
          <a:ln w="25400">
            <a:solidFill>
              <a:schemeClr val="tx2"/>
            </a:solidFill>
            <a:round/>
            <a:headEnd type="none" w="sm" len="sm"/>
            <a:tailEnd type="triangle" w="med" len="med"/>
          </a:ln>
          <a:effectLst/>
        </p:spPr>
      </p:cxnSp>
      <p:cxnSp>
        <p:nvCxnSpPr>
          <p:cNvPr id="44" name="AutoShape 46"/>
          <p:cNvCxnSpPr>
            <a:cxnSpLocks noChangeShapeType="1"/>
          </p:cNvCxnSpPr>
          <p:nvPr/>
        </p:nvCxnSpPr>
        <p:spPr bwMode="auto">
          <a:xfrm rot="10800000">
            <a:off x="7653367" y="3086100"/>
            <a:ext cx="228600" cy="512763"/>
          </a:xfrm>
          <a:prstGeom prst="curvedConnector3">
            <a:avLst>
              <a:gd name="adj1" fmla="val 200000"/>
            </a:avLst>
          </a:prstGeom>
          <a:noFill/>
          <a:ln w="25400">
            <a:solidFill>
              <a:schemeClr val="tx2"/>
            </a:solidFill>
            <a:round/>
            <a:headEnd type="triangle" w="med" len="med"/>
            <a:tailEnd/>
          </a:ln>
          <a:effectLst/>
        </p:spPr>
      </p:cxnSp>
      <p:cxnSp>
        <p:nvCxnSpPr>
          <p:cNvPr id="45" name="AutoShape 47"/>
          <p:cNvCxnSpPr>
            <a:cxnSpLocks noChangeShapeType="1"/>
          </p:cNvCxnSpPr>
          <p:nvPr/>
        </p:nvCxnSpPr>
        <p:spPr bwMode="auto">
          <a:xfrm rot="16200000" flipH="1">
            <a:off x="6426230" y="2155825"/>
            <a:ext cx="1443038" cy="1443037"/>
          </a:xfrm>
          <a:prstGeom prst="curvedConnector2">
            <a:avLst/>
          </a:prstGeom>
          <a:noFill/>
          <a:ln w="25400">
            <a:solidFill>
              <a:schemeClr val="tx2"/>
            </a:solidFill>
            <a:round/>
            <a:headEnd type="triangle" w="med" len="med"/>
            <a:tailEnd/>
          </a:ln>
          <a:effectLst/>
        </p:spPr>
      </p:cxnSp>
      <p:cxnSp>
        <p:nvCxnSpPr>
          <p:cNvPr id="46" name="AutoShape 48"/>
          <p:cNvCxnSpPr>
            <a:cxnSpLocks noChangeShapeType="1"/>
          </p:cNvCxnSpPr>
          <p:nvPr/>
        </p:nvCxnSpPr>
        <p:spPr bwMode="auto">
          <a:xfrm rot="10800000">
            <a:off x="7881967" y="3611563"/>
            <a:ext cx="76200" cy="1066800"/>
          </a:xfrm>
          <a:prstGeom prst="curvedConnector3">
            <a:avLst>
              <a:gd name="adj1" fmla="val 400000"/>
            </a:avLst>
          </a:prstGeom>
          <a:noFill/>
          <a:ln w="25400">
            <a:solidFill>
              <a:schemeClr val="tx2"/>
            </a:solidFill>
            <a:round/>
            <a:headEnd type="triangle" w="med" len="med"/>
            <a:tailEnd/>
          </a:ln>
          <a:effectLst/>
        </p:spPr>
      </p:cxnSp>
      <p:cxnSp>
        <p:nvCxnSpPr>
          <p:cNvPr id="47" name="AutoShape 49"/>
          <p:cNvCxnSpPr>
            <a:cxnSpLocks noChangeShapeType="1"/>
          </p:cNvCxnSpPr>
          <p:nvPr/>
        </p:nvCxnSpPr>
        <p:spPr bwMode="auto">
          <a:xfrm rot="16200000">
            <a:off x="5689630" y="3611563"/>
            <a:ext cx="1214437" cy="3348037"/>
          </a:xfrm>
          <a:prstGeom prst="curvedConnector2">
            <a:avLst/>
          </a:prstGeom>
          <a:noFill/>
          <a:ln w="25400">
            <a:solidFill>
              <a:schemeClr val="tx2"/>
            </a:solidFill>
            <a:round/>
            <a:headEnd type="triangle" w="med" len="med"/>
            <a:tailEnd/>
          </a:ln>
          <a:effectLst/>
        </p:spPr>
      </p:cxnSp>
      <p:cxnSp>
        <p:nvCxnSpPr>
          <p:cNvPr id="48" name="AutoShape 50"/>
          <p:cNvCxnSpPr>
            <a:cxnSpLocks noChangeShapeType="1"/>
          </p:cNvCxnSpPr>
          <p:nvPr/>
        </p:nvCxnSpPr>
        <p:spPr bwMode="auto">
          <a:xfrm rot="16200000">
            <a:off x="6591330" y="4741863"/>
            <a:ext cx="1443037" cy="1290637"/>
          </a:xfrm>
          <a:prstGeom prst="curvedConnector2">
            <a:avLst/>
          </a:prstGeom>
          <a:noFill/>
          <a:ln w="25400">
            <a:solidFill>
              <a:schemeClr val="tx2"/>
            </a:solidFill>
            <a:round/>
            <a:headEnd type="triangle" w="med" len="med"/>
            <a:tailEnd/>
          </a:ln>
          <a:effectLst/>
        </p:spPr>
      </p:cxnSp>
      <p:cxnSp>
        <p:nvCxnSpPr>
          <p:cNvPr id="49" name="AutoShape 51"/>
          <p:cNvCxnSpPr>
            <a:cxnSpLocks noChangeShapeType="1"/>
          </p:cNvCxnSpPr>
          <p:nvPr/>
        </p:nvCxnSpPr>
        <p:spPr bwMode="auto">
          <a:xfrm>
            <a:off x="3903692" y="3306763"/>
            <a:ext cx="2738438" cy="2814637"/>
          </a:xfrm>
          <a:prstGeom prst="curvedConnector2">
            <a:avLst/>
          </a:prstGeom>
          <a:noFill/>
          <a:ln w="25400">
            <a:solidFill>
              <a:schemeClr val="tx2"/>
            </a:solidFill>
            <a:round/>
            <a:headEnd type="triangle" w="med" len="med"/>
            <a:tailEnd/>
          </a:ln>
          <a:effectLst/>
        </p:spPr>
      </p:cxnSp>
      <p:sp>
        <p:nvSpPr>
          <p:cNvPr id="51" name="Text Box 28"/>
          <p:cNvSpPr txBox="1">
            <a:spLocks noChangeArrowheads="1"/>
          </p:cNvSpPr>
          <p:nvPr/>
        </p:nvSpPr>
        <p:spPr bwMode="auto">
          <a:xfrm>
            <a:off x="2428860" y="4786322"/>
            <a:ext cx="1242648" cy="523220"/>
          </a:xfrm>
          <a:prstGeom prst="rect">
            <a:avLst/>
          </a:prstGeom>
          <a:noFill/>
          <a:ln w="9525">
            <a:noFill/>
            <a:miter lim="800000"/>
            <a:headEnd/>
            <a:tailEnd/>
          </a:ln>
          <a:effectLst/>
        </p:spPr>
        <p:txBody>
          <a:bodyPr wrap="none" anchor="ctr">
            <a:spAutoFit/>
          </a:bodyPr>
          <a:lstStyle/>
          <a:p>
            <a:pPr eaLnBrk="0" hangingPunct="0"/>
            <a:r>
              <a:rPr lang="en-US" altLang="zh-CN" sz="2800" dirty="0" smtClean="0">
                <a:solidFill>
                  <a:srgbClr val="3333FF"/>
                </a:solidFill>
                <a:latin typeface="+mn-lt"/>
                <a:ea typeface="宋体" pitchFamily="2" charset="-122"/>
              </a:rPr>
              <a:t>Publish</a:t>
            </a:r>
            <a:endParaRPr lang="en-US" altLang="zh-CN" sz="3600" dirty="0">
              <a:solidFill>
                <a:srgbClr val="3333FF"/>
              </a:solidFill>
              <a:latin typeface="+mn-lt"/>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Stripe</a:t>
            </a:r>
          </a:p>
          <a:p>
            <a:pPr lvl="1"/>
            <a:r>
              <a:rPr lang="en-GB" altLang="zh-CN" dirty="0" err="1" smtClean="0">
                <a:ea typeface="宋体" charset="-122"/>
              </a:rPr>
              <a:t>SplitStream</a:t>
            </a:r>
            <a:r>
              <a:rPr lang="en-GB" altLang="zh-CN" dirty="0" smtClean="0">
                <a:ea typeface="宋体" charset="-122"/>
              </a:rPr>
              <a:t> divides data into stripes</a:t>
            </a:r>
          </a:p>
          <a:p>
            <a:pPr lvl="1"/>
            <a:r>
              <a:rPr lang="en-GB" altLang="zh-CN" dirty="0" smtClean="0">
                <a:ea typeface="宋体" charset="-122"/>
              </a:rPr>
              <a:t>Each stripe uses one Scribe multicast tree</a:t>
            </a:r>
          </a:p>
          <a:p>
            <a:pPr lvl="1"/>
            <a:r>
              <a:rPr lang="en-GB" altLang="zh-CN" dirty="0" smtClean="0">
                <a:ea typeface="宋体" charset="-122"/>
              </a:rPr>
              <a:t>Prefix routing ensures property that each node is internal to only one tree</a:t>
            </a:r>
          </a:p>
          <a:p>
            <a:pPr lvl="2"/>
            <a:r>
              <a:rPr lang="en-GB" altLang="zh-CN" dirty="0" smtClean="0">
                <a:ea typeface="宋体" charset="-122"/>
              </a:rPr>
              <a:t>Inbound bandwidth: can achieve desired </a:t>
            </a:r>
            <a:r>
              <a:rPr lang="en-GB" altLang="zh-CN" dirty="0" err="1" smtClean="0">
                <a:ea typeface="宋体" charset="-122"/>
              </a:rPr>
              <a:t>indegree</a:t>
            </a:r>
            <a:r>
              <a:rPr lang="en-GB" altLang="zh-CN" dirty="0" smtClean="0">
                <a:ea typeface="宋体" charset="-122"/>
              </a:rPr>
              <a:t> while this property holds</a:t>
            </a:r>
          </a:p>
          <a:p>
            <a:pPr lvl="2"/>
            <a:r>
              <a:rPr lang="en-GB" altLang="zh-CN" dirty="0" smtClean="0">
                <a:ea typeface="宋体" charset="-122"/>
              </a:rPr>
              <a:t>Outbound bandwidth: this is harder—we'll have to look at the node join algorithm to see how this works</a:t>
            </a:r>
          </a:p>
          <a:p>
            <a:pPr lvl="1"/>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Stripe tree initialize</a:t>
            </a:r>
          </a:p>
          <a:p>
            <a:pPr lvl="1"/>
            <a:r>
              <a:rPr lang="en-US" dirty="0" smtClean="0"/>
              <a:t># of strips = # of Pastry routing table columns</a:t>
            </a:r>
          </a:p>
          <a:p>
            <a:pPr lvl="1"/>
            <a:r>
              <a:rPr lang="en-GB" altLang="zh-CN" dirty="0" smtClean="0">
                <a:ea typeface="宋体" charset="-122"/>
              </a:rPr>
              <a:t>Scribe's push-down fails in </a:t>
            </a:r>
            <a:r>
              <a:rPr lang="en-GB" altLang="zh-CN" dirty="0" err="1" smtClean="0">
                <a:ea typeface="宋体" charset="-122"/>
              </a:rPr>
              <a:t>Splitstream</a:t>
            </a:r>
            <a:endParaRPr lang="en-GB" altLang="zh-CN" dirty="0" smtClean="0">
              <a:ea typeface="宋体" charset="-122"/>
            </a:endParaRPr>
          </a:p>
          <a:p>
            <a:pPr lvl="1"/>
            <a:r>
              <a:rPr lang="en-US" dirty="0" smtClean="0"/>
              <a:t> </a:t>
            </a:r>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pic>
        <p:nvPicPr>
          <p:cNvPr id="150530" name="Picture 2" descr="C:\DOCUME~1\gambell\LOCALS~1\Temp\(N{G@VT(F1K0Z]U967]Z0@Y.jpg"/>
          <p:cNvPicPr>
            <a:picLocks noChangeAspect="1" noChangeArrowheads="1"/>
          </p:cNvPicPr>
          <p:nvPr/>
        </p:nvPicPr>
        <p:blipFill>
          <a:blip r:embed="rId3"/>
          <a:srcRect/>
          <a:stretch>
            <a:fillRect/>
          </a:stretch>
        </p:blipFill>
        <p:spPr bwMode="auto">
          <a:xfrm>
            <a:off x="2786050" y="3643314"/>
            <a:ext cx="6120171" cy="2643206"/>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pPr lvl="0"/>
            <a:r>
              <a:rPr lang="fr-FR" dirty="0" smtClean="0">
                <a:solidFill>
                  <a:prstClr val="black"/>
                </a:solidFill>
              </a:rPr>
              <a:t>Splitstream push-down</a:t>
            </a:r>
          </a:p>
          <a:p>
            <a:pPr lvl="1"/>
            <a:r>
              <a:rPr lang="fr-FR" dirty="0" smtClean="0">
                <a:solidFill>
                  <a:prstClr val="black"/>
                </a:solidFill>
              </a:rPr>
              <a:t>The child having less prefix match between node ID and stripe ID will be push-down to its sibling</a:t>
            </a: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pic>
        <p:nvPicPr>
          <p:cNvPr id="6" name="Picture 2" descr="C:\DOCUME~1\gambell\LOCALS~1\Temp\82I1LGJV]K4]JZCKV4HH[DO.jpg"/>
          <p:cNvPicPr>
            <a:picLocks noChangeAspect="1" noChangeArrowheads="1"/>
          </p:cNvPicPr>
          <p:nvPr/>
        </p:nvPicPr>
        <p:blipFill>
          <a:blip r:embed="rId3"/>
          <a:srcRect/>
          <a:stretch>
            <a:fillRect/>
          </a:stretch>
        </p:blipFill>
        <p:spPr bwMode="auto">
          <a:xfrm>
            <a:off x="3214678" y="3286124"/>
            <a:ext cx="5248524" cy="1857388"/>
          </a:xfrm>
          <a:prstGeom prst="rect">
            <a:avLst/>
          </a:prstGeom>
          <a:noFill/>
        </p:spPr>
      </p:pic>
      <p:pic>
        <p:nvPicPr>
          <p:cNvPr id="145412" name="Picture 4" descr="C:\DOCUME~1\gambell\LOCALS~1\Temp\X9{EKAKR2J]41@}KFZ8}Q_E.jpg"/>
          <p:cNvPicPr>
            <a:picLocks noChangeAspect="1" noChangeArrowheads="1"/>
          </p:cNvPicPr>
          <p:nvPr/>
        </p:nvPicPr>
        <p:blipFill>
          <a:blip r:embed="rId4"/>
          <a:srcRect/>
          <a:stretch>
            <a:fillRect/>
          </a:stretch>
        </p:blipFill>
        <p:spPr bwMode="auto">
          <a:xfrm>
            <a:off x="3214678" y="5143536"/>
            <a:ext cx="5183959" cy="1714488"/>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pPr lvl="0"/>
            <a:r>
              <a:rPr lang="fr-FR" dirty="0" smtClean="0">
                <a:solidFill>
                  <a:prstClr val="black"/>
                </a:solidFill>
              </a:rPr>
              <a:t>Spare capacity group</a:t>
            </a:r>
          </a:p>
          <a:p>
            <a:pPr lvl="1"/>
            <a:r>
              <a:rPr lang="fr-FR" dirty="0" smtClean="0">
                <a:solidFill>
                  <a:prstClr val="black"/>
                </a:solidFill>
              </a:rPr>
              <a:t>Organize peers with spare capacity as a Scribe tree</a:t>
            </a:r>
          </a:p>
          <a:p>
            <a:pPr lvl="1"/>
            <a:r>
              <a:rPr lang="fr-FR" dirty="0" smtClean="0">
                <a:solidFill>
                  <a:prstClr val="black"/>
                </a:solidFill>
              </a:rPr>
              <a:t>Orphan nodes anycast in the spare capacity group to join</a:t>
            </a:r>
            <a:endParaRPr lang="fr-FR" dirty="0" smtClean="0"/>
          </a:p>
          <a:p>
            <a:pPr lvl="1">
              <a:buNone/>
            </a:pPr>
            <a:endParaRPr lang="fr-FR" dirty="0" smtClean="0"/>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pic>
        <p:nvPicPr>
          <p:cNvPr id="144388" name="Picture 4" descr="C:\DOCUME~1\gambell\LOCALS~1\Temp\3(GY6G][M_Y27G{X~A}BTZC.jpg"/>
          <p:cNvPicPr>
            <a:picLocks noChangeAspect="1" noChangeArrowheads="1"/>
          </p:cNvPicPr>
          <p:nvPr/>
        </p:nvPicPr>
        <p:blipFill>
          <a:blip r:embed="rId3"/>
          <a:srcRect l="916" t="2243"/>
          <a:stretch>
            <a:fillRect/>
          </a:stretch>
        </p:blipFill>
        <p:spPr bwMode="auto">
          <a:xfrm>
            <a:off x="3000364" y="3857628"/>
            <a:ext cx="3786214" cy="3000396"/>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pPr lvl="0"/>
            <a:r>
              <a:rPr lang="fr-FR" dirty="0" smtClean="0">
                <a:solidFill>
                  <a:prstClr val="black"/>
                </a:solidFill>
              </a:rPr>
              <a:t>Correctness and complexity</a:t>
            </a:r>
          </a:p>
          <a:p>
            <a:pPr lvl="1"/>
            <a:r>
              <a:rPr lang="fr-FR" dirty="0" smtClean="0">
                <a:solidFill>
                  <a:prstClr val="black"/>
                </a:solidFill>
              </a:rPr>
              <a:t>Node may fail to join a non prefix maching tree</a:t>
            </a:r>
          </a:p>
          <a:p>
            <a:pPr lvl="1"/>
            <a:r>
              <a:rPr lang="fr-FR" dirty="0" smtClean="0">
                <a:solidFill>
                  <a:prstClr val="black"/>
                </a:solidFill>
              </a:rPr>
              <a:t>But the failure of forest construction is unlikely</a:t>
            </a:r>
            <a:endParaRPr lang="fr-FR" dirty="0" smtClean="0"/>
          </a:p>
          <a:p>
            <a:pPr lvl="1"/>
            <a:endParaRPr lang="fr-FR" dirty="0" smtClean="0">
              <a:solidFill>
                <a:prstClr val="black"/>
              </a:solidFill>
            </a:endParaRP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pic>
        <p:nvPicPr>
          <p:cNvPr id="5" name="Picture 4"/>
          <p:cNvPicPr>
            <a:picLocks noChangeAspect="1" noChangeArrowheads="1"/>
          </p:cNvPicPr>
          <p:nvPr/>
        </p:nvPicPr>
        <p:blipFill>
          <a:blip r:embed="rId3"/>
          <a:srcRect/>
          <a:stretch>
            <a:fillRect/>
          </a:stretch>
        </p:blipFill>
        <p:spPr bwMode="auto">
          <a:xfrm>
            <a:off x="3225542" y="3927474"/>
            <a:ext cx="4632606" cy="164466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4446613"/>
            <a:ext cx="6715125" cy="1768469"/>
          </a:xfrm>
        </p:spPr>
        <p:txBody>
          <a:bodyPr/>
          <a:lstStyle/>
          <a:p>
            <a:r>
              <a:rPr lang="en-US" altLang="zh-CN" dirty="0" smtClean="0"/>
              <a:t>IP multicast (IPMC)</a:t>
            </a:r>
          </a:p>
          <a:p>
            <a:pPr lvl="1"/>
            <a:r>
              <a:rPr lang="en-US" altLang="zh-CN" dirty="0" smtClean="0"/>
              <a:t>Use router to copy data on the network layer, </a:t>
            </a:r>
            <a:r>
              <a:rPr lang="en-US" altLang="zh-CN" dirty="0" err="1" smtClean="0"/>
              <a:t>Deering</a:t>
            </a:r>
            <a:r>
              <a:rPr lang="en-US" altLang="zh-CN" dirty="0" smtClean="0"/>
              <a:t> proposed in 1990</a:t>
            </a:r>
          </a:p>
          <a:p>
            <a:endParaRPr lang="en-US" altLang="zh-CN" dirty="0" smtClean="0"/>
          </a:p>
        </p:txBody>
      </p:sp>
      <p:sp>
        <p:nvSpPr>
          <p:cNvPr id="107523" name="Titre 1"/>
          <p:cNvSpPr>
            <a:spLocks noGrp="1"/>
          </p:cNvSpPr>
          <p:nvPr>
            <p:ph type="title"/>
          </p:nvPr>
        </p:nvSpPr>
        <p:spPr>
          <a:xfrm>
            <a:off x="2428875" y="274638"/>
            <a:ext cx="6257925" cy="1143000"/>
          </a:xfrm>
        </p:spPr>
        <p:txBody>
          <a:bodyPr/>
          <a:lstStyle/>
          <a:p>
            <a:pPr algn="l"/>
            <a:r>
              <a:rPr lang="fr-CA" dirty="0" smtClean="0">
                <a:solidFill>
                  <a:srgbClr val="42607C"/>
                </a:solidFill>
              </a:rPr>
              <a:t>How does multicast work?</a:t>
            </a:r>
            <a:endParaRPr lang="fr-FR" dirty="0" smtClean="0">
              <a:solidFill>
                <a:srgbClr val="42607C"/>
              </a:solidFill>
            </a:endParaRPr>
          </a:p>
        </p:txBody>
      </p:sp>
      <p:pic>
        <p:nvPicPr>
          <p:cNvPr id="9" name="Picture 4"/>
          <p:cNvPicPr>
            <a:picLocks noChangeAspect="1" noChangeArrowheads="1"/>
          </p:cNvPicPr>
          <p:nvPr/>
        </p:nvPicPr>
        <p:blipFill>
          <a:blip r:embed="rId4" cstate="print"/>
          <a:srcRect/>
          <a:stretch>
            <a:fillRect/>
          </a:stretch>
        </p:blipFill>
        <p:spPr bwMode="auto">
          <a:xfrm>
            <a:off x="2857488" y="2304775"/>
            <a:ext cx="708825" cy="708825"/>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l="14673" t="13271" r="15631" b="2991"/>
          <a:stretch>
            <a:fillRect/>
          </a:stretch>
        </p:blipFill>
        <p:spPr bwMode="auto">
          <a:xfrm>
            <a:off x="7072330" y="1428736"/>
            <a:ext cx="523017" cy="770762"/>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l="14673" t="13271" r="15631" b="2991"/>
          <a:stretch>
            <a:fillRect/>
          </a:stretch>
        </p:blipFill>
        <p:spPr bwMode="auto">
          <a:xfrm>
            <a:off x="7072330" y="2357430"/>
            <a:ext cx="523017" cy="770762"/>
          </a:xfrm>
          <a:prstGeom prst="rect">
            <a:avLst/>
          </a:prstGeom>
          <a:noFill/>
          <a:ln w="9525">
            <a:noFill/>
            <a:miter lim="800000"/>
            <a:headEnd/>
            <a:tailEnd/>
          </a:ln>
          <a:effectLst/>
        </p:spPr>
      </p:pic>
      <p:pic>
        <p:nvPicPr>
          <p:cNvPr id="12" name="Picture 2"/>
          <p:cNvPicPr>
            <a:picLocks noChangeAspect="1" noChangeArrowheads="1"/>
          </p:cNvPicPr>
          <p:nvPr/>
        </p:nvPicPr>
        <p:blipFill>
          <a:blip r:embed="rId5" cstate="print"/>
          <a:srcRect l="14673" t="13271" r="15631" b="2991"/>
          <a:stretch>
            <a:fillRect/>
          </a:stretch>
        </p:blipFill>
        <p:spPr bwMode="auto">
          <a:xfrm>
            <a:off x="7072330" y="3357562"/>
            <a:ext cx="523017" cy="770762"/>
          </a:xfrm>
          <a:prstGeom prst="rect">
            <a:avLst/>
          </a:prstGeom>
          <a:noFill/>
          <a:ln w="9525">
            <a:noFill/>
            <a:miter lim="800000"/>
            <a:headEnd/>
            <a:tailEnd/>
          </a:ln>
          <a:effectLst/>
        </p:spPr>
      </p:pic>
      <p:grpSp>
        <p:nvGrpSpPr>
          <p:cNvPr id="2" name="组合 17"/>
          <p:cNvGrpSpPr/>
          <p:nvPr/>
        </p:nvGrpSpPr>
        <p:grpSpPr>
          <a:xfrm>
            <a:off x="5357818" y="2039476"/>
            <a:ext cx="1226412" cy="1460962"/>
            <a:chOff x="3696805" y="2193244"/>
            <a:chExt cx="2887425" cy="1196520"/>
          </a:xfrm>
        </p:grpSpPr>
        <p:sp>
          <p:nvSpPr>
            <p:cNvPr id="13" name="右箭头 12"/>
            <p:cNvSpPr/>
            <p:nvPr/>
          </p:nvSpPr>
          <p:spPr>
            <a:xfrm rot="20448961">
              <a:off x="3696805" y="2193244"/>
              <a:ext cx="285752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右箭头 13"/>
            <p:cNvSpPr/>
            <p:nvPr/>
          </p:nvSpPr>
          <p:spPr>
            <a:xfrm rot="973655">
              <a:off x="3726710" y="3246888"/>
              <a:ext cx="285752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866035" y="2727848"/>
              <a:ext cx="2706229"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右箭头 18"/>
          <p:cNvSpPr/>
          <p:nvPr/>
        </p:nvSpPr>
        <p:spPr>
          <a:xfrm>
            <a:off x="3571868" y="2714620"/>
            <a:ext cx="920279" cy="15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818" name="Picture 2" descr="http://t3.gstatic.com/images?q=tbn:Ho7L-OZWCq84jM:http://whitesindia.com/shoppe/images/d-link-glb-802c-router.jpg"/>
          <p:cNvPicPr>
            <a:picLocks noChangeAspect="1" noChangeArrowheads="1"/>
          </p:cNvPicPr>
          <p:nvPr/>
        </p:nvPicPr>
        <p:blipFill>
          <a:blip r:embed="rId6"/>
          <a:srcRect/>
          <a:stretch>
            <a:fillRect/>
          </a:stretch>
        </p:blipFill>
        <p:spPr bwMode="auto">
          <a:xfrm>
            <a:off x="4500562" y="2500306"/>
            <a:ext cx="928694" cy="55575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pPr lvl="0"/>
            <a:r>
              <a:rPr lang="en-GB" altLang="zh-CN" dirty="0" smtClean="0">
                <a:ea typeface="宋体" charset="-122"/>
              </a:rPr>
              <a:t>Expected state maintained by each node is </a:t>
            </a:r>
            <a:r>
              <a:rPr lang="en-GB" altLang="zh-CN" i="1" dirty="0" smtClean="0">
                <a:ea typeface="宋体" charset="-122"/>
              </a:rPr>
              <a:t>O(</a:t>
            </a:r>
            <a:r>
              <a:rPr lang="en-GB" altLang="zh-CN" i="1" dirty="0" err="1" smtClean="0">
                <a:ea typeface="宋体" charset="-122"/>
              </a:rPr>
              <a:t>log|N</a:t>
            </a:r>
            <a:r>
              <a:rPr lang="en-GB" altLang="zh-CN" i="1" dirty="0" smtClean="0">
                <a:ea typeface="宋体" charset="-122"/>
              </a:rPr>
              <a:t>|)</a:t>
            </a:r>
          </a:p>
          <a:p>
            <a:pPr lvl="0"/>
            <a:r>
              <a:rPr lang="en-GB" altLang="zh-CN" i="1" dirty="0" smtClean="0">
                <a:ea typeface="宋体" charset="-122"/>
              </a:rPr>
              <a:t>Expected number of messages to build forest is O(|</a:t>
            </a:r>
            <a:r>
              <a:rPr lang="en-GB" altLang="zh-CN" i="1" dirty="0" err="1" smtClean="0">
                <a:ea typeface="宋体" charset="-122"/>
              </a:rPr>
              <a:t>N|log|N</a:t>
            </a:r>
            <a:r>
              <a:rPr lang="en-GB" altLang="zh-CN" i="1" dirty="0" smtClean="0">
                <a:ea typeface="宋体" charset="-122"/>
              </a:rPr>
              <a:t>|) if trees are well balanced and O(|N|</a:t>
            </a:r>
            <a:r>
              <a:rPr lang="en-GB" altLang="zh-CN" i="1" baseline="33000" dirty="0" smtClean="0">
                <a:ea typeface="宋体" charset="-122"/>
              </a:rPr>
              <a:t>2</a:t>
            </a:r>
            <a:r>
              <a:rPr lang="en-GB" altLang="zh-CN" i="1" dirty="0" smtClean="0">
                <a:ea typeface="宋体" charset="-122"/>
              </a:rPr>
              <a:t>) in the worst case</a:t>
            </a:r>
          </a:p>
          <a:p>
            <a:pPr lvl="0"/>
            <a:r>
              <a:rPr lang="en-GB" altLang="zh-CN" i="1" dirty="0" smtClean="0">
                <a:ea typeface="宋体" charset="-122"/>
              </a:rPr>
              <a:t>Trees should be well balanced if each node forwards its own stripe to two other nodes</a:t>
            </a:r>
          </a:p>
          <a:p>
            <a:pPr lvl="0"/>
            <a:endParaRPr lang="fr-FR" dirty="0" smtClean="0">
              <a:solidFill>
                <a:prstClr val="black"/>
              </a:solidFill>
            </a:endParaRPr>
          </a:p>
        </p:txBody>
      </p:sp>
      <p:sp>
        <p:nvSpPr>
          <p:cNvPr id="109571" name="Titre 1"/>
          <p:cNvSpPr>
            <a:spLocks noGrp="1"/>
          </p:cNvSpPr>
          <p:nvPr>
            <p:ph type="title"/>
          </p:nvPr>
        </p:nvSpPr>
        <p:spPr>
          <a:xfrm>
            <a:off x="2428875" y="274638"/>
            <a:ext cx="6257925" cy="1143000"/>
          </a:xfrm>
        </p:spPr>
        <p:txBody>
          <a:bodyPr/>
          <a:lstStyle/>
          <a:p>
            <a:pPr algn="l"/>
            <a:r>
              <a:rPr lang="fr-CA" dirty="0" smtClean="0">
                <a:solidFill>
                  <a:srgbClr val="42607C"/>
                </a:solidFill>
              </a:rPr>
              <a:t>Design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15715" name="Titre 1"/>
          <p:cNvSpPr>
            <a:spLocks noGrp="1"/>
          </p:cNvSpPr>
          <p:nvPr>
            <p:ph type="title"/>
          </p:nvPr>
        </p:nvSpPr>
        <p:spPr>
          <a:xfrm>
            <a:off x="381000" y="274638"/>
            <a:ext cx="8305800" cy="1143000"/>
          </a:xfrm>
        </p:spPr>
        <p:txBody>
          <a:bodyPr/>
          <a:lstStyle/>
          <a:p>
            <a:r>
              <a:rPr lang="fr-CA" dirty="0" smtClean="0">
                <a:solidFill>
                  <a:srgbClr val="42607C"/>
                </a:solidFill>
              </a:rPr>
              <a:t>Experiment</a:t>
            </a:r>
            <a:endParaRPr lang="fr-FR" dirty="0" smtClean="0"/>
          </a:p>
        </p:txBody>
      </p:sp>
      <p:sp>
        <p:nvSpPr>
          <p:cNvPr id="6" name="Espace réservé du contenu 2"/>
          <p:cNvSpPr>
            <a:spLocks noGrp="1"/>
          </p:cNvSpPr>
          <p:nvPr>
            <p:ph idx="1"/>
          </p:nvPr>
        </p:nvSpPr>
        <p:spPr>
          <a:xfrm>
            <a:off x="381000" y="1871658"/>
            <a:ext cx="8458200" cy="914400"/>
          </a:xfrm>
        </p:spPr>
        <p:txBody>
          <a:bodyPr/>
          <a:lstStyle/>
          <a:p>
            <a:r>
              <a:rPr lang="fr-FR" dirty="0" smtClean="0"/>
              <a:t>Forest construction overhead</a:t>
            </a:r>
          </a:p>
          <a:p>
            <a:endParaRPr lang="fr-FR" dirty="0" smtClean="0"/>
          </a:p>
        </p:txBody>
      </p:sp>
      <p:sp>
        <p:nvSpPr>
          <p:cNvPr id="7" name="TextBox 6"/>
          <p:cNvSpPr txBox="1"/>
          <p:nvPr/>
        </p:nvSpPr>
        <p:spPr>
          <a:xfrm>
            <a:off x="6929454" y="-24"/>
            <a:ext cx="2214578" cy="369332"/>
          </a:xfrm>
          <a:prstGeom prst="rect">
            <a:avLst/>
          </a:prstGeom>
          <a:noFill/>
        </p:spPr>
        <p:txBody>
          <a:bodyPr wrap="square" rtlCol="0">
            <a:spAutoFit/>
          </a:bodyPr>
          <a:lstStyle/>
          <a:p>
            <a:r>
              <a:rPr lang="en-US" b="1" dirty="0" err="1" smtClean="0">
                <a:latin typeface="+mn-lt"/>
              </a:rPr>
              <a:t>SplitStream</a:t>
            </a:r>
            <a:endParaRPr lang="en-US" b="1" dirty="0">
              <a:latin typeface="+mn-lt"/>
            </a:endParaRPr>
          </a:p>
        </p:txBody>
      </p:sp>
      <p:pic>
        <p:nvPicPr>
          <p:cNvPr id="8" name="Picture 3"/>
          <p:cNvPicPr>
            <a:picLocks noChangeAspect="1" noChangeArrowheads="1"/>
          </p:cNvPicPr>
          <p:nvPr/>
        </p:nvPicPr>
        <p:blipFill>
          <a:blip r:embed="rId3"/>
          <a:srcRect/>
          <a:stretch>
            <a:fillRect/>
          </a:stretch>
        </p:blipFill>
        <p:spPr bwMode="auto">
          <a:xfrm>
            <a:off x="-32" y="2928934"/>
            <a:ext cx="9080604" cy="330041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15715" name="Titre 1"/>
          <p:cNvSpPr>
            <a:spLocks noGrp="1"/>
          </p:cNvSpPr>
          <p:nvPr>
            <p:ph type="title"/>
          </p:nvPr>
        </p:nvSpPr>
        <p:spPr>
          <a:xfrm>
            <a:off x="381000" y="274638"/>
            <a:ext cx="8305800" cy="1143000"/>
          </a:xfrm>
        </p:spPr>
        <p:txBody>
          <a:bodyPr/>
          <a:lstStyle/>
          <a:p>
            <a:r>
              <a:rPr lang="fr-CA" dirty="0" smtClean="0">
                <a:solidFill>
                  <a:srgbClr val="42607C"/>
                </a:solidFill>
              </a:rPr>
              <a:t>Experiment</a:t>
            </a:r>
            <a:endParaRPr lang="fr-FR" dirty="0" smtClean="0"/>
          </a:p>
        </p:txBody>
      </p:sp>
      <p:sp>
        <p:nvSpPr>
          <p:cNvPr id="6" name="Espace réservé du contenu 2"/>
          <p:cNvSpPr>
            <a:spLocks noGrp="1"/>
          </p:cNvSpPr>
          <p:nvPr>
            <p:ph idx="1"/>
          </p:nvPr>
        </p:nvSpPr>
        <p:spPr>
          <a:xfrm>
            <a:off x="381000" y="1871658"/>
            <a:ext cx="8458200" cy="914400"/>
          </a:xfrm>
        </p:spPr>
        <p:txBody>
          <a:bodyPr/>
          <a:lstStyle/>
          <a:p>
            <a:r>
              <a:rPr lang="fr-FR" dirty="0" smtClean="0"/>
              <a:t>Multicast performance</a:t>
            </a:r>
          </a:p>
          <a:p>
            <a:endParaRPr lang="fr-FR" dirty="0" smtClean="0"/>
          </a:p>
        </p:txBody>
      </p:sp>
      <p:sp>
        <p:nvSpPr>
          <p:cNvPr id="7" name="TextBox 6"/>
          <p:cNvSpPr txBox="1"/>
          <p:nvPr/>
        </p:nvSpPr>
        <p:spPr>
          <a:xfrm>
            <a:off x="6929454" y="-24"/>
            <a:ext cx="2214578" cy="369332"/>
          </a:xfrm>
          <a:prstGeom prst="rect">
            <a:avLst/>
          </a:prstGeom>
          <a:noFill/>
        </p:spPr>
        <p:txBody>
          <a:bodyPr wrap="square" rtlCol="0">
            <a:spAutoFit/>
          </a:bodyPr>
          <a:lstStyle/>
          <a:p>
            <a:r>
              <a:rPr lang="en-US" b="1" dirty="0" err="1" smtClean="0">
                <a:latin typeface="+mn-lt"/>
              </a:rPr>
              <a:t>SplitStream</a:t>
            </a:r>
            <a:endParaRPr lang="en-US" b="1" dirty="0">
              <a:latin typeface="+mn-lt"/>
            </a:endParaRPr>
          </a:p>
        </p:txBody>
      </p:sp>
      <p:pic>
        <p:nvPicPr>
          <p:cNvPr id="131074" name="Picture 2" descr="C:\DOCUME~1\gambell\LOCALS~1\Temp\(C8FWN(Z~DGHWY@ZBP]W757.jpg"/>
          <p:cNvPicPr>
            <a:picLocks noChangeAspect="1" noChangeArrowheads="1"/>
          </p:cNvPicPr>
          <p:nvPr/>
        </p:nvPicPr>
        <p:blipFill>
          <a:blip r:embed="rId3"/>
          <a:srcRect/>
          <a:stretch>
            <a:fillRect/>
          </a:stretch>
        </p:blipFill>
        <p:spPr bwMode="auto">
          <a:xfrm>
            <a:off x="142844" y="3143248"/>
            <a:ext cx="4588789" cy="3071834"/>
          </a:xfrm>
          <a:prstGeom prst="rect">
            <a:avLst/>
          </a:prstGeom>
          <a:noFill/>
        </p:spPr>
      </p:pic>
      <p:pic>
        <p:nvPicPr>
          <p:cNvPr id="131076" name="Picture 4" descr="C:\DOCUME~1\gambell\LOCALS~1\Temp\Y50{`[JE5@B410$A7~EP]GH.jpg"/>
          <p:cNvPicPr>
            <a:picLocks noChangeAspect="1" noChangeArrowheads="1"/>
          </p:cNvPicPr>
          <p:nvPr/>
        </p:nvPicPr>
        <p:blipFill>
          <a:blip r:embed="rId4"/>
          <a:srcRect/>
          <a:stretch>
            <a:fillRect/>
          </a:stretch>
        </p:blipFill>
        <p:spPr bwMode="auto">
          <a:xfrm>
            <a:off x="4541449" y="3098692"/>
            <a:ext cx="4547902" cy="311639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15715" name="Titre 1"/>
          <p:cNvSpPr>
            <a:spLocks noGrp="1"/>
          </p:cNvSpPr>
          <p:nvPr>
            <p:ph type="title"/>
          </p:nvPr>
        </p:nvSpPr>
        <p:spPr>
          <a:xfrm>
            <a:off x="381000" y="274638"/>
            <a:ext cx="8305800" cy="1143000"/>
          </a:xfrm>
        </p:spPr>
        <p:txBody>
          <a:bodyPr/>
          <a:lstStyle/>
          <a:p>
            <a:r>
              <a:rPr lang="fr-CA" dirty="0" smtClean="0">
                <a:solidFill>
                  <a:srgbClr val="42607C"/>
                </a:solidFill>
              </a:rPr>
              <a:t>Experiment</a:t>
            </a:r>
            <a:endParaRPr lang="fr-FR" dirty="0" smtClean="0"/>
          </a:p>
        </p:txBody>
      </p:sp>
      <p:sp>
        <p:nvSpPr>
          <p:cNvPr id="6" name="Espace réservé du contenu 2"/>
          <p:cNvSpPr>
            <a:spLocks noGrp="1"/>
          </p:cNvSpPr>
          <p:nvPr>
            <p:ph idx="1"/>
          </p:nvPr>
        </p:nvSpPr>
        <p:spPr>
          <a:xfrm>
            <a:off x="381000" y="1871658"/>
            <a:ext cx="8458200" cy="914400"/>
          </a:xfrm>
        </p:spPr>
        <p:txBody>
          <a:bodyPr/>
          <a:lstStyle/>
          <a:p>
            <a:r>
              <a:rPr lang="fr-FR" dirty="0" smtClean="0"/>
              <a:t>Delay and failure resilience</a:t>
            </a:r>
          </a:p>
          <a:p>
            <a:endParaRPr lang="fr-FR" dirty="0" smtClean="0"/>
          </a:p>
        </p:txBody>
      </p:sp>
      <p:sp>
        <p:nvSpPr>
          <p:cNvPr id="7" name="TextBox 6"/>
          <p:cNvSpPr txBox="1"/>
          <p:nvPr/>
        </p:nvSpPr>
        <p:spPr>
          <a:xfrm>
            <a:off x="6929454" y="-24"/>
            <a:ext cx="2214578" cy="369332"/>
          </a:xfrm>
          <a:prstGeom prst="rect">
            <a:avLst/>
          </a:prstGeom>
          <a:noFill/>
        </p:spPr>
        <p:txBody>
          <a:bodyPr wrap="square" rtlCol="0">
            <a:spAutoFit/>
          </a:bodyPr>
          <a:lstStyle/>
          <a:p>
            <a:r>
              <a:rPr lang="en-US" b="1" dirty="0" err="1" smtClean="0">
                <a:latin typeface="+mn-lt"/>
              </a:rPr>
              <a:t>SplitStream</a:t>
            </a:r>
            <a:endParaRPr lang="en-US" b="1" dirty="0">
              <a:latin typeface="+mn-lt"/>
            </a:endParaRPr>
          </a:p>
        </p:txBody>
      </p:sp>
      <p:pic>
        <p:nvPicPr>
          <p:cNvPr id="149506" name="Picture 2" descr="C:\DOCUME~1\gambell\LOCALS~1\Temp\_U~K3~F@2B0RD82{SJV3}CI.jpg"/>
          <p:cNvPicPr>
            <a:picLocks noChangeAspect="1" noChangeArrowheads="1"/>
          </p:cNvPicPr>
          <p:nvPr/>
        </p:nvPicPr>
        <p:blipFill>
          <a:blip r:embed="rId3"/>
          <a:srcRect/>
          <a:stretch>
            <a:fillRect/>
          </a:stretch>
        </p:blipFill>
        <p:spPr bwMode="auto">
          <a:xfrm>
            <a:off x="24098" y="3214686"/>
            <a:ext cx="4547902" cy="2634996"/>
          </a:xfrm>
          <a:prstGeom prst="rect">
            <a:avLst/>
          </a:prstGeom>
          <a:noFill/>
        </p:spPr>
      </p:pic>
      <p:pic>
        <p:nvPicPr>
          <p:cNvPr id="149508" name="Picture 4" descr="C:\DOCUME~1\gambell\LOCALS~1\Temp\%)H%MNBSRJ]0(O65$H7CKTL.jpg"/>
          <p:cNvPicPr>
            <a:picLocks noChangeAspect="1" noChangeArrowheads="1"/>
          </p:cNvPicPr>
          <p:nvPr/>
        </p:nvPicPr>
        <p:blipFill>
          <a:blip r:embed="rId4"/>
          <a:srcRect t="1819" r="1508"/>
          <a:stretch>
            <a:fillRect/>
          </a:stretch>
        </p:blipFill>
        <p:spPr bwMode="auto">
          <a:xfrm>
            <a:off x="4477544" y="3214686"/>
            <a:ext cx="4666456" cy="278608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fr-FR" dirty="0" smtClean="0"/>
              <a:t>Striping a multicast into multiple trees provides:</a:t>
            </a:r>
          </a:p>
          <a:p>
            <a:pPr lvl="1"/>
            <a:r>
              <a:rPr lang="fr-FR" dirty="0" smtClean="0"/>
              <a:t>Better load balance</a:t>
            </a:r>
          </a:p>
          <a:p>
            <a:pPr lvl="1"/>
            <a:r>
              <a:rPr lang="fr-FR" dirty="0" smtClean="0"/>
              <a:t>High resilience of network churn</a:t>
            </a:r>
          </a:p>
          <a:p>
            <a:pPr lvl="1"/>
            <a:r>
              <a:rPr lang="fr-FR" dirty="0" smtClean="0"/>
              <a:t>Respect of heteogeneous node bandwidth capacity</a:t>
            </a:r>
          </a:p>
          <a:p>
            <a:pPr lvl="0"/>
            <a:r>
              <a:rPr lang="fr-FR" dirty="0" smtClean="0">
                <a:solidFill>
                  <a:prstClr val="black"/>
                </a:solidFill>
              </a:rPr>
              <a:t>Pastry support latency aware and cycle free overlay construction</a:t>
            </a:r>
          </a:p>
          <a:p>
            <a:pPr lvl="1"/>
            <a:endParaRPr lang="fr-FR" dirty="0" smtClean="0"/>
          </a:p>
        </p:txBody>
      </p:sp>
      <p:sp>
        <p:nvSpPr>
          <p:cNvPr id="112643" name="Titre 1"/>
          <p:cNvSpPr>
            <a:spLocks noGrp="1"/>
          </p:cNvSpPr>
          <p:nvPr>
            <p:ph type="title"/>
          </p:nvPr>
        </p:nvSpPr>
        <p:spPr>
          <a:xfrm>
            <a:off x="2428875" y="274638"/>
            <a:ext cx="6257925" cy="1143000"/>
          </a:xfrm>
        </p:spPr>
        <p:txBody>
          <a:bodyPr/>
          <a:lstStyle/>
          <a:p>
            <a:pPr algn="l"/>
            <a:r>
              <a:rPr lang="fr-CA" dirty="0" smtClean="0">
                <a:solidFill>
                  <a:srgbClr val="42607C"/>
                </a:solidFill>
              </a:rPr>
              <a:t>Conclusion</a:t>
            </a:r>
            <a:endParaRPr lang="fr-FR" dirty="0" smtClean="0">
              <a:solidFill>
                <a:srgbClr val="42607C"/>
              </a:solidFill>
            </a:endParaRPr>
          </a:p>
        </p:txBody>
      </p:sp>
      <p:sp>
        <p:nvSpPr>
          <p:cNvPr id="4" name="TextBox 3"/>
          <p:cNvSpPr txBox="1"/>
          <p:nvPr/>
        </p:nvSpPr>
        <p:spPr>
          <a:xfrm>
            <a:off x="6929454" y="-24"/>
            <a:ext cx="2214578" cy="369332"/>
          </a:xfrm>
          <a:prstGeom prst="rect">
            <a:avLst/>
          </a:prstGeom>
          <a:noFill/>
        </p:spPr>
        <p:txBody>
          <a:bodyPr wrap="square" rtlCol="0">
            <a:spAutoFit/>
          </a:bodyPr>
          <a:lstStyle/>
          <a:p>
            <a:r>
              <a:rPr lang="en-US" b="1" dirty="0" err="1" smtClean="0">
                <a:solidFill>
                  <a:schemeClr val="bg1">
                    <a:lumMod val="65000"/>
                  </a:schemeClr>
                </a:solidFill>
                <a:latin typeface="+mn-lt"/>
              </a:rPr>
              <a:t>SplitStream</a:t>
            </a:r>
            <a:endParaRPr lang="en-US" b="1"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15715" name="Titre 1"/>
          <p:cNvSpPr>
            <a:spLocks noGrp="1"/>
          </p:cNvSpPr>
          <p:nvPr>
            <p:ph type="title"/>
          </p:nvPr>
        </p:nvSpPr>
        <p:spPr>
          <a:xfrm>
            <a:off x="381000" y="274638"/>
            <a:ext cx="8305800" cy="1143000"/>
          </a:xfrm>
        </p:spPr>
        <p:txBody>
          <a:bodyPr/>
          <a:lstStyle/>
          <a:p>
            <a:r>
              <a:rPr lang="fr-FR" dirty="0" smtClean="0"/>
              <a:t>Discussion</a:t>
            </a:r>
          </a:p>
        </p:txBody>
      </p:sp>
      <p:sp>
        <p:nvSpPr>
          <p:cNvPr id="6" name="Espace réservé du contenu 2"/>
          <p:cNvSpPr>
            <a:spLocks noGrp="1"/>
          </p:cNvSpPr>
          <p:nvPr>
            <p:ph idx="1"/>
          </p:nvPr>
        </p:nvSpPr>
        <p:spPr>
          <a:xfrm>
            <a:off x="381000" y="1871658"/>
            <a:ext cx="8458200" cy="4986342"/>
          </a:xfrm>
        </p:spPr>
        <p:txBody>
          <a:bodyPr/>
          <a:lstStyle/>
          <a:p>
            <a:r>
              <a:rPr lang="fr-FR" dirty="0" smtClean="0"/>
              <a:t>Flaws of Bimodal multicast</a:t>
            </a:r>
          </a:p>
          <a:p>
            <a:pPr lvl="1"/>
            <a:r>
              <a:rPr lang="fr-FR" dirty="0" smtClean="0"/>
              <a:t>Relying on IP multicast may fail</a:t>
            </a:r>
          </a:p>
          <a:p>
            <a:pPr lvl="1"/>
            <a:r>
              <a:rPr lang="fr-FR" dirty="0" smtClean="0"/>
              <a:t>Tree multicast is load unbalanced and churn vulnarable</a:t>
            </a:r>
          </a:p>
          <a:p>
            <a:r>
              <a:rPr lang="fr-FR" dirty="0" smtClean="0"/>
              <a:t>Flaws of Splitstream</a:t>
            </a:r>
          </a:p>
          <a:p>
            <a:pPr lvl="1"/>
            <a:r>
              <a:rPr lang="fr-FR" dirty="0" smtClean="0"/>
              <a:t>Network churn will introduce off-pastry link between parent and child, thus loose the benefit of pastry [from Chunkyspread]</a:t>
            </a:r>
          </a:p>
          <a:p>
            <a:pPr lvl="1"/>
            <a:r>
              <a:rPr lang="fr-FR" dirty="0" smtClean="0"/>
              <a:t>ID-based constrains is stronger than load constrains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4446613"/>
            <a:ext cx="6715125" cy="1768469"/>
          </a:xfrm>
        </p:spPr>
        <p:txBody>
          <a:bodyPr/>
          <a:lstStyle/>
          <a:p>
            <a:pPr>
              <a:buFont typeface="Arial" pitchFamily="34" charset="0"/>
              <a:buChar char="•"/>
            </a:pPr>
            <a:r>
              <a:rPr lang="en-US" altLang="zh-CN" dirty="0" smtClean="0"/>
              <a:t>Application layer multicast (ALM)</a:t>
            </a:r>
          </a:p>
          <a:p>
            <a:pPr lvl="1"/>
            <a:r>
              <a:rPr lang="en-US" altLang="zh-CN" dirty="0" smtClean="0">
                <a:solidFill>
                  <a:prstClr val="black"/>
                </a:solidFill>
              </a:rPr>
              <a:t>Use proxy node or end host to copy data on application layer, </a:t>
            </a:r>
          </a:p>
        </p:txBody>
      </p:sp>
      <p:sp>
        <p:nvSpPr>
          <p:cNvPr id="107523" name="Titre 1"/>
          <p:cNvSpPr>
            <a:spLocks noGrp="1"/>
          </p:cNvSpPr>
          <p:nvPr>
            <p:ph type="title"/>
          </p:nvPr>
        </p:nvSpPr>
        <p:spPr>
          <a:xfrm>
            <a:off x="2428875" y="274638"/>
            <a:ext cx="6257925" cy="1143000"/>
          </a:xfrm>
        </p:spPr>
        <p:txBody>
          <a:bodyPr/>
          <a:lstStyle/>
          <a:p>
            <a:pPr algn="l"/>
            <a:r>
              <a:rPr lang="fr-CA" dirty="0" smtClean="0">
                <a:solidFill>
                  <a:srgbClr val="42607C"/>
                </a:solidFill>
              </a:rPr>
              <a:t>How does multicast work?</a:t>
            </a:r>
            <a:endParaRPr lang="fr-FR" dirty="0" smtClean="0">
              <a:solidFill>
                <a:srgbClr val="42607C"/>
              </a:solidFill>
            </a:endParaRPr>
          </a:p>
        </p:txBody>
      </p:sp>
      <p:pic>
        <p:nvPicPr>
          <p:cNvPr id="9" name="Picture 4"/>
          <p:cNvPicPr>
            <a:picLocks noChangeAspect="1" noChangeArrowheads="1"/>
          </p:cNvPicPr>
          <p:nvPr/>
        </p:nvPicPr>
        <p:blipFill>
          <a:blip r:embed="rId4" cstate="print"/>
          <a:srcRect/>
          <a:stretch>
            <a:fillRect/>
          </a:stretch>
        </p:blipFill>
        <p:spPr bwMode="auto">
          <a:xfrm>
            <a:off x="2857488" y="2304775"/>
            <a:ext cx="708825" cy="708825"/>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l="14673" t="13271" r="15631" b="2991"/>
          <a:stretch>
            <a:fillRect/>
          </a:stretch>
        </p:blipFill>
        <p:spPr bwMode="auto">
          <a:xfrm>
            <a:off x="7072330" y="1428736"/>
            <a:ext cx="523017" cy="770762"/>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l="14673" t="13271" r="15631" b="2991"/>
          <a:stretch>
            <a:fillRect/>
          </a:stretch>
        </p:blipFill>
        <p:spPr bwMode="auto">
          <a:xfrm>
            <a:off x="7072330" y="2357430"/>
            <a:ext cx="523017" cy="770762"/>
          </a:xfrm>
          <a:prstGeom prst="rect">
            <a:avLst/>
          </a:prstGeom>
          <a:noFill/>
          <a:ln w="9525">
            <a:noFill/>
            <a:miter lim="800000"/>
            <a:headEnd/>
            <a:tailEnd/>
          </a:ln>
          <a:effectLst/>
        </p:spPr>
      </p:pic>
      <p:pic>
        <p:nvPicPr>
          <p:cNvPr id="12" name="Picture 2"/>
          <p:cNvPicPr>
            <a:picLocks noChangeAspect="1" noChangeArrowheads="1"/>
          </p:cNvPicPr>
          <p:nvPr/>
        </p:nvPicPr>
        <p:blipFill>
          <a:blip r:embed="rId5" cstate="print"/>
          <a:srcRect l="14673" t="13271" r="15631" b="2991"/>
          <a:stretch>
            <a:fillRect/>
          </a:stretch>
        </p:blipFill>
        <p:spPr bwMode="auto">
          <a:xfrm>
            <a:off x="7072330" y="3357562"/>
            <a:ext cx="523017" cy="770762"/>
          </a:xfrm>
          <a:prstGeom prst="rect">
            <a:avLst/>
          </a:prstGeom>
          <a:noFill/>
          <a:ln w="9525">
            <a:noFill/>
            <a:miter lim="800000"/>
            <a:headEnd/>
            <a:tailEnd/>
          </a:ln>
          <a:effectLst/>
        </p:spPr>
      </p:pic>
      <p:grpSp>
        <p:nvGrpSpPr>
          <p:cNvPr id="2" name="组合 17"/>
          <p:cNvGrpSpPr/>
          <p:nvPr/>
        </p:nvGrpSpPr>
        <p:grpSpPr>
          <a:xfrm>
            <a:off x="5357818" y="2039476"/>
            <a:ext cx="1226412" cy="1460962"/>
            <a:chOff x="3696805" y="2193244"/>
            <a:chExt cx="2887425" cy="1196520"/>
          </a:xfrm>
        </p:grpSpPr>
        <p:sp>
          <p:nvSpPr>
            <p:cNvPr id="13" name="右箭头 12"/>
            <p:cNvSpPr/>
            <p:nvPr/>
          </p:nvSpPr>
          <p:spPr>
            <a:xfrm rot="20448961">
              <a:off x="3696805" y="2193244"/>
              <a:ext cx="285752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右箭头 13"/>
            <p:cNvSpPr/>
            <p:nvPr/>
          </p:nvSpPr>
          <p:spPr>
            <a:xfrm rot="973655">
              <a:off x="3726710" y="3246888"/>
              <a:ext cx="285752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866035" y="2727848"/>
              <a:ext cx="2706229"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右箭头 18"/>
          <p:cNvSpPr/>
          <p:nvPr/>
        </p:nvSpPr>
        <p:spPr>
          <a:xfrm>
            <a:off x="3571868" y="2714620"/>
            <a:ext cx="920279" cy="15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p:cNvPicPr>
            <a:picLocks noChangeAspect="1" noChangeArrowheads="1"/>
          </p:cNvPicPr>
          <p:nvPr/>
        </p:nvPicPr>
        <p:blipFill>
          <a:blip r:embed="rId5" cstate="print"/>
          <a:srcRect l="14673" t="13271" r="15631" b="2991"/>
          <a:stretch>
            <a:fillRect/>
          </a:stretch>
        </p:blipFill>
        <p:spPr bwMode="auto">
          <a:xfrm>
            <a:off x="4643438" y="2357430"/>
            <a:ext cx="523017" cy="770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en-US" altLang="zh-CN" dirty="0" smtClean="0"/>
              <a:t>IPMC is disabled in WAN</a:t>
            </a:r>
          </a:p>
          <a:p>
            <a:pPr lvl="1"/>
            <a:r>
              <a:rPr lang="en-US" altLang="zh-CN" dirty="0" smtClean="0"/>
              <a:t>Performance issues (</a:t>
            </a:r>
            <a:r>
              <a:rPr lang="en-US" altLang="zh-CN" dirty="0" err="1" smtClean="0"/>
              <a:t>Karsruhe</a:t>
            </a:r>
            <a:r>
              <a:rPr lang="en-US" altLang="zh-CN" dirty="0" smtClean="0"/>
              <a:t>, </a:t>
            </a:r>
            <a:r>
              <a:rPr lang="en-US" altLang="zh-CN" dirty="0" err="1" smtClean="0"/>
              <a:t>Sigcomm</a:t>
            </a:r>
            <a:r>
              <a:rPr lang="en-US" altLang="zh-CN" dirty="0" smtClean="0"/>
              <a:t>)</a:t>
            </a:r>
          </a:p>
          <a:p>
            <a:pPr lvl="1"/>
            <a:r>
              <a:rPr lang="en-US" altLang="zh-CN" dirty="0" smtClean="0"/>
              <a:t>Feasibility issues</a:t>
            </a:r>
          </a:p>
          <a:p>
            <a:pPr lvl="1"/>
            <a:r>
              <a:rPr lang="en-US" altLang="zh-CN" dirty="0" smtClean="0"/>
              <a:t>Desirability issues</a:t>
            </a:r>
          </a:p>
          <a:p>
            <a:pPr lvl="1"/>
            <a:r>
              <a:rPr lang="en-US" altLang="zh-CN" dirty="0" smtClean="0">
                <a:solidFill>
                  <a:srgbClr val="3333FF"/>
                </a:solidFill>
              </a:rPr>
              <a:t>Efficient in LAN</a:t>
            </a:r>
          </a:p>
          <a:p>
            <a:r>
              <a:rPr lang="en-US" altLang="zh-CN" dirty="0" smtClean="0"/>
              <a:t>ALM has emerged as an option</a:t>
            </a:r>
          </a:p>
          <a:p>
            <a:pPr lvl="1"/>
            <a:r>
              <a:rPr lang="en-US" altLang="zh-CN" dirty="0" smtClean="0"/>
              <a:t>Easy to deploy and maintain</a:t>
            </a:r>
          </a:p>
          <a:p>
            <a:pPr lvl="1"/>
            <a:r>
              <a:rPr lang="en-US" altLang="zh-CN" dirty="0" smtClean="0"/>
              <a:t>Based on internet preferred </a:t>
            </a:r>
            <a:r>
              <a:rPr lang="en-US" altLang="zh-CN" dirty="0" err="1" smtClean="0"/>
              <a:t>unicast</a:t>
            </a:r>
            <a:endParaRPr lang="en-US" altLang="zh-CN" dirty="0" smtClean="0"/>
          </a:p>
          <a:p>
            <a:pPr lvl="1"/>
            <a:r>
              <a:rPr lang="en-US" altLang="zh-CN" dirty="0" smtClean="0">
                <a:solidFill>
                  <a:srgbClr val="FF0000"/>
                </a:solidFill>
              </a:rPr>
              <a:t>No generic infrastructure</a:t>
            </a:r>
          </a:p>
        </p:txBody>
      </p:sp>
      <p:sp>
        <p:nvSpPr>
          <p:cNvPr id="107523" name="Titre 1"/>
          <p:cNvSpPr>
            <a:spLocks noGrp="1"/>
          </p:cNvSpPr>
          <p:nvPr>
            <p:ph type="title"/>
          </p:nvPr>
        </p:nvSpPr>
        <p:spPr>
          <a:xfrm>
            <a:off x="2428875" y="274638"/>
            <a:ext cx="6257925" cy="1143000"/>
          </a:xfrm>
        </p:spPr>
        <p:txBody>
          <a:bodyPr/>
          <a:lstStyle/>
          <a:p>
            <a:pPr algn="l"/>
            <a:r>
              <a:rPr lang="fr-CA" dirty="0" smtClean="0">
                <a:solidFill>
                  <a:srgbClr val="42607C"/>
                </a:solidFill>
              </a:rPr>
              <a:t>State of the art</a:t>
            </a:r>
            <a:endParaRPr lang="fr-FR" dirty="0" smtClean="0">
              <a:solidFill>
                <a:srgbClr val="42607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428875" y="1371600"/>
            <a:ext cx="6715125" cy="4754563"/>
          </a:xfrm>
        </p:spPr>
        <p:txBody>
          <a:bodyPr/>
          <a:lstStyle/>
          <a:p>
            <a:r>
              <a:rPr lang="en-US" altLang="zh-CN" dirty="0" smtClean="0"/>
              <a:t>Scalability</a:t>
            </a:r>
          </a:p>
          <a:p>
            <a:pPr lvl="1"/>
            <a:r>
              <a:rPr lang="en-US" altLang="zh-CN" dirty="0" smtClean="0"/>
              <a:t>Scale with group size</a:t>
            </a:r>
          </a:p>
          <a:p>
            <a:pPr lvl="1"/>
            <a:r>
              <a:rPr lang="en-US" altLang="zh-CN" dirty="0" smtClean="0"/>
              <a:t>Scale with group number</a:t>
            </a:r>
          </a:p>
          <a:p>
            <a:r>
              <a:rPr lang="en-US" altLang="zh-CN" dirty="0" smtClean="0"/>
              <a:t>Reliability</a:t>
            </a:r>
          </a:p>
          <a:p>
            <a:pPr lvl="1"/>
            <a:r>
              <a:rPr lang="en-US" altLang="zh-CN" dirty="0" smtClean="0"/>
              <a:t>Atomicity multicast</a:t>
            </a:r>
          </a:p>
          <a:p>
            <a:pPr lvl="1"/>
            <a:r>
              <a:rPr lang="en-US" altLang="zh-CN" dirty="0" smtClean="0"/>
              <a:t>Repair best-effort multicast</a:t>
            </a:r>
          </a:p>
        </p:txBody>
      </p:sp>
      <p:sp>
        <p:nvSpPr>
          <p:cNvPr id="107523" name="Titre 1"/>
          <p:cNvSpPr>
            <a:spLocks noGrp="1"/>
          </p:cNvSpPr>
          <p:nvPr>
            <p:ph type="title"/>
          </p:nvPr>
        </p:nvSpPr>
        <p:spPr>
          <a:xfrm>
            <a:off x="2428875" y="274638"/>
            <a:ext cx="6257925" cy="1143000"/>
          </a:xfrm>
        </p:spPr>
        <p:txBody>
          <a:bodyPr/>
          <a:lstStyle/>
          <a:p>
            <a:pPr algn="l"/>
            <a:r>
              <a:rPr lang="fr-CA" dirty="0" smtClean="0">
                <a:solidFill>
                  <a:srgbClr val="42607C"/>
                </a:solidFill>
              </a:rPr>
              <a:t>Research focus</a:t>
            </a:r>
            <a:endParaRPr lang="fr-FR" dirty="0" smtClean="0">
              <a:solidFill>
                <a:srgbClr val="42607C"/>
              </a:solidFill>
            </a:endParaRPr>
          </a:p>
        </p:txBody>
      </p:sp>
      <p:sp>
        <p:nvSpPr>
          <p:cNvPr id="4" name="TextBox 3"/>
          <p:cNvSpPr txBox="1"/>
          <p:nvPr/>
        </p:nvSpPr>
        <p:spPr>
          <a:xfrm>
            <a:off x="2714612" y="4857760"/>
            <a:ext cx="5929354" cy="1077218"/>
          </a:xfrm>
          <a:prstGeom prst="rect">
            <a:avLst/>
          </a:prstGeom>
          <a:noFill/>
        </p:spPr>
        <p:txBody>
          <a:bodyPr wrap="square" rtlCol="0">
            <a:spAutoFit/>
          </a:bodyPr>
          <a:lstStyle/>
          <a:p>
            <a:r>
              <a:rPr lang="en-US" altLang="zh-CN" sz="3200" b="1" dirty="0" smtClean="0">
                <a:solidFill>
                  <a:srgbClr val="3333FF"/>
                </a:solidFill>
                <a:latin typeface="+mn-lt"/>
              </a:rPr>
              <a:t>Trade-off is decided by the application scenarios</a:t>
            </a:r>
            <a:endParaRPr lang="zh-CN" altLang="en-US" sz="3200" b="1" dirty="0">
              <a:solidFill>
                <a:srgbClr val="3333FF"/>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7" name="Titre 1"/>
          <p:cNvSpPr>
            <a:spLocks noGrp="1"/>
          </p:cNvSpPr>
          <p:nvPr>
            <p:ph type="title"/>
          </p:nvPr>
        </p:nvSpPr>
        <p:spPr>
          <a:xfrm>
            <a:off x="2428875" y="274638"/>
            <a:ext cx="7019925" cy="1143000"/>
          </a:xfrm>
        </p:spPr>
        <p:txBody>
          <a:bodyPr/>
          <a:lstStyle/>
          <a:p>
            <a:pPr algn="l"/>
            <a:r>
              <a:rPr lang="fr-CA" dirty="0" smtClean="0">
                <a:solidFill>
                  <a:srgbClr val="42607C"/>
                </a:solidFill>
              </a:rPr>
              <a:t>Agenda</a:t>
            </a:r>
            <a:endParaRPr lang="fr-FR" dirty="0" smtClean="0">
              <a:solidFill>
                <a:srgbClr val="42607C"/>
              </a:solidFill>
            </a:endParaRPr>
          </a:p>
        </p:txBody>
      </p:sp>
      <p:sp>
        <p:nvSpPr>
          <p:cNvPr id="37" name="Espace réservé du contenu 2"/>
          <p:cNvSpPr>
            <a:spLocks noGrp="1"/>
          </p:cNvSpPr>
          <p:nvPr>
            <p:ph idx="1"/>
          </p:nvPr>
        </p:nvSpPr>
        <p:spPr>
          <a:xfrm>
            <a:off x="2428875" y="1371600"/>
            <a:ext cx="6715125" cy="4754563"/>
          </a:xfrm>
        </p:spPr>
        <p:txBody>
          <a:bodyPr/>
          <a:lstStyle/>
          <a:p>
            <a:r>
              <a:rPr lang="en-US" altLang="zh-CN" dirty="0" smtClean="0"/>
              <a:t>Bimodal Multicast</a:t>
            </a:r>
          </a:p>
          <a:p>
            <a:pPr lvl="1"/>
            <a:r>
              <a:rPr lang="en-US" altLang="zh-CN" dirty="0" smtClean="0"/>
              <a:t>ACM TOCS 17(2), May 1999</a:t>
            </a:r>
          </a:p>
          <a:p>
            <a:pPr lvl="1"/>
            <a:endParaRPr lang="en-US" altLang="zh-CN" dirty="0" smtClean="0"/>
          </a:p>
          <a:p>
            <a:pPr lvl="0"/>
            <a:r>
              <a:rPr lang="en-US" altLang="zh-CN" dirty="0" err="1" smtClean="0">
                <a:solidFill>
                  <a:prstClr val="black"/>
                </a:solidFill>
              </a:rPr>
              <a:t>SplitStream</a:t>
            </a:r>
            <a:r>
              <a:rPr lang="en-US" altLang="zh-CN" dirty="0" smtClean="0">
                <a:solidFill>
                  <a:prstClr val="black"/>
                </a:solidFill>
              </a:rPr>
              <a:t>: High-Bandwidth Multicast in Cooperative Environments</a:t>
            </a:r>
          </a:p>
          <a:p>
            <a:pPr lvl="1"/>
            <a:r>
              <a:rPr lang="en-US" altLang="zh-CN" dirty="0" smtClean="0">
                <a:solidFill>
                  <a:prstClr val="black"/>
                </a:solidFill>
              </a:rPr>
              <a:t>SOSP 2003</a:t>
            </a:r>
            <a:endParaRPr lang="en-US" altLang="zh-CN" dirty="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gfusson-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vigfusson-go</Template>
  <TotalTime>2946</TotalTime>
  <Words>2076</Words>
  <Application>Microsoft Office PowerPoint</Application>
  <PresentationFormat>全屏显示(4:3)</PresentationFormat>
  <Paragraphs>402</Paragraphs>
  <Slides>55</Slides>
  <Notes>27</Notes>
  <HiddenSlides>1</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55</vt:i4>
      </vt:variant>
    </vt:vector>
  </HeadingPairs>
  <TitlesOfParts>
    <vt:vector size="59" baseType="lpstr">
      <vt:lpstr>vigfusson-go</vt:lpstr>
      <vt:lpstr>Worksheet</vt:lpstr>
      <vt:lpstr>Chart</vt:lpstr>
      <vt:lpstr>Document</vt:lpstr>
      <vt:lpstr>幻灯片 1</vt:lpstr>
      <vt:lpstr>What is multicast?</vt:lpstr>
      <vt:lpstr>Why not just unicast?</vt:lpstr>
      <vt:lpstr>How does multicast work?</vt:lpstr>
      <vt:lpstr>How does multicast work?</vt:lpstr>
      <vt:lpstr>How does multicast work?</vt:lpstr>
      <vt:lpstr>State of the art</vt:lpstr>
      <vt:lpstr>Research focus</vt:lpstr>
      <vt:lpstr>Agenda</vt:lpstr>
      <vt:lpstr>幻灯片 10</vt:lpstr>
      <vt:lpstr>Application scenario</vt:lpstr>
      <vt:lpstr>Outline</vt:lpstr>
      <vt:lpstr>Problem</vt:lpstr>
      <vt:lpstr>Problem</vt:lpstr>
      <vt:lpstr>Problem</vt:lpstr>
      <vt:lpstr>Problem</vt:lpstr>
      <vt:lpstr>Problem</vt:lpstr>
      <vt:lpstr>Design</vt:lpstr>
      <vt:lpstr>Design</vt:lpstr>
      <vt:lpstr>Design</vt:lpstr>
      <vt:lpstr>Design</vt:lpstr>
      <vt:lpstr>Design</vt:lpstr>
      <vt:lpstr>Design</vt:lpstr>
      <vt:lpstr>Design</vt:lpstr>
      <vt:lpstr>Design</vt:lpstr>
      <vt:lpstr>Design</vt:lpstr>
      <vt:lpstr>Analysis</vt:lpstr>
      <vt:lpstr>Analysis</vt:lpstr>
      <vt:lpstr>Analysis</vt:lpstr>
      <vt:lpstr>Analysis</vt:lpstr>
      <vt:lpstr>Experiment</vt:lpstr>
      <vt:lpstr>Experiment</vt:lpstr>
      <vt:lpstr>Experiment</vt:lpstr>
      <vt:lpstr>Experiment</vt:lpstr>
      <vt:lpstr>Experiment</vt:lpstr>
      <vt:lpstr>Conclusion</vt:lpstr>
      <vt:lpstr>幻灯片 37</vt:lpstr>
      <vt:lpstr>Applicatoin scenario</vt:lpstr>
      <vt:lpstr>Outline</vt:lpstr>
      <vt:lpstr>Problem</vt:lpstr>
      <vt:lpstr>Design</vt:lpstr>
      <vt:lpstr>Background</vt:lpstr>
      <vt:lpstr>Background</vt:lpstr>
      <vt:lpstr>Background</vt:lpstr>
      <vt:lpstr>Design</vt:lpstr>
      <vt:lpstr>Design</vt:lpstr>
      <vt:lpstr>Design</vt:lpstr>
      <vt:lpstr>Design</vt:lpstr>
      <vt:lpstr>Design</vt:lpstr>
      <vt:lpstr>Design</vt:lpstr>
      <vt:lpstr>Experiment</vt:lpstr>
      <vt:lpstr>Experiment</vt:lpstr>
      <vt:lpstr>Experiment</vt:lpstr>
      <vt:lpstr>Conclusion</vt:lpstr>
      <vt:lpstr>Discussion</vt:lpstr>
    </vt:vector>
  </TitlesOfParts>
  <Company>hust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gambell</dc:creator>
  <cp:lastModifiedBy>gambell</cp:lastModifiedBy>
  <cp:revision>615</cp:revision>
  <dcterms:created xsi:type="dcterms:W3CDTF">2009-10-21T09:24:42Z</dcterms:created>
  <dcterms:modified xsi:type="dcterms:W3CDTF">2009-10-24T02:09:22Z</dcterms:modified>
</cp:coreProperties>
</file>