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5"/>
  </p:notesMasterIdLst>
  <p:handoutMasterIdLst>
    <p:handoutMasterId r:id="rId56"/>
  </p:handoutMasterIdLst>
  <p:sldIdLst>
    <p:sldId id="256" r:id="rId2"/>
    <p:sldId id="306" r:id="rId3"/>
    <p:sldId id="304" r:id="rId4"/>
    <p:sldId id="305" r:id="rId5"/>
    <p:sldId id="307" r:id="rId6"/>
    <p:sldId id="308" r:id="rId7"/>
    <p:sldId id="291" r:id="rId8"/>
    <p:sldId id="309" r:id="rId9"/>
    <p:sldId id="310" r:id="rId10"/>
    <p:sldId id="283" r:id="rId11"/>
    <p:sldId id="286" r:id="rId12"/>
    <p:sldId id="311" r:id="rId13"/>
    <p:sldId id="287" r:id="rId14"/>
    <p:sldId id="288" r:id="rId15"/>
    <p:sldId id="319" r:id="rId16"/>
    <p:sldId id="313" r:id="rId17"/>
    <p:sldId id="314" r:id="rId18"/>
    <p:sldId id="315" r:id="rId19"/>
    <p:sldId id="316" r:id="rId20"/>
    <p:sldId id="320" r:id="rId21"/>
    <p:sldId id="321" r:id="rId22"/>
    <p:sldId id="322" r:id="rId23"/>
    <p:sldId id="323" r:id="rId24"/>
    <p:sldId id="325" r:id="rId25"/>
    <p:sldId id="326" r:id="rId26"/>
    <p:sldId id="327" r:id="rId27"/>
    <p:sldId id="328" r:id="rId28"/>
    <p:sldId id="329" r:id="rId29"/>
    <p:sldId id="330" r:id="rId30"/>
    <p:sldId id="331" r:id="rId31"/>
    <p:sldId id="332" r:id="rId32"/>
    <p:sldId id="333" r:id="rId33"/>
    <p:sldId id="335" r:id="rId34"/>
    <p:sldId id="336" r:id="rId35"/>
    <p:sldId id="303" r:id="rId36"/>
    <p:sldId id="281" r:id="rId37"/>
    <p:sldId id="257" r:id="rId38"/>
    <p:sldId id="258" r:id="rId39"/>
    <p:sldId id="266" r:id="rId40"/>
    <p:sldId id="260" r:id="rId41"/>
    <p:sldId id="261" r:id="rId42"/>
    <p:sldId id="267" r:id="rId43"/>
    <p:sldId id="265" r:id="rId44"/>
    <p:sldId id="264" r:id="rId45"/>
    <p:sldId id="268" r:id="rId46"/>
    <p:sldId id="270" r:id="rId47"/>
    <p:sldId id="271" r:id="rId48"/>
    <p:sldId id="274" r:id="rId49"/>
    <p:sldId id="277" r:id="rId50"/>
    <p:sldId id="276" r:id="rId51"/>
    <p:sldId id="278" r:id="rId52"/>
    <p:sldId id="262" r:id="rId53"/>
    <p:sldId id="27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06" autoAdjust="0"/>
    <p:restoredTop sz="85976" autoAdjust="0"/>
  </p:normalViewPr>
  <p:slideViewPr>
    <p:cSldViewPr>
      <p:cViewPr varScale="1">
        <p:scale>
          <a:sx n="94" d="100"/>
          <a:sy n="94" d="100"/>
        </p:scale>
        <p:origin x="-18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19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A052FF-08A6-4746-B9C9-DDFF7925CD46}" type="datetimeFigureOut">
              <a:rPr lang="en-US" smtClean="0"/>
              <a:t>10/15/2009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C7D2DF-A33A-443C-A534-54C9E0960C2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3252A-0844-41D3-8605-E4C16EEB6347}" type="datetimeFigureOut">
              <a:rPr lang="en-US" smtClean="0"/>
              <a:pPr/>
              <a:t>10/15/2009</a:t>
            </a:fld>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FB21-C85F-41D7-A3AC-0A80C72485F9}" type="slidenum">
              <a:rPr lang="en-US" smtClean="0"/>
              <a:pPr/>
              <a:t>‹#›</a:t>
            </a:fld>
            <a:endParaRPr lang="en-US"/>
          </a:p>
        </p:txBody>
      </p:sp>
      <p:sp>
        <p:nvSpPr>
          <p:cNvPr id="8" name="Slide Image Placeholder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increased availability of high-speed local area networks has shifted the bottleneck in local-area communication from the limited bandwidth of network fabrics to the software path traversed by messages at the sending and receiving ends. In particular, in a traditional UNIX networking architecture, the path taken by messages through the kernel involves several copies and crosses multiple levels of abstraction between the device driver and the user application. The resulting processing overheads limit the peak communication bandwidth and cause high end-to-end message latencies. The effect is that users who upgrade from Ethernet to a faster network fail to observe an application speed-up commensurate with the improvement in raw network performance.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Many new application domains could benefit not only from higher network performance but also from a more flexible interface to the network. By placing all protocol processing into the kernel the traditional networking architecture cannot easily support new protocols or new message send/receive interfaces. Integrating application specific information into protocol processing allows for higher efficiency and greater flexibility in protocol cost management. For example, the transmission of MPEG compressed video streams can greatly benefit from customized retransmission protocols which embody knowledge of the real-time demands as well as the interdependencies among video frames.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communication bandwidth of a system is often measured by sending a virtually infinite stream from one node to another. While this may be representative of a few applications, the demand for high bandwidths when sending many small messages(e.g., a few hundred bytes) is increasing due to the same trends that demand low latencies. U-Net specifically targets this segment of the network traffic and attempts to provide full network bandwidth with as small messages as possible, mainly by reducing the per-message overheads.</a:t>
            </a:r>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6BFB21-C85F-41D7-A3AC-0A80C72485F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lnSpc>
                <a:spcPct val="90000"/>
              </a:lnSpc>
            </a:pPr>
            <a:r>
              <a:rPr lang="en-US" sz="2400" dirty="0" smtClean="0"/>
              <a:t>From the picture, we can see that in Traditional networking architecture….</a:t>
            </a:r>
          </a:p>
          <a:p>
            <a:pPr>
              <a:lnSpc>
                <a:spcPct val="90000"/>
              </a:lnSpc>
            </a:pPr>
            <a:endParaRPr lang="en-US" sz="2400" dirty="0" smtClean="0"/>
          </a:p>
          <a:p>
            <a:pPr>
              <a:lnSpc>
                <a:spcPct val="90000"/>
              </a:lnSpc>
            </a:pPr>
            <a:r>
              <a:rPr lang="en-US" sz="2400" dirty="0" smtClean="0"/>
              <a:t>However, in U-Net architecture:</a:t>
            </a:r>
          </a:p>
          <a:p>
            <a:pPr>
              <a:lnSpc>
                <a:spcPct val="90000"/>
              </a:lnSpc>
            </a:pPr>
            <a:r>
              <a:rPr lang="en-US" sz="2400" dirty="0" err="1" smtClean="0"/>
              <a:t>Virtualize</a:t>
            </a:r>
            <a:r>
              <a:rPr lang="en-US" sz="2400" dirty="0" smtClean="0"/>
              <a:t> N/W device so that each process has illusion of owning NI</a:t>
            </a:r>
          </a:p>
          <a:p>
            <a:pPr>
              <a:lnSpc>
                <a:spcPct val="90000"/>
              </a:lnSpc>
            </a:pPr>
            <a:r>
              <a:rPr lang="en-US" sz="2400" dirty="0" err="1" smtClean="0"/>
              <a:t>Mux</a:t>
            </a:r>
            <a:r>
              <a:rPr lang="en-US" sz="2400" dirty="0" smtClean="0"/>
              <a:t>/ </a:t>
            </a:r>
            <a:r>
              <a:rPr lang="en-US" sz="2400" dirty="0" err="1" smtClean="0"/>
              <a:t>Demuxing</a:t>
            </a:r>
            <a:r>
              <a:rPr lang="en-US" sz="2400" dirty="0" smtClean="0"/>
              <a:t> device virtualizes the NI</a:t>
            </a:r>
          </a:p>
          <a:p>
            <a:pPr>
              <a:lnSpc>
                <a:spcPct val="90000"/>
              </a:lnSpc>
            </a:pPr>
            <a:r>
              <a:rPr lang="en-US" sz="2400" dirty="0" smtClean="0"/>
              <a:t>Offers protection!</a:t>
            </a:r>
          </a:p>
          <a:p>
            <a:pPr>
              <a:lnSpc>
                <a:spcPct val="90000"/>
              </a:lnSpc>
            </a:pPr>
            <a:endParaRPr lang="en-US" sz="2400" dirty="0" smtClean="0"/>
          </a:p>
          <a:p>
            <a:pPr>
              <a:lnSpc>
                <a:spcPct val="90000"/>
              </a:lnSpc>
            </a:pPr>
            <a:r>
              <a:rPr lang="en-US" sz="2400" dirty="0" smtClean="0"/>
              <a:t>Kernel removed from critical path, placing entire protocol stack at user level, allowing protected user-level access to network</a:t>
            </a:r>
          </a:p>
          <a:p>
            <a:pPr>
              <a:lnSpc>
                <a:spcPct val="90000"/>
              </a:lnSpc>
            </a:pPr>
            <a:endParaRPr lang="en-US" sz="2400" dirty="0" smtClean="0"/>
          </a:p>
          <a:p>
            <a:pPr>
              <a:lnSpc>
                <a:spcPct val="90000"/>
              </a:lnSpc>
            </a:pPr>
            <a:r>
              <a:rPr lang="en-US" sz="2400" smtClean="0"/>
              <a:t>Kernel involved only in setup</a:t>
            </a:r>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U-Net architecture is composed of three main building blocks, shown in Figure 2: endpoints serve as an application’s handle into the network and contain communication segments which are regions of memory that hold message data, and message queues which hold descriptors for messages that are to be sent or that have been received. Each process that wishes to access the network first creates one or more endpoints, then associates communication segment and a set of send, receive, and free message queues with each endpoint.</a:t>
            </a:r>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F2DD03-BC04-473D-921F-6E9E5784BEA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F2DD03-BC04-473D-921F-6E9E5784BEA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lnSpc>
                <a:spcPct val="90000"/>
              </a:lnSpc>
            </a:pPr>
            <a:r>
              <a:rPr lang="en-US" dirty="0" smtClean="0"/>
              <a:t>Kernel is responsible for channel setup and memory allocation, process gets Communication Channel ID from kernel, U-Net gives each message a tag and maps the tags to communication channel ID, kernel is responsible for security-Isolating the processes memory buffers</a:t>
            </a:r>
          </a:p>
          <a:p>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lvl="1"/>
            <a:r>
              <a:rPr lang="en-US" dirty="0" smtClean="0"/>
              <a:t>Data can be sent directly out of the application data structure without intermediate buffering and where the NI can transfer arriving data directly into the user-level data structure as well.</a:t>
            </a:r>
          </a:p>
        </p:txBody>
      </p:sp>
      <p:sp>
        <p:nvSpPr>
          <p:cNvPr id="4" name="Slide Number Placeholder 3"/>
          <p:cNvSpPr>
            <a:spLocks noGrp="1"/>
          </p:cNvSpPr>
          <p:nvPr>
            <p:ph type="sldNum" sz="quarter" idx="10"/>
          </p:nvPr>
        </p:nvSpPr>
        <p:spPr/>
        <p:txBody>
          <a:bodyPr/>
          <a:lstStyle/>
          <a:p>
            <a:fld id="{8A6BFB21-C85F-41D7-A3AC-0A80C72485F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 serene countryside around the Columbia River in the northwestern United States has emerged as a major, and perhaps unexpected, battleground among Internet powerhouses. That’s where Google, Microsoft, Amazon, and Yahoo have built some of the world’s largest and most advanced computer facilities: colossal warehouses packed with tens of thousands of servers that will propel the next generation of Internet applications. Call it the data center arms race. This is the first paragraph from </a:t>
            </a:r>
            <a:r>
              <a:rPr lang="en-US" sz="1200" kern="1200" dirty="0" smtClean="0">
                <a:solidFill>
                  <a:schemeClr val="tx1"/>
                </a:solidFill>
                <a:latin typeface="+mn-lt"/>
                <a:ea typeface="+mn-ea"/>
                <a:cs typeface="+mn-cs"/>
              </a:rPr>
              <a:t>a article</a:t>
            </a:r>
            <a:r>
              <a:rPr lang="en-US" sz="1200" kern="1200" baseline="0" dirty="0" smtClean="0">
                <a:solidFill>
                  <a:schemeClr val="tx1"/>
                </a:solidFill>
                <a:latin typeface="+mn-lt"/>
                <a:ea typeface="+mn-ea"/>
                <a:cs typeface="+mn-cs"/>
              </a:rPr>
              <a:t> written </a:t>
            </a:r>
            <a:r>
              <a:rPr lang="en-US" sz="1200" b="0" kern="1200" baseline="0" dirty="0" smtClean="0">
                <a:solidFill>
                  <a:schemeClr val="tx1"/>
                </a:solidFill>
                <a:latin typeface="+mn-lt"/>
                <a:ea typeface="+mn-ea"/>
                <a:cs typeface="+mn-cs"/>
              </a:rPr>
              <a:t>by Randy Katz published in February 2009 on IEEE spectrum. Inside of these data centers, </a:t>
            </a:r>
            <a:r>
              <a:rPr lang="en-US" dirty="0" smtClean="0"/>
              <a:t>high bandwidth with low latency communication among nodes</a:t>
            </a:r>
            <a:r>
              <a:rPr lang="en-US" baseline="0" dirty="0" smtClean="0"/>
              <a:t> is very critical from every perspective. What can guarantee this?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A6BFB21-C85F-41D7-A3AC-0A80C72485F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The U-Net architecture has been implemented on </a:t>
            </a:r>
            <a:r>
              <a:rPr lang="en-US" sz="1200" kern="1200" baseline="0" dirty="0" err="1" smtClean="0">
                <a:solidFill>
                  <a:schemeClr val="tx1"/>
                </a:solidFill>
                <a:latin typeface="+mn-lt"/>
                <a:ea typeface="+mn-ea"/>
                <a:cs typeface="+mn-cs"/>
              </a:rPr>
              <a:t>SPARCstations</a:t>
            </a:r>
            <a:r>
              <a:rPr lang="en-US" sz="1200" kern="1200" baseline="0" dirty="0" smtClean="0">
                <a:solidFill>
                  <a:schemeClr val="tx1"/>
                </a:solidFill>
                <a:latin typeface="+mn-lt"/>
                <a:ea typeface="+mn-ea"/>
                <a:cs typeface="+mn-cs"/>
              </a:rPr>
              <a:t> running SunOS 4.1.3 and using two generations of Fore Systems ATM interfaces. The first implementation </a:t>
            </a:r>
            <a:r>
              <a:rPr lang="en-US" sz="1200" kern="1200" baseline="0" dirty="0" err="1" smtClean="0">
                <a:solidFill>
                  <a:schemeClr val="tx1"/>
                </a:solidFill>
                <a:latin typeface="+mn-lt"/>
                <a:ea typeface="+mn-ea"/>
                <a:cs typeface="+mn-cs"/>
              </a:rPr>
              <a:t>usesthe</a:t>
            </a:r>
            <a:r>
              <a:rPr lang="en-US" sz="1200" kern="1200" baseline="0" dirty="0" smtClean="0">
                <a:solidFill>
                  <a:schemeClr val="tx1"/>
                </a:solidFill>
                <a:latin typeface="+mn-lt"/>
                <a:ea typeface="+mn-ea"/>
                <a:cs typeface="+mn-cs"/>
              </a:rPr>
              <a:t> Fore SBA-100 interface and very similar to an Active Messages implementation on that same hardware described elsewhere[28]. The second implementation uses the newer Fore SBA-200 interface and reprograms the on-board i960 processor to implement U-Net directly. Both implementations transport messages in AAL5 packets and take advantage of the ATM virtual channel identifiers in that all communication between two endpoints is associated with a transmit receive VCI pair.</a:t>
            </a:r>
            <a:endParaRPr lang="en-US" b="0" dirty="0" smtClean="0"/>
          </a:p>
          <a:p>
            <a:endParaRPr lang="en-US" b="0" dirty="0" smtClean="0"/>
          </a:p>
          <a:p>
            <a:endParaRPr lang="en-US" b="0" dirty="0" smtClean="0"/>
          </a:p>
          <a:p>
            <a:r>
              <a:rPr lang="en-US" b="0" dirty="0" smtClean="0"/>
              <a:t>ATM Adaptation Layer 5 (AAL5) is used to send variable-length packets up to 65,535 octets in size across an Asynchronous Transfer Mode (ATM) network.</a:t>
            </a:r>
          </a:p>
          <a:p>
            <a:r>
              <a:rPr lang="en-US" b="0" dirty="0" smtClean="0"/>
              <a:t>Unlike most network frames, which place control information in the header, AAL5 places control information in an 8-octet trailer at the end of the packet. The AAL5 trailer contains a 16-bit length field, a 32-bit cyclic redundancy check (CRC) and two 8-bit fields labeled UU and CPI that are currently unused.</a:t>
            </a:r>
          </a:p>
          <a:p>
            <a:r>
              <a:rPr lang="en-US" b="0" dirty="0" smtClean="0"/>
              <a:t>Each AAL5 packet is divided into an integral number of ATM cells and reassembled into a packet before delivery to the receiving host. This process is known as Segmentation and Reassembly (see below). The last cell contains padding to ensure that the entire packet is a multiple of 48 octets long. The final cell contains up to 40 octets of data, followed by padding bytes and the 8-octet trailer. In other words, AAL5 places the trailer in the last 8 octets of the final cell where it can be found without knowing the length of the packet; the final cell is identified by a bit in the ATM header (see below), and the trailer is always in the last 8 octets of that cell.</a:t>
            </a:r>
          </a:p>
          <a:p>
            <a:endParaRPr lang="en-US" b="0" dirty="0" smtClean="0"/>
          </a:p>
          <a:p>
            <a:r>
              <a:rPr lang="en-US" b="0" dirty="0" smtClean="0"/>
              <a:t>FORE Systems was a leader in internet switching equipment based in Pittsburgh, Pennsylvania. The company is now part of Ericsson,</a:t>
            </a:r>
            <a:r>
              <a:rPr lang="en-US" b="0" baseline="0" dirty="0" smtClean="0"/>
              <a:t> acquisition happened in 1999.</a:t>
            </a:r>
            <a:endParaRPr lang="en-US" b="0" dirty="0" smtClean="0"/>
          </a:p>
          <a:p>
            <a:endParaRPr lang="en-US" b="0" dirty="0" smtClean="0"/>
          </a:p>
          <a:p>
            <a:r>
              <a:rPr lang="en-US" b="0" dirty="0" smtClean="0"/>
              <a:t>1999 </a:t>
            </a:r>
          </a:p>
          <a:p>
            <a:r>
              <a:rPr lang="en-US" b="0" dirty="0" err="1" smtClean="0"/>
              <a:t>Euristix</a:t>
            </a:r>
            <a:r>
              <a:rPr lang="en-US" b="0" dirty="0" smtClean="0"/>
              <a:t> Ltd., a telecommunications software company based in Dublin, Ireland for $81 million. </a:t>
            </a:r>
            <a:r>
              <a:rPr lang="en-US" b="0" dirty="0" err="1" smtClean="0"/>
              <a:t>Euristix</a:t>
            </a:r>
            <a:r>
              <a:rPr lang="en-US" b="0" dirty="0" smtClean="0"/>
              <a:t> delivered network management and Intelligent Networking software expertise.</a:t>
            </a:r>
          </a:p>
          <a:p>
            <a:r>
              <a:rPr lang="en-US" b="0" dirty="0" smtClean="0"/>
              <a:t>1998</a:t>
            </a:r>
          </a:p>
          <a:p>
            <a:r>
              <a:rPr lang="en-US" b="0" dirty="0" smtClean="0"/>
              <a:t>Berkeley Networks Inc. Fore Systems Inc. acquired the closely held Berkeley Networks Inc. for $250 million in stock and cash, acquiring equipment that speeds data on computer networks run by Microsoft's Windows NT software. Fore, the No. 7 maker of networking equipment, issued 8.48 million shares for all the shares of Berkeley Net.</a:t>
            </a:r>
          </a:p>
          <a:p>
            <a:r>
              <a:rPr lang="en-US" b="0" dirty="0" smtClean="0"/>
              <a:t>1996Scalable Networks Inc. FORE Systems Inc. acquired Scalable Networks Inc., an O'Hara Township, Pennsylvania developer of high-performance technology used to access asynchronous transfer mode (ATM) networks for about $34 million. The deal adds a line of local area network (LAN) equipment to FORE's product line and is likely to enhance the company's position in the global ATM market.</a:t>
            </a:r>
          </a:p>
          <a:p>
            <a:r>
              <a:rPr lang="en-US" b="0" dirty="0" smtClean="0"/>
              <a:t>1995Alantec Inc. FORE Systems Inc. acquired </a:t>
            </a:r>
            <a:r>
              <a:rPr lang="en-US" b="0" dirty="0" err="1" smtClean="0"/>
              <a:t>Alantec</a:t>
            </a:r>
            <a:r>
              <a:rPr lang="en-US" b="0" dirty="0" smtClean="0"/>
              <a:t> Inc. for about $768 million. </a:t>
            </a:r>
            <a:r>
              <a:rPr lang="en-US" b="0" dirty="0" err="1" smtClean="0"/>
              <a:t>Alantec</a:t>
            </a:r>
            <a:r>
              <a:rPr lang="en-US" b="0" dirty="0" smtClean="0"/>
              <a:t>, a San Jose, California manufacturer of Ethernet and FDDI switching hubs, provided IEEE 802 Ethernet to ATM aggregation.</a:t>
            </a:r>
          </a:p>
          <a:p>
            <a:endParaRPr lang="en-US" b="0"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lgn="l" rtl="0"/>
            <a:r>
              <a:rPr lang="en-US" sz="1200" dirty="0" smtClean="0"/>
              <a:t>Communication segments and receive queue are pinned on host memory</a:t>
            </a:r>
          </a:p>
          <a:p>
            <a:pPr algn="l" rtl="0"/>
            <a:r>
              <a:rPr lang="en-US" sz="1200" dirty="0" smtClean="0"/>
              <a:t>Send and Free queues in onboard memory</a:t>
            </a:r>
          </a:p>
          <a:p>
            <a:pPr algn="l" rtl="0"/>
            <a:r>
              <a:rPr lang="en-US" sz="1200" dirty="0" smtClean="0"/>
              <a:t>All transfers via DMA</a:t>
            </a:r>
          </a:p>
          <a:p>
            <a:pPr algn="l" rtl="0"/>
            <a:endParaRPr lang="en-US" sz="1200" dirty="0" smtClean="0"/>
          </a:p>
          <a:p>
            <a:pPr algn="l" rtl="0"/>
            <a:r>
              <a:rPr lang="en-US" dirty="0" smtClean="0"/>
              <a:t>U-Net driver in kernel provides channel registration and security services</a:t>
            </a:r>
          </a:p>
          <a:p>
            <a:pPr algn="l" rtl="0"/>
            <a:r>
              <a:rPr lang="en-US" dirty="0" smtClean="0"/>
              <a:t>Backwards compatibility is kept – old interfaces still valid</a:t>
            </a:r>
            <a:endParaRPr lang="he-IL" dirty="0" smtClean="0"/>
          </a:p>
          <a:p>
            <a:pPr algn="l" rtl="0"/>
            <a:r>
              <a:rPr lang="en-US" dirty="0" smtClean="0"/>
              <a:t>Kernel emulates endpoint for processes that do not need their own endpoint (Onboard resources are limited – can manage small number of end points)</a:t>
            </a:r>
          </a:p>
          <a:p>
            <a:pPr algn="l" rtl="0"/>
            <a:endParaRPr lang="en-US" sz="1200"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U-Net Active Messages (UAM) layer is a prototype that conforms to the Generic Active Messages (GAM) 1.1 specification, Active Messages is a mechanism that allows efficient overlapping of communication with computation in multiprocessors. Communication using Active Messages is in the form of requests and matching replies. An Active Message contains the address of a handler that gets called on receipt of the message followed by up to four words of arguments. The function of the handler is to pull the message out of the network and integrate it into the ongoing computation, A request message handler may or may not send a</a:t>
            </a:r>
          </a:p>
          <a:p>
            <a:r>
              <a:rPr lang="en-US" sz="1200" kern="1200" baseline="0" dirty="0" smtClean="0">
                <a:solidFill>
                  <a:schemeClr val="tx1"/>
                </a:solidFill>
                <a:latin typeface="+mn-lt"/>
                <a:ea typeface="+mn-ea"/>
                <a:cs typeface="+mn-cs"/>
              </a:rPr>
              <a:t>reply message. However, in order to prevent live-lock, a reply message handler cannot send another reply.</a:t>
            </a:r>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lnSpc>
                <a:spcPct val="90000"/>
              </a:lnSpc>
            </a:pPr>
            <a:r>
              <a:rPr lang="en-US" sz="1200" dirty="0" smtClean="0"/>
              <a:t>RTT and bandwidth measurements</a:t>
            </a:r>
          </a:p>
          <a:p>
            <a:pPr>
              <a:lnSpc>
                <a:spcPct val="90000"/>
              </a:lnSpc>
            </a:pPr>
            <a:r>
              <a:rPr lang="en-US" sz="1200" dirty="0" smtClean="0"/>
              <a:t>Small messages 65 </a:t>
            </a:r>
            <a:r>
              <a:rPr lang="el-GR" sz="1200" dirty="0" smtClean="0">
                <a:cs typeface="Arial" charset="0"/>
              </a:rPr>
              <a:t>μ</a:t>
            </a:r>
            <a:r>
              <a:rPr lang="en-US" sz="1200" dirty="0" smtClean="0">
                <a:cs typeface="Arial" charset="0"/>
              </a:rPr>
              <a:t>s RTT (optimization for single cells)</a:t>
            </a:r>
          </a:p>
          <a:p>
            <a:pPr>
              <a:lnSpc>
                <a:spcPct val="90000"/>
              </a:lnSpc>
            </a:pPr>
            <a:r>
              <a:rPr lang="en-US" sz="1200" dirty="0" smtClean="0">
                <a:cs typeface="Arial" charset="0"/>
              </a:rPr>
              <a:t>Fiber saturated at 800 B</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sz="2400" dirty="0" smtClean="0"/>
              <a:t>Single-cell RTT, </a:t>
            </a:r>
            <a:r>
              <a:rPr lang="en-US" sz="2000" dirty="0" smtClean="0"/>
              <a:t>RTT ~ 71 </a:t>
            </a:r>
            <a:r>
              <a:rPr lang="el-GR" sz="2000" dirty="0" smtClean="0">
                <a:cs typeface="Arial" charset="0"/>
              </a:rPr>
              <a:t>μ</a:t>
            </a:r>
            <a:r>
              <a:rPr lang="en-US" sz="2000" dirty="0" smtClean="0">
                <a:cs typeface="Arial" charset="0"/>
              </a:rPr>
              <a:t>s for a 0-32 B message,</a:t>
            </a:r>
            <a:r>
              <a:rPr lang="en-US" sz="2000" baseline="0" dirty="0" smtClean="0">
                <a:cs typeface="Arial" charset="0"/>
              </a:rPr>
              <a:t> </a:t>
            </a:r>
            <a:r>
              <a:rPr lang="en-US" sz="2000" dirty="0" smtClean="0">
                <a:cs typeface="Arial" charset="0"/>
              </a:rPr>
              <a:t>Overhead of 6 </a:t>
            </a:r>
            <a:r>
              <a:rPr lang="el-GR" sz="2000" dirty="0" smtClean="0">
                <a:cs typeface="Arial" charset="0"/>
              </a:rPr>
              <a:t>μ</a:t>
            </a:r>
            <a:r>
              <a:rPr lang="en-US" sz="2000" dirty="0" smtClean="0">
                <a:cs typeface="Arial" charset="0"/>
              </a:rPr>
              <a:t>s over raw U-Net – Why?</a:t>
            </a:r>
            <a:endParaRPr lang="en-US" sz="2000" dirty="0" smtClean="0"/>
          </a:p>
          <a:p>
            <a:endParaRPr lang="en-US" sz="2400" dirty="0" smtClean="0"/>
          </a:p>
          <a:p>
            <a:r>
              <a:rPr lang="en-US" sz="2400" dirty="0" smtClean="0"/>
              <a:t>Block store BW,</a:t>
            </a:r>
            <a:r>
              <a:rPr lang="en-US" sz="2400" baseline="0" dirty="0" smtClean="0"/>
              <a:t> </a:t>
            </a:r>
            <a:r>
              <a:rPr lang="en-US" sz="2000" dirty="0" smtClean="0"/>
              <a:t>80% of the maximum limit with blocks of 2KB size, Almost saturated at 4KB, Good performance!</a:t>
            </a:r>
          </a:p>
          <a:p>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sz="1200" dirty="0" smtClean="0"/>
              <a:t>Parallel Extension to C</a:t>
            </a:r>
          </a:p>
          <a:p>
            <a:endParaRPr lang="en-US" sz="1200" dirty="0" smtClean="0"/>
          </a:p>
          <a:p>
            <a:r>
              <a:rPr lang="en-US" sz="1200" dirty="0" smtClean="0"/>
              <a:t>Implemented on top of UAM</a:t>
            </a:r>
          </a:p>
          <a:p>
            <a:endParaRPr lang="en-US" sz="1200" dirty="0" smtClean="0"/>
          </a:p>
          <a:p>
            <a:r>
              <a:rPr lang="en-US" sz="1200" dirty="0" smtClean="0"/>
              <a:t>Tested on 8 processors</a:t>
            </a:r>
          </a:p>
          <a:p>
            <a:endParaRPr lang="en-US" sz="1200" dirty="0" smtClean="0"/>
          </a:p>
          <a:p>
            <a:r>
              <a:rPr lang="en-US" sz="1200" dirty="0" smtClean="0"/>
              <a:t>ATM cluster performs close to CS-2</a:t>
            </a:r>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smtClean="0"/>
              <a:t>The Connection Machine was a series of supercomputers that grew out of Danny </a:t>
            </a:r>
            <a:r>
              <a:rPr lang="en-US" dirty="0" err="1" smtClean="0"/>
              <a:t>Hillis's</a:t>
            </a:r>
            <a:r>
              <a:rPr lang="en-US" dirty="0" smtClean="0"/>
              <a:t> research in the early 1980s at MIT on alternatives to the traditional von Neumann architecture of computation. The Connection Machine was originally intended for applications in artificial intelligence and symbolic processing, but later versions found greater success in the field of computational science.</a:t>
            </a:r>
          </a:p>
          <a:p>
            <a:endParaRPr lang="en-US" dirty="0" smtClean="0"/>
          </a:p>
          <a:p>
            <a:r>
              <a:rPr lang="en-US" dirty="0" smtClean="0"/>
              <a:t>With the CM-5, announced in 1991, Thinking Machines switched from the CM-2's </a:t>
            </a:r>
            <a:r>
              <a:rPr lang="en-US" dirty="0" err="1" smtClean="0"/>
              <a:t>hypercubic</a:t>
            </a:r>
            <a:r>
              <a:rPr lang="en-US" dirty="0" smtClean="0"/>
              <a:t> architecture of simple processors to an entirely new MIMD architecture based on a fat tree network of SPARC RISC processors. The later CM-5E replaced the SPARC processors with faster </a:t>
            </a:r>
            <a:r>
              <a:rPr lang="en-US" dirty="0" err="1" smtClean="0"/>
              <a:t>SuperSPARCs</a:t>
            </a:r>
            <a:r>
              <a:rPr lang="en-US" dirty="0" smtClean="0"/>
              <a:t>.</a:t>
            </a:r>
          </a:p>
        </p:txBody>
      </p:sp>
      <p:sp>
        <p:nvSpPr>
          <p:cNvPr id="4" name="Slide Number Placeholder 3"/>
          <p:cNvSpPr>
            <a:spLocks noGrp="1"/>
          </p:cNvSpPr>
          <p:nvPr>
            <p:ph type="sldNum" sz="quarter" idx="10"/>
          </p:nvPr>
        </p:nvSpPr>
        <p:spPr/>
        <p:txBody>
          <a:bodyPr/>
          <a:lstStyle/>
          <a:p>
            <a:fld id="{8A6BFB21-C85F-41D7-A3AC-0A80C72485F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err="1" smtClean="0"/>
              <a:t>Meiko</a:t>
            </a:r>
            <a:r>
              <a:rPr lang="en-US" dirty="0" smtClean="0"/>
              <a:t> Scientific Ltd. was a British supercomputer company based in Bristol, founded by members of the design team working on the INMOS </a:t>
            </a:r>
            <a:r>
              <a:rPr lang="en-US" dirty="0" err="1" smtClean="0"/>
              <a:t>transputer</a:t>
            </a:r>
            <a:r>
              <a:rPr lang="en-US" dirty="0" smtClean="0"/>
              <a:t> microprocessor.</a:t>
            </a:r>
          </a:p>
          <a:p>
            <a:endParaRPr lang="en-US" dirty="0" smtClean="0"/>
          </a:p>
          <a:p>
            <a:r>
              <a:rPr lang="en-US" dirty="0" smtClean="0"/>
              <a:t>The CS-2 was launched in 1993 and was </a:t>
            </a:r>
            <a:r>
              <a:rPr lang="en-US" dirty="0" err="1" smtClean="0"/>
              <a:t>Meiko's</a:t>
            </a:r>
            <a:r>
              <a:rPr lang="en-US" dirty="0" smtClean="0"/>
              <a:t> second-generation system architecture, superseding the earlier Computing Surface.</a:t>
            </a:r>
          </a:p>
          <a:p>
            <a:endParaRPr lang="en-US" dirty="0" smtClean="0"/>
          </a:p>
          <a:p>
            <a:r>
              <a:rPr lang="en-US" dirty="0" smtClean="0"/>
              <a:t>The CS-2 was an all-new modular architecture based around </a:t>
            </a:r>
            <a:r>
              <a:rPr lang="en-US" dirty="0" err="1" smtClean="0"/>
              <a:t>SuperSPARC</a:t>
            </a:r>
            <a:r>
              <a:rPr lang="en-US" dirty="0" smtClean="0"/>
              <a:t> or </a:t>
            </a:r>
            <a:r>
              <a:rPr lang="en-US" dirty="0" err="1" smtClean="0"/>
              <a:t>hyperSPARC</a:t>
            </a:r>
            <a:r>
              <a:rPr lang="en-US" dirty="0" smtClean="0"/>
              <a:t> processors and, optionally, Fujitsu </a:t>
            </a:r>
            <a:r>
              <a:rPr lang="en-US" dirty="0" err="1" smtClean="0"/>
              <a:t>μVP</a:t>
            </a:r>
            <a:r>
              <a:rPr lang="en-US" dirty="0" smtClean="0"/>
              <a:t> vector processors. These implemented an instruction set similar to the Fujitsu VP2000 vector supercomputer and had a nominal performance of 200 megaflops on double precision arithmetic and double that on single precision. The </a:t>
            </a:r>
            <a:r>
              <a:rPr lang="en-US" dirty="0" err="1" smtClean="0"/>
              <a:t>SuperSPARC</a:t>
            </a:r>
            <a:r>
              <a:rPr lang="en-US" dirty="0" smtClean="0"/>
              <a:t> processors ran at 40 MHz initially, later increased to 50 </a:t>
            </a:r>
            <a:r>
              <a:rPr lang="en-US" dirty="0" err="1" smtClean="0"/>
              <a:t>MHz.</a:t>
            </a:r>
            <a:r>
              <a:rPr lang="en-US" dirty="0" smtClean="0"/>
              <a:t> Subsequently, </a:t>
            </a:r>
            <a:r>
              <a:rPr lang="en-US" dirty="0" err="1" smtClean="0"/>
              <a:t>hyperSPARC</a:t>
            </a:r>
            <a:r>
              <a:rPr lang="en-US" dirty="0" smtClean="0"/>
              <a:t> processors were introduced at 66, 90 or 100 </a:t>
            </a:r>
            <a:r>
              <a:rPr lang="en-US" dirty="0" err="1" smtClean="0"/>
              <a:t>MHz.</a:t>
            </a:r>
            <a:r>
              <a:rPr lang="en-US" dirty="0" smtClean="0"/>
              <a:t> The CS-2 was intended to scale up to 1024 processors. The largest CS-2 system built was a 224-processor system installed at Lawrence Livermore National Laboratory[1].</a:t>
            </a:r>
          </a:p>
          <a:p>
            <a:endParaRPr lang="en-US" dirty="0" smtClean="0"/>
          </a:p>
          <a:p>
            <a:r>
              <a:rPr lang="en-US" dirty="0" smtClean="0"/>
              <a:t>The CS-2 ran a customized version of the Solaris operating system, initially Solaris 2.1, later 2.3 and 2.5.1.</a:t>
            </a:r>
          </a:p>
        </p:txBody>
      </p:sp>
      <p:sp>
        <p:nvSpPr>
          <p:cNvPr id="4" name="Slide Number Placeholder 3"/>
          <p:cNvSpPr>
            <a:spLocks noGrp="1"/>
          </p:cNvSpPr>
          <p:nvPr>
            <p:ph type="sldNum" sz="quarter" idx="10"/>
          </p:nvPr>
        </p:nvSpPr>
        <p:spPr/>
        <p:txBody>
          <a:bodyPr/>
          <a:lstStyle/>
          <a:p>
            <a:fld id="{8A6BFB21-C85F-41D7-A3AC-0A80C72485F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smtClean="0"/>
              <a:t>Here, we introduce our first term</a:t>
            </a:r>
            <a:r>
              <a:rPr lang="en-US" baseline="0" dirty="0" smtClean="0"/>
              <a:t> today: System area network, SAN for short. </a:t>
            </a:r>
            <a:r>
              <a:rPr lang="en-US" dirty="0" smtClean="0"/>
              <a:t>A system area network is a high-performance, connection-oriented network that can link a cluster of computers. A SAN delivers high bandwidth (1 </a:t>
            </a:r>
            <a:r>
              <a:rPr lang="en-US" dirty="0" err="1" smtClean="0"/>
              <a:t>Gbps</a:t>
            </a:r>
            <a:r>
              <a:rPr lang="en-US" dirty="0" smtClean="0"/>
              <a:t> or greater) with low latency.</a:t>
            </a:r>
            <a:r>
              <a:rPr lang="en-US" baseline="0" dirty="0" smtClean="0"/>
              <a:t> It </a:t>
            </a:r>
            <a:r>
              <a:rPr lang="en-US" dirty="0" smtClean="0"/>
              <a:t>is typically switched by hubs that support eight or more nodes. The cable lengths between nodes on a SAN range from a few meters to a few kilometers. However, what’s the industry standard</a:t>
            </a:r>
            <a:r>
              <a:rPr lang="en-US" baseline="0" dirty="0" smtClean="0"/>
              <a:t> to support this?</a:t>
            </a:r>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lgn="l" rtl="0"/>
            <a:r>
              <a:rPr lang="en-US" dirty="0" smtClean="0"/>
              <a:t>U-Net comparable to supercomputers</a:t>
            </a:r>
          </a:p>
          <a:p>
            <a:pPr algn="l" rtl="0"/>
            <a:endParaRPr lang="en-US" dirty="0" smtClean="0"/>
          </a:p>
          <a:p>
            <a:pPr algn="l" rtl="0"/>
            <a:r>
              <a:rPr lang="en-US" dirty="0" smtClean="0"/>
              <a:t>When using small messages the CM-5 dedicated fast network makes it better</a:t>
            </a:r>
          </a:p>
          <a:p>
            <a:pPr algn="l" rtl="0"/>
            <a:endParaRPr lang="en-US" dirty="0" smtClean="0"/>
          </a:p>
          <a:p>
            <a:pPr algn="l" rtl="0"/>
            <a:r>
              <a:rPr lang="en-US" dirty="0" smtClean="0"/>
              <a:t>When choosing algorithm that use larger messages U-Net is better </a:t>
            </a:r>
          </a:p>
          <a:p>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Unfortunately the performance of </a:t>
            </a:r>
            <a:r>
              <a:rPr lang="en-US" sz="1200" kern="1200" baseline="0" dirty="0" err="1" smtClean="0">
                <a:solidFill>
                  <a:schemeClr val="tx1"/>
                </a:solidFill>
                <a:latin typeface="+mn-lt"/>
                <a:ea typeface="+mn-ea"/>
                <a:cs typeface="+mn-cs"/>
              </a:rPr>
              <a:t>kernelized</a:t>
            </a:r>
            <a:r>
              <a:rPr lang="en-US" sz="1200" kern="1200" baseline="0" dirty="0" smtClean="0">
                <a:solidFill>
                  <a:schemeClr val="tx1"/>
                </a:solidFill>
                <a:latin typeface="+mn-lt"/>
                <a:ea typeface="+mn-ea"/>
                <a:cs typeface="+mn-cs"/>
              </a:rPr>
              <a:t> UDP and TCP protocols in SunOS combined with the vendor supplied ATM driver software has been disappointing: the maximum bandwidth with UDP is only achieved by using very large transfer sizes (larger than 8Kbytes), while TCP will not offer more than 5570 of the maximum achievable bandwidth. The observed round-trip latency, however, is even worse: for small messages the latency of both UDP and TCP messages is larger using ATM than going over Ethernet: it simply does not reflect the increased network performance. Figure shows the latency of the Fore-ATM based protocols compared to those over Ethernet.</a:t>
            </a:r>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lgn="l" rtl="0"/>
            <a:r>
              <a:rPr lang="en-US" dirty="0" smtClean="0"/>
              <a:t>TCP and UDP implemented over raw U-Net for test purposes as user level library</a:t>
            </a:r>
          </a:p>
          <a:p>
            <a:pPr algn="l" rtl="0"/>
            <a:r>
              <a:rPr lang="en-US" dirty="0" smtClean="0"/>
              <a:t>Shows the effective support of traditional protocols</a:t>
            </a:r>
          </a:p>
          <a:p>
            <a:pPr algn="l" rtl="0"/>
            <a:r>
              <a:rPr lang="en-US" dirty="0" smtClean="0"/>
              <a:t>Many tests exist for traditional protocols used to compare U-Net based to kernel based implementation</a:t>
            </a:r>
          </a:p>
          <a:p>
            <a:endParaRPr lang="en-US" dirty="0" smtClean="0"/>
          </a:p>
          <a:p>
            <a:pPr algn="l" rtl="0"/>
            <a:r>
              <a:rPr lang="en-US" dirty="0" smtClean="0"/>
              <a:t>Kernel has limited buffers. User level library can use larger buffers</a:t>
            </a:r>
          </a:p>
          <a:p>
            <a:pPr algn="l" rtl="0"/>
            <a:r>
              <a:rPr lang="en-US" dirty="0" smtClean="0"/>
              <a:t>Application can know of network overload and adjust accordingly.</a:t>
            </a:r>
          </a:p>
          <a:p>
            <a:pPr algn="l" rtl="0"/>
            <a:r>
              <a:rPr lang="en-US" smtClean="0"/>
              <a:t>For TCP, the low latency of U-Net allows the application to keep smaller transmit window, saving memory space</a:t>
            </a:r>
          </a:p>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smtClean="0"/>
              <a:t>In order to answer this question, we have to show our second term: Virtual Interface Architecture, VIA for short.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original VIA was created by Microsoft, Intel, and Compaq. It is the industry effort</a:t>
            </a:r>
            <a:r>
              <a:rPr lang="en-US" baseline="0" dirty="0" smtClean="0"/>
              <a:t> to standardize communication paradigms for System Area Network.</a:t>
            </a:r>
            <a:endParaRPr lang="en-US" dirty="0" smtClean="0"/>
          </a:p>
          <a:p>
            <a:endParaRPr lang="en-US" dirty="0" smtClean="0"/>
          </a:p>
          <a:p>
            <a:r>
              <a:rPr lang="en-US" dirty="0" smtClean="0"/>
              <a:t>It is an abstract model of a user-level zero-copy network, and is the basis for </a:t>
            </a:r>
            <a:r>
              <a:rPr lang="en-US" dirty="0" err="1" smtClean="0"/>
              <a:t>InfiniBand</a:t>
            </a:r>
            <a:r>
              <a:rPr lang="en-US" dirty="0" smtClean="0"/>
              <a:t> and </a:t>
            </a:r>
            <a:r>
              <a:rPr lang="en-US" dirty="0" err="1" smtClean="0"/>
              <a:t>iWARP</a:t>
            </a:r>
            <a:r>
              <a:rPr lang="en-US" dirty="0" smtClean="0"/>
              <a:t>.</a:t>
            </a:r>
          </a:p>
          <a:p>
            <a:endParaRPr lang="en-US" baseline="0" dirty="0" smtClean="0"/>
          </a:p>
          <a:p>
            <a:r>
              <a:rPr lang="en-US" baseline="0" dirty="0" smtClean="0"/>
              <a:t>Its design focuses on providing low-latency, high-bandwidth, end-to-end communication of two processes in the cluster. To achieve this aim, VIA defines a set of functions, data structures and associated semantics to access network interface directly, bypassing the operating system in a fully protected fashion.</a:t>
            </a:r>
            <a:endParaRPr lang="en-US" dirty="0" smtClean="0"/>
          </a:p>
          <a:p>
            <a:endParaRPr lang="en-US" dirty="0" smtClean="0"/>
          </a:p>
          <a:p>
            <a:r>
              <a:rPr lang="en-US" dirty="0" smtClean="0"/>
              <a:t>VIA</a:t>
            </a:r>
            <a:r>
              <a:rPr lang="en-US" baseline="0" dirty="0" smtClean="0"/>
              <a:t> was hugely influenced by one of our two papers we are going to talk about today</a:t>
            </a:r>
            <a:endParaRPr lang="en-US" dirty="0" smtClean="0"/>
          </a:p>
        </p:txBody>
      </p:sp>
      <p:sp>
        <p:nvSpPr>
          <p:cNvPr id="4" name="Slide Number Placeholder 3"/>
          <p:cNvSpPr>
            <a:spLocks noGrp="1"/>
          </p:cNvSpPr>
          <p:nvPr>
            <p:ph type="sldNum" sz="quarter" idx="10"/>
          </p:nvPr>
        </p:nvSpPr>
        <p:spPr/>
        <p:txBody>
          <a:bodyPr/>
          <a:lstStyle/>
          <a:p>
            <a:fld id="{8A6BFB21-C85F-41D7-A3AC-0A80C72485F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aseline="0" dirty="0" smtClean="0"/>
              <a:t>U-Net: A User-Level Network Interface for Parallel and Distributed Computing, which is kind of successive work of another paper: Active Messages: a Mechanism for Integrated Communication and Computation</a:t>
            </a:r>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smtClean="0"/>
              <a:t>Asynchronous communication : Non-blocking send/receive for overlap</a:t>
            </a:r>
          </a:p>
          <a:p>
            <a:r>
              <a:rPr lang="en-US" dirty="0" smtClean="0"/>
              <a:t>No buffering : Only buffering needed within network is needed and software handles other necessary buffers</a:t>
            </a:r>
          </a:p>
          <a:p>
            <a:r>
              <a:rPr lang="en-US" dirty="0" smtClean="0"/>
              <a:t>Improved Performance: Close association with network protocol</a:t>
            </a:r>
          </a:p>
          <a:p>
            <a:r>
              <a:rPr lang="en-US" dirty="0" smtClean="0"/>
              <a:t>Handlers are kept simple : Serve as an interface between network and computation without complex scheduling etc.</a:t>
            </a:r>
          </a:p>
          <a:p>
            <a:endParaRPr lang="en-US" dirty="0" smtClean="0"/>
          </a:p>
          <a:p>
            <a:r>
              <a:rPr lang="en-US" dirty="0" smtClean="0"/>
              <a:t>Concern becomes overhead, not latency</a:t>
            </a:r>
          </a:p>
          <a:p>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BFB21-C85F-41D7-A3AC-0A80C72485F9}"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getting into real stuff, let’s talk about some authors’ fact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author of two papers, </a:t>
            </a:r>
            <a:r>
              <a:rPr lang="en-US" dirty="0" smtClean="0"/>
              <a:t>Thorsten von </a:t>
            </a:r>
            <a:r>
              <a:rPr lang="en-US" dirty="0" err="1" smtClean="0"/>
              <a:t>Eicken</a:t>
            </a:r>
            <a:r>
              <a:rPr lang="en-US" baseline="0" dirty="0" smtClean="0"/>
              <a:t>, got Ph.D. from UC Berkeley, where he did the older paper. Later on, he joined Cornell, and got tenure by the U-Net paper. Then, he went to industry to serve as Chief Architect at Expertcity.com I designed and developed significant parts of the </a:t>
            </a:r>
            <a:r>
              <a:rPr lang="en-US" baseline="0" dirty="0" err="1" smtClean="0"/>
              <a:t>GoToMyPC</a:t>
            </a:r>
            <a:r>
              <a:rPr lang="en-US" baseline="0" dirty="0" smtClean="0"/>
              <a:t>, </a:t>
            </a:r>
            <a:r>
              <a:rPr lang="en-US" baseline="0" dirty="0" err="1" smtClean="0"/>
              <a:t>GoToAssist</a:t>
            </a:r>
            <a:r>
              <a:rPr lang="en-US" baseline="0" dirty="0" smtClean="0"/>
              <a:t>, </a:t>
            </a:r>
            <a:r>
              <a:rPr lang="en-US" baseline="0" dirty="0" err="1" smtClean="0"/>
              <a:t>GoToMeeting</a:t>
            </a:r>
            <a:r>
              <a:rPr lang="en-US" baseline="0" dirty="0" smtClean="0"/>
              <a:t>, and </a:t>
            </a:r>
            <a:r>
              <a:rPr lang="en-US" baseline="0" dirty="0" err="1" smtClean="0"/>
              <a:t>GoToWebinar</a:t>
            </a:r>
            <a:r>
              <a:rPr lang="en-US" baseline="0" dirty="0" smtClean="0"/>
              <a:t> products. </a:t>
            </a:r>
            <a:r>
              <a:rPr lang="en-US" baseline="0" dirty="0" err="1" smtClean="0"/>
              <a:t>Expertcity</a:t>
            </a:r>
            <a:r>
              <a:rPr lang="en-US" baseline="0" dirty="0" smtClean="0"/>
              <a:t> was acquired by Citrix Systems in 2004 and is now the Citrix Online division.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Werner </a:t>
            </a:r>
            <a:r>
              <a:rPr lang="en-US" dirty="0" err="1" smtClean="0"/>
              <a:t>Vogels</a:t>
            </a:r>
            <a:r>
              <a:rPr lang="en-US" dirty="0" smtClean="0"/>
              <a:t> was</a:t>
            </a:r>
            <a:r>
              <a:rPr lang="en-US" baseline="0" dirty="0" smtClean="0"/>
              <a:t> a research scientist at our department from 1994 to 2004. Then he joined industry and now he is CTO and Vice President of Amazon, i</a:t>
            </a:r>
            <a:r>
              <a:rPr lang="en-US" dirty="0" smtClean="0"/>
              <a:t>n charge of driving technology innovation within the company.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David i</a:t>
            </a:r>
            <a:r>
              <a:rPr lang="en-US" baseline="0" dirty="0" smtClean="0"/>
              <a:t>s a professor at UC Berkeley. Seth is a professor at CMU. And Klaus is a professor at UCSB.</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6BFB21-C85F-41D7-A3AC-0A80C72485F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smtClean="0"/>
              <a:t>OK. Let</a:t>
            </a:r>
            <a:r>
              <a:rPr lang="en-US" baseline="0" dirty="0" smtClean="0"/>
              <a:t>’s get into our first paper: </a:t>
            </a:r>
            <a:r>
              <a:rPr lang="en-US" dirty="0" smtClean="0"/>
              <a:t>U-Net: A User-Level Network Interface for Parallel and Distributed Computing</a:t>
            </a:r>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6BFB21-C85F-41D7-A3AC-0A80C72485F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10/15/2009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9"/>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42E96E6-C617-4288-B8F5-F23B8F9D690D}" type="slidenum">
              <a:rPr lang="he-IL"/>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10/15/2009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10/15/2009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10/15/2009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10/15/2009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10/15/2009</a:t>
            </a:fld>
            <a:endParaRPr lang="en-US"/>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10/15/2009</a:t>
            </a:fld>
            <a:endParaRPr lang="en-US"/>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828801"/>
          </a:xfrm>
        </p:spPr>
        <p:txBody>
          <a:bodyPr>
            <a:normAutofit/>
          </a:bodyPr>
          <a:lstStyle/>
          <a:p>
            <a:r>
              <a:rPr lang="en-US" dirty="0" smtClean="0"/>
              <a:t>Network</a:t>
            </a:r>
            <a:endParaRPr lang="en-US" dirty="0"/>
          </a:p>
        </p:txBody>
      </p:sp>
      <p:sp>
        <p:nvSpPr>
          <p:cNvPr id="3" name="Subtitle 2"/>
          <p:cNvSpPr>
            <a:spLocks noGrp="1"/>
          </p:cNvSpPr>
          <p:nvPr>
            <p:ph type="subTitle" idx="1"/>
          </p:nvPr>
        </p:nvSpPr>
        <p:spPr/>
        <p:txBody>
          <a:bodyPr>
            <a:normAutofit fontScale="92500" lnSpcReduction="20000"/>
          </a:bodyPr>
          <a:lstStyle/>
          <a:p>
            <a:r>
              <a:rPr lang="en-US" dirty="0" err="1" smtClean="0"/>
              <a:t>Haoyuan</a:t>
            </a:r>
            <a:r>
              <a:rPr lang="en-US" dirty="0" smtClean="0"/>
              <a:t> Li</a:t>
            </a:r>
          </a:p>
          <a:p>
            <a:r>
              <a:rPr lang="en-US" dirty="0" smtClean="0"/>
              <a:t>CS 6410 Fall 2009</a:t>
            </a:r>
          </a:p>
          <a:p>
            <a:r>
              <a:rPr lang="en-US" dirty="0" smtClean="0"/>
              <a:t>10/15/2009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Processing Overhead</a:t>
            </a:r>
          </a:p>
          <a:p>
            <a:pPr lvl="1"/>
            <a:r>
              <a:rPr lang="en-US" dirty="0" smtClean="0"/>
              <a:t>Fabrics bandwidth vs. Software overhead</a:t>
            </a:r>
          </a:p>
          <a:p>
            <a:r>
              <a:rPr lang="en-US" dirty="0" smtClean="0"/>
              <a:t>Flexibility</a:t>
            </a:r>
          </a:p>
          <a:p>
            <a:pPr lvl="1"/>
            <a:r>
              <a:rPr lang="en-US" dirty="0" smtClean="0"/>
              <a:t>Design new protocol</a:t>
            </a:r>
          </a:p>
          <a:p>
            <a:r>
              <a:rPr lang="en-US" dirty="0" smtClean="0"/>
              <a:t>Small Message</a:t>
            </a:r>
          </a:p>
          <a:p>
            <a:pPr lvl="1"/>
            <a:r>
              <a:rPr lang="en-US" dirty="0" smtClean="0"/>
              <a:t>Remote object executions</a:t>
            </a:r>
          </a:p>
          <a:p>
            <a:pPr lvl="1"/>
            <a:r>
              <a:rPr lang="en-US" dirty="0" smtClean="0"/>
              <a:t>Cache maintaining messages</a:t>
            </a:r>
          </a:p>
          <a:p>
            <a:pPr lvl="1"/>
            <a:r>
              <a:rPr lang="en-US" dirty="0" smtClean="0"/>
              <a:t>RPC style client/server architecture</a:t>
            </a:r>
          </a:p>
          <a:p>
            <a:r>
              <a:rPr lang="en-US" dirty="0" smtClean="0"/>
              <a:t>Economic driven</a:t>
            </a:r>
          </a:p>
          <a:p>
            <a:pPr lvl="1"/>
            <a:r>
              <a:rPr lang="en-US" dirty="0" smtClean="0"/>
              <a:t>Expensive multiprocessors super computers with custom network design</a:t>
            </a:r>
          </a:p>
          <a:p>
            <a:pPr lvl="1"/>
            <a:r>
              <a:rPr lang="en-US" dirty="0" smtClean="0"/>
              <a:t>vs.</a:t>
            </a:r>
          </a:p>
          <a:p>
            <a:pPr lvl="1"/>
            <a:r>
              <a:rPr lang="en-US" dirty="0" smtClean="0"/>
              <a:t>Cluster of standard workstations connected by off-the-shelf communication hardware</a:t>
            </a:r>
          </a:p>
          <a:p>
            <a:pPr lvl="1"/>
            <a:endParaRPr lang="en-US" dirty="0" smtClean="0"/>
          </a:p>
          <a:p>
            <a:endParaRPr lang="en-US" dirty="0" smtClean="0"/>
          </a:p>
          <a:p>
            <a:pPr lvl="1"/>
            <a:endParaRPr lang="en-US" dirty="0"/>
          </a:p>
        </p:txBody>
      </p:sp>
      <p:sp>
        <p:nvSpPr>
          <p:cNvPr id="2" name="Title 1"/>
          <p:cNvSpPr>
            <a:spLocks noGrp="1"/>
          </p:cNvSpPr>
          <p:nvPr>
            <p:ph type="title"/>
          </p:nvPr>
        </p:nvSpPr>
        <p:spPr/>
        <p:txBody>
          <a:bodyPr/>
          <a:lstStyle/>
          <a:p>
            <a:r>
              <a:rPr lang="en-US" dirty="0" smtClean="0"/>
              <a:t>Motivation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Provide low-latency communication in local area setting</a:t>
            </a:r>
          </a:p>
          <a:p>
            <a:r>
              <a:rPr lang="en-US" dirty="0" smtClean="0"/>
              <a:t>Exploit the full network bandwidth even with small message</a:t>
            </a:r>
          </a:p>
          <a:p>
            <a:r>
              <a:rPr lang="en-US" dirty="0" smtClean="0"/>
              <a:t>Facilitate the use of novel communication protocols</a:t>
            </a:r>
          </a:p>
          <a:p>
            <a:endParaRPr lang="en-US" dirty="0" smtClean="0"/>
          </a:p>
          <a:p>
            <a:r>
              <a:rPr lang="en-US" dirty="0" smtClean="0"/>
              <a:t>All built on CHEAP hardware!</a:t>
            </a:r>
            <a:endParaRPr lang="en-US" dirty="0"/>
          </a:p>
        </p:txBody>
      </p:sp>
      <p:sp>
        <p:nvSpPr>
          <p:cNvPr id="2" name="Title 1"/>
          <p:cNvSpPr>
            <a:spLocks noGrp="1"/>
          </p:cNvSpPr>
          <p:nvPr>
            <p:ph type="title"/>
          </p:nvPr>
        </p:nvSpPr>
        <p:spPr/>
        <p:txBody>
          <a:bodyPr/>
          <a:lstStyle/>
          <a:p>
            <a:r>
              <a:rPr lang="en-US" dirty="0" smtClean="0"/>
              <a:t>U-Net Design goal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Motivation</a:t>
            </a:r>
          </a:p>
          <a:p>
            <a:r>
              <a:rPr lang="en-US" dirty="0" smtClean="0">
                <a:solidFill>
                  <a:schemeClr val="bg2">
                    <a:lumMod val="50000"/>
                  </a:schemeClr>
                </a:solidFill>
              </a:rPr>
              <a:t>Design</a:t>
            </a:r>
          </a:p>
          <a:p>
            <a:r>
              <a:rPr lang="en-US" dirty="0" smtClean="0"/>
              <a:t>Implementation</a:t>
            </a:r>
          </a:p>
          <a:p>
            <a:pPr lvl="1"/>
            <a:r>
              <a:rPr lang="en-US" dirty="0" smtClean="0"/>
              <a:t>SBA-100</a:t>
            </a:r>
          </a:p>
          <a:p>
            <a:pPr lvl="1"/>
            <a:r>
              <a:rPr lang="en-US" dirty="0" smtClean="0"/>
              <a:t>SBA-200</a:t>
            </a:r>
          </a:p>
          <a:p>
            <a:r>
              <a:rPr lang="en-US" dirty="0" smtClean="0"/>
              <a:t>Evaluation</a:t>
            </a:r>
          </a:p>
          <a:p>
            <a:pPr lvl="1"/>
            <a:r>
              <a:rPr lang="en-US" dirty="0" smtClean="0"/>
              <a:t>Active Messages</a:t>
            </a:r>
          </a:p>
          <a:p>
            <a:pPr lvl="1"/>
            <a:r>
              <a:rPr lang="en-US" dirty="0" smtClean="0"/>
              <a:t>Split-C</a:t>
            </a:r>
          </a:p>
          <a:p>
            <a:pPr lvl="1"/>
            <a:r>
              <a:rPr lang="en-US" dirty="0" smtClean="0"/>
              <a:t>IP Suite</a:t>
            </a:r>
          </a:p>
          <a:p>
            <a:r>
              <a:rPr lang="en-US" dirty="0" smtClean="0"/>
              <a:t>Conclusion</a:t>
            </a:r>
          </a:p>
          <a:p>
            <a:endParaRPr lang="en-US" dirty="0" smtClean="0"/>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90600" y="1295400"/>
            <a:ext cx="6934200" cy="4680298"/>
          </a:xfrm>
          <a:prstGeom prst="rect">
            <a:avLst/>
          </a:prstGeom>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Traditional networking architecture VS. U-Net architecture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smtClean="0"/>
              <a:t>Communication</a:t>
            </a:r>
            <a:br>
              <a:rPr lang="en-US" sz="2400" dirty="0" smtClean="0"/>
            </a:br>
            <a:r>
              <a:rPr lang="en-US" sz="2400" dirty="0" smtClean="0"/>
              <a:t>Segments</a:t>
            </a:r>
          </a:p>
          <a:p>
            <a:r>
              <a:rPr lang="en-US" sz="2400" dirty="0" smtClean="0"/>
              <a:t>Send queue</a:t>
            </a:r>
          </a:p>
          <a:p>
            <a:r>
              <a:rPr lang="en-US" sz="2400" dirty="0" smtClean="0"/>
              <a:t>Receive Queue</a:t>
            </a:r>
          </a:p>
          <a:p>
            <a:r>
              <a:rPr lang="en-US" sz="2400" dirty="0" smtClean="0"/>
              <a:t>Free Queue</a:t>
            </a:r>
          </a:p>
          <a:p>
            <a:endParaRPr lang="en-US" dirty="0"/>
          </a:p>
        </p:txBody>
      </p:sp>
      <p:sp>
        <p:nvSpPr>
          <p:cNvPr id="2" name="Title 1"/>
          <p:cNvSpPr>
            <a:spLocks noGrp="1"/>
          </p:cNvSpPr>
          <p:nvPr>
            <p:ph type="title"/>
          </p:nvPr>
        </p:nvSpPr>
        <p:spPr/>
        <p:txBody>
          <a:bodyPr/>
          <a:lstStyle/>
          <a:p>
            <a:r>
              <a:rPr lang="en-US" dirty="0" smtClean="0"/>
              <a:t>U-Net architecture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267200" y="1081120"/>
            <a:ext cx="4876800" cy="57768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Send and Receive packet</a:t>
            </a:r>
          </a:p>
          <a:p>
            <a:r>
              <a:rPr lang="en-US" dirty="0" smtClean="0"/>
              <a:t>Multiplexing and </a:t>
            </a:r>
            <a:r>
              <a:rPr lang="en-US" dirty="0" err="1" smtClean="0"/>
              <a:t>demultiplexing</a:t>
            </a:r>
            <a:r>
              <a:rPr lang="en-US" dirty="0" smtClean="0"/>
              <a:t> messages</a:t>
            </a:r>
          </a:p>
          <a:p>
            <a:r>
              <a:rPr lang="en-US" dirty="0" smtClean="0"/>
              <a:t>Zero-copy vs. true Zero-copy</a:t>
            </a:r>
          </a:p>
          <a:p>
            <a:r>
              <a:rPr lang="en-US" dirty="0" smtClean="0"/>
              <a:t>Base-Level U-Net</a:t>
            </a:r>
          </a:p>
          <a:p>
            <a:r>
              <a:rPr lang="en-US" dirty="0" smtClean="0"/>
              <a:t>Kernel emulation of U-Net</a:t>
            </a:r>
          </a:p>
          <a:p>
            <a:r>
              <a:rPr lang="en-US" dirty="0" smtClean="0"/>
              <a:t>Direct-Access U-Net</a:t>
            </a:r>
          </a:p>
        </p:txBody>
      </p:sp>
      <p:sp>
        <p:nvSpPr>
          <p:cNvPr id="2" name="Title 1"/>
          <p:cNvSpPr>
            <a:spLocks noGrp="1"/>
          </p:cNvSpPr>
          <p:nvPr>
            <p:ph type="title"/>
          </p:nvPr>
        </p:nvSpPr>
        <p:spPr/>
        <p:txBody>
          <a:bodyPr/>
          <a:lstStyle/>
          <a:p>
            <a:r>
              <a:rPr lang="en-US" dirty="0" smtClean="0"/>
              <a:t>U-Net design details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7" name="Text Box 9"/>
          <p:cNvSpPr txBox="1">
            <a:spLocks noChangeArrowheads="1"/>
          </p:cNvSpPr>
          <p:nvPr/>
        </p:nvSpPr>
        <p:spPr bwMode="auto">
          <a:xfrm>
            <a:off x="7956551" y="5013326"/>
            <a:ext cx="1008063" cy="646331"/>
          </a:xfrm>
          <a:prstGeom prst="rect">
            <a:avLst/>
          </a:prstGeom>
          <a:solidFill>
            <a:srgbClr val="FF3300"/>
          </a:solidFill>
          <a:ln w="9525">
            <a:noFill/>
            <a:miter lim="800000"/>
            <a:headEnd/>
            <a:tailEnd/>
          </a:ln>
          <a:effectLst/>
        </p:spPr>
        <p:txBody>
          <a:bodyPr>
            <a:spAutoFit/>
          </a:bodyPr>
          <a:lstStyle/>
          <a:p>
            <a:pPr algn="r" rtl="1">
              <a:spcBef>
                <a:spcPct val="50000"/>
              </a:spcBef>
              <a:buClrTx/>
              <a:buSzTx/>
              <a:buFontTx/>
              <a:buNone/>
            </a:pPr>
            <a:r>
              <a:rPr lang="en-US" sz="1800">
                <a:effectLst/>
              </a:rPr>
              <a:t>network</a:t>
            </a:r>
          </a:p>
        </p:txBody>
      </p:sp>
      <p:sp>
        <p:nvSpPr>
          <p:cNvPr id="176135" name="AutoShape 7"/>
          <p:cNvSpPr>
            <a:spLocks noChangeArrowheads="1"/>
          </p:cNvSpPr>
          <p:nvPr/>
        </p:nvSpPr>
        <p:spPr bwMode="auto">
          <a:xfrm rot="16200000">
            <a:off x="6011864" y="4437063"/>
            <a:ext cx="2303462" cy="1439863"/>
          </a:xfrm>
          <a:custGeom>
            <a:avLst/>
            <a:gdLst>
              <a:gd name="G0" fmla="+- 5415 0 0"/>
              <a:gd name="G1" fmla="+- 21600 0 5415"/>
              <a:gd name="G2" fmla="*/ 5415 1 2"/>
              <a:gd name="G3" fmla="+- 21600 0 G2"/>
              <a:gd name="G4" fmla="+/ 5415 21600 2"/>
              <a:gd name="G5" fmla="+/ G1 0 2"/>
              <a:gd name="G6" fmla="*/ 21600 21600 5415"/>
              <a:gd name="G7" fmla="*/ G6 1 2"/>
              <a:gd name="G8" fmla="+- 21600 0 G7"/>
              <a:gd name="G9" fmla="*/ 21600 1 2"/>
              <a:gd name="G10" fmla="+- 5415 0 G9"/>
              <a:gd name="G11" fmla="?: G10 G8 0"/>
              <a:gd name="G12" fmla="?: G10 G7 21600"/>
              <a:gd name="T0" fmla="*/ 18892 w 21600"/>
              <a:gd name="T1" fmla="*/ 10800 h 21600"/>
              <a:gd name="T2" fmla="*/ 10800 w 21600"/>
              <a:gd name="T3" fmla="*/ 21600 h 21600"/>
              <a:gd name="T4" fmla="*/ 2708 w 21600"/>
              <a:gd name="T5" fmla="*/ 10800 h 21600"/>
              <a:gd name="T6" fmla="*/ 10800 w 21600"/>
              <a:gd name="T7" fmla="*/ 0 h 21600"/>
              <a:gd name="T8" fmla="*/ 4508 w 21600"/>
              <a:gd name="T9" fmla="*/ 4508 h 21600"/>
              <a:gd name="T10" fmla="*/ 17092 w 21600"/>
              <a:gd name="T11" fmla="*/ 17092 h 21600"/>
            </a:gdLst>
            <a:ahLst/>
            <a:cxnLst>
              <a:cxn ang="0">
                <a:pos x="T0" y="T1"/>
              </a:cxn>
              <a:cxn ang="0">
                <a:pos x="T2" y="T3"/>
              </a:cxn>
              <a:cxn ang="0">
                <a:pos x="T4" y="T5"/>
              </a:cxn>
              <a:cxn ang="0">
                <a:pos x="T6" y="T7"/>
              </a:cxn>
            </a:cxnLst>
            <a:rect l="T8" t="T9" r="T10" b="T11"/>
            <a:pathLst>
              <a:path w="21600" h="21600">
                <a:moveTo>
                  <a:pt x="0" y="0"/>
                </a:moveTo>
                <a:lnTo>
                  <a:pt x="5415" y="21600"/>
                </a:lnTo>
                <a:lnTo>
                  <a:pt x="16185" y="21600"/>
                </a:lnTo>
                <a:lnTo>
                  <a:pt x="21600" y="0"/>
                </a:lnTo>
                <a:close/>
              </a:path>
            </a:pathLst>
          </a:custGeom>
          <a:solidFill>
            <a:srgbClr val="D60093"/>
          </a:solidFill>
          <a:ln w="9525">
            <a:solidFill>
              <a:schemeClr val="tx1"/>
            </a:solidFill>
            <a:miter lim="800000"/>
            <a:headEnd/>
            <a:tailEnd/>
          </a:ln>
          <a:effectLst/>
        </p:spPr>
        <p:txBody>
          <a:bodyPr wrap="none" anchor="ctr"/>
          <a:lstStyle/>
          <a:p>
            <a:endParaRPr lang="en-US"/>
          </a:p>
        </p:txBody>
      </p:sp>
      <p:sp>
        <p:nvSpPr>
          <p:cNvPr id="176130" name="Rectangle 2"/>
          <p:cNvSpPr>
            <a:spLocks noGrp="1" noChangeArrowheads="1"/>
          </p:cNvSpPr>
          <p:nvPr>
            <p:ph type="title"/>
          </p:nvPr>
        </p:nvSpPr>
        <p:spPr/>
        <p:txBody>
          <a:bodyPr/>
          <a:lstStyle/>
          <a:p>
            <a:r>
              <a:rPr lang="en-US"/>
              <a:t>Sending Packet</a:t>
            </a:r>
          </a:p>
        </p:txBody>
      </p:sp>
      <p:sp>
        <p:nvSpPr>
          <p:cNvPr id="176131" name="Rectangle 3"/>
          <p:cNvSpPr>
            <a:spLocks noGrp="1" noChangeArrowheads="1"/>
          </p:cNvSpPr>
          <p:nvPr>
            <p:ph type="body" sz="half" idx="1"/>
          </p:nvPr>
        </p:nvSpPr>
        <p:spPr>
          <a:xfrm>
            <a:off x="457200" y="1341439"/>
            <a:ext cx="8229600" cy="2592387"/>
          </a:xfrm>
        </p:spPr>
        <p:txBody>
          <a:bodyPr/>
          <a:lstStyle/>
          <a:p>
            <a:pPr algn="l" rtl="0"/>
            <a:r>
              <a:rPr lang="en-US" sz="2800"/>
              <a:t>Prepare packet and place it in the Communication segment</a:t>
            </a:r>
          </a:p>
          <a:p>
            <a:pPr algn="l" rtl="0"/>
            <a:r>
              <a:rPr lang="en-US" sz="2800"/>
              <a:t>Place descriptor on the Send queue</a:t>
            </a:r>
          </a:p>
          <a:p>
            <a:pPr algn="l" rtl="0"/>
            <a:r>
              <a:rPr lang="en-US" sz="2800"/>
              <a:t>U-Net takes descriptor from queue</a:t>
            </a:r>
          </a:p>
          <a:p>
            <a:pPr algn="l" rtl="0"/>
            <a:r>
              <a:rPr lang="en-US" sz="2800"/>
              <a:t>transfers packet from memory to network</a:t>
            </a:r>
          </a:p>
        </p:txBody>
      </p:sp>
      <p:pic>
        <p:nvPicPr>
          <p:cNvPr id="176132" name="Picture 4"/>
          <p:cNvPicPr>
            <a:picLocks noGrp="1" noChangeAspect="1" noChangeArrowheads="1"/>
          </p:cNvPicPr>
          <p:nvPr>
            <p:ph sz="half" idx="2"/>
          </p:nvPr>
        </p:nvPicPr>
        <p:blipFill>
          <a:blip r:embed="rId3" cstate="print"/>
          <a:srcRect b="54137"/>
          <a:stretch>
            <a:fillRect/>
          </a:stretch>
        </p:blipFill>
        <p:spPr>
          <a:xfrm>
            <a:off x="468314" y="3933826"/>
            <a:ext cx="5616575" cy="2443163"/>
          </a:xfrm>
          <a:noFill/>
          <a:ln/>
        </p:spPr>
      </p:pic>
      <p:sp>
        <p:nvSpPr>
          <p:cNvPr id="176133" name="Text Box 5"/>
          <p:cNvSpPr txBox="1">
            <a:spLocks noChangeArrowheads="1"/>
          </p:cNvSpPr>
          <p:nvPr/>
        </p:nvSpPr>
        <p:spPr bwMode="auto">
          <a:xfrm>
            <a:off x="3132139" y="4724401"/>
            <a:ext cx="1081087" cy="369332"/>
          </a:xfrm>
          <a:prstGeom prst="rect">
            <a:avLst/>
          </a:prstGeom>
          <a:solidFill>
            <a:srgbClr val="00FF00"/>
          </a:solidFill>
          <a:ln w="9525">
            <a:noFill/>
            <a:miter lim="800000"/>
            <a:headEnd/>
            <a:tailEnd/>
          </a:ln>
          <a:effectLst/>
        </p:spPr>
        <p:txBody>
          <a:bodyPr>
            <a:spAutoFit/>
          </a:bodyPr>
          <a:lstStyle/>
          <a:p>
            <a:pPr algn="ctr" rtl="1">
              <a:spcBef>
                <a:spcPct val="50000"/>
              </a:spcBef>
              <a:buClrTx/>
              <a:buSzTx/>
              <a:buFontTx/>
              <a:buNone/>
            </a:pPr>
            <a:r>
              <a:rPr lang="en-US" sz="1800">
                <a:solidFill>
                  <a:srgbClr val="000000"/>
                </a:solidFill>
                <a:effectLst/>
              </a:rPr>
              <a:t>packet</a:t>
            </a:r>
          </a:p>
        </p:txBody>
      </p:sp>
      <p:sp>
        <p:nvSpPr>
          <p:cNvPr id="176134" name="Rectangle 6"/>
          <p:cNvSpPr>
            <a:spLocks noChangeArrowheads="1"/>
          </p:cNvSpPr>
          <p:nvPr/>
        </p:nvSpPr>
        <p:spPr bwMode="auto">
          <a:xfrm>
            <a:off x="5292725" y="4508500"/>
            <a:ext cx="287339" cy="215900"/>
          </a:xfrm>
          <a:prstGeom prst="rect">
            <a:avLst/>
          </a:prstGeom>
          <a:solidFill>
            <a:srgbClr val="66FF33"/>
          </a:solidFill>
          <a:ln w="9525">
            <a:solidFill>
              <a:schemeClr val="tx1"/>
            </a:solidFill>
            <a:miter lim="800000"/>
            <a:headEnd/>
            <a:tailEnd/>
          </a:ln>
          <a:effectLst/>
        </p:spPr>
        <p:txBody>
          <a:bodyPr wrap="none" anchor="ctr"/>
          <a:lstStyle/>
          <a:p>
            <a:endParaRPr lang="en-US"/>
          </a:p>
        </p:txBody>
      </p:sp>
      <p:sp>
        <p:nvSpPr>
          <p:cNvPr id="176136" name="Text Box 8"/>
          <p:cNvSpPr txBox="1">
            <a:spLocks noChangeArrowheads="1"/>
          </p:cNvSpPr>
          <p:nvPr/>
        </p:nvSpPr>
        <p:spPr bwMode="auto">
          <a:xfrm>
            <a:off x="6732589" y="4868864"/>
            <a:ext cx="1150937" cy="646331"/>
          </a:xfrm>
          <a:prstGeom prst="rect">
            <a:avLst/>
          </a:prstGeom>
          <a:noFill/>
          <a:ln w="9525">
            <a:noFill/>
            <a:miter lim="800000"/>
            <a:headEnd/>
            <a:tailEnd/>
          </a:ln>
          <a:effectLst/>
        </p:spPr>
        <p:txBody>
          <a:bodyPr>
            <a:spAutoFit/>
          </a:bodyPr>
          <a:lstStyle/>
          <a:p>
            <a:pPr algn="r" rtl="1">
              <a:spcBef>
                <a:spcPct val="50000"/>
              </a:spcBef>
              <a:buClrTx/>
              <a:buSzTx/>
              <a:buFontTx/>
              <a:buNone/>
            </a:pPr>
            <a:r>
              <a:rPr lang="en-US" sz="1800">
                <a:effectLst/>
              </a:rPr>
              <a:t>U-Net NI</a:t>
            </a:r>
          </a:p>
        </p:txBody>
      </p:sp>
      <p:sp>
        <p:nvSpPr>
          <p:cNvPr id="10" name="TextBox 9"/>
          <p:cNvSpPr txBox="1"/>
          <p:nvPr/>
        </p:nvSpPr>
        <p:spPr>
          <a:xfrm>
            <a:off x="7315200" y="6550224"/>
            <a:ext cx="1828800" cy="307777"/>
          </a:xfrm>
          <a:prstGeom prst="rect">
            <a:avLst/>
          </a:prstGeom>
          <a:noFill/>
        </p:spPr>
        <p:txBody>
          <a:bodyPr wrap="square" rtlCol="0">
            <a:spAutoFit/>
          </a:bodyPr>
          <a:lstStyle/>
          <a:p>
            <a:r>
              <a:rPr lang="en-US" sz="1400" dirty="0" smtClean="0"/>
              <a:t>From </a:t>
            </a:r>
            <a:r>
              <a:rPr lang="en-US" sz="1400" dirty="0" err="1" smtClean="0"/>
              <a:t>Itamar</a:t>
            </a:r>
            <a:r>
              <a:rPr lang="en-US" sz="1400" dirty="0" smtClean="0"/>
              <a:t> </a:t>
            </a:r>
            <a:r>
              <a:rPr lang="en-US" sz="1400" dirty="0" err="1" smtClean="0"/>
              <a:t>Sagi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1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613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1">
                                            <p:txEl>
                                              <p:pRg st="2" end="2"/>
                                            </p:txEl>
                                          </p:spTgt>
                                        </p:tgtEl>
                                        <p:attrNameLst>
                                          <p:attrName>style.visibility</p:attrName>
                                        </p:attrNameLst>
                                      </p:cBhvr>
                                      <p:to>
                                        <p:strVal val="visible"/>
                                      </p:to>
                                    </p:set>
                                  </p:childTnLst>
                                </p:cTn>
                              </p:par>
                              <p:par>
                                <p:cTn id="19" presetID="0" presetClass="path" presetSubtype="0" accel="50000" decel="50000" fill="hold" grpId="1" nodeType="withEffect">
                                  <p:stCondLst>
                                    <p:cond delay="0"/>
                                  </p:stCondLst>
                                  <p:childTnLst>
                                    <p:animMotion origin="layout" path="M 2.5E-6 -3.2948E-6 L 0.20469 0.12578 " pathEditMode="relative" ptsTypes="AA">
                                      <p:cBhvr>
                                        <p:cTn id="20" dur="2000" fill="hold"/>
                                        <p:tgtEl>
                                          <p:spTgt spid="176134"/>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6131">
                                            <p:txEl>
                                              <p:pRg st="3" end="3"/>
                                            </p:txEl>
                                          </p:spTgt>
                                        </p:tgtEl>
                                        <p:attrNameLst>
                                          <p:attrName>style.visibility</p:attrName>
                                        </p:attrNameLst>
                                      </p:cBhvr>
                                      <p:to>
                                        <p:strVal val="visible"/>
                                      </p:to>
                                    </p:set>
                                  </p:childTnLst>
                                </p:cTn>
                              </p:par>
                              <p:par>
                                <p:cTn id="25" presetID="0" presetClass="path" presetSubtype="0" accel="50000" decel="50000" fill="hold" grpId="1" nodeType="withEffect">
                                  <p:stCondLst>
                                    <p:cond delay="0"/>
                                  </p:stCondLst>
                                  <p:childTnLst>
                                    <p:animMotion origin="layout" path="M 0 0 L 0.5434 0.03145 " pathEditMode="relative" ptsTypes="AA">
                                      <p:cBhvr>
                                        <p:cTn id="26" dur="2000" fill="hold"/>
                                        <p:tgtEl>
                                          <p:spTgt spid="176133"/>
                                        </p:tgtEl>
                                        <p:attrNameLst>
                                          <p:attrName>ppt_x</p:attrName>
                                          <p:attrName>ppt_y</p:attrName>
                                        </p:attrNameLst>
                                      </p:cBhvr>
                                    </p:animMotion>
                                  </p:childTnLst>
                                </p:cTn>
                              </p:par>
                            </p:childTnLst>
                          </p:cTn>
                        </p:par>
                        <p:par>
                          <p:cTn id="27" fill="hold">
                            <p:stCondLst>
                              <p:cond delay="2000"/>
                            </p:stCondLst>
                            <p:childTnLst>
                              <p:par>
                                <p:cTn id="28" presetID="2" presetClass="exit" presetSubtype="2" fill="hold" grpId="2" nodeType="afterEffect">
                                  <p:stCondLst>
                                    <p:cond delay="0"/>
                                  </p:stCondLst>
                                  <p:childTnLst>
                                    <p:anim calcmode="lin" valueType="num">
                                      <p:cBhvr additive="base">
                                        <p:cTn id="29" dur="500"/>
                                        <p:tgtEl>
                                          <p:spTgt spid="176133"/>
                                        </p:tgtEl>
                                        <p:attrNameLst>
                                          <p:attrName>ppt_x</p:attrName>
                                        </p:attrNameLst>
                                      </p:cBhvr>
                                      <p:tavLst>
                                        <p:tav tm="0">
                                          <p:val>
                                            <p:strVal val="ppt_x"/>
                                          </p:val>
                                        </p:tav>
                                        <p:tav tm="100000">
                                          <p:val>
                                            <p:strVal val="1+ppt_w/2"/>
                                          </p:val>
                                        </p:tav>
                                      </p:tavLst>
                                    </p:anim>
                                    <p:anim calcmode="lin" valueType="num">
                                      <p:cBhvr additive="base">
                                        <p:cTn id="30" dur="500"/>
                                        <p:tgtEl>
                                          <p:spTgt spid="176133"/>
                                        </p:tgtEl>
                                        <p:attrNameLst>
                                          <p:attrName>ppt_y</p:attrName>
                                        </p:attrNameLst>
                                      </p:cBhvr>
                                      <p:tavLst>
                                        <p:tav tm="0">
                                          <p:val>
                                            <p:strVal val="ppt_y"/>
                                          </p:val>
                                        </p:tav>
                                        <p:tav tm="100000">
                                          <p:val>
                                            <p:strVal val="ppt_y"/>
                                          </p:val>
                                        </p:tav>
                                      </p:tavLst>
                                    </p:anim>
                                    <p:set>
                                      <p:cBhvr>
                                        <p:cTn id="31" dur="1" fill="hold">
                                          <p:stCondLst>
                                            <p:cond delay="499"/>
                                          </p:stCondLst>
                                        </p:cTn>
                                        <p:tgtEl>
                                          <p:spTgt spid="176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P spid="176133" grpId="0" animBg="1"/>
      <p:bldP spid="176133" grpId="1" animBg="1"/>
      <p:bldP spid="176133" grpId="2" animBg="1"/>
      <p:bldP spid="176134" grpId="0" animBg="1"/>
      <p:bldP spid="17613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7956551" y="5013326"/>
            <a:ext cx="1008063" cy="646331"/>
          </a:xfrm>
          <a:prstGeom prst="rect">
            <a:avLst/>
          </a:prstGeom>
          <a:solidFill>
            <a:srgbClr val="FF3300"/>
          </a:solidFill>
          <a:ln w="9525">
            <a:noFill/>
            <a:miter lim="800000"/>
            <a:headEnd/>
            <a:tailEnd/>
          </a:ln>
          <a:effectLst/>
        </p:spPr>
        <p:txBody>
          <a:bodyPr>
            <a:spAutoFit/>
          </a:bodyPr>
          <a:lstStyle/>
          <a:p>
            <a:pPr algn="r" rtl="1">
              <a:spcBef>
                <a:spcPct val="50000"/>
              </a:spcBef>
              <a:buClrTx/>
              <a:buSzTx/>
              <a:buFontTx/>
              <a:buNone/>
            </a:pPr>
            <a:r>
              <a:rPr lang="en-US" sz="1800">
                <a:effectLst/>
              </a:rPr>
              <a:t>network</a:t>
            </a:r>
          </a:p>
        </p:txBody>
      </p:sp>
      <p:sp>
        <p:nvSpPr>
          <p:cNvPr id="178179" name="AutoShape 3"/>
          <p:cNvSpPr>
            <a:spLocks noChangeArrowheads="1"/>
          </p:cNvSpPr>
          <p:nvPr/>
        </p:nvSpPr>
        <p:spPr bwMode="auto">
          <a:xfrm rot="16200000">
            <a:off x="6011864" y="4437063"/>
            <a:ext cx="2303462" cy="1439863"/>
          </a:xfrm>
          <a:custGeom>
            <a:avLst/>
            <a:gdLst>
              <a:gd name="G0" fmla="+- 5415 0 0"/>
              <a:gd name="G1" fmla="+- 21600 0 5415"/>
              <a:gd name="G2" fmla="*/ 5415 1 2"/>
              <a:gd name="G3" fmla="+- 21600 0 G2"/>
              <a:gd name="G4" fmla="+/ 5415 21600 2"/>
              <a:gd name="G5" fmla="+/ G1 0 2"/>
              <a:gd name="G6" fmla="*/ 21600 21600 5415"/>
              <a:gd name="G7" fmla="*/ G6 1 2"/>
              <a:gd name="G8" fmla="+- 21600 0 G7"/>
              <a:gd name="G9" fmla="*/ 21600 1 2"/>
              <a:gd name="G10" fmla="+- 5415 0 G9"/>
              <a:gd name="G11" fmla="?: G10 G8 0"/>
              <a:gd name="G12" fmla="?: G10 G7 21600"/>
              <a:gd name="T0" fmla="*/ 18892 w 21600"/>
              <a:gd name="T1" fmla="*/ 10800 h 21600"/>
              <a:gd name="T2" fmla="*/ 10800 w 21600"/>
              <a:gd name="T3" fmla="*/ 21600 h 21600"/>
              <a:gd name="T4" fmla="*/ 2708 w 21600"/>
              <a:gd name="T5" fmla="*/ 10800 h 21600"/>
              <a:gd name="T6" fmla="*/ 10800 w 21600"/>
              <a:gd name="T7" fmla="*/ 0 h 21600"/>
              <a:gd name="T8" fmla="*/ 4508 w 21600"/>
              <a:gd name="T9" fmla="*/ 4508 h 21600"/>
              <a:gd name="T10" fmla="*/ 17092 w 21600"/>
              <a:gd name="T11" fmla="*/ 17092 h 21600"/>
            </a:gdLst>
            <a:ahLst/>
            <a:cxnLst>
              <a:cxn ang="0">
                <a:pos x="T0" y="T1"/>
              </a:cxn>
              <a:cxn ang="0">
                <a:pos x="T2" y="T3"/>
              </a:cxn>
              <a:cxn ang="0">
                <a:pos x="T4" y="T5"/>
              </a:cxn>
              <a:cxn ang="0">
                <a:pos x="T6" y="T7"/>
              </a:cxn>
            </a:cxnLst>
            <a:rect l="T8" t="T9" r="T10" b="T11"/>
            <a:pathLst>
              <a:path w="21600" h="21600">
                <a:moveTo>
                  <a:pt x="0" y="0"/>
                </a:moveTo>
                <a:lnTo>
                  <a:pt x="5415" y="21600"/>
                </a:lnTo>
                <a:lnTo>
                  <a:pt x="16185" y="21600"/>
                </a:lnTo>
                <a:lnTo>
                  <a:pt x="21600" y="0"/>
                </a:lnTo>
                <a:close/>
              </a:path>
            </a:pathLst>
          </a:custGeom>
          <a:solidFill>
            <a:srgbClr val="D60093"/>
          </a:solidFill>
          <a:ln w="9525">
            <a:solidFill>
              <a:schemeClr val="tx1"/>
            </a:solidFill>
            <a:miter lim="800000"/>
            <a:headEnd/>
            <a:tailEnd/>
          </a:ln>
          <a:effectLst/>
        </p:spPr>
        <p:txBody>
          <a:bodyPr wrap="none" anchor="ctr"/>
          <a:lstStyle/>
          <a:p>
            <a:endParaRPr lang="en-US"/>
          </a:p>
        </p:txBody>
      </p:sp>
      <p:sp>
        <p:nvSpPr>
          <p:cNvPr id="178180" name="Rectangle 4"/>
          <p:cNvSpPr>
            <a:spLocks noGrp="1" noChangeArrowheads="1"/>
          </p:cNvSpPr>
          <p:nvPr>
            <p:ph type="title"/>
          </p:nvPr>
        </p:nvSpPr>
        <p:spPr/>
        <p:txBody>
          <a:bodyPr/>
          <a:lstStyle/>
          <a:p>
            <a:r>
              <a:rPr lang="en-US"/>
              <a:t>Receive Packet</a:t>
            </a:r>
          </a:p>
        </p:txBody>
      </p:sp>
      <p:sp>
        <p:nvSpPr>
          <p:cNvPr id="178181" name="Rectangle 5"/>
          <p:cNvSpPr>
            <a:spLocks noGrp="1" noChangeArrowheads="1"/>
          </p:cNvSpPr>
          <p:nvPr>
            <p:ph type="body" sz="half" idx="1"/>
          </p:nvPr>
        </p:nvSpPr>
        <p:spPr>
          <a:xfrm>
            <a:off x="457200" y="1341439"/>
            <a:ext cx="8229600" cy="2663825"/>
          </a:xfrm>
        </p:spPr>
        <p:txBody>
          <a:bodyPr/>
          <a:lstStyle/>
          <a:p>
            <a:pPr algn="l" rtl="0">
              <a:lnSpc>
                <a:spcPct val="80000"/>
              </a:lnSpc>
            </a:pPr>
            <a:r>
              <a:rPr lang="en-US" sz="2400"/>
              <a:t>U-Net receives message and decide which Endpoint to place it</a:t>
            </a:r>
          </a:p>
          <a:p>
            <a:pPr algn="l" rtl="0">
              <a:lnSpc>
                <a:spcPct val="80000"/>
              </a:lnSpc>
            </a:pPr>
            <a:r>
              <a:rPr lang="en-US" sz="2400"/>
              <a:t>Takes free space from Free Queue</a:t>
            </a:r>
          </a:p>
          <a:p>
            <a:pPr algn="l" rtl="0">
              <a:lnSpc>
                <a:spcPct val="80000"/>
              </a:lnSpc>
            </a:pPr>
            <a:r>
              <a:rPr lang="en-US" sz="2400"/>
              <a:t>Place message in Communication Segment</a:t>
            </a:r>
          </a:p>
          <a:p>
            <a:pPr algn="l" rtl="0">
              <a:lnSpc>
                <a:spcPct val="80000"/>
              </a:lnSpc>
            </a:pPr>
            <a:r>
              <a:rPr lang="en-US" sz="2400"/>
              <a:t>Place descriptor in receive queue</a:t>
            </a:r>
          </a:p>
          <a:p>
            <a:pPr algn="l" rtl="0">
              <a:lnSpc>
                <a:spcPct val="80000"/>
              </a:lnSpc>
            </a:pPr>
            <a:r>
              <a:rPr lang="en-US" sz="2400"/>
              <a:t>Process takes descriptor from receive queue (polling or signal) and reads message</a:t>
            </a:r>
          </a:p>
        </p:txBody>
      </p:sp>
      <p:pic>
        <p:nvPicPr>
          <p:cNvPr id="178182" name="Picture 6"/>
          <p:cNvPicPr>
            <a:picLocks noGrp="1" noChangeAspect="1" noChangeArrowheads="1"/>
          </p:cNvPicPr>
          <p:nvPr>
            <p:ph sz="half" idx="2"/>
          </p:nvPr>
        </p:nvPicPr>
        <p:blipFill>
          <a:blip r:embed="rId3" cstate="print"/>
          <a:srcRect b="54137"/>
          <a:stretch>
            <a:fillRect/>
          </a:stretch>
        </p:blipFill>
        <p:spPr>
          <a:xfrm>
            <a:off x="468314" y="3933826"/>
            <a:ext cx="5616575" cy="2443163"/>
          </a:xfrm>
          <a:noFill/>
          <a:ln/>
        </p:spPr>
      </p:pic>
      <p:sp>
        <p:nvSpPr>
          <p:cNvPr id="178183" name="Text Box 7"/>
          <p:cNvSpPr txBox="1">
            <a:spLocks noChangeArrowheads="1"/>
          </p:cNvSpPr>
          <p:nvPr/>
        </p:nvSpPr>
        <p:spPr bwMode="auto">
          <a:xfrm>
            <a:off x="6659565" y="5157789"/>
            <a:ext cx="1081087" cy="369332"/>
          </a:xfrm>
          <a:prstGeom prst="rect">
            <a:avLst/>
          </a:prstGeom>
          <a:solidFill>
            <a:srgbClr val="00FFFF"/>
          </a:solidFill>
          <a:ln w="9525">
            <a:noFill/>
            <a:miter lim="800000"/>
            <a:headEnd/>
            <a:tailEnd/>
          </a:ln>
          <a:effectLst/>
        </p:spPr>
        <p:txBody>
          <a:bodyPr>
            <a:spAutoFit/>
          </a:bodyPr>
          <a:lstStyle/>
          <a:p>
            <a:pPr algn="ctr" rtl="1">
              <a:spcBef>
                <a:spcPct val="50000"/>
              </a:spcBef>
              <a:buClrTx/>
              <a:buSzTx/>
              <a:buFontTx/>
              <a:buNone/>
            </a:pPr>
            <a:r>
              <a:rPr lang="en-US" sz="1800">
                <a:solidFill>
                  <a:srgbClr val="000000"/>
                </a:solidFill>
                <a:effectLst/>
              </a:rPr>
              <a:t>packet</a:t>
            </a:r>
          </a:p>
        </p:txBody>
      </p:sp>
      <p:sp>
        <p:nvSpPr>
          <p:cNvPr id="178184" name="Rectangle 8"/>
          <p:cNvSpPr>
            <a:spLocks noChangeArrowheads="1"/>
          </p:cNvSpPr>
          <p:nvPr/>
        </p:nvSpPr>
        <p:spPr bwMode="auto">
          <a:xfrm>
            <a:off x="1835149" y="4508500"/>
            <a:ext cx="287339" cy="215900"/>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178185" name="Text Box 9"/>
          <p:cNvSpPr txBox="1">
            <a:spLocks noChangeArrowheads="1"/>
          </p:cNvSpPr>
          <p:nvPr/>
        </p:nvSpPr>
        <p:spPr bwMode="auto">
          <a:xfrm>
            <a:off x="6732589" y="4868864"/>
            <a:ext cx="1150937" cy="646331"/>
          </a:xfrm>
          <a:prstGeom prst="rect">
            <a:avLst/>
          </a:prstGeom>
          <a:noFill/>
          <a:ln w="9525">
            <a:noFill/>
            <a:miter lim="800000"/>
            <a:headEnd/>
            <a:tailEnd/>
          </a:ln>
          <a:effectLst/>
        </p:spPr>
        <p:txBody>
          <a:bodyPr>
            <a:spAutoFit/>
          </a:bodyPr>
          <a:lstStyle/>
          <a:p>
            <a:pPr algn="r" rtl="1">
              <a:spcBef>
                <a:spcPct val="50000"/>
              </a:spcBef>
              <a:buClrTx/>
              <a:buSzTx/>
              <a:buFontTx/>
              <a:buNone/>
            </a:pPr>
            <a:r>
              <a:rPr lang="en-US" sz="1800">
                <a:effectLst/>
              </a:rPr>
              <a:t>U-Net NI</a:t>
            </a:r>
          </a:p>
        </p:txBody>
      </p:sp>
      <p:sp>
        <p:nvSpPr>
          <p:cNvPr id="11" name="TextBox 10"/>
          <p:cNvSpPr txBox="1"/>
          <p:nvPr/>
        </p:nvSpPr>
        <p:spPr>
          <a:xfrm>
            <a:off x="7315200" y="6550224"/>
            <a:ext cx="1828800" cy="307777"/>
          </a:xfrm>
          <a:prstGeom prst="rect">
            <a:avLst/>
          </a:prstGeom>
          <a:noFill/>
        </p:spPr>
        <p:txBody>
          <a:bodyPr wrap="square" rtlCol="0">
            <a:spAutoFit/>
          </a:bodyPr>
          <a:lstStyle/>
          <a:p>
            <a:r>
              <a:rPr lang="en-US" sz="1400" dirty="0" smtClean="0"/>
              <a:t>From </a:t>
            </a:r>
            <a:r>
              <a:rPr lang="en-US" sz="1400" dirty="0" err="1" smtClean="0"/>
              <a:t>Itamar</a:t>
            </a:r>
            <a:r>
              <a:rPr lang="en-US" sz="1400" dirty="0" smtClean="0"/>
              <a:t> </a:t>
            </a:r>
            <a:r>
              <a:rPr lang="en-US" sz="1400" dirty="0" err="1" smtClean="0"/>
              <a:t>Sagi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1">
                                            <p:txEl>
                                              <p:pRg st="0" end="0"/>
                                            </p:txEl>
                                          </p:spTgt>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178183"/>
                                        </p:tgtEl>
                                        <p:attrNameLst>
                                          <p:attrName>style.visibility</p:attrName>
                                        </p:attrNameLst>
                                      </p:cBhvr>
                                      <p:to>
                                        <p:strVal val="visible"/>
                                      </p:to>
                                    </p:set>
                                    <p:anim calcmode="lin" valueType="num">
                                      <p:cBhvr additive="base">
                                        <p:cTn id="9" dur="500" fill="hold"/>
                                        <p:tgtEl>
                                          <p:spTgt spid="178183"/>
                                        </p:tgtEl>
                                        <p:attrNameLst>
                                          <p:attrName>ppt_x</p:attrName>
                                        </p:attrNameLst>
                                      </p:cBhvr>
                                      <p:tavLst>
                                        <p:tav tm="0">
                                          <p:val>
                                            <p:strVal val="1+#ppt_w/2"/>
                                          </p:val>
                                        </p:tav>
                                        <p:tav tm="100000">
                                          <p:val>
                                            <p:strVal val="#ppt_x"/>
                                          </p:val>
                                        </p:tav>
                                      </p:tavLst>
                                    </p:anim>
                                    <p:anim calcmode="lin" valueType="num">
                                      <p:cBhvr additive="base">
                                        <p:cTn id="10" dur="500" fill="hold"/>
                                        <p:tgtEl>
                                          <p:spTgt spid="17818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81">
                                            <p:txEl>
                                              <p:pRg st="1" end="1"/>
                                            </p:txEl>
                                          </p:spTgt>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3.61111E-6 -3.2948E-6 L 0.55122 -3.2948E-6 " pathEditMode="relative" ptsTypes="AA">
                                      <p:cBhvr>
                                        <p:cTn id="16" dur="2000" fill="hold"/>
                                        <p:tgtEl>
                                          <p:spTgt spid="178184"/>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8181">
                                            <p:txEl>
                                              <p:pRg st="2" end="2"/>
                                            </p:txEl>
                                          </p:spTgt>
                                        </p:tgtEl>
                                        <p:attrNameLst>
                                          <p:attrName>style.visibility</p:attrName>
                                        </p:attrNameLst>
                                      </p:cBhvr>
                                      <p:to>
                                        <p:strVal val="visible"/>
                                      </p:to>
                                    </p:set>
                                  </p:childTnLst>
                                </p:cTn>
                              </p:par>
                              <p:par>
                                <p:cTn id="21" presetID="0" presetClass="path" presetSubtype="0" accel="50000" decel="50000" fill="hold" grpId="1" nodeType="withEffect">
                                  <p:stCondLst>
                                    <p:cond delay="0"/>
                                  </p:stCondLst>
                                  <p:childTnLst>
                                    <p:animMotion origin="layout" path="M 0 0 L -0.37812 0.01041 " pathEditMode="relative" ptsTypes="AA">
                                      <p:cBhvr>
                                        <p:cTn id="22" dur="2000" fill="hold"/>
                                        <p:tgtEl>
                                          <p:spTgt spid="17818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8181">
                                            <p:txEl>
                                              <p:pRg st="3" end="3"/>
                                            </p:txEl>
                                          </p:spTgt>
                                        </p:tgtEl>
                                        <p:attrNameLst>
                                          <p:attrName>style.visibility</p:attrName>
                                        </p:attrNameLst>
                                      </p:cBhvr>
                                      <p:to>
                                        <p:strVal val="visible"/>
                                      </p:to>
                                    </p:set>
                                  </p:childTnLst>
                                </p:cTn>
                              </p:par>
                              <p:par>
                                <p:cTn id="27" presetID="0" presetClass="path" presetSubtype="0" accel="50000" decel="50000" fill="hold" grpId="1" nodeType="withEffect">
                                  <p:stCondLst>
                                    <p:cond delay="0"/>
                                  </p:stCondLst>
                                  <p:childTnLst>
                                    <p:animMotion origin="layout" path="M 0.55121 5.78035E-8 L -0.07865 -0.00509 " pathEditMode="relative" rAng="0" ptsTypes="AA">
                                      <p:cBhvr>
                                        <p:cTn id="28" dur="2000" fill="hold"/>
                                        <p:tgtEl>
                                          <p:spTgt spid="178184"/>
                                        </p:tgtEl>
                                        <p:attrNameLst>
                                          <p:attrName>ppt_x</p:attrName>
                                          <p:attrName>ppt_y</p:attrName>
                                        </p:attrNameLst>
                                      </p:cBhvr>
                                      <p:rCtr x="-315" y="-3"/>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81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build="p"/>
      <p:bldP spid="178183" grpId="0" animBg="1"/>
      <p:bldP spid="178183" grpId="1" animBg="1"/>
      <p:bldP spid="178184" grpId="0" animBg="1"/>
      <p:bldP spid="17818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pPr>
            <a:r>
              <a:rPr lang="en-US" dirty="0" smtClean="0"/>
              <a:t>Channel setup and memory allocation</a:t>
            </a:r>
          </a:p>
          <a:p>
            <a:pPr>
              <a:lnSpc>
                <a:spcPct val="90000"/>
              </a:lnSpc>
            </a:pPr>
            <a:r>
              <a:rPr lang="en-US" dirty="0" smtClean="0"/>
              <a:t>Communication Channel ID</a:t>
            </a:r>
          </a:p>
          <a:p>
            <a:pPr>
              <a:lnSpc>
                <a:spcPct val="90000"/>
              </a:lnSpc>
            </a:pPr>
            <a:r>
              <a:rPr lang="en-US" dirty="0" smtClean="0"/>
              <a:t>Isolation Protection</a:t>
            </a:r>
          </a:p>
        </p:txBody>
      </p:sp>
      <p:sp>
        <p:nvSpPr>
          <p:cNvPr id="2" name="Title 1"/>
          <p:cNvSpPr>
            <a:spLocks noGrp="1"/>
          </p:cNvSpPr>
          <p:nvPr>
            <p:ph type="title"/>
          </p:nvPr>
        </p:nvSpPr>
        <p:spPr>
          <a:xfrm>
            <a:off x="152400" y="274638"/>
            <a:ext cx="8763000" cy="1143000"/>
          </a:xfrm>
        </p:spPr>
        <p:txBody>
          <a:bodyPr>
            <a:normAutofit/>
          </a:bodyPr>
          <a:lstStyle/>
          <a:p>
            <a:r>
              <a:rPr lang="en-US" sz="3200" dirty="0" smtClean="0"/>
              <a:t>Multiplexing and </a:t>
            </a:r>
            <a:r>
              <a:rPr lang="en-US" sz="3200" dirty="0" err="1" smtClean="0"/>
              <a:t>demultiplexing</a:t>
            </a:r>
            <a:r>
              <a:rPr lang="en-US" sz="3200" dirty="0" smtClean="0"/>
              <a:t> messages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224272"/>
          </a:xfrm>
        </p:spPr>
        <p:txBody>
          <a:bodyPr>
            <a:normAutofit lnSpcReduction="10000"/>
          </a:bodyPr>
          <a:lstStyle/>
          <a:p>
            <a:r>
              <a:rPr lang="en-US" dirty="0" smtClean="0"/>
              <a:t>True Zero-copy: No intermediate buffering </a:t>
            </a:r>
          </a:p>
          <a:p>
            <a:pPr lvl="1"/>
            <a:r>
              <a:rPr lang="en-US" dirty="0" smtClean="0"/>
              <a:t>Direct-Access U-Net</a:t>
            </a:r>
          </a:p>
          <a:p>
            <a:pPr lvl="2"/>
            <a:r>
              <a:rPr lang="en-US" dirty="0" smtClean="0"/>
              <a:t>Communication segment spans the entire process address space</a:t>
            </a:r>
          </a:p>
          <a:p>
            <a:pPr lvl="2"/>
            <a:r>
              <a:rPr lang="en-US" dirty="0" smtClean="0"/>
              <a:t>Specify offset where data has to be deposited</a:t>
            </a:r>
          </a:p>
          <a:p>
            <a:r>
              <a:rPr lang="en-US" dirty="0" smtClean="0"/>
              <a:t>Zero-copy: One intermediate copy into a networking buffer</a:t>
            </a:r>
          </a:p>
          <a:p>
            <a:pPr lvl="1"/>
            <a:r>
              <a:rPr lang="en-US" dirty="0" smtClean="0"/>
              <a:t>Base-Level U-Net</a:t>
            </a:r>
          </a:p>
          <a:p>
            <a:pPr lvl="2"/>
            <a:r>
              <a:rPr lang="en-US" dirty="0" smtClean="0"/>
              <a:t>Communication segment are allocated and pinned to physical memory</a:t>
            </a:r>
          </a:p>
          <a:p>
            <a:pPr lvl="2"/>
            <a:r>
              <a:rPr lang="en-US" dirty="0" smtClean="0"/>
              <a:t>Optimization for small messages</a:t>
            </a:r>
          </a:p>
          <a:p>
            <a:pPr lvl="1"/>
            <a:r>
              <a:rPr lang="en-US" dirty="0" smtClean="0"/>
              <a:t>Kernel emulation of U-Net</a:t>
            </a:r>
          </a:p>
          <a:p>
            <a:pPr lvl="2"/>
            <a:r>
              <a:rPr lang="en-US" dirty="0" smtClean="0"/>
              <a:t>Scarce resources for communication segment and message queues</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Zero-copy vs. true Zero-copy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47800" y="1676400"/>
            <a:ext cx="5953125" cy="445770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Data Center Arms Race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Motivation</a:t>
            </a:r>
          </a:p>
          <a:p>
            <a:r>
              <a:rPr lang="en-US" dirty="0" smtClean="0"/>
              <a:t>Design</a:t>
            </a:r>
          </a:p>
          <a:p>
            <a:r>
              <a:rPr lang="en-US" dirty="0" smtClean="0">
                <a:solidFill>
                  <a:schemeClr val="bg2">
                    <a:lumMod val="50000"/>
                  </a:schemeClr>
                </a:solidFill>
              </a:rPr>
              <a:t>Implementation</a:t>
            </a:r>
          </a:p>
          <a:p>
            <a:pPr lvl="1"/>
            <a:r>
              <a:rPr lang="en-US" dirty="0" smtClean="0"/>
              <a:t>SBA-100</a:t>
            </a:r>
          </a:p>
          <a:p>
            <a:pPr lvl="1"/>
            <a:r>
              <a:rPr lang="en-US" dirty="0" smtClean="0"/>
              <a:t>SBA-200</a:t>
            </a:r>
          </a:p>
          <a:p>
            <a:r>
              <a:rPr lang="en-US" dirty="0" smtClean="0"/>
              <a:t>Evaluation</a:t>
            </a:r>
          </a:p>
          <a:p>
            <a:pPr lvl="1"/>
            <a:r>
              <a:rPr lang="en-US" dirty="0" smtClean="0"/>
              <a:t>Active Messages</a:t>
            </a:r>
          </a:p>
          <a:p>
            <a:pPr lvl="1"/>
            <a:r>
              <a:rPr lang="en-US" dirty="0" smtClean="0"/>
              <a:t>Split-C</a:t>
            </a:r>
          </a:p>
          <a:p>
            <a:pPr lvl="1"/>
            <a:r>
              <a:rPr lang="en-US" dirty="0" smtClean="0"/>
              <a:t>IP Suite</a:t>
            </a:r>
          </a:p>
          <a:p>
            <a:endParaRPr lang="en-US" dirty="0" smtClean="0"/>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err="1" smtClean="0"/>
              <a:t>SPARCstations</a:t>
            </a:r>
            <a:endParaRPr lang="en-US" sz="2400" dirty="0" smtClean="0"/>
          </a:p>
          <a:p>
            <a:r>
              <a:rPr lang="en-US" sz="2400" dirty="0" smtClean="0"/>
              <a:t>SunOS 4.1.3</a:t>
            </a:r>
          </a:p>
          <a:p>
            <a:r>
              <a:rPr lang="en-US" sz="2400" dirty="0" smtClean="0"/>
              <a:t>Fore SBA-100 and Fore SBA-200 ATM interfaces by FORE Systems, now part of Ericsson</a:t>
            </a:r>
          </a:p>
          <a:p>
            <a:endParaRPr lang="en-US" sz="2400" dirty="0" smtClean="0"/>
          </a:p>
          <a:p>
            <a:r>
              <a:rPr lang="en-US" sz="2400" dirty="0" smtClean="0"/>
              <a:t>AAL5</a:t>
            </a:r>
          </a:p>
        </p:txBody>
      </p:sp>
      <p:sp>
        <p:nvSpPr>
          <p:cNvPr id="3" name="Title 2"/>
          <p:cNvSpPr>
            <a:spLocks noGrp="1"/>
          </p:cNvSpPr>
          <p:nvPr>
            <p:ph type="title"/>
          </p:nvPr>
        </p:nvSpPr>
        <p:spPr/>
        <p:txBody>
          <a:bodyPr/>
          <a:lstStyle/>
          <a:p>
            <a:r>
              <a:rPr lang="en-US" dirty="0" smtClean="0"/>
              <a:t>U-Net Implementation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Onboard processor</a:t>
            </a:r>
          </a:p>
          <a:p>
            <a:r>
              <a:rPr lang="en-US" sz="2400" dirty="0" smtClean="0"/>
              <a:t>DMA capable</a:t>
            </a:r>
          </a:p>
          <a:p>
            <a:r>
              <a:rPr lang="en-US" sz="2400" dirty="0" smtClean="0"/>
              <a:t>AAL5 CRC generator</a:t>
            </a:r>
          </a:p>
          <a:p>
            <a:r>
              <a:rPr lang="en-US" sz="2400" dirty="0" smtClean="0"/>
              <a:t>Firmware changed to implement U-Net NI on the onboard processor</a:t>
            </a:r>
          </a:p>
          <a:p>
            <a:endParaRPr lang="en-US" sz="2400" dirty="0" smtClean="0"/>
          </a:p>
        </p:txBody>
      </p:sp>
      <p:sp>
        <p:nvSpPr>
          <p:cNvPr id="3" name="Title 2"/>
          <p:cNvSpPr>
            <a:spLocks noGrp="1"/>
          </p:cNvSpPr>
          <p:nvPr>
            <p:ph type="title"/>
          </p:nvPr>
        </p:nvSpPr>
        <p:spPr/>
        <p:txBody>
          <a:bodyPr>
            <a:normAutofit/>
          </a:bodyPr>
          <a:lstStyle/>
          <a:p>
            <a:r>
              <a:rPr lang="en-US" sz="3200" dirty="0" smtClean="0"/>
              <a:t>U-Net Implementation on Fore SBA-200 </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Motivation</a:t>
            </a:r>
          </a:p>
          <a:p>
            <a:r>
              <a:rPr lang="en-US" dirty="0" smtClean="0"/>
              <a:t>Design</a:t>
            </a:r>
          </a:p>
          <a:p>
            <a:r>
              <a:rPr lang="en-US" dirty="0" smtClean="0"/>
              <a:t>Implementation</a:t>
            </a:r>
          </a:p>
          <a:p>
            <a:pPr lvl="1"/>
            <a:r>
              <a:rPr lang="en-US" dirty="0" smtClean="0"/>
              <a:t>SBA-100</a:t>
            </a:r>
          </a:p>
          <a:p>
            <a:pPr lvl="1"/>
            <a:r>
              <a:rPr lang="en-US" dirty="0" smtClean="0"/>
              <a:t>SBA-200</a:t>
            </a:r>
          </a:p>
          <a:p>
            <a:r>
              <a:rPr lang="en-US" dirty="0" smtClean="0">
                <a:solidFill>
                  <a:schemeClr val="bg2">
                    <a:lumMod val="50000"/>
                  </a:schemeClr>
                </a:solidFill>
              </a:rPr>
              <a:t>Evaluation</a:t>
            </a:r>
          </a:p>
          <a:p>
            <a:pPr lvl="1"/>
            <a:r>
              <a:rPr lang="en-US" dirty="0" smtClean="0"/>
              <a:t>Active Messages</a:t>
            </a:r>
          </a:p>
          <a:p>
            <a:pPr lvl="1"/>
            <a:r>
              <a:rPr lang="en-US" dirty="0" smtClean="0"/>
              <a:t>Split-C</a:t>
            </a:r>
          </a:p>
          <a:p>
            <a:pPr lvl="1"/>
            <a:r>
              <a:rPr lang="en-US" dirty="0" smtClean="0"/>
              <a:t>IP Suite</a:t>
            </a:r>
          </a:p>
          <a:p>
            <a:r>
              <a:rPr lang="en-US" dirty="0" smtClean="0"/>
              <a:t>Conclusion</a:t>
            </a:r>
          </a:p>
          <a:p>
            <a:endParaRPr lang="en-US" dirty="0" smtClean="0"/>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Active Messages</a:t>
            </a:r>
          </a:p>
          <a:p>
            <a:pPr lvl="1"/>
            <a:r>
              <a:rPr lang="en-US" sz="2400" dirty="0" smtClean="0"/>
              <a:t>A mechanism that allows efficient overlapping of communication with computation in multiprocessors</a:t>
            </a:r>
            <a:endParaRPr lang="en-US" dirty="0" smtClean="0"/>
          </a:p>
          <a:p>
            <a:r>
              <a:rPr lang="en-US" dirty="0" smtClean="0"/>
              <a:t>Implementation of GAM specification over U-Net</a:t>
            </a:r>
          </a:p>
          <a:p>
            <a:pPr lvl="1"/>
            <a:endParaRPr lang="en-US" dirty="0"/>
          </a:p>
        </p:txBody>
      </p:sp>
      <p:sp>
        <p:nvSpPr>
          <p:cNvPr id="3" name="Title 2"/>
          <p:cNvSpPr>
            <a:spLocks noGrp="1"/>
          </p:cNvSpPr>
          <p:nvPr>
            <p:ph type="title"/>
          </p:nvPr>
        </p:nvSpPr>
        <p:spPr/>
        <p:txBody>
          <a:bodyPr/>
          <a:lstStyle/>
          <a:p>
            <a:r>
              <a:rPr lang="en-US" dirty="0" smtClean="0"/>
              <a:t>Active Messages Evaluation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Performance Raw-U-Net and UAM</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295400" y="1143000"/>
            <a:ext cx="7315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Performance Raw-U-Net and UAM</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600200" y="1143000"/>
            <a:ext cx="63246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Split C based on UAM</a:t>
            </a:r>
          </a:p>
          <a:p>
            <a:r>
              <a:rPr lang="en-US" sz="2400" dirty="0" smtClean="0"/>
              <a:t>Vs.</a:t>
            </a:r>
          </a:p>
          <a:p>
            <a:r>
              <a:rPr lang="en-US" sz="2400" dirty="0" smtClean="0"/>
              <a:t>CM-5</a:t>
            </a:r>
          </a:p>
          <a:p>
            <a:r>
              <a:rPr lang="en-US" sz="2400" dirty="0" err="1" smtClean="0"/>
              <a:t>Meiko</a:t>
            </a:r>
            <a:r>
              <a:rPr lang="en-US" sz="2400" dirty="0" smtClean="0"/>
              <a:t> CS-2</a:t>
            </a:r>
            <a:endParaRPr lang="en-US" sz="2400" dirty="0"/>
          </a:p>
        </p:txBody>
      </p:sp>
      <p:sp>
        <p:nvSpPr>
          <p:cNvPr id="3" name="Title 2"/>
          <p:cNvSpPr>
            <a:spLocks noGrp="1"/>
          </p:cNvSpPr>
          <p:nvPr>
            <p:ph type="title"/>
          </p:nvPr>
        </p:nvSpPr>
        <p:spPr/>
        <p:txBody>
          <a:bodyPr/>
          <a:lstStyle/>
          <a:p>
            <a:r>
              <a:rPr lang="en-US" dirty="0" smtClean="0"/>
              <a:t>Split-C Evaluation</a:t>
            </a:r>
            <a:endParaRPr lang="en-US" dirty="0"/>
          </a:p>
        </p:txBody>
      </p:sp>
      <p:pic>
        <p:nvPicPr>
          <p:cNvPr id="6" name="Picture 10"/>
          <p:cNvPicPr>
            <a:picLocks noChangeAspect="1" noChangeArrowheads="1"/>
          </p:cNvPicPr>
          <p:nvPr/>
        </p:nvPicPr>
        <p:blipFill>
          <a:blip r:embed="rId3" cstate="print"/>
          <a:srcRect b="26459"/>
          <a:stretch>
            <a:fillRect/>
          </a:stretch>
        </p:blipFill>
        <p:spPr bwMode="auto">
          <a:xfrm>
            <a:off x="1752600" y="3505201"/>
            <a:ext cx="4392613" cy="230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dirty="0"/>
          </a:p>
        </p:txBody>
      </p:sp>
      <p:sp>
        <p:nvSpPr>
          <p:cNvPr id="3" name="Title 2"/>
          <p:cNvSpPr>
            <a:spLocks noGrp="1"/>
          </p:cNvSpPr>
          <p:nvPr>
            <p:ph type="title"/>
          </p:nvPr>
        </p:nvSpPr>
        <p:spPr/>
        <p:txBody>
          <a:bodyPr/>
          <a:lstStyle/>
          <a:p>
            <a:r>
              <a:rPr lang="en-US" sz="4400" dirty="0" smtClean="0"/>
              <a:t>CM-5</a:t>
            </a:r>
          </a:p>
        </p:txBody>
      </p:sp>
      <p:pic>
        <p:nvPicPr>
          <p:cNvPr id="7171" name="Picture 3"/>
          <p:cNvPicPr>
            <a:picLocks noChangeAspect="1" noChangeArrowheads="1"/>
          </p:cNvPicPr>
          <p:nvPr/>
        </p:nvPicPr>
        <p:blipFill>
          <a:blip r:embed="rId3" cstate="print"/>
          <a:srcRect/>
          <a:stretch>
            <a:fillRect/>
          </a:stretch>
        </p:blipFill>
        <p:spPr bwMode="auto">
          <a:xfrm>
            <a:off x="0" y="2362200"/>
            <a:ext cx="5257800" cy="35052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334000" y="2362200"/>
            <a:ext cx="38100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dirty="0"/>
          </a:p>
        </p:txBody>
      </p:sp>
      <p:sp>
        <p:nvSpPr>
          <p:cNvPr id="3" name="Title 2"/>
          <p:cNvSpPr>
            <a:spLocks noGrp="1"/>
          </p:cNvSpPr>
          <p:nvPr>
            <p:ph type="title"/>
          </p:nvPr>
        </p:nvSpPr>
        <p:spPr/>
        <p:txBody>
          <a:bodyPr/>
          <a:lstStyle/>
          <a:p>
            <a:r>
              <a:rPr lang="en-US" sz="4400" dirty="0" err="1" smtClean="0"/>
              <a:t>Meiko</a:t>
            </a:r>
            <a:r>
              <a:rPr lang="en-US" sz="4400" dirty="0" smtClean="0"/>
              <a:t> CS-2</a:t>
            </a:r>
          </a:p>
        </p:txBody>
      </p:sp>
      <p:pic>
        <p:nvPicPr>
          <p:cNvPr id="8194" name="Picture 2"/>
          <p:cNvPicPr>
            <a:picLocks noChangeAspect="1" noChangeArrowheads="1"/>
          </p:cNvPicPr>
          <p:nvPr/>
        </p:nvPicPr>
        <p:blipFill>
          <a:blip r:embed="rId3" cstate="print"/>
          <a:srcRect/>
          <a:stretch>
            <a:fillRect/>
          </a:stretch>
        </p:blipFill>
        <p:spPr bwMode="auto">
          <a:xfrm>
            <a:off x="2057400" y="2057400"/>
            <a:ext cx="457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9759" y="990601"/>
            <a:ext cx="6747360" cy="769441"/>
          </a:xfrm>
          <a:prstGeom prst="rect">
            <a:avLst/>
          </a:prstGeom>
          <a:noFill/>
        </p:spPr>
        <p:txBody>
          <a:bodyPr wrap="none" lIns="91440" tIns="45720" rIns="91440" bIns="45720">
            <a:spAutoFit/>
          </a:bodyPr>
          <a:lstStyle/>
          <a:p>
            <a:pPr algn="ctr"/>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System Area Network</a:t>
            </a:r>
            <a:endParaRPr lang="en-U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5"/>
          <p:cNvSpPr/>
          <p:nvPr/>
        </p:nvSpPr>
        <p:spPr>
          <a:xfrm>
            <a:off x="3505201" y="2438400"/>
            <a:ext cx="15472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Block matrix multiply</a:t>
            </a:r>
          </a:p>
          <a:p>
            <a:r>
              <a:rPr lang="en-US" dirty="0" smtClean="0"/>
              <a:t>Sample sort (2 versions)</a:t>
            </a:r>
          </a:p>
          <a:p>
            <a:r>
              <a:rPr lang="en-US" dirty="0" smtClean="0"/>
              <a:t>Radix sort (2 versions)</a:t>
            </a:r>
          </a:p>
          <a:p>
            <a:r>
              <a:rPr lang="en-US" dirty="0" smtClean="0"/>
              <a:t>Connected component algorithm</a:t>
            </a:r>
          </a:p>
          <a:p>
            <a:r>
              <a:rPr lang="en-US" dirty="0" smtClean="0"/>
              <a:t>Conjugate gradient solver</a:t>
            </a:r>
          </a:p>
          <a:p>
            <a:endParaRPr lang="en-US" dirty="0"/>
          </a:p>
        </p:txBody>
      </p:sp>
      <p:sp>
        <p:nvSpPr>
          <p:cNvPr id="3" name="Title 2"/>
          <p:cNvSpPr>
            <a:spLocks noGrp="1"/>
          </p:cNvSpPr>
          <p:nvPr>
            <p:ph type="title"/>
          </p:nvPr>
        </p:nvSpPr>
        <p:spPr/>
        <p:txBody>
          <a:bodyPr/>
          <a:lstStyle/>
          <a:p>
            <a:r>
              <a:rPr lang="en-US" dirty="0" smtClean="0"/>
              <a:t>Split-C application benchmarks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a:t>
            </a:r>
            <a:endParaRPr lang="en-US" dirty="0"/>
          </a:p>
        </p:txBody>
      </p:sp>
      <p:pic>
        <p:nvPicPr>
          <p:cNvPr id="4" name="Picture 6"/>
          <p:cNvPicPr>
            <a:picLocks noGrp="1" noChangeAspect="1" noChangeArrowheads="1"/>
          </p:cNvPicPr>
          <p:nvPr>
            <p:ph idx="1"/>
          </p:nvPr>
        </p:nvPicPr>
        <p:blipFill>
          <a:blip r:embed="rId3" cstate="print"/>
          <a:srcRect b="14020"/>
          <a:stretch>
            <a:fillRect/>
          </a:stretch>
        </p:blipFill>
        <p:spPr>
          <a:xfrm>
            <a:off x="685802" y="1828801"/>
            <a:ext cx="7775575" cy="4897437"/>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IP Suite Evaluation</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524001" y="1828801"/>
            <a:ext cx="599122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IP Suite Evaluation</a:t>
            </a:r>
            <a:endParaRPr lang="en-US" dirty="0"/>
          </a:p>
        </p:txBody>
      </p:sp>
      <p:pic>
        <p:nvPicPr>
          <p:cNvPr id="4" name="Picture 6"/>
          <p:cNvPicPr>
            <a:picLocks noGrp="1" noChangeAspect="1" noChangeArrowheads="1"/>
          </p:cNvPicPr>
          <p:nvPr>
            <p:ph sz="half" idx="1"/>
          </p:nvPr>
        </p:nvPicPr>
        <p:blipFill>
          <a:blip r:embed="rId3" cstate="print"/>
          <a:srcRect/>
          <a:stretch>
            <a:fillRect/>
          </a:stretch>
        </p:blipFill>
        <p:spPr>
          <a:xfrm>
            <a:off x="755652" y="2133601"/>
            <a:ext cx="3744913" cy="3959225"/>
          </a:xfrm>
          <a:noFill/>
          <a:ln/>
        </p:spPr>
      </p:pic>
      <p:sp>
        <p:nvSpPr>
          <p:cNvPr id="5" name="Text Box 8"/>
          <p:cNvSpPr txBox="1">
            <a:spLocks noChangeArrowheads="1"/>
          </p:cNvSpPr>
          <p:nvPr/>
        </p:nvSpPr>
        <p:spPr bwMode="auto">
          <a:xfrm>
            <a:off x="1187451" y="1557338"/>
            <a:ext cx="2808288" cy="400110"/>
          </a:xfrm>
          <a:prstGeom prst="rect">
            <a:avLst/>
          </a:prstGeom>
          <a:noFill/>
          <a:ln w="9525">
            <a:noFill/>
            <a:miter lim="800000"/>
            <a:headEnd/>
            <a:tailEnd/>
          </a:ln>
          <a:effectLst/>
        </p:spPr>
        <p:txBody>
          <a:bodyPr>
            <a:spAutoFit/>
          </a:bodyPr>
          <a:lstStyle/>
          <a:p>
            <a:pPr>
              <a:spcBef>
                <a:spcPct val="50000"/>
              </a:spcBef>
              <a:buClrTx/>
              <a:buSzTx/>
              <a:buFontTx/>
              <a:buNone/>
            </a:pPr>
            <a:r>
              <a:rPr lang="en-US" sz="2000" b="1" dirty="0">
                <a:solidFill>
                  <a:schemeClr val="tx2"/>
                </a:solidFill>
                <a:effectLst/>
              </a:rPr>
              <a:t>TCP max bandwidth</a:t>
            </a:r>
          </a:p>
        </p:txBody>
      </p:sp>
      <p:pic>
        <p:nvPicPr>
          <p:cNvPr id="6" name="Picture 11"/>
          <p:cNvPicPr>
            <a:picLocks noChangeAspect="1" noChangeArrowheads="1"/>
          </p:cNvPicPr>
          <p:nvPr/>
        </p:nvPicPr>
        <p:blipFill>
          <a:blip r:embed="rId4" cstate="print"/>
          <a:srcRect/>
          <a:stretch>
            <a:fillRect/>
          </a:stretch>
        </p:blipFill>
        <p:spPr>
          <a:xfrm>
            <a:off x="4716463" y="2174876"/>
            <a:ext cx="3600451" cy="3917950"/>
          </a:xfrm>
          <a:prstGeom prst="rect">
            <a:avLst/>
          </a:prstGeom>
          <a:noFill/>
          <a:ln/>
        </p:spPr>
      </p:pic>
      <p:sp>
        <p:nvSpPr>
          <p:cNvPr id="7" name="Text Box 12"/>
          <p:cNvSpPr txBox="1">
            <a:spLocks noChangeArrowheads="1"/>
          </p:cNvSpPr>
          <p:nvPr/>
        </p:nvSpPr>
        <p:spPr bwMode="auto">
          <a:xfrm>
            <a:off x="5148265" y="1557338"/>
            <a:ext cx="2808287" cy="400110"/>
          </a:xfrm>
          <a:prstGeom prst="rect">
            <a:avLst/>
          </a:prstGeom>
          <a:noFill/>
          <a:ln w="9525">
            <a:noFill/>
            <a:miter lim="800000"/>
            <a:headEnd/>
            <a:tailEnd/>
          </a:ln>
          <a:effectLst/>
        </p:spPr>
        <p:txBody>
          <a:bodyPr>
            <a:spAutoFit/>
          </a:bodyPr>
          <a:lstStyle/>
          <a:p>
            <a:pPr>
              <a:spcBef>
                <a:spcPct val="50000"/>
              </a:spcBef>
              <a:buClrTx/>
              <a:buSzTx/>
              <a:buFontTx/>
              <a:buNone/>
            </a:pPr>
            <a:r>
              <a:rPr lang="en-US" sz="2000" b="1" dirty="0">
                <a:solidFill>
                  <a:schemeClr val="tx2"/>
                </a:solidFill>
                <a:effectLst/>
              </a:rPr>
              <a:t>UDP max bandwidth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Motivation</a:t>
            </a:r>
          </a:p>
          <a:p>
            <a:r>
              <a:rPr lang="en-US" dirty="0" smtClean="0"/>
              <a:t>Design</a:t>
            </a:r>
          </a:p>
          <a:p>
            <a:r>
              <a:rPr lang="en-US" dirty="0" smtClean="0"/>
              <a:t>Implementation</a:t>
            </a:r>
          </a:p>
          <a:p>
            <a:pPr lvl="1"/>
            <a:r>
              <a:rPr lang="en-US" dirty="0" smtClean="0"/>
              <a:t>SBA-100</a:t>
            </a:r>
          </a:p>
          <a:p>
            <a:pPr lvl="1"/>
            <a:r>
              <a:rPr lang="en-US" dirty="0" smtClean="0"/>
              <a:t>SBA-200</a:t>
            </a:r>
          </a:p>
          <a:p>
            <a:r>
              <a:rPr lang="en-US" dirty="0" smtClean="0"/>
              <a:t>Evaluation</a:t>
            </a:r>
          </a:p>
          <a:p>
            <a:pPr lvl="1"/>
            <a:r>
              <a:rPr lang="en-US" dirty="0" smtClean="0"/>
              <a:t>Active Messages</a:t>
            </a:r>
          </a:p>
          <a:p>
            <a:pPr lvl="1"/>
            <a:r>
              <a:rPr lang="en-US" dirty="0" smtClean="0"/>
              <a:t>Split-C</a:t>
            </a:r>
          </a:p>
          <a:p>
            <a:pPr lvl="1"/>
            <a:r>
              <a:rPr lang="en-US" dirty="0" smtClean="0"/>
              <a:t>IP Suite</a:t>
            </a:r>
          </a:p>
          <a:p>
            <a:r>
              <a:rPr lang="en-US" dirty="0" smtClean="0">
                <a:solidFill>
                  <a:schemeClr val="bg2">
                    <a:lumMod val="50000"/>
                  </a:schemeClr>
                </a:solidFill>
              </a:rPr>
              <a:t>Conclusion</a:t>
            </a:r>
          </a:p>
          <a:p>
            <a:endParaRPr lang="en-US" dirty="0" smtClean="0"/>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U-Net main objectives achieved:</a:t>
            </a:r>
          </a:p>
          <a:p>
            <a:pPr lvl="1"/>
            <a:r>
              <a:rPr lang="en-US" dirty="0" smtClean="0"/>
              <a:t>Provide efficient low latency communication</a:t>
            </a:r>
          </a:p>
          <a:p>
            <a:pPr lvl="1"/>
            <a:r>
              <a:rPr lang="en-US" dirty="0" smtClean="0"/>
              <a:t>Offer a high degree of flexibility</a:t>
            </a:r>
          </a:p>
          <a:p>
            <a:r>
              <a:rPr lang="en-US" dirty="0" smtClean="0"/>
              <a:t>U-Net based round-trip latency for messages smaller than 40 bytes: Win!</a:t>
            </a:r>
          </a:p>
          <a:p>
            <a:r>
              <a:rPr lang="en-US" dirty="0" smtClean="0"/>
              <a:t>U-Net flexibility shows good performance on TCP and UDP protocol</a:t>
            </a:r>
            <a:endParaRPr lang="en-US" dirty="0"/>
          </a:p>
        </p:txBody>
      </p:sp>
      <p:sp>
        <p:nvSpPr>
          <p:cNvPr id="2" name="Title 1"/>
          <p:cNvSpPr>
            <a:spLocks noGrp="1"/>
          </p:cNvSpPr>
          <p:nvPr>
            <p:ph type="title"/>
          </p:nvPr>
        </p:nvSpPr>
        <p:spPr/>
        <p:txBody>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1"/>
          </a:xfrm>
        </p:spPr>
        <p:txBody>
          <a:bodyPr>
            <a:normAutofit fontScale="90000"/>
          </a:bodyPr>
          <a:lstStyle/>
          <a:p>
            <a:r>
              <a:rPr lang="en-US" dirty="0" smtClean="0"/>
              <a:t>Active Messages: a Mechanism for Integrated Communication and Computation</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Large-scale multiprocessors design’s key challenges</a:t>
            </a:r>
          </a:p>
          <a:p>
            <a:r>
              <a:rPr lang="en-US" dirty="0" smtClean="0"/>
              <a:t>Active messages</a:t>
            </a:r>
          </a:p>
          <a:p>
            <a:r>
              <a:rPr lang="en-US" dirty="0" smtClean="0"/>
              <a:t>Message passing architectures</a:t>
            </a:r>
          </a:p>
          <a:p>
            <a:r>
              <a:rPr lang="en-US" dirty="0" smtClean="0"/>
              <a:t>Message driven architectures</a:t>
            </a:r>
          </a:p>
          <a:p>
            <a:r>
              <a:rPr lang="en-US" dirty="0" smtClean="0"/>
              <a:t>Potential hardware support</a:t>
            </a:r>
          </a:p>
          <a:p>
            <a:r>
              <a:rPr lang="en-US" dirty="0" smtClean="0"/>
              <a:t>Conclusions</a:t>
            </a:r>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Minimize communication overhead</a:t>
            </a:r>
          </a:p>
          <a:p>
            <a:r>
              <a:rPr lang="en-US" dirty="0" smtClean="0"/>
              <a:t>Allow communication to overlap computation</a:t>
            </a:r>
          </a:p>
          <a:p>
            <a:r>
              <a:rPr lang="en-US" dirty="0" smtClean="0"/>
              <a:t>Coordinate the two above without sacrificing processor cost/performance</a:t>
            </a:r>
            <a:endParaRPr lang="en-US" dirty="0"/>
          </a:p>
        </p:txBody>
      </p:sp>
      <p:sp>
        <p:nvSpPr>
          <p:cNvPr id="2" name="Title 1"/>
          <p:cNvSpPr>
            <a:spLocks noGrp="1"/>
          </p:cNvSpPr>
          <p:nvPr>
            <p:ph type="title"/>
          </p:nvPr>
        </p:nvSpPr>
        <p:spPr/>
        <p:txBody>
          <a:bodyPr>
            <a:normAutofit fontScale="90000"/>
          </a:bodyPr>
          <a:lstStyle/>
          <a:p>
            <a:r>
              <a:rPr lang="en-US" dirty="0" smtClean="0"/>
              <a:t>Large-scale multiprocessors design’s key challenges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Large-scale multiprocessors design’s key challenges</a:t>
            </a:r>
          </a:p>
          <a:p>
            <a:r>
              <a:rPr lang="en-US" dirty="0" smtClean="0">
                <a:solidFill>
                  <a:srgbClr val="0070C0"/>
                </a:solidFill>
              </a:rPr>
              <a:t>Active messages</a:t>
            </a:r>
          </a:p>
          <a:p>
            <a:r>
              <a:rPr lang="en-US" dirty="0" smtClean="0"/>
              <a:t>Message passing architectures</a:t>
            </a:r>
          </a:p>
          <a:p>
            <a:r>
              <a:rPr lang="en-US" dirty="0" smtClean="0"/>
              <a:t>Message driven architectures</a:t>
            </a:r>
          </a:p>
          <a:p>
            <a:r>
              <a:rPr lang="en-US" dirty="0" smtClean="0"/>
              <a:t>Potential hardware support</a:t>
            </a:r>
          </a:p>
          <a:p>
            <a:r>
              <a:rPr lang="en-US" dirty="0" smtClean="0"/>
              <a:t>Conclusions</a:t>
            </a:r>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381001"/>
            <a:ext cx="2819400" cy="830997"/>
          </a:xfrm>
          <a:prstGeom prst="rect">
            <a:avLst/>
          </a:prstGeom>
          <a:noFill/>
        </p:spPr>
        <p:txBody>
          <a:bodyPr wrap="square" lIns="91440" tIns="45720" rIns="91440" bIns="45720">
            <a:spAutoFit/>
          </a:bodyPr>
          <a:lstStyle/>
          <a:p>
            <a:pPr algn="ctr"/>
            <a:r>
              <a:rPr lang="en-US" sz="4800" b="1" cap="none" spc="300" dirty="0" smtClean="0">
                <a:ln w="11430" cmpd="sng">
                  <a:solidFill>
                    <a:schemeClr val="accent1">
                      <a:tint val="10000"/>
                    </a:schemeClr>
                  </a:solidFill>
                  <a:prstDash val="solid"/>
                  <a:miter lim="800000"/>
                </a:ln>
                <a:solidFill>
                  <a:schemeClr val="accent1"/>
                </a:solidFill>
                <a:effectLst>
                  <a:glow rad="45500">
                    <a:schemeClr val="accent1">
                      <a:satMod val="220000"/>
                      <a:alpha val="35000"/>
                    </a:schemeClr>
                  </a:glow>
                </a:effectLst>
              </a:rPr>
              <a:t>SAN</a:t>
            </a:r>
            <a:endParaRPr lang="en-US" sz="4800" b="1" cap="none" spc="300" dirty="0">
              <a:ln w="11430" cmpd="sng">
                <a:solidFill>
                  <a:schemeClr val="accent1">
                    <a:tint val="10000"/>
                  </a:schemeClr>
                </a:solidFill>
                <a:prstDash val="solid"/>
                <a:miter lim="800000"/>
              </a:ln>
              <a:solidFill>
                <a:schemeClr val="accent1"/>
              </a:solidFill>
              <a:effectLst>
                <a:glow rad="45500">
                  <a:schemeClr val="accent1">
                    <a:satMod val="220000"/>
                    <a:alpha val="35000"/>
                  </a:schemeClr>
                </a:glow>
              </a:effectLst>
            </a:endParaRPr>
          </a:p>
        </p:txBody>
      </p:sp>
      <p:sp>
        <p:nvSpPr>
          <p:cNvPr id="3" name="Isosceles Triangle 2"/>
          <p:cNvSpPr/>
          <p:nvPr/>
        </p:nvSpPr>
        <p:spPr>
          <a:xfrm>
            <a:off x="3505200" y="1143000"/>
            <a:ext cx="1752600" cy="137160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133132" y="2967335"/>
            <a:ext cx="88777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2">
                    <a:lumMod val="60000"/>
                    <a:lumOff val="40000"/>
                  </a:schemeClr>
                </a:solidFill>
                <a:effectLst>
                  <a:outerShdw blurRad="50800" dist="39000" dir="5460000" algn="tl">
                    <a:srgbClr val="000000">
                      <a:alpha val="38000"/>
                    </a:srgbClr>
                  </a:outerShdw>
                </a:effectLst>
              </a:rPr>
              <a:t>Virtual Interface </a:t>
            </a:r>
            <a:r>
              <a:rPr lang="en-US" sz="5400" b="1" cap="none" spc="0" dirty="0" err="1" smtClean="0">
                <a:ln w="11430"/>
                <a:solidFill>
                  <a:schemeClr val="accent2">
                    <a:lumMod val="60000"/>
                    <a:lumOff val="40000"/>
                  </a:schemeClr>
                </a:solidFill>
                <a:effectLst>
                  <a:outerShdw blurRad="50800" dist="39000" dir="5460000" algn="tl">
                    <a:srgbClr val="000000">
                      <a:alpha val="38000"/>
                    </a:srgbClr>
                  </a:outerShdw>
                </a:effectLst>
              </a:rPr>
              <a:t>Architure</a:t>
            </a:r>
            <a:endParaRPr lang="en-US" sz="5400" b="1" cap="none" spc="0" dirty="0">
              <a:ln w="11430"/>
              <a:solidFill>
                <a:schemeClr val="accent2">
                  <a:lumMod val="60000"/>
                  <a:lumOff val="40000"/>
                </a:schemeClr>
              </a:solidFill>
              <a:effectLst>
                <a:outerShdw blurRad="50800" dist="39000" dir="5460000" algn="tl">
                  <a:srgbClr val="000000">
                    <a:alpha val="38000"/>
                  </a:srgbClr>
                </a:outerShdw>
              </a:effectLst>
            </a:endParaRPr>
          </a:p>
        </p:txBody>
      </p:sp>
      <p:sp>
        <p:nvSpPr>
          <p:cNvPr id="6" name="Rectangle 5"/>
          <p:cNvSpPr/>
          <p:nvPr/>
        </p:nvSpPr>
        <p:spPr>
          <a:xfrm>
            <a:off x="3733801" y="4038600"/>
            <a:ext cx="133562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VIA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p:cNvPicPr>
            <a:picLocks noChangeAspect="1" noChangeArrowheads="1"/>
          </p:cNvPicPr>
          <p:nvPr/>
        </p:nvPicPr>
        <p:blipFill>
          <a:blip r:embed="rId3" cstate="print"/>
          <a:srcRect/>
          <a:stretch>
            <a:fillRect/>
          </a:stretch>
        </p:blipFill>
        <p:spPr bwMode="auto">
          <a:xfrm>
            <a:off x="5334000" y="4895850"/>
            <a:ext cx="3810000" cy="196215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2971801" y="4953000"/>
            <a:ext cx="895351" cy="89535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1905000" y="5181601"/>
            <a:ext cx="762000" cy="504423"/>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762000" y="5029200"/>
            <a:ext cx="8382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wipe(down)">
                                      <p:cBhvr>
                                        <p:cTn id="19" dur="500"/>
                                        <p:tgtEl>
                                          <p:spTgt spid="2053"/>
                                        </p:tgtEl>
                                      </p:cBhvr>
                                    </p:animEffect>
                                  </p:childTnLst>
                                </p:cTn>
                              </p:par>
                              <p:par>
                                <p:cTn id="20" presetID="22" presetClass="entr" presetSubtype="4"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wipe(down)">
                                      <p:cBhvr>
                                        <p:cTn id="22" dur="500"/>
                                        <p:tgtEl>
                                          <p:spTgt spid="2054"/>
                                        </p:tgtEl>
                                      </p:cBhvr>
                                    </p:animEffect>
                                  </p:childTnLst>
                                </p:cTn>
                              </p:par>
                              <p:par>
                                <p:cTn id="23" presetID="2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Effect transition="in" filter="wipe(down)">
                                      <p:cBhvr>
                                        <p:cTn id="25" dur="500"/>
                                        <p:tgtEl>
                                          <p:spTgt spid="205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additive="base">
                                        <p:cTn id="30" dur="500" fill="hold"/>
                                        <p:tgtEl>
                                          <p:spTgt spid="2050"/>
                                        </p:tgtEl>
                                        <p:attrNameLst>
                                          <p:attrName>ppt_x</p:attrName>
                                        </p:attrNameLst>
                                      </p:cBhvr>
                                      <p:tavLst>
                                        <p:tav tm="0">
                                          <p:val>
                                            <p:strVal val="#ppt_x"/>
                                          </p:val>
                                        </p:tav>
                                        <p:tav tm="100000">
                                          <p:val>
                                            <p:strVal val="#ppt_x"/>
                                          </p:val>
                                        </p:tav>
                                      </p:tavLst>
                                    </p:anim>
                                    <p:anim calcmode="lin" valueType="num">
                                      <p:cBhvr additive="base">
                                        <p:cTn id="3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Mechanism for sending messages</a:t>
            </a:r>
          </a:p>
          <a:p>
            <a:pPr lvl="1"/>
            <a:r>
              <a:rPr lang="en-US" dirty="0" smtClean="0"/>
              <a:t>Message header contains instruction address</a:t>
            </a:r>
          </a:p>
          <a:p>
            <a:pPr lvl="1"/>
            <a:r>
              <a:rPr lang="en-US" dirty="0" smtClean="0"/>
              <a:t>Handler retrieves message, cannot block, and no computing</a:t>
            </a:r>
          </a:p>
          <a:p>
            <a:pPr lvl="1"/>
            <a:r>
              <a:rPr lang="en-US" dirty="0" smtClean="0"/>
              <a:t>No buffering available</a:t>
            </a:r>
          </a:p>
          <a:p>
            <a:r>
              <a:rPr lang="en-US" dirty="0" smtClean="0"/>
              <a:t>Making a simple interface to match hardware</a:t>
            </a:r>
          </a:p>
          <a:p>
            <a:r>
              <a:rPr lang="en-US" dirty="0" smtClean="0"/>
              <a:t>Allow computation and communication overlap</a:t>
            </a:r>
          </a:p>
        </p:txBody>
      </p:sp>
      <p:sp>
        <p:nvSpPr>
          <p:cNvPr id="2" name="Title 1"/>
          <p:cNvSpPr>
            <a:spLocks noGrp="1"/>
          </p:cNvSpPr>
          <p:nvPr>
            <p:ph type="title"/>
          </p:nvPr>
        </p:nvSpPr>
        <p:spPr/>
        <p:txBody>
          <a:bodyPr/>
          <a:lstStyle/>
          <a:p>
            <a:r>
              <a:rPr lang="en-US" dirty="0" smtClean="0"/>
              <a:t>Active Messages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Sender asynchronous sends a message to a receiver without blocking computing</a:t>
            </a:r>
          </a:p>
          <a:p>
            <a:r>
              <a:rPr lang="en-US" dirty="0" smtClean="0"/>
              <a:t>Receiver pulls message, integrates into computation through handler</a:t>
            </a:r>
          </a:p>
          <a:p>
            <a:pPr lvl="1"/>
            <a:r>
              <a:rPr lang="en-US" dirty="0" smtClean="0"/>
              <a:t>Handler executes without blocking</a:t>
            </a:r>
          </a:p>
          <a:p>
            <a:pPr lvl="1"/>
            <a:r>
              <a:rPr lang="en-US" dirty="0" smtClean="0"/>
              <a:t>Handler provides data to ongoing computation, but not does any computation</a:t>
            </a:r>
          </a:p>
        </p:txBody>
      </p:sp>
      <p:sp>
        <p:nvSpPr>
          <p:cNvPr id="2" name="Title 1"/>
          <p:cNvSpPr>
            <a:spLocks noGrp="1"/>
          </p:cNvSpPr>
          <p:nvPr>
            <p:ph type="title"/>
          </p:nvPr>
        </p:nvSpPr>
        <p:spPr/>
        <p:txBody>
          <a:bodyPr/>
          <a:lstStyle/>
          <a:p>
            <a:r>
              <a:rPr lang="en-US" dirty="0" smtClean="0"/>
              <a:t>Active Message Protocol</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Large-scale multiprocessors design’s key challenges</a:t>
            </a:r>
          </a:p>
          <a:p>
            <a:r>
              <a:rPr lang="en-US" dirty="0" smtClean="0"/>
              <a:t>Active messages</a:t>
            </a:r>
          </a:p>
          <a:p>
            <a:r>
              <a:rPr lang="en-US" dirty="0" smtClean="0">
                <a:solidFill>
                  <a:srgbClr val="0070C0"/>
                </a:solidFill>
              </a:rPr>
              <a:t>Message passing architectures</a:t>
            </a:r>
          </a:p>
          <a:p>
            <a:r>
              <a:rPr lang="en-US" dirty="0" smtClean="0"/>
              <a:t>Message driven architectures</a:t>
            </a:r>
          </a:p>
          <a:p>
            <a:r>
              <a:rPr lang="en-US" dirty="0" smtClean="0"/>
              <a:t>Potential hardware support</a:t>
            </a:r>
          </a:p>
          <a:p>
            <a:r>
              <a:rPr lang="en-US" dirty="0" smtClean="0"/>
              <a:t>Conclusions</a:t>
            </a:r>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3-Phase Protocol</a:t>
            </a:r>
          </a:p>
          <a:p>
            <a:r>
              <a:rPr lang="en-US" dirty="0" smtClean="0"/>
              <a:t>Simple</a:t>
            </a:r>
          </a:p>
          <a:p>
            <a:r>
              <a:rPr lang="en-US" dirty="0" smtClean="0"/>
              <a:t>Inefficient</a:t>
            </a:r>
          </a:p>
          <a:p>
            <a:r>
              <a:rPr lang="en-US" dirty="0" smtClean="0"/>
              <a:t>No buffering needed</a:t>
            </a:r>
            <a:endParaRPr lang="en-US" dirty="0"/>
          </a:p>
        </p:txBody>
      </p:sp>
      <p:sp>
        <p:nvSpPr>
          <p:cNvPr id="2" name="Title 1"/>
          <p:cNvSpPr>
            <a:spLocks noGrp="1"/>
          </p:cNvSpPr>
          <p:nvPr>
            <p:ph type="title"/>
          </p:nvPr>
        </p:nvSpPr>
        <p:spPr/>
        <p:txBody>
          <a:bodyPr>
            <a:normAutofit/>
          </a:bodyPr>
          <a:lstStyle/>
          <a:p>
            <a:r>
              <a:rPr lang="en-US" dirty="0" smtClean="0"/>
              <a:t>Blocking Send/</a:t>
            </a:r>
            <a:r>
              <a:rPr lang="en-US" dirty="0" err="1" smtClean="0"/>
              <a:t>Recv</a:t>
            </a:r>
            <a:r>
              <a:rPr lang="en-US" dirty="0" smtClean="0"/>
              <a:t> Model</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480874" y="2590800"/>
            <a:ext cx="4663127"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Communication can have overlap with computation</a:t>
            </a:r>
          </a:p>
          <a:p>
            <a:r>
              <a:rPr lang="en-US" dirty="0" smtClean="0"/>
              <a:t>Buffer space allocated throughout computation</a:t>
            </a:r>
            <a:endParaRPr lang="en-US" dirty="0"/>
          </a:p>
        </p:txBody>
      </p:sp>
      <p:sp>
        <p:nvSpPr>
          <p:cNvPr id="2" name="Title 1"/>
          <p:cNvSpPr>
            <a:spLocks noGrp="1"/>
          </p:cNvSpPr>
          <p:nvPr>
            <p:ph type="title"/>
          </p:nvPr>
        </p:nvSpPr>
        <p:spPr/>
        <p:txBody>
          <a:bodyPr>
            <a:normAutofit fontScale="90000"/>
          </a:bodyPr>
          <a:lstStyle/>
          <a:p>
            <a:r>
              <a:rPr lang="en-US" dirty="0" smtClean="0"/>
              <a:t>Asynchronous Send/</a:t>
            </a:r>
            <a:r>
              <a:rPr lang="en-US" dirty="0" err="1" smtClean="0"/>
              <a:t>Recv</a:t>
            </a:r>
            <a:r>
              <a:rPr lang="en-US" dirty="0" smtClean="0"/>
              <a:t> Model</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0" y="2971800"/>
            <a:ext cx="3886200" cy="3649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Extension of C for SPMD Programs</a:t>
            </a:r>
          </a:p>
          <a:p>
            <a:pPr lvl="1"/>
            <a:r>
              <a:rPr lang="en-US" dirty="0" smtClean="0"/>
              <a:t>Global address space is partitioned into local and remote</a:t>
            </a:r>
          </a:p>
          <a:p>
            <a:pPr lvl="1"/>
            <a:r>
              <a:rPr lang="en-US" dirty="0" smtClean="0"/>
              <a:t>Maps shared memory benefits to distributed memory</a:t>
            </a:r>
          </a:p>
          <a:p>
            <a:pPr lvl="1"/>
            <a:r>
              <a:rPr lang="en-US" dirty="0" smtClean="0"/>
              <a:t>Split-phase access</a:t>
            </a:r>
          </a:p>
          <a:p>
            <a:r>
              <a:rPr lang="en-US" dirty="0" smtClean="0"/>
              <a:t>Active Messages serve as interface for Split-C</a:t>
            </a:r>
          </a:p>
        </p:txBody>
      </p:sp>
      <p:sp>
        <p:nvSpPr>
          <p:cNvPr id="2" name="Title 1"/>
          <p:cNvSpPr>
            <a:spLocks noGrp="1"/>
          </p:cNvSpPr>
          <p:nvPr>
            <p:ph type="title"/>
          </p:nvPr>
        </p:nvSpPr>
        <p:spPr/>
        <p:txBody>
          <a:bodyPr>
            <a:normAutofit fontScale="90000"/>
          </a:bodyPr>
          <a:lstStyle/>
          <a:p>
            <a:r>
              <a:rPr lang="en-US" dirty="0" smtClean="0"/>
              <a:t>Split-C</a:t>
            </a:r>
            <a:br>
              <a:rPr lang="en-US" dirty="0" smtClean="0"/>
            </a:b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PUT / GET in Split-C</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371602" y="1981201"/>
            <a:ext cx="6200775"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Large-scale multiprocessors design’s key challenges</a:t>
            </a:r>
          </a:p>
          <a:p>
            <a:r>
              <a:rPr lang="en-US" dirty="0" smtClean="0"/>
              <a:t>Active messages</a:t>
            </a:r>
          </a:p>
          <a:p>
            <a:r>
              <a:rPr lang="en-US" dirty="0" smtClean="0"/>
              <a:t>Message passing architectures</a:t>
            </a:r>
          </a:p>
          <a:p>
            <a:r>
              <a:rPr lang="en-US" dirty="0" smtClean="0">
                <a:solidFill>
                  <a:srgbClr val="0070C0"/>
                </a:solidFill>
              </a:rPr>
              <a:t>Message driven architectures</a:t>
            </a:r>
          </a:p>
          <a:p>
            <a:r>
              <a:rPr lang="en-US" dirty="0" smtClean="0"/>
              <a:t>Potential hardware support</a:t>
            </a:r>
          </a:p>
          <a:p>
            <a:r>
              <a:rPr lang="en-US" dirty="0" smtClean="0"/>
              <a:t>Conclusions</a:t>
            </a:r>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To support languages with dynamic parallelism</a:t>
            </a:r>
          </a:p>
          <a:p>
            <a:r>
              <a:rPr lang="en-US" dirty="0" smtClean="0"/>
              <a:t>Integrate communication into the processor</a:t>
            </a:r>
          </a:p>
          <a:p>
            <a:r>
              <a:rPr lang="en-US" dirty="0" smtClean="0"/>
              <a:t>Computation is driven by messages, which contain the name of a handler and some data</a:t>
            </a:r>
          </a:p>
          <a:p>
            <a:r>
              <a:rPr lang="en-US" dirty="0" smtClean="0"/>
              <a:t>Computation is within message handlers</a:t>
            </a:r>
          </a:p>
          <a:p>
            <a:r>
              <a:rPr lang="en-US" dirty="0" smtClean="0"/>
              <a:t>May buffer messages upon receipt</a:t>
            </a:r>
          </a:p>
          <a:p>
            <a:pPr lvl="1"/>
            <a:r>
              <a:rPr lang="en-US" dirty="0" smtClean="0"/>
              <a:t>Buffers can grow to any size depending on amount of excess parallelism</a:t>
            </a:r>
          </a:p>
          <a:p>
            <a:r>
              <a:rPr lang="en-US" dirty="0" smtClean="0"/>
              <a:t>Less locality</a:t>
            </a:r>
            <a:endParaRPr lang="en-US" dirty="0"/>
          </a:p>
        </p:txBody>
      </p:sp>
      <p:sp>
        <p:nvSpPr>
          <p:cNvPr id="2" name="Title 1"/>
          <p:cNvSpPr>
            <a:spLocks noGrp="1"/>
          </p:cNvSpPr>
          <p:nvPr>
            <p:ph type="title"/>
          </p:nvPr>
        </p:nvSpPr>
        <p:spPr/>
        <p:txBody>
          <a:bodyPr>
            <a:normAutofit fontScale="90000"/>
          </a:bodyPr>
          <a:lstStyle/>
          <a:p>
            <a:r>
              <a:rPr lang="en-US" dirty="0" smtClean="0"/>
              <a:t>Message Driven Machines</a:t>
            </a:r>
            <a:br>
              <a:rPr lang="en-US" dirty="0" smtClean="0"/>
            </a:b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Large-scale multiprocessors design’s key challenges</a:t>
            </a:r>
          </a:p>
          <a:p>
            <a:r>
              <a:rPr lang="en-US" dirty="0" smtClean="0"/>
              <a:t>Active messages</a:t>
            </a:r>
          </a:p>
          <a:p>
            <a:r>
              <a:rPr lang="en-US" dirty="0" smtClean="0"/>
              <a:t>Message passing architectures</a:t>
            </a:r>
          </a:p>
          <a:p>
            <a:r>
              <a:rPr lang="en-US" dirty="0" smtClean="0"/>
              <a:t>Message driven architectures</a:t>
            </a:r>
          </a:p>
          <a:p>
            <a:r>
              <a:rPr lang="en-US" dirty="0" smtClean="0">
                <a:solidFill>
                  <a:srgbClr val="0070C0"/>
                </a:solidFill>
              </a:rPr>
              <a:t>Potential hardware support</a:t>
            </a:r>
          </a:p>
          <a:p>
            <a:r>
              <a:rPr lang="en-US" dirty="0" smtClean="0"/>
              <a:t>Conclusions</a:t>
            </a:r>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U-Net: A User-Level Network Interface for Parallel and Distributed Computing</a:t>
            </a:r>
          </a:p>
          <a:p>
            <a:pPr lvl="1"/>
            <a:r>
              <a:rPr lang="en-US" dirty="0" smtClean="0"/>
              <a:t>Thorsten von </a:t>
            </a:r>
            <a:r>
              <a:rPr lang="en-US" dirty="0" err="1" smtClean="0"/>
              <a:t>Eicken</a:t>
            </a:r>
            <a:r>
              <a:rPr lang="en-US" dirty="0" smtClean="0"/>
              <a:t>, </a:t>
            </a:r>
            <a:r>
              <a:rPr lang="en-US" dirty="0" err="1" smtClean="0"/>
              <a:t>Anindya</a:t>
            </a:r>
            <a:r>
              <a:rPr lang="en-US" dirty="0" smtClean="0"/>
              <a:t> </a:t>
            </a:r>
            <a:r>
              <a:rPr lang="en-US" dirty="0" err="1" smtClean="0"/>
              <a:t>Basu</a:t>
            </a:r>
            <a:r>
              <a:rPr lang="en-US" dirty="0" smtClean="0"/>
              <a:t>, </a:t>
            </a:r>
            <a:r>
              <a:rPr lang="en-US" dirty="0" err="1" smtClean="0"/>
              <a:t>Vineet</a:t>
            </a:r>
            <a:r>
              <a:rPr lang="en-US" dirty="0" smtClean="0"/>
              <a:t> </a:t>
            </a:r>
            <a:r>
              <a:rPr lang="en-US" dirty="0" err="1" smtClean="0"/>
              <a:t>Buch</a:t>
            </a:r>
            <a:r>
              <a:rPr lang="en-US" dirty="0" smtClean="0"/>
              <a:t>, and Werner </a:t>
            </a:r>
            <a:r>
              <a:rPr lang="en-US" dirty="0" err="1" smtClean="0"/>
              <a:t>Vogels</a:t>
            </a:r>
            <a:endParaRPr lang="en-US" dirty="0" smtClean="0"/>
          </a:p>
          <a:p>
            <a:pPr lvl="1"/>
            <a:endParaRPr lang="en-US" dirty="0" smtClean="0"/>
          </a:p>
          <a:p>
            <a:r>
              <a:rPr lang="en-US" dirty="0" smtClean="0"/>
              <a:t>Active Messages: a Mechanism for Integrated Communication and Computation</a:t>
            </a:r>
          </a:p>
          <a:p>
            <a:pPr lvl="1"/>
            <a:r>
              <a:rPr lang="en-US" dirty="0" smtClean="0"/>
              <a:t>Thorsten von </a:t>
            </a:r>
            <a:r>
              <a:rPr lang="en-US" dirty="0" err="1" smtClean="0"/>
              <a:t>Eicken</a:t>
            </a:r>
            <a:r>
              <a:rPr lang="en-US" dirty="0" smtClean="0"/>
              <a:t>, David E. Culler, Seth </a:t>
            </a:r>
            <a:r>
              <a:rPr lang="en-US" dirty="0" err="1" smtClean="0"/>
              <a:t>Copen</a:t>
            </a:r>
            <a:r>
              <a:rPr lang="en-US" dirty="0" smtClean="0"/>
              <a:t> Goldstein, and Klaus Erik </a:t>
            </a:r>
            <a:r>
              <a:rPr lang="en-US" dirty="0" err="1" smtClean="0"/>
              <a:t>Schauser</a:t>
            </a:r>
            <a:endParaRPr lang="en-US" dirty="0" smtClean="0"/>
          </a:p>
        </p:txBody>
      </p:sp>
      <p:sp>
        <p:nvSpPr>
          <p:cNvPr id="2" name="Title 1"/>
          <p:cNvSpPr>
            <a:spLocks noGrp="1"/>
          </p:cNvSpPr>
          <p:nvPr>
            <p:ph type="title"/>
          </p:nvPr>
        </p:nvSpPr>
        <p:spPr/>
        <p:txBody>
          <a:bodyPr/>
          <a:lstStyle/>
          <a:p>
            <a:r>
              <a:rPr lang="en-US" dirty="0" smtClean="0"/>
              <a:t>Agenda</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Network Interface Support</a:t>
            </a:r>
          </a:p>
          <a:p>
            <a:pPr lvl="1"/>
            <a:r>
              <a:rPr lang="en-US" dirty="0" smtClean="0"/>
              <a:t>Large messages</a:t>
            </a:r>
          </a:p>
          <a:p>
            <a:pPr lvl="1"/>
            <a:r>
              <a:rPr lang="en-US" dirty="0" smtClean="0"/>
              <a:t>Message registers</a:t>
            </a:r>
          </a:p>
          <a:p>
            <a:pPr lvl="1"/>
            <a:r>
              <a:rPr lang="en-US" dirty="0" smtClean="0"/>
              <a:t>Reuse of message data</a:t>
            </a:r>
          </a:p>
          <a:p>
            <a:pPr lvl="1"/>
            <a:r>
              <a:rPr lang="en-US" dirty="0" smtClean="0"/>
              <a:t>Single network port</a:t>
            </a:r>
          </a:p>
          <a:p>
            <a:pPr lvl="1"/>
            <a:r>
              <a:rPr lang="en-US" dirty="0" smtClean="0"/>
              <a:t>Protection</a:t>
            </a:r>
          </a:p>
          <a:p>
            <a:pPr lvl="1"/>
            <a:r>
              <a:rPr lang="en-US" dirty="0" smtClean="0"/>
              <a:t>Frequent message accelerators</a:t>
            </a:r>
          </a:p>
          <a:p>
            <a:r>
              <a:rPr lang="en-US" dirty="0" smtClean="0"/>
              <a:t>Processor Support</a:t>
            </a:r>
          </a:p>
          <a:p>
            <a:pPr lvl="1"/>
            <a:r>
              <a:rPr lang="en-US" dirty="0" smtClean="0"/>
              <a:t>Fast polling</a:t>
            </a:r>
          </a:p>
          <a:p>
            <a:pPr lvl="1"/>
            <a:r>
              <a:rPr lang="en-US" dirty="0" smtClean="0"/>
              <a:t>User-level interrupts</a:t>
            </a:r>
          </a:p>
          <a:p>
            <a:pPr lvl="1"/>
            <a:r>
              <a:rPr lang="en-US" dirty="0" smtClean="0"/>
              <a:t>PC injection</a:t>
            </a:r>
          </a:p>
          <a:p>
            <a:pPr lvl="1"/>
            <a:r>
              <a:rPr lang="en-US" dirty="0" smtClean="0"/>
              <a:t>Dual processors</a:t>
            </a:r>
          </a:p>
          <a:p>
            <a:endParaRPr lang="en-US" dirty="0"/>
          </a:p>
        </p:txBody>
      </p:sp>
      <p:sp>
        <p:nvSpPr>
          <p:cNvPr id="2" name="Title 1"/>
          <p:cNvSpPr>
            <a:spLocks noGrp="1"/>
          </p:cNvSpPr>
          <p:nvPr>
            <p:ph type="title"/>
          </p:nvPr>
        </p:nvSpPr>
        <p:spPr/>
        <p:txBody>
          <a:bodyPr/>
          <a:lstStyle/>
          <a:p>
            <a:r>
              <a:rPr lang="en-US" dirty="0" smtClean="0"/>
              <a:t>Potential Hardware support</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Large-scale multiprocessors design’s key challenges</a:t>
            </a:r>
          </a:p>
          <a:p>
            <a:r>
              <a:rPr lang="en-US" dirty="0" smtClean="0"/>
              <a:t>Active messages</a:t>
            </a:r>
          </a:p>
          <a:p>
            <a:r>
              <a:rPr lang="en-US" dirty="0" smtClean="0"/>
              <a:t>Message passing architectures</a:t>
            </a:r>
          </a:p>
          <a:p>
            <a:r>
              <a:rPr lang="en-US" dirty="0" smtClean="0"/>
              <a:t>Message driven architectures</a:t>
            </a:r>
          </a:p>
          <a:p>
            <a:r>
              <a:rPr lang="en-US" dirty="0" smtClean="0"/>
              <a:t>Potential hardware support</a:t>
            </a:r>
          </a:p>
          <a:p>
            <a:r>
              <a:rPr lang="en-US" dirty="0" smtClean="0">
                <a:solidFill>
                  <a:srgbClr val="0070C0"/>
                </a:solidFill>
              </a:rPr>
              <a:t>Conclusions</a:t>
            </a:r>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Asynchronous communication</a:t>
            </a:r>
          </a:p>
          <a:p>
            <a:r>
              <a:rPr lang="en-US" dirty="0" smtClean="0"/>
              <a:t>No buffering</a:t>
            </a:r>
          </a:p>
          <a:p>
            <a:r>
              <a:rPr lang="en-US" dirty="0" smtClean="0"/>
              <a:t>Improved Performance</a:t>
            </a:r>
          </a:p>
          <a:p>
            <a:r>
              <a:rPr lang="en-US" dirty="0" smtClean="0"/>
              <a:t>Handlers are kept simple</a:t>
            </a:r>
          </a:p>
        </p:txBody>
      </p:sp>
      <p:sp>
        <p:nvSpPr>
          <p:cNvPr id="2" name="Title 1"/>
          <p:cNvSpPr>
            <a:spLocks noGrp="1"/>
          </p:cNvSpPr>
          <p:nvPr>
            <p:ph type="title"/>
          </p:nvPr>
        </p:nvSpPr>
        <p:spPr/>
        <p:txBody>
          <a:bodyPr/>
          <a:lstStyle/>
          <a:p>
            <a:r>
              <a:rPr lang="en-US" dirty="0" smtClean="0"/>
              <a:t>Active Messages’ Benefit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399346" y="1676400"/>
            <a:ext cx="311174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4648201" y="3886200"/>
            <a:ext cx="385233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Questions?</a:t>
            </a:r>
            <a:endParaRPr lang="en-US" sz="54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Thorsten von </a:t>
            </a:r>
            <a:r>
              <a:rPr lang="en-US" dirty="0" err="1" smtClean="0"/>
              <a:t>Eicken</a:t>
            </a:r>
            <a:endParaRPr lang="en-US" dirty="0" smtClean="0"/>
          </a:p>
          <a:p>
            <a:endParaRPr lang="en-US" dirty="0" smtClean="0"/>
          </a:p>
          <a:p>
            <a:r>
              <a:rPr lang="en-US" dirty="0" smtClean="0"/>
              <a:t>Werner </a:t>
            </a:r>
            <a:r>
              <a:rPr lang="en-US" dirty="0" err="1" smtClean="0"/>
              <a:t>Vogels</a:t>
            </a:r>
            <a:endParaRPr lang="en-US" dirty="0" smtClean="0"/>
          </a:p>
          <a:p>
            <a:endParaRPr lang="en-US" dirty="0" smtClean="0"/>
          </a:p>
          <a:p>
            <a:r>
              <a:rPr lang="en-US" dirty="0" smtClean="0"/>
              <a:t>David E. Culler</a:t>
            </a:r>
          </a:p>
          <a:p>
            <a:endParaRPr lang="en-US" dirty="0" smtClean="0"/>
          </a:p>
          <a:p>
            <a:r>
              <a:rPr lang="en-US" dirty="0" smtClean="0"/>
              <a:t>Seth </a:t>
            </a:r>
            <a:r>
              <a:rPr lang="en-US" dirty="0" err="1" smtClean="0"/>
              <a:t>Copen</a:t>
            </a:r>
            <a:r>
              <a:rPr lang="en-US" dirty="0" smtClean="0"/>
              <a:t> Goldstein</a:t>
            </a:r>
          </a:p>
          <a:p>
            <a:endParaRPr lang="en-US" dirty="0" smtClean="0"/>
          </a:p>
          <a:p>
            <a:r>
              <a:rPr lang="en-US" dirty="0" smtClean="0"/>
              <a:t>Klaus Erik </a:t>
            </a:r>
            <a:r>
              <a:rPr lang="en-US" dirty="0" err="1" smtClean="0"/>
              <a:t>Schauser</a:t>
            </a:r>
            <a:endParaRPr lang="en-US" dirty="0" smtClean="0"/>
          </a:p>
        </p:txBody>
      </p:sp>
      <p:sp>
        <p:nvSpPr>
          <p:cNvPr id="2" name="Title 1"/>
          <p:cNvSpPr>
            <a:spLocks noGrp="1"/>
          </p:cNvSpPr>
          <p:nvPr>
            <p:ph type="title"/>
          </p:nvPr>
        </p:nvSpPr>
        <p:spPr/>
        <p:txBody>
          <a:bodyPr/>
          <a:lstStyle/>
          <a:p>
            <a:r>
              <a:rPr lang="en-US" dirty="0" smtClean="0"/>
              <a:t>Authors’ fact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800600" y="1219201"/>
            <a:ext cx="1066800" cy="107988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172200" y="2182048"/>
            <a:ext cx="1066800" cy="1170753"/>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4800600" y="2971800"/>
            <a:ext cx="1066800" cy="110490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6172200" y="3810001"/>
            <a:ext cx="1066800" cy="1270571"/>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4876800" y="4800600"/>
            <a:ext cx="1066800" cy="129091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848600" cy="3048000"/>
          </a:xfrm>
        </p:spPr>
        <p:txBody>
          <a:bodyPr>
            <a:normAutofit/>
          </a:bodyPr>
          <a:lstStyle/>
          <a:p>
            <a:r>
              <a:rPr lang="en-US" dirty="0" smtClean="0"/>
              <a:t>U-Net: A User-Level Network Interface for Parallel and Distributed Computing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Motivation</a:t>
            </a:r>
          </a:p>
          <a:p>
            <a:r>
              <a:rPr lang="en-US" dirty="0" smtClean="0"/>
              <a:t>Design</a:t>
            </a:r>
          </a:p>
          <a:p>
            <a:r>
              <a:rPr lang="en-US" dirty="0" smtClean="0"/>
              <a:t>Implementation</a:t>
            </a:r>
          </a:p>
          <a:p>
            <a:pPr lvl="1"/>
            <a:r>
              <a:rPr lang="en-US" dirty="0" smtClean="0"/>
              <a:t>SBA-100</a:t>
            </a:r>
          </a:p>
          <a:p>
            <a:pPr lvl="1"/>
            <a:r>
              <a:rPr lang="en-US" dirty="0" smtClean="0"/>
              <a:t>SBA-200</a:t>
            </a:r>
          </a:p>
          <a:p>
            <a:r>
              <a:rPr lang="en-US" dirty="0" smtClean="0"/>
              <a:t>Evaluation</a:t>
            </a:r>
          </a:p>
          <a:p>
            <a:pPr lvl="1"/>
            <a:r>
              <a:rPr lang="en-US" dirty="0" smtClean="0"/>
              <a:t>Active Messages</a:t>
            </a:r>
          </a:p>
          <a:p>
            <a:pPr lvl="1"/>
            <a:r>
              <a:rPr lang="en-US" dirty="0" smtClean="0"/>
              <a:t>Split-C</a:t>
            </a:r>
          </a:p>
          <a:p>
            <a:pPr lvl="1"/>
            <a:r>
              <a:rPr lang="en-US" dirty="0" smtClean="0"/>
              <a:t>IP Suite</a:t>
            </a:r>
          </a:p>
          <a:p>
            <a:r>
              <a:rPr lang="en-US" dirty="0" smtClean="0"/>
              <a:t>Conclusion</a:t>
            </a:r>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bg2">
                    <a:lumMod val="50000"/>
                  </a:schemeClr>
                </a:solidFill>
              </a:rPr>
              <a:t>Motivation</a:t>
            </a:r>
          </a:p>
          <a:p>
            <a:r>
              <a:rPr lang="en-US" dirty="0" smtClean="0"/>
              <a:t>Design</a:t>
            </a:r>
          </a:p>
          <a:p>
            <a:r>
              <a:rPr lang="en-US" dirty="0" smtClean="0"/>
              <a:t>Implementation</a:t>
            </a:r>
          </a:p>
          <a:p>
            <a:pPr lvl="1"/>
            <a:r>
              <a:rPr lang="en-US" dirty="0" smtClean="0"/>
              <a:t>SBA-100</a:t>
            </a:r>
          </a:p>
          <a:p>
            <a:pPr lvl="1"/>
            <a:r>
              <a:rPr lang="en-US" dirty="0" smtClean="0"/>
              <a:t>SBA-200</a:t>
            </a:r>
          </a:p>
          <a:p>
            <a:r>
              <a:rPr lang="en-US" dirty="0" smtClean="0"/>
              <a:t>Evaluation</a:t>
            </a:r>
          </a:p>
          <a:p>
            <a:pPr lvl="1"/>
            <a:r>
              <a:rPr lang="en-US" dirty="0" smtClean="0"/>
              <a:t>Active Messages</a:t>
            </a:r>
          </a:p>
          <a:p>
            <a:pPr lvl="1"/>
            <a:r>
              <a:rPr lang="en-US" dirty="0" smtClean="0"/>
              <a:t>Split-C</a:t>
            </a:r>
          </a:p>
          <a:p>
            <a:pPr lvl="1"/>
            <a:r>
              <a:rPr lang="en-US" dirty="0" smtClean="0"/>
              <a:t>IP Suite</a:t>
            </a:r>
          </a:p>
          <a:p>
            <a:r>
              <a:rPr lang="en-US" dirty="0" smtClean="0"/>
              <a:t>Conclusion</a:t>
            </a:r>
          </a:p>
          <a:p>
            <a:endParaRPr lang="en-US" dirty="0" smtClean="0"/>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692</TotalTime>
  <Words>3541</Words>
  <Application>Microsoft Office PowerPoint</Application>
  <PresentationFormat>On-screen Show (4:3)</PresentationFormat>
  <Paragraphs>460</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Concourse</vt:lpstr>
      <vt:lpstr>Network</vt:lpstr>
      <vt:lpstr>Data Center Arms Race</vt:lpstr>
      <vt:lpstr>Slide 3</vt:lpstr>
      <vt:lpstr>Slide 4</vt:lpstr>
      <vt:lpstr>Agenda</vt:lpstr>
      <vt:lpstr>Authors’ fact</vt:lpstr>
      <vt:lpstr>U-Net: A User-Level Network Interface for Parallel and Distributed Computing</vt:lpstr>
      <vt:lpstr>Outline</vt:lpstr>
      <vt:lpstr>Outline</vt:lpstr>
      <vt:lpstr>Motivation</vt:lpstr>
      <vt:lpstr>U-Net Design goal</vt:lpstr>
      <vt:lpstr>Outline</vt:lpstr>
      <vt:lpstr>Traditional networking architecture VS. U-Net architecture</vt:lpstr>
      <vt:lpstr>U-Net architecture</vt:lpstr>
      <vt:lpstr>U-Net design details</vt:lpstr>
      <vt:lpstr>Sending Packet</vt:lpstr>
      <vt:lpstr>Receive Packet</vt:lpstr>
      <vt:lpstr>Multiplexing and demultiplexing messages</vt:lpstr>
      <vt:lpstr>Zero-copy vs. true Zero-copy</vt:lpstr>
      <vt:lpstr>Outline</vt:lpstr>
      <vt:lpstr>U-Net Implementation</vt:lpstr>
      <vt:lpstr>U-Net Implementation on Fore SBA-200 </vt:lpstr>
      <vt:lpstr>Outline</vt:lpstr>
      <vt:lpstr>Active Messages Evaluation</vt:lpstr>
      <vt:lpstr>Performance Raw-U-Net and UAM</vt:lpstr>
      <vt:lpstr>Performance Raw-U-Net and UAM</vt:lpstr>
      <vt:lpstr>Split-C Evaluation</vt:lpstr>
      <vt:lpstr>CM-5</vt:lpstr>
      <vt:lpstr>Meiko CS-2</vt:lpstr>
      <vt:lpstr>Split-C application benchmarks</vt:lpstr>
      <vt:lpstr>Performance</vt:lpstr>
      <vt:lpstr>IP Suite Evaluation</vt:lpstr>
      <vt:lpstr>IP Suite Evaluation</vt:lpstr>
      <vt:lpstr>Outline</vt:lpstr>
      <vt:lpstr>Conclusion</vt:lpstr>
      <vt:lpstr>Active Messages: a Mechanism for Integrated Communication and Computation</vt:lpstr>
      <vt:lpstr>Outline</vt:lpstr>
      <vt:lpstr>Large-scale multiprocessors design’s key challenges</vt:lpstr>
      <vt:lpstr>Outline</vt:lpstr>
      <vt:lpstr>Active Messages</vt:lpstr>
      <vt:lpstr>Active Message Protocol</vt:lpstr>
      <vt:lpstr>Outline</vt:lpstr>
      <vt:lpstr>Blocking Send/Recv Model</vt:lpstr>
      <vt:lpstr>Asynchronous Send/Recv Model</vt:lpstr>
      <vt:lpstr>Split-C </vt:lpstr>
      <vt:lpstr>PUT / GET in Split-C</vt:lpstr>
      <vt:lpstr>Outline</vt:lpstr>
      <vt:lpstr>Message Driven Machines </vt:lpstr>
      <vt:lpstr>Outline</vt:lpstr>
      <vt:lpstr>Potential Hardware support</vt:lpstr>
      <vt:lpstr>Outline</vt:lpstr>
      <vt:lpstr>Active Messages’ Benefit</vt:lpstr>
      <vt:lpstr>Slide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Haoyuan</dc:creator>
  <cp:lastModifiedBy>Haoyuan</cp:lastModifiedBy>
  <cp:revision>586</cp:revision>
  <dcterms:created xsi:type="dcterms:W3CDTF">2006-08-16T00:00:00Z</dcterms:created>
  <dcterms:modified xsi:type="dcterms:W3CDTF">2009-10-15T12:03:57Z</dcterms:modified>
</cp:coreProperties>
</file>