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98" r:id="rId4"/>
    <p:sldId id="299" r:id="rId5"/>
    <p:sldId id="300" r:id="rId6"/>
    <p:sldId id="301" r:id="rId7"/>
    <p:sldId id="305" r:id="rId8"/>
    <p:sldId id="261" r:id="rId9"/>
    <p:sldId id="303" r:id="rId10"/>
    <p:sldId id="304" r:id="rId11"/>
    <p:sldId id="262" r:id="rId12"/>
    <p:sldId id="307" r:id="rId13"/>
    <p:sldId id="306" r:id="rId14"/>
    <p:sldId id="264" r:id="rId15"/>
    <p:sldId id="265" r:id="rId16"/>
    <p:sldId id="266" r:id="rId17"/>
    <p:sldId id="308" r:id="rId18"/>
    <p:sldId id="310" r:id="rId19"/>
    <p:sldId id="309" r:id="rId20"/>
    <p:sldId id="311" r:id="rId21"/>
    <p:sldId id="273" r:id="rId22"/>
    <p:sldId id="270" r:id="rId23"/>
    <p:sldId id="312" r:id="rId24"/>
    <p:sldId id="272" r:id="rId25"/>
    <p:sldId id="274" r:id="rId26"/>
    <p:sldId id="276" r:id="rId27"/>
    <p:sldId id="315" r:id="rId28"/>
    <p:sldId id="313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88" r:id="rId38"/>
    <p:sldId id="289" r:id="rId39"/>
    <p:sldId id="291" r:id="rId40"/>
    <p:sldId id="292" r:id="rId41"/>
    <p:sldId id="293" r:id="rId42"/>
    <p:sldId id="294" r:id="rId43"/>
    <p:sldId id="314" r:id="rId44"/>
    <p:sldId id="295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97" autoAdjust="0"/>
  </p:normalViewPr>
  <p:slideViewPr>
    <p:cSldViewPr>
      <p:cViewPr varScale="1">
        <p:scale>
          <a:sx n="81" d="100"/>
          <a:sy n="81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C8610-34DC-4D71-BD10-ECCBF71E5902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3C72-1D1E-43B7-8C6A-2AE1A0377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50550-8A58-49D9-A86E-6BC6F9789158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DA81A-F5D3-41B1-9445-8370A351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cannot rely on misbehaving clients to voluntarily participate in their own policy</a:t>
            </a:r>
          </a:p>
          <a:p>
            <a:r>
              <a:rPr lang="en-US" dirty="0" smtClean="0"/>
              <a:t>We cannot reply on other TCP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A81A-F5D3-41B1-9445-8370A351F40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5499-65D3-4B3C-8E47-22E8326C1998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B836-6958-42A0-91DD-F06A62D40DEB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409-7F5D-4262-8ADB-67648292DD97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1C3A-F374-4F3D-A7C3-A96F479E3211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010-F816-4B6B-96B6-1C6B53F88A96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478F-CB5F-4056-BB52-9EF6D838FE2F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026-39E7-4744-A581-863554B83677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A68-BC78-44E0-B46C-0FD36C9E7642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4A2-815B-472D-A1E9-4CA4C691648E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0A4A-8747-46E1-938D-FF4EF0F14B8E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A0F-DC81-4998-B7DE-5EFF5C70D608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C65F-7AD8-4740-9C72-C71A78578C0E}" type="datetime1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TCP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6801-861E-4FE7-9865-2B99D0B8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Networking </a:t>
            </a:r>
            <a:br>
              <a:rPr lang="en-US" dirty="0" smtClean="0"/>
            </a:br>
            <a:r>
              <a:rPr lang="en-US" dirty="0" smtClean="0"/>
              <a:t>(from an OS perspective)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Yin Lou</a:t>
            </a:r>
          </a:p>
          <a:p>
            <a:r>
              <a:rPr lang="en-US" dirty="0" smtClean="0"/>
              <a:t>10/08/2009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Retransmission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Review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38400" y="1462621"/>
            <a:ext cx="3810000" cy="5014379"/>
            <a:chOff x="771353" y="1752600"/>
            <a:chExt cx="3251876" cy="4403769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204642" y="1752600"/>
              <a:ext cx="2818587" cy="4403769"/>
              <a:chOff x="528" y="816"/>
              <a:chExt cx="1963" cy="3067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H="1">
                <a:off x="1382" y="1741"/>
                <a:ext cx="996" cy="30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788" y="1285"/>
                <a:ext cx="1596" cy="3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" name="Object 6"/>
              <p:cNvGraphicFramePr>
                <a:graphicFrameLocks noChangeAspect="1"/>
              </p:cNvGraphicFramePr>
              <p:nvPr/>
            </p:nvGraphicFramePr>
            <p:xfrm>
              <a:off x="604" y="816"/>
              <a:ext cx="306" cy="243"/>
            </p:xfrm>
            <a:graphic>
              <a:graphicData uri="http://schemas.openxmlformats.org/presentationml/2006/ole">
                <p:oleObj spid="_x0000_s28674" name="Clip" r:id="rId3" imgW="1305000" imgH="1085760" progId="">
                  <p:embed/>
                </p:oleObj>
              </a:graphicData>
            </a:graphic>
          </p:graphicFrame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909" y="816"/>
                <a:ext cx="58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Host A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 rot="706751">
                <a:off x="901" y="1267"/>
                <a:ext cx="143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latin typeface="Arial" pitchFamily="34" charset="0"/>
                  </a:rPr>
                  <a:t>Seq</a:t>
                </a:r>
                <a:r>
                  <a:rPr lang="en-US" sz="1200" dirty="0">
                    <a:latin typeface="Arial" pitchFamily="34" charset="0"/>
                  </a:rPr>
                  <a:t>=92, 8 bytes data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 rot="20617328">
                <a:off x="1659" y="1607"/>
                <a:ext cx="73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Arial" pitchFamily="34" charset="0"/>
                  </a:rPr>
                  <a:t>ACK=100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157" y="2079"/>
                <a:ext cx="403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loss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326" y="1766"/>
                <a:ext cx="671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timeout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841" y="3663"/>
                <a:ext cx="1458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Cumulative ACK scenario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17" name="Object 13"/>
              <p:cNvGraphicFramePr>
                <a:graphicFrameLocks noChangeAspect="1"/>
              </p:cNvGraphicFramePr>
              <p:nvPr/>
            </p:nvGraphicFramePr>
            <p:xfrm>
              <a:off x="2185" y="816"/>
              <a:ext cx="306" cy="243"/>
            </p:xfrm>
            <a:graphic>
              <a:graphicData uri="http://schemas.openxmlformats.org/presentationml/2006/ole">
                <p:oleObj spid="_x0000_s28675" name="Clip" r:id="rId4" imgW="1305000" imgH="1085760" progId="">
                  <p:embed/>
                </p:oleObj>
              </a:graphicData>
            </a:graphic>
          </p:graphicFrame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721" y="816"/>
                <a:ext cx="5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Host B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1224" y="1904"/>
                <a:ext cx="26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Arial" pitchFamily="34" charset="0"/>
                  </a:rPr>
                  <a:t>X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596" cy="3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 rot="706751">
                <a:off x="806" y="1751"/>
                <a:ext cx="1578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latin typeface="Arial" pitchFamily="34" charset="0"/>
                  </a:rPr>
                  <a:t>Seq</a:t>
                </a:r>
                <a:r>
                  <a:rPr lang="en-US" sz="1200" dirty="0">
                    <a:latin typeface="Arial" pitchFamily="34" charset="0"/>
                  </a:rPr>
                  <a:t>=100, 20 bytes data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768" y="912"/>
                <a:ext cx="6" cy="24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352" y="960"/>
                <a:ext cx="6" cy="24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>
                <a:off x="768" y="2208"/>
                <a:ext cx="1572" cy="47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 rot="20673133">
                <a:off x="1198" y="2453"/>
                <a:ext cx="745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Arial" pitchFamily="34" charset="0"/>
                  </a:rPr>
                  <a:t>ACK=120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V="1">
                <a:off x="674" y="1273"/>
                <a:ext cx="0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H="1">
                <a:off x="672" y="2155"/>
                <a:ext cx="8" cy="9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576" y="3408"/>
                <a:ext cx="453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time</a:t>
                </a:r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771353" y="4999973"/>
              <a:ext cx="898821" cy="51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SendBase</a:t>
              </a:r>
              <a:endParaRPr lang="en-US" sz="1200" dirty="0"/>
            </a:p>
            <a:p>
              <a:r>
                <a:rPr lang="en-US" sz="1200" dirty="0"/>
                <a:t>= 120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Events</a:t>
            </a:r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2475" y="1775460"/>
            <a:ext cx="337784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Event at Receiver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</a:rPr>
              <a:t>Arrival </a:t>
            </a:r>
            <a:r>
              <a:rPr lang="en-US" sz="1800" dirty="0">
                <a:latin typeface="Arial" pitchFamily="34" charset="0"/>
              </a:rPr>
              <a:t>of in-order segment with</a:t>
            </a:r>
          </a:p>
          <a:p>
            <a:pPr algn="l"/>
            <a:r>
              <a:rPr lang="en-US" sz="1800" dirty="0">
                <a:latin typeface="Arial" pitchFamily="34" charset="0"/>
              </a:rPr>
              <a:t>expected </a:t>
            </a:r>
            <a:r>
              <a:rPr lang="en-US" sz="1800" dirty="0" err="1">
                <a:latin typeface="Arial" pitchFamily="34" charset="0"/>
              </a:rPr>
              <a:t>seq</a:t>
            </a:r>
            <a:r>
              <a:rPr lang="en-US" sz="1800" dirty="0">
                <a:latin typeface="Arial" pitchFamily="34" charset="0"/>
              </a:rPr>
              <a:t> #. One other </a:t>
            </a:r>
          </a:p>
          <a:p>
            <a:pPr algn="l"/>
            <a:r>
              <a:rPr lang="en-US" sz="1800" dirty="0">
                <a:latin typeface="Arial" pitchFamily="34" charset="0"/>
              </a:rPr>
              <a:t>segment has ACK pending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Arrival of out-of-order segment</a:t>
            </a:r>
          </a:p>
          <a:p>
            <a:pPr algn="l"/>
            <a:r>
              <a:rPr lang="en-US" sz="1800" dirty="0">
                <a:latin typeface="Arial" pitchFamily="34" charset="0"/>
              </a:rPr>
              <a:t>higher-than-expect seq. # .</a:t>
            </a:r>
          </a:p>
          <a:p>
            <a:pPr algn="l"/>
            <a:r>
              <a:rPr lang="en-US" sz="1800" dirty="0">
                <a:latin typeface="Arial" pitchFamily="34" charset="0"/>
              </a:rPr>
              <a:t>Gap detected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Arrival of segment that </a:t>
            </a:r>
          </a:p>
          <a:p>
            <a:pPr algn="l"/>
            <a:r>
              <a:rPr lang="en-US" sz="1800" dirty="0">
                <a:latin typeface="Arial" pitchFamily="34" charset="0"/>
              </a:rPr>
              <a:t>partially or completely fills gap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000" dirty="0"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14850" y="1765935"/>
            <a:ext cx="4108817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TCP Receiver action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</a:rPr>
              <a:t>Immediately </a:t>
            </a:r>
            <a:r>
              <a:rPr lang="en-US" sz="1800" dirty="0">
                <a:latin typeface="Arial" pitchFamily="34" charset="0"/>
              </a:rPr>
              <a:t>send single cumulative </a:t>
            </a:r>
          </a:p>
          <a:p>
            <a:pPr algn="l"/>
            <a:r>
              <a:rPr lang="en-US" sz="1800" dirty="0">
                <a:latin typeface="Arial" pitchFamily="34" charset="0"/>
              </a:rPr>
              <a:t>ACK, </a:t>
            </a:r>
            <a:r>
              <a:rPr lang="en-US" sz="1800" dirty="0" err="1">
                <a:latin typeface="Arial" pitchFamily="34" charset="0"/>
              </a:rPr>
              <a:t>ACKing</a:t>
            </a:r>
            <a:r>
              <a:rPr lang="en-US" sz="1800" dirty="0">
                <a:latin typeface="Arial" pitchFamily="34" charset="0"/>
              </a:rPr>
              <a:t> both in-order segments 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Immediately send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</a:rPr>
              <a:t>duplicate ACK</a:t>
            </a:r>
            <a:r>
              <a:rPr lang="en-US" sz="1800" dirty="0">
                <a:latin typeface="Arial" pitchFamily="34" charset="0"/>
              </a:rPr>
              <a:t>, </a:t>
            </a:r>
          </a:p>
          <a:p>
            <a:pPr algn="l"/>
            <a:r>
              <a:rPr lang="en-US" sz="1800" dirty="0">
                <a:latin typeface="Arial" pitchFamily="34" charset="0"/>
              </a:rPr>
              <a:t>indicating seq. # of next expected byte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 send ACK, provided that</a:t>
            </a:r>
          </a:p>
          <a:p>
            <a:pPr algn="l"/>
            <a:r>
              <a:rPr lang="en-US" sz="1800" dirty="0">
                <a:latin typeface="Arial" pitchFamily="34" charset="0"/>
              </a:rPr>
              <a:t>segment </a:t>
            </a:r>
            <a:r>
              <a:rPr lang="en-US" sz="1800" dirty="0" smtClean="0">
                <a:latin typeface="Arial" pitchFamily="34" charset="0"/>
              </a:rPr>
              <a:t>starts at </a:t>
            </a:r>
            <a:r>
              <a:rPr lang="en-US" sz="1800" dirty="0">
                <a:latin typeface="Arial" pitchFamily="34" charset="0"/>
              </a:rPr>
              <a:t>lower end of gap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000" dirty="0">
              <a:latin typeface="Times New Roman" pitchFamily="18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876300" y="2231072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847725" y="3412172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857250" y="4526597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324350" y="1926272"/>
            <a:ext cx="0" cy="3705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Retransmission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 time-out period</a:t>
            </a:r>
          </a:p>
          <a:p>
            <a:pPr lvl="1"/>
            <a:r>
              <a:rPr lang="en-US" dirty="0" smtClean="0"/>
              <a:t>long delay before resending lost packet</a:t>
            </a:r>
          </a:p>
          <a:p>
            <a:r>
              <a:rPr lang="en-US" dirty="0" smtClean="0"/>
              <a:t>Detect lost segments via </a:t>
            </a:r>
            <a:r>
              <a:rPr lang="en-US" dirty="0" smtClean="0">
                <a:solidFill>
                  <a:srgbClr val="FF0000"/>
                </a:solidFill>
              </a:rPr>
              <a:t>duplicate ACKs</a:t>
            </a:r>
          </a:p>
          <a:p>
            <a:pPr lvl="1"/>
            <a:r>
              <a:rPr lang="en-US" dirty="0" smtClean="0"/>
              <a:t>Sender often sends many segments back-to-back</a:t>
            </a:r>
          </a:p>
          <a:p>
            <a:pPr lvl="1"/>
            <a:r>
              <a:rPr lang="en-US" dirty="0" smtClean="0"/>
              <a:t>If segment is lost, there will likely be many duplicate ACKs</a:t>
            </a:r>
          </a:p>
          <a:p>
            <a:pPr lvl="0"/>
            <a:r>
              <a:rPr lang="en-US" dirty="0" smtClean="0"/>
              <a:t>3 ACKs indicates </a:t>
            </a:r>
            <a:r>
              <a:rPr lang="en-US" dirty="0" smtClean="0"/>
              <a:t>a segment loss</a:t>
            </a:r>
            <a:endParaRPr lang="en-US" dirty="0" smtClean="0"/>
          </a:p>
          <a:p>
            <a:pPr lvl="1"/>
            <a:r>
              <a:rPr lang="en-US" dirty="0" smtClean="0"/>
              <a:t>fast retransmit: resend segment before timer expires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Review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TCP Review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Congestion Avoidance and Control</a:t>
            </a:r>
          </a:p>
          <a:p>
            <a:r>
              <a:rPr lang="en-US" dirty="0" smtClean="0"/>
              <a:t>TCP Congestion Control with a Misbehaving Receiver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Congestion Avoidance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Data throughput from LBL to UC Berkeley dropped from 32Kbps to 40 bps (factor-of thousand drop) in Oct.’86</a:t>
            </a:r>
          </a:p>
          <a:p>
            <a:r>
              <a:rPr lang="en-US" dirty="0" smtClean="0"/>
              <a:t>Conservation of packets</a:t>
            </a:r>
          </a:p>
          <a:p>
            <a:pPr lvl="1"/>
            <a:r>
              <a:rPr lang="en-US" dirty="0" smtClean="0"/>
              <a:t>Connection “in equilibrium”: running stably with a full window of data in transit</a:t>
            </a:r>
          </a:p>
          <a:p>
            <a:pPr lvl="1"/>
            <a:r>
              <a:rPr lang="en-US" dirty="0" smtClean="0"/>
              <a:t>Packet flow “conservative”: A new packet isn’t put into the network until an old packet leaves.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4BSD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slow-start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round-trip-time variance estimation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exponential retransmit timer </a:t>
            </a:r>
            <a:r>
              <a:rPr lang="en-US" dirty="0" err="1" smtClean="0">
                <a:solidFill>
                  <a:srgbClr val="FF0000"/>
                </a:solidFill>
              </a:rPr>
              <a:t>backoff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more aggressive receiver ACK policy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dynamic window sizing on congestion</a:t>
            </a:r>
          </a:p>
          <a:p>
            <a:r>
              <a:rPr lang="en-US" dirty="0" err="1" smtClean="0"/>
              <a:t>Karn’s</a:t>
            </a:r>
            <a:r>
              <a:rPr lang="en-US" dirty="0" smtClean="0"/>
              <a:t> clamped retransmit </a:t>
            </a:r>
            <a:r>
              <a:rPr lang="en-US" dirty="0" err="1" smtClean="0"/>
              <a:t>backoff</a:t>
            </a:r>
            <a:endParaRPr lang="en-US" dirty="0" smtClean="0"/>
          </a:p>
          <a:p>
            <a:r>
              <a:rPr lang="en-US" dirty="0" smtClean="0"/>
              <a:t>fast retransmit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 smtClean="0"/>
              <a:t>Conservation to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connection doesn’t get to equilibrium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sender injects a new packet before an old packet has exited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equilibrium can’t be reached because of resource limits along the path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Equilibrium: Slow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connection begins, </a:t>
            </a:r>
            <a:r>
              <a:rPr lang="en-US" dirty="0" err="1" smtClean="0"/>
              <a:t>cwnd</a:t>
            </a:r>
            <a:r>
              <a:rPr lang="en-US" dirty="0" smtClean="0"/>
              <a:t> = 1 MSS (congestion window)</a:t>
            </a:r>
          </a:p>
          <a:p>
            <a:pPr lvl="0"/>
            <a:r>
              <a:rPr lang="en-US" dirty="0" smtClean="0"/>
              <a:t>Increase rate exponentially until first loss event</a:t>
            </a:r>
          </a:p>
          <a:p>
            <a:pPr lvl="1"/>
            <a:r>
              <a:rPr lang="en-US" dirty="0" smtClean="0"/>
              <a:t>double </a:t>
            </a:r>
            <a:r>
              <a:rPr lang="en-US" dirty="0" err="1" smtClean="0"/>
              <a:t>cwnd</a:t>
            </a:r>
            <a:r>
              <a:rPr lang="en-US" dirty="0" smtClean="0"/>
              <a:t> every RTT</a:t>
            </a:r>
          </a:p>
          <a:p>
            <a:pPr lvl="1"/>
            <a:r>
              <a:rPr lang="en-US" dirty="0" smtClean="0"/>
              <a:t>done by incrementing </a:t>
            </a:r>
            <a:r>
              <a:rPr lang="en-US" dirty="0" err="1" smtClean="0"/>
              <a:t>cwnd</a:t>
            </a:r>
            <a:r>
              <a:rPr lang="en-US" dirty="0" smtClean="0"/>
              <a:t> for every ACK received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pPr lvl="1"/>
            <a:r>
              <a:rPr lang="en-US" dirty="0" smtClean="0"/>
              <a:t>initial rate is slow but ramps up exponentially fast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8618" y="1676400"/>
            <a:ext cx="2925390" cy="3878263"/>
            <a:chOff x="4953000" y="1752600"/>
            <a:chExt cx="3270259" cy="4335463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5360988" y="2387600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4953000" y="1752600"/>
            <a:ext cx="485775" cy="385763"/>
          </p:xfrm>
          <a:graphic>
            <a:graphicData uri="http://schemas.openxmlformats.org/presentationml/2006/ole">
              <p:oleObj spid="_x0000_s29698" name="Clip" r:id="rId3" imgW="1305000" imgH="1085760" progId="">
                <p:embed/>
              </p:oleObj>
            </a:graphicData>
          </a:graphic>
        </p:graphicFrame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362575" y="1752600"/>
              <a:ext cx="820296" cy="37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Host A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408567">
              <a:off x="6367463" y="2354263"/>
              <a:ext cx="12080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one segment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6200000">
              <a:off x="4918075" y="2592388"/>
              <a:ext cx="536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RTT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11" name="Object 11"/>
            <p:cNvGraphicFramePr>
              <a:graphicFrameLocks noChangeAspect="1"/>
            </p:cNvGraphicFramePr>
            <p:nvPr/>
          </p:nvGraphicFramePr>
          <p:xfrm>
            <a:off x="7610475" y="1762125"/>
            <a:ext cx="485775" cy="385763"/>
          </p:xfrm>
          <a:graphic>
            <a:graphicData uri="http://schemas.openxmlformats.org/presentationml/2006/ole">
              <p:oleObj spid="_x0000_s29699" name="Clip" r:id="rId4" imgW="1305000" imgH="1085760" progId="">
                <p:embed/>
              </p:oleObj>
            </a:graphicData>
          </a:graphic>
        </p:graphicFrame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886575" y="1771650"/>
              <a:ext cx="813128" cy="37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Host B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5356225" y="2201863"/>
              <a:ext cx="0" cy="384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870825" y="2239963"/>
              <a:ext cx="0" cy="384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5175250" y="2373313"/>
              <a:ext cx="4763" cy="219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184775" y="2935288"/>
              <a:ext cx="4763" cy="223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5337175" y="2792413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7564446" y="5538804"/>
              <a:ext cx="658813" cy="366713"/>
              <a:chOff x="3304" y="3530"/>
              <a:chExt cx="415" cy="231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3342" y="3576"/>
                <a:ext cx="324" cy="1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20"/>
              <p:cNvSpPr txBox="1">
                <a:spLocks noChangeArrowheads="1"/>
              </p:cNvSpPr>
              <p:nvPr/>
            </p:nvSpPr>
            <p:spPr bwMode="auto">
              <a:xfrm>
                <a:off x="3304" y="3530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time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5365750" y="3168650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5360988" y="3254375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5360988" y="3778250"/>
              <a:ext cx="2528887" cy="3619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V="1">
              <a:off x="5334000" y="4038600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 rot="408567">
              <a:off x="6365875" y="3140075"/>
              <a:ext cx="12779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two segments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 rot="408567">
              <a:off x="6457950" y="4154488"/>
              <a:ext cx="13065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four segments</a:t>
              </a:r>
              <a:endParaRPr lang="en-US" sz="1000">
                <a:latin typeface="Times New Roman" pitchFamily="18" charset="0"/>
              </a:endParaRPr>
            </a:p>
          </p:txBody>
        </p: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5356225" y="4173544"/>
              <a:ext cx="2519363" cy="652463"/>
              <a:chOff x="3954" y="2214"/>
              <a:chExt cx="1587" cy="411"/>
            </a:xfrm>
          </p:grpSpPr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 flipV="1">
              <a:off x="5641975" y="4554545"/>
              <a:ext cx="2228850" cy="604836"/>
              <a:chOff x="3954" y="2214"/>
              <a:chExt cx="1587" cy="411"/>
            </a:xfrm>
          </p:grpSpPr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Equilibrium: Slow Start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67" t="27002" r="22778" b="9333"/>
          <a:stretch>
            <a:fillRect/>
          </a:stretch>
        </p:blipFill>
        <p:spPr bwMode="auto">
          <a:xfrm>
            <a:off x="1412463" y="1600200"/>
            <a:ext cx="63190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6096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Startup behavior of TCP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Slow-start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Equilibrium: Slow Start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67" t="27556" r="22778" b="7556"/>
          <a:stretch>
            <a:fillRect/>
          </a:stretch>
        </p:blipFill>
        <p:spPr bwMode="auto">
          <a:xfrm>
            <a:off x="1472014" y="1600200"/>
            <a:ext cx="61999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6096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Startup behavior of TCP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Slow-start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Background</a:t>
            </a:r>
          </a:p>
          <a:p>
            <a:r>
              <a:rPr lang="en-US" dirty="0" smtClean="0"/>
              <a:t>TCP Review</a:t>
            </a:r>
          </a:p>
          <a:p>
            <a:r>
              <a:rPr lang="en-US" dirty="0" smtClean="0"/>
              <a:t>Congestion Avoidance and Control</a:t>
            </a:r>
          </a:p>
          <a:p>
            <a:r>
              <a:rPr lang="en-US" dirty="0" smtClean="0"/>
              <a:t>TCP Congestion Control with a Misbehaving Receiver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trike="sngStrike" dirty="0" smtClean="0"/>
              <a:t>The connection doesn’t get to equilibrium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 sender injects a new packet before an old packet has exited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equilibrium can’t be reached because of resource limits along the path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at Equilibrium: RTT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EstimatedRTT</a:t>
            </a:r>
            <a:r>
              <a:rPr lang="en-US" sz="2400" dirty="0" smtClean="0"/>
              <a:t> = </a:t>
            </a:r>
            <a:r>
              <a:rPr lang="el-GR" sz="2400" dirty="0" smtClean="0"/>
              <a:t>α</a:t>
            </a:r>
            <a:r>
              <a:rPr lang="en-US" sz="2400" dirty="0" smtClean="0"/>
              <a:t> * </a:t>
            </a:r>
            <a:r>
              <a:rPr lang="en-US" sz="2400" dirty="0" err="1" smtClean="0"/>
              <a:t>EstimatedRTT</a:t>
            </a:r>
            <a:r>
              <a:rPr lang="en-US" sz="2400" dirty="0" smtClean="0"/>
              <a:t> + (1 - </a:t>
            </a:r>
            <a:r>
              <a:rPr lang="el-GR" sz="2400" dirty="0" smtClean="0"/>
              <a:t>α</a:t>
            </a:r>
            <a:r>
              <a:rPr lang="en-US" sz="2400" dirty="0" smtClean="0"/>
              <a:t>) * </a:t>
            </a:r>
            <a:r>
              <a:rPr lang="en-US" sz="2400" dirty="0" err="1" smtClean="0"/>
              <a:t>SampleRTT</a:t>
            </a:r>
            <a:endParaRPr lang="en-US" sz="2400" dirty="0" smtClean="0"/>
          </a:p>
          <a:p>
            <a:pPr lvl="1"/>
            <a:r>
              <a:rPr lang="el-GR" sz="2000" dirty="0" smtClean="0"/>
              <a:t>α</a:t>
            </a:r>
            <a:r>
              <a:rPr lang="en-US" sz="2000" dirty="0" smtClean="0"/>
              <a:t> = 0.9, filter gain constant</a:t>
            </a:r>
          </a:p>
          <a:p>
            <a:r>
              <a:rPr lang="en-US" sz="2400" dirty="0" smtClean="0"/>
              <a:t>Timeout Interval = </a:t>
            </a:r>
            <a:r>
              <a:rPr lang="el-GR" sz="2400" dirty="0" smtClean="0"/>
              <a:t>β</a:t>
            </a:r>
            <a:r>
              <a:rPr lang="en-US" sz="2400" dirty="0" smtClean="0"/>
              <a:t> * </a:t>
            </a:r>
            <a:r>
              <a:rPr lang="en-US" sz="2400" dirty="0" err="1" smtClean="0"/>
              <a:t>EstimatedRTT</a:t>
            </a:r>
            <a:endParaRPr lang="en-US" sz="2400" dirty="0" smtClean="0"/>
          </a:p>
          <a:p>
            <a:pPr lvl="1"/>
            <a:r>
              <a:rPr lang="el-GR" sz="2000" dirty="0" smtClean="0"/>
              <a:t>Β</a:t>
            </a:r>
            <a:r>
              <a:rPr lang="en-US" sz="2000" dirty="0" smtClean="0"/>
              <a:t> = 2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Common mistakes</a:t>
            </a:r>
          </a:p>
          <a:p>
            <a:pPr lvl="1"/>
            <a:r>
              <a:rPr lang="en-US" sz="2000" dirty="0" smtClean="0"/>
              <a:t>Not estimating the variation of the RTT</a:t>
            </a:r>
          </a:p>
          <a:p>
            <a:pPr lvl="1"/>
            <a:r>
              <a:rPr lang="en-US" sz="2000" dirty="0" smtClean="0"/>
              <a:t>A connection will respond to load increases by retransmitting packets that have only been delayed in </a:t>
            </a:r>
            <a:r>
              <a:rPr lang="en-US" sz="2000" dirty="0" smtClean="0"/>
              <a:t>transit. </a:t>
            </a:r>
            <a:r>
              <a:rPr lang="en-US" sz="2000" dirty="0" smtClean="0"/>
              <a:t>Forces </a:t>
            </a:r>
            <a:r>
              <a:rPr lang="en-US" sz="2000" dirty="0" smtClean="0"/>
              <a:t>the network to do useless </a:t>
            </a:r>
            <a:r>
              <a:rPr lang="en-US" sz="2000" dirty="0" smtClean="0"/>
              <a:t>work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at Equilibrium: RTT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EstimatedRTT</a:t>
            </a:r>
            <a:r>
              <a:rPr lang="en-US" sz="2400" dirty="0"/>
              <a:t> = </a:t>
            </a:r>
            <a:r>
              <a:rPr lang="en-US" sz="2400" dirty="0" smtClean="0">
                <a:sym typeface="Symbol" pitchFamily="18" charset="2"/>
              </a:rPr>
              <a:t>(1 - g) </a:t>
            </a:r>
            <a:r>
              <a:rPr lang="en-US" sz="2400" dirty="0" smtClean="0"/>
              <a:t>* </a:t>
            </a:r>
            <a:r>
              <a:rPr lang="en-US" sz="2400" dirty="0" err="1" smtClean="0"/>
              <a:t>EstimatedRTT</a:t>
            </a:r>
            <a:r>
              <a:rPr lang="en-US" sz="2400" dirty="0" smtClean="0"/>
              <a:t> </a:t>
            </a:r>
            <a:r>
              <a:rPr lang="en-US" sz="2400" dirty="0"/>
              <a:t>+ g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* </a:t>
            </a:r>
            <a:r>
              <a:rPr lang="en-US" sz="2400" dirty="0" err="1" smtClean="0"/>
              <a:t>SampleRTT</a:t>
            </a:r>
            <a:endParaRPr lang="en-US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paper suggests</a:t>
            </a:r>
            <a:r>
              <a:rPr lang="en-US" sz="2000" dirty="0" smtClean="0">
                <a:sym typeface="Symbol" pitchFamily="18" charset="2"/>
              </a:rPr>
              <a:t> g </a:t>
            </a:r>
            <a:r>
              <a:rPr lang="en-US" sz="2000" dirty="0" smtClean="0"/>
              <a:t>= 0.125, the gain</a:t>
            </a:r>
            <a:endParaRPr lang="en-US" sz="2000" dirty="0"/>
          </a:p>
          <a:p>
            <a:r>
              <a:rPr lang="en-US" sz="2400" dirty="0" err="1" smtClean="0"/>
              <a:t>EstimtedRTT</a:t>
            </a:r>
            <a:r>
              <a:rPr lang="en-US" sz="2400" dirty="0" smtClean="0"/>
              <a:t> plus “safety margin”</a:t>
            </a:r>
          </a:p>
          <a:p>
            <a:pPr lvl="1"/>
            <a:r>
              <a:rPr lang="en-US" sz="2000" dirty="0" smtClean="0"/>
              <a:t>large variation in </a:t>
            </a:r>
            <a:r>
              <a:rPr lang="en-US" sz="2000" dirty="0" err="1" smtClean="0"/>
              <a:t>EstimatedRTT</a:t>
            </a:r>
            <a:r>
              <a:rPr lang="en-US" sz="2000" dirty="0" smtClean="0"/>
              <a:t> -&gt; larger safety margin</a:t>
            </a:r>
            <a:endParaRPr lang="en-US" sz="2000" dirty="0" smtClean="0"/>
          </a:p>
          <a:p>
            <a:r>
              <a:rPr lang="en-US" sz="2400" dirty="0" smtClean="0"/>
              <a:t>How much </a:t>
            </a:r>
            <a:r>
              <a:rPr lang="en-US" sz="2400" dirty="0" err="1" smtClean="0"/>
              <a:t>SampleRTT</a:t>
            </a:r>
            <a:r>
              <a:rPr lang="en-US" sz="2400" dirty="0" smtClean="0"/>
              <a:t> deviates from </a:t>
            </a:r>
            <a:r>
              <a:rPr lang="en-US" sz="2400" dirty="0" err="1" smtClean="0"/>
              <a:t>EstimatedRTT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err="1" smtClean="0"/>
              <a:t>DevRTT</a:t>
            </a:r>
            <a:r>
              <a:rPr lang="en-US" sz="2000" dirty="0" smtClean="0"/>
              <a:t> = 0.75* </a:t>
            </a:r>
            <a:r>
              <a:rPr lang="en-US" sz="2000" dirty="0" err="1" smtClean="0"/>
              <a:t>DevRTT</a:t>
            </a:r>
            <a:r>
              <a:rPr lang="en-US" sz="2000" dirty="0" smtClean="0"/>
              <a:t> + 0.25 * |</a:t>
            </a:r>
            <a:r>
              <a:rPr lang="en-US" sz="2000" dirty="0" err="1" smtClean="0"/>
              <a:t>SampleRTT-EstimatedRTT</a:t>
            </a:r>
            <a:r>
              <a:rPr lang="en-US" sz="2000" dirty="0" smtClean="0"/>
              <a:t>|</a:t>
            </a:r>
            <a:endParaRPr lang="en-US" sz="1600" dirty="0" smtClean="0"/>
          </a:p>
          <a:p>
            <a:r>
              <a:rPr lang="en-US" sz="2400" dirty="0" smtClean="0"/>
              <a:t>Timeout Interval </a:t>
            </a:r>
            <a:r>
              <a:rPr lang="en-US" sz="2400" dirty="0"/>
              <a:t>= </a:t>
            </a:r>
            <a:r>
              <a:rPr lang="en-US" sz="2400" dirty="0" err="1"/>
              <a:t>EstimatedRTT</a:t>
            </a:r>
            <a:r>
              <a:rPr lang="en-US" sz="2400" dirty="0"/>
              <a:t> + 4</a:t>
            </a:r>
            <a:r>
              <a:rPr lang="en-US" sz="2400" dirty="0" smtClean="0"/>
              <a:t> * </a:t>
            </a:r>
            <a:r>
              <a:rPr lang="en-US" sz="2400" dirty="0" err="1" smtClean="0"/>
              <a:t>DevRTT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trike="sngStrike" dirty="0" smtClean="0"/>
              <a:t>The connection doesn’t get to equilibrium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 smtClean="0"/>
              <a:t>A sender injects a new packet before an old packet has exited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equilibrium can’t be reached because of resource limits along the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Adapting to the Path: Congestion Avoidance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Packets </a:t>
            </a:r>
            <a:r>
              <a:rPr lang="en-US" sz="2800" dirty="0"/>
              <a:t>get lost for two reasons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Damaged in transit (&lt;&lt; 1%)</a:t>
            </a:r>
          </a:p>
          <a:p>
            <a:pPr lvl="1"/>
            <a:r>
              <a:rPr lang="en-US" sz="2400" dirty="0" smtClean="0"/>
              <a:t>Network is congested and somewhere on the path there was insufficient buffer capacity</a:t>
            </a:r>
            <a:endParaRPr lang="en-US" sz="2400" dirty="0"/>
          </a:p>
          <a:p>
            <a:r>
              <a:rPr lang="en-US" sz="2800" dirty="0" smtClean="0"/>
              <a:t>Congestion avoidance strategy:</a:t>
            </a:r>
          </a:p>
          <a:p>
            <a:pPr lvl="1"/>
            <a:r>
              <a:rPr lang="en-US" sz="2400" dirty="0" smtClean="0"/>
              <a:t>Network must be able to signal the transport endpoints</a:t>
            </a:r>
          </a:p>
          <a:p>
            <a:pPr lvl="1"/>
            <a:r>
              <a:rPr lang="en-US" sz="2400" dirty="0" smtClean="0"/>
              <a:t>The endpoints must have a policy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Adapting to the Path: Congestion Avoidance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no </a:t>
            </a:r>
            <a:r>
              <a:rPr lang="en-US" dirty="0" smtClean="0"/>
              <a:t>congestion (Additive Increase):</a:t>
            </a:r>
            <a:endParaRPr lang="en-US" dirty="0" smtClean="0"/>
          </a:p>
          <a:p>
            <a:pPr lvl="1"/>
            <a:r>
              <a:rPr lang="en-US" dirty="0" err="1" smtClean="0"/>
              <a:t>cwnd</a:t>
            </a:r>
            <a:r>
              <a:rPr lang="en-US" baseline="-25000" dirty="0" err="1" smtClean="0"/>
              <a:t>i</a:t>
            </a:r>
            <a:r>
              <a:rPr lang="en-US" dirty="0" smtClean="0"/>
              <a:t> = cwnd</a:t>
            </a:r>
            <a:r>
              <a:rPr lang="en-US" baseline="-25000" dirty="0" smtClean="0"/>
              <a:t>i-1</a:t>
            </a:r>
            <a:r>
              <a:rPr lang="en-US" dirty="0" smtClean="0"/>
              <a:t> + </a:t>
            </a:r>
            <a:r>
              <a:rPr lang="en-US" i="1" dirty="0" smtClean="0"/>
              <a:t>u</a:t>
            </a:r>
            <a:r>
              <a:rPr lang="en-US" dirty="0" smtClean="0"/>
              <a:t>  (</a:t>
            </a:r>
            <a:r>
              <a:rPr lang="en-US" i="1" dirty="0" smtClean="0"/>
              <a:t>u</a:t>
            </a:r>
            <a:r>
              <a:rPr lang="en-US" dirty="0" smtClean="0"/>
              <a:t> &lt;&lt; </a:t>
            </a:r>
            <a:r>
              <a:rPr lang="en-US" dirty="0" err="1" smtClean="0"/>
              <a:t>cwnd</a:t>
            </a:r>
            <a:r>
              <a:rPr lang="en-US" baseline="-25000" dirty="0" err="1" smtClean="0"/>
              <a:t>max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paper suggests </a:t>
            </a:r>
            <a:r>
              <a:rPr lang="en-US" i="1" dirty="0" smtClean="0"/>
              <a:t>u</a:t>
            </a:r>
            <a:r>
              <a:rPr lang="en-US" dirty="0" smtClean="0"/>
              <a:t> = </a:t>
            </a:r>
            <a:r>
              <a:rPr lang="en-US" dirty="0" smtClean="0"/>
              <a:t>1</a:t>
            </a:r>
            <a:endParaRPr lang="en-US" dirty="0" smtClean="0"/>
          </a:p>
          <a:p>
            <a:r>
              <a:rPr lang="en-US" dirty="0" smtClean="0"/>
              <a:t>On congestion (Multiplicative Decrease):</a:t>
            </a:r>
            <a:endParaRPr lang="en-US" dirty="0" smtClean="0"/>
          </a:p>
          <a:p>
            <a:pPr lvl="1"/>
            <a:r>
              <a:rPr lang="en-US" dirty="0" err="1" smtClean="0"/>
              <a:t>cwnd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d * </a:t>
            </a:r>
            <a:r>
              <a:rPr lang="en-US" dirty="0" smtClean="0"/>
              <a:t>cwnd</a:t>
            </a:r>
            <a:r>
              <a:rPr lang="en-US" baseline="-25000" dirty="0" smtClean="0"/>
              <a:t>i-1</a:t>
            </a:r>
            <a:r>
              <a:rPr lang="en-US" dirty="0" smtClean="0"/>
              <a:t>   (</a:t>
            </a:r>
            <a:r>
              <a:rPr lang="en-US" i="1" dirty="0" smtClean="0"/>
              <a:t>d</a:t>
            </a:r>
            <a:r>
              <a:rPr lang="en-US" dirty="0" smtClean="0"/>
              <a:t> &lt; 1)</a:t>
            </a:r>
          </a:p>
          <a:p>
            <a:pPr lvl="1"/>
            <a:r>
              <a:rPr lang="en-US" dirty="0" smtClean="0"/>
              <a:t>The paper suggests </a:t>
            </a:r>
            <a:r>
              <a:rPr lang="en-US" i="1" dirty="0" smtClean="0"/>
              <a:t>d</a:t>
            </a:r>
            <a:r>
              <a:rPr lang="en-US" dirty="0" smtClean="0"/>
              <a:t> = 0.5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Adapting to the Path: Congestion Avoidance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combined slow-start with congestion avoidance algorithm</a:t>
            </a:r>
          </a:p>
          <a:p>
            <a:r>
              <a:rPr lang="en-US" sz="2400" dirty="0" smtClean="0"/>
              <a:t>Additive increase / Multiplicative decrease (AIMD)</a:t>
            </a:r>
            <a:endParaRPr lang="en-US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44" y="2514600"/>
            <a:ext cx="80170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start</a:t>
            </a:r>
          </a:p>
          <a:p>
            <a:r>
              <a:rPr lang="en-US" dirty="0" smtClean="0"/>
              <a:t>RTT estimation</a:t>
            </a:r>
          </a:p>
          <a:p>
            <a:r>
              <a:rPr lang="en-US" dirty="0" smtClean="0"/>
              <a:t>Congestion avoidance algorithm (AIMD)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 Avoidance and Control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TCP Review</a:t>
            </a:r>
          </a:p>
          <a:p>
            <a:r>
              <a:rPr lang="en-US" dirty="0" smtClean="0"/>
              <a:t>Congestion Avoidance and Control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TCP Congestion Control with a Misbehaving Receiver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TCP Congestion Control with A Misbehaving Receiver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Misbehaving receiver can achieve the same result of the misbehaving sender</a:t>
            </a:r>
          </a:p>
          <a:p>
            <a:pPr lvl="1"/>
            <a:r>
              <a:rPr lang="en-US" sz="2000" dirty="0" smtClean="0"/>
              <a:t>Less obviously compared to a misbehaving sender</a:t>
            </a: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TCP’s vulnerabilities arise from a combination </a:t>
            </a:r>
            <a:r>
              <a:rPr lang="en-US" sz="2400" dirty="0" smtClean="0"/>
              <a:t>of:</a:t>
            </a:r>
          </a:p>
          <a:p>
            <a:pPr lvl="1"/>
            <a:r>
              <a:rPr lang="en-US" sz="2000" dirty="0"/>
              <a:t>unstated assumptions</a:t>
            </a:r>
          </a:p>
          <a:p>
            <a:pPr lvl="1"/>
            <a:r>
              <a:rPr lang="en-US" sz="2000" dirty="0"/>
              <a:t>casual specification</a:t>
            </a:r>
          </a:p>
          <a:p>
            <a:pPr lvl="1"/>
            <a:r>
              <a:rPr lang="en-US" sz="2000" dirty="0"/>
              <a:t>a pragmatic need to develop congestion control mechanisms that are backward compatible with previous TCP implementations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IEEE: “A Protocol for Packet Network Interconnection.”</a:t>
            </a:r>
          </a:p>
          <a:p>
            <a:pPr lvl="1"/>
            <a:r>
              <a:rPr lang="en-US" sz="2400" dirty="0" smtClean="0"/>
              <a:t>In May, 1974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700" dirty="0" err="1" smtClean="0"/>
              <a:t>Vint</a:t>
            </a:r>
            <a:r>
              <a:rPr lang="en-US" sz="2700" dirty="0" smtClean="0"/>
              <a:t> Cerf and Bob Kahn</a:t>
            </a:r>
          </a:p>
          <a:p>
            <a:pPr lvl="1"/>
            <a:r>
              <a:rPr lang="en-US" sz="2400" dirty="0" smtClean="0"/>
              <a:t>Turing Award</a:t>
            </a:r>
          </a:p>
          <a:p>
            <a:pPr lvl="2"/>
            <a:r>
              <a:rPr lang="en-US" sz="2000" dirty="0" smtClean="0"/>
              <a:t>"pioneering work on internetworking, including .. the Internet's basic communications protocols .. and for inspired leadership in networking."</a:t>
            </a:r>
          </a:p>
          <a:p>
            <a:pPr lvl="1"/>
            <a:r>
              <a:rPr lang="en-US" sz="2400" dirty="0" smtClean="0"/>
              <a:t>“The father of the Internet”</a:t>
            </a:r>
          </a:p>
          <a:p>
            <a:pPr marL="742950" lvl="2" indent="-342900"/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Misbehaving Receiver – ACK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RFC 2581:</a:t>
            </a:r>
          </a:p>
          <a:p>
            <a:pPr lvl="1"/>
            <a:r>
              <a:rPr lang="en-US" sz="2000" dirty="0" smtClean="0"/>
              <a:t>During slow start, TCP increments </a:t>
            </a:r>
            <a:r>
              <a:rPr lang="en-US" sz="2000" dirty="0" err="1" smtClean="0"/>
              <a:t>cwnd</a:t>
            </a:r>
            <a:r>
              <a:rPr lang="en-US" sz="2000" dirty="0" smtClean="0"/>
              <a:t> by </a:t>
            </a:r>
            <a:r>
              <a:rPr lang="en-US" sz="2000" dirty="0" smtClean="0">
                <a:solidFill>
                  <a:srgbClr val="FF0000"/>
                </a:solidFill>
              </a:rPr>
              <a:t>at most MSS </a:t>
            </a:r>
            <a:r>
              <a:rPr lang="en-US" sz="2000" dirty="0" smtClean="0"/>
              <a:t>bytes for each ACK received that acknowledges new data.</a:t>
            </a:r>
          </a:p>
          <a:p>
            <a:pPr lvl="1"/>
            <a:r>
              <a:rPr lang="en-US" sz="2000" dirty="0" smtClean="0"/>
              <a:t>During congestion avoidance, </a:t>
            </a:r>
            <a:r>
              <a:rPr lang="en-US" sz="2000" dirty="0" err="1" smtClean="0"/>
              <a:t>cwnd</a:t>
            </a:r>
            <a:r>
              <a:rPr lang="en-US" sz="2000" dirty="0" smtClean="0"/>
              <a:t> is incremented by </a:t>
            </a:r>
            <a:r>
              <a:rPr lang="en-US" sz="2000" dirty="0" smtClean="0">
                <a:solidFill>
                  <a:srgbClr val="FF0000"/>
                </a:solidFill>
              </a:rPr>
              <a:t>1 full-sized segment</a:t>
            </a:r>
            <a:r>
              <a:rPr lang="en-US" sz="2000" dirty="0" smtClean="0"/>
              <a:t> per </a:t>
            </a:r>
            <a:r>
              <a:rPr lang="en-US" sz="2000" dirty="0" smtClean="0"/>
              <a:t>round-trip-time (</a:t>
            </a:r>
            <a:r>
              <a:rPr lang="en-US" sz="2000" dirty="0" smtClean="0"/>
              <a:t>RTT).</a:t>
            </a:r>
            <a:endParaRPr lang="en-US" sz="2000" dirty="0"/>
          </a:p>
          <a:p>
            <a:r>
              <a:rPr lang="en-US" sz="2400" dirty="0"/>
              <a:t> </a:t>
            </a:r>
            <a:r>
              <a:rPr lang="en-US" sz="2400" dirty="0" smtClean="0"/>
              <a:t>Attack 1:</a:t>
            </a:r>
          </a:p>
          <a:p>
            <a:pPr lvl="1"/>
            <a:r>
              <a:rPr lang="en-US" sz="2000" dirty="0" smtClean="0"/>
              <a:t>R</a:t>
            </a:r>
            <a:r>
              <a:rPr lang="en-US" sz="2000" dirty="0" smtClean="0"/>
              <a:t>eceive a data segment containing N bytes</a:t>
            </a:r>
          </a:p>
          <a:p>
            <a:pPr lvl="1"/>
            <a:r>
              <a:rPr lang="en-US" sz="2000" dirty="0" smtClean="0"/>
              <a:t>R</a:t>
            </a:r>
            <a:r>
              <a:rPr lang="en-US" sz="2000" dirty="0" smtClean="0"/>
              <a:t>eceiver divides the resulting acknowledgement into M, where M ≤ N, separate acknowledgements</a:t>
            </a:r>
          </a:p>
          <a:p>
            <a:pPr lvl="1"/>
            <a:r>
              <a:rPr lang="en-US" sz="2000" dirty="0" smtClean="0"/>
              <a:t>each covering one of M distinct pieces of the received data segment.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Misbehaving Receiver – ACK Division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0556" t="32889" r="8889" b="8444"/>
          <a:stretch>
            <a:fillRect/>
          </a:stretch>
        </p:blipFill>
        <p:spPr bwMode="auto">
          <a:xfrm>
            <a:off x="3429000" y="1524000"/>
            <a:ext cx="556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Growing </a:t>
            </a:r>
            <a:r>
              <a:rPr lang="en-US" sz="2400" dirty="0" err="1" smtClean="0"/>
              <a:t>cwnd</a:t>
            </a:r>
            <a:r>
              <a:rPr lang="en-US" sz="2400" dirty="0" smtClean="0"/>
              <a:t> at a rate that is M times faster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Misbehaving Receiver – </a:t>
            </a:r>
            <a:r>
              <a:rPr lang="en-US" sz="3600" dirty="0" err="1" smtClean="0"/>
              <a:t>DupACK</a:t>
            </a:r>
            <a:r>
              <a:rPr lang="en-US" sz="3600" dirty="0" smtClean="0"/>
              <a:t> Spoofing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RFC 2581:</a:t>
            </a:r>
          </a:p>
          <a:p>
            <a:pPr lvl="1"/>
            <a:r>
              <a:rPr lang="en-US" sz="2000" dirty="0" smtClean="0"/>
              <a:t>(Fast recovery) </a:t>
            </a:r>
            <a:r>
              <a:rPr lang="en-US" sz="2000" dirty="0" smtClean="0">
                <a:solidFill>
                  <a:srgbClr val="FF0000"/>
                </a:solidFill>
              </a:rPr>
              <a:t>Set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to </a:t>
            </a:r>
            <a:r>
              <a:rPr lang="en-US" sz="2000" dirty="0" err="1" smtClean="0">
                <a:solidFill>
                  <a:srgbClr val="FF0000"/>
                </a:solidFill>
              </a:rPr>
              <a:t>ssthresh</a:t>
            </a:r>
            <a:r>
              <a:rPr lang="en-US" sz="2000" dirty="0" smtClean="0">
                <a:solidFill>
                  <a:srgbClr val="FF0000"/>
                </a:solidFill>
              </a:rPr>
              <a:t> plus 3*MSS</a:t>
            </a:r>
            <a:r>
              <a:rPr lang="en-US" sz="2000" dirty="0" smtClean="0"/>
              <a:t>. This artificially "inflates" the congestion window by the number of segments(three) that have left the network and which the receiver has buffered.</a:t>
            </a:r>
          </a:p>
          <a:p>
            <a:pPr lvl="1"/>
            <a:r>
              <a:rPr lang="en-US" sz="2000" dirty="0" smtClean="0"/>
              <a:t>For each additional duplicate ACK received, </a:t>
            </a:r>
            <a:r>
              <a:rPr lang="en-US" sz="2000" dirty="0" smtClean="0">
                <a:solidFill>
                  <a:srgbClr val="FF0000"/>
                </a:solidFill>
              </a:rPr>
              <a:t>increment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by </a:t>
            </a:r>
            <a:r>
              <a:rPr lang="en-US" sz="2000" dirty="0" smtClean="0">
                <a:solidFill>
                  <a:srgbClr val="FF0000"/>
                </a:solidFill>
              </a:rPr>
              <a:t>MSS</a:t>
            </a:r>
            <a:r>
              <a:rPr lang="en-US" sz="2000" dirty="0" smtClean="0"/>
              <a:t>. This artificially inflates the congestion window in order to reflect the additional segment that has left the network.</a:t>
            </a:r>
          </a:p>
          <a:p>
            <a:r>
              <a:rPr lang="en-US" sz="2400" dirty="0" smtClean="0"/>
              <a:t> Problems:</a:t>
            </a:r>
          </a:p>
          <a:p>
            <a:pPr lvl="1"/>
            <a:r>
              <a:rPr lang="en-US" sz="2000" dirty="0" smtClean="0"/>
              <a:t>It assumes that each segment that has left the network is full sized</a:t>
            </a:r>
          </a:p>
          <a:p>
            <a:pPr lvl="1"/>
            <a:r>
              <a:rPr lang="en-US" sz="2000" dirty="0" smtClean="0"/>
              <a:t>TCP requires that duplicate ACKs be exact duplicates, there is no way to ascertain which data segment they were sent in response to.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Misbehaving Receiver – </a:t>
            </a:r>
            <a:r>
              <a:rPr lang="en-US" sz="3600" dirty="0" err="1" smtClean="0"/>
              <a:t>DupACK</a:t>
            </a:r>
            <a:r>
              <a:rPr lang="en-US" sz="3600" dirty="0" smtClean="0"/>
              <a:t> Spoofing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555" t="27556" r="50556" b="13778"/>
          <a:stretch>
            <a:fillRect/>
          </a:stretch>
        </p:blipFill>
        <p:spPr bwMode="auto">
          <a:xfrm>
            <a:off x="3581400" y="1524000"/>
            <a:ext cx="533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400" dirty="0" smtClean="0"/>
              <a:t>Attack 2:</a:t>
            </a:r>
          </a:p>
          <a:p>
            <a:pPr lvl="1"/>
            <a:r>
              <a:rPr lang="en-US" sz="2000" dirty="0" smtClean="0"/>
              <a:t>Receive a data segment</a:t>
            </a:r>
          </a:p>
          <a:p>
            <a:pPr lvl="1"/>
            <a:r>
              <a:rPr lang="en-US" sz="2000" dirty="0" smtClean="0"/>
              <a:t>T</a:t>
            </a:r>
            <a:r>
              <a:rPr lang="en-US" sz="2000" dirty="0" smtClean="0"/>
              <a:t>he receiver sends a long stream of acknowledgements for the last sequence number received.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Misbehaving Receiver – Optimistic </a:t>
            </a:r>
            <a:r>
              <a:rPr lang="en-US" sz="3600" dirty="0" err="1" smtClean="0"/>
              <a:t>ACKing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Problems:</a:t>
            </a:r>
          </a:p>
          <a:p>
            <a:pPr lvl="1"/>
            <a:r>
              <a:rPr lang="en-US" sz="2000" dirty="0" smtClean="0"/>
              <a:t>TCP’s algorithm assumes that the time between a data segment being sent and an acknowledgement for that segment returning is at least one round-trip time.</a:t>
            </a:r>
          </a:p>
          <a:p>
            <a:pPr lvl="1"/>
            <a:r>
              <a:rPr lang="en-US" sz="2000" dirty="0" smtClean="0"/>
              <a:t>But the protocol does not use any mechanism to enforce its assumption.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Attack 3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Receive a </a:t>
            </a:r>
            <a:r>
              <a:rPr lang="en-US" sz="2000" dirty="0"/>
              <a:t>data </a:t>
            </a:r>
            <a:r>
              <a:rPr lang="en-US" sz="2000" dirty="0" smtClean="0"/>
              <a:t>segment</a:t>
            </a:r>
          </a:p>
          <a:p>
            <a:pPr lvl="1"/>
            <a:r>
              <a:rPr lang="en-US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sender sends a stream of acknowledgements anticipating data that will be sent by the sender.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Misbehaving Receiver – Optimistic </a:t>
            </a:r>
            <a:r>
              <a:rPr lang="en-US" sz="3600" dirty="0" err="1" smtClean="0"/>
              <a:t>ACKing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67" t="29333" r="9444" b="14667"/>
          <a:stretch>
            <a:fillRect/>
          </a:stretch>
        </p:blipFill>
        <p:spPr bwMode="auto">
          <a:xfrm>
            <a:off x="3810000" y="15240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Data from the sender which is lost may be unrecoverable since it has already been </a:t>
            </a:r>
            <a:r>
              <a:rPr lang="en-US" sz="2400" dirty="0" err="1" smtClean="0"/>
              <a:t>ACKed</a:t>
            </a:r>
            <a:r>
              <a:rPr lang="en-US" sz="24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ACK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Modify </a:t>
            </a:r>
            <a:r>
              <a:rPr lang="en-US" sz="2400" dirty="0"/>
              <a:t>the congestion control mechanisms to operate at byte granularity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Guarantee </a:t>
            </a:r>
            <a:r>
              <a:rPr lang="en-US" sz="2400" dirty="0"/>
              <a:t>that segment-level granularity is always </a:t>
            </a:r>
            <a:r>
              <a:rPr lang="en-US" sz="2400" dirty="0" smtClean="0"/>
              <a:t>respected</a:t>
            </a:r>
          </a:p>
          <a:p>
            <a:pPr marL="800100" lvl="3" indent="-342900"/>
            <a:r>
              <a:rPr lang="en-US" dirty="0"/>
              <a:t>Perhaps simpler</a:t>
            </a:r>
          </a:p>
          <a:p>
            <a:pPr marL="800100" lvl="3" indent="-342900"/>
            <a:r>
              <a:rPr lang="en-US" dirty="0"/>
              <a:t>Only increment </a:t>
            </a:r>
            <a:r>
              <a:rPr lang="en-US" dirty="0" err="1"/>
              <a:t>cwnd</a:t>
            </a:r>
            <a:r>
              <a:rPr lang="en-US" dirty="0"/>
              <a:t> by one MSS </a:t>
            </a:r>
            <a:r>
              <a:rPr lang="en-US" dirty="0" smtClean="0"/>
              <a:t>when a </a:t>
            </a:r>
            <a:r>
              <a:rPr lang="en-US" dirty="0"/>
              <a:t>valid ACK arrives that covers the entire data segment sent.</a:t>
            </a:r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ACK division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32000" r="50556" b="18222"/>
          <a:stretch>
            <a:fillRect/>
          </a:stretch>
        </p:blipFill>
        <p:spPr bwMode="auto">
          <a:xfrm>
            <a:off x="1295400" y="1447799"/>
            <a:ext cx="6324600" cy="49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</a:t>
            </a:r>
            <a:r>
              <a:rPr lang="en-US" dirty="0" err="1" smtClean="0"/>
              <a:t>DupACK</a:t>
            </a:r>
            <a:r>
              <a:rPr lang="en-US" dirty="0" smtClean="0"/>
              <a:t>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Traditional </a:t>
            </a:r>
            <a:r>
              <a:rPr lang="en-US" sz="2400" dirty="0"/>
              <a:t>method: Singular </a:t>
            </a:r>
            <a:r>
              <a:rPr lang="en-US" sz="2400" dirty="0" smtClean="0"/>
              <a:t>Nonce</a:t>
            </a:r>
          </a:p>
          <a:p>
            <a:pPr lvl="1"/>
            <a:r>
              <a:rPr lang="en-US" sz="2000" dirty="0" smtClean="0"/>
              <a:t>Two new </a:t>
            </a:r>
            <a:r>
              <a:rPr lang="en-US" sz="2000" dirty="0"/>
              <a:t>fields </a:t>
            </a:r>
            <a:r>
              <a:rPr lang="en-US" sz="2000" dirty="0" smtClean="0"/>
              <a:t>introduced into </a:t>
            </a:r>
            <a:r>
              <a:rPr lang="en-US" sz="2000" dirty="0"/>
              <a:t>the TCP packet format: </a:t>
            </a:r>
            <a:r>
              <a:rPr lang="en-US" sz="2000" dirty="0">
                <a:solidFill>
                  <a:srgbClr val="FF0000"/>
                </a:solidFill>
              </a:rPr>
              <a:t>Nonce and Nonce reply.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For </a:t>
            </a:r>
            <a:r>
              <a:rPr lang="en-US" sz="2000" dirty="0"/>
              <a:t>each segment, the sender fills the Nonce field with a unique random number generated when the segment is sent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solution requires the modification of clients and servers and the addition of a TCP field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Sender maintains a count of outstanding segments sent above the missing segment</a:t>
            </a:r>
            <a:endParaRPr lang="en-US" sz="2000" dirty="0" smtClean="0"/>
          </a:p>
          <a:p>
            <a:pPr lvl="1"/>
            <a:r>
              <a:rPr lang="en-US" sz="2000" dirty="0" smtClean="0"/>
              <a:t>For each duplicate acknowledgement this count is </a:t>
            </a:r>
            <a:r>
              <a:rPr lang="en-US" sz="2000" dirty="0" smtClean="0"/>
              <a:t>decremented</a:t>
            </a:r>
          </a:p>
          <a:p>
            <a:pPr lvl="1"/>
            <a:r>
              <a:rPr lang="en-US" sz="2000" dirty="0" smtClean="0"/>
              <a:t>W</a:t>
            </a:r>
            <a:r>
              <a:rPr lang="en-US" sz="2000" dirty="0" smtClean="0"/>
              <a:t>hen it reaches </a:t>
            </a:r>
            <a:r>
              <a:rPr lang="en-US" sz="2000" dirty="0" smtClean="0"/>
              <a:t>zero any additional duplicate </a:t>
            </a:r>
            <a:r>
              <a:rPr lang="en-US" sz="2000" dirty="0" smtClean="0"/>
              <a:t>ACKs are </a:t>
            </a:r>
            <a:r>
              <a:rPr lang="en-US" sz="2000" dirty="0" smtClean="0"/>
              <a:t>ignored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</a:t>
            </a:r>
            <a:r>
              <a:rPr lang="en-US" dirty="0" err="1" smtClean="0"/>
              <a:t>DupACK</a:t>
            </a:r>
            <a:r>
              <a:rPr lang="en-US" dirty="0" smtClean="0"/>
              <a:t> Spoofing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1111" t="32000" r="8889" b="16444"/>
          <a:stretch>
            <a:fillRect/>
          </a:stretch>
        </p:blipFill>
        <p:spPr bwMode="auto">
          <a:xfrm>
            <a:off x="1219200" y="1219200"/>
            <a:ext cx="63377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TCP Review</a:t>
            </a:r>
          </a:p>
          <a:p>
            <a:r>
              <a:rPr lang="en-US" dirty="0" smtClean="0"/>
              <a:t>Congestion Avoidance and Control</a:t>
            </a:r>
          </a:p>
          <a:p>
            <a:r>
              <a:rPr lang="en-US" dirty="0" smtClean="0"/>
              <a:t>TCP Congestion Control with a Misbehaving Receiver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Optimistic </a:t>
            </a:r>
            <a:r>
              <a:rPr lang="en-US" dirty="0" err="1" smtClean="0"/>
              <a:t>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400" dirty="0" smtClean="0"/>
              <a:t>Well addressed using nonce</a:t>
            </a:r>
          </a:p>
          <a:p>
            <a:pPr lvl="1"/>
            <a:r>
              <a:rPr lang="en-US" sz="2000" dirty="0" smtClean="0"/>
              <a:t>Single nonce is imperfect: does not mirror the cumulative nature of TCP.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Cumulative </a:t>
            </a:r>
            <a:r>
              <a:rPr lang="en-US" sz="2400" dirty="0" smtClean="0"/>
              <a:t>Nonce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67" t="27556" r="8889" b="9333"/>
          <a:stretch>
            <a:fillRect/>
          </a:stretch>
        </p:blipFill>
        <p:spPr bwMode="auto">
          <a:xfrm>
            <a:off x="3733800" y="11430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Optimistic </a:t>
            </a:r>
            <a:r>
              <a:rPr lang="en-US" dirty="0" err="1" smtClean="0"/>
              <a:t>ACKing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50555" t="36444" r="8889" b="12889"/>
          <a:stretch>
            <a:fillRect/>
          </a:stretch>
        </p:blipFill>
        <p:spPr bwMode="auto">
          <a:xfrm>
            <a:off x="1219200" y="1207718"/>
            <a:ext cx="6553200" cy="511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TCP </a:t>
            </a:r>
            <a:r>
              <a:rPr lang="en-US" dirty="0" smtClean="0"/>
              <a:t>Implementations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6111" t="35556" r="25000" b="36000"/>
          <a:stretch>
            <a:fillRect/>
          </a:stretch>
        </p:blipFill>
        <p:spPr bwMode="auto">
          <a:xfrm>
            <a:off x="228600" y="2286000"/>
            <a:ext cx="8591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Congestion Control with A Misbehaving Receiver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TCP Review</a:t>
            </a:r>
          </a:p>
          <a:p>
            <a:r>
              <a:rPr lang="en-US" dirty="0" smtClean="0"/>
              <a:t>Congestion Avoidance and Control</a:t>
            </a:r>
          </a:p>
          <a:p>
            <a:r>
              <a:rPr lang="en-US" dirty="0" smtClean="0"/>
              <a:t>TCP Congestion Control with a Misbehaving Receiver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Congestion Avoidance and Control</a:t>
            </a:r>
          </a:p>
          <a:p>
            <a:pPr lvl="1"/>
            <a:r>
              <a:rPr lang="en-US" dirty="0" smtClean="0"/>
              <a:t>Slow start</a:t>
            </a:r>
          </a:p>
          <a:p>
            <a:pPr lvl="1"/>
            <a:r>
              <a:rPr lang="en-US" dirty="0" smtClean="0"/>
              <a:t>RTT estimation: Timeout Interval</a:t>
            </a:r>
          </a:p>
          <a:p>
            <a:pPr lvl="1"/>
            <a:r>
              <a:rPr lang="en-US" dirty="0" smtClean="0"/>
              <a:t>Congestion avoidance</a:t>
            </a:r>
          </a:p>
          <a:p>
            <a:r>
              <a:rPr lang="en-US" dirty="0" smtClean="0"/>
              <a:t>Misbehaving Receiver</a:t>
            </a:r>
          </a:p>
          <a:p>
            <a:pPr lvl="1"/>
            <a:r>
              <a:rPr lang="en-US" dirty="0" smtClean="0"/>
              <a:t>ACK division</a:t>
            </a:r>
          </a:p>
          <a:p>
            <a:pPr lvl="1"/>
            <a:r>
              <a:rPr lang="en-US" dirty="0" err="1" smtClean="0"/>
              <a:t>DupACk</a:t>
            </a:r>
            <a:r>
              <a:rPr lang="en-US" dirty="0" smtClean="0"/>
              <a:t> spoofing</a:t>
            </a:r>
          </a:p>
          <a:p>
            <a:pPr lvl="1"/>
            <a:r>
              <a:rPr lang="en-US" dirty="0" smtClean="0"/>
              <a:t>Optimistic </a:t>
            </a:r>
            <a:r>
              <a:rPr lang="en-US" dirty="0" err="1" smtClean="0"/>
              <a:t>ACKing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Levels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Review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757363" y="1368425"/>
            <a:ext cx="1290637" cy="4572000"/>
            <a:chOff x="1757363" y="1371600"/>
            <a:chExt cx="1290637" cy="4572000"/>
          </a:xfrm>
        </p:grpSpPr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757363" y="1371600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1757363" y="20224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Presentation</a:t>
              </a:r>
              <a:endParaRPr lang="en-US" dirty="0"/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1757363" y="27082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Session</a:t>
              </a:r>
              <a:endParaRPr lang="en-US" dirty="0"/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1757363" y="33940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Transport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13"/>
            <p:cNvSpPr>
              <a:spLocks noChangeArrowheads="1"/>
            </p:cNvSpPr>
            <p:nvPr/>
          </p:nvSpPr>
          <p:spPr bwMode="auto">
            <a:xfrm>
              <a:off x="1757363" y="40798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1757363" y="47656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Data Link</a:t>
              </a:r>
              <a:endParaRPr lang="en-US" dirty="0"/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1757363" y="54514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Physical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24563" y="1368425"/>
            <a:ext cx="1290637" cy="4572000"/>
            <a:chOff x="1528763" y="1371600"/>
            <a:chExt cx="1290637" cy="4572000"/>
          </a:xfrm>
        </p:grpSpPr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1528763" y="1371600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1528763" y="20224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Presentation</a:t>
              </a:r>
              <a:endParaRPr lang="en-US" dirty="0"/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1528763" y="27082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Session</a:t>
              </a:r>
              <a:endParaRPr lang="en-US" dirty="0"/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1528763" y="33940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Transport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1528763" y="40798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1528763" y="47656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Data Link</a:t>
              </a:r>
              <a:endParaRPr lang="en-US" dirty="0"/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1528763" y="5451496"/>
              <a:ext cx="1290637" cy="492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Physical</a:t>
              </a:r>
              <a:endParaRPr lang="en-US" dirty="0"/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>
            <a:off x="3048000" y="1614477"/>
            <a:ext cx="2976563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048000" y="2265373"/>
            <a:ext cx="2976563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048000" y="2951173"/>
            <a:ext cx="2976563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048000" y="3636973"/>
            <a:ext cx="2976563" cy="1588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3886200" y="4076721"/>
            <a:ext cx="1290637" cy="492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cxnSp>
        <p:nvCxnSpPr>
          <p:cNvPr id="81" name="Straight Arrow Connector 80"/>
          <p:cNvCxnSpPr>
            <a:endCxn id="79" idx="1"/>
          </p:cNvCxnSpPr>
          <p:nvPr/>
        </p:nvCxnSpPr>
        <p:spPr>
          <a:xfrm>
            <a:off x="3048000" y="4322773"/>
            <a:ext cx="838200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>
            <a:off x="5176837" y="4322773"/>
            <a:ext cx="847726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3"/>
          <p:cNvSpPr>
            <a:spLocks noChangeArrowheads="1"/>
          </p:cNvSpPr>
          <p:nvPr/>
        </p:nvSpPr>
        <p:spPr bwMode="auto">
          <a:xfrm>
            <a:off x="3886200" y="4762521"/>
            <a:ext cx="1290637" cy="492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048000" y="5026025"/>
            <a:ext cx="838200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181600" y="5026025"/>
            <a:ext cx="838200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3"/>
          <p:cNvSpPr>
            <a:spLocks noChangeArrowheads="1"/>
          </p:cNvSpPr>
          <p:nvPr/>
        </p:nvSpPr>
        <p:spPr bwMode="auto">
          <a:xfrm>
            <a:off x="3886200" y="5448321"/>
            <a:ext cx="1290637" cy="492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048000" y="5710237"/>
            <a:ext cx="838200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181600" y="5711825"/>
            <a:ext cx="838200" cy="158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35"/>
          <p:cNvSpPr>
            <a:spLocks noChangeShapeType="1"/>
          </p:cNvSpPr>
          <p:nvPr/>
        </p:nvSpPr>
        <p:spPr bwMode="auto">
          <a:xfrm>
            <a:off x="1524000" y="6324600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36"/>
          <p:cNvSpPr>
            <a:spLocks noChangeShapeType="1"/>
          </p:cNvSpPr>
          <p:nvPr/>
        </p:nvSpPr>
        <p:spPr bwMode="auto">
          <a:xfrm>
            <a:off x="2438400" y="5940425"/>
            <a:ext cx="0" cy="376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37"/>
          <p:cNvSpPr>
            <a:spLocks noChangeShapeType="1"/>
          </p:cNvSpPr>
          <p:nvPr/>
        </p:nvSpPr>
        <p:spPr bwMode="auto">
          <a:xfrm>
            <a:off x="6705600" y="5940425"/>
            <a:ext cx="0" cy="376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50"/>
          <p:cNvSpPr>
            <a:spLocks noChangeShapeType="1"/>
          </p:cNvSpPr>
          <p:nvPr/>
        </p:nvSpPr>
        <p:spPr bwMode="auto">
          <a:xfrm>
            <a:off x="4622800" y="5946775"/>
            <a:ext cx="0" cy="376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>
            <a:off x="233363" y="1371600"/>
            <a:ext cx="1290637" cy="492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Node A</a:t>
            </a:r>
            <a:endParaRPr lang="en-US" dirty="0"/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472363" y="1371600"/>
            <a:ext cx="1290637" cy="492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Node B</a:t>
            </a:r>
            <a:endParaRPr lang="en-US" dirty="0"/>
          </a:p>
        </p:txBody>
      </p:sp>
      <p:sp>
        <p:nvSpPr>
          <p:cNvPr id="103" name="Rectangle 13"/>
          <p:cNvSpPr>
            <a:spLocks noChangeArrowheads="1"/>
          </p:cNvSpPr>
          <p:nvPr/>
        </p:nvSpPr>
        <p:spPr bwMode="auto">
          <a:xfrm>
            <a:off x="3890963" y="3698896"/>
            <a:ext cx="1290637" cy="492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Router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Connection-oriented</a:t>
            </a:r>
          </a:p>
          <a:p>
            <a:pPr lvl="1"/>
            <a:r>
              <a:rPr lang="en-US" dirty="0" smtClean="0"/>
              <a:t>Handshaking before data exchange</a:t>
            </a:r>
          </a:p>
          <a:p>
            <a:r>
              <a:rPr lang="en-US" dirty="0" smtClean="0"/>
              <a:t>Reliable, </a:t>
            </a:r>
            <a:r>
              <a:rPr lang="en-US" dirty="0" smtClean="0"/>
              <a:t>o</a:t>
            </a:r>
            <a:r>
              <a:rPr lang="en-US" dirty="0" smtClean="0"/>
              <a:t>rdered, byte-stream protocol</a:t>
            </a:r>
            <a:endParaRPr lang="en-US" dirty="0" smtClean="0"/>
          </a:p>
          <a:p>
            <a:pPr lvl="0"/>
            <a:r>
              <a:rPr lang="en-US" dirty="0" smtClean="0"/>
              <a:t>Full duplex data</a:t>
            </a:r>
          </a:p>
          <a:p>
            <a:pPr lvl="1"/>
            <a:r>
              <a:rPr lang="en-US" dirty="0" smtClean="0"/>
              <a:t>bi-directional data flow in same connection</a:t>
            </a:r>
          </a:p>
          <a:p>
            <a:pPr lvl="1"/>
            <a:r>
              <a:rPr lang="en-US" dirty="0" smtClean="0"/>
              <a:t>MSS: maximum segment size</a:t>
            </a:r>
          </a:p>
          <a:p>
            <a:pPr lvl="0"/>
            <a:r>
              <a:rPr lang="en-US" dirty="0" smtClean="0"/>
              <a:t>Flow controlled</a:t>
            </a:r>
          </a:p>
          <a:p>
            <a:pPr lvl="1"/>
            <a:r>
              <a:rPr lang="en-US" dirty="0" smtClean="0"/>
              <a:t>Sender will not overwhelm receiver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Review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 Events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2475" y="1849438"/>
            <a:ext cx="258275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Event at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Sender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Data received from app</a:t>
            </a:r>
          </a:p>
          <a:p>
            <a:pPr algn="l"/>
            <a:endParaRPr lang="en-US" sz="1800" dirty="0" smtClean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 smtClean="0">
              <a:latin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</a:rPr>
              <a:t>Timeout 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 smtClean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ACK received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000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14850" y="1839913"/>
            <a:ext cx="409575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TCP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Sender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action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Create segment with seq. #</a:t>
            </a:r>
          </a:p>
          <a:p>
            <a:r>
              <a:rPr lang="en-US" dirty="0" smtClean="0">
                <a:latin typeface="Arial" pitchFamily="34" charset="0"/>
              </a:rPr>
              <a:t>Start timer if not already running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Retransmit segment that caused timeout</a:t>
            </a:r>
          </a:p>
          <a:p>
            <a:r>
              <a:rPr lang="en-US" dirty="0" smtClean="0">
                <a:latin typeface="Arial" pitchFamily="34" charset="0"/>
              </a:rPr>
              <a:t>Restart timer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If acknowledges previously </a:t>
            </a:r>
            <a:r>
              <a:rPr lang="en-US" dirty="0" err="1" smtClean="0">
                <a:latin typeface="Arial" pitchFamily="34" charset="0"/>
              </a:rPr>
              <a:t>unacked</a:t>
            </a:r>
            <a:r>
              <a:rPr lang="en-US" dirty="0" smtClean="0">
                <a:latin typeface="Arial" pitchFamily="34" charset="0"/>
              </a:rPr>
              <a:t> segments</a:t>
            </a:r>
          </a:p>
          <a:p>
            <a:r>
              <a:rPr lang="en-US" sz="1400" dirty="0" smtClean="0">
                <a:latin typeface="Arial" pitchFamily="34" charset="0"/>
              </a:rPr>
              <a:t>Update what is known to be </a:t>
            </a:r>
            <a:r>
              <a:rPr lang="en-US" sz="1400" dirty="0" err="1" smtClean="0">
                <a:latin typeface="Arial" pitchFamily="34" charset="0"/>
              </a:rPr>
              <a:t>acked</a:t>
            </a:r>
            <a:endParaRPr lang="en-US" sz="1400" dirty="0" smtClean="0">
              <a:latin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</a:rPr>
              <a:t>Start timer if there </a:t>
            </a:r>
            <a:r>
              <a:rPr lang="en-US" sz="1400" dirty="0" smtClean="0">
                <a:latin typeface="Arial" pitchFamily="34" charset="0"/>
              </a:rPr>
              <a:t>are outstanding </a:t>
            </a:r>
            <a:r>
              <a:rPr lang="en-US" sz="1400" dirty="0" smtClean="0">
                <a:latin typeface="Arial" pitchFamily="34" charset="0"/>
              </a:rPr>
              <a:t>segments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876300" y="2305050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847725" y="32670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38200" y="4333875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324350" y="2000251"/>
            <a:ext cx="0" cy="3562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Review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Retransmission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62200" y="1447800"/>
            <a:ext cx="3733800" cy="4953000"/>
            <a:chOff x="54494" y="1343025"/>
            <a:chExt cx="3926956" cy="5429252"/>
          </a:xfrm>
        </p:grpSpPr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812800" y="1343025"/>
              <a:ext cx="3168650" cy="5429252"/>
              <a:chOff x="300" y="857"/>
              <a:chExt cx="1996" cy="3420"/>
            </a:xfrm>
          </p:grpSpPr>
          <p:sp>
            <p:nvSpPr>
              <p:cNvPr id="5" name="Line 9"/>
              <p:cNvSpPr>
                <a:spLocks noChangeShapeType="1"/>
              </p:cNvSpPr>
              <p:nvPr/>
            </p:nvSpPr>
            <p:spPr bwMode="auto">
              <a:xfrm flipH="1">
                <a:off x="1170" y="1752"/>
                <a:ext cx="996" cy="30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Line 10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1596" cy="3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" name="Object 11"/>
              <p:cNvGraphicFramePr>
                <a:graphicFrameLocks noChangeAspect="1"/>
              </p:cNvGraphicFramePr>
              <p:nvPr/>
            </p:nvGraphicFramePr>
            <p:xfrm>
              <a:off x="316" y="875"/>
              <a:ext cx="306" cy="243"/>
            </p:xfrm>
            <a:graphic>
              <a:graphicData uri="http://schemas.openxmlformats.org/presentationml/2006/ole">
                <p:oleObj spid="_x0000_s3074" name="Clip" r:id="rId3" imgW="1305000" imgH="1085760" progId="">
                  <p:embed/>
                </p:oleObj>
              </a:graphicData>
            </a:graphic>
          </p:graphicFrame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574" y="875"/>
                <a:ext cx="647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Host A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 rot="706751">
                <a:off x="606" y="1264"/>
                <a:ext cx="159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latin typeface="Arial" pitchFamily="34" charset="0"/>
                  </a:rPr>
                  <a:t>Seq</a:t>
                </a:r>
                <a:r>
                  <a:rPr lang="en-US" sz="1200" dirty="0">
                    <a:latin typeface="Arial" pitchFamily="34" charset="0"/>
                  </a:rPr>
                  <a:t>=92, 8 bytes data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 rot="20617328">
                <a:off x="1262" y="1696"/>
                <a:ext cx="822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Arial" pitchFamily="34" charset="0"/>
                  </a:rPr>
                  <a:t>ACK=100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945" y="2090"/>
                <a:ext cx="45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loss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75" y="1761"/>
                <a:ext cx="749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timeout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822" y="4021"/>
                <a:ext cx="132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Lost </a:t>
                </a:r>
                <a:r>
                  <a:rPr lang="en-US" sz="1600" dirty="0"/>
                  <a:t>ACK scenario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14" name="Object 22"/>
              <p:cNvGraphicFramePr>
                <a:graphicFrameLocks noChangeAspect="1"/>
              </p:cNvGraphicFramePr>
              <p:nvPr/>
            </p:nvGraphicFramePr>
            <p:xfrm>
              <a:off x="1990" y="881"/>
              <a:ext cx="306" cy="243"/>
            </p:xfrm>
            <a:graphic>
              <a:graphicData uri="http://schemas.openxmlformats.org/presentationml/2006/ole">
                <p:oleObj spid="_x0000_s3075" name="Clip" r:id="rId4" imgW="1305000" imgH="1085760" progId="">
                  <p:embed/>
                </p:oleObj>
              </a:graphicData>
            </a:graphic>
          </p:graphicFrame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1448" y="857"/>
                <a:ext cx="641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Host B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16" name="Text Box 24"/>
              <p:cNvSpPr txBox="1">
                <a:spLocks noChangeArrowheads="1"/>
              </p:cNvSpPr>
              <p:nvPr/>
            </p:nvSpPr>
            <p:spPr bwMode="auto">
              <a:xfrm>
                <a:off x="1012" y="1915"/>
                <a:ext cx="297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Arial" pitchFamily="34" charset="0"/>
                  </a:rPr>
                  <a:t>X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576" y="2472"/>
                <a:ext cx="1596" cy="3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26"/>
              <p:cNvSpPr txBox="1">
                <a:spLocks noChangeArrowheads="1"/>
              </p:cNvSpPr>
              <p:nvPr/>
            </p:nvSpPr>
            <p:spPr bwMode="auto">
              <a:xfrm rot="706751">
                <a:off x="552" y="2398"/>
                <a:ext cx="159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latin typeface="Arial" pitchFamily="34" charset="0"/>
                  </a:rPr>
                  <a:t>Seq</a:t>
                </a:r>
                <a:r>
                  <a:rPr lang="en-US" sz="1200" dirty="0">
                    <a:latin typeface="Arial" pitchFamily="34" charset="0"/>
                  </a:rPr>
                  <a:t>=92, 8 bytes data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570" y="1158"/>
                <a:ext cx="6" cy="26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2154" y="1158"/>
                <a:ext cx="6" cy="26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 flipH="1">
                <a:off x="582" y="2964"/>
                <a:ext cx="1572" cy="47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30"/>
              <p:cNvSpPr txBox="1">
                <a:spLocks noChangeArrowheads="1"/>
              </p:cNvSpPr>
              <p:nvPr/>
            </p:nvSpPr>
            <p:spPr bwMode="auto">
              <a:xfrm rot="20673133">
                <a:off x="1089" y="2958"/>
                <a:ext cx="8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Arial" pitchFamily="34" charset="0"/>
                  </a:rPr>
                  <a:t>ACK=100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 flipV="1">
                <a:off x="462" y="1284"/>
                <a:ext cx="0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 flipH="1">
                <a:off x="468" y="2166"/>
                <a:ext cx="0" cy="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62"/>
              <p:cNvSpPr txBox="1">
                <a:spLocks noChangeArrowheads="1"/>
              </p:cNvSpPr>
              <p:nvPr/>
            </p:nvSpPr>
            <p:spPr bwMode="auto">
              <a:xfrm>
                <a:off x="367" y="3825"/>
                <a:ext cx="50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time</a:t>
                </a:r>
              </a:p>
            </p:txBody>
          </p:sp>
        </p:grp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54494" y="5257800"/>
              <a:ext cx="1098140" cy="645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SendBase</a:t>
              </a:r>
              <a:endParaRPr lang="en-US" sz="1400" dirty="0"/>
            </a:p>
            <a:p>
              <a:r>
                <a:rPr lang="en-US" sz="1400" dirty="0"/>
                <a:t>= 100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Retransmission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 Review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1523999"/>
            <a:ext cx="4419600" cy="4856275"/>
            <a:chOff x="4590262" y="1341438"/>
            <a:chExt cx="3940963" cy="5170318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H="1">
              <a:off x="5810250" y="3143250"/>
              <a:ext cx="2476500" cy="11049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5781675" y="2733675"/>
              <a:ext cx="2543175" cy="13811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728579">
              <a:off x="6075363" y="3814763"/>
              <a:ext cx="1817687" cy="284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5800725" y="2009775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" name="Object 34"/>
            <p:cNvGraphicFramePr>
              <a:graphicFrameLocks noChangeAspect="1"/>
            </p:cNvGraphicFramePr>
            <p:nvPr/>
          </p:nvGraphicFramePr>
          <p:xfrm>
            <a:off x="5387975" y="1341438"/>
            <a:ext cx="485775" cy="385762"/>
          </p:xfrm>
          <a:graphic>
            <a:graphicData uri="http://schemas.openxmlformats.org/presentationml/2006/ole">
              <p:oleObj spid="_x0000_s27650" name="Clip" r:id="rId3" imgW="1305000" imgH="1085760" progId="">
                <p:embed/>
              </p:oleObj>
            </a:graphicData>
          </a:graphic>
        </p:graphicFrame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5797549" y="1341438"/>
              <a:ext cx="1017245" cy="47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Host A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 rot="808459">
              <a:off x="5632675" y="2361535"/>
              <a:ext cx="2768153" cy="42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latin typeface="Arial" pitchFamily="34" charset="0"/>
                </a:rPr>
                <a:t>Seq</a:t>
              </a:r>
              <a:r>
                <a:rPr lang="en-US" sz="1200" dirty="0">
                  <a:latin typeface="Arial" pitchFamily="34" charset="0"/>
                </a:rPr>
                <a:t>=100, 20 bytes data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 rot="19829916">
              <a:off x="6572166" y="3009235"/>
              <a:ext cx="1292393" cy="42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ACK=100</a:t>
              </a:r>
              <a:endParaRPr lang="en-US" sz="1200" dirty="0">
                <a:latin typeface="Times New Roman" pitchFamily="18" charset="0"/>
              </a:endParaRPr>
            </a:p>
          </p:txBody>
        </p: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5410199" y="5943616"/>
              <a:ext cx="795338" cy="469902"/>
              <a:chOff x="3304" y="3530"/>
              <a:chExt cx="501" cy="296"/>
            </a:xfrm>
          </p:grpSpPr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3342" y="3576"/>
                <a:ext cx="324" cy="1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3304" y="3530"/>
                <a:ext cx="501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time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6192759" y="6131703"/>
              <a:ext cx="1764748" cy="38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Premature </a:t>
              </a:r>
              <a:r>
                <a:rPr lang="en-US" sz="1600" dirty="0"/>
                <a:t>timeout</a:t>
              </a:r>
              <a:endParaRPr lang="en-US" sz="1600" dirty="0">
                <a:latin typeface="Times New Roman" pitchFamily="18" charset="0"/>
              </a:endParaRPr>
            </a:p>
          </p:txBody>
        </p:sp>
        <p:graphicFrame>
          <p:nvGraphicFramePr>
            <p:cNvPr id="16" name="Object 43"/>
            <p:cNvGraphicFramePr>
              <a:graphicFrameLocks noChangeAspect="1"/>
            </p:cNvGraphicFramePr>
            <p:nvPr/>
          </p:nvGraphicFramePr>
          <p:xfrm>
            <a:off x="8045450" y="1350963"/>
            <a:ext cx="485775" cy="385762"/>
          </p:xfrm>
          <a:graphic>
            <a:graphicData uri="http://schemas.openxmlformats.org/presentationml/2006/ole">
              <p:oleObj spid="_x0000_s27651" name="Clip" r:id="rId4" imgW="1305000" imgH="1085760" progId="">
                <p:embed/>
              </p:oleObj>
            </a:graphicData>
          </a:graphic>
        </p:graphicFrame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7255344" y="1341438"/>
              <a:ext cx="1007439" cy="47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Host B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>
              <a:off x="5800725" y="3876675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 rot="706751">
              <a:off x="5746726" y="3733134"/>
              <a:ext cx="2508302" cy="42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latin typeface="Arial" pitchFamily="34" charset="0"/>
                </a:rPr>
                <a:t>Seq</a:t>
              </a:r>
              <a:r>
                <a:rPr lang="en-US" sz="1200" dirty="0">
                  <a:latin typeface="Arial" pitchFamily="34" charset="0"/>
                </a:rPr>
                <a:t>=92, 8 bytes data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>
              <a:off x="5791200" y="1905000"/>
              <a:ext cx="0" cy="407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>
              <a:off x="8305800" y="1790700"/>
              <a:ext cx="0" cy="384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 rot="20261895">
              <a:off x="7089138" y="3054647"/>
              <a:ext cx="1408214" cy="38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ACK=120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23" name="Line 52"/>
            <p:cNvSpPr>
              <a:spLocks noChangeShapeType="1"/>
            </p:cNvSpPr>
            <p:nvPr/>
          </p:nvSpPr>
          <p:spPr bwMode="auto">
            <a:xfrm>
              <a:off x="5788025" y="2362200"/>
              <a:ext cx="2508250" cy="6286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3"/>
            <p:cNvSpPr txBox="1">
              <a:spLocks noChangeArrowheads="1"/>
            </p:cNvSpPr>
            <p:nvPr/>
          </p:nvSpPr>
          <p:spPr bwMode="auto">
            <a:xfrm rot="706751">
              <a:off x="5775300" y="1951960"/>
              <a:ext cx="2508302" cy="42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latin typeface="Arial" pitchFamily="34" charset="0"/>
                </a:rPr>
                <a:t>Seq</a:t>
              </a:r>
              <a:r>
                <a:rPr lang="en-US" sz="1200" dirty="0">
                  <a:latin typeface="Arial" pitchFamily="34" charset="0"/>
                </a:rPr>
                <a:t>=92, 8 bytes data</a:t>
              </a:r>
              <a:endParaRPr lang="en-US" sz="1200" dirty="0">
                <a:latin typeface="Times New Roman" pitchFamily="18" charset="0"/>
              </a:endParaRPr>
            </a:p>
          </p:txBody>
        </p: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5407040" y="2016129"/>
              <a:ext cx="423863" cy="1860552"/>
              <a:chOff x="3406" y="1270"/>
              <a:chExt cx="267" cy="1172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3494" y="1432"/>
                <a:ext cx="128" cy="8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2971" y="1718"/>
                <a:ext cx="1138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 err="1"/>
                  <a:t>Seq</a:t>
                </a:r>
                <a:r>
                  <a:rPr lang="en-US" sz="1200" dirty="0"/>
                  <a:t>=92 timeout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39" name="Line 50"/>
              <p:cNvSpPr>
                <a:spLocks noChangeShapeType="1"/>
              </p:cNvSpPr>
              <p:nvPr/>
            </p:nvSpPr>
            <p:spPr bwMode="auto">
              <a:xfrm flipV="1">
                <a:off x="3552" y="1270"/>
                <a:ext cx="4" cy="1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51"/>
              <p:cNvSpPr>
                <a:spLocks noChangeShapeType="1"/>
              </p:cNvSpPr>
              <p:nvPr/>
            </p:nvSpPr>
            <p:spPr bwMode="auto">
              <a:xfrm flipH="1">
                <a:off x="3546" y="2296"/>
                <a:ext cx="0" cy="1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 flipH="1">
                <a:off x="3536" y="2442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55"/>
              <p:cNvSpPr>
                <a:spLocks noChangeShapeType="1"/>
              </p:cNvSpPr>
              <p:nvPr/>
            </p:nvSpPr>
            <p:spPr bwMode="auto">
              <a:xfrm flipH="1">
                <a:off x="3524" y="1270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Line 60"/>
            <p:cNvSpPr>
              <a:spLocks noChangeShapeType="1"/>
            </p:cNvSpPr>
            <p:nvPr/>
          </p:nvSpPr>
          <p:spPr bwMode="auto">
            <a:xfrm flipH="1">
              <a:off x="5816600" y="4521200"/>
              <a:ext cx="2476500" cy="11049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61"/>
            <p:cNvSpPr txBox="1">
              <a:spLocks noChangeArrowheads="1"/>
            </p:cNvSpPr>
            <p:nvPr/>
          </p:nvSpPr>
          <p:spPr bwMode="auto">
            <a:xfrm rot="20261895">
              <a:off x="6609087" y="4628735"/>
              <a:ext cx="1291340" cy="38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ACK=120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28" name="Rectangle 65"/>
            <p:cNvSpPr>
              <a:spLocks noChangeArrowheads="1"/>
            </p:cNvSpPr>
            <p:nvPr/>
          </p:nvSpPr>
          <p:spPr bwMode="auto">
            <a:xfrm>
              <a:off x="5564188" y="4143375"/>
              <a:ext cx="203200" cy="1320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66"/>
            <p:cNvSpPr txBox="1">
              <a:spLocks noChangeArrowheads="1"/>
            </p:cNvSpPr>
            <p:nvPr/>
          </p:nvSpPr>
          <p:spPr bwMode="auto">
            <a:xfrm rot="16200000">
              <a:off x="4735204" y="4595941"/>
              <a:ext cx="1807193" cy="42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/>
                <a:t>Seq</a:t>
              </a:r>
              <a:r>
                <a:rPr lang="en-US" sz="1200" dirty="0"/>
                <a:t>=92 timeout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30" name="Line 67"/>
            <p:cNvSpPr>
              <a:spLocks noChangeShapeType="1"/>
            </p:cNvSpPr>
            <p:nvPr/>
          </p:nvSpPr>
          <p:spPr bwMode="auto">
            <a:xfrm flipV="1">
              <a:off x="5656263" y="3886200"/>
              <a:ext cx="6350" cy="244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68"/>
            <p:cNvSpPr>
              <a:spLocks noChangeShapeType="1"/>
            </p:cNvSpPr>
            <p:nvPr/>
          </p:nvSpPr>
          <p:spPr bwMode="auto">
            <a:xfrm flipH="1">
              <a:off x="5638800" y="5562600"/>
              <a:ext cx="0" cy="222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69"/>
            <p:cNvSpPr>
              <a:spLocks noChangeShapeType="1"/>
            </p:cNvSpPr>
            <p:nvPr/>
          </p:nvSpPr>
          <p:spPr bwMode="auto">
            <a:xfrm flipH="1">
              <a:off x="5562600" y="5791200"/>
              <a:ext cx="1809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 flipH="1">
              <a:off x="5611813" y="3886200"/>
              <a:ext cx="1809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4590262" y="4267201"/>
              <a:ext cx="1204142" cy="70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/>
                <a:t>SendBase</a:t>
              </a:r>
              <a:endParaRPr lang="en-US" sz="1200" dirty="0"/>
            </a:p>
            <a:p>
              <a:r>
                <a:rPr lang="en-US" sz="1200" dirty="0"/>
                <a:t>= 120</a:t>
              </a:r>
            </a:p>
          </p:txBody>
        </p:sp>
        <p:sp>
          <p:nvSpPr>
            <p:cNvPr id="35" name="Text Box 74"/>
            <p:cNvSpPr txBox="1">
              <a:spLocks noChangeArrowheads="1"/>
            </p:cNvSpPr>
            <p:nvPr/>
          </p:nvSpPr>
          <p:spPr bwMode="auto">
            <a:xfrm>
              <a:off x="4663286" y="5410199"/>
              <a:ext cx="1204142" cy="70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/>
                <a:t>SendBase</a:t>
              </a:r>
              <a:endParaRPr lang="en-US" sz="1200" dirty="0"/>
            </a:p>
            <a:p>
              <a:r>
                <a:rPr lang="en-US" sz="1200" dirty="0"/>
                <a:t>= 120</a:t>
              </a:r>
            </a:p>
          </p:txBody>
        </p:sp>
        <p:sp>
          <p:nvSpPr>
            <p:cNvPr id="36" name="Text Box 75"/>
            <p:cNvSpPr txBox="1">
              <a:spLocks noChangeArrowheads="1"/>
            </p:cNvSpPr>
            <p:nvPr/>
          </p:nvSpPr>
          <p:spPr bwMode="auto">
            <a:xfrm>
              <a:off x="4590262" y="3810000"/>
              <a:ext cx="1199239" cy="70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/>
                <a:t>Sendbase</a:t>
              </a:r>
              <a:endParaRPr lang="en-US" sz="1200" dirty="0"/>
            </a:p>
            <a:p>
              <a:r>
                <a:rPr lang="en-US" sz="1200" dirty="0"/>
                <a:t>= 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2417</TotalTime>
  <Words>1790</Words>
  <Application>Microsoft Office PowerPoint</Application>
  <PresentationFormat>On-screen Show (4:3)</PresentationFormat>
  <Paragraphs>365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Clip</vt:lpstr>
      <vt:lpstr>Networking  (from an OS perspective)</vt:lpstr>
      <vt:lpstr>Outline</vt:lpstr>
      <vt:lpstr>Background</vt:lpstr>
      <vt:lpstr>Outline</vt:lpstr>
      <vt:lpstr>OSI Levels</vt:lpstr>
      <vt:lpstr>Overview</vt:lpstr>
      <vt:lpstr>Sender Events</vt:lpstr>
      <vt:lpstr>Retransmission</vt:lpstr>
      <vt:lpstr>Retransmission</vt:lpstr>
      <vt:lpstr>Retransmission</vt:lpstr>
      <vt:lpstr>Receiver Events</vt:lpstr>
      <vt:lpstr>Fast Retransmission</vt:lpstr>
      <vt:lpstr>Outline</vt:lpstr>
      <vt:lpstr>Congestion Avoidance and Control</vt:lpstr>
      <vt:lpstr>4BSD TCP</vt:lpstr>
      <vt:lpstr>Packet Conservation to Fail</vt:lpstr>
      <vt:lpstr>Getting to Equilibrium: Slow Start</vt:lpstr>
      <vt:lpstr>Getting to Equilibrium: Slow Start</vt:lpstr>
      <vt:lpstr>Getting to Equilibrium: Slow Start</vt:lpstr>
      <vt:lpstr>Packet Conservation</vt:lpstr>
      <vt:lpstr>Conservation at Equilibrium: RTT</vt:lpstr>
      <vt:lpstr>Conservation at Equilibrium: RTT</vt:lpstr>
      <vt:lpstr>Packet Conservation</vt:lpstr>
      <vt:lpstr>Adapting to the Path: Congestion Avoidance</vt:lpstr>
      <vt:lpstr>Adapting to the Path: Congestion Avoidance</vt:lpstr>
      <vt:lpstr>Adapting to the Path: Congestion Avoidance</vt:lpstr>
      <vt:lpstr>Summary</vt:lpstr>
      <vt:lpstr>Outline</vt:lpstr>
      <vt:lpstr>TCP Congestion Control with A Misbehaving Receiver</vt:lpstr>
      <vt:lpstr>Misbehaving Receiver – ACK Division</vt:lpstr>
      <vt:lpstr>Misbehaving Receiver – ACK Division</vt:lpstr>
      <vt:lpstr>Misbehaving Receiver – DupACK Spoofing</vt:lpstr>
      <vt:lpstr>Misbehaving Receiver – DupACK Spoofing</vt:lpstr>
      <vt:lpstr>Misbehaving Receiver – Optimistic ACKing</vt:lpstr>
      <vt:lpstr>Misbehaving Receiver – Optimistic ACKing</vt:lpstr>
      <vt:lpstr>Solutions – ACK division</vt:lpstr>
      <vt:lpstr>Solutions – ACK division</vt:lpstr>
      <vt:lpstr>Solutions – DupACK Spoofing</vt:lpstr>
      <vt:lpstr>Solutions – DupACK Spoofing</vt:lpstr>
      <vt:lpstr>Solutions – Optimistic ACKing</vt:lpstr>
      <vt:lpstr>Solutions – Optimistic ACKing</vt:lpstr>
      <vt:lpstr>Different TCP Implementations</vt:lpstr>
      <vt:lpstr>Outline</vt:lpstr>
      <vt:lpstr>Summary</vt:lpstr>
      <vt:lpstr>Thank You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 (from an OS perspective)</dc:title>
  <dc:creator>yinlou</dc:creator>
  <cp:lastModifiedBy>yinlou</cp:lastModifiedBy>
  <cp:revision>672</cp:revision>
  <dcterms:created xsi:type="dcterms:W3CDTF">2009-10-01T00:37:24Z</dcterms:created>
  <dcterms:modified xsi:type="dcterms:W3CDTF">2009-10-08T15:20:41Z</dcterms:modified>
</cp:coreProperties>
</file>