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84" r:id="rId4"/>
    <p:sldId id="281" r:id="rId5"/>
    <p:sldId id="258" r:id="rId6"/>
    <p:sldId id="263" r:id="rId7"/>
    <p:sldId id="282" r:id="rId8"/>
    <p:sldId id="259" r:id="rId9"/>
    <p:sldId id="271" r:id="rId10"/>
    <p:sldId id="283" r:id="rId11"/>
    <p:sldId id="270" r:id="rId12"/>
    <p:sldId id="274" r:id="rId13"/>
    <p:sldId id="272" r:id="rId14"/>
    <p:sldId id="279" r:id="rId15"/>
    <p:sldId id="260" r:id="rId16"/>
    <p:sldId id="273" r:id="rId17"/>
    <p:sldId id="275" r:id="rId18"/>
    <p:sldId id="261" r:id="rId19"/>
    <p:sldId id="286" r:id="rId20"/>
    <p:sldId id="285" r:id="rId21"/>
    <p:sldId id="287" r:id="rId22"/>
    <p:sldId id="262" r:id="rId23"/>
    <p:sldId id="289" r:id="rId24"/>
    <p:sldId id="290" r:id="rId25"/>
    <p:sldId id="291" r:id="rId26"/>
    <p:sldId id="265" r:id="rId27"/>
    <p:sldId id="267" r:id="rId28"/>
    <p:sldId id="278" r:id="rId29"/>
    <p:sldId id="288" r:id="rId30"/>
    <p:sldId id="29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4167" autoAdjust="0"/>
  </p:normalViewPr>
  <p:slideViewPr>
    <p:cSldViewPr>
      <p:cViewPr varScale="1">
        <p:scale>
          <a:sx n="66" d="100"/>
          <a:sy n="66" d="100"/>
        </p:scale>
        <p:origin x="-7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B2898-24DB-4FE1-BEB1-E825F32A71DA}" type="datetimeFigureOut">
              <a:rPr lang="en-US" smtClean="0"/>
              <a:t>9/24/2009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B1854-464F-43F5-9011-65D3A0BA16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SIGOPS 1995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B1854-464F-43F5-9011-65D3A0BA16E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B1854-464F-43F5-9011-65D3A0BA16E1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Securely expose hardware: hardware, software, download</a:t>
            </a:r>
            <a:r>
              <a:rPr lang="en-US" baseline="0" dirty="0" smtClean="0"/>
              <a:t> application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B1854-464F-43F5-9011-65D3A0BA16E1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Quantum 15 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B1854-464F-43F5-9011-65D3A0BA16E1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CD95-10CE-44E2-BC01-0421798A9852}" type="datetimeFigureOut">
              <a:rPr lang="en-US" smtClean="0"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B96F-8594-4433-A0E8-3904326FF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CD95-10CE-44E2-BC01-0421798A9852}" type="datetimeFigureOut">
              <a:rPr lang="en-US" smtClean="0"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B96F-8594-4433-A0E8-3904326FF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CD95-10CE-44E2-BC01-0421798A9852}" type="datetimeFigureOut">
              <a:rPr lang="en-US" smtClean="0"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B96F-8594-4433-A0E8-3904326FF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CD95-10CE-44E2-BC01-0421798A9852}" type="datetimeFigureOut">
              <a:rPr lang="en-US" smtClean="0"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B96F-8594-4433-A0E8-3904326FF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CD95-10CE-44E2-BC01-0421798A9852}" type="datetimeFigureOut">
              <a:rPr lang="en-US" smtClean="0"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B96F-8594-4433-A0E8-3904326FF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CD95-10CE-44E2-BC01-0421798A9852}" type="datetimeFigureOut">
              <a:rPr lang="en-US" smtClean="0"/>
              <a:t>9/23/2009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B96F-8594-4433-A0E8-3904326FF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CD95-10CE-44E2-BC01-0421798A9852}" type="datetimeFigureOut">
              <a:rPr lang="en-US" smtClean="0"/>
              <a:t>9/23/2009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B96F-8594-4433-A0E8-3904326FF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CD95-10CE-44E2-BC01-0421798A9852}" type="datetimeFigureOut">
              <a:rPr lang="en-US" smtClean="0"/>
              <a:t>9/23/2009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B96F-8594-4433-A0E8-3904326FF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CD95-10CE-44E2-BC01-0421798A9852}" type="datetimeFigureOut">
              <a:rPr lang="en-US" smtClean="0"/>
              <a:t>9/23/2009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B96F-8594-4433-A0E8-3904326FF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CD95-10CE-44E2-BC01-0421798A9852}" type="datetimeFigureOut">
              <a:rPr lang="en-US" smtClean="0"/>
              <a:t>9/23/2009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B96F-8594-4433-A0E8-3904326FF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CD95-10CE-44E2-BC01-0421798A9852}" type="datetimeFigureOut">
              <a:rPr lang="en-US" smtClean="0"/>
              <a:t>9/23/2009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B96F-8594-4433-A0E8-3904326FF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DCD95-10CE-44E2-BC01-0421798A9852}" type="datetimeFigureOut">
              <a:rPr lang="en-US" smtClean="0"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FB96F-8594-4433-A0E8-3904326FF1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Extensible Kernels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Edgar Velázquez-Armendáriz</a:t>
            </a:r>
          </a:p>
          <a:p>
            <a:r>
              <a:rPr lang="es-MX" dirty="0" err="1" smtClean="0"/>
              <a:t>September</a:t>
            </a:r>
            <a:r>
              <a:rPr lang="es-MX" dirty="0" smtClean="0"/>
              <a:t> 24</a:t>
            </a:r>
            <a:r>
              <a:rPr lang="en-US" baseline="30000" dirty="0" err="1" smtClean="0"/>
              <a:t>th</a:t>
            </a:r>
            <a:r>
              <a:rPr lang="en-US" dirty="0" smtClean="0"/>
              <a:t> 2009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 Architecture</a:t>
            </a:r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 l="31250" t="22857" r="28125" b="20000"/>
          <a:stretch>
            <a:fillRect/>
          </a:stretch>
        </p:blipFill>
        <p:spPr bwMode="auto">
          <a:xfrm>
            <a:off x="1447800" y="1447800"/>
            <a:ext cx="5943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4876800" y="5257800"/>
            <a:ext cx="1676400" cy="304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86200" y="3962400"/>
            <a:ext cx="1676400" cy="304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71610" y="5270679"/>
            <a:ext cx="1676400" cy="304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71600" y="2464158"/>
            <a:ext cx="1968321" cy="29192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05200" y="2451279"/>
            <a:ext cx="1905000" cy="31767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62600" y="2451279"/>
            <a:ext cx="1676400" cy="31767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57400" y="15240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76600" y="15240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88158" y="15240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661079" y="1535805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410200" y="1524000"/>
            <a:ext cx="838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439437" y="1524000"/>
            <a:ext cx="685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96000" y="30480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382037" y="3048000"/>
            <a:ext cx="647163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057401" y="30480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419600" y="4521558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74452" y="5816958"/>
            <a:ext cx="1221348" cy="5076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105400" y="5828763"/>
            <a:ext cx="1221348" cy="5076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 main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 the kernel at runtime through statically-checked extensions.</a:t>
            </a:r>
          </a:p>
          <a:p>
            <a:r>
              <a:rPr lang="en-US" dirty="0" smtClean="0"/>
              <a:t>System and extensions written in Modula-3.</a:t>
            </a:r>
          </a:p>
          <a:p>
            <a:r>
              <a:rPr lang="en-US" dirty="0" smtClean="0"/>
              <a:t>Event/handler abstraction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Modula-3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</a:p>
          <a:p>
            <a:r>
              <a:rPr lang="en-US" dirty="0" smtClean="0"/>
              <a:t>Type safety</a:t>
            </a:r>
          </a:p>
          <a:p>
            <a:r>
              <a:rPr lang="en-US" dirty="0" smtClean="0"/>
              <a:t>Garbage collection</a:t>
            </a:r>
          </a:p>
          <a:p>
            <a:r>
              <a:rPr lang="en-US" dirty="0" smtClean="0"/>
              <a:t>Objects</a:t>
            </a:r>
          </a:p>
          <a:p>
            <a:r>
              <a:rPr lang="en-US" dirty="0" smtClean="0"/>
              <a:t>Generics</a:t>
            </a:r>
          </a:p>
          <a:p>
            <a:r>
              <a:rPr lang="en-US" dirty="0" smtClean="0"/>
              <a:t>Threads</a:t>
            </a:r>
          </a:p>
          <a:p>
            <a:r>
              <a:rPr lang="en-US" dirty="0" smtClean="0"/>
              <a:t>Exceptions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Exokernel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SPIN uses programming language facilities and communicates through procedure calls.</a:t>
            </a:r>
          </a:p>
          <a:p>
            <a:r>
              <a:rPr lang="en-US" dirty="0" smtClean="0"/>
              <a:t>Uses hardware specific calls to protect without further specification.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Overview</a:t>
            </a:r>
          </a:p>
          <a:p>
            <a:r>
              <a:rPr lang="en-US" dirty="0" smtClean="0"/>
              <a:t>Design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Implementations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Exokernel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Securely expose hardware</a:t>
            </a:r>
          </a:p>
          <a:p>
            <a:pPr lvl="1"/>
            <a:r>
              <a:rPr lang="en-US" dirty="0" smtClean="0"/>
              <a:t>Decouple authorization from usage</a:t>
            </a:r>
          </a:p>
          <a:p>
            <a:r>
              <a:rPr lang="en-US" dirty="0" smtClean="0"/>
              <a:t>Expose allocation</a:t>
            </a:r>
          </a:p>
          <a:p>
            <a:r>
              <a:rPr lang="en-US" dirty="0" smtClean="0"/>
              <a:t>Expose names</a:t>
            </a:r>
          </a:p>
          <a:p>
            <a:pPr lvl="1"/>
            <a:r>
              <a:rPr lang="en-US" dirty="0" smtClean="0"/>
              <a:t>Raw access to hardware features</a:t>
            </a:r>
          </a:p>
          <a:p>
            <a:r>
              <a:rPr lang="en-US" dirty="0" smtClean="0"/>
              <a:t>Expose revocation</a:t>
            </a:r>
          </a:p>
          <a:p>
            <a:pPr lvl="1"/>
            <a:r>
              <a:rPr lang="en-US" dirty="0" smtClean="0"/>
              <a:t>“Polite” and forcibly abort</a:t>
            </a:r>
          </a:p>
          <a:p>
            <a:pPr lvl="1"/>
            <a:r>
              <a:rPr lang="en-US" dirty="0" err="1" smtClean="0"/>
              <a:t>Reposession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Co-location</a:t>
            </a:r>
          </a:p>
          <a:p>
            <a:pPr lvl="1"/>
            <a:r>
              <a:rPr lang="en-US" dirty="0" smtClean="0"/>
              <a:t>Same memory-space as kernel</a:t>
            </a:r>
          </a:p>
          <a:p>
            <a:r>
              <a:rPr lang="en-US" dirty="0" smtClean="0"/>
              <a:t>Enforces modularity</a:t>
            </a:r>
          </a:p>
          <a:p>
            <a:r>
              <a:rPr lang="en-US" dirty="0" smtClean="0"/>
              <a:t>Local protection domains</a:t>
            </a:r>
          </a:p>
          <a:p>
            <a:pPr lvl="1"/>
            <a:r>
              <a:rPr lang="en-US" dirty="0" smtClean="0"/>
              <a:t>Resolves at link time</a:t>
            </a:r>
          </a:p>
          <a:p>
            <a:r>
              <a:rPr lang="en-US" dirty="0" smtClean="0"/>
              <a:t>Dynamic call binding</a:t>
            </a:r>
          </a:p>
          <a:p>
            <a:pPr lvl="1"/>
            <a:r>
              <a:rPr lang="en-US" dirty="0" smtClean="0"/>
              <a:t>Event handler pattern.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Capabilities</a:t>
            </a:r>
          </a:p>
          <a:p>
            <a:pPr lvl="1"/>
            <a:r>
              <a:rPr lang="en-US" dirty="0" smtClean="0"/>
              <a:t>Immutable references to resources</a:t>
            </a:r>
          </a:p>
          <a:p>
            <a:r>
              <a:rPr lang="en-US" dirty="0" smtClean="0"/>
              <a:t>Protection domains</a:t>
            </a:r>
          </a:p>
          <a:p>
            <a:pPr lvl="1"/>
            <a:r>
              <a:rPr lang="en-US" dirty="0" smtClean="0"/>
              <a:t>Names accessible at an execution context</a:t>
            </a:r>
          </a:p>
          <a:p>
            <a:pPr lvl="1"/>
            <a:r>
              <a:rPr lang="en-US" dirty="0" smtClean="0"/>
              <a:t>Provided by the language</a:t>
            </a:r>
          </a:p>
          <a:p>
            <a:pPr lvl="1"/>
            <a:r>
              <a:rPr lang="en-US" dirty="0" smtClean="0"/>
              <a:t>Linking through Resolve and Combine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Exokernel</a:t>
            </a:r>
            <a:r>
              <a:rPr lang="en-US" dirty="0" smtClean="0"/>
              <a:t>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Guard TLB loads and DMA</a:t>
            </a:r>
          </a:p>
          <a:p>
            <a:r>
              <a:rPr lang="en-US" dirty="0" smtClean="0"/>
              <a:t>Large Software TLB</a:t>
            </a:r>
          </a:p>
          <a:p>
            <a:r>
              <a:rPr lang="en-US" dirty="0" smtClean="0"/>
              <a:t>Library Operating System handles page faults if it’s allowed to.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kernel controls allocation of physical and virtual addresses capabilities.</a:t>
            </a:r>
          </a:p>
          <a:p>
            <a:r>
              <a:rPr lang="en-US" dirty="0" smtClean="0"/>
              <a:t>Extension react to page faults and error through handlers.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Exokernel</a:t>
            </a:r>
            <a:r>
              <a:rPr lang="en-US" dirty="0" smtClean="0"/>
              <a:t>: An Operating System architecture for Application-Level Resource Management</a:t>
            </a:r>
          </a:p>
          <a:p>
            <a:r>
              <a:rPr lang="en-US" dirty="0" smtClean="0"/>
              <a:t>Extensibility, Safety and Performance in the </a:t>
            </a:r>
            <a:r>
              <a:rPr lang="en-US" i="1" dirty="0" smtClean="0"/>
              <a:t>SPIN</a:t>
            </a:r>
            <a:r>
              <a:rPr lang="en-US" dirty="0" smtClean="0"/>
              <a:t> Operating System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Exokernel</a:t>
            </a:r>
            <a:r>
              <a:rPr lang="en-US" dirty="0" smtClean="0"/>
              <a:t> processor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Round robin allocation of slices.</a:t>
            </a:r>
          </a:p>
          <a:p>
            <a:r>
              <a:rPr lang="en-US" dirty="0" smtClean="0"/>
              <a:t>Library operating system responsible for context switching.</a:t>
            </a:r>
          </a:p>
          <a:p>
            <a:r>
              <a:rPr lang="en-US" dirty="0" smtClean="0"/>
              <a:t>It the time a process takes is excessive, it is killed.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 processor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Modula-3 threads.</a:t>
            </a:r>
          </a:p>
          <a:p>
            <a:r>
              <a:rPr lang="en-US" dirty="0" smtClean="0"/>
              <a:t>Organized in </a:t>
            </a:r>
            <a:r>
              <a:rPr lang="en-US" i="1" dirty="0" smtClean="0"/>
              <a:t>strands.</a:t>
            </a:r>
          </a:p>
          <a:p>
            <a:r>
              <a:rPr lang="en-US" dirty="0" smtClean="0"/>
              <a:t>Communicates through Block, Unblock, Checkpoint and Resume events.</a:t>
            </a:r>
          </a:p>
          <a:p>
            <a:r>
              <a:rPr lang="en-US" dirty="0" smtClean="0"/>
              <a:t>Preemptive round-robin schedule of strands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Exokernel</a:t>
            </a:r>
            <a:r>
              <a:rPr lang="en-US" dirty="0" smtClean="0"/>
              <a:t>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Downloadable filters</a:t>
            </a:r>
          </a:p>
          <a:p>
            <a:r>
              <a:rPr lang="en-US" dirty="0" smtClean="0"/>
              <a:t>Application-specific Safe Handlers</a:t>
            </a:r>
          </a:p>
          <a:p>
            <a:r>
              <a:rPr lang="en-US" dirty="0" smtClean="0"/>
              <a:t>Respond directly to traffic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Protocol stack.</a:t>
            </a:r>
          </a:p>
          <a:p>
            <a:r>
              <a:rPr lang="en-US" dirty="0" smtClean="0"/>
              <a:t>Packet pulled by handlers.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 Network</a:t>
            </a:r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 l="31250" t="22857" r="28125" b="20000"/>
          <a:stretch>
            <a:fillRect/>
          </a:stretch>
        </p:blipFill>
        <p:spPr bwMode="auto">
          <a:xfrm>
            <a:off x="1447800" y="1447800"/>
            <a:ext cx="5943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4876800" y="5257800"/>
            <a:ext cx="1676400" cy="304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86200" y="3962400"/>
            <a:ext cx="1676400" cy="304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71610" y="5270679"/>
            <a:ext cx="1676400" cy="304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71600" y="2464158"/>
            <a:ext cx="1968321" cy="29192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05200" y="2451279"/>
            <a:ext cx="1905000" cy="31767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62600" y="2451279"/>
            <a:ext cx="1676400" cy="31767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57400" y="15240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76600" y="15240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88158" y="15240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661079" y="1535805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410200" y="1524000"/>
            <a:ext cx="838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439437" y="1524000"/>
            <a:ext cx="685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96000" y="30480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382037" y="3048000"/>
            <a:ext cx="647163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057401" y="3048000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419600" y="4521558"/>
            <a:ext cx="609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74452" y="5816958"/>
            <a:ext cx="1221348" cy="5076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105400" y="5828763"/>
            <a:ext cx="1221348" cy="5076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Overview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Design</a:t>
            </a:r>
          </a:p>
          <a:p>
            <a:r>
              <a:rPr lang="en-US" dirty="0" smtClean="0"/>
              <a:t>Implementations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Exokernel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 MIPS</a:t>
            </a:r>
          </a:p>
          <a:p>
            <a:r>
              <a:rPr lang="en-US" dirty="0" smtClean="0"/>
              <a:t>Aegis: actual </a:t>
            </a:r>
            <a:r>
              <a:rPr lang="en-US" dirty="0" err="1" smtClean="0"/>
              <a:t>exokernel</a:t>
            </a:r>
            <a:endParaRPr lang="en-US" dirty="0" smtClean="0"/>
          </a:p>
          <a:p>
            <a:pPr lvl="1"/>
            <a:r>
              <a:rPr lang="en-US" dirty="0" smtClean="0"/>
              <a:t>Processor</a:t>
            </a:r>
          </a:p>
          <a:p>
            <a:pPr lvl="1"/>
            <a:r>
              <a:rPr lang="en-US" dirty="0" smtClean="0"/>
              <a:t>Physical memory</a:t>
            </a:r>
          </a:p>
          <a:p>
            <a:pPr lvl="1"/>
            <a:r>
              <a:rPr lang="en-US" dirty="0" smtClean="0"/>
              <a:t>TLB</a:t>
            </a:r>
          </a:p>
          <a:p>
            <a:pPr lvl="1"/>
            <a:r>
              <a:rPr lang="en-US" dirty="0" smtClean="0"/>
              <a:t>Exceptions, Interrupts</a:t>
            </a:r>
          </a:p>
          <a:p>
            <a:r>
              <a:rPr lang="en-US" dirty="0" err="1" smtClean="0"/>
              <a:t>ExOS</a:t>
            </a:r>
            <a:r>
              <a:rPr lang="en-US" dirty="0" smtClean="0"/>
              <a:t>: library operating system</a:t>
            </a:r>
          </a:p>
          <a:p>
            <a:pPr lvl="1"/>
            <a:r>
              <a:rPr lang="en-US" dirty="0" smtClean="0"/>
              <a:t>Processes, Virtual Memory, Network protocols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Microbenchmark</a:t>
            </a:r>
            <a:r>
              <a:rPr lang="en-US" dirty="0" smtClean="0"/>
              <a:t> results</a:t>
            </a:r>
            <a:endParaRPr lang="en-US" dirty="0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447800"/>
            <a:ext cx="6705600" cy="247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191000"/>
            <a:ext cx="6729506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 Alpha</a:t>
            </a:r>
          </a:p>
          <a:p>
            <a:r>
              <a:rPr lang="en-US" dirty="0" smtClean="0"/>
              <a:t>System components</a:t>
            </a:r>
          </a:p>
          <a:p>
            <a:pPr lvl="1"/>
            <a:r>
              <a:rPr lang="en-US" dirty="0" smtClean="0"/>
              <a:t>Sys</a:t>
            </a:r>
          </a:p>
          <a:p>
            <a:pPr lvl="1"/>
            <a:r>
              <a:rPr lang="en-US" dirty="0" smtClean="0"/>
              <a:t>Core</a:t>
            </a:r>
          </a:p>
          <a:p>
            <a:pPr lvl="1"/>
            <a:r>
              <a:rPr lang="en-US" dirty="0" err="1" smtClean="0"/>
              <a:t>Rt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Lib</a:t>
            </a:r>
          </a:p>
          <a:p>
            <a:pPr lvl="1"/>
            <a:r>
              <a:rPr lang="en-US" dirty="0" smtClean="0"/>
              <a:t>Sal (device drivers)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Microbenchmark</a:t>
            </a:r>
            <a:r>
              <a:rPr lang="en-US" dirty="0" smtClean="0"/>
              <a:t> Results</a:t>
            </a:r>
            <a:endParaRPr lang="en-US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828800"/>
            <a:ext cx="70993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size fits all… NOT!</a:t>
            </a:r>
          </a:p>
          <a:p>
            <a:pPr lvl="1"/>
            <a:r>
              <a:rPr lang="en-US" dirty="0" smtClean="0"/>
              <a:t>Provide a better match between application and system capabilities.</a:t>
            </a:r>
          </a:p>
          <a:p>
            <a:r>
              <a:rPr lang="en-US" dirty="0" smtClean="0"/>
              <a:t>“Extreme” application of end-to-end argument.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Extensible kernels are actually fast.</a:t>
            </a:r>
          </a:p>
          <a:p>
            <a:r>
              <a:rPr lang="en-US" dirty="0" smtClean="0"/>
              <a:t>End-to-end arguments.</a:t>
            </a:r>
          </a:p>
          <a:p>
            <a:r>
              <a:rPr lang="en-US" dirty="0" smtClean="0"/>
              <a:t>Efficient implementations.</a:t>
            </a:r>
          </a:p>
          <a:p>
            <a:r>
              <a:rPr lang="en-US" dirty="0" smtClean="0"/>
              <a:t>High level languages are not terrible!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OS Structure</a:t>
            </a:r>
            <a:endParaRPr lang="en-US" dirty="0"/>
          </a:p>
        </p:txBody>
      </p:sp>
      <p:pic>
        <p:nvPicPr>
          <p:cNvPr id="1026" name="Picture 2" descr="http://pdos.csail.mit.edu/exo/exo-slides/img0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8520" r="10347" b="10768"/>
          <a:stretch>
            <a:fillRect/>
          </a:stretch>
        </p:blipFill>
        <p:spPr bwMode="auto">
          <a:xfrm>
            <a:off x="1066800" y="1676400"/>
            <a:ext cx="7342414" cy="4343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29200" y="6019800"/>
            <a:ext cx="32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 smtClean="0"/>
              <a:t>Exokernels</a:t>
            </a:r>
            <a:r>
              <a:rPr lang="en-US" sz="1400" dirty="0" smtClean="0"/>
              <a:t>. MIT CSAIL, 1998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Exokernel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Dawson R. </a:t>
            </a:r>
            <a:r>
              <a:rPr lang="en-US" dirty="0" err="1" smtClean="0"/>
              <a:t>Engler</a:t>
            </a:r>
            <a:r>
              <a:rPr lang="en-US" dirty="0" smtClean="0"/>
              <a:t>, M. </a:t>
            </a:r>
            <a:r>
              <a:rPr lang="en-US" dirty="0" err="1" smtClean="0"/>
              <a:t>Frans</a:t>
            </a:r>
            <a:r>
              <a:rPr lang="en-US" dirty="0" smtClean="0"/>
              <a:t> </a:t>
            </a:r>
            <a:r>
              <a:rPr lang="en-US" dirty="0" err="1" smtClean="0"/>
              <a:t>Kaashoek</a:t>
            </a:r>
            <a:r>
              <a:rPr lang="en-US" dirty="0" smtClean="0"/>
              <a:t> and James O’Toole Jr.</a:t>
            </a:r>
          </a:p>
          <a:p>
            <a:r>
              <a:rPr lang="en-US" dirty="0" err="1" smtClean="0"/>
              <a:t>Engler’s</a:t>
            </a:r>
            <a:r>
              <a:rPr lang="en-US" dirty="0" smtClean="0"/>
              <a:t> Master’s Thesis.</a:t>
            </a:r>
          </a:p>
          <a:p>
            <a:r>
              <a:rPr lang="en-US" dirty="0" smtClean="0"/>
              <a:t>Follow-up publications on 1997 and 2002.</a:t>
            </a:r>
          </a:p>
          <a:p>
            <a:r>
              <a:rPr lang="en-US" dirty="0" err="1" smtClean="0"/>
              <a:t>Kaashoek</a:t>
            </a:r>
            <a:r>
              <a:rPr lang="en-US" dirty="0" smtClean="0"/>
              <a:t> later worked on Corey.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Exokernel</a:t>
            </a:r>
            <a:r>
              <a:rPr lang="en-US" dirty="0" smtClean="0"/>
              <a:t> main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Kernel</a:t>
            </a:r>
          </a:p>
          <a:p>
            <a:pPr lvl="1"/>
            <a:r>
              <a:rPr lang="en-US" dirty="0" smtClean="0"/>
              <a:t>Resource sharing, not policies</a:t>
            </a:r>
          </a:p>
          <a:p>
            <a:r>
              <a:rPr lang="en-US" dirty="0" smtClean="0"/>
              <a:t>Library Operating System</a:t>
            </a:r>
          </a:p>
          <a:p>
            <a:pPr lvl="1"/>
            <a:r>
              <a:rPr lang="en-US" dirty="0" smtClean="0"/>
              <a:t>Responsible for the abstractions</a:t>
            </a:r>
          </a:p>
          <a:p>
            <a:pPr lvl="2"/>
            <a:r>
              <a:rPr lang="en-US" dirty="0" smtClean="0"/>
              <a:t>IPC</a:t>
            </a:r>
          </a:p>
          <a:p>
            <a:pPr lvl="2"/>
            <a:r>
              <a:rPr lang="en-US" dirty="0" smtClean="0"/>
              <a:t>VM</a:t>
            </a:r>
          </a:p>
          <a:p>
            <a:pPr lvl="2"/>
            <a:r>
              <a:rPr lang="en-US" dirty="0" smtClean="0"/>
              <a:t>Scheduling</a:t>
            </a:r>
          </a:p>
          <a:p>
            <a:pPr lvl="2"/>
            <a:r>
              <a:rPr lang="en-US" dirty="0" smtClean="0"/>
              <a:t>Networking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Exokernel</a:t>
            </a:r>
            <a:r>
              <a:rPr lang="en-US" dirty="0" smtClean="0"/>
              <a:t> Architecture</a:t>
            </a:r>
            <a:endParaRPr lang="en-US" dirty="0"/>
          </a:p>
        </p:txBody>
      </p:sp>
      <p:pic>
        <p:nvPicPr>
          <p:cNvPr id="39938" name="Picture 2" descr="http://pdos.csail.mit.edu/exo/exo-slides/img0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21887" b="12452"/>
          <a:stretch>
            <a:fillRect/>
          </a:stretch>
        </p:blipFill>
        <p:spPr bwMode="auto">
          <a:xfrm>
            <a:off x="762000" y="1828800"/>
            <a:ext cx="7736688" cy="3810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257800" y="5867400"/>
            <a:ext cx="32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 smtClean="0"/>
              <a:t>Exokernels</a:t>
            </a:r>
            <a:r>
              <a:rPr lang="en-US" sz="1400" dirty="0" smtClean="0"/>
              <a:t>. MIT CSAIL, 1998</a:t>
            </a:r>
            <a:endParaRPr lang="en-US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Exokernel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Microkenels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Exokernel</a:t>
            </a:r>
            <a:r>
              <a:rPr lang="en-US" dirty="0" smtClean="0"/>
              <a:t> defines only a low-level interface.</a:t>
            </a:r>
          </a:p>
          <a:p>
            <a:r>
              <a:rPr lang="en-US" dirty="0" smtClean="0"/>
              <a:t>A microkernel also runs almost everything on user-level, but has fixed abstractions.</a:t>
            </a:r>
          </a:p>
          <a:p>
            <a:r>
              <a:rPr lang="en-US" dirty="0" smtClean="0"/>
              <a:t>A VM emulates the whole machine, doesn’t provide direct access.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University of Washington.</a:t>
            </a:r>
          </a:p>
          <a:p>
            <a:r>
              <a:rPr lang="en-US" dirty="0" smtClean="0"/>
              <a:t>Brian N. </a:t>
            </a:r>
            <a:r>
              <a:rPr lang="en-US" dirty="0" err="1" smtClean="0"/>
              <a:t>Bershad</a:t>
            </a:r>
            <a:r>
              <a:rPr lang="en-US" dirty="0" smtClean="0"/>
              <a:t>, Stefan Savage et. al.</a:t>
            </a:r>
          </a:p>
          <a:p>
            <a:r>
              <a:rPr lang="en-US" dirty="0" smtClean="0"/>
              <a:t>Main ideas continue on Singularity, a C# system by MSR and U.W.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545</Words>
  <Application>Microsoft Office PowerPoint</Application>
  <PresentationFormat>On-screen Show (4:3)</PresentationFormat>
  <Paragraphs>139</Paragraphs>
  <Slides>30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Extensible Kernels</vt:lpstr>
      <vt:lpstr>Agenda</vt:lpstr>
      <vt:lpstr>Basic idea</vt:lpstr>
      <vt:lpstr>Traditional OS Structure</vt:lpstr>
      <vt:lpstr>Exokernel</vt:lpstr>
      <vt:lpstr>Exokernel main ideas</vt:lpstr>
      <vt:lpstr>Exokernel Architecture</vt:lpstr>
      <vt:lpstr>Exokernel vs Microkenels vs VM</vt:lpstr>
      <vt:lpstr>SPIN</vt:lpstr>
      <vt:lpstr>SPIN Architecture</vt:lpstr>
      <vt:lpstr>SPIN main ideas</vt:lpstr>
      <vt:lpstr>About Modula-3</vt:lpstr>
      <vt:lpstr>SPIN vs Exokernel</vt:lpstr>
      <vt:lpstr>Agenda</vt:lpstr>
      <vt:lpstr>Exokernel design</vt:lpstr>
      <vt:lpstr>SPIN design</vt:lpstr>
      <vt:lpstr>Protection model</vt:lpstr>
      <vt:lpstr>Exokernel Memory</vt:lpstr>
      <vt:lpstr>SPIN Memory</vt:lpstr>
      <vt:lpstr>Exokernel processor sharing</vt:lpstr>
      <vt:lpstr>SPIN processor sharing</vt:lpstr>
      <vt:lpstr>Exokernel Network</vt:lpstr>
      <vt:lpstr>SPIN Network</vt:lpstr>
      <vt:lpstr>SPIN Network</vt:lpstr>
      <vt:lpstr>Agenda</vt:lpstr>
      <vt:lpstr>Exokernel</vt:lpstr>
      <vt:lpstr>Microbenchmark results</vt:lpstr>
      <vt:lpstr>SPIN</vt:lpstr>
      <vt:lpstr>Microbenchmark Results</vt:lpstr>
      <vt:lpstr>Catching up</vt:lpstr>
    </vt:vector>
  </TitlesOfParts>
  <Company>Cornell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Extensible Kernels</dc:title>
  <dc:creator>Edgar</dc:creator>
  <cp:lastModifiedBy>Edgar</cp:lastModifiedBy>
  <cp:revision>8</cp:revision>
  <dcterms:created xsi:type="dcterms:W3CDTF">2009-09-23T19:50:03Z</dcterms:created>
  <dcterms:modified xsi:type="dcterms:W3CDTF">2009-09-24T12:37:59Z</dcterms:modified>
</cp:coreProperties>
</file>