
<file path=[Content_Types].xml><?xml version="1.0" encoding="utf-8"?>
<Types xmlns="http://schemas.openxmlformats.org/package/2006/content-types">
  <Override PartName="/ppt/slides/slide12.xml" ContentType="application/vnd.openxmlformats-officedocument.presentationml.slide+xml"/>
  <Override PartName="/ppt/slides/slide46.xml" ContentType="application/vnd.openxmlformats-officedocument.presentationml.slide+xml"/>
  <Override PartName="/ppt/slideLayouts/slideLayout8.xml" ContentType="application/vnd.openxmlformats-officedocument.presentationml.slideLayout+xml"/>
  <Override PartName="/ppt/slides/slide22.xml" ContentType="application/vnd.openxmlformats-officedocument.presentationml.slide+xml"/>
  <Override PartName="/ppt/slides/slide28.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slides/slide30.xml" ContentType="application/vnd.openxmlformats-officedocument.presentationml.slide+xml"/>
  <Override PartName="/ppt/slides/slide35.xml" ContentType="application/vnd.openxmlformats-officedocument.presentationml.slide+xml"/>
  <Override PartName="/ppt/slides/slide42.xml" ContentType="application/vnd.openxmlformats-officedocument.presentationml.slide+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47.xml" ContentType="application/vnd.openxmlformats-officedocument.presentationml.slide+xml"/>
  <Override PartName="/ppt/slides/slide45.xml" ContentType="application/vnd.openxmlformats-officedocument.presentationml.slide+xml"/>
  <Override PartName="/ppt/slideLayouts/slideLayout3.xml" ContentType="application/vnd.openxmlformats-officedocument.presentationml.slideLayout+xml"/>
  <Override PartName="/ppt/slides/slide21.xml" ContentType="application/vnd.openxmlformats-officedocument.presentationml.slide+xml"/>
  <Override PartName="/ppt/slides/slide50.xml" ContentType="application/vnd.openxmlformats-officedocument.presentationml.slide+xml"/>
  <Override PartName="/ppt/slides/slide23.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embeddings/oleObject2.bin" ContentType="application/vnd.openxmlformats-officedocument.oleObject"/>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slides/slide25.xml" ContentType="application/vnd.openxmlformats-officedocument.presentationml.slide+xml"/>
  <Override PartName="/ppt/slides/slide13.xml" ContentType="application/vnd.openxmlformats-officedocument.presentationml.slide+xml"/>
  <Override PartName="/ppt/slides/slide40.xml" ContentType="application/vnd.openxmlformats-officedocument.presentationml.slide+xml"/>
  <Override PartName="/ppt/slides/slide14.xml" ContentType="application/vnd.openxmlformats-officedocument.presentationml.slide+xml"/>
  <Override PartName="/ppt/embeddings/oleObject1.bin" ContentType="application/vnd.openxmlformats-officedocument.oleObject"/>
  <Override PartName="/ppt/slides/slide34.xml" ContentType="application/vnd.openxmlformats-officedocument.presentationml.slide+xml"/>
  <Override PartName="/ppt/slides/slide4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s/slide49.xml" ContentType="application/vnd.openxmlformats-officedocument.presentationml.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43.xml" ContentType="application/vnd.openxmlformats-officedocument.presentationml.slide+xml"/>
  <Override PartName="/ppt/slides/slide48.xml" ContentType="application/vnd.openxmlformats-officedocument.presentationml.slide+xml"/>
  <Override PartName="/ppt/theme/theme1.xml" ContentType="application/vnd.openxmlformats-officedocument.theme+xml"/>
  <Override PartName="/ppt/presentation.xml" ContentType="application/vnd.openxmlformats-officedocument.presentationml.presentation.main+xml"/>
  <Override PartName="/ppt/slideLayouts/slideLayout6.xml" ContentType="application/vnd.openxmlformats-officedocument.presentationml.slideLayout+xml"/>
  <Override PartName="/ppt/slides/slide5.xml" ContentType="application/vnd.openxmlformats-officedocument.presentationml.slide+xml"/>
  <Override PartName="/ppt/slides/slide37.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slides/slide33.xml" ContentType="application/vnd.openxmlformats-officedocument.presentationml.slide+xml"/>
  <Override PartName="/ppt/presProps.xml" ContentType="application/vnd.openxmlformats-officedocument.presentationml.presProps+xml"/>
  <Default Extension="vml" ContentType="application/vnd.openxmlformats-officedocument.vmlDrawin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Layouts/slideLayout13.xml" ContentType="application/vnd.openxmlformats-officedocument.presentationml.slideLayout+xml"/>
  <Override PartName="/ppt/slides/slide8.xml" ContentType="application/vnd.openxmlformats-officedocument.presentationml.slide+xml"/>
  <Override PartName="/ppt/slides/slide31.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39.xml" ContentType="application/vnd.openxmlformats-officedocument.presentationml.slide+xml"/>
  <Override PartName="/ppt/slides/slide32.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38.xml" ContentType="application/vnd.openxmlformats-officedocument.presentationml.slide+xml"/>
  <Override PartName="/ppt/slideLayouts/slideLayout12.xml" ContentType="application/vnd.openxmlformats-officedocument.presentationml.slideLayout+xml"/>
  <Override PartName="/ppt/slides/slide19.xml" ContentType="application/vnd.openxmlformats-officedocument.presentationml.slide+xml"/>
  <Override PartName="/ppt/slides/slide41.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52"/>
  </p:notesMasterIdLst>
  <p:sldIdLst>
    <p:sldId id="382" r:id="rId2"/>
    <p:sldId id="421" r:id="rId3"/>
    <p:sldId id="469" r:id="rId4"/>
    <p:sldId id="422" r:id="rId5"/>
    <p:sldId id="456" r:id="rId6"/>
    <p:sldId id="474" r:id="rId7"/>
    <p:sldId id="475" r:id="rId8"/>
    <p:sldId id="423" r:id="rId9"/>
    <p:sldId id="424" r:id="rId10"/>
    <p:sldId id="425" r:id="rId11"/>
    <p:sldId id="470" r:id="rId12"/>
    <p:sldId id="455" r:id="rId13"/>
    <p:sldId id="426" r:id="rId14"/>
    <p:sldId id="471" r:id="rId15"/>
    <p:sldId id="427" r:id="rId16"/>
    <p:sldId id="428" r:id="rId17"/>
    <p:sldId id="457" r:id="rId18"/>
    <p:sldId id="458" r:id="rId19"/>
    <p:sldId id="459" r:id="rId20"/>
    <p:sldId id="460" r:id="rId21"/>
    <p:sldId id="461" r:id="rId22"/>
    <p:sldId id="462" r:id="rId23"/>
    <p:sldId id="463" r:id="rId24"/>
    <p:sldId id="464" r:id="rId25"/>
    <p:sldId id="465" r:id="rId26"/>
    <p:sldId id="466" r:id="rId27"/>
    <p:sldId id="468" r:id="rId28"/>
    <p:sldId id="467" r:id="rId29"/>
    <p:sldId id="429" r:id="rId30"/>
    <p:sldId id="430" r:id="rId31"/>
    <p:sldId id="431" r:id="rId32"/>
    <p:sldId id="432" r:id="rId33"/>
    <p:sldId id="433" r:id="rId34"/>
    <p:sldId id="434" r:id="rId35"/>
    <p:sldId id="435" r:id="rId36"/>
    <p:sldId id="436" r:id="rId37"/>
    <p:sldId id="437" r:id="rId38"/>
    <p:sldId id="438" r:id="rId39"/>
    <p:sldId id="439" r:id="rId40"/>
    <p:sldId id="440" r:id="rId41"/>
    <p:sldId id="441" r:id="rId42"/>
    <p:sldId id="442" r:id="rId43"/>
    <p:sldId id="443" r:id="rId44"/>
    <p:sldId id="444" r:id="rId45"/>
    <p:sldId id="445" r:id="rId46"/>
    <p:sldId id="446" r:id="rId47"/>
    <p:sldId id="447" r:id="rId48"/>
    <p:sldId id="472" r:id="rId49"/>
    <p:sldId id="473" r:id="rId50"/>
    <p:sldId id="381" r:id="rId5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4" charset="0"/>
        <a:ea typeface="+mn-ea"/>
        <a:cs typeface="+mn-cs"/>
      </a:defRPr>
    </a:lvl1pPr>
    <a:lvl2pPr marL="457200" algn="l" rtl="0" fontAlgn="base">
      <a:spcBef>
        <a:spcPct val="0"/>
      </a:spcBef>
      <a:spcAft>
        <a:spcPct val="0"/>
      </a:spcAft>
      <a:defRPr kern="1200">
        <a:solidFill>
          <a:schemeClr val="tx1"/>
        </a:solidFill>
        <a:latin typeface="Arial" pitchFamily="4" charset="0"/>
        <a:ea typeface="+mn-ea"/>
        <a:cs typeface="+mn-cs"/>
      </a:defRPr>
    </a:lvl2pPr>
    <a:lvl3pPr marL="914400" algn="l" rtl="0" fontAlgn="base">
      <a:spcBef>
        <a:spcPct val="0"/>
      </a:spcBef>
      <a:spcAft>
        <a:spcPct val="0"/>
      </a:spcAft>
      <a:defRPr kern="1200">
        <a:solidFill>
          <a:schemeClr val="tx1"/>
        </a:solidFill>
        <a:latin typeface="Arial" pitchFamily="4" charset="0"/>
        <a:ea typeface="+mn-ea"/>
        <a:cs typeface="+mn-cs"/>
      </a:defRPr>
    </a:lvl3pPr>
    <a:lvl4pPr marL="1371600" algn="l" rtl="0" fontAlgn="base">
      <a:spcBef>
        <a:spcPct val="0"/>
      </a:spcBef>
      <a:spcAft>
        <a:spcPct val="0"/>
      </a:spcAft>
      <a:defRPr kern="1200">
        <a:solidFill>
          <a:schemeClr val="tx1"/>
        </a:solidFill>
        <a:latin typeface="Arial" pitchFamily="4" charset="0"/>
        <a:ea typeface="+mn-ea"/>
        <a:cs typeface="+mn-cs"/>
      </a:defRPr>
    </a:lvl4pPr>
    <a:lvl5pPr marL="1828800" algn="l" rtl="0" fontAlgn="base">
      <a:spcBef>
        <a:spcPct val="0"/>
      </a:spcBef>
      <a:spcAft>
        <a:spcPct val="0"/>
      </a:spcAft>
      <a:defRPr kern="1200">
        <a:solidFill>
          <a:schemeClr val="tx1"/>
        </a:solidFill>
        <a:latin typeface="Arial" pitchFamily="4" charset="0"/>
        <a:ea typeface="+mn-ea"/>
        <a:cs typeface="+mn-cs"/>
      </a:defRPr>
    </a:lvl5pPr>
    <a:lvl6pPr marL="2286000" algn="l" defTabSz="457200" rtl="0" eaLnBrk="1" latinLnBrk="0" hangingPunct="1">
      <a:defRPr kern="1200">
        <a:solidFill>
          <a:schemeClr val="tx1"/>
        </a:solidFill>
        <a:latin typeface="Arial" pitchFamily="4" charset="0"/>
        <a:ea typeface="+mn-ea"/>
        <a:cs typeface="+mn-cs"/>
      </a:defRPr>
    </a:lvl6pPr>
    <a:lvl7pPr marL="2743200" algn="l" defTabSz="457200" rtl="0" eaLnBrk="1" latinLnBrk="0" hangingPunct="1">
      <a:defRPr kern="1200">
        <a:solidFill>
          <a:schemeClr val="tx1"/>
        </a:solidFill>
        <a:latin typeface="Arial" pitchFamily="4" charset="0"/>
        <a:ea typeface="+mn-ea"/>
        <a:cs typeface="+mn-cs"/>
      </a:defRPr>
    </a:lvl7pPr>
    <a:lvl8pPr marL="3200400" algn="l" defTabSz="457200" rtl="0" eaLnBrk="1" latinLnBrk="0" hangingPunct="1">
      <a:defRPr kern="1200">
        <a:solidFill>
          <a:schemeClr val="tx1"/>
        </a:solidFill>
        <a:latin typeface="Arial" pitchFamily="4" charset="0"/>
        <a:ea typeface="+mn-ea"/>
        <a:cs typeface="+mn-cs"/>
      </a:defRPr>
    </a:lvl8pPr>
    <a:lvl9pPr marL="3657600" algn="l" defTabSz="457200" rtl="0" eaLnBrk="1" latinLnBrk="0" hangingPunct="1">
      <a:defRPr kern="1200">
        <a:solidFill>
          <a:schemeClr val="tx1"/>
        </a:solidFill>
        <a:latin typeface="Arial" pitchFamily="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0000"/>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56" d="100"/>
          <a:sy n="56" d="100"/>
        </p:scale>
        <p:origin x="-1000"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9" Type="http://schemas.openxmlformats.org/officeDocument/2006/relationships/slide" Target="slides/slide38.xml"/><Relationship Id="rId7" Type="http://schemas.openxmlformats.org/officeDocument/2006/relationships/slide" Target="slides/slide6.xml"/><Relationship Id="rId43" Type="http://schemas.openxmlformats.org/officeDocument/2006/relationships/slide" Target="slides/slide42.xml"/><Relationship Id="rId25" Type="http://schemas.openxmlformats.org/officeDocument/2006/relationships/slide" Target="slides/slide24.xml"/><Relationship Id="rId10" Type="http://schemas.openxmlformats.org/officeDocument/2006/relationships/slide" Target="slides/slide9.xml"/><Relationship Id="rId50" Type="http://schemas.openxmlformats.org/officeDocument/2006/relationships/slide" Target="slides/slide49.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14" Type="http://schemas.openxmlformats.org/officeDocument/2006/relationships/slide" Target="slides/slide13.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slide" Target="slides/slide44.xml"/><Relationship Id="rId42" Type="http://schemas.openxmlformats.org/officeDocument/2006/relationships/slide" Target="slides/slide41.xml"/><Relationship Id="rId6" Type="http://schemas.openxmlformats.org/officeDocument/2006/relationships/slide" Target="slides/slide5.xml"/><Relationship Id="rId49" Type="http://schemas.openxmlformats.org/officeDocument/2006/relationships/slide" Target="slides/slide48.xml"/><Relationship Id="rId44" Type="http://schemas.openxmlformats.org/officeDocument/2006/relationships/slide" Target="slides/slide43.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 Type="http://schemas.openxmlformats.org/officeDocument/2006/relationships/slide" Target="slides/slide1.xml"/><Relationship Id="rId46" Type="http://schemas.openxmlformats.org/officeDocument/2006/relationships/slide" Target="slides/slide45.xml"/><Relationship Id="rId57" Type="http://schemas.openxmlformats.org/officeDocument/2006/relationships/tableStyles" Target="tableStyles.xml"/><Relationship Id="rId35" Type="http://schemas.openxmlformats.org/officeDocument/2006/relationships/slide" Target="slides/slide34.xml"/><Relationship Id="rId51" Type="http://schemas.openxmlformats.org/officeDocument/2006/relationships/slide" Target="slides/slide50.xml"/><Relationship Id="rId55" Type="http://schemas.openxmlformats.org/officeDocument/2006/relationships/viewProps" Target="viewProps.xml"/><Relationship Id="rId31" Type="http://schemas.openxmlformats.org/officeDocument/2006/relationships/slide" Target="slides/slide30.xml"/><Relationship Id="rId34" Type="http://schemas.openxmlformats.org/officeDocument/2006/relationships/slide" Target="slides/slide33.xml"/><Relationship Id="rId40" Type="http://schemas.openxmlformats.org/officeDocument/2006/relationships/slide" Target="slides/slide39.xml"/><Relationship Id="rId36" Type="http://schemas.openxmlformats.org/officeDocument/2006/relationships/slide" Target="slides/slide35.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slide" Target="slides/slide46.xml"/><Relationship Id="rId56" Type="http://schemas.openxmlformats.org/officeDocument/2006/relationships/theme" Target="theme/theme1.xml"/><Relationship Id="rId48" Type="http://schemas.openxmlformats.org/officeDocument/2006/relationships/slide" Target="slides/slide47.xml"/><Relationship Id="rId8" Type="http://schemas.openxmlformats.org/officeDocument/2006/relationships/slide" Target="slides/slide7.xml"/><Relationship Id="rId13" Type="http://schemas.openxmlformats.org/officeDocument/2006/relationships/slide" Target="slides/slide12.xml"/><Relationship Id="rId32" Type="http://schemas.openxmlformats.org/officeDocument/2006/relationships/slide" Target="slides/slide31.xml"/><Relationship Id="rId37" Type="http://schemas.openxmlformats.org/officeDocument/2006/relationships/slide" Target="slides/slide36.xml"/><Relationship Id="rId52" Type="http://schemas.openxmlformats.org/officeDocument/2006/relationships/notesMaster" Target="notesMasters/notesMaster1.xml"/><Relationship Id="rId54" Type="http://schemas.openxmlformats.org/officeDocument/2006/relationships/presProps" Target="presProps.xml"/><Relationship Id="rId12" Type="http://schemas.openxmlformats.org/officeDocument/2006/relationships/slide" Target="slides/slide11.xml"/><Relationship Id="rId3" Type="http://schemas.openxmlformats.org/officeDocument/2006/relationships/slide" Target="slides/slide2.xml"/><Relationship Id="rId23" Type="http://schemas.openxmlformats.org/officeDocument/2006/relationships/slide" Target="slides/slide22.xml"/><Relationship Id="rId53" Type="http://schemas.openxmlformats.org/officeDocument/2006/relationships/printerSettings" Target="printerSettings/printerSettings1.bin"/><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22" Type="http://schemas.openxmlformats.org/officeDocument/2006/relationships/slide" Target="slides/slide21.xml"/><Relationship Id="rId21" Type="http://schemas.openxmlformats.org/officeDocument/2006/relationships/slide" Target="slides/slide2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0962"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63"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0964"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0965" name="Rectangle 1029"/>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0966" name="Rectangle 1030"/>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0967" name="Rectangle 1031"/>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20B3FEF-BF8A-0942-8DDB-B563CF0AC5FD}"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4" charset="0"/>
        <a:ea typeface="+mn-ea"/>
        <a:cs typeface="+mn-cs"/>
      </a:defRPr>
    </a:lvl1pPr>
    <a:lvl2pPr marL="457200" algn="l" rtl="0" fontAlgn="base">
      <a:spcBef>
        <a:spcPct val="30000"/>
      </a:spcBef>
      <a:spcAft>
        <a:spcPct val="0"/>
      </a:spcAft>
      <a:defRPr sz="1200" kern="1200">
        <a:solidFill>
          <a:schemeClr val="tx1"/>
        </a:solidFill>
        <a:latin typeface="Arial" pitchFamily="4" charset="0"/>
        <a:ea typeface="ＭＳ Ｐゴシック" pitchFamily="4" charset="-128"/>
        <a:cs typeface="+mn-cs"/>
      </a:defRPr>
    </a:lvl2pPr>
    <a:lvl3pPr marL="914400" algn="l" rtl="0" fontAlgn="base">
      <a:spcBef>
        <a:spcPct val="30000"/>
      </a:spcBef>
      <a:spcAft>
        <a:spcPct val="0"/>
      </a:spcAft>
      <a:defRPr sz="1200" kern="1200">
        <a:solidFill>
          <a:schemeClr val="tx1"/>
        </a:solidFill>
        <a:latin typeface="Arial" pitchFamily="4" charset="0"/>
        <a:ea typeface="ＭＳ Ｐゴシック" pitchFamily="4" charset="-128"/>
        <a:cs typeface="+mn-cs"/>
      </a:defRPr>
    </a:lvl3pPr>
    <a:lvl4pPr marL="1371600" algn="l" rtl="0" fontAlgn="base">
      <a:spcBef>
        <a:spcPct val="30000"/>
      </a:spcBef>
      <a:spcAft>
        <a:spcPct val="0"/>
      </a:spcAft>
      <a:defRPr sz="1200" kern="1200">
        <a:solidFill>
          <a:schemeClr val="tx1"/>
        </a:solidFill>
        <a:latin typeface="Arial" pitchFamily="4" charset="0"/>
        <a:ea typeface="ＭＳ Ｐゴシック" pitchFamily="4" charset="-128"/>
        <a:cs typeface="+mn-cs"/>
      </a:defRPr>
    </a:lvl4pPr>
    <a:lvl5pPr marL="1828800" algn="l" rtl="0" fontAlgn="base">
      <a:spcBef>
        <a:spcPct val="30000"/>
      </a:spcBef>
      <a:spcAft>
        <a:spcPct val="0"/>
      </a:spcAft>
      <a:defRPr sz="1200" kern="1200">
        <a:solidFill>
          <a:schemeClr val="tx1"/>
        </a:solidFill>
        <a:latin typeface="Arial" pitchFamily="4" charset="0"/>
        <a:ea typeface="ＭＳ Ｐゴシック" pitchFamily="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91A37941-328F-DA46-B2FC-705ABB71A25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5798A50F-85B9-9346-8F72-18F09DC4BA6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4D9E9691-F2A0-D245-A491-96C5FAE7E4C6}"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smtClean="0"/>
            </a:lvl1pPr>
          </a:lstStyle>
          <a:p>
            <a:fld id="{1E107C48-5DC7-924A-B167-87C47E1DB153}"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smtClean="0"/>
            </a:lvl1pPr>
          </a:lstStyle>
          <a:p>
            <a:fld id="{7A8FE283-FBF5-574E-8150-9753D02C18A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40F51219-1AE3-2944-8480-ACB493E9620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A00A3746-3ED9-8840-A435-4205503829D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833F181B-04A2-3E41-9246-40EE25E11BA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7BE93E40-8A73-D944-9EE3-7862A791C1E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A4AEA565-E681-3E46-910B-4EBEE1A45EF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mtClean="0"/>
            </a:lvl1pPr>
          </a:lstStyle>
          <a:p>
            <a:fld id="{76C38AEA-BB5F-9940-8A2D-CB00BB73B04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A8BD9682-27ED-9640-8990-5181D479155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1CCB3F38-576F-8740-89EB-E487EA0FA68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theme" Target="../theme/theme1.xml"/><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4E8624F-AC86-5F40-BA0C-04AF95648BB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rgbClr val="0000FF"/>
          </a:solidFill>
          <a:latin typeface="+mj-lt"/>
          <a:ea typeface="+mj-ea"/>
          <a:cs typeface="+mj-cs"/>
        </a:defRPr>
      </a:lvl1pPr>
      <a:lvl2pPr algn="ctr" rtl="0" fontAlgn="base">
        <a:spcBef>
          <a:spcPct val="0"/>
        </a:spcBef>
        <a:spcAft>
          <a:spcPct val="0"/>
        </a:spcAft>
        <a:defRPr sz="4400">
          <a:solidFill>
            <a:schemeClr val="tx2"/>
          </a:solidFill>
          <a:latin typeface="Arial" pitchFamily="4" charset="0"/>
        </a:defRPr>
      </a:lvl2pPr>
      <a:lvl3pPr algn="ctr" rtl="0" fontAlgn="base">
        <a:spcBef>
          <a:spcPct val="0"/>
        </a:spcBef>
        <a:spcAft>
          <a:spcPct val="0"/>
        </a:spcAft>
        <a:defRPr sz="4400">
          <a:solidFill>
            <a:schemeClr val="tx2"/>
          </a:solidFill>
          <a:latin typeface="Arial" pitchFamily="4" charset="0"/>
        </a:defRPr>
      </a:lvl3pPr>
      <a:lvl4pPr algn="ctr" rtl="0" fontAlgn="base">
        <a:spcBef>
          <a:spcPct val="0"/>
        </a:spcBef>
        <a:spcAft>
          <a:spcPct val="0"/>
        </a:spcAft>
        <a:defRPr sz="4400">
          <a:solidFill>
            <a:schemeClr val="tx2"/>
          </a:solidFill>
          <a:latin typeface="Arial" pitchFamily="4" charset="0"/>
        </a:defRPr>
      </a:lvl4pPr>
      <a:lvl5pPr algn="ctr" rtl="0" fontAlgn="base">
        <a:spcBef>
          <a:spcPct val="0"/>
        </a:spcBef>
        <a:spcAft>
          <a:spcPct val="0"/>
        </a:spcAft>
        <a:defRPr sz="4400">
          <a:solidFill>
            <a:schemeClr val="tx2"/>
          </a:solidFill>
          <a:latin typeface="Arial" pitchFamily="4" charset="0"/>
        </a:defRPr>
      </a:lvl5pPr>
      <a:lvl6pPr marL="457200" algn="ctr" rtl="0" fontAlgn="base">
        <a:spcBef>
          <a:spcPct val="0"/>
        </a:spcBef>
        <a:spcAft>
          <a:spcPct val="0"/>
        </a:spcAft>
        <a:defRPr sz="4400">
          <a:solidFill>
            <a:schemeClr val="tx2"/>
          </a:solidFill>
          <a:latin typeface="Arial" pitchFamily="4" charset="0"/>
        </a:defRPr>
      </a:lvl6pPr>
      <a:lvl7pPr marL="914400" algn="ctr" rtl="0" fontAlgn="base">
        <a:spcBef>
          <a:spcPct val="0"/>
        </a:spcBef>
        <a:spcAft>
          <a:spcPct val="0"/>
        </a:spcAft>
        <a:defRPr sz="4400">
          <a:solidFill>
            <a:schemeClr val="tx2"/>
          </a:solidFill>
          <a:latin typeface="Arial" pitchFamily="4" charset="0"/>
        </a:defRPr>
      </a:lvl7pPr>
      <a:lvl8pPr marL="1371600" algn="ctr" rtl="0" fontAlgn="base">
        <a:spcBef>
          <a:spcPct val="0"/>
        </a:spcBef>
        <a:spcAft>
          <a:spcPct val="0"/>
        </a:spcAft>
        <a:defRPr sz="4400">
          <a:solidFill>
            <a:schemeClr val="tx2"/>
          </a:solidFill>
          <a:latin typeface="Arial" pitchFamily="4" charset="0"/>
        </a:defRPr>
      </a:lvl8pPr>
      <a:lvl9pPr marL="1828800" algn="ctr" rtl="0" fontAlgn="base">
        <a:spcBef>
          <a:spcPct val="0"/>
        </a:spcBef>
        <a:spcAft>
          <a:spcPct val="0"/>
        </a:spcAft>
        <a:defRPr sz="4400">
          <a:solidFill>
            <a:schemeClr val="tx2"/>
          </a:solidFill>
          <a:latin typeface="Arial" pitchFamily="4" charset="0"/>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ea typeface="ＭＳ Ｐゴシック" pitchFamily="4" charset="-128"/>
        </a:defRPr>
      </a:lvl2pPr>
      <a:lvl3pPr marL="1143000" indent="-228600" algn="l" rtl="0" fontAlgn="base">
        <a:spcBef>
          <a:spcPct val="20000"/>
        </a:spcBef>
        <a:spcAft>
          <a:spcPct val="0"/>
        </a:spcAft>
        <a:buChar char="•"/>
        <a:defRPr sz="2000">
          <a:solidFill>
            <a:schemeClr val="tx1"/>
          </a:solidFill>
          <a:latin typeface="+mn-lt"/>
          <a:ea typeface="ＭＳ Ｐゴシック" pitchFamily="4" charset="-128"/>
        </a:defRPr>
      </a:lvl3pPr>
      <a:lvl4pPr marL="1600200" indent="-228600" algn="l" rtl="0" fontAlgn="base">
        <a:spcBef>
          <a:spcPct val="20000"/>
        </a:spcBef>
        <a:spcAft>
          <a:spcPct val="0"/>
        </a:spcAft>
        <a:buChar char="–"/>
        <a:defRPr sz="1800">
          <a:solidFill>
            <a:schemeClr val="tx1"/>
          </a:solidFill>
          <a:latin typeface="+mn-lt"/>
          <a:ea typeface="ＭＳ Ｐゴシック" pitchFamily="4" charset="-128"/>
        </a:defRPr>
      </a:lvl4pPr>
      <a:lvl5pPr marL="2057400" indent="-228600" algn="l" rtl="0" fontAlgn="base">
        <a:spcBef>
          <a:spcPct val="20000"/>
        </a:spcBef>
        <a:spcAft>
          <a:spcPct val="0"/>
        </a:spcAft>
        <a:buChar char="»"/>
        <a:defRPr sz="1800">
          <a:solidFill>
            <a:schemeClr val="tx1"/>
          </a:solidFill>
          <a:latin typeface="+mn-lt"/>
          <a:ea typeface="ＭＳ Ｐゴシック" pitchFamily="4"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4"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4"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4"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4"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6.xml"/><Relationship Id="rId3" Type="http://schemas.openxmlformats.org/officeDocument/2006/relationships/oleObject" Target="../embeddings/oleObject1.bin"/><Relationship Id="rId1" Type="http://schemas.openxmlformats.org/officeDocument/2006/relationships/vmlDrawing" Target="../drawings/vmlDrawing1.v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3" Type="http://schemas.openxmlformats.org/officeDocument/2006/relationships/oleObject" Target="../embeddings/oleObject2.bin"/><Relationship Id="rId1" Type="http://schemas.openxmlformats.org/officeDocument/2006/relationships/vmlDrawing" Target="../drawings/vmlDrawing2.v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2546" name="Rectangle 2"/>
          <p:cNvSpPr>
            <a:spLocks noGrp="1" noChangeArrowheads="1"/>
          </p:cNvSpPr>
          <p:nvPr>
            <p:ph type="ctrTitle"/>
          </p:nvPr>
        </p:nvSpPr>
        <p:spPr/>
        <p:txBody>
          <a:bodyPr/>
          <a:lstStyle/>
          <a:p>
            <a:r>
              <a:rPr lang="en-US" dirty="0" smtClean="0"/>
              <a:t>Novel File </a:t>
            </a:r>
            <a:r>
              <a:rPr lang="en-US" dirty="0" smtClean="0"/>
              <a:t>Systems:</a:t>
            </a:r>
            <a:br>
              <a:rPr lang="en-US" dirty="0" smtClean="0"/>
            </a:br>
            <a:r>
              <a:rPr lang="en-US" dirty="0" smtClean="0"/>
              <a:t>The Evolution of Coda</a:t>
            </a:r>
            <a:endParaRPr lang="en-US" dirty="0"/>
          </a:p>
        </p:txBody>
      </p:sp>
      <p:sp>
        <p:nvSpPr>
          <p:cNvPr id="492547" name="Rectangle 3"/>
          <p:cNvSpPr>
            <a:spLocks noGrp="1" noChangeArrowheads="1"/>
          </p:cNvSpPr>
          <p:nvPr>
            <p:ph type="subTitle" idx="1"/>
          </p:nvPr>
        </p:nvSpPr>
        <p:spPr>
          <a:xfrm>
            <a:off x="2362200" y="5084763"/>
            <a:ext cx="6202363" cy="619125"/>
          </a:xfrm>
        </p:spPr>
        <p:txBody>
          <a:bodyPr/>
          <a:lstStyle/>
          <a:p>
            <a:r>
              <a:rPr lang="en-US" dirty="0" smtClean="0"/>
              <a:t>Presented by Hakim Weatherspoon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Read protocol</a:t>
            </a:r>
          </a:p>
        </p:txBody>
      </p:sp>
      <p:sp>
        <p:nvSpPr>
          <p:cNvPr id="52227" name="Rectangle 3"/>
          <p:cNvSpPr>
            <a:spLocks noGrp="1" noChangeArrowheads="1"/>
          </p:cNvSpPr>
          <p:nvPr>
            <p:ph type="body" idx="1"/>
          </p:nvPr>
        </p:nvSpPr>
        <p:spPr>
          <a:xfrm>
            <a:off x="685800" y="1911350"/>
            <a:ext cx="7772400" cy="4114800"/>
          </a:xfrm>
        </p:spPr>
        <p:txBody>
          <a:bodyPr/>
          <a:lstStyle/>
          <a:p>
            <a:r>
              <a:rPr lang="en-US" b="1" i="1"/>
              <a:t>Read-one-data, read-all-status, write-all</a:t>
            </a:r>
            <a:endParaRPr lang="en-US"/>
          </a:p>
          <a:p>
            <a:r>
              <a:rPr lang="en-US"/>
              <a:t>Each client </a:t>
            </a:r>
          </a:p>
          <a:p>
            <a:pPr lvl="1"/>
            <a:r>
              <a:rPr lang="en-US"/>
              <a:t>Has a </a:t>
            </a:r>
            <a:r>
              <a:rPr lang="en-US" b="1" i="1"/>
              <a:t> preferred server (VS)</a:t>
            </a:r>
          </a:p>
          <a:p>
            <a:pPr lvl="1"/>
            <a:r>
              <a:rPr lang="en-US"/>
              <a:t>Still checks with other servers to find which one has the latest version of a file</a:t>
            </a:r>
          </a:p>
          <a:p>
            <a:r>
              <a:rPr lang="en-US"/>
              <a:t>Reads are aborted if a conflict is detected</a:t>
            </a:r>
          </a:p>
          <a:p>
            <a:r>
              <a:rPr lang="en-US"/>
              <a:t>Otherwise a callback is established with all servers in AVSG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Read protocol</a:t>
            </a:r>
          </a:p>
        </p:txBody>
      </p:sp>
      <p:sp>
        <p:nvSpPr>
          <p:cNvPr id="52227" name="Rectangle 3"/>
          <p:cNvSpPr>
            <a:spLocks noGrp="1" noChangeArrowheads="1"/>
          </p:cNvSpPr>
          <p:nvPr>
            <p:ph type="body" idx="1"/>
          </p:nvPr>
        </p:nvSpPr>
        <p:spPr>
          <a:xfrm>
            <a:off x="685800" y="1911350"/>
            <a:ext cx="7772400" cy="4114800"/>
          </a:xfrm>
        </p:spPr>
        <p:txBody>
          <a:bodyPr/>
          <a:lstStyle/>
          <a:p>
            <a:endParaRPr lang="en-US" dirty="0"/>
          </a:p>
        </p:txBody>
      </p:sp>
      <p:pic>
        <p:nvPicPr>
          <p:cNvPr id="4" name="Picture 3"/>
          <p:cNvPicPr>
            <a:picLocks noChangeAspect="1"/>
          </p:cNvPicPr>
          <p:nvPr/>
        </p:nvPicPr>
        <p:blipFill>
          <a:blip r:embed="rId2"/>
          <a:stretch>
            <a:fillRect/>
          </a:stretch>
        </p:blipFill>
        <p:spPr>
          <a:xfrm>
            <a:off x="1295400" y="1921024"/>
            <a:ext cx="6518275" cy="4174976"/>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t>Client Structure</a:t>
            </a:r>
          </a:p>
        </p:txBody>
      </p:sp>
      <p:sp>
        <p:nvSpPr>
          <p:cNvPr id="71684" name="Rectangle 4"/>
          <p:cNvSpPr>
            <a:spLocks noChangeArrowheads="1"/>
          </p:cNvSpPr>
          <p:nvPr/>
        </p:nvSpPr>
        <p:spPr bwMode="auto">
          <a:xfrm>
            <a:off x="1143000" y="4343400"/>
            <a:ext cx="7162800" cy="2057400"/>
          </a:xfrm>
          <a:prstGeom prst="rect">
            <a:avLst/>
          </a:prstGeom>
          <a:solidFill>
            <a:schemeClr val="accent1"/>
          </a:solidFill>
          <a:ln w="12700" cap="sq">
            <a:solidFill>
              <a:schemeClr val="tx1"/>
            </a:solidFill>
            <a:miter lim="800000"/>
            <a:headEnd type="none" w="sm" len="sm"/>
            <a:tailEnd type="none" w="sm" len="sm"/>
          </a:ln>
          <a:effectLst/>
        </p:spPr>
        <p:txBody>
          <a:bodyPr wrap="none" anchor="ctr">
            <a:prstTxWarp prst="textNoShape">
              <a:avLst/>
            </a:prstTxWarp>
          </a:bodyPr>
          <a:lstStyle/>
          <a:p>
            <a:endParaRPr lang="en-US" sz="2400"/>
          </a:p>
        </p:txBody>
      </p:sp>
      <p:sp>
        <p:nvSpPr>
          <p:cNvPr id="71686" name="Text Box 6"/>
          <p:cNvSpPr txBox="1">
            <a:spLocks noChangeArrowheads="1"/>
          </p:cNvSpPr>
          <p:nvPr/>
        </p:nvSpPr>
        <p:spPr bwMode="auto">
          <a:xfrm>
            <a:off x="1143000" y="3873500"/>
            <a:ext cx="7162800" cy="469900"/>
          </a:xfrm>
          <a:prstGeom prst="rect">
            <a:avLst/>
          </a:prstGeom>
          <a:solidFill>
            <a:schemeClr val="accent1"/>
          </a:solidFill>
          <a:ln w="12700" cap="sq">
            <a:solidFill>
              <a:schemeClr val="tx1"/>
            </a:solidFill>
            <a:miter lim="800000"/>
            <a:headEnd type="none" w="sm" len="sm"/>
            <a:tailEnd type="none" w="sm" len="sm"/>
          </a:ln>
          <a:effectLst/>
        </p:spPr>
        <p:txBody>
          <a:bodyPr>
            <a:prstTxWarp prst="textNoShape">
              <a:avLst/>
            </a:prstTxWarp>
            <a:spAutoFit/>
          </a:bodyPr>
          <a:lstStyle/>
          <a:p>
            <a:pPr algn="ctr"/>
            <a:r>
              <a:rPr lang="en-US" sz="2400"/>
              <a:t>System call interface</a:t>
            </a:r>
          </a:p>
        </p:txBody>
      </p:sp>
      <p:sp>
        <p:nvSpPr>
          <p:cNvPr id="71687" name="Text Box 7"/>
          <p:cNvSpPr txBox="1">
            <a:spLocks noChangeArrowheads="1"/>
          </p:cNvSpPr>
          <p:nvPr/>
        </p:nvSpPr>
        <p:spPr bwMode="auto">
          <a:xfrm>
            <a:off x="1600200" y="4724400"/>
            <a:ext cx="2362200" cy="469900"/>
          </a:xfrm>
          <a:prstGeom prst="rect">
            <a:avLst/>
          </a:prstGeom>
          <a:solidFill>
            <a:srgbClr val="0000FF"/>
          </a:solidFill>
          <a:ln w="12700" cap="sq">
            <a:solidFill>
              <a:schemeClr val="tx1"/>
            </a:solidFill>
            <a:miter lim="800000"/>
            <a:headEnd/>
            <a:tailEnd/>
          </a:ln>
          <a:effectLst/>
        </p:spPr>
        <p:txBody>
          <a:bodyPr wrap="square">
            <a:prstTxWarp prst="textNoShape">
              <a:avLst/>
            </a:prstTxWarp>
            <a:spAutoFit/>
          </a:bodyPr>
          <a:lstStyle/>
          <a:p>
            <a:r>
              <a:rPr lang="en-US" sz="2400" dirty="0" err="1"/>
              <a:t>Vnode</a:t>
            </a:r>
            <a:r>
              <a:rPr lang="en-US" sz="2400" dirty="0"/>
              <a:t> interface</a:t>
            </a:r>
          </a:p>
        </p:txBody>
      </p:sp>
      <p:sp>
        <p:nvSpPr>
          <p:cNvPr id="71688" name="Text Box 8"/>
          <p:cNvSpPr txBox="1">
            <a:spLocks noChangeArrowheads="1"/>
          </p:cNvSpPr>
          <p:nvPr/>
        </p:nvSpPr>
        <p:spPr bwMode="auto">
          <a:xfrm>
            <a:off x="4465638" y="5029200"/>
            <a:ext cx="3611562" cy="835025"/>
          </a:xfrm>
          <a:prstGeom prst="rect">
            <a:avLst/>
          </a:prstGeom>
          <a:solidFill>
            <a:srgbClr val="0000FF"/>
          </a:solidFill>
          <a:ln w="12700" cap="sq">
            <a:solidFill>
              <a:schemeClr val="tx1"/>
            </a:solidFill>
            <a:miter lim="800000"/>
            <a:headEnd/>
            <a:tailEnd/>
          </a:ln>
          <a:effectLst/>
        </p:spPr>
        <p:txBody>
          <a:bodyPr wrap="square">
            <a:prstTxWarp prst="textNoShape">
              <a:avLst/>
            </a:prstTxWarp>
            <a:spAutoFit/>
          </a:bodyPr>
          <a:lstStyle/>
          <a:p>
            <a:r>
              <a:rPr lang="en-US" sz="2400" dirty="0"/>
              <a:t>Coda </a:t>
            </a:r>
            <a:r>
              <a:rPr lang="en-US" sz="2400" dirty="0" err="1"/>
              <a:t>MiniCache</a:t>
            </a:r>
            <a:r>
              <a:rPr lang="en-US" sz="2400" dirty="0"/>
              <a:t/>
            </a:r>
            <a:br>
              <a:rPr lang="en-US" sz="2400" dirty="0"/>
            </a:br>
            <a:r>
              <a:rPr lang="en-US" sz="2400" dirty="0"/>
              <a:t>(handles local accesses)</a:t>
            </a:r>
          </a:p>
        </p:txBody>
      </p:sp>
      <p:sp>
        <p:nvSpPr>
          <p:cNvPr id="71689" name="Text Box 9"/>
          <p:cNvSpPr txBox="1">
            <a:spLocks noChangeArrowheads="1"/>
          </p:cNvSpPr>
          <p:nvPr/>
        </p:nvSpPr>
        <p:spPr bwMode="auto">
          <a:xfrm>
            <a:off x="1447800" y="2057400"/>
            <a:ext cx="1752600" cy="1565275"/>
          </a:xfrm>
          <a:prstGeom prst="rect">
            <a:avLst/>
          </a:prstGeom>
          <a:solidFill>
            <a:srgbClr val="808000"/>
          </a:solidFill>
          <a:ln w="12700" cap="sq">
            <a:solidFill>
              <a:schemeClr val="tx1"/>
            </a:solidFill>
            <a:miter lim="800000"/>
            <a:headEnd/>
            <a:tailEnd/>
          </a:ln>
          <a:effectLst/>
        </p:spPr>
        <p:txBody>
          <a:bodyPr wrap="square">
            <a:prstTxWarp prst="textNoShape">
              <a:avLst/>
            </a:prstTxWarp>
            <a:spAutoFit/>
          </a:bodyPr>
          <a:lstStyle/>
          <a:p>
            <a:r>
              <a:rPr lang="en-US" sz="2400" dirty="0"/>
              <a:t>Application</a:t>
            </a:r>
          </a:p>
          <a:p>
            <a:endParaRPr lang="en-US" sz="2400" dirty="0"/>
          </a:p>
          <a:p>
            <a:endParaRPr lang="en-US" sz="2400" dirty="0"/>
          </a:p>
          <a:p>
            <a:endParaRPr lang="en-US" sz="2400" dirty="0"/>
          </a:p>
        </p:txBody>
      </p:sp>
      <p:sp>
        <p:nvSpPr>
          <p:cNvPr id="71691" name="Text Box 11"/>
          <p:cNvSpPr txBox="1">
            <a:spLocks noChangeArrowheads="1"/>
          </p:cNvSpPr>
          <p:nvPr/>
        </p:nvSpPr>
        <p:spPr bwMode="auto">
          <a:xfrm>
            <a:off x="4114800" y="2057400"/>
            <a:ext cx="4343400" cy="1569660"/>
          </a:xfrm>
          <a:prstGeom prst="rect">
            <a:avLst/>
          </a:prstGeom>
          <a:solidFill>
            <a:srgbClr val="808000"/>
          </a:solidFill>
          <a:ln w="12700" cap="sq">
            <a:solidFill>
              <a:schemeClr val="tx1"/>
            </a:solidFill>
            <a:miter lim="800000"/>
            <a:headEnd/>
            <a:tailEnd/>
          </a:ln>
          <a:effectLst/>
        </p:spPr>
        <p:txBody>
          <a:bodyPr wrap="square">
            <a:prstTxWarp prst="textNoShape">
              <a:avLst/>
            </a:prstTxWarp>
            <a:spAutoFit/>
          </a:bodyPr>
          <a:lstStyle/>
          <a:p>
            <a:pPr algn="ctr"/>
            <a:endParaRPr lang="en-US" sz="2400" dirty="0" smtClean="0"/>
          </a:p>
          <a:p>
            <a:pPr algn="ctr"/>
            <a:r>
              <a:rPr lang="en-US" sz="2400" dirty="0" smtClean="0"/>
              <a:t>Venus</a:t>
            </a:r>
            <a:endParaRPr lang="en-US" sz="2400" dirty="0"/>
          </a:p>
          <a:p>
            <a:pPr algn="ctr"/>
            <a:r>
              <a:rPr lang="en-US" sz="2400" dirty="0"/>
              <a:t>(connects with Coda servers</a:t>
            </a:r>
            <a:r>
              <a:rPr lang="en-US" sz="2400" dirty="0" smtClean="0"/>
              <a:t>)</a:t>
            </a:r>
          </a:p>
          <a:p>
            <a:pPr algn="ctr"/>
            <a:endParaRPr lang="en-US" sz="2400" dirty="0"/>
          </a:p>
        </p:txBody>
      </p:sp>
      <p:sp>
        <p:nvSpPr>
          <p:cNvPr id="71692" name="Line 12"/>
          <p:cNvSpPr>
            <a:spLocks noChangeShapeType="1"/>
          </p:cNvSpPr>
          <p:nvPr/>
        </p:nvSpPr>
        <p:spPr bwMode="auto">
          <a:xfrm>
            <a:off x="2057400" y="2971800"/>
            <a:ext cx="228600" cy="1143000"/>
          </a:xfrm>
          <a:prstGeom prst="line">
            <a:avLst/>
          </a:prstGeom>
          <a:noFill/>
          <a:ln w="63500" cap="sq">
            <a:solidFill>
              <a:schemeClr val="tx1"/>
            </a:solidFill>
            <a:round/>
            <a:headEnd/>
            <a:tailEnd type="triangle" w="med" len="med"/>
          </a:ln>
          <a:effectLst/>
        </p:spPr>
        <p:txBody>
          <a:bodyPr>
            <a:prstTxWarp prst="textNoShape">
              <a:avLst/>
            </a:prstTxWarp>
            <a:spAutoFit/>
          </a:bodyPr>
          <a:lstStyle/>
          <a:p>
            <a:endParaRPr lang="en-US"/>
          </a:p>
        </p:txBody>
      </p:sp>
      <p:sp>
        <p:nvSpPr>
          <p:cNvPr id="71694" name="Line 14"/>
          <p:cNvSpPr>
            <a:spLocks noChangeShapeType="1"/>
          </p:cNvSpPr>
          <p:nvPr/>
        </p:nvSpPr>
        <p:spPr bwMode="auto">
          <a:xfrm>
            <a:off x="3124200" y="5257800"/>
            <a:ext cx="1295400" cy="304800"/>
          </a:xfrm>
          <a:prstGeom prst="line">
            <a:avLst/>
          </a:prstGeom>
          <a:noFill/>
          <a:ln w="63500" cap="sq">
            <a:solidFill>
              <a:schemeClr val="tx1"/>
            </a:solidFill>
            <a:round/>
            <a:headEnd/>
            <a:tailEnd type="triangle" w="med" len="med"/>
          </a:ln>
          <a:effectLst/>
        </p:spPr>
        <p:txBody>
          <a:bodyPr>
            <a:prstTxWarp prst="textNoShape">
              <a:avLst/>
            </a:prstTxWarp>
            <a:spAutoFit/>
          </a:bodyPr>
          <a:lstStyle/>
          <a:p>
            <a:endParaRPr lang="en-US"/>
          </a:p>
        </p:txBody>
      </p:sp>
      <p:sp>
        <p:nvSpPr>
          <p:cNvPr id="71695" name="Line 15"/>
          <p:cNvSpPr>
            <a:spLocks noChangeShapeType="1"/>
          </p:cNvSpPr>
          <p:nvPr/>
        </p:nvSpPr>
        <p:spPr bwMode="auto">
          <a:xfrm flipV="1">
            <a:off x="5562600" y="3429000"/>
            <a:ext cx="838200" cy="1600200"/>
          </a:xfrm>
          <a:prstGeom prst="line">
            <a:avLst/>
          </a:prstGeom>
          <a:noFill/>
          <a:ln w="63500" cap="sq">
            <a:solidFill>
              <a:schemeClr val="tx1"/>
            </a:solidFill>
            <a:round/>
            <a:headEnd/>
            <a:tailEnd type="triangle" w="med" len="med"/>
          </a:ln>
          <a:effectLst/>
        </p:spPr>
        <p:txBody>
          <a:bodyPr>
            <a:prstTxWarp prst="textNoShape">
              <a:avLst/>
            </a:prstTxWarp>
            <a:spAutoFit/>
          </a:bodyPr>
          <a:lstStyle/>
          <a:p>
            <a:endParaRPr lang="en-US"/>
          </a:p>
        </p:txBody>
      </p:sp>
      <p:sp>
        <p:nvSpPr>
          <p:cNvPr id="71696" name="Line 16"/>
          <p:cNvSpPr>
            <a:spLocks noChangeShapeType="1"/>
          </p:cNvSpPr>
          <p:nvPr/>
        </p:nvSpPr>
        <p:spPr bwMode="auto">
          <a:xfrm>
            <a:off x="2362200" y="4114800"/>
            <a:ext cx="152400" cy="533400"/>
          </a:xfrm>
          <a:prstGeom prst="line">
            <a:avLst/>
          </a:prstGeom>
          <a:noFill/>
          <a:ln w="63500" cap="sq">
            <a:solidFill>
              <a:schemeClr val="tx1"/>
            </a:solidFill>
            <a:round/>
            <a:headEnd/>
            <a:tailEnd type="triangle" w="med" len="med"/>
          </a:ln>
          <a:effectLst/>
        </p:spPr>
        <p:txBody>
          <a:bodyPr>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1026"/>
          <p:cNvSpPr>
            <a:spLocks noGrp="1" noChangeArrowheads="1"/>
          </p:cNvSpPr>
          <p:nvPr>
            <p:ph type="title"/>
          </p:nvPr>
        </p:nvSpPr>
        <p:spPr/>
        <p:txBody>
          <a:bodyPr/>
          <a:lstStyle/>
          <a:p>
            <a:r>
              <a:rPr lang="en-US"/>
              <a:t>Update protocol</a:t>
            </a:r>
          </a:p>
        </p:txBody>
      </p:sp>
      <p:sp>
        <p:nvSpPr>
          <p:cNvPr id="53251" name="Rectangle 1027"/>
          <p:cNvSpPr>
            <a:spLocks noGrp="1" noChangeArrowheads="1"/>
          </p:cNvSpPr>
          <p:nvPr>
            <p:ph type="body" idx="1"/>
          </p:nvPr>
        </p:nvSpPr>
        <p:spPr>
          <a:xfrm>
            <a:off x="685800" y="1911350"/>
            <a:ext cx="7772400" cy="4114800"/>
          </a:xfrm>
        </p:spPr>
        <p:txBody>
          <a:bodyPr/>
          <a:lstStyle/>
          <a:p>
            <a:r>
              <a:rPr lang="en-US"/>
              <a:t>When a file is closed after modification, updated file is transferred in parallel to all members of the AVSG</a:t>
            </a:r>
          </a:p>
          <a:p>
            <a:r>
              <a:rPr lang="en-US"/>
              <a:t>Directory updates are also written through to all members of AVSG</a:t>
            </a:r>
          </a:p>
          <a:p>
            <a:r>
              <a:rPr lang="en-US"/>
              <a:t>Coda checks for replica divergence before and after each update</a:t>
            </a:r>
          </a:p>
          <a:p>
            <a:r>
              <a:rPr lang="en-US"/>
              <a:t>Update protocol is </a:t>
            </a:r>
            <a:r>
              <a:rPr lang="en-US" b="1" i="1"/>
              <a:t>non-blocking</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1026"/>
          <p:cNvSpPr>
            <a:spLocks noGrp="1" noChangeArrowheads="1"/>
          </p:cNvSpPr>
          <p:nvPr>
            <p:ph type="title"/>
          </p:nvPr>
        </p:nvSpPr>
        <p:spPr/>
        <p:txBody>
          <a:bodyPr/>
          <a:lstStyle/>
          <a:p>
            <a:r>
              <a:rPr lang="en-US"/>
              <a:t>Update protocol</a:t>
            </a:r>
          </a:p>
        </p:txBody>
      </p:sp>
      <p:sp>
        <p:nvSpPr>
          <p:cNvPr id="53251" name="Rectangle 1027"/>
          <p:cNvSpPr>
            <a:spLocks noGrp="1" noChangeArrowheads="1"/>
          </p:cNvSpPr>
          <p:nvPr>
            <p:ph type="body" idx="1"/>
          </p:nvPr>
        </p:nvSpPr>
        <p:spPr>
          <a:xfrm>
            <a:off x="685800" y="1911350"/>
            <a:ext cx="7772400" cy="4114800"/>
          </a:xfrm>
        </p:spPr>
        <p:txBody>
          <a:bodyPr/>
          <a:lstStyle/>
          <a:p>
            <a:endParaRPr lang="en-US" b="1" i="1" dirty="0"/>
          </a:p>
        </p:txBody>
      </p:sp>
      <p:pic>
        <p:nvPicPr>
          <p:cNvPr id="4" name="Picture 3"/>
          <p:cNvPicPr>
            <a:picLocks noChangeAspect="1"/>
          </p:cNvPicPr>
          <p:nvPr/>
        </p:nvPicPr>
        <p:blipFill>
          <a:blip r:embed="rId2"/>
          <a:stretch>
            <a:fillRect/>
          </a:stretch>
        </p:blipFill>
        <p:spPr>
          <a:xfrm>
            <a:off x="914400" y="1676400"/>
            <a:ext cx="6826250" cy="4295033"/>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Consistency model</a:t>
            </a:r>
          </a:p>
        </p:txBody>
      </p:sp>
      <p:sp>
        <p:nvSpPr>
          <p:cNvPr id="18435" name="Rectangle 3"/>
          <p:cNvSpPr>
            <a:spLocks noGrp="1" noChangeArrowheads="1"/>
          </p:cNvSpPr>
          <p:nvPr>
            <p:ph type="body" idx="1"/>
          </p:nvPr>
        </p:nvSpPr>
        <p:spPr/>
        <p:txBody>
          <a:bodyPr/>
          <a:lstStyle/>
          <a:p>
            <a:r>
              <a:rPr lang="en-US" dirty="0"/>
              <a:t>Client keeps track of subset </a:t>
            </a:r>
            <a:r>
              <a:rPr lang="en-US" b="1" i="1" dirty="0" err="1"/>
              <a:t>s</a:t>
            </a:r>
            <a:r>
              <a:rPr lang="en-US" b="1" i="1" dirty="0"/>
              <a:t> </a:t>
            </a:r>
            <a:r>
              <a:rPr lang="en-US" dirty="0"/>
              <a:t>of servers it was able to connect the last time it tried</a:t>
            </a:r>
          </a:p>
          <a:p>
            <a:r>
              <a:rPr lang="en-US" dirty="0"/>
              <a:t>Updates </a:t>
            </a:r>
            <a:r>
              <a:rPr lang="en-US" b="1" i="1" dirty="0" err="1"/>
              <a:t>s</a:t>
            </a:r>
            <a:r>
              <a:rPr lang="en-US" dirty="0"/>
              <a:t> at least every</a:t>
            </a:r>
            <a:r>
              <a:rPr lang="en-US" dirty="0" smtClean="0"/>
              <a:t> </a:t>
            </a:r>
            <a:r>
              <a:rPr lang="en-US" dirty="0" err="1" smtClean="0"/>
              <a:t>τ</a:t>
            </a:r>
            <a:r>
              <a:rPr lang="en-US" dirty="0" smtClean="0"/>
              <a:t>  </a:t>
            </a:r>
            <a:r>
              <a:rPr lang="en-US" dirty="0"/>
              <a:t>seconds </a:t>
            </a:r>
          </a:p>
          <a:p>
            <a:r>
              <a:rPr lang="en-US" dirty="0"/>
              <a:t>At </a:t>
            </a:r>
            <a:r>
              <a:rPr lang="en-US" b="1" dirty="0"/>
              <a:t>open time</a:t>
            </a:r>
            <a:r>
              <a:rPr lang="en-US" dirty="0"/>
              <a:t>, client </a:t>
            </a:r>
            <a:r>
              <a:rPr lang="en-US" b="1" i="1" dirty="0"/>
              <a:t>checks</a:t>
            </a:r>
            <a:r>
              <a:rPr lang="en-US" dirty="0"/>
              <a:t> it has the</a:t>
            </a:r>
            <a:r>
              <a:rPr lang="en-US" b="1" i="1" dirty="0"/>
              <a:t> most recent copy</a:t>
            </a:r>
            <a:r>
              <a:rPr lang="en-US" dirty="0"/>
              <a:t> of file among all servers in </a:t>
            </a:r>
            <a:r>
              <a:rPr lang="en-US" b="1" i="1" dirty="0" err="1"/>
              <a:t>s</a:t>
            </a:r>
            <a:endParaRPr lang="en-US" b="1" i="1" dirty="0"/>
          </a:p>
          <a:p>
            <a:pPr lvl="1"/>
            <a:r>
              <a:rPr lang="en-US" dirty="0"/>
              <a:t>Guarantee weakened by use of </a:t>
            </a:r>
            <a:r>
              <a:rPr lang="en-US" b="1" i="1" dirty="0"/>
              <a:t>callbacks</a:t>
            </a:r>
          </a:p>
          <a:p>
            <a:pPr lvl="1"/>
            <a:r>
              <a:rPr lang="en-US" dirty="0"/>
              <a:t>Cached copy can be </a:t>
            </a:r>
            <a:r>
              <a:rPr lang="en-US" b="1" i="1" dirty="0"/>
              <a:t>up to</a:t>
            </a:r>
            <a:r>
              <a:rPr lang="en-US" b="1" i="1" dirty="0" smtClean="0"/>
              <a:t> </a:t>
            </a:r>
            <a:r>
              <a:rPr lang="en-US" dirty="0" err="1" smtClean="0"/>
              <a:t>τ</a:t>
            </a:r>
            <a:r>
              <a:rPr lang="en-US" b="1" i="1" dirty="0" smtClean="0"/>
              <a:t> </a:t>
            </a:r>
            <a:r>
              <a:rPr lang="en-US" b="1" i="1" dirty="0"/>
              <a:t>minutes behind  </a:t>
            </a:r>
            <a:r>
              <a:rPr lang="en-US" dirty="0"/>
              <a:t>the server copy</a:t>
            </a:r>
          </a:p>
          <a:p>
            <a:pPr lvl="1">
              <a:buFontTx/>
              <a:buNone/>
            </a:pPr>
            <a:endParaRPr lang="en-US" i="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1026"/>
          <p:cNvSpPr>
            <a:spLocks noGrp="1" noChangeArrowheads="1"/>
          </p:cNvSpPr>
          <p:nvPr>
            <p:ph type="title"/>
          </p:nvPr>
        </p:nvSpPr>
        <p:spPr/>
        <p:txBody>
          <a:bodyPr/>
          <a:lstStyle/>
          <a:p>
            <a:r>
              <a:rPr lang="en-US"/>
              <a:t>Fault-tolerance</a:t>
            </a:r>
          </a:p>
        </p:txBody>
      </p:sp>
      <p:sp>
        <p:nvSpPr>
          <p:cNvPr id="55299" name="Rectangle 1027"/>
          <p:cNvSpPr>
            <a:spLocks noGrp="1" noChangeArrowheads="1"/>
          </p:cNvSpPr>
          <p:nvPr>
            <p:ph type="body" idx="1"/>
          </p:nvPr>
        </p:nvSpPr>
        <p:spPr>
          <a:xfrm>
            <a:off x="685800" y="1981200"/>
            <a:ext cx="7832725" cy="4483100"/>
          </a:xfrm>
        </p:spPr>
        <p:txBody>
          <a:bodyPr/>
          <a:lstStyle/>
          <a:p>
            <a:pPr>
              <a:lnSpc>
                <a:spcPct val="90000"/>
              </a:lnSpc>
            </a:pPr>
            <a:r>
              <a:rPr lang="en-US"/>
              <a:t>Correctness of update protocol requires atomicity and permanence of metadata updates</a:t>
            </a:r>
          </a:p>
          <a:p>
            <a:pPr>
              <a:lnSpc>
                <a:spcPct val="90000"/>
              </a:lnSpc>
            </a:pPr>
            <a:r>
              <a:rPr lang="en-US"/>
              <a:t>Used first Camelot transaction management system:</a:t>
            </a:r>
          </a:p>
          <a:p>
            <a:pPr lvl="1">
              <a:lnSpc>
                <a:spcPct val="90000"/>
              </a:lnSpc>
            </a:pPr>
            <a:r>
              <a:rPr lang="en-US"/>
              <a:t>Too slow and Mach-specific</a:t>
            </a:r>
          </a:p>
          <a:p>
            <a:pPr>
              <a:lnSpc>
                <a:spcPct val="90000"/>
              </a:lnSpc>
            </a:pPr>
            <a:r>
              <a:rPr lang="en-US"/>
              <a:t>Coda uses instead its own </a:t>
            </a:r>
            <a:r>
              <a:rPr lang="en-US" b="1" i="1"/>
              <a:t>recoverable virtual memory </a:t>
            </a:r>
            <a:r>
              <a:rPr lang="en-US"/>
              <a:t>(RVM)</a:t>
            </a:r>
          </a:p>
          <a:p>
            <a:pPr lvl="1">
              <a:lnSpc>
                <a:spcPct val="90000"/>
              </a:lnSpc>
            </a:pPr>
            <a:r>
              <a:rPr lang="en-US"/>
              <a:t>Implemented as a library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LRVM</a:t>
            </a:r>
            <a:endParaRPr lang="en-US" dirty="0"/>
          </a:p>
        </p:txBody>
      </p:sp>
      <p:sp>
        <p:nvSpPr>
          <p:cNvPr id="3" name="Content Placeholder 2"/>
          <p:cNvSpPr>
            <a:spLocks noGrp="1"/>
          </p:cNvSpPr>
          <p:nvPr>
            <p:ph idx="1"/>
          </p:nvPr>
        </p:nvSpPr>
        <p:spPr/>
        <p:txBody>
          <a:bodyPr/>
          <a:lstStyle/>
          <a:p>
            <a:r>
              <a:rPr lang="en-US" dirty="0" smtClean="0"/>
              <a:t>Thesis</a:t>
            </a:r>
          </a:p>
          <a:p>
            <a:pPr lvl="1"/>
            <a:r>
              <a:rPr lang="en-US" i="1" dirty="0" smtClean="0"/>
              <a:t>RVM ... poses and answers the question "What is the simplest realization of essential transactional properties for the average application?" By doing so, it makes transactions accessible to applications that have hitherto balked at the baggage that comes with sophisticated transactional facilities. </a:t>
            </a:r>
          </a:p>
          <a:p>
            <a:r>
              <a:rPr lang="en-US" dirty="0" smtClean="0"/>
              <a:t>Answer</a:t>
            </a:r>
          </a:p>
          <a:p>
            <a:pPr lvl="1"/>
            <a:r>
              <a:rPr lang="en-US" dirty="0" smtClean="0"/>
              <a:t>Library implementing No-Steal, No-Force virtual memory persistence, with manual copy-on-write and redo-only logs.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LRVM</a:t>
            </a:r>
            <a:endParaRPr lang="en-US" dirty="0"/>
          </a:p>
        </p:txBody>
      </p:sp>
      <p:sp>
        <p:nvSpPr>
          <p:cNvPr id="3" name="Content Placeholder 2"/>
          <p:cNvSpPr>
            <a:spLocks noGrp="1"/>
          </p:cNvSpPr>
          <p:nvPr>
            <p:ph idx="1"/>
          </p:nvPr>
        </p:nvSpPr>
        <p:spPr>
          <a:xfrm>
            <a:off x="457200" y="1600200"/>
            <a:ext cx="8229600" cy="5029200"/>
          </a:xfrm>
        </p:spPr>
        <p:txBody>
          <a:bodyPr/>
          <a:lstStyle/>
          <a:p>
            <a:r>
              <a:rPr lang="en-US" dirty="0" smtClean="0"/>
              <a:t>Goal</a:t>
            </a:r>
          </a:p>
          <a:p>
            <a:pPr lvl="1"/>
            <a:r>
              <a:rPr lang="en-US" dirty="0" smtClean="0"/>
              <a:t>allow Unix applications to manipulate persistent data structures (such as the meta data for a file system) in a manner that has clear-cut failure semantics.</a:t>
            </a:r>
          </a:p>
          <a:p>
            <a:r>
              <a:rPr lang="en-US" dirty="0" smtClean="0"/>
              <a:t>Existing Solutions</a:t>
            </a:r>
          </a:p>
          <a:p>
            <a:pPr lvl="1"/>
            <a:r>
              <a:rPr lang="en-US" dirty="0" smtClean="0"/>
              <a:t>Camelot too heavyweight</a:t>
            </a:r>
          </a:p>
          <a:p>
            <a:pPr lvl="1"/>
            <a:r>
              <a:rPr lang="en-US" dirty="0" smtClean="0"/>
              <a:t>Wanted “</a:t>
            </a:r>
            <a:r>
              <a:rPr lang="en-US" dirty="0" err="1" smtClean="0"/>
              <a:t>lite</a:t>
            </a:r>
            <a:r>
              <a:rPr lang="en-US" dirty="0" smtClean="0"/>
              <a:t>” solution</a:t>
            </a:r>
          </a:p>
          <a:p>
            <a:pPr lvl="2"/>
            <a:r>
              <a:rPr lang="en-US" dirty="0" smtClean="0"/>
              <a:t>Do not provide (unneeded) support for distributed and nested transactions, shared logs, etc.</a:t>
            </a:r>
          </a:p>
          <a:p>
            <a:r>
              <a:rPr lang="en-US" dirty="0" smtClean="0"/>
              <a:t>Proposed Solution</a:t>
            </a:r>
          </a:p>
          <a:p>
            <a:pPr lvl="1"/>
            <a:r>
              <a:rPr lang="en-US" dirty="0" smtClean="0"/>
              <a:t>Library that provides only recoverable virtual memory</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LRVM: Lessons from Camelot</a:t>
            </a:r>
            <a:endParaRPr lang="en-US" dirty="0"/>
          </a:p>
        </p:txBody>
      </p:sp>
      <p:sp>
        <p:nvSpPr>
          <p:cNvPr id="3" name="Content Placeholder 2"/>
          <p:cNvSpPr>
            <a:spLocks noGrp="1"/>
          </p:cNvSpPr>
          <p:nvPr>
            <p:ph idx="1"/>
          </p:nvPr>
        </p:nvSpPr>
        <p:spPr>
          <a:xfrm>
            <a:off x="457200" y="1600200"/>
            <a:ext cx="8458200" cy="4525963"/>
          </a:xfrm>
        </p:spPr>
        <p:txBody>
          <a:bodyPr/>
          <a:lstStyle/>
          <a:p>
            <a:r>
              <a:rPr lang="en-US" dirty="0" smtClean="0"/>
              <a:t>Overhead significant</a:t>
            </a:r>
          </a:p>
          <a:p>
            <a:pPr lvl="1"/>
            <a:r>
              <a:rPr lang="en-US" dirty="0" smtClean="0"/>
              <a:t>multiple </a:t>
            </a:r>
            <a:r>
              <a:rPr lang="en-US" dirty="0" smtClean="0"/>
              <a:t>address spaces</a:t>
            </a:r>
            <a:r>
              <a:rPr lang="en-US" dirty="0" smtClean="0"/>
              <a:t> </a:t>
            </a:r>
            <a:endParaRPr lang="en-US" dirty="0" smtClean="0"/>
          </a:p>
          <a:p>
            <a:pPr lvl="1"/>
            <a:r>
              <a:rPr lang="en-US" dirty="0" smtClean="0"/>
              <a:t>constant </a:t>
            </a:r>
            <a:r>
              <a:rPr lang="en-US" dirty="0" smtClean="0"/>
              <a:t>IPC between </a:t>
            </a:r>
            <a:r>
              <a:rPr lang="en-US" dirty="0" smtClean="0"/>
              <a:t>them</a:t>
            </a:r>
          </a:p>
          <a:p>
            <a:r>
              <a:rPr lang="en-US" dirty="0" smtClean="0"/>
              <a:t>programming </a:t>
            </a:r>
            <a:r>
              <a:rPr lang="en-US" dirty="0" smtClean="0"/>
              <a:t>constraints</a:t>
            </a:r>
          </a:p>
          <a:p>
            <a:pPr lvl="1"/>
            <a:r>
              <a:rPr lang="en-US" dirty="0" smtClean="0"/>
              <a:t>Heavyweight </a:t>
            </a:r>
            <a:r>
              <a:rPr lang="en-US" dirty="0" smtClean="0"/>
              <a:t>facilities </a:t>
            </a:r>
            <a:r>
              <a:rPr lang="en-US" dirty="0" smtClean="0"/>
              <a:t>impose </a:t>
            </a:r>
            <a:r>
              <a:rPr lang="en-US" dirty="0" smtClean="0"/>
              <a:t>programming constraints. </a:t>
            </a:r>
          </a:p>
          <a:p>
            <a:r>
              <a:rPr lang="en-US" dirty="0" smtClean="0"/>
              <a:t>Size and </a:t>
            </a:r>
            <a:r>
              <a:rPr lang="en-US" dirty="0" smtClean="0"/>
              <a:t>complexity</a:t>
            </a:r>
            <a:endParaRPr lang="en-US" dirty="0" smtClean="0"/>
          </a:p>
          <a:p>
            <a:pPr lvl="1"/>
            <a:r>
              <a:rPr lang="en-US" dirty="0" smtClean="0"/>
              <a:t>Camelot too big</a:t>
            </a:r>
          </a:p>
          <a:p>
            <a:pPr lvl="1"/>
            <a:r>
              <a:rPr lang="en-US" dirty="0" smtClean="0"/>
              <a:t>Too dependent on Mach</a:t>
            </a:r>
            <a:endParaRPr lang="en-US" dirty="0" smtClean="0"/>
          </a:p>
          <a:p>
            <a:pPr lvl="1"/>
            <a:r>
              <a:rPr lang="en-US" dirty="0" smtClean="0"/>
              <a:t>maintenance </a:t>
            </a:r>
            <a:r>
              <a:rPr lang="en-US" dirty="0" smtClean="0"/>
              <a:t>headaches and lack of </a:t>
            </a:r>
            <a:r>
              <a:rPr lang="en-US" dirty="0" smtClean="0"/>
              <a:t>portability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smtClean="0"/>
              <a:t>M. </a:t>
            </a:r>
            <a:r>
              <a:rPr lang="en-US" dirty="0" err="1" smtClean="0"/>
              <a:t>Satyanarayanan</a:t>
            </a:r>
            <a:endParaRPr lang="en-US" dirty="0"/>
          </a:p>
        </p:txBody>
      </p:sp>
      <p:sp>
        <p:nvSpPr>
          <p:cNvPr id="6147" name="Rectangle 3"/>
          <p:cNvSpPr>
            <a:spLocks noGrp="1" noChangeArrowheads="1"/>
          </p:cNvSpPr>
          <p:nvPr>
            <p:ph type="body" idx="1"/>
          </p:nvPr>
        </p:nvSpPr>
        <p:spPr/>
        <p:txBody>
          <a:bodyPr/>
          <a:lstStyle/>
          <a:p>
            <a:r>
              <a:rPr lang="en-US" dirty="0" smtClean="0"/>
              <a:t>Systems faculty at Carnegie</a:t>
            </a:r>
            <a:r>
              <a:rPr lang="en-US" dirty="0" smtClean="0"/>
              <a:t>-Mellon </a:t>
            </a:r>
            <a:r>
              <a:rPr lang="en-US" dirty="0" smtClean="0"/>
              <a:t>University</a:t>
            </a:r>
          </a:p>
          <a:p>
            <a:r>
              <a:rPr lang="en-US" dirty="0" smtClean="0"/>
              <a:t>Andrew Project</a:t>
            </a:r>
          </a:p>
          <a:p>
            <a:pPr lvl="1"/>
            <a:r>
              <a:rPr lang="en-US" dirty="0" smtClean="0"/>
              <a:t>Distributed </a:t>
            </a:r>
            <a:r>
              <a:rPr lang="en-US" dirty="0" smtClean="0"/>
              <a:t>computing environment begun in </a:t>
            </a:r>
            <a:r>
              <a:rPr lang="en-US" dirty="0" smtClean="0"/>
              <a:t>1983</a:t>
            </a:r>
          </a:p>
          <a:p>
            <a:pPr lvl="1"/>
            <a:r>
              <a:rPr lang="en-US" dirty="0" smtClean="0"/>
              <a:t>IT joint venture between CMU and IBM</a:t>
            </a:r>
          </a:p>
          <a:p>
            <a:pPr lvl="1"/>
            <a:r>
              <a:rPr lang="en-US" dirty="0" smtClean="0"/>
              <a:t>Focused on workstations: client-server</a:t>
            </a:r>
          </a:p>
          <a:p>
            <a:endParaRPr lang="en-US" dirty="0" smtClean="0"/>
          </a:p>
          <a:p>
            <a:r>
              <a:rPr lang="en-US" dirty="0" smtClean="0"/>
              <a:t>Lead Andrew File System</a:t>
            </a:r>
          </a:p>
          <a:p>
            <a:r>
              <a:rPr lang="en-US" dirty="0" smtClean="0"/>
              <a:t>Inspired CODA and another 20 years of research</a:t>
            </a:r>
          </a:p>
          <a:p>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LRVM: Lessons from Camelot</a:t>
            </a:r>
            <a:endParaRPr lang="en-US" dirty="0"/>
          </a:p>
        </p:txBody>
      </p:sp>
      <p:sp>
        <p:nvSpPr>
          <p:cNvPr id="3" name="Content Placeholder 2"/>
          <p:cNvSpPr>
            <a:spLocks noGrp="1"/>
          </p:cNvSpPr>
          <p:nvPr>
            <p:ph idx="1"/>
          </p:nvPr>
        </p:nvSpPr>
        <p:spPr/>
        <p:txBody>
          <a:bodyPr/>
          <a:lstStyle/>
          <a:p>
            <a:r>
              <a:rPr lang="en-US" dirty="0" smtClean="0"/>
              <a:t>Camelot had a object and process model. </a:t>
            </a:r>
          </a:p>
          <a:p>
            <a:pPr lvl="1"/>
            <a:r>
              <a:rPr lang="en-US" dirty="0" smtClean="0"/>
              <a:t>Its componentization led to lots of IPC. </a:t>
            </a:r>
          </a:p>
          <a:p>
            <a:pPr lvl="1"/>
            <a:r>
              <a:rPr lang="en-US" dirty="0" smtClean="0"/>
              <a:t>It had poorly tuned log truncation. </a:t>
            </a:r>
          </a:p>
          <a:p>
            <a:pPr lvl="1"/>
            <a:r>
              <a:rPr lang="en-US" dirty="0" smtClean="0"/>
              <a:t>Was perhaps too much of an embrace of Mach. </a:t>
            </a:r>
          </a:p>
          <a:p>
            <a:pPr lvl="1"/>
            <a:endParaRPr lang="en-US" dirty="0" smtClean="0"/>
          </a:p>
          <a:p>
            <a:r>
              <a:rPr lang="en-US" dirty="0" smtClean="0"/>
              <a:t>However, a lot of good learned from Camelot</a:t>
            </a:r>
          </a:p>
          <a:p>
            <a:pPr lvl="1"/>
            <a:r>
              <a:rPr lang="en-US" dirty="0" smtClean="0"/>
              <a:t>the golden age of CMU Systems learned a lot from the sharing of artifacts: Mach, AFS, Coda... </a:t>
            </a:r>
          </a:p>
          <a:p>
            <a:pPr lvl="1"/>
            <a:r>
              <a:rPr lang="en-US" dirty="0" smtClean="0"/>
              <a:t>A lot of positive spirit in this paper.</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39AC88D-E5B2-654A-A456-4FD8B8BE2846}" type="datetime1">
              <a:rPr lang="en-US"/>
              <a:pPr/>
              <a:t>9/10/09</a:t>
            </a:fld>
            <a:endParaRPr lang="en-US"/>
          </a:p>
        </p:txBody>
      </p:sp>
      <p:sp>
        <p:nvSpPr>
          <p:cNvPr id="5" name="Slide Number Placeholder 5"/>
          <p:cNvSpPr>
            <a:spLocks noGrp="1"/>
          </p:cNvSpPr>
          <p:nvPr>
            <p:ph type="sldNum" sz="quarter" idx="12"/>
          </p:nvPr>
        </p:nvSpPr>
        <p:spPr/>
        <p:txBody>
          <a:bodyPr/>
          <a:lstStyle/>
          <a:p>
            <a:fld id="{297F174A-BDAC-624C-BEBF-124375F58CDC}" type="slidenum">
              <a:rPr lang="en-US"/>
              <a:pPr/>
              <a:t>21</a:t>
            </a:fld>
            <a:endParaRPr lang="en-US"/>
          </a:p>
        </p:txBody>
      </p:sp>
      <p:sp>
        <p:nvSpPr>
          <p:cNvPr id="43010" name="Rectangle 2"/>
          <p:cNvSpPr>
            <a:spLocks noGrp="1" noChangeArrowheads="1"/>
          </p:cNvSpPr>
          <p:nvPr>
            <p:ph type="title"/>
          </p:nvPr>
        </p:nvSpPr>
        <p:spPr/>
        <p:txBody>
          <a:bodyPr/>
          <a:lstStyle/>
          <a:p>
            <a:r>
              <a:rPr lang="en-US" dirty="0" smtClean="0"/>
              <a:t>LRVM: Architecture</a:t>
            </a:r>
            <a:endParaRPr lang="en-US" dirty="0"/>
          </a:p>
        </p:txBody>
      </p:sp>
      <p:sp>
        <p:nvSpPr>
          <p:cNvPr id="43011" name="Rectangle 3"/>
          <p:cNvSpPr>
            <a:spLocks noGrp="1" noChangeArrowheads="1"/>
          </p:cNvSpPr>
          <p:nvPr>
            <p:ph type="body" idx="1"/>
          </p:nvPr>
        </p:nvSpPr>
        <p:spPr/>
        <p:txBody>
          <a:bodyPr/>
          <a:lstStyle/>
          <a:p>
            <a:pPr>
              <a:lnSpc>
                <a:spcPct val="90000"/>
              </a:lnSpc>
            </a:pPr>
            <a:r>
              <a:rPr lang="en-US" sz="2800"/>
              <a:t>Only addresses the problem of Recovery.</a:t>
            </a:r>
          </a:p>
          <a:p>
            <a:pPr>
              <a:lnSpc>
                <a:spcPct val="90000"/>
              </a:lnSpc>
            </a:pPr>
            <a:r>
              <a:rPr lang="en-US" sz="2800"/>
              <a:t>Stores Virtual memory in external data segments found in stable storage.</a:t>
            </a:r>
          </a:p>
          <a:p>
            <a:pPr>
              <a:lnSpc>
                <a:spcPct val="90000"/>
              </a:lnSpc>
            </a:pPr>
            <a:r>
              <a:rPr lang="en-US" sz="2800"/>
              <a:t>Portable with a library that is linked in with applications.</a:t>
            </a:r>
          </a:p>
          <a:p>
            <a:pPr>
              <a:lnSpc>
                <a:spcPct val="90000"/>
              </a:lnSpc>
            </a:pPr>
            <a:r>
              <a:rPr lang="en-US" sz="2800"/>
              <a:t>“Value simplicity over generality” by adopting a layered approach.</a:t>
            </a:r>
          </a:p>
          <a:p>
            <a:pPr>
              <a:lnSpc>
                <a:spcPct val="90000"/>
              </a:lnSpc>
            </a:pPr>
            <a:r>
              <a:rPr lang="en-US" sz="2800"/>
              <a:t>Provides independent control over atomicity and concurrency as well as other problems such as deadlocks and starvations.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fld id="{07AA36FB-9E1B-5642-8559-C7E7CCAA0BA7}" type="datetime1">
              <a:rPr lang="en-US"/>
              <a:pPr/>
              <a:t>9/10/09</a:t>
            </a:fld>
            <a:endParaRPr lang="en-US"/>
          </a:p>
        </p:txBody>
      </p:sp>
      <p:sp>
        <p:nvSpPr>
          <p:cNvPr id="5" name="Slide Number Placeholder 4"/>
          <p:cNvSpPr>
            <a:spLocks noGrp="1"/>
          </p:cNvSpPr>
          <p:nvPr>
            <p:ph type="sldNum" sz="quarter" idx="12"/>
          </p:nvPr>
        </p:nvSpPr>
        <p:spPr/>
        <p:txBody>
          <a:bodyPr/>
          <a:lstStyle/>
          <a:p>
            <a:fld id="{75ECB0A0-E2D1-274F-8C24-429F22847C97}" type="slidenum">
              <a:rPr lang="en-US"/>
              <a:pPr/>
              <a:t>22</a:t>
            </a:fld>
            <a:endParaRPr lang="en-US"/>
          </a:p>
        </p:txBody>
      </p:sp>
      <p:sp>
        <p:nvSpPr>
          <p:cNvPr id="46082" name="Rectangle 2"/>
          <p:cNvSpPr>
            <a:spLocks noGrp="1" noChangeArrowheads="1"/>
          </p:cNvSpPr>
          <p:nvPr>
            <p:ph type="title"/>
          </p:nvPr>
        </p:nvSpPr>
        <p:spPr/>
        <p:txBody>
          <a:bodyPr/>
          <a:lstStyle/>
          <a:p>
            <a:r>
              <a:rPr lang="en-US"/>
              <a:t>Layered Approach of RVM</a:t>
            </a:r>
          </a:p>
        </p:txBody>
      </p:sp>
      <p:graphicFrame>
        <p:nvGraphicFramePr>
          <p:cNvPr id="46083" name="Object 3"/>
          <p:cNvGraphicFramePr>
            <a:graphicFrameLocks noChangeAspect="1"/>
          </p:cNvGraphicFramePr>
          <p:nvPr/>
        </p:nvGraphicFramePr>
        <p:xfrm>
          <a:off x="2286000" y="2286000"/>
          <a:ext cx="4648200" cy="3765550"/>
        </p:xfrm>
        <a:graphic>
          <a:graphicData uri="http://schemas.openxmlformats.org/presentationml/2006/ole">
            <p:oleObj spid="_x0000_s106498" name="Bitmap Image" r:id="rId3" imgW="3247619" imgH="2866667" progId="">
              <p:embed/>
            </p:oleObj>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85DA7508-6D66-F949-A4D4-C1685D4C0A05}" type="datetime1">
              <a:rPr lang="en-US"/>
              <a:pPr/>
              <a:t>9/10/09</a:t>
            </a:fld>
            <a:endParaRPr lang="en-US"/>
          </a:p>
        </p:txBody>
      </p:sp>
      <p:sp>
        <p:nvSpPr>
          <p:cNvPr id="6" name="Slide Number Placeholder 5"/>
          <p:cNvSpPr>
            <a:spLocks noGrp="1"/>
          </p:cNvSpPr>
          <p:nvPr>
            <p:ph type="sldNum" sz="quarter" idx="12"/>
          </p:nvPr>
        </p:nvSpPr>
        <p:spPr/>
        <p:txBody>
          <a:bodyPr/>
          <a:lstStyle/>
          <a:p>
            <a:fld id="{0AABDF18-7311-5A44-938F-0633CB1B04F2}" type="slidenum">
              <a:rPr lang="en-US"/>
              <a:pPr/>
              <a:t>23</a:t>
            </a:fld>
            <a:endParaRPr lang="en-US"/>
          </a:p>
        </p:txBody>
      </p:sp>
      <p:sp>
        <p:nvSpPr>
          <p:cNvPr id="44034" name="Rectangle 2"/>
          <p:cNvSpPr>
            <a:spLocks noGrp="1" noChangeArrowheads="1"/>
          </p:cNvSpPr>
          <p:nvPr>
            <p:ph type="title"/>
          </p:nvPr>
        </p:nvSpPr>
        <p:spPr/>
        <p:txBody>
          <a:bodyPr/>
          <a:lstStyle/>
          <a:p>
            <a:r>
              <a:rPr lang="en-US" dirty="0" smtClean="0"/>
              <a:t>LRVM: Segments </a:t>
            </a:r>
            <a:r>
              <a:rPr lang="en-US" dirty="0"/>
              <a:t>and Regions</a:t>
            </a:r>
          </a:p>
        </p:txBody>
      </p:sp>
      <p:sp>
        <p:nvSpPr>
          <p:cNvPr id="44035" name="Rectangle 3"/>
          <p:cNvSpPr>
            <a:spLocks noGrp="1" noChangeArrowheads="1"/>
          </p:cNvSpPr>
          <p:nvPr>
            <p:ph type="body" idx="1"/>
          </p:nvPr>
        </p:nvSpPr>
        <p:spPr/>
        <p:txBody>
          <a:bodyPr/>
          <a:lstStyle/>
          <a:p>
            <a:r>
              <a:rPr lang="en-US"/>
              <a:t>Applications map regions of segments into their virtual memory.</a:t>
            </a:r>
          </a:p>
        </p:txBody>
      </p:sp>
      <p:graphicFrame>
        <p:nvGraphicFramePr>
          <p:cNvPr id="44036" name="Object 4"/>
          <p:cNvGraphicFramePr>
            <a:graphicFrameLocks noChangeAspect="1"/>
          </p:cNvGraphicFramePr>
          <p:nvPr/>
        </p:nvGraphicFramePr>
        <p:xfrm>
          <a:off x="1600200" y="3200400"/>
          <a:ext cx="5715000" cy="2728913"/>
        </p:xfrm>
        <a:graphic>
          <a:graphicData uri="http://schemas.openxmlformats.org/presentationml/2006/ole">
            <p:oleObj spid="_x0000_s107522" name="Bitmap Image" r:id="rId3" imgW="3790476" imgH="1809524" progId="">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952169E-EAE2-384A-BE32-6F1CF091B048}" type="datetime1">
              <a:rPr lang="en-US"/>
              <a:pPr/>
              <a:t>9/10/09</a:t>
            </a:fld>
            <a:endParaRPr lang="en-US"/>
          </a:p>
        </p:txBody>
      </p:sp>
      <p:sp>
        <p:nvSpPr>
          <p:cNvPr id="5" name="Slide Number Placeholder 5"/>
          <p:cNvSpPr>
            <a:spLocks noGrp="1"/>
          </p:cNvSpPr>
          <p:nvPr>
            <p:ph type="sldNum" sz="quarter" idx="12"/>
          </p:nvPr>
        </p:nvSpPr>
        <p:spPr/>
        <p:txBody>
          <a:bodyPr/>
          <a:lstStyle/>
          <a:p>
            <a:fld id="{14C255D5-557E-2C48-AA34-4F59A21E2211}" type="slidenum">
              <a:rPr lang="en-US"/>
              <a:pPr/>
              <a:t>24</a:t>
            </a:fld>
            <a:endParaRPr lang="en-US"/>
          </a:p>
        </p:txBody>
      </p:sp>
      <p:sp>
        <p:nvSpPr>
          <p:cNvPr id="45058" name="Rectangle 2"/>
          <p:cNvSpPr>
            <a:spLocks noGrp="1" noChangeArrowheads="1"/>
          </p:cNvSpPr>
          <p:nvPr>
            <p:ph type="title"/>
          </p:nvPr>
        </p:nvSpPr>
        <p:spPr/>
        <p:txBody>
          <a:bodyPr/>
          <a:lstStyle/>
          <a:p>
            <a:r>
              <a:rPr lang="en-US" dirty="0" smtClean="0"/>
              <a:t>LRVM: Sequence </a:t>
            </a:r>
            <a:r>
              <a:rPr lang="en-US" dirty="0"/>
              <a:t>of Operations</a:t>
            </a:r>
          </a:p>
        </p:txBody>
      </p:sp>
      <p:sp>
        <p:nvSpPr>
          <p:cNvPr id="45059" name="Rectangle 3"/>
          <p:cNvSpPr>
            <a:spLocks noGrp="1" noChangeArrowheads="1"/>
          </p:cNvSpPr>
          <p:nvPr>
            <p:ph type="body" idx="1"/>
          </p:nvPr>
        </p:nvSpPr>
        <p:spPr/>
        <p:txBody>
          <a:bodyPr/>
          <a:lstStyle/>
          <a:p>
            <a:r>
              <a:rPr lang="en-US"/>
              <a:t>Select regions in virtual memory to be mapped.</a:t>
            </a:r>
          </a:p>
          <a:p>
            <a:r>
              <a:rPr lang="en-US"/>
              <a:t>Get a global transaction ID.</a:t>
            </a:r>
          </a:p>
          <a:p>
            <a:r>
              <a:rPr lang="en-US"/>
              <a:t>Successful commit saves segments in log.</a:t>
            </a:r>
          </a:p>
          <a:p>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3656F27-4FE1-574E-8331-EB94B27B364A}" type="datetime1">
              <a:rPr lang="en-US"/>
              <a:pPr/>
              <a:t>9/10/09</a:t>
            </a:fld>
            <a:endParaRPr lang="en-US"/>
          </a:p>
        </p:txBody>
      </p:sp>
      <p:sp>
        <p:nvSpPr>
          <p:cNvPr id="5" name="Slide Number Placeholder 5"/>
          <p:cNvSpPr>
            <a:spLocks noGrp="1"/>
          </p:cNvSpPr>
          <p:nvPr>
            <p:ph type="sldNum" sz="quarter" idx="12"/>
          </p:nvPr>
        </p:nvSpPr>
        <p:spPr/>
        <p:txBody>
          <a:bodyPr/>
          <a:lstStyle/>
          <a:p>
            <a:fld id="{B11E9826-3CE1-6F4B-9F71-3C066D692EBE}" type="slidenum">
              <a:rPr lang="en-US"/>
              <a:pPr/>
              <a:t>25</a:t>
            </a:fld>
            <a:endParaRPr lang="en-US"/>
          </a:p>
        </p:txBody>
      </p:sp>
      <p:sp>
        <p:nvSpPr>
          <p:cNvPr id="47106" name="Rectangle 2"/>
          <p:cNvSpPr>
            <a:spLocks noGrp="1" noChangeArrowheads="1"/>
          </p:cNvSpPr>
          <p:nvPr>
            <p:ph type="title"/>
          </p:nvPr>
        </p:nvSpPr>
        <p:spPr/>
        <p:txBody>
          <a:bodyPr/>
          <a:lstStyle/>
          <a:p>
            <a:r>
              <a:rPr lang="en-US" dirty="0" smtClean="0"/>
              <a:t>LRVM: Crash </a:t>
            </a:r>
            <a:r>
              <a:rPr lang="en-US" dirty="0"/>
              <a:t>Recovery</a:t>
            </a:r>
          </a:p>
        </p:txBody>
      </p:sp>
      <p:sp>
        <p:nvSpPr>
          <p:cNvPr id="47107" name="Rectangle 3"/>
          <p:cNvSpPr>
            <a:spLocks noGrp="1" noChangeArrowheads="1"/>
          </p:cNvSpPr>
          <p:nvPr>
            <p:ph type="body" idx="1"/>
          </p:nvPr>
        </p:nvSpPr>
        <p:spPr/>
        <p:txBody>
          <a:bodyPr/>
          <a:lstStyle/>
          <a:p>
            <a:r>
              <a:rPr lang="en-US"/>
              <a:t>Recovery consists of reading the log from tail to head and then reconstructing the last committed changes.</a:t>
            </a:r>
          </a:p>
          <a:p>
            <a:r>
              <a:rPr lang="en-US"/>
              <a:t>Modifications are applied to the external data segment.</a:t>
            </a:r>
          </a:p>
          <a:p>
            <a:r>
              <a:rPr lang="en-US"/>
              <a:t>Log is emptied.</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F32CADE-1AA1-1C42-8919-425273C798E7}" type="datetime1">
              <a:rPr lang="en-US"/>
              <a:pPr/>
              <a:t>9/10/09</a:t>
            </a:fld>
            <a:endParaRPr lang="en-US"/>
          </a:p>
        </p:txBody>
      </p:sp>
      <p:sp>
        <p:nvSpPr>
          <p:cNvPr id="5" name="Slide Number Placeholder 5"/>
          <p:cNvSpPr>
            <a:spLocks noGrp="1"/>
          </p:cNvSpPr>
          <p:nvPr>
            <p:ph type="sldNum" sz="quarter" idx="12"/>
          </p:nvPr>
        </p:nvSpPr>
        <p:spPr/>
        <p:txBody>
          <a:bodyPr/>
          <a:lstStyle/>
          <a:p>
            <a:fld id="{22395135-C395-F249-9BC2-3F40FE45695A}" type="slidenum">
              <a:rPr lang="en-US"/>
              <a:pPr/>
              <a:t>26</a:t>
            </a:fld>
            <a:endParaRPr lang="en-US"/>
          </a:p>
        </p:txBody>
      </p:sp>
      <p:sp>
        <p:nvSpPr>
          <p:cNvPr id="48130" name="Rectangle 2"/>
          <p:cNvSpPr>
            <a:spLocks noGrp="1" noChangeArrowheads="1"/>
          </p:cNvSpPr>
          <p:nvPr>
            <p:ph type="title"/>
          </p:nvPr>
        </p:nvSpPr>
        <p:spPr/>
        <p:txBody>
          <a:bodyPr/>
          <a:lstStyle/>
          <a:p>
            <a:r>
              <a:rPr lang="en-US" dirty="0" smtClean="0"/>
              <a:t>LRVM: Truncation</a:t>
            </a:r>
            <a:endParaRPr lang="en-US" dirty="0"/>
          </a:p>
        </p:txBody>
      </p:sp>
      <p:sp>
        <p:nvSpPr>
          <p:cNvPr id="48131" name="Rectangle 3"/>
          <p:cNvSpPr>
            <a:spLocks noGrp="1" noChangeArrowheads="1"/>
          </p:cNvSpPr>
          <p:nvPr>
            <p:ph type="body" idx="1"/>
          </p:nvPr>
        </p:nvSpPr>
        <p:spPr/>
        <p:txBody>
          <a:bodyPr/>
          <a:lstStyle/>
          <a:p>
            <a:r>
              <a:rPr lang="en-US"/>
              <a:t>Reclaiming space in the log by applying changes to the external data segment.</a:t>
            </a:r>
          </a:p>
          <a:p>
            <a:r>
              <a:rPr lang="en-US"/>
              <a:t>Necessary because space is finite.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LRVM: Performance</a:t>
            </a:r>
            <a:endParaRPr lang="en-US" dirty="0"/>
          </a:p>
        </p:txBody>
      </p:sp>
      <p:sp>
        <p:nvSpPr>
          <p:cNvPr id="3" name="Content Placeholder 2"/>
          <p:cNvSpPr>
            <a:spLocks noGrp="1"/>
          </p:cNvSpPr>
          <p:nvPr>
            <p:ph idx="1"/>
          </p:nvPr>
        </p:nvSpPr>
        <p:spPr/>
        <p:txBody>
          <a:bodyPr/>
          <a:lstStyle/>
          <a:p>
            <a:r>
              <a:rPr lang="en-US" dirty="0" smtClean="0"/>
              <a:t>Beats Camelot across the board. </a:t>
            </a:r>
          </a:p>
          <a:p>
            <a:r>
              <a:rPr lang="en-US" dirty="0" smtClean="0"/>
              <a:t>Lack of integration with VM does not appear to be a significant problem as long as ration of Real/Physical memory doesn't grow too large. </a:t>
            </a:r>
            <a:endParaRPr lang="en-US" smtClean="0"/>
          </a:p>
          <a:p>
            <a:r>
              <a:rPr lang="en-US" smtClean="0"/>
              <a:t>Log </a:t>
            </a:r>
            <a:r>
              <a:rPr lang="en-US" dirty="0" smtClean="0"/>
              <a:t>traffic optimizations provide significant (though not multiple factors) savings. </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5FFF681-1780-7648-8366-A97A66A205A7}" type="datetime1">
              <a:rPr lang="en-US"/>
              <a:pPr/>
              <a:t>9/10/09</a:t>
            </a:fld>
            <a:endParaRPr lang="en-US"/>
          </a:p>
        </p:txBody>
      </p:sp>
      <p:sp>
        <p:nvSpPr>
          <p:cNvPr id="5" name="Slide Number Placeholder 5"/>
          <p:cNvSpPr>
            <a:spLocks noGrp="1"/>
          </p:cNvSpPr>
          <p:nvPr>
            <p:ph type="sldNum" sz="quarter" idx="12"/>
          </p:nvPr>
        </p:nvSpPr>
        <p:spPr/>
        <p:txBody>
          <a:bodyPr/>
          <a:lstStyle/>
          <a:p>
            <a:fld id="{F416EA4C-9F05-2341-AE77-36A36EADCF1C}" type="slidenum">
              <a:rPr lang="en-US"/>
              <a:pPr/>
              <a:t>28</a:t>
            </a:fld>
            <a:endParaRPr lang="en-US"/>
          </a:p>
        </p:txBody>
      </p:sp>
      <p:sp>
        <p:nvSpPr>
          <p:cNvPr id="57346" name="Rectangle 2"/>
          <p:cNvSpPr>
            <a:spLocks noGrp="1" noChangeArrowheads="1"/>
          </p:cNvSpPr>
          <p:nvPr>
            <p:ph type="title"/>
          </p:nvPr>
        </p:nvSpPr>
        <p:spPr/>
        <p:txBody>
          <a:bodyPr/>
          <a:lstStyle/>
          <a:p>
            <a:r>
              <a:rPr lang="en-US" dirty="0" smtClean="0"/>
              <a:t>LRVM: Summary</a:t>
            </a:r>
            <a:endParaRPr lang="en-US" dirty="0"/>
          </a:p>
        </p:txBody>
      </p:sp>
      <p:sp>
        <p:nvSpPr>
          <p:cNvPr id="57347" name="Rectangle 3"/>
          <p:cNvSpPr>
            <a:spLocks noGrp="1" noChangeArrowheads="1"/>
          </p:cNvSpPr>
          <p:nvPr>
            <p:ph type="body" idx="1"/>
          </p:nvPr>
        </p:nvSpPr>
        <p:spPr/>
        <p:txBody>
          <a:bodyPr/>
          <a:lstStyle/>
          <a:p>
            <a:pPr>
              <a:lnSpc>
                <a:spcPct val="90000"/>
              </a:lnSpc>
            </a:pPr>
            <a:r>
              <a:rPr lang="en-US" sz="2500" dirty="0" smtClean="0"/>
              <a:t>RVM </a:t>
            </a:r>
            <a:r>
              <a:rPr lang="en-US" sz="2500" dirty="0"/>
              <a:t>addresses only the problem of recovery in VM and introduces a “neat” layered structure to address the other </a:t>
            </a:r>
            <a:r>
              <a:rPr lang="en-US" sz="2500" dirty="0" smtClean="0"/>
              <a:t>problems</a:t>
            </a:r>
          </a:p>
          <a:p>
            <a:pPr>
              <a:lnSpc>
                <a:spcPct val="90000"/>
              </a:lnSpc>
            </a:pPr>
            <a:r>
              <a:rPr lang="en-US" sz="2500" dirty="0" smtClean="0"/>
              <a:t>manipulate persistent data structures</a:t>
            </a:r>
            <a:r>
              <a:rPr lang="en-US" sz="2500" dirty="0" smtClean="0"/>
              <a:t> </a:t>
            </a:r>
          </a:p>
          <a:p>
            <a:pPr lvl="1">
              <a:lnSpc>
                <a:spcPct val="90000"/>
              </a:lnSpc>
            </a:pPr>
            <a:r>
              <a:rPr lang="en-US" sz="2100" dirty="0" smtClean="0"/>
              <a:t>In manner </a:t>
            </a:r>
            <a:r>
              <a:rPr lang="en-US" sz="2100" dirty="0" smtClean="0"/>
              <a:t>that has clear-cut failure </a:t>
            </a:r>
            <a:r>
              <a:rPr lang="en-US" sz="2100" dirty="0" smtClean="0"/>
              <a:t>semantics</a:t>
            </a:r>
          </a:p>
          <a:p>
            <a:pPr>
              <a:lnSpc>
                <a:spcPct val="90000"/>
              </a:lnSpc>
            </a:pPr>
            <a:r>
              <a:rPr lang="en-US" sz="2500" dirty="0" smtClean="0"/>
              <a:t>Experience</a:t>
            </a:r>
          </a:p>
          <a:p>
            <a:pPr lvl="1">
              <a:lnSpc>
                <a:spcPct val="90000"/>
              </a:lnSpc>
            </a:pPr>
            <a:r>
              <a:rPr lang="en-US" sz="2100" dirty="0" smtClean="0"/>
              <a:t>Heavyweight fully general transaction support facility led to lightweight facility that only provides recoverable virtual </a:t>
            </a:r>
            <a:r>
              <a:rPr lang="en-US" sz="2100" dirty="0" err="1" smtClean="0"/>
              <a:t>mem</a:t>
            </a:r>
            <a:endParaRPr lang="en-US" sz="2100" dirty="0" smtClean="0"/>
          </a:p>
          <a:p>
            <a:pPr>
              <a:lnSpc>
                <a:spcPct val="90000"/>
              </a:lnSpc>
            </a:pPr>
            <a:r>
              <a:rPr lang="en-US" sz="2500" dirty="0" smtClean="0"/>
              <a:t>However,</a:t>
            </a:r>
          </a:p>
          <a:p>
            <a:pPr lvl="1">
              <a:lnSpc>
                <a:spcPct val="90000"/>
              </a:lnSpc>
            </a:pPr>
            <a:r>
              <a:rPr lang="en-US" sz="2100" dirty="0" smtClean="0"/>
              <a:t>Paper did not show that layered approach can perform well</a:t>
            </a:r>
          </a:p>
          <a:p>
            <a:pPr>
              <a:lnSpc>
                <a:spcPct val="90000"/>
              </a:lnSpc>
            </a:pPr>
            <a:r>
              <a:rPr lang="en-US" sz="2500" dirty="0" smtClean="0"/>
              <a:t>Lesson</a:t>
            </a:r>
          </a:p>
          <a:p>
            <a:pPr lvl="1">
              <a:lnSpc>
                <a:spcPct val="90000"/>
              </a:lnSpc>
            </a:pPr>
            <a:r>
              <a:rPr lang="en-US" sz="2100" dirty="0" err="1" smtClean="0"/>
              <a:t>Bulding</a:t>
            </a:r>
            <a:r>
              <a:rPr lang="en-US" sz="2100" dirty="0" smtClean="0"/>
              <a:t> OS, do few things well instead of being general</a:t>
            </a:r>
          </a:p>
          <a:p>
            <a:pPr>
              <a:lnSpc>
                <a:spcPct val="90000"/>
              </a:lnSpc>
            </a:pPr>
            <a:endParaRPr lang="en-US" sz="25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274638"/>
            <a:ext cx="9144000" cy="1143000"/>
          </a:xfrm>
        </p:spPr>
        <p:txBody>
          <a:bodyPr/>
          <a:lstStyle/>
          <a:p>
            <a:r>
              <a:rPr lang="en-US" dirty="0" smtClean="0"/>
              <a:t>Disconnected Operation:1988-1993</a:t>
            </a:r>
            <a:endParaRPr lang="en-US" dirty="0"/>
          </a:p>
        </p:txBody>
      </p:sp>
      <p:sp>
        <p:nvSpPr>
          <p:cNvPr id="22531" name="Rectangle 3"/>
          <p:cNvSpPr>
            <a:spLocks noGrp="1" noChangeArrowheads="1"/>
          </p:cNvSpPr>
          <p:nvPr>
            <p:ph type="body" idx="1"/>
          </p:nvPr>
        </p:nvSpPr>
        <p:spPr/>
        <p:txBody>
          <a:bodyPr/>
          <a:lstStyle/>
          <a:p>
            <a:r>
              <a:rPr lang="en-US" dirty="0"/>
              <a:t>Started as tool allowing a client isolated by a network failure to continue to operate</a:t>
            </a:r>
          </a:p>
          <a:p>
            <a:r>
              <a:rPr lang="en-US" dirty="0"/>
              <a:t>Made possible thanks to</a:t>
            </a:r>
          </a:p>
          <a:p>
            <a:pPr lvl="1"/>
            <a:r>
              <a:rPr lang="en-US" dirty="0"/>
              <a:t>Optimistic philosophy</a:t>
            </a:r>
          </a:p>
          <a:p>
            <a:pPr lvl="1"/>
            <a:r>
              <a:rPr lang="en-US" b="1" i="1" u="sng" dirty="0"/>
              <a:t>File hoarding</a:t>
            </a:r>
            <a:r>
              <a:rPr lang="en-US" dirty="0"/>
              <a:t> in client cache</a:t>
            </a:r>
          </a:p>
          <a:p>
            <a:r>
              <a:rPr lang="en-US" dirty="0"/>
              <a:t>Gained importance with arrival of portable computers</a:t>
            </a:r>
          </a:p>
          <a:p>
            <a:pPr lvl="1"/>
            <a:r>
              <a:rPr lang="en-US" dirty="0"/>
              <a:t>Resulted in </a:t>
            </a:r>
            <a:r>
              <a:rPr lang="en-US" b="1" i="1" dirty="0"/>
              <a:t>voluntary disconnections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Paper overview</a:t>
            </a:r>
          </a:p>
        </p:txBody>
      </p:sp>
      <p:sp>
        <p:nvSpPr>
          <p:cNvPr id="6147" name="Rectangle 3"/>
          <p:cNvSpPr>
            <a:spLocks noGrp="1" noChangeArrowheads="1"/>
          </p:cNvSpPr>
          <p:nvPr>
            <p:ph type="body" idx="1"/>
          </p:nvPr>
        </p:nvSpPr>
        <p:spPr/>
        <p:txBody>
          <a:bodyPr/>
          <a:lstStyle/>
          <a:p>
            <a:r>
              <a:rPr lang="en-US" dirty="0" smtClean="0"/>
              <a:t>Reviews </a:t>
            </a:r>
            <a:r>
              <a:rPr lang="en-US" dirty="0"/>
              <a:t>the multiple contributions of Coda:</a:t>
            </a:r>
          </a:p>
          <a:p>
            <a:pPr lvl="1"/>
            <a:r>
              <a:rPr lang="en-US" dirty="0"/>
              <a:t>Optimistic </a:t>
            </a:r>
            <a:r>
              <a:rPr lang="en-US" dirty="0" smtClean="0"/>
              <a:t>replication</a:t>
            </a:r>
          </a:p>
          <a:p>
            <a:pPr lvl="1"/>
            <a:r>
              <a:rPr lang="en-US" dirty="0"/>
              <a:t>Trickle reintegration to support weakly connected workstations</a:t>
            </a:r>
          </a:p>
          <a:p>
            <a:pPr lvl="1"/>
            <a:r>
              <a:rPr lang="en-US" dirty="0"/>
              <a:t>Isolation-only transactions</a:t>
            </a:r>
          </a:p>
          <a:p>
            <a:pPr lvl="1"/>
            <a:r>
              <a:rPr lang="en-US" dirty="0"/>
              <a:t>Operation shipping</a:t>
            </a:r>
          </a:p>
          <a:p>
            <a:r>
              <a:rPr lang="en-US" dirty="0"/>
              <a:t>Ends with a few lessons learned</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dirty="0" smtClean="0"/>
              <a:t>Disconnected Operation</a:t>
            </a:r>
            <a:r>
              <a:rPr lang="en-US" dirty="0" smtClean="0"/>
              <a:t> </a:t>
            </a:r>
            <a:endParaRPr lang="en-US" dirty="0"/>
          </a:p>
        </p:txBody>
      </p:sp>
      <p:sp>
        <p:nvSpPr>
          <p:cNvPr id="54275" name="Rectangle 3"/>
          <p:cNvSpPr>
            <a:spLocks noGrp="1" noChangeArrowheads="1"/>
          </p:cNvSpPr>
          <p:nvPr>
            <p:ph type="body" idx="1"/>
          </p:nvPr>
        </p:nvSpPr>
        <p:spPr/>
        <p:txBody>
          <a:bodyPr/>
          <a:lstStyle/>
          <a:p>
            <a:r>
              <a:rPr lang="en-US" b="1" dirty="0"/>
              <a:t>File Hoarding:</a:t>
            </a:r>
          </a:p>
          <a:p>
            <a:pPr lvl="1"/>
            <a:r>
              <a:rPr lang="en-US" dirty="0"/>
              <a:t>Coda allows user to specify which files should always remain cached on her workstation and to assign priorities to these files</a:t>
            </a:r>
          </a:p>
          <a:p>
            <a:r>
              <a:rPr lang="en-US" dirty="0"/>
              <a:t>When workstation gets reconnected, Coda initiates a</a:t>
            </a:r>
            <a:r>
              <a:rPr lang="en-US" b="1" i="1" dirty="0"/>
              <a:t> reintegration process</a:t>
            </a:r>
          </a:p>
          <a:p>
            <a:pPr lvl="1"/>
            <a:r>
              <a:rPr lang="en-US" dirty="0"/>
              <a:t>Changes are propagated and inconsistencies detected</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dirty="0" smtClean="0"/>
              <a:t>Disconnected </a:t>
            </a:r>
            <a:r>
              <a:rPr lang="en-US" dirty="0" smtClean="0"/>
              <a:t>Operation</a:t>
            </a:r>
            <a:endParaRPr lang="en-US" dirty="0"/>
          </a:p>
        </p:txBody>
      </p:sp>
      <p:sp>
        <p:nvSpPr>
          <p:cNvPr id="58371" name="Rectangle 3"/>
          <p:cNvSpPr>
            <a:spLocks noGrp="1" noChangeArrowheads="1"/>
          </p:cNvSpPr>
          <p:nvPr>
            <p:ph type="body" idx="1"/>
          </p:nvPr>
        </p:nvSpPr>
        <p:spPr/>
        <p:txBody>
          <a:bodyPr/>
          <a:lstStyle/>
          <a:p>
            <a:r>
              <a:rPr lang="en-US"/>
              <a:t>Disconnected operation mode complements but does not replace server replication</a:t>
            </a:r>
          </a:p>
          <a:p>
            <a:pPr lvl="1"/>
            <a:r>
              <a:rPr lang="en-US"/>
              <a:t>Cached replicas are only available when client workstation is turned on</a:t>
            </a:r>
          </a:p>
          <a:p>
            <a:pPr lvl="1"/>
            <a:r>
              <a:rPr lang="en-US"/>
              <a:t> Make server replicas </a:t>
            </a:r>
            <a:r>
              <a:rPr lang="en-US" b="1" i="1"/>
              <a:t>primary replicas</a:t>
            </a:r>
            <a:r>
              <a:rPr lang="en-US"/>
              <a:t> and cached replicas </a:t>
            </a:r>
            <a:r>
              <a:rPr lang="en-US" b="1" i="1"/>
              <a:t>secondary replicas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dirty="0" smtClean="0"/>
              <a:t>Implementation</a:t>
            </a:r>
            <a:endParaRPr lang="en-US" dirty="0"/>
          </a:p>
        </p:txBody>
      </p:sp>
      <p:sp>
        <p:nvSpPr>
          <p:cNvPr id="59395" name="Rectangle 3"/>
          <p:cNvSpPr>
            <a:spLocks noGrp="1" noChangeArrowheads="1"/>
          </p:cNvSpPr>
          <p:nvPr>
            <p:ph type="body" idx="1"/>
          </p:nvPr>
        </p:nvSpPr>
        <p:spPr/>
        <p:txBody>
          <a:bodyPr/>
          <a:lstStyle/>
          <a:p>
            <a:pPr marL="609600" indent="-609600">
              <a:lnSpc>
                <a:spcPct val="90000"/>
              </a:lnSpc>
              <a:tabLst>
                <a:tab pos="4694238" algn="l"/>
              </a:tabLst>
            </a:pPr>
            <a:r>
              <a:rPr lang="en-US" dirty="0"/>
              <a:t>Three states:</a:t>
            </a:r>
          </a:p>
          <a:p>
            <a:pPr marL="609600" indent="-609600">
              <a:lnSpc>
                <a:spcPct val="90000"/>
              </a:lnSpc>
              <a:buFontTx/>
              <a:buAutoNum type="arabicPeriod"/>
              <a:tabLst>
                <a:tab pos="4694238" algn="l"/>
              </a:tabLst>
            </a:pPr>
            <a:r>
              <a:rPr lang="en-US" b="1" i="1" dirty="0"/>
              <a:t>Hoarding:</a:t>
            </a:r>
            <a:br>
              <a:rPr lang="en-US" b="1" i="1" dirty="0"/>
            </a:br>
            <a:r>
              <a:rPr lang="en-US" dirty="0"/>
              <a:t>Normal operation mode</a:t>
            </a:r>
          </a:p>
          <a:p>
            <a:pPr marL="609600" indent="-609600">
              <a:lnSpc>
                <a:spcPct val="90000"/>
              </a:lnSpc>
              <a:buFontTx/>
              <a:buAutoNum type="arabicPeriod"/>
              <a:tabLst>
                <a:tab pos="4694238" algn="l"/>
              </a:tabLst>
            </a:pPr>
            <a:r>
              <a:rPr lang="en-US" b="1" i="1" dirty="0"/>
              <a:t>Emulating:</a:t>
            </a:r>
            <a:br>
              <a:rPr lang="en-US" b="1" i="1" dirty="0"/>
            </a:br>
            <a:r>
              <a:rPr lang="en-US" dirty="0"/>
              <a:t>Disconnected operation mode</a:t>
            </a:r>
          </a:p>
          <a:p>
            <a:pPr marL="609600" indent="-609600">
              <a:lnSpc>
                <a:spcPct val="90000"/>
              </a:lnSpc>
              <a:buFontTx/>
              <a:buAutoNum type="arabicPeriod"/>
              <a:tabLst>
                <a:tab pos="4694238" algn="l"/>
              </a:tabLst>
            </a:pPr>
            <a:r>
              <a:rPr lang="en-US" b="1" i="1" dirty="0"/>
              <a:t>Reintegrating:</a:t>
            </a:r>
            <a:br>
              <a:rPr lang="en-US" b="1" i="1" dirty="0"/>
            </a:br>
            <a:r>
              <a:rPr lang="en-US" dirty="0"/>
              <a:t>Propagates </a:t>
            </a:r>
            <a:r>
              <a:rPr lang="en-US" b="1" i="1" dirty="0"/>
              <a:t> </a:t>
            </a:r>
            <a:r>
              <a:rPr lang="en-US" dirty="0"/>
              <a:t>changes and detects inconsistencies</a:t>
            </a:r>
            <a:endParaRPr lang="en-US" b="1" i="1"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4" name="Rectangle 1028"/>
          <p:cNvSpPr>
            <a:spLocks noGrp="1" noChangeArrowheads="1"/>
          </p:cNvSpPr>
          <p:nvPr>
            <p:ph type="title"/>
          </p:nvPr>
        </p:nvSpPr>
        <p:spPr/>
        <p:txBody>
          <a:bodyPr/>
          <a:lstStyle/>
          <a:p>
            <a:r>
              <a:rPr lang="en-US" dirty="0"/>
              <a:t>Implementation</a:t>
            </a:r>
            <a:r>
              <a:rPr lang="en-US" dirty="0" smtClean="0"/>
              <a:t> </a:t>
            </a:r>
            <a:endParaRPr lang="en-US" dirty="0"/>
          </a:p>
        </p:txBody>
      </p:sp>
      <p:sp>
        <p:nvSpPr>
          <p:cNvPr id="61445" name="Oval 1029"/>
          <p:cNvSpPr>
            <a:spLocks noChangeArrowheads="1"/>
          </p:cNvSpPr>
          <p:nvPr/>
        </p:nvSpPr>
        <p:spPr bwMode="auto">
          <a:xfrm>
            <a:off x="3395663" y="1987550"/>
            <a:ext cx="2352675" cy="835025"/>
          </a:xfrm>
          <a:prstGeom prst="ellipse">
            <a:avLst/>
          </a:prstGeom>
          <a:solidFill>
            <a:schemeClr val="accent1"/>
          </a:solidFill>
          <a:ln w="12700" cap="sq">
            <a:solidFill>
              <a:schemeClr val="tx1"/>
            </a:solidFill>
            <a:miter lim="800000"/>
            <a:headEnd type="none" w="sm" len="sm"/>
            <a:tailEnd type="none" w="sm" len="sm"/>
          </a:ln>
          <a:effectLst/>
        </p:spPr>
        <p:txBody>
          <a:bodyPr wrap="none" anchor="ctr">
            <a:prstTxWarp prst="textNoShape">
              <a:avLst/>
            </a:prstTxWarp>
          </a:bodyPr>
          <a:lstStyle/>
          <a:p>
            <a:pPr algn="ctr" eaLnBrk="1" latinLnBrk="1" hangingPunct="1"/>
            <a:r>
              <a:rPr kumimoji="1" lang="en-US" sz="3200" b="1">
                <a:latin typeface="Arial Narrow" pitchFamily="-112" charset="0"/>
                <a:ea typeface="굴림" pitchFamily="-112" charset="-127"/>
                <a:cs typeface="굴림" pitchFamily="-112" charset="-127"/>
              </a:rPr>
              <a:t>Hoarding</a:t>
            </a:r>
          </a:p>
        </p:txBody>
      </p:sp>
      <p:sp>
        <p:nvSpPr>
          <p:cNvPr id="61447" name="Oval 1031"/>
          <p:cNvSpPr>
            <a:spLocks noChangeArrowheads="1"/>
          </p:cNvSpPr>
          <p:nvPr/>
        </p:nvSpPr>
        <p:spPr bwMode="auto">
          <a:xfrm>
            <a:off x="928688" y="4340225"/>
            <a:ext cx="2352675" cy="835025"/>
          </a:xfrm>
          <a:prstGeom prst="ellipse">
            <a:avLst/>
          </a:prstGeom>
          <a:solidFill>
            <a:schemeClr val="accent1"/>
          </a:solidFill>
          <a:ln w="12700" cap="sq">
            <a:solidFill>
              <a:schemeClr val="tx1"/>
            </a:solidFill>
            <a:miter lim="800000"/>
            <a:headEnd type="none" w="sm" len="sm"/>
            <a:tailEnd type="none" w="sm" len="sm"/>
          </a:ln>
          <a:effectLst/>
        </p:spPr>
        <p:txBody>
          <a:bodyPr wrap="none" anchor="ctr">
            <a:prstTxWarp prst="textNoShape">
              <a:avLst/>
            </a:prstTxWarp>
          </a:bodyPr>
          <a:lstStyle/>
          <a:p>
            <a:pPr algn="ctr" eaLnBrk="1" latinLnBrk="1" hangingPunct="1"/>
            <a:r>
              <a:rPr kumimoji="1" lang="en-US" sz="3200" b="1">
                <a:latin typeface="Arial Narrow" pitchFamily="-112" charset="0"/>
                <a:ea typeface="굴림" pitchFamily="-112" charset="-127"/>
                <a:cs typeface="굴림" pitchFamily="-112" charset="-127"/>
              </a:rPr>
              <a:t>Emulating</a:t>
            </a:r>
          </a:p>
        </p:txBody>
      </p:sp>
      <p:sp>
        <p:nvSpPr>
          <p:cNvPr id="61448" name="Oval 1032"/>
          <p:cNvSpPr>
            <a:spLocks noChangeArrowheads="1"/>
          </p:cNvSpPr>
          <p:nvPr/>
        </p:nvSpPr>
        <p:spPr bwMode="auto">
          <a:xfrm>
            <a:off x="5483225" y="4340225"/>
            <a:ext cx="2352675" cy="835025"/>
          </a:xfrm>
          <a:prstGeom prst="ellipse">
            <a:avLst/>
          </a:prstGeom>
          <a:solidFill>
            <a:schemeClr val="accent1"/>
          </a:solidFill>
          <a:ln w="12700" cap="sq">
            <a:solidFill>
              <a:schemeClr val="tx1"/>
            </a:solidFill>
            <a:miter lim="800000"/>
            <a:headEnd type="none" w="sm" len="sm"/>
            <a:tailEnd type="none" w="sm" len="sm"/>
          </a:ln>
          <a:effectLst/>
        </p:spPr>
        <p:txBody>
          <a:bodyPr wrap="none" anchor="ctr">
            <a:prstTxWarp prst="textNoShape">
              <a:avLst/>
            </a:prstTxWarp>
          </a:bodyPr>
          <a:lstStyle/>
          <a:p>
            <a:pPr algn="ctr" eaLnBrk="1" latinLnBrk="1" hangingPunct="1"/>
            <a:r>
              <a:rPr kumimoji="1" lang="en-US" sz="3200" b="1">
                <a:latin typeface="Arial Narrow" pitchFamily="-112" charset="0"/>
                <a:ea typeface="굴림" pitchFamily="-112" charset="-127"/>
                <a:cs typeface="굴림" pitchFamily="-112" charset="-127"/>
              </a:rPr>
              <a:t>Recovering</a:t>
            </a:r>
          </a:p>
        </p:txBody>
      </p:sp>
      <p:sp>
        <p:nvSpPr>
          <p:cNvPr id="61449" name="Line 1033"/>
          <p:cNvSpPr>
            <a:spLocks noChangeShapeType="1"/>
          </p:cNvSpPr>
          <p:nvPr/>
        </p:nvSpPr>
        <p:spPr bwMode="auto">
          <a:xfrm flipH="1">
            <a:off x="2522538" y="2670175"/>
            <a:ext cx="1138237" cy="1593850"/>
          </a:xfrm>
          <a:prstGeom prst="line">
            <a:avLst/>
          </a:prstGeom>
          <a:noFill/>
          <a:ln w="50800" cap="sq">
            <a:solidFill>
              <a:schemeClr val="tx1"/>
            </a:solidFill>
            <a:miter lim="800000"/>
            <a:headEnd type="none" w="sm" len="sm"/>
            <a:tailEnd type="triangle" w="lg" len="lg"/>
          </a:ln>
          <a:effectLst/>
        </p:spPr>
        <p:txBody>
          <a:bodyPr wrap="none" anchor="ctr">
            <a:prstTxWarp prst="textNoShape">
              <a:avLst/>
            </a:prstTxWarp>
          </a:bodyPr>
          <a:lstStyle/>
          <a:p>
            <a:endParaRPr lang="en-US"/>
          </a:p>
        </p:txBody>
      </p:sp>
      <p:sp>
        <p:nvSpPr>
          <p:cNvPr id="61451" name="Line 1035"/>
          <p:cNvSpPr>
            <a:spLocks noChangeShapeType="1"/>
          </p:cNvSpPr>
          <p:nvPr/>
        </p:nvSpPr>
        <p:spPr bwMode="auto">
          <a:xfrm>
            <a:off x="3357563" y="4719638"/>
            <a:ext cx="2049462" cy="0"/>
          </a:xfrm>
          <a:prstGeom prst="line">
            <a:avLst/>
          </a:prstGeom>
          <a:noFill/>
          <a:ln w="50800" cap="sq">
            <a:solidFill>
              <a:schemeClr val="tx1"/>
            </a:solidFill>
            <a:miter lim="800000"/>
            <a:headEnd type="none" w="sm" len="sm"/>
            <a:tailEnd type="triangle" w="lg" len="lg"/>
          </a:ln>
          <a:effectLst/>
        </p:spPr>
        <p:txBody>
          <a:bodyPr wrap="none" anchor="ctr">
            <a:prstTxWarp prst="textNoShape">
              <a:avLst/>
            </a:prstTxWarp>
          </a:bodyPr>
          <a:lstStyle/>
          <a:p>
            <a:endParaRPr lang="en-US"/>
          </a:p>
        </p:txBody>
      </p:sp>
      <p:sp>
        <p:nvSpPr>
          <p:cNvPr id="61452" name="Line 1036"/>
          <p:cNvSpPr>
            <a:spLocks noChangeShapeType="1"/>
          </p:cNvSpPr>
          <p:nvPr/>
        </p:nvSpPr>
        <p:spPr bwMode="auto">
          <a:xfrm flipH="1" flipV="1">
            <a:off x="5407025" y="2746375"/>
            <a:ext cx="911225" cy="1593850"/>
          </a:xfrm>
          <a:prstGeom prst="line">
            <a:avLst/>
          </a:prstGeom>
          <a:noFill/>
          <a:ln w="50800" cap="sq">
            <a:solidFill>
              <a:schemeClr val="tx1"/>
            </a:solidFill>
            <a:miter lim="800000"/>
            <a:headEnd type="none" w="sm" len="sm"/>
            <a:tailEnd type="triangle" w="lg" len="lg"/>
          </a:ln>
          <a:effectLst/>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dirty="0"/>
              <a:t>Implementation</a:t>
            </a:r>
            <a:r>
              <a:rPr lang="en-US" dirty="0" smtClean="0"/>
              <a:t> </a:t>
            </a:r>
            <a:endParaRPr lang="en-US" dirty="0"/>
          </a:p>
        </p:txBody>
      </p:sp>
      <p:sp>
        <p:nvSpPr>
          <p:cNvPr id="60419" name="Rectangle 3"/>
          <p:cNvSpPr>
            <a:spLocks noGrp="1" noChangeArrowheads="1"/>
          </p:cNvSpPr>
          <p:nvPr>
            <p:ph type="body" idx="1"/>
          </p:nvPr>
        </p:nvSpPr>
        <p:spPr>
          <a:xfrm>
            <a:off x="685800" y="1981200"/>
            <a:ext cx="7756525" cy="4114800"/>
          </a:xfrm>
        </p:spPr>
        <p:txBody>
          <a:bodyPr/>
          <a:lstStyle/>
          <a:p>
            <a:pPr marL="609600" indent="-609600">
              <a:tabLst>
                <a:tab pos="4694238" algn="l"/>
              </a:tabLst>
            </a:pPr>
            <a:r>
              <a:rPr lang="en-US"/>
              <a:t>Coda maintains a per-client hoard database (HDB) specifying files to be cached on client workstation</a:t>
            </a:r>
          </a:p>
          <a:p>
            <a:pPr marL="1066800" lvl="1" indent="-609600">
              <a:tabLst>
                <a:tab pos="4694238" algn="l"/>
              </a:tabLst>
            </a:pPr>
            <a:r>
              <a:rPr lang="en-US"/>
              <a:t>Client can modify HDB and even set up hoard profiles</a:t>
            </a:r>
          </a:p>
          <a:p>
            <a:pPr marL="1066800" lvl="1" indent="-609600">
              <a:tabLst>
                <a:tab pos="4694238" algn="l"/>
              </a:tabLst>
            </a:pPr>
            <a:endParaRPr lang="en-US" b="1" i="1"/>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dirty="0"/>
              <a:t>Implementation</a:t>
            </a:r>
            <a:r>
              <a:rPr lang="en-US" dirty="0" smtClean="0"/>
              <a:t> </a:t>
            </a:r>
            <a:endParaRPr lang="en-US" dirty="0"/>
          </a:p>
        </p:txBody>
      </p:sp>
      <p:sp>
        <p:nvSpPr>
          <p:cNvPr id="64515" name="Rectangle 3"/>
          <p:cNvSpPr>
            <a:spLocks noGrp="1" noChangeArrowheads="1"/>
          </p:cNvSpPr>
          <p:nvPr>
            <p:ph type="body" idx="1"/>
          </p:nvPr>
        </p:nvSpPr>
        <p:spPr>
          <a:xfrm>
            <a:off x="693738" y="1911350"/>
            <a:ext cx="7756525" cy="4629150"/>
          </a:xfrm>
        </p:spPr>
        <p:txBody>
          <a:bodyPr/>
          <a:lstStyle/>
          <a:p>
            <a:pPr marL="609600" indent="-609600">
              <a:tabLst>
                <a:tab pos="4694238" algn="l"/>
              </a:tabLst>
            </a:pPr>
            <a:r>
              <a:rPr lang="en-US"/>
              <a:t> In disconnected mode:</a:t>
            </a:r>
          </a:p>
          <a:p>
            <a:pPr marL="1066800" lvl="1" indent="-609600">
              <a:tabLst>
                <a:tab pos="4694238" algn="l"/>
              </a:tabLst>
            </a:pPr>
            <a:r>
              <a:rPr lang="en-US"/>
              <a:t>Attempts to access files that are not in the client caches appear as failures to application</a:t>
            </a:r>
          </a:p>
          <a:p>
            <a:pPr marL="1066800" lvl="1" indent="-609600">
              <a:tabLst>
                <a:tab pos="4694238" algn="l"/>
              </a:tabLst>
            </a:pPr>
            <a:r>
              <a:rPr lang="en-US"/>
              <a:t>All changes are written in a persistent log,</a:t>
            </a:r>
            <a:br>
              <a:rPr lang="en-US"/>
            </a:br>
            <a:r>
              <a:rPr lang="en-US"/>
              <a:t>the </a:t>
            </a:r>
            <a:r>
              <a:rPr lang="en-US" b="1" i="1"/>
              <a:t>client modification log </a:t>
            </a:r>
            <a:r>
              <a:rPr lang="en-US"/>
              <a:t>(CML)</a:t>
            </a:r>
          </a:p>
          <a:p>
            <a:pPr marL="1066800" lvl="1" indent="-609600">
              <a:tabLst>
                <a:tab pos="4694238" algn="l"/>
              </a:tabLst>
            </a:pPr>
            <a:r>
              <a:rPr lang="en-US"/>
              <a:t>Venus removes from log all obsolete entries like those pertaining to files that have been deleted</a:t>
            </a:r>
            <a:endParaRPr lang="en-US" b="1" i="1"/>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Conflict Resolution: 1988-1995</a:t>
            </a:r>
            <a:endParaRPr lang="en-US" dirty="0"/>
          </a:p>
        </p:txBody>
      </p:sp>
      <p:sp>
        <p:nvSpPr>
          <p:cNvPr id="23555" name="Rectangle 3"/>
          <p:cNvSpPr>
            <a:spLocks noGrp="1" noChangeArrowheads="1"/>
          </p:cNvSpPr>
          <p:nvPr>
            <p:ph type="body" idx="1"/>
          </p:nvPr>
        </p:nvSpPr>
        <p:spPr/>
        <p:txBody>
          <a:bodyPr/>
          <a:lstStyle/>
          <a:p>
            <a:r>
              <a:rPr lang="en-US"/>
              <a:t>Coda provides automatic resolution of simple directory update conflicts </a:t>
            </a:r>
          </a:p>
          <a:p>
            <a:r>
              <a:rPr lang="en-US"/>
              <a:t>Other conflicts are to be resolved manually by the user</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t>Objectives</a:t>
            </a:r>
          </a:p>
        </p:txBody>
      </p:sp>
      <p:sp>
        <p:nvSpPr>
          <p:cNvPr id="65539" name="Rectangle 3"/>
          <p:cNvSpPr>
            <a:spLocks noGrp="1" noChangeArrowheads="1"/>
          </p:cNvSpPr>
          <p:nvPr>
            <p:ph type="body" idx="1"/>
          </p:nvPr>
        </p:nvSpPr>
        <p:spPr/>
        <p:txBody>
          <a:bodyPr/>
          <a:lstStyle/>
          <a:p>
            <a:r>
              <a:rPr lang="en-US" i="1" dirty="0"/>
              <a:t>No updates should ever be lost without explicit user approval:</a:t>
            </a:r>
            <a:r>
              <a:rPr lang="en-US" dirty="0"/>
              <a:t> conflicts must be </a:t>
            </a:r>
            <a:r>
              <a:rPr lang="en-US" dirty="0" smtClean="0"/>
              <a:t>detected</a:t>
            </a:r>
          </a:p>
          <a:p>
            <a:pPr lvl="1"/>
            <a:r>
              <a:rPr lang="en-US" dirty="0" smtClean="0"/>
              <a:t>Do they ensure this?</a:t>
            </a:r>
            <a:endParaRPr lang="en-US" dirty="0" smtClean="0"/>
          </a:p>
          <a:p>
            <a:r>
              <a:rPr lang="en-US" i="1" dirty="0"/>
              <a:t>The common case of no conflict should be </a:t>
            </a:r>
            <a:r>
              <a:rPr lang="en-US" i="1" dirty="0" smtClean="0"/>
              <a:t>fast</a:t>
            </a:r>
          </a:p>
          <a:p>
            <a:pPr lvl="1"/>
            <a:r>
              <a:rPr lang="en-US" dirty="0" smtClean="0"/>
              <a:t>Is it?</a:t>
            </a:r>
          </a:p>
          <a:p>
            <a:r>
              <a:rPr lang="en-US" i="1" dirty="0"/>
              <a:t>Conflicts are ultimately an application-specific concept: </a:t>
            </a:r>
            <a:r>
              <a:rPr lang="en-US" dirty="0"/>
              <a:t>think of updates to a schedule</a:t>
            </a:r>
          </a:p>
          <a:p>
            <a:r>
              <a:rPr lang="en-US" i="1" dirty="0"/>
              <a:t>The buck stops with the user:</a:t>
            </a:r>
            <a:r>
              <a:rPr lang="en-US" dirty="0"/>
              <a:t> automatic conflict resolution cannot solve all problems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t>Approaches to conflict resolution</a:t>
            </a:r>
          </a:p>
        </p:txBody>
      </p:sp>
      <p:sp>
        <p:nvSpPr>
          <p:cNvPr id="66563" name="Rectangle 3"/>
          <p:cNvSpPr>
            <a:spLocks noGrp="1" noChangeArrowheads="1"/>
          </p:cNvSpPr>
          <p:nvPr>
            <p:ph type="body" idx="1"/>
          </p:nvPr>
        </p:nvSpPr>
        <p:spPr/>
        <p:txBody>
          <a:bodyPr/>
          <a:lstStyle/>
          <a:p>
            <a:r>
              <a:rPr lang="en-US" b="1" i="1"/>
              <a:t>Syntactic approach:</a:t>
            </a:r>
          </a:p>
          <a:p>
            <a:pPr lvl="1"/>
            <a:r>
              <a:rPr lang="en-US"/>
              <a:t>Uses version information</a:t>
            </a:r>
          </a:p>
          <a:p>
            <a:pPr lvl="1"/>
            <a:r>
              <a:rPr lang="en-US"/>
              <a:t>Fast and efficient</a:t>
            </a:r>
          </a:p>
          <a:p>
            <a:pPr lvl="1"/>
            <a:r>
              <a:rPr lang="en-US"/>
              <a:t>Weak in their ability to resolve conflict</a:t>
            </a:r>
          </a:p>
          <a:p>
            <a:r>
              <a:rPr lang="en-US" b="1" i="1"/>
              <a:t>Semantic approach:</a:t>
            </a:r>
          </a:p>
          <a:p>
            <a:pPr lvl="1"/>
            <a:r>
              <a:rPr lang="en-US"/>
              <a:t>Slower but more powerful</a:t>
            </a: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t>Coda solution</a:t>
            </a:r>
          </a:p>
        </p:txBody>
      </p:sp>
      <p:sp>
        <p:nvSpPr>
          <p:cNvPr id="67587" name="Rectangle 3"/>
          <p:cNvSpPr>
            <a:spLocks noGrp="1" noChangeArrowheads="1"/>
          </p:cNvSpPr>
          <p:nvPr>
            <p:ph type="body" idx="1"/>
          </p:nvPr>
        </p:nvSpPr>
        <p:spPr/>
        <p:txBody>
          <a:bodyPr/>
          <a:lstStyle/>
          <a:p>
            <a:r>
              <a:rPr lang="en-US"/>
              <a:t>Coda uses</a:t>
            </a:r>
          </a:p>
          <a:p>
            <a:pPr lvl="1"/>
            <a:r>
              <a:rPr lang="en-US" b="1" i="1"/>
              <a:t>Syntactic approach </a:t>
            </a:r>
            <a:r>
              <a:rPr lang="en-US"/>
              <a:t>to detect absence of conflicts</a:t>
            </a:r>
          </a:p>
          <a:p>
            <a:pPr lvl="1"/>
            <a:r>
              <a:rPr lang="en-US" b="1" i="1"/>
              <a:t>Semantic approach </a:t>
            </a:r>
            <a:r>
              <a:rPr lang="en-US"/>
              <a:t>to resolve possible conflicts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dirty="0" smtClean="0"/>
              <a:t>Motivation for Coda</a:t>
            </a:r>
            <a:endParaRPr lang="en-US" dirty="0"/>
          </a:p>
        </p:txBody>
      </p:sp>
      <p:sp>
        <p:nvSpPr>
          <p:cNvPr id="48131" name="Rectangle 3"/>
          <p:cNvSpPr>
            <a:spLocks noGrp="1" noChangeArrowheads="1"/>
          </p:cNvSpPr>
          <p:nvPr>
            <p:ph type="body" idx="1"/>
          </p:nvPr>
        </p:nvSpPr>
        <p:spPr/>
        <p:txBody>
          <a:bodyPr/>
          <a:lstStyle/>
          <a:p>
            <a:r>
              <a:rPr lang="en-US" dirty="0" smtClean="0"/>
              <a:t>Epilogue to the Andrew File System (AFS)</a:t>
            </a:r>
          </a:p>
          <a:p>
            <a:r>
              <a:rPr lang="en-US" dirty="0" smtClean="0"/>
              <a:t>AFS </a:t>
            </a:r>
            <a:r>
              <a:rPr lang="en-US" dirty="0"/>
              <a:t>was found to be vulnerable to</a:t>
            </a:r>
            <a:br>
              <a:rPr lang="en-US" dirty="0"/>
            </a:br>
            <a:r>
              <a:rPr lang="en-US" b="1" i="1" dirty="0"/>
              <a:t>server and network failures</a:t>
            </a:r>
          </a:p>
          <a:p>
            <a:pPr lvl="1"/>
            <a:r>
              <a:rPr lang="en-US" dirty="0"/>
              <a:t>Not that different from NFS</a:t>
            </a:r>
          </a:p>
          <a:p>
            <a:pPr lvl="1"/>
            <a:r>
              <a:rPr lang="en-US" dirty="0"/>
              <a:t>Limits scalability of AFS</a:t>
            </a:r>
          </a:p>
          <a:p>
            <a:r>
              <a:rPr lang="en-US" dirty="0"/>
              <a:t>Coda addresses these problems through </a:t>
            </a:r>
            <a:r>
              <a:rPr lang="en-US" b="1" i="1" dirty="0"/>
              <a:t>optimistic replication</a:t>
            </a:r>
            <a:endParaRPr lang="en-US" b="1" dirty="0"/>
          </a:p>
          <a:p>
            <a:pPr lvl="1"/>
            <a:endParaRPr lang="en-US" dirty="0"/>
          </a:p>
          <a:p>
            <a:pPr lvl="1"/>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t>Directory conflict resolution</a:t>
            </a:r>
          </a:p>
        </p:txBody>
      </p:sp>
      <p:sp>
        <p:nvSpPr>
          <p:cNvPr id="63491" name="Rectangle 3"/>
          <p:cNvSpPr>
            <a:spLocks noGrp="1" noChangeArrowheads="1"/>
          </p:cNvSpPr>
          <p:nvPr>
            <p:ph type="body" idx="1"/>
          </p:nvPr>
        </p:nvSpPr>
        <p:spPr/>
        <p:txBody>
          <a:bodyPr/>
          <a:lstStyle/>
          <a:p>
            <a:r>
              <a:rPr lang="en-US"/>
              <a:t>Always automatic</a:t>
            </a:r>
          </a:p>
          <a:p>
            <a:r>
              <a:rPr lang="en-US"/>
              <a:t>Uses a </a:t>
            </a:r>
            <a:r>
              <a:rPr lang="en-US" b="1"/>
              <a:t>log-based </a:t>
            </a:r>
            <a:endParaRPr lang="en-US"/>
          </a:p>
          <a:p>
            <a:r>
              <a:rPr lang="en-US"/>
              <a:t>Two cases to consider</a:t>
            </a:r>
          </a:p>
          <a:p>
            <a:pPr lvl="1"/>
            <a:r>
              <a:rPr lang="en-US"/>
              <a:t>After disconnected operation</a:t>
            </a:r>
          </a:p>
          <a:p>
            <a:pPr lvl="1"/>
            <a:r>
              <a:rPr lang="en-US"/>
              <a:t>Across conflicting replicas</a:t>
            </a: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t>After disconnected operation</a:t>
            </a:r>
          </a:p>
        </p:txBody>
      </p:sp>
      <p:sp>
        <p:nvSpPr>
          <p:cNvPr id="68611" name="Rectangle 3"/>
          <p:cNvSpPr>
            <a:spLocks noGrp="1" noChangeArrowheads="1"/>
          </p:cNvSpPr>
          <p:nvPr>
            <p:ph type="body" idx="1"/>
          </p:nvPr>
        </p:nvSpPr>
        <p:spPr/>
        <p:txBody>
          <a:bodyPr/>
          <a:lstStyle/>
          <a:p>
            <a:r>
              <a:rPr lang="en-US"/>
              <a:t>Each server tries to apply the </a:t>
            </a:r>
            <a:r>
              <a:rPr lang="en-US" b="1" i="1"/>
              <a:t>client modification log </a:t>
            </a:r>
            <a:r>
              <a:rPr lang="en-US"/>
              <a:t>(CML) send by the client during reintegration</a:t>
            </a:r>
          </a:p>
          <a:p>
            <a:r>
              <a:rPr lang="en-US"/>
              <a:t>If this attempt fails, client directory is marked in conflict.</a:t>
            </a:r>
          </a:p>
          <a:p>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t>Across divergent replicas</a:t>
            </a:r>
          </a:p>
        </p:txBody>
      </p:sp>
      <p:sp>
        <p:nvSpPr>
          <p:cNvPr id="69635" name="Rectangle 3"/>
          <p:cNvSpPr>
            <a:spLocks noGrp="1" noChangeArrowheads="1"/>
          </p:cNvSpPr>
          <p:nvPr>
            <p:ph type="body" idx="1"/>
          </p:nvPr>
        </p:nvSpPr>
        <p:spPr/>
        <p:txBody>
          <a:bodyPr/>
          <a:lstStyle/>
          <a:p>
            <a:r>
              <a:rPr lang="en-US"/>
              <a:t>Each server replicas of a volume has a </a:t>
            </a:r>
            <a:r>
              <a:rPr lang="en-US" b="1"/>
              <a:t>resolution log</a:t>
            </a:r>
            <a:r>
              <a:rPr lang="en-US"/>
              <a:t> containing entire list of directory operations</a:t>
            </a:r>
          </a:p>
          <a:p>
            <a:pPr lvl="1"/>
            <a:r>
              <a:rPr lang="en-US"/>
              <a:t>In reality, it is frequently truncated</a:t>
            </a:r>
          </a:p>
          <a:p>
            <a:pPr lvl="1"/>
            <a:r>
              <a:rPr lang="en-US"/>
              <a:t>Remains almost empty when there are no failures</a:t>
            </a:r>
          </a:p>
          <a:p>
            <a:r>
              <a:rPr lang="en-US"/>
              <a:t>Recovery protocol locks the replicas merges the logs and distributes the merged logs.</a:t>
            </a: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a:t>Other solutions</a:t>
            </a:r>
          </a:p>
        </p:txBody>
      </p:sp>
      <p:sp>
        <p:nvSpPr>
          <p:cNvPr id="70659" name="Rectangle 3"/>
          <p:cNvSpPr>
            <a:spLocks noGrp="1" noChangeArrowheads="1"/>
          </p:cNvSpPr>
          <p:nvPr>
            <p:ph type="body" idx="1"/>
          </p:nvPr>
        </p:nvSpPr>
        <p:spPr/>
        <p:txBody>
          <a:bodyPr/>
          <a:lstStyle/>
          <a:p>
            <a:pPr marL="609600" indent="-609600">
              <a:lnSpc>
                <a:spcPct val="95000"/>
              </a:lnSpc>
              <a:spcBef>
                <a:spcPct val="10000"/>
              </a:spcBef>
            </a:pPr>
            <a:r>
              <a:rPr lang="en-US"/>
              <a:t>Must keep track of partial deletes:</a:t>
            </a:r>
          </a:p>
          <a:p>
            <a:pPr marL="1066800" lvl="1" indent="-609600">
              <a:lnSpc>
                <a:spcPct val="95000"/>
              </a:lnSpc>
              <a:spcBef>
                <a:spcPct val="10000"/>
              </a:spcBef>
            </a:pPr>
            <a:r>
              <a:rPr lang="en-US"/>
              <a:t>If one of the two replicas has a directory A, does it correspond to a file </a:t>
            </a:r>
          </a:p>
          <a:p>
            <a:pPr marL="1981200" lvl="3" indent="-609600">
              <a:lnSpc>
                <a:spcPct val="95000"/>
              </a:lnSpc>
              <a:spcBef>
                <a:spcPct val="10000"/>
              </a:spcBef>
              <a:buFontTx/>
              <a:buAutoNum type="arabicPeriod"/>
            </a:pPr>
            <a:r>
              <a:rPr lang="en-US" b="1"/>
              <a:t>recently created</a:t>
            </a:r>
            <a:r>
              <a:rPr lang="en-US"/>
              <a:t>, or</a:t>
            </a:r>
          </a:p>
          <a:p>
            <a:pPr marL="1981200" lvl="3" indent="-609600">
              <a:lnSpc>
                <a:spcPct val="95000"/>
              </a:lnSpc>
              <a:spcBef>
                <a:spcPct val="10000"/>
              </a:spcBef>
              <a:buFontTx/>
              <a:buAutoNum type="arabicPeriod"/>
            </a:pPr>
            <a:r>
              <a:rPr lang="en-US" b="1"/>
              <a:t>recently deleted</a:t>
            </a:r>
            <a:r>
              <a:rPr lang="en-US"/>
              <a:t>.</a:t>
            </a:r>
          </a:p>
          <a:p>
            <a:pPr marL="609600" indent="-609600">
              <a:lnSpc>
                <a:spcPct val="95000"/>
              </a:lnSpc>
              <a:spcBef>
                <a:spcPct val="10000"/>
              </a:spcBef>
            </a:pPr>
            <a:r>
              <a:rPr lang="en-US"/>
              <a:t>Must keep </a:t>
            </a:r>
            <a:r>
              <a:rPr lang="en-US" b="1"/>
              <a:t>ghost entries</a:t>
            </a:r>
            <a:r>
              <a:rPr lang="en-US"/>
              <a:t> for directory entries that were recently removed</a:t>
            </a:r>
          </a:p>
          <a:p>
            <a:pPr marL="1066800" lvl="1" indent="-609600">
              <a:lnSpc>
                <a:spcPct val="95000"/>
              </a:lnSpc>
              <a:spcBef>
                <a:spcPct val="10000"/>
              </a:spcBef>
            </a:pPr>
            <a:r>
              <a:rPr lang="en-US"/>
              <a:t>Hard to know when these entries can be purged</a:t>
            </a: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t>Application-Specific</a:t>
            </a:r>
            <a:br>
              <a:rPr lang="en-US"/>
            </a:br>
            <a:r>
              <a:rPr lang="en-US"/>
              <a:t>File Resolution</a:t>
            </a:r>
          </a:p>
        </p:txBody>
      </p:sp>
      <p:sp>
        <p:nvSpPr>
          <p:cNvPr id="71683" name="Rectangle 3"/>
          <p:cNvSpPr>
            <a:spLocks noGrp="1" noChangeArrowheads="1"/>
          </p:cNvSpPr>
          <p:nvPr>
            <p:ph type="body" idx="1"/>
          </p:nvPr>
        </p:nvSpPr>
        <p:spPr/>
        <p:txBody>
          <a:bodyPr/>
          <a:lstStyle/>
          <a:p>
            <a:r>
              <a:rPr lang="en-US"/>
              <a:t>Entirely done at client</a:t>
            </a: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a:t>Conflict representation	</a:t>
            </a:r>
          </a:p>
        </p:txBody>
      </p:sp>
      <p:sp>
        <p:nvSpPr>
          <p:cNvPr id="72707" name="Rectangle 3"/>
          <p:cNvSpPr>
            <a:spLocks noGrp="1" noChangeArrowheads="1"/>
          </p:cNvSpPr>
          <p:nvPr>
            <p:ph type="body" idx="1"/>
          </p:nvPr>
        </p:nvSpPr>
        <p:spPr/>
        <p:txBody>
          <a:bodyPr/>
          <a:lstStyle/>
          <a:p>
            <a:r>
              <a:rPr lang="en-US"/>
              <a:t>Coda displays read-only versions of inconsistent objects</a:t>
            </a: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t>Frequency of conflicts</a:t>
            </a:r>
          </a:p>
        </p:txBody>
      </p:sp>
      <p:sp>
        <p:nvSpPr>
          <p:cNvPr id="73731" name="Rectangle 3"/>
          <p:cNvSpPr>
            <a:spLocks noGrp="1" noChangeArrowheads="1"/>
          </p:cNvSpPr>
          <p:nvPr>
            <p:ph type="body" idx="1"/>
          </p:nvPr>
        </p:nvSpPr>
        <p:spPr/>
        <p:txBody>
          <a:bodyPr/>
          <a:lstStyle/>
          <a:p>
            <a:r>
              <a:rPr lang="en-US"/>
              <a:t>Probability of two different users modifying the same object less than a day apart is less than 0.0075</a:t>
            </a:r>
          </a:p>
          <a:p>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685800" y="609600"/>
            <a:ext cx="8153400" cy="1143000"/>
          </a:xfrm>
        </p:spPr>
        <p:txBody>
          <a:bodyPr/>
          <a:lstStyle/>
          <a:p>
            <a:r>
              <a:rPr lang="en-US" dirty="0" smtClean="0"/>
              <a:t>Weakly Connected Operation: 1993-1996</a:t>
            </a:r>
            <a:endParaRPr lang="en-US" dirty="0"/>
          </a:p>
        </p:txBody>
      </p:sp>
      <p:sp>
        <p:nvSpPr>
          <p:cNvPr id="74755" name="Rectangle 3"/>
          <p:cNvSpPr>
            <a:spLocks noGrp="1" noChangeArrowheads="1"/>
          </p:cNvSpPr>
          <p:nvPr>
            <p:ph type="body" idx="1"/>
          </p:nvPr>
        </p:nvSpPr>
        <p:spPr>
          <a:xfrm>
            <a:off x="457200" y="2103437"/>
            <a:ext cx="8229600" cy="4525963"/>
          </a:xfrm>
        </p:spPr>
        <p:txBody>
          <a:bodyPr/>
          <a:lstStyle/>
          <a:p>
            <a:r>
              <a:rPr lang="en-US" dirty="0"/>
              <a:t>Broad principles</a:t>
            </a:r>
          </a:p>
          <a:p>
            <a:pPr lvl="1"/>
            <a:r>
              <a:rPr lang="en-US" dirty="0"/>
              <a:t>Do not punish strongly connected clients</a:t>
            </a:r>
          </a:p>
          <a:p>
            <a:pPr lvl="1"/>
            <a:r>
              <a:rPr lang="en-US" dirty="0"/>
              <a:t>Do not make life worse when disconnected</a:t>
            </a:r>
          </a:p>
          <a:p>
            <a:pPr lvl="1"/>
            <a:r>
              <a:rPr lang="en-US" dirty="0"/>
              <a:t>Do it in the background if you </a:t>
            </a:r>
            <a:r>
              <a:rPr lang="en-US" dirty="0" smtClean="0"/>
              <a:t>can</a:t>
            </a:r>
          </a:p>
          <a:p>
            <a:r>
              <a:rPr lang="en-US" dirty="0" smtClean="0"/>
              <a:t>Rapid validation of cache</a:t>
            </a:r>
          </a:p>
          <a:p>
            <a:r>
              <a:rPr lang="en-US" dirty="0" smtClean="0"/>
              <a:t>Trickle Reintegration</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 </a:t>
            </a:r>
            <a:br>
              <a:rPr lang="en-US" dirty="0" smtClean="0"/>
            </a:br>
            <a:r>
              <a:rPr lang="en-US" dirty="0" smtClean="0"/>
              <a:t>from 20 years of Coda</a:t>
            </a:r>
            <a:endParaRPr lang="en-US" dirty="0"/>
          </a:p>
        </p:txBody>
      </p:sp>
      <p:sp>
        <p:nvSpPr>
          <p:cNvPr id="3" name="Content Placeholder 2"/>
          <p:cNvSpPr>
            <a:spLocks noGrp="1"/>
          </p:cNvSpPr>
          <p:nvPr>
            <p:ph idx="1"/>
          </p:nvPr>
        </p:nvSpPr>
        <p:spPr/>
        <p:txBody>
          <a:bodyPr/>
          <a:lstStyle/>
          <a:p>
            <a:r>
              <a:rPr lang="en-US" dirty="0" smtClean="0"/>
              <a:t>Optimistic replication can work</a:t>
            </a:r>
          </a:p>
          <a:p>
            <a:pPr lvl="1"/>
            <a:r>
              <a:rPr lang="en-US" dirty="0" smtClean="0"/>
              <a:t>Must use for performance</a:t>
            </a:r>
          </a:p>
          <a:p>
            <a:r>
              <a:rPr lang="en-US" dirty="0" smtClean="0"/>
              <a:t>Real systems research needs</a:t>
            </a:r>
          </a:p>
          <a:p>
            <a:pPr lvl="1"/>
            <a:r>
              <a:rPr lang="en-US" dirty="0" smtClean="0"/>
              <a:t>Real system artifacts</a:t>
            </a:r>
          </a:p>
          <a:p>
            <a:pPr lvl="1"/>
            <a:r>
              <a:rPr lang="en-US" dirty="0" smtClean="0"/>
              <a:t>Real users</a:t>
            </a:r>
          </a:p>
          <a:p>
            <a:r>
              <a:rPr lang="en-US" dirty="0" smtClean="0"/>
              <a:t>Timing</a:t>
            </a:r>
          </a:p>
          <a:p>
            <a:pPr lvl="1"/>
            <a:r>
              <a:rPr lang="en-US" dirty="0" smtClean="0"/>
              <a:t>Need to be lucky</a:t>
            </a:r>
          </a:p>
          <a:p>
            <a:r>
              <a:rPr lang="en-US" dirty="0" smtClean="0"/>
              <a:t>Research </a:t>
            </a:r>
            <a:r>
              <a:rPr lang="en-US" dirty="0" err="1" smtClean="0"/>
              <a:t>vs</a:t>
            </a:r>
            <a:r>
              <a:rPr lang="en-US" dirty="0" smtClean="0"/>
              <a:t> product</a:t>
            </a:r>
          </a:p>
          <a:p>
            <a:pPr lvl="1"/>
            <a:r>
              <a:rPr lang="en-US" dirty="0" smtClean="0"/>
              <a:t>Long ‘product’ tail</a:t>
            </a:r>
          </a:p>
          <a:p>
            <a:r>
              <a:rPr lang="en-US" dirty="0" err="1" smtClean="0"/>
              <a:t>Moores</a:t>
            </a:r>
            <a:r>
              <a:rPr lang="en-US" dirty="0" smtClean="0"/>
              <a:t> law</a:t>
            </a:r>
          </a:p>
          <a:p>
            <a:pPr lvl="1"/>
            <a:r>
              <a:rPr lang="en-US" dirty="0" smtClean="0"/>
              <a:t>Worked then.  Does it work now?</a:t>
            </a:r>
          </a:p>
          <a:p>
            <a:pPr lvl="1"/>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 </a:t>
            </a:r>
            <a:br>
              <a:rPr lang="en-US" dirty="0" smtClean="0"/>
            </a:br>
            <a:r>
              <a:rPr lang="en-US" dirty="0" smtClean="0"/>
              <a:t>from 20 years of Coda</a:t>
            </a:r>
            <a:endParaRPr lang="en-US" dirty="0"/>
          </a:p>
        </p:txBody>
      </p:sp>
      <p:sp>
        <p:nvSpPr>
          <p:cNvPr id="3" name="Content Placeholder 2"/>
          <p:cNvSpPr>
            <a:spLocks noGrp="1"/>
          </p:cNvSpPr>
          <p:nvPr>
            <p:ph idx="1"/>
          </p:nvPr>
        </p:nvSpPr>
        <p:spPr/>
        <p:txBody>
          <a:bodyPr/>
          <a:lstStyle/>
          <a:p>
            <a:r>
              <a:rPr lang="en-US" dirty="0" smtClean="0"/>
              <a:t>Code reuse is a double edged sword</a:t>
            </a:r>
          </a:p>
          <a:p>
            <a:pPr lvl="1"/>
            <a:r>
              <a:rPr lang="en-US" dirty="0" smtClean="0"/>
              <a:t>Good initially, but locks you into a particular regime</a:t>
            </a:r>
          </a:p>
          <a:p>
            <a:r>
              <a:rPr lang="en-US" dirty="0" smtClean="0"/>
              <a:t>Need system </a:t>
            </a:r>
            <a:r>
              <a:rPr lang="en-US" dirty="0" err="1" smtClean="0"/>
              <a:t>admins</a:t>
            </a:r>
            <a:endParaRPr lang="en-US" dirty="0" smtClean="0"/>
          </a:p>
          <a:p>
            <a:pPr lvl="1"/>
            <a:r>
              <a:rPr lang="en-US" dirty="0" smtClean="0"/>
              <a:t>Deeply held secret</a:t>
            </a:r>
          </a:p>
          <a:p>
            <a:r>
              <a:rPr lang="en-US" dirty="0" smtClean="0"/>
              <a:t>Small projects never die</a:t>
            </a:r>
          </a:p>
          <a:p>
            <a:pPr lvl="1"/>
            <a:r>
              <a:rPr lang="en-US" dirty="0" smtClean="0"/>
              <a:t>Also small features hard to remove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endParaRPr lang="en-US" dirty="0"/>
          </a:p>
        </p:txBody>
      </p:sp>
      <p:pic>
        <p:nvPicPr>
          <p:cNvPr id="6" name="Picture 5"/>
          <p:cNvPicPr>
            <a:picLocks noChangeAspect="1"/>
          </p:cNvPicPr>
          <p:nvPr/>
        </p:nvPicPr>
        <p:blipFill>
          <a:blip r:embed="rId2"/>
          <a:stretch>
            <a:fillRect/>
          </a:stretch>
        </p:blipFill>
        <p:spPr>
          <a:xfrm>
            <a:off x="152400" y="1371600"/>
            <a:ext cx="8839200" cy="4835043"/>
          </a:xfrm>
          <a:prstGeom prst="rect">
            <a:avLst/>
          </a:prstGeom>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Time</a:t>
            </a:r>
            <a:endParaRPr lang="en-US" dirty="0"/>
          </a:p>
        </p:txBody>
      </p:sp>
      <p:sp>
        <p:nvSpPr>
          <p:cNvPr id="3" name="Content Placeholder 2"/>
          <p:cNvSpPr>
            <a:spLocks noGrp="1"/>
          </p:cNvSpPr>
          <p:nvPr>
            <p:ph idx="1"/>
          </p:nvPr>
        </p:nvSpPr>
        <p:spPr/>
        <p:txBody>
          <a:bodyPr/>
          <a:lstStyle/>
          <a:p>
            <a:r>
              <a:rPr lang="en-US" dirty="0" smtClean="0"/>
              <a:t>Read and write review:</a:t>
            </a:r>
            <a:endParaRPr lang="en-US" dirty="0" smtClean="0"/>
          </a:p>
          <a:p>
            <a:endParaRPr lang="en-US" dirty="0" smtClean="0"/>
          </a:p>
          <a:p>
            <a:r>
              <a:rPr lang="en-US" dirty="0" smtClean="0"/>
              <a:t>Do </a:t>
            </a:r>
            <a:r>
              <a:rPr lang="en-US" dirty="0" smtClean="0"/>
              <a:t>Lab</a:t>
            </a:r>
            <a:r>
              <a:rPr lang="en-US" dirty="0" smtClean="0"/>
              <a:t> 1 due tomorrow</a:t>
            </a:r>
          </a:p>
          <a:p>
            <a:endParaRPr lang="en-US" dirty="0" smtClean="0"/>
          </a:p>
          <a:p>
            <a:r>
              <a:rPr lang="en-US" dirty="0" smtClean="0"/>
              <a:t>Project </a:t>
            </a:r>
            <a:r>
              <a:rPr lang="en-US" dirty="0" err="1" smtClean="0"/>
              <a:t>Mtg</a:t>
            </a:r>
            <a:r>
              <a:rPr lang="en-US" dirty="0" smtClean="0"/>
              <a:t> today at 2:30pm in Systems Lab</a:t>
            </a:r>
          </a:p>
          <a:p>
            <a:endParaRPr lang="en-US" dirty="0" smtClean="0"/>
          </a:p>
          <a:p>
            <a:r>
              <a:rPr lang="en-US" dirty="0" smtClean="0"/>
              <a:t>Check website for updated schedule</a:t>
            </a:r>
            <a:endParaRPr lang="en-US" dirty="0"/>
          </a:p>
        </p:txBody>
      </p:sp>
      <p:sp>
        <p:nvSpPr>
          <p:cNvPr id="4" name="TextBox 3"/>
          <p:cNvSpPr txBox="1"/>
          <p:nvPr/>
        </p:nvSpPr>
        <p:spPr>
          <a:xfrm>
            <a:off x="-1383221" y="3152582"/>
            <a:ext cx="184666" cy="369332"/>
          </a:xfrm>
          <a:prstGeom prst="rect">
            <a:avLst/>
          </a:prstGeom>
          <a:noFill/>
        </p:spPr>
        <p:txBody>
          <a:bodyPr wrap="none" rtlCol="0">
            <a:spAutoFit/>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 </a:t>
            </a:r>
            <a:br>
              <a:rPr lang="en-US" dirty="0" smtClean="0"/>
            </a:br>
            <a:r>
              <a:rPr lang="en-US" dirty="0" smtClean="0"/>
              <a:t>from 20 years of Coda</a:t>
            </a:r>
            <a:endParaRPr lang="en-US" dirty="0"/>
          </a:p>
        </p:txBody>
      </p:sp>
      <p:sp>
        <p:nvSpPr>
          <p:cNvPr id="3" name="Content Placeholder 2"/>
          <p:cNvSpPr>
            <a:spLocks noGrp="1"/>
          </p:cNvSpPr>
          <p:nvPr>
            <p:ph idx="1"/>
          </p:nvPr>
        </p:nvSpPr>
        <p:spPr/>
        <p:txBody>
          <a:bodyPr/>
          <a:lstStyle/>
          <a:p>
            <a:r>
              <a:rPr lang="en-US" dirty="0" smtClean="0"/>
              <a:t>Optimistic replication can work</a:t>
            </a:r>
          </a:p>
          <a:p>
            <a:pPr lvl="1"/>
            <a:r>
              <a:rPr lang="en-US" dirty="0" smtClean="0"/>
              <a:t>Must use for performance</a:t>
            </a:r>
          </a:p>
          <a:p>
            <a:r>
              <a:rPr lang="en-US" dirty="0" smtClean="0"/>
              <a:t>Real systems research needs</a:t>
            </a:r>
          </a:p>
          <a:p>
            <a:pPr lvl="1"/>
            <a:r>
              <a:rPr lang="en-US" dirty="0" smtClean="0"/>
              <a:t>Real system artifacts</a:t>
            </a:r>
          </a:p>
          <a:p>
            <a:pPr lvl="1"/>
            <a:r>
              <a:rPr lang="en-US" dirty="0" smtClean="0"/>
              <a:t>Real users</a:t>
            </a:r>
          </a:p>
          <a:p>
            <a:r>
              <a:rPr lang="en-US" dirty="0" smtClean="0"/>
              <a:t>Timing</a:t>
            </a:r>
          </a:p>
          <a:p>
            <a:pPr lvl="1"/>
            <a:r>
              <a:rPr lang="en-US" dirty="0" smtClean="0"/>
              <a:t>Need to be lucky</a:t>
            </a:r>
          </a:p>
          <a:p>
            <a:r>
              <a:rPr lang="en-US" dirty="0" smtClean="0"/>
              <a:t>Research </a:t>
            </a:r>
            <a:r>
              <a:rPr lang="en-US" dirty="0" err="1" smtClean="0"/>
              <a:t>vs</a:t>
            </a:r>
            <a:r>
              <a:rPr lang="en-US" dirty="0" smtClean="0"/>
              <a:t> product</a:t>
            </a:r>
          </a:p>
          <a:p>
            <a:pPr lvl="1"/>
            <a:r>
              <a:rPr lang="en-US" dirty="0" smtClean="0"/>
              <a:t>Long ‘product’ tail</a:t>
            </a:r>
          </a:p>
          <a:p>
            <a:r>
              <a:rPr lang="en-US" dirty="0" err="1" smtClean="0"/>
              <a:t>Moores</a:t>
            </a:r>
            <a:r>
              <a:rPr lang="en-US" dirty="0" smtClean="0"/>
              <a:t> law</a:t>
            </a:r>
          </a:p>
          <a:p>
            <a:pPr lvl="1"/>
            <a:r>
              <a:rPr lang="en-US" dirty="0" smtClean="0"/>
              <a:t>Worked then.  Does it work now?</a:t>
            </a:r>
          </a:p>
          <a:p>
            <a:pPr lvl="1"/>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 </a:t>
            </a:r>
            <a:br>
              <a:rPr lang="en-US" dirty="0" smtClean="0"/>
            </a:br>
            <a:r>
              <a:rPr lang="en-US" dirty="0" smtClean="0"/>
              <a:t>from 20 years of Coda</a:t>
            </a:r>
            <a:endParaRPr lang="en-US" dirty="0"/>
          </a:p>
        </p:txBody>
      </p:sp>
      <p:sp>
        <p:nvSpPr>
          <p:cNvPr id="3" name="Content Placeholder 2"/>
          <p:cNvSpPr>
            <a:spLocks noGrp="1"/>
          </p:cNvSpPr>
          <p:nvPr>
            <p:ph idx="1"/>
          </p:nvPr>
        </p:nvSpPr>
        <p:spPr/>
        <p:txBody>
          <a:bodyPr/>
          <a:lstStyle/>
          <a:p>
            <a:r>
              <a:rPr lang="en-US" dirty="0" smtClean="0"/>
              <a:t>Code reuse is a double edged sword</a:t>
            </a:r>
          </a:p>
          <a:p>
            <a:pPr lvl="1"/>
            <a:r>
              <a:rPr lang="en-US" dirty="0" smtClean="0"/>
              <a:t>Good initially, but locks you into a particular regime</a:t>
            </a:r>
          </a:p>
          <a:p>
            <a:r>
              <a:rPr lang="en-US" dirty="0" smtClean="0"/>
              <a:t>Need system </a:t>
            </a:r>
            <a:r>
              <a:rPr lang="en-US" dirty="0" err="1" smtClean="0"/>
              <a:t>admins</a:t>
            </a:r>
            <a:endParaRPr lang="en-US" dirty="0" smtClean="0"/>
          </a:p>
          <a:p>
            <a:pPr lvl="1"/>
            <a:r>
              <a:rPr lang="en-US" dirty="0" smtClean="0"/>
              <a:t>Deeply held secret</a:t>
            </a:r>
          </a:p>
          <a:p>
            <a:r>
              <a:rPr lang="en-US" dirty="0" smtClean="0"/>
              <a:t>Small projects never die</a:t>
            </a:r>
          </a:p>
          <a:p>
            <a:pPr lvl="1"/>
            <a:r>
              <a:rPr lang="en-US" dirty="0" smtClean="0"/>
              <a:t>Also small features hard to remove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1026"/>
          <p:cNvSpPr>
            <a:spLocks noGrp="1" noChangeArrowheads="1"/>
          </p:cNvSpPr>
          <p:nvPr>
            <p:ph type="title"/>
          </p:nvPr>
        </p:nvSpPr>
        <p:spPr/>
        <p:txBody>
          <a:bodyPr/>
          <a:lstStyle/>
          <a:p>
            <a:r>
              <a:rPr lang="en-US" dirty="0" smtClean="0"/>
              <a:t>Server Replication: 1987-1991 </a:t>
            </a:r>
            <a:endParaRPr lang="en-US" dirty="0"/>
          </a:p>
        </p:txBody>
      </p:sp>
      <p:sp>
        <p:nvSpPr>
          <p:cNvPr id="46083" name="Rectangle 1027"/>
          <p:cNvSpPr>
            <a:spLocks noGrp="1" noChangeArrowheads="1"/>
          </p:cNvSpPr>
          <p:nvPr>
            <p:ph type="body" idx="1"/>
          </p:nvPr>
        </p:nvSpPr>
        <p:spPr/>
        <p:txBody>
          <a:bodyPr/>
          <a:lstStyle/>
          <a:p>
            <a:r>
              <a:rPr lang="en-US" b="1" i="1"/>
              <a:t>Optimistic replication control protocols</a:t>
            </a:r>
            <a:r>
              <a:rPr lang="en-US"/>
              <a:t> allow access in disconnected mode</a:t>
            </a:r>
          </a:p>
          <a:p>
            <a:pPr lvl="1"/>
            <a:r>
              <a:rPr lang="en-US"/>
              <a:t>Tolerate temporary inconsistencies</a:t>
            </a:r>
          </a:p>
          <a:p>
            <a:pPr lvl="1"/>
            <a:r>
              <a:rPr lang="en-US"/>
              <a:t>Promise to detect them later</a:t>
            </a:r>
          </a:p>
          <a:p>
            <a:pPr lvl="1"/>
            <a:r>
              <a:rPr lang="en-US"/>
              <a:t>Provide </a:t>
            </a:r>
            <a:r>
              <a:rPr lang="en-US" b="1" i="1"/>
              <a:t>much higher data availability</a:t>
            </a:r>
          </a:p>
          <a:p>
            <a:r>
              <a:rPr lang="en-US"/>
              <a:t>Optimistic replication control requires a  reliable tool for detecting inconsistencies among replicas</a:t>
            </a:r>
          </a:p>
          <a:p>
            <a:pPr lvl="1"/>
            <a:r>
              <a:rPr lang="en-US"/>
              <a:t>Better than LOCUS tool</a:t>
            </a:r>
          </a:p>
          <a:p>
            <a:pPr>
              <a:buFontTx/>
              <a:buNone/>
            </a:pP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dirty="0" smtClean="0"/>
              <a:t>Server </a:t>
            </a:r>
            <a:r>
              <a:rPr lang="en-US" dirty="0" smtClean="0"/>
              <a:t>Replication</a:t>
            </a:r>
            <a:endParaRPr lang="en-US" dirty="0"/>
          </a:p>
        </p:txBody>
      </p:sp>
      <p:sp>
        <p:nvSpPr>
          <p:cNvPr id="21507" name="Rectangle 3"/>
          <p:cNvSpPr>
            <a:spLocks noGrp="1" noChangeArrowheads="1"/>
          </p:cNvSpPr>
          <p:nvPr>
            <p:ph type="body" idx="1"/>
          </p:nvPr>
        </p:nvSpPr>
        <p:spPr/>
        <p:txBody>
          <a:bodyPr/>
          <a:lstStyle/>
          <a:p>
            <a:r>
              <a:rPr lang="en-US" dirty="0"/>
              <a:t>Unit of replication is </a:t>
            </a:r>
            <a:r>
              <a:rPr lang="en-US" b="1" i="1" dirty="0"/>
              <a:t>volume</a:t>
            </a:r>
            <a:r>
              <a:rPr lang="en-US" dirty="0"/>
              <a:t> (</a:t>
            </a:r>
            <a:r>
              <a:rPr lang="en-US" dirty="0" err="1"/>
              <a:t>subtree</a:t>
            </a:r>
            <a:r>
              <a:rPr lang="en-US" dirty="0"/>
              <a:t> of files)</a:t>
            </a:r>
          </a:p>
          <a:p>
            <a:r>
              <a:rPr lang="en-US" dirty="0"/>
              <a:t>Set of servers containing replicas of a volume is</a:t>
            </a:r>
            <a:br>
              <a:rPr lang="en-US" dirty="0"/>
            </a:br>
            <a:r>
              <a:rPr lang="en-US" b="1" i="1" dirty="0"/>
              <a:t>volume storage group</a:t>
            </a:r>
            <a:r>
              <a:rPr lang="en-US" dirty="0"/>
              <a:t> (VSG)</a:t>
            </a:r>
          </a:p>
          <a:p>
            <a:r>
              <a:rPr lang="en-US" dirty="0"/>
              <a:t>Currently accessible subset of VSG is</a:t>
            </a:r>
            <a:br>
              <a:rPr lang="en-US" dirty="0"/>
            </a:br>
            <a:r>
              <a:rPr lang="en-US" b="1" i="1" dirty="0"/>
              <a:t>accessible volume storage group</a:t>
            </a:r>
            <a:r>
              <a:rPr lang="en-US" dirty="0"/>
              <a:t> (AVSG)</a:t>
            </a:r>
          </a:p>
          <a:p>
            <a:pPr lvl="1"/>
            <a:r>
              <a:rPr lang="en-US" dirty="0"/>
              <a:t>Tracked by cache manager of client (</a:t>
            </a:r>
            <a:r>
              <a:rPr lang="en-US" b="1" i="1" dirty="0"/>
              <a:t>Venus</a:t>
            </a:r>
            <a:r>
              <a:rPr lang="en-US" dirty="0"/>
              <a:t>):</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7031</TotalTime>
  <Words>1840</Words>
  <Application>Microsoft Macintosh PowerPoint</Application>
  <PresentationFormat>On-screen Show (4:3)</PresentationFormat>
  <Paragraphs>287</Paragraphs>
  <Slides>50</Slides>
  <Notes>0</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50</vt:i4>
      </vt:variant>
    </vt:vector>
  </HeadingPairs>
  <TitlesOfParts>
    <vt:vector size="52" baseType="lpstr">
      <vt:lpstr>Default Design</vt:lpstr>
      <vt:lpstr>Bitmap Image</vt:lpstr>
      <vt:lpstr>Novel File Systems: The Evolution of Coda</vt:lpstr>
      <vt:lpstr>M. Satyanarayanan</vt:lpstr>
      <vt:lpstr>Paper overview</vt:lpstr>
      <vt:lpstr>Motivation for Coda</vt:lpstr>
      <vt:lpstr>Timeline</vt:lpstr>
      <vt:lpstr>Lessons Learned  from 20 years of Coda</vt:lpstr>
      <vt:lpstr>Lessons Learned  from 20 years of Coda</vt:lpstr>
      <vt:lpstr>Server Replication: 1987-1991 </vt:lpstr>
      <vt:lpstr>Server Replication</vt:lpstr>
      <vt:lpstr>Read protocol</vt:lpstr>
      <vt:lpstr>Read protocol</vt:lpstr>
      <vt:lpstr>Client Structure</vt:lpstr>
      <vt:lpstr>Update protocol</vt:lpstr>
      <vt:lpstr>Update protocol</vt:lpstr>
      <vt:lpstr>Consistency model</vt:lpstr>
      <vt:lpstr>Fault-tolerance</vt:lpstr>
      <vt:lpstr>LRVM</vt:lpstr>
      <vt:lpstr>LRVM</vt:lpstr>
      <vt:lpstr>LRVM: Lessons from Camelot</vt:lpstr>
      <vt:lpstr>LRVM: Lessons from Camelot</vt:lpstr>
      <vt:lpstr>LRVM: Architecture</vt:lpstr>
      <vt:lpstr>Layered Approach of RVM</vt:lpstr>
      <vt:lpstr>LRVM: Segments and Regions</vt:lpstr>
      <vt:lpstr>LRVM: Sequence of Operations</vt:lpstr>
      <vt:lpstr>LRVM: Crash Recovery</vt:lpstr>
      <vt:lpstr>LRVM: Truncation</vt:lpstr>
      <vt:lpstr>LRVM: Performance</vt:lpstr>
      <vt:lpstr>LRVM: Summary</vt:lpstr>
      <vt:lpstr>Disconnected Operation:1988-1993</vt:lpstr>
      <vt:lpstr>Disconnected Operation </vt:lpstr>
      <vt:lpstr>Disconnected Operation</vt:lpstr>
      <vt:lpstr>Implementation</vt:lpstr>
      <vt:lpstr>Implementation </vt:lpstr>
      <vt:lpstr>Implementation </vt:lpstr>
      <vt:lpstr>Implementation </vt:lpstr>
      <vt:lpstr>Conflict Resolution: 1988-1995</vt:lpstr>
      <vt:lpstr>Objectives</vt:lpstr>
      <vt:lpstr>Approaches to conflict resolution</vt:lpstr>
      <vt:lpstr>Coda solution</vt:lpstr>
      <vt:lpstr>Directory conflict resolution</vt:lpstr>
      <vt:lpstr>After disconnected operation</vt:lpstr>
      <vt:lpstr>Across divergent replicas</vt:lpstr>
      <vt:lpstr>Other solutions</vt:lpstr>
      <vt:lpstr>Application-Specific File Resolution</vt:lpstr>
      <vt:lpstr>Conflict representation </vt:lpstr>
      <vt:lpstr>Frequency of conflicts</vt:lpstr>
      <vt:lpstr>Weakly Connected Operation: 1993-1996</vt:lpstr>
      <vt:lpstr>Lessons Learned  from 20 years of Coda</vt:lpstr>
      <vt:lpstr>Lessons Learned  from 20 years of Coda</vt:lpstr>
      <vt:lpstr>Next Time</vt:lpstr>
    </vt:vector>
  </TitlesOfParts>
  <Company>Cornell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414/415 Systems Programming  and  Operating Systems</dc:title>
  <dc:creator>Hakim Weatherspoon</dc:creator>
  <cp:lastModifiedBy>Hakim Weatherspoon</cp:lastModifiedBy>
  <cp:revision>82</cp:revision>
  <dcterms:created xsi:type="dcterms:W3CDTF">2009-09-10T11:57:53Z</dcterms:created>
  <dcterms:modified xsi:type="dcterms:W3CDTF">2009-09-12T03:26:27Z</dcterms:modified>
</cp:coreProperties>
</file>