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6" r:id="rId2"/>
    <p:sldId id="1230" r:id="rId3"/>
    <p:sldId id="1253" r:id="rId4"/>
    <p:sldId id="1571" r:id="rId5"/>
    <p:sldId id="1576" r:id="rId6"/>
    <p:sldId id="1472" r:id="rId7"/>
    <p:sldId id="1471" r:id="rId8"/>
    <p:sldId id="1473" r:id="rId9"/>
    <p:sldId id="1498" r:id="rId10"/>
    <p:sldId id="1475" r:id="rId11"/>
    <p:sldId id="1477" r:id="rId12"/>
    <p:sldId id="1478" r:id="rId13"/>
    <p:sldId id="1499" r:id="rId14"/>
    <p:sldId id="1479" r:id="rId15"/>
    <p:sldId id="1518" r:id="rId16"/>
    <p:sldId id="1514" r:id="rId17"/>
    <p:sldId id="1605" r:id="rId18"/>
    <p:sldId id="1572" r:id="rId19"/>
    <p:sldId id="1342" r:id="rId20"/>
    <p:sldId id="1591" r:id="rId21"/>
    <p:sldId id="1573" r:id="rId22"/>
    <p:sldId id="1497" r:id="rId23"/>
    <p:sldId id="1500" r:id="rId24"/>
    <p:sldId id="1501" r:id="rId25"/>
    <p:sldId id="1503" r:id="rId26"/>
    <p:sldId id="1504" r:id="rId27"/>
    <p:sldId id="1506" r:id="rId28"/>
    <p:sldId id="1507" r:id="rId29"/>
    <p:sldId id="1509" r:id="rId30"/>
    <p:sldId id="1597" r:id="rId31"/>
    <p:sldId id="1600" r:id="rId32"/>
    <p:sldId id="1515" r:id="rId33"/>
    <p:sldId id="1531" r:id="rId34"/>
    <p:sldId id="1526" r:id="rId35"/>
    <p:sldId id="1527" r:id="rId36"/>
    <p:sldId id="1528" r:id="rId37"/>
    <p:sldId id="1459" r:id="rId38"/>
    <p:sldId id="1460" r:id="rId39"/>
    <p:sldId id="1461" r:id="rId40"/>
    <p:sldId id="1462" r:id="rId41"/>
    <p:sldId id="1463" r:id="rId42"/>
    <p:sldId id="1466" r:id="rId43"/>
    <p:sldId id="1530" r:id="rId44"/>
    <p:sldId id="1529" r:id="rId45"/>
    <p:sldId id="1517" r:id="rId46"/>
    <p:sldId id="1519" r:id="rId47"/>
    <p:sldId id="1521" r:id="rId48"/>
    <p:sldId id="1522" r:id="rId49"/>
    <p:sldId id="1523" r:id="rId50"/>
    <p:sldId id="1524" r:id="rId51"/>
    <p:sldId id="1532" r:id="rId52"/>
    <p:sldId id="1533" r:id="rId53"/>
    <p:sldId id="1534" r:id="rId54"/>
    <p:sldId id="1535" r:id="rId55"/>
    <p:sldId id="1604" r:id="rId56"/>
    <p:sldId id="1536" r:id="rId57"/>
    <p:sldId id="1537" r:id="rId58"/>
    <p:sldId id="1538" r:id="rId59"/>
    <p:sldId id="1542" r:id="rId60"/>
    <p:sldId id="1543" r:id="rId61"/>
    <p:sldId id="1544" r:id="rId62"/>
    <p:sldId id="1545" r:id="rId63"/>
    <p:sldId id="1546" r:id="rId64"/>
    <p:sldId id="1547" r:id="rId65"/>
    <p:sldId id="1548" r:id="rId66"/>
    <p:sldId id="1549" r:id="rId67"/>
    <p:sldId id="1550" r:id="rId68"/>
    <p:sldId id="1551" r:id="rId69"/>
    <p:sldId id="1552" r:id="rId70"/>
    <p:sldId id="1553" r:id="rId71"/>
    <p:sldId id="1554" r:id="rId72"/>
    <p:sldId id="1555" r:id="rId73"/>
    <p:sldId id="1556" r:id="rId74"/>
    <p:sldId id="1558" r:id="rId75"/>
    <p:sldId id="1559" r:id="rId76"/>
    <p:sldId id="1560" r:id="rId77"/>
    <p:sldId id="1561" r:id="rId78"/>
    <p:sldId id="1562" r:id="rId79"/>
    <p:sldId id="1593" r:id="rId80"/>
    <p:sldId id="1563" r:id="rId81"/>
    <p:sldId id="1564" r:id="rId82"/>
    <p:sldId id="1565" r:id="rId83"/>
    <p:sldId id="1567" r:id="rId84"/>
    <p:sldId id="1596" r:id="rId85"/>
    <p:sldId id="1579" r:id="rId86"/>
    <p:sldId id="1574" r:id="rId87"/>
    <p:sldId id="1594" r:id="rId88"/>
    <p:sldId id="1578" r:id="rId89"/>
    <p:sldId id="1592" r:id="rId90"/>
    <p:sldId id="1568" r:id="rId91"/>
  </p:sldIdLst>
  <p:sldSz cx="12192000" cy="6858000"/>
  <p:notesSz cx="7010400" cy="9296400"/>
  <p:custDataLst>
    <p:tags r:id="rId9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0572" autoAdjust="0"/>
  </p:normalViewPr>
  <p:slideViewPr>
    <p:cSldViewPr>
      <p:cViewPr varScale="1">
        <p:scale>
          <a:sx n="64" d="100"/>
          <a:sy n="64" d="100"/>
        </p:scale>
        <p:origin x="570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gs" Target="tags/tag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ah Snavely" userId="e413a5a406f4ddbd" providerId="LiveId" clId="{D4104AC6-AFEE-4C4F-81D5-75F9A85FB219}"/>
    <pc:docChg chg="delSld">
      <pc:chgData name="Noah Snavely" userId="e413a5a406f4ddbd" providerId="LiveId" clId="{D4104AC6-AFEE-4C4F-81D5-75F9A85FB219}" dt="2024-04-17T02:39:05.291" v="27" actId="47"/>
      <pc:docMkLst>
        <pc:docMk/>
      </pc:docMkLst>
      <pc:sldChg chg="del">
        <pc:chgData name="Noah Snavely" userId="e413a5a406f4ddbd" providerId="LiveId" clId="{D4104AC6-AFEE-4C4F-81D5-75F9A85FB219}" dt="2024-04-17T02:35:47.502" v="3" actId="47"/>
        <pc:sldMkLst>
          <pc:docMk/>
          <pc:sldMk cId="984456220" sldId="1307"/>
        </pc:sldMkLst>
      </pc:sldChg>
      <pc:sldChg chg="del">
        <pc:chgData name="Noah Snavely" userId="e413a5a406f4ddbd" providerId="LiveId" clId="{D4104AC6-AFEE-4C4F-81D5-75F9A85FB219}" dt="2024-04-17T02:36:13.096" v="18" actId="47"/>
        <pc:sldMkLst>
          <pc:docMk/>
          <pc:sldMk cId="4073475039" sldId="1458"/>
        </pc:sldMkLst>
      </pc:sldChg>
      <pc:sldChg chg="del">
        <pc:chgData name="Noah Snavely" userId="e413a5a406f4ddbd" providerId="LiveId" clId="{D4104AC6-AFEE-4C4F-81D5-75F9A85FB219}" dt="2024-04-17T02:36:15.430" v="19" actId="47"/>
        <pc:sldMkLst>
          <pc:docMk/>
          <pc:sldMk cId="315170683" sldId="1464"/>
        </pc:sldMkLst>
      </pc:sldChg>
      <pc:sldChg chg="del">
        <pc:chgData name="Noah Snavely" userId="e413a5a406f4ddbd" providerId="LiveId" clId="{D4104AC6-AFEE-4C4F-81D5-75F9A85FB219}" dt="2024-04-17T02:36:15.777" v="20" actId="47"/>
        <pc:sldMkLst>
          <pc:docMk/>
          <pc:sldMk cId="179289701" sldId="1465"/>
        </pc:sldMkLst>
      </pc:sldChg>
      <pc:sldChg chg="del">
        <pc:chgData name="Noah Snavely" userId="e413a5a406f4ddbd" providerId="LiveId" clId="{D4104AC6-AFEE-4C4F-81D5-75F9A85FB219}" dt="2024-04-17T02:35:51.392" v="6" actId="47"/>
        <pc:sldMkLst>
          <pc:docMk/>
          <pc:sldMk cId="1589631294" sldId="1474"/>
        </pc:sldMkLst>
      </pc:sldChg>
      <pc:sldChg chg="del">
        <pc:chgData name="Noah Snavely" userId="e413a5a406f4ddbd" providerId="LiveId" clId="{D4104AC6-AFEE-4C4F-81D5-75F9A85FB219}" dt="2024-04-17T02:35:53.225" v="8" actId="47"/>
        <pc:sldMkLst>
          <pc:docMk/>
          <pc:sldMk cId="2651720226" sldId="1476"/>
        </pc:sldMkLst>
      </pc:sldChg>
      <pc:sldChg chg="del">
        <pc:chgData name="Noah Snavely" userId="e413a5a406f4ddbd" providerId="LiveId" clId="{D4104AC6-AFEE-4C4F-81D5-75F9A85FB219}" dt="2024-04-17T02:35:56.641" v="9" actId="47"/>
        <pc:sldMkLst>
          <pc:docMk/>
          <pc:sldMk cId="759403115" sldId="1480"/>
        </pc:sldMkLst>
      </pc:sldChg>
      <pc:sldChg chg="del">
        <pc:chgData name="Noah Snavely" userId="e413a5a406f4ddbd" providerId="LiveId" clId="{D4104AC6-AFEE-4C4F-81D5-75F9A85FB219}" dt="2024-04-17T02:36:32.118" v="26" actId="47"/>
        <pc:sldMkLst>
          <pc:docMk/>
          <pc:sldMk cId="589862192" sldId="1492"/>
        </pc:sldMkLst>
      </pc:sldChg>
      <pc:sldChg chg="del">
        <pc:chgData name="Noah Snavely" userId="e413a5a406f4ddbd" providerId="LiveId" clId="{D4104AC6-AFEE-4C4F-81D5-75F9A85FB219}" dt="2024-04-17T02:35:59.611" v="10" actId="47"/>
        <pc:sldMkLst>
          <pc:docMk/>
          <pc:sldMk cId="57704020" sldId="1502"/>
        </pc:sldMkLst>
      </pc:sldChg>
      <pc:sldChg chg="del">
        <pc:chgData name="Noah Snavely" userId="e413a5a406f4ddbd" providerId="LiveId" clId="{D4104AC6-AFEE-4C4F-81D5-75F9A85FB219}" dt="2024-04-17T02:36:01.706" v="11" actId="47"/>
        <pc:sldMkLst>
          <pc:docMk/>
          <pc:sldMk cId="3686699253" sldId="1505"/>
        </pc:sldMkLst>
      </pc:sldChg>
      <pc:sldChg chg="del">
        <pc:chgData name="Noah Snavely" userId="e413a5a406f4ddbd" providerId="LiveId" clId="{D4104AC6-AFEE-4C4F-81D5-75F9A85FB219}" dt="2024-04-17T02:36:03.953" v="12" actId="47"/>
        <pc:sldMkLst>
          <pc:docMk/>
          <pc:sldMk cId="1937928982" sldId="1508"/>
        </pc:sldMkLst>
      </pc:sldChg>
      <pc:sldChg chg="del">
        <pc:chgData name="Noah Snavely" userId="e413a5a406f4ddbd" providerId="LiveId" clId="{D4104AC6-AFEE-4C4F-81D5-75F9A85FB219}" dt="2024-04-17T02:36:05.599" v="13" actId="47"/>
        <pc:sldMkLst>
          <pc:docMk/>
          <pc:sldMk cId="654959724" sldId="1510"/>
        </pc:sldMkLst>
      </pc:sldChg>
      <pc:sldChg chg="del">
        <pc:chgData name="Noah Snavely" userId="e413a5a406f4ddbd" providerId="LiveId" clId="{D4104AC6-AFEE-4C4F-81D5-75F9A85FB219}" dt="2024-04-17T02:36:06.038" v="14" actId="47"/>
        <pc:sldMkLst>
          <pc:docMk/>
          <pc:sldMk cId="671435203" sldId="1511"/>
        </pc:sldMkLst>
      </pc:sldChg>
      <pc:sldChg chg="del">
        <pc:chgData name="Noah Snavely" userId="e413a5a406f4ddbd" providerId="LiveId" clId="{D4104AC6-AFEE-4C4F-81D5-75F9A85FB219}" dt="2024-04-17T02:36:06.688" v="15" actId="47"/>
        <pc:sldMkLst>
          <pc:docMk/>
          <pc:sldMk cId="3743303973" sldId="1512"/>
        </pc:sldMkLst>
      </pc:sldChg>
      <pc:sldChg chg="del">
        <pc:chgData name="Noah Snavely" userId="e413a5a406f4ddbd" providerId="LiveId" clId="{D4104AC6-AFEE-4C4F-81D5-75F9A85FB219}" dt="2024-04-17T02:36:09.430" v="17" actId="47"/>
        <pc:sldMkLst>
          <pc:docMk/>
          <pc:sldMk cId="1133679892" sldId="1513"/>
        </pc:sldMkLst>
      </pc:sldChg>
      <pc:sldChg chg="del">
        <pc:chgData name="Noah Snavely" userId="e413a5a406f4ddbd" providerId="LiveId" clId="{D4104AC6-AFEE-4C4F-81D5-75F9A85FB219}" dt="2024-04-17T02:35:40.953" v="2" actId="47"/>
        <pc:sldMkLst>
          <pc:docMk/>
          <pc:sldMk cId="3174813126" sldId="1516"/>
        </pc:sldMkLst>
      </pc:sldChg>
      <pc:sldChg chg="del">
        <pc:chgData name="Noah Snavely" userId="e413a5a406f4ddbd" providerId="LiveId" clId="{D4104AC6-AFEE-4C4F-81D5-75F9A85FB219}" dt="2024-04-17T02:36:21.552" v="21" actId="47"/>
        <pc:sldMkLst>
          <pc:docMk/>
          <pc:sldMk cId="3539099914" sldId="1539"/>
        </pc:sldMkLst>
      </pc:sldChg>
      <pc:sldChg chg="del">
        <pc:chgData name="Noah Snavely" userId="e413a5a406f4ddbd" providerId="LiveId" clId="{D4104AC6-AFEE-4C4F-81D5-75F9A85FB219}" dt="2024-04-17T02:36:21.836" v="22" actId="47"/>
        <pc:sldMkLst>
          <pc:docMk/>
          <pc:sldMk cId="2235523499" sldId="1540"/>
        </pc:sldMkLst>
      </pc:sldChg>
      <pc:sldChg chg="del">
        <pc:chgData name="Noah Snavely" userId="e413a5a406f4ddbd" providerId="LiveId" clId="{D4104AC6-AFEE-4C4F-81D5-75F9A85FB219}" dt="2024-04-17T02:36:22.151" v="23" actId="47"/>
        <pc:sldMkLst>
          <pc:docMk/>
          <pc:sldMk cId="1611458687" sldId="1541"/>
        </pc:sldMkLst>
      </pc:sldChg>
      <pc:sldChg chg="del">
        <pc:chgData name="Noah Snavely" userId="e413a5a406f4ddbd" providerId="LiveId" clId="{D4104AC6-AFEE-4C4F-81D5-75F9A85FB219}" dt="2024-04-17T02:36:27.232" v="24" actId="47"/>
        <pc:sldMkLst>
          <pc:docMk/>
          <pc:sldMk cId="1508691557" sldId="1557"/>
        </pc:sldMkLst>
      </pc:sldChg>
      <pc:sldChg chg="del">
        <pc:chgData name="Noah Snavely" userId="e413a5a406f4ddbd" providerId="LiveId" clId="{D4104AC6-AFEE-4C4F-81D5-75F9A85FB219}" dt="2024-04-17T02:36:31.774" v="25" actId="47"/>
        <pc:sldMkLst>
          <pc:docMk/>
          <pc:sldMk cId="2483036381" sldId="1566"/>
        </pc:sldMkLst>
      </pc:sldChg>
      <pc:sldChg chg="del">
        <pc:chgData name="Noah Snavely" userId="e413a5a406f4ddbd" providerId="LiveId" clId="{D4104AC6-AFEE-4C4F-81D5-75F9A85FB219}" dt="2024-04-17T02:35:47.837" v="4" actId="47"/>
        <pc:sldMkLst>
          <pc:docMk/>
          <pc:sldMk cId="966730118" sldId="1569"/>
        </pc:sldMkLst>
      </pc:sldChg>
      <pc:sldChg chg="del">
        <pc:chgData name="Noah Snavely" userId="e413a5a406f4ddbd" providerId="LiveId" clId="{D4104AC6-AFEE-4C4F-81D5-75F9A85FB219}" dt="2024-04-17T02:35:39.531" v="1" actId="47"/>
        <pc:sldMkLst>
          <pc:docMk/>
          <pc:sldMk cId="1446900114" sldId="1570"/>
        </pc:sldMkLst>
      </pc:sldChg>
      <pc:sldChg chg="del">
        <pc:chgData name="Noah Snavely" userId="e413a5a406f4ddbd" providerId="LiveId" clId="{D4104AC6-AFEE-4C4F-81D5-75F9A85FB219}" dt="2024-04-17T02:35:49.449" v="5" actId="47"/>
        <pc:sldMkLst>
          <pc:docMk/>
          <pc:sldMk cId="312264375" sldId="1580"/>
        </pc:sldMkLst>
      </pc:sldChg>
      <pc:sldChg chg="del">
        <pc:chgData name="Noah Snavely" userId="e413a5a406f4ddbd" providerId="LiveId" clId="{D4104AC6-AFEE-4C4F-81D5-75F9A85FB219}" dt="2024-04-17T02:35:37.997" v="0" actId="47"/>
        <pc:sldMkLst>
          <pc:docMk/>
          <pc:sldMk cId="2219869247" sldId="1589"/>
        </pc:sldMkLst>
      </pc:sldChg>
      <pc:sldChg chg="del">
        <pc:chgData name="Noah Snavely" userId="e413a5a406f4ddbd" providerId="LiveId" clId="{D4104AC6-AFEE-4C4F-81D5-75F9A85FB219}" dt="2024-04-17T02:35:51.614" v="7" actId="47"/>
        <pc:sldMkLst>
          <pc:docMk/>
          <pc:sldMk cId="2690563756" sldId="1590"/>
        </pc:sldMkLst>
      </pc:sldChg>
      <pc:sldChg chg="del">
        <pc:chgData name="Noah Snavely" userId="e413a5a406f4ddbd" providerId="LiveId" clId="{D4104AC6-AFEE-4C4F-81D5-75F9A85FB219}" dt="2024-04-17T02:36:07.432" v="16" actId="47"/>
        <pc:sldMkLst>
          <pc:docMk/>
          <pc:sldMk cId="1568288096" sldId="1595"/>
        </pc:sldMkLst>
      </pc:sldChg>
      <pc:sldChg chg="del">
        <pc:chgData name="Noah Snavely" userId="e413a5a406f4ddbd" providerId="LiveId" clId="{D4104AC6-AFEE-4C4F-81D5-75F9A85FB219}" dt="2024-04-17T02:39:05.291" v="27" actId="47"/>
        <pc:sldMkLst>
          <pc:docMk/>
          <pc:sldMk cId="1385919346" sldId="15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f(x, W) = Wx + b</a:t>
            </a:r>
          </a:p>
          <a:p>
            <a:endParaRPr lang="en-US" dirty="0"/>
          </a:p>
          <a:p>
            <a:r>
              <a:rPr lang="en-US" dirty="0"/>
              <a:t>f(\</a:t>
            </a:r>
            <a:r>
              <a:rPr lang="en-US" dirty="0" err="1"/>
              <a:t>mathbf</a:t>
            </a:r>
            <a:r>
              <a:rPr lang="en-US" dirty="0"/>
              <a:t>{x}, \</a:t>
            </a:r>
            <a:r>
              <a:rPr lang="en-US" dirty="0" err="1"/>
              <a:t>mathbf</a:t>
            </a:r>
            <a:r>
              <a:rPr lang="en-US" dirty="0"/>
              <a:t>{W}) = \</a:t>
            </a:r>
            <a:r>
              <a:rPr lang="en-US" dirty="0" err="1"/>
              <a:t>mathbf</a:t>
            </a:r>
            <a:r>
              <a:rPr lang="en-US" dirty="0"/>
              <a:t>{W}\</a:t>
            </a:r>
            <a:r>
              <a:rPr lang="en-US" dirty="0" err="1"/>
              <a:t>mathbf</a:t>
            </a:r>
            <a:r>
              <a:rPr lang="en-US" dirty="0"/>
              <a:t>{x} + \</a:t>
            </a:r>
            <a:r>
              <a:rPr lang="en-US" dirty="0" err="1"/>
              <a:t>mathbf</a:t>
            </a:r>
            <a:r>
              <a:rPr lang="en-US" dirty="0"/>
              <a:t>{b}</a:t>
            </a:r>
          </a:p>
          <a:p>
            <a:endParaRPr lang="en-US" dirty="0"/>
          </a:p>
          <a:p>
            <a:r>
              <a:rPr lang="en-US" dirty="0"/>
              <a:t>L = \frac{1}{N} \</a:t>
            </a:r>
            <a:r>
              <a:rPr lang="en-US" dirty="0" err="1"/>
              <a:t>sum_i</a:t>
            </a:r>
            <a:r>
              <a:rPr lang="en-US" dirty="0"/>
              <a:t> -\log \left(\frac{e^{f_{</a:t>
            </a:r>
            <a:r>
              <a:rPr lang="en-US" dirty="0" err="1"/>
              <a:t>y_i</a:t>
            </a:r>
            <a:r>
              <a:rPr lang="en-US" dirty="0"/>
              <a:t>}}}{\</a:t>
            </a:r>
            <a:r>
              <a:rPr lang="en-US" dirty="0" err="1"/>
              <a:t>sum_j</a:t>
            </a:r>
            <a:r>
              <a:rPr lang="en-US" dirty="0"/>
              <a:t> e^{</a:t>
            </a:r>
            <a:r>
              <a:rPr lang="en-US" dirty="0" err="1"/>
              <a:t>f_j</a:t>
            </a:r>
            <a:r>
              <a:rPr lang="en-US" dirty="0"/>
              <a:t>}}\right)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0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f(\</a:t>
            </a:r>
            <a:r>
              <a:rPr lang="en-US" dirty="0" err="1"/>
              <a:t>mathbf</a:t>
            </a:r>
            <a:r>
              <a:rPr lang="en-US" dirty="0"/>
              <a:t>{x}_</a:t>
            </a:r>
            <a:r>
              <a:rPr lang="en-US" dirty="0" err="1"/>
              <a:t>i</a:t>
            </a:r>
            <a:r>
              <a:rPr lang="en-US" dirty="0"/>
              <a:t>, \</a:t>
            </a:r>
            <a:r>
              <a:rPr lang="en-US" dirty="0" err="1"/>
              <a:t>mathbf</a:t>
            </a:r>
            <a:r>
              <a:rPr lang="en-US" dirty="0"/>
              <a:t>{W}) = \</a:t>
            </a:r>
            <a:r>
              <a:rPr lang="en-US" dirty="0" err="1"/>
              <a:t>mathbf</a:t>
            </a:r>
            <a:r>
              <a:rPr lang="en-US" dirty="0"/>
              <a:t>{W}\</a:t>
            </a:r>
            <a:r>
              <a:rPr lang="en-US" dirty="0" err="1"/>
              <a:t>mathbf</a:t>
            </a:r>
            <a:r>
              <a:rPr lang="en-US" dirty="0"/>
              <a:t>{x}_</a:t>
            </a:r>
            <a:r>
              <a:rPr lang="en-US" dirty="0" err="1"/>
              <a:t>i</a:t>
            </a:r>
            <a:r>
              <a:rPr lang="en-US" dirty="0"/>
              <a:t> + \</a:t>
            </a:r>
            <a:r>
              <a:rPr lang="en-US" dirty="0" err="1"/>
              <a:t>mathbf</a:t>
            </a:r>
            <a:r>
              <a:rPr lang="en-US" dirty="0"/>
              <a:t>{b}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1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neural-networks-1/" TargetMode="External"/><Relationship Id="rId7" Type="http://schemas.openxmlformats.org/officeDocument/2006/relationships/hyperlink" Target="http://cs231n.github.io/convolutional-networks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case-study/" TargetMode="External"/><Relationship Id="rId5" Type="http://schemas.openxmlformats.org/officeDocument/2006/relationships/hyperlink" Target="http://cs231n.github.io/neural-networks-3/" TargetMode="External"/><Relationship Id="rId4" Type="http://schemas.openxmlformats.org/officeDocument/2006/relationships/hyperlink" Target="http://cs231n.github.io/neural-networks-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aptrinhx.com/gradient-descent-animation-2-multiple-linear-regression-3070246823/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hyperlink" Target="https://cloud.google.com/tpu/" TargetMode="External"/><Relationship Id="rId5" Type="http://schemas.openxmlformats.org/officeDocument/2006/relationships/hyperlink" Target="https://www.tesla.com/AI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.xml"/><Relationship Id="rId7" Type="http://schemas.openxmlformats.org/officeDocument/2006/relationships/image" Target="../media/image6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grokking-deep-learning-for-computer-vision/chapter-5/v-3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224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j-lt"/>
              </a:rPr>
              <a:t>Slides from Fei-Fei Li, Justin Johnson, Serena Yeung</a:t>
            </a:r>
          </a:p>
          <a:p>
            <a:r>
              <a:rPr lang="en-US" sz="1400" dirty="0">
                <a:latin typeface="+mj-lt"/>
                <a:hlinkClick r:id="rId2"/>
              </a:rPr>
              <a:t>http://vision.stanford.edu/teaching/cs231n/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A7D6-84A2-4848-A60D-94F3856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22B21-F856-411B-8911-141AFF10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7417"/>
          <a:stretch/>
        </p:blipFill>
        <p:spPr>
          <a:xfrm>
            <a:off x="685800" y="1752600"/>
            <a:ext cx="9144000" cy="3352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46D039D-5BC1-4A68-894B-A5EF2182D12E}"/>
              </a:ext>
            </a:extLst>
          </p:cNvPr>
          <p:cNvGrpSpPr/>
          <p:nvPr/>
        </p:nvGrpSpPr>
        <p:grpSpPr>
          <a:xfrm>
            <a:off x="6324600" y="3352800"/>
            <a:ext cx="5181600" cy="2782907"/>
            <a:chOff x="6324600" y="3352800"/>
            <a:chExt cx="5181600" cy="27829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09A641-FC3C-4797-B3F5-FBC6FE1C8C5D}"/>
                </a:ext>
              </a:extLst>
            </p:cNvPr>
            <p:cNvSpPr txBox="1"/>
            <p:nvPr/>
          </p:nvSpPr>
          <p:spPr>
            <a:xfrm>
              <a:off x="7455590" y="5181600"/>
              <a:ext cx="40506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also called “Multilayer </a:t>
              </a:r>
              <a:r>
                <a:rPr lang="en-US" sz="2800" dirty="0" err="1"/>
                <a:t>Perceptrons</a:t>
              </a:r>
              <a:r>
                <a:rPr lang="en-US" sz="2800" dirty="0"/>
                <a:t>” (MLPs)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748B2E-DD08-46D6-833F-5C254D9867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600" y="4267200"/>
              <a:ext cx="2667000" cy="762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5512DB-07F4-4F9C-A4EC-478B5893B3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4000" y="3352800"/>
              <a:ext cx="838200" cy="1676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9283B63-9017-15BC-C644-63FA9965B32F}"/>
              </a:ext>
            </a:extLst>
          </p:cNvPr>
          <p:cNvSpPr txBox="1"/>
          <p:nvPr/>
        </p:nvSpPr>
        <p:spPr>
          <a:xfrm>
            <a:off x="7062262" y="6477000"/>
            <a:ext cx="5129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Adapted from Fei-Fei Li &amp; Andrej </a:t>
            </a:r>
            <a:r>
              <a:rPr lang="en-US" sz="1600" dirty="0" err="1"/>
              <a:t>Karpathy</a:t>
            </a:r>
            <a:r>
              <a:rPr lang="en-US" sz="16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3503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1"/>
            <a:ext cx="10439400" cy="4525963"/>
          </a:xfrm>
        </p:spPr>
        <p:txBody>
          <a:bodyPr/>
          <a:lstStyle/>
          <a:p>
            <a:r>
              <a:rPr lang="en-US" dirty="0"/>
              <a:t>Very coarse generalization of neural networks: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Why separate linear functions with non-linear functions?</a:t>
            </a:r>
          </a:p>
          <a:p>
            <a:pPr lvl="1"/>
            <a:r>
              <a:rPr lang="en-US" i="1" dirty="0"/>
              <a:t>Very roughly </a:t>
            </a:r>
            <a:r>
              <a:rPr lang="en-US" dirty="0"/>
              <a:t>inspired by real neurons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52800"/>
            <a:ext cx="558165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330E8-455F-473C-8AAB-E5B87F0CFC15}"/>
              </a:ext>
            </a:extLst>
          </p:cNvPr>
          <p:cNvGrpSpPr/>
          <p:nvPr/>
        </p:nvGrpSpPr>
        <p:grpSpPr>
          <a:xfrm>
            <a:off x="7620473" y="4724400"/>
            <a:ext cx="3657600" cy="2192417"/>
            <a:chOff x="1828800" y="3429000"/>
            <a:chExt cx="5212091" cy="3124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AD94F-6BE5-4C96-9316-456230A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3429000"/>
              <a:ext cx="5212091" cy="27218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57667-FF34-4411-8490-7B89FB8041C3}"/>
                </a:ext>
              </a:extLst>
            </p:cNvPr>
            <p:cNvSpPr/>
            <p:nvPr/>
          </p:nvSpPr>
          <p:spPr>
            <a:xfrm>
              <a:off x="5897891" y="5233093"/>
              <a:ext cx="1143000" cy="86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D6E6D4-6366-4A0B-97EE-6784C76752AE}"/>
                </a:ext>
              </a:extLst>
            </p:cNvPr>
            <p:cNvSpPr/>
            <p:nvPr/>
          </p:nvSpPr>
          <p:spPr>
            <a:xfrm>
              <a:off x="5562600" y="5867400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D015A-6D2C-4E67-8B23-0127F3ED5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590306" y="399290"/>
            <a:ext cx="11011388" cy="5391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CE74-3DE7-2891-CFB4-76A1F08D10F3}"/>
              </a:ext>
            </a:extLst>
          </p:cNvPr>
          <p:cNvSpPr txBox="1"/>
          <p:nvPr/>
        </p:nvSpPr>
        <p:spPr>
          <a:xfrm>
            <a:off x="7218907" y="6477000"/>
            <a:ext cx="4973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Fei-Fei Li &amp; Andrej </a:t>
            </a:r>
            <a:r>
              <a:rPr lang="en-US" sz="1600" dirty="0" err="1"/>
              <a:t>Karpathy</a:t>
            </a:r>
            <a:r>
              <a:rPr lang="en-US" sz="16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83102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3505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D2840-03A9-4502-B854-15CC0C76DCF6}"/>
              </a:ext>
            </a:extLst>
          </p:cNvPr>
          <p:cNvGrpSpPr/>
          <p:nvPr/>
        </p:nvGrpSpPr>
        <p:grpSpPr>
          <a:xfrm>
            <a:off x="5867400" y="4800600"/>
            <a:ext cx="4264157" cy="1604666"/>
            <a:chOff x="5867400" y="4800600"/>
            <a:chExt cx="4264157" cy="160466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FDA880-3346-4C28-8712-8BF4B87A2B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7400" y="4800600"/>
              <a:ext cx="2209800" cy="1295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12C52-07E8-4ED8-BA6D-24D32E2BC32F}"/>
                </a:ext>
              </a:extLst>
            </p:cNvPr>
            <p:cNvSpPr txBox="1"/>
            <p:nvPr/>
          </p:nvSpPr>
          <p:spPr>
            <a:xfrm>
              <a:off x="8121070" y="5943601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Neuron</a:t>
              </a:r>
              <a:r>
                <a:rPr lang="en-US" sz="2400" dirty="0"/>
                <a:t> or </a:t>
              </a:r>
              <a:r>
                <a:rPr lang="en-US" sz="2400" i="1" dirty="0"/>
                <a:t>unit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92EB4E-D8D5-7BDC-7C0C-13D4CC9FAFAA}"/>
              </a:ext>
            </a:extLst>
          </p:cNvPr>
          <p:cNvSpPr txBox="1"/>
          <p:nvPr/>
        </p:nvSpPr>
        <p:spPr>
          <a:xfrm>
            <a:off x="7704450" y="6550223"/>
            <a:ext cx="4563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Adapted from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4E063-FA88-41DD-A2FF-9EF1F3ED8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762000" y="381000"/>
            <a:ext cx="10668000" cy="5134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349B-F958-455B-B83C-8B25166D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11430000" cy="1219200"/>
          </a:xfrm>
        </p:spPr>
        <p:txBody>
          <a:bodyPr/>
          <a:lstStyle/>
          <a:p>
            <a:r>
              <a:rPr lang="en-US" b="1" dirty="0"/>
              <a:t>Deep </a:t>
            </a:r>
            <a:r>
              <a:rPr lang="en-US" dirty="0"/>
              <a:t>networks typically have many layers and potentially millions of parameters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0D2AC-ADB1-1949-E6EA-36BF4F619EC9}"/>
              </a:ext>
            </a:extLst>
          </p:cNvPr>
          <p:cNvSpPr txBox="1"/>
          <p:nvPr/>
        </p:nvSpPr>
        <p:spPr>
          <a:xfrm>
            <a:off x="7704450" y="6550223"/>
            <a:ext cx="4563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Adapted from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66986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A881-C710-4DA6-A1C8-AC2570A0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23A0-3C94-4778-B819-9CCB7B841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800601"/>
            <a:ext cx="10363200" cy="1325563"/>
          </a:xfrm>
        </p:spPr>
        <p:txBody>
          <a:bodyPr/>
          <a:lstStyle/>
          <a:p>
            <a:r>
              <a:rPr lang="en-US" i="1" dirty="0"/>
              <a:t>Inception </a:t>
            </a:r>
            <a:r>
              <a:rPr lang="en-US" dirty="0"/>
              <a:t>network (</a:t>
            </a:r>
            <a:r>
              <a:rPr lang="en-US" dirty="0" err="1"/>
              <a:t>Szegedy</a:t>
            </a:r>
            <a:r>
              <a:rPr lang="en-US" dirty="0"/>
              <a:t> et al, 2015)</a:t>
            </a:r>
          </a:p>
          <a:p>
            <a:r>
              <a:rPr lang="en-US" dirty="0"/>
              <a:t>22 layers</a:t>
            </a:r>
            <a:endParaRPr lang="en-US" i="1" dirty="0"/>
          </a:p>
        </p:txBody>
      </p:sp>
      <p:pic>
        <p:nvPicPr>
          <p:cNvPr id="2050" name="Picture 2" descr="Image result for inception network">
            <a:extLst>
              <a:ext uri="{FF2B5EF4-FFF2-40B4-BE49-F238E27FC236}">
                <a16:creationId xmlns:a16="http://schemas.microsoft.com/office/drawing/2014/main" id="{54E44069-3E78-4C59-B884-102AD9E1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5E89B-6AD5-82AD-E93F-14C4B8218CE2}"/>
              </a:ext>
            </a:extLst>
          </p:cNvPr>
          <p:cNvSpPr txBox="1"/>
          <p:nvPr/>
        </p:nvSpPr>
        <p:spPr>
          <a:xfrm>
            <a:off x="7704450" y="6550223"/>
            <a:ext cx="4563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Adapted from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614401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D3888-45D4-40F1-A1EA-5292C561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968B-C807-4A01-B5EF-F08399AD7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075237"/>
            <a:ext cx="10363200" cy="1325563"/>
          </a:xfrm>
        </p:spPr>
        <p:txBody>
          <a:bodyPr/>
          <a:lstStyle/>
          <a:p>
            <a:r>
              <a:rPr lang="en-US" dirty="0"/>
              <a:t>Just like a linear </a:t>
            </a:r>
            <a:r>
              <a:rPr lang="en-US" dirty="0" err="1"/>
              <a:t>classifer</a:t>
            </a:r>
            <a:r>
              <a:rPr lang="en-US" dirty="0"/>
              <a:t> – but in this case, just one layer of a larger </a:t>
            </a:r>
            <a:r>
              <a:rPr lang="en-US" i="1" dirty="0"/>
              <a:t>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0DE51-16E3-B074-2C18-1299ADCFD09E}"/>
              </a:ext>
            </a:extLst>
          </p:cNvPr>
          <p:cNvSpPr txBox="1"/>
          <p:nvPr/>
        </p:nvSpPr>
        <p:spPr>
          <a:xfrm>
            <a:off x="7704450" y="6550223"/>
            <a:ext cx="4563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Adapted from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365875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0802-E6CA-29CD-C5EC-3DA4FD24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30256-6C56-5145-CA5C-C474BE762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classic neural network arranges neurons into fully-connected layers</a:t>
            </a:r>
          </a:p>
          <a:p>
            <a:r>
              <a:rPr lang="en-US" dirty="0"/>
              <a:t>The </a:t>
            </a:r>
            <a:r>
              <a:rPr lang="en-US" b="1" dirty="0"/>
              <a:t>layer</a:t>
            </a:r>
            <a:r>
              <a:rPr lang="en-US" dirty="0"/>
              <a:t> abstraction enables efficient implementations of neural networks using vectorized operations like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6056C-6BBF-8CDF-8807-0D44E1E369B6}"/>
              </a:ext>
            </a:extLst>
          </p:cNvPr>
          <p:cNvSpPr txBox="1"/>
          <p:nvPr/>
        </p:nvSpPr>
        <p:spPr>
          <a:xfrm>
            <a:off x="7704450" y="6550223"/>
            <a:ext cx="4563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Adapted from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927420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8D56-E537-4918-B53E-2B230541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201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Optimizing parameters with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BB49-9752-4ADE-B108-C87BC45B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983162"/>
          </a:xfrm>
        </p:spPr>
        <p:txBody>
          <a:bodyPr>
            <a:normAutofit fontScale="92500"/>
          </a:bodyPr>
          <a:lstStyle/>
          <a:p>
            <a:r>
              <a:rPr lang="en-US" dirty="0"/>
              <a:t>How do we find the best </a:t>
            </a:r>
            <a:r>
              <a:rPr lang="en-US" b="1" dirty="0"/>
              <a:t>W </a:t>
            </a:r>
            <a:r>
              <a:rPr lang="en-US" dirty="0"/>
              <a:t>and </a:t>
            </a:r>
            <a:r>
              <a:rPr lang="en-US" b="1" dirty="0"/>
              <a:t>b</a:t>
            </a:r>
            <a:r>
              <a:rPr lang="en-US" dirty="0"/>
              <a:t> parameters?</a:t>
            </a:r>
          </a:p>
          <a:p>
            <a:r>
              <a:rPr lang="en-US" dirty="0"/>
              <a:t>In general: </a:t>
            </a:r>
            <a:r>
              <a:rPr lang="en-US" i="1" dirty="0"/>
              <a:t>gradient descent</a:t>
            </a:r>
          </a:p>
          <a:p>
            <a:pPr marL="971550" lvl="1" indent="-514350">
              <a:buAutoNum type="arabicPeriod"/>
            </a:pPr>
            <a:r>
              <a:rPr lang="en-US" dirty="0"/>
              <a:t>Start with a guess of a good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(or randomly initialize them)</a:t>
            </a:r>
          </a:p>
          <a:p>
            <a:pPr marL="971550" lvl="1" indent="-514350">
              <a:buAutoNum type="arabicPeriod"/>
            </a:pPr>
            <a:r>
              <a:rPr lang="en-US" dirty="0"/>
              <a:t>Compute the loss function for this initial guess and the </a:t>
            </a:r>
            <a:r>
              <a:rPr lang="en-US" i="1" dirty="0"/>
              <a:t>gradient</a:t>
            </a:r>
            <a:r>
              <a:rPr lang="en-US" dirty="0"/>
              <a:t> of the loss function</a:t>
            </a:r>
          </a:p>
          <a:p>
            <a:pPr marL="971550" lvl="1" indent="-514350">
              <a:buAutoNum type="arabicPeriod"/>
            </a:pPr>
            <a:r>
              <a:rPr lang="en-US" dirty="0"/>
              <a:t>Step some distance in the negative gradient direction (direction of steepest descent)</a:t>
            </a:r>
          </a:p>
          <a:p>
            <a:pPr marL="971550" lvl="1" indent="-514350">
              <a:buAutoNum type="arabicPeriod"/>
            </a:pPr>
            <a:r>
              <a:rPr lang="en-US" dirty="0"/>
              <a:t>Repeat steps 2 &amp; 3</a:t>
            </a:r>
          </a:p>
          <a:p>
            <a:pPr marL="514350" indent="-457200"/>
            <a:r>
              <a:rPr lang="en-US" dirty="0"/>
              <a:t>Note: efficiently performing step 2 for deep networks is called </a:t>
            </a:r>
            <a:r>
              <a:rPr lang="en-US" i="1" dirty="0"/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41072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0"/>
            <a:ext cx="9144000" cy="4484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00" y="4515068"/>
            <a:ext cx="1121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Gradient descent</a:t>
            </a:r>
            <a:r>
              <a:rPr lang="en-US" sz="2800" dirty="0"/>
              <a:t>: walk in the direction opposite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</a:t>
            </a:r>
            <a:r>
              <a:rPr lang="en-US" sz="2800" dirty="0"/>
              <a:t>: How far?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</a:t>
            </a:r>
            <a:r>
              <a:rPr lang="en-US" sz="2800" dirty="0"/>
              <a:t>: Step size: </a:t>
            </a:r>
            <a:r>
              <a:rPr lang="en-US" sz="2800" i="1" dirty="0"/>
              <a:t>learning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big: will miss the minimum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small: slow convergence</a:t>
            </a:r>
          </a:p>
        </p:txBody>
      </p:sp>
    </p:spTree>
    <p:extLst>
      <p:ext uri="{BB962C8B-B14F-4D97-AF65-F5344CB8AC3E}">
        <p14:creationId xmlns:p14="http://schemas.microsoft.com/office/powerpoint/2010/main" val="40834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/>
          </a:bodyPr>
          <a:lstStyle/>
          <a:p>
            <a:r>
              <a:rPr lang="en-US" dirty="0"/>
              <a:t>Neural networks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http://cs231n.github.io/neural-networks-1/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http://cs231n.github.io/neural-networks-3/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http://cs231n.github.io/neural-networks-case-study/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7"/>
              </a:rPr>
              <a:t>http://cs231n.github.io/convolutional-networks/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C55A-84DA-4040-8746-62A3430E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example of gradient descent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2B611C-F2E1-4572-92EC-37C971B3D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1600201"/>
            <a:ext cx="5257800" cy="4525963"/>
          </a:xfrm>
        </p:spPr>
        <p:txBody>
          <a:bodyPr/>
          <a:lstStyle/>
          <a:p>
            <a:r>
              <a:rPr lang="en-US" dirty="0"/>
              <a:t>In reality, in deep learning we are optimizing a highly complex loss function with millions of variables (or more)</a:t>
            </a:r>
          </a:p>
          <a:p>
            <a:r>
              <a:rPr lang="en-US" dirty="0"/>
              <a:t>More on this later…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4E212384-9045-42A9-8C85-DCD0FDDD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30" y="1393250"/>
            <a:ext cx="4727138" cy="4727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3C7FC-EE8E-42DD-80B5-3C8C5F5843CF}"/>
              </a:ext>
            </a:extLst>
          </p:cNvPr>
          <p:cNvSpPr txBox="1"/>
          <p:nvPr/>
        </p:nvSpPr>
        <p:spPr>
          <a:xfrm>
            <a:off x="-533400" y="6299648"/>
            <a:ext cx="952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https://laptrinhx.com/gradient-descent-animation-2-multiple-linear-regression-3070246823/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1D12-C184-4756-AC1E-6477F5A9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example: TensorFlow Playground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30E3F-DEBA-48EE-BA72-552875AADA49}"/>
              </a:ext>
            </a:extLst>
          </p:cNvPr>
          <p:cNvSpPr/>
          <p:nvPr/>
        </p:nvSpPr>
        <p:spPr>
          <a:xfrm>
            <a:off x="4406499" y="6510551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F5DDB-3864-4259-B66E-883A991B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47DF-E913-4746-89CC-F19BE7A1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0CB1-68D1-4FED-ADFE-3A531CB8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775139"/>
          </a:xfrm>
        </p:spPr>
        <p:txBody>
          <a:bodyPr>
            <a:normAutofit/>
          </a:bodyPr>
          <a:lstStyle/>
          <a:p>
            <a:r>
              <a:rPr lang="en-US" dirty="0"/>
              <a:t>Convolutional neural networks</a:t>
            </a:r>
            <a:br>
              <a:rPr lang="en-US" dirty="0"/>
            </a:br>
            <a:r>
              <a:rPr lang="en-US" dirty="0"/>
              <a:t>(or CNNs, or </a:t>
            </a:r>
            <a:r>
              <a:rPr lang="en-US" dirty="0" err="1"/>
              <a:t>ConvNets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33926-24C7-4874-AC81-09916A501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901538" y="551690"/>
            <a:ext cx="10388924" cy="5087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33C42-8BD8-9480-DFB3-54A6B1E85FE3}"/>
              </a:ext>
            </a:extLst>
          </p:cNvPr>
          <p:cNvSpPr txBox="1"/>
          <p:nvPr/>
        </p:nvSpPr>
        <p:spPr>
          <a:xfrm>
            <a:off x="7804517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032496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CC29B-44EE-497B-ABD9-ED2F34B1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533400" y="363170"/>
            <a:ext cx="11125200" cy="554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EE727B-0D30-48F1-87A6-64378D08D8BA}"/>
              </a:ext>
            </a:extLst>
          </p:cNvPr>
          <p:cNvSpPr/>
          <p:nvPr/>
        </p:nvSpPr>
        <p:spPr>
          <a:xfrm>
            <a:off x="457200" y="5955089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Hinton and </a:t>
            </a:r>
            <a:r>
              <a:rPr lang="en-US" dirty="0" err="1"/>
              <a:t>Salakhutdinov</a:t>
            </a:r>
            <a:r>
              <a:rPr lang="en-US" dirty="0"/>
              <a:t>. Reducing the Dimensionality of Data with Neural Networks. </a:t>
            </a:r>
            <a:r>
              <a:rPr lang="en-US" i="1" dirty="0"/>
              <a:t>Science</a:t>
            </a:r>
            <a:r>
              <a:rPr lang="en-US" dirty="0"/>
              <a:t>, 2016.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7DF31-6F4C-9164-7900-C785B3192545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703332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A4F-A1A0-4643-8428-213CFFBA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98D0-44C6-407C-9996-B3E4257C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D6F97-98EE-4335-8D71-74AF5120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12725-B3CD-EA01-46AF-93C480901AB0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564328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C99A-3776-4C4F-8A6A-B6D50E63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F6E51-0C24-4240-AD70-09F326672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ACC97-1134-88A5-29AB-491ADE3816B4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881147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54B9-B7C8-4DCB-9ED3-EAA6A2F2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Fast-forward to today: </a:t>
            </a:r>
            <a:r>
              <a:rPr lang="en-US" sz="3600" dirty="0" err="1"/>
              <a:t>ConvNets</a:t>
            </a:r>
            <a:r>
              <a:rPr lang="en-US" sz="3600" dirty="0"/>
              <a:t>* are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3805-58F9-4038-8E7F-B46031A67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C23D8-8877-4522-BFB6-B49A2810D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8" b="12032"/>
          <a:stretch/>
        </p:blipFill>
        <p:spPr>
          <a:xfrm>
            <a:off x="349035" y="1477964"/>
            <a:ext cx="11493930" cy="49228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9162C5-F0A2-B32B-054C-3EC66B0E85E4}"/>
              </a:ext>
            </a:extLst>
          </p:cNvPr>
          <p:cNvSpPr txBox="1">
            <a:spLocks/>
          </p:cNvSpPr>
          <p:nvPr/>
        </p:nvSpPr>
        <p:spPr>
          <a:xfrm>
            <a:off x="349035" y="6060867"/>
            <a:ext cx="7620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* and other recent architectures, like Transformers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D7634-B3F9-5E4D-6B76-6C14FBE48BE5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614801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la_detection">
            <a:hlinkClick r:id="" action="ppaction://media"/>
            <a:extLst>
              <a:ext uri="{FF2B5EF4-FFF2-40B4-BE49-F238E27FC236}">
                <a16:creationId xmlns:a16="http://schemas.microsoft.com/office/drawing/2014/main" id="{5D5BAB5D-F3B4-4DE4-A3A3-605858980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905000"/>
            <a:ext cx="48768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752BF-B57A-4C1B-9673-D28841A6801B}"/>
              </a:ext>
            </a:extLst>
          </p:cNvPr>
          <p:cNvSpPr txBox="1"/>
          <p:nvPr/>
        </p:nvSpPr>
        <p:spPr>
          <a:xfrm>
            <a:off x="1360408" y="5638800"/>
            <a:ext cx="383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Self-driving cars (video courtesy Tesla)</a:t>
            </a:r>
          </a:p>
          <a:p>
            <a:pPr algn="ctr"/>
            <a:r>
              <a:rPr lang="en-US" dirty="0">
                <a:hlinkClick r:id="rId5"/>
              </a:rPr>
              <a:t>https://www.tesla.com/AI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8F9DE4-913E-4FDA-F019-8F28A6340619}"/>
              </a:ext>
            </a:extLst>
          </p:cNvPr>
          <p:cNvGrpSpPr/>
          <p:nvPr/>
        </p:nvGrpSpPr>
        <p:grpSpPr>
          <a:xfrm>
            <a:off x="7506023" y="4244261"/>
            <a:ext cx="3170100" cy="2613739"/>
            <a:chOff x="7264815" y="4154289"/>
            <a:chExt cx="3170100" cy="26137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998276-C7DD-4BA6-8CBE-5E19DBFC40D8}"/>
                </a:ext>
              </a:extLst>
            </p:cNvPr>
            <p:cNvSpPr txBox="1"/>
            <p:nvPr/>
          </p:nvSpPr>
          <p:spPr>
            <a:xfrm>
              <a:off x="7264815" y="6398696"/>
              <a:ext cx="3170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hlinkClick r:id="rId6"/>
                </a:rPr>
                <a:t>https://cloud.google.com/tpu/</a:t>
              </a:r>
              <a:endParaRPr lang="en-US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F7F4715-0F35-40F7-1F70-209FE58F7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560" y="4154289"/>
              <a:ext cx="2996610" cy="199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00F0BE-7017-C9B5-9F6E-E2285F965A2F}"/>
                </a:ext>
              </a:extLst>
            </p:cNvPr>
            <p:cNvSpPr txBox="1"/>
            <p:nvPr/>
          </p:nvSpPr>
          <p:spPr>
            <a:xfrm>
              <a:off x="7264815" y="6129178"/>
              <a:ext cx="3170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Cloud TPU v4 Pods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994A45E-3133-AD25-38EB-8FC1566B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Fast-forward to today: </a:t>
            </a:r>
            <a:r>
              <a:rPr lang="en-US" sz="3600" dirty="0" err="1"/>
              <a:t>ConvNets</a:t>
            </a:r>
            <a:r>
              <a:rPr lang="en-US" sz="3600" dirty="0"/>
              <a:t> are everywhere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2D5FD-2675-74ED-FBFA-A0865A8BE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1185847"/>
            <a:ext cx="2714820" cy="29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Image Classification –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</a:t>
            </a:r>
          </a:p>
          <a:p>
            <a:pPr marL="0" indent="0">
              <a:buNone/>
            </a:pPr>
            <a:r>
              <a:rPr lang="en-US" dirty="0"/>
              <a:t>	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CB41-6DB1-432F-95BB-3B848C0B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Text-to-image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2A361-3F15-4AB2-BCCA-1ACDC35A5175}"/>
              </a:ext>
            </a:extLst>
          </p:cNvPr>
          <p:cNvSpPr txBox="1"/>
          <p:nvPr/>
        </p:nvSpPr>
        <p:spPr>
          <a:xfrm>
            <a:off x="838200" y="6214030"/>
            <a:ext cx="60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https://openai.com/dall-e-2/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47D47-FFD4-4FF7-8649-5E52A15C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47" y="1524000"/>
            <a:ext cx="995970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52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37EAE7-7386-E48E-13DA-B1467D7D3744}"/>
              </a:ext>
            </a:extLst>
          </p:cNvPr>
          <p:cNvSpPr txBox="1"/>
          <p:nvPr/>
        </p:nvSpPr>
        <p:spPr>
          <a:xfrm>
            <a:off x="975691" y="5101263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“A computer vision class watching a cool lecture, crayon drawing”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1EDB1-EC02-05D9-ED68-727C5FF76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4495800" cy="449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C92093-6726-6B31-5C83-AAF68A959BAB}"/>
              </a:ext>
            </a:extLst>
          </p:cNvPr>
          <p:cNvGrpSpPr/>
          <p:nvPr/>
        </p:nvGrpSpPr>
        <p:grpSpPr>
          <a:xfrm>
            <a:off x="6629400" y="611257"/>
            <a:ext cx="4495800" cy="5140474"/>
            <a:chOff x="6629400" y="611257"/>
            <a:chExt cx="4495800" cy="514047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EE95D9-88BB-7220-E9FD-34C7894DC84B}"/>
                </a:ext>
              </a:extLst>
            </p:cNvPr>
            <p:cNvSpPr txBox="1"/>
            <p:nvPr/>
          </p:nvSpPr>
          <p:spPr>
            <a:xfrm>
              <a:off x="7161617" y="5105400"/>
              <a:ext cx="34313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“A computer vision class watching a cool lecture, album cover”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350CB8-2D4E-7742-D34B-1C78B04E9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400" y="611257"/>
              <a:ext cx="4495800" cy="449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191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E3F1-ECB8-4DC1-BBBD-7C3A741B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ConvNet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0279B-A019-4E8A-9991-51262CF1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3962400"/>
          </a:xfrm>
        </p:spPr>
        <p:txBody>
          <a:bodyPr/>
          <a:lstStyle/>
          <a:p>
            <a:r>
              <a:rPr lang="en-US" dirty="0"/>
              <a:t>Version of deep neural networks designed for signals</a:t>
            </a:r>
          </a:p>
          <a:p>
            <a:pPr lvl="1"/>
            <a:r>
              <a:rPr lang="en-US" dirty="0"/>
              <a:t>1D signals (e.g., speech waveforms)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2D signals (e.g., images)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E4E1-38E0-4375-BE88-CBB92BE6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762934"/>
            <a:ext cx="4876800" cy="1332132"/>
          </a:xfrm>
          <a:prstGeom prst="rect">
            <a:avLst/>
          </a:prstGeom>
        </p:spPr>
      </p:pic>
      <p:pic>
        <p:nvPicPr>
          <p:cNvPr id="1028" name="Picture 4" descr="Image result for bunny">
            <a:extLst>
              <a:ext uri="{FF2B5EF4-FFF2-40B4-BE49-F238E27FC236}">
                <a16:creationId xmlns:a16="http://schemas.microsoft.com/office/drawing/2014/main" id="{F355E999-4799-4DB5-8A92-5EB700C1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70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62D-0CBD-477C-B797-2EE5E5C0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DBF2-3D94-42E5-AF5C-E2B4C163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lang="en-US" sz="4809" spc="40" dirty="0"/>
              <a:t>Life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92089" y="2129119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6354" y="4476751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0170" y="4476750"/>
            <a:ext cx="2043392" cy="112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algn="ctr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lang="en-US" sz="2427" i="1" spc="13" dirty="0">
                <a:solidFill>
                  <a:prstClr val="black"/>
                </a:solidFill>
                <a:latin typeface="Arial"/>
                <a:cs typeface="Arial"/>
              </a:rPr>
              <a:t>Hand-Crafted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2088" y="6350035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6560" y="4476751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0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70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8736" y="4476751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25151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58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6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4F6FAC-5A08-47F6-BC83-89FADA811367}"/>
              </a:ext>
            </a:extLst>
          </p:cNvPr>
          <p:cNvSpPr/>
          <p:nvPr/>
        </p:nvSpPr>
        <p:spPr>
          <a:xfrm>
            <a:off x="8534400" y="2819400"/>
            <a:ext cx="815672" cy="8381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936872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53600" y="6461357"/>
            <a:ext cx="2377328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+mj-lt"/>
                <a:cs typeface="Arial"/>
              </a:rPr>
              <a:t>Slide </a:t>
            </a:r>
            <a:r>
              <a:rPr sz="1632" spc="-9" dirty="0">
                <a:solidFill>
                  <a:prstClr val="black"/>
                </a:solidFill>
                <a:latin typeface="+mj-lt"/>
                <a:cs typeface="Arial"/>
              </a:rPr>
              <a:t>from </a:t>
            </a:r>
            <a:r>
              <a:rPr sz="1632" spc="13" dirty="0">
                <a:solidFill>
                  <a:prstClr val="black"/>
                </a:solidFill>
                <a:latin typeface="+mj-lt"/>
                <a:cs typeface="Arial"/>
              </a:rPr>
              <a:t>Karpathy</a:t>
            </a:r>
            <a:r>
              <a:rPr sz="1632" spc="-40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+mj-lt"/>
                <a:cs typeface="Arial"/>
              </a:rPr>
              <a:t>2016</a:t>
            </a:r>
          </a:p>
        </p:txBody>
      </p:sp>
      <p:sp>
        <p:nvSpPr>
          <p:cNvPr id="3" name="object 3"/>
          <p:cNvSpPr/>
          <p:nvPr/>
        </p:nvSpPr>
        <p:spPr>
          <a:xfrm>
            <a:off x="1658472" y="2129119"/>
            <a:ext cx="8875059" cy="3720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24491" y="3261101"/>
            <a:ext cx="3338793" cy="2312334"/>
          </a:xfrm>
          <a:custGeom>
            <a:avLst/>
            <a:gdLst/>
            <a:ahLst/>
            <a:cxnLst/>
            <a:rect l="l" t="t" r="r" b="b"/>
            <a:pathLst>
              <a:path w="3783965" h="2620645">
                <a:moveTo>
                  <a:pt x="0" y="0"/>
                </a:moveTo>
                <a:lnTo>
                  <a:pt x="3783717" y="0"/>
                </a:lnTo>
                <a:lnTo>
                  <a:pt x="3783717" y="2620653"/>
                </a:lnTo>
                <a:lnTo>
                  <a:pt x="0" y="2620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4736" y="3288928"/>
            <a:ext cx="3334871" cy="2280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Q: </a:t>
            </a:r>
            <a:r>
              <a:rPr sz="2427" spc="-18" dirty="0">
                <a:solidFill>
                  <a:prstClr val="black"/>
                </a:solidFill>
                <a:latin typeface="+mj-lt"/>
                <a:cs typeface="Arial"/>
              </a:rPr>
              <a:t>What </a:t>
            </a:r>
            <a:r>
              <a:rPr sz="2427" spc="40" dirty="0">
                <a:solidFill>
                  <a:prstClr val="black"/>
                </a:solidFill>
                <a:latin typeface="+mj-lt"/>
                <a:cs typeface="Arial"/>
              </a:rPr>
              <a:t>would </a:t>
            </a:r>
            <a:r>
              <a:rPr sz="2427" spc="84" dirty="0">
                <a:solidFill>
                  <a:prstClr val="black"/>
                </a:solidFill>
                <a:latin typeface="+mj-lt"/>
                <a:cs typeface="Arial"/>
              </a:rPr>
              <a:t>be</a:t>
            </a:r>
            <a:r>
              <a:rPr sz="2427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1206" marR="4483" defTabSz="806867">
              <a:spcBef>
                <a:spcPts val="88"/>
              </a:spcBef>
            </a:pP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very </a:t>
            </a:r>
            <a:r>
              <a:rPr sz="2427" spc="35" dirty="0">
                <a:solidFill>
                  <a:prstClr val="black"/>
                </a:solidFill>
                <a:latin typeface="+mj-lt"/>
                <a:cs typeface="Arial"/>
              </a:rPr>
              <a:t>hard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set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of</a:t>
            </a:r>
            <a:r>
              <a:rPr sz="2427" spc="-79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classes 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for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linear </a:t>
            </a: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classifier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to  </a:t>
            </a: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distinguish?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  <a:p>
            <a:pPr defTabSz="806867">
              <a:spcBef>
                <a:spcPts val="4"/>
              </a:spcBef>
            </a:pPr>
            <a:endParaRPr sz="2603" dirty="0">
              <a:solidFill>
                <a:prstClr val="black"/>
              </a:solidFill>
              <a:latin typeface="+mj-lt"/>
              <a:cs typeface="Times New Roman"/>
            </a:endParaRPr>
          </a:p>
          <a:p>
            <a:pPr marL="11206" defTabSz="806867"/>
            <a:r>
              <a:rPr sz="2427" spc="26" dirty="0">
                <a:solidFill>
                  <a:prstClr val="black"/>
                </a:solidFill>
                <a:latin typeface="+mj-lt"/>
                <a:cs typeface="Arial"/>
              </a:rPr>
              <a:t>(assuming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x </a:t>
            </a:r>
            <a:r>
              <a:rPr sz="2427" spc="202" dirty="0">
                <a:solidFill>
                  <a:prstClr val="black"/>
                </a:solidFill>
                <a:latin typeface="+mj-lt"/>
                <a:cs typeface="Arial"/>
              </a:rPr>
              <a:t>=</a:t>
            </a:r>
            <a:r>
              <a:rPr sz="2427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pixels)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981" y="515054"/>
            <a:ext cx="10103220" cy="696711"/>
          </a:xfrm>
          <a:prstGeom prst="rect">
            <a:avLst/>
          </a:prstGeom>
        </p:spPr>
        <p:txBody>
          <a:bodyPr vert="horz" wrap="square" lIns="0" tIns="73959" rIns="0" bIns="0" rtlCol="0" anchor="ctr">
            <a:spAutoFit/>
          </a:bodyPr>
          <a:lstStyle/>
          <a:p>
            <a:pPr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use</a:t>
            </a:r>
            <a:r>
              <a:rPr sz="4236" spc="22" dirty="0"/>
              <a:t> </a:t>
            </a:r>
            <a:r>
              <a:rPr sz="4236" spc="-40" dirty="0"/>
              <a:t>features</a:t>
            </a:r>
            <a:r>
              <a:rPr lang="en-US" sz="4236" spc="-40" dirty="0"/>
              <a:t>?</a:t>
            </a:r>
            <a:r>
              <a:rPr lang="en-US" sz="4236" dirty="0"/>
              <a:t> </a:t>
            </a:r>
            <a:r>
              <a:rPr sz="4236" spc="-84" dirty="0"/>
              <a:t>Why </a:t>
            </a:r>
            <a:r>
              <a:rPr sz="4236" spc="-4" dirty="0"/>
              <a:t>not</a:t>
            </a:r>
            <a:r>
              <a:rPr sz="4236" spc="13" dirty="0"/>
              <a:t> </a:t>
            </a:r>
            <a:r>
              <a:rPr sz="4236" spc="-4" dirty="0"/>
              <a:t>pixels?</a:t>
            </a:r>
            <a:endParaRPr sz="4236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033F92B-6D8D-A7E7-71FA-7C8506D2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98" y="2354868"/>
            <a:ext cx="3733800" cy="433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4111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linearly separable classes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676400" y="1371600"/>
            <a:ext cx="7457786" cy="54864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1BC9EDC-7A70-46DB-78E8-2A59A0E6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149865"/>
            <a:ext cx="3733800" cy="433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689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DE19-27E8-45B1-AD34-41D9FBD6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Image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5B91-2408-4B40-B568-6AF7B770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2" b="10009"/>
          <a:stretch/>
        </p:blipFill>
        <p:spPr>
          <a:xfrm>
            <a:off x="1524378" y="1600201"/>
            <a:ext cx="9143244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CA872A-9AE9-AC46-2351-C91216D69473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394589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53F3-7852-43B6-BCC1-94B3D627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Features: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0E06-15E3-413F-8E95-F35BC86D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91C7-072B-4F7A-8ACE-5F8B4F3D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1" b="12024"/>
          <a:stretch/>
        </p:blipFill>
        <p:spPr>
          <a:xfrm>
            <a:off x="1524378" y="1524000"/>
            <a:ext cx="9143244" cy="3858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5551D-475E-91B6-9050-CE84DD89EF8F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201836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26E2B-B17C-4F53-BB76-576842E9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1" b="10009"/>
          <a:stretch/>
        </p:blipFill>
        <p:spPr>
          <a:xfrm>
            <a:off x="1524378" y="1523999"/>
            <a:ext cx="9143244" cy="3962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FF55B-FF23-6E69-EE24-0B2EA48FB45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9B45D4-8EEA-4F71-CE59-31301980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Image Features: Motivation</a:t>
            </a:r>
          </a:p>
        </p:txBody>
      </p:sp>
    </p:spTree>
    <p:extLst>
      <p:ext uri="{BB962C8B-B14F-4D97-AF65-F5344CB8AC3E}">
        <p14:creationId xmlns:p14="http://schemas.microsoft.com/office/powerpoint/2010/main" val="329743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BFE-D234-4479-AC0A-35E896B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classification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BA2E46-3D86-4C18-BCA1-6333D86B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1"/>
            <a:ext cx="10668000" cy="4525963"/>
          </a:xfrm>
        </p:spPr>
        <p:txBody>
          <a:bodyPr/>
          <a:lstStyle/>
          <a:p>
            <a:r>
              <a:rPr lang="en-US" dirty="0"/>
              <a:t>What we have: a score function and loss function</a:t>
            </a:r>
          </a:p>
          <a:p>
            <a:pPr lvl="1"/>
            <a:r>
              <a:rPr lang="en-US" dirty="0"/>
              <a:t>Score function maps an input data instance (e.g., an image) to a vector of scores, one for each category</a:t>
            </a:r>
          </a:p>
          <a:p>
            <a:pPr lvl="1"/>
            <a:r>
              <a:rPr lang="en-US" dirty="0"/>
              <a:t>Last time, our score function is based on linear classifier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Find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that minimize a </a:t>
            </a:r>
            <a:r>
              <a:rPr lang="en-US" i="1" dirty="0"/>
              <a:t>loss </a:t>
            </a:r>
            <a:r>
              <a:rPr lang="en-US" dirty="0"/>
              <a:t>over labeled training data, e.g. cross-entropy loss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B2780-8A4D-4D97-90BB-8EFC18384FB5}"/>
              </a:ext>
            </a:extLst>
          </p:cNvPr>
          <p:cNvSpPr txBox="1"/>
          <p:nvPr/>
        </p:nvSpPr>
        <p:spPr>
          <a:xfrm>
            <a:off x="5867400" y="363253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</a:t>
            </a:r>
            <a:r>
              <a:rPr lang="en-US" sz="2000" dirty="0"/>
              <a:t>:  score function</a:t>
            </a:r>
          </a:p>
          <a:p>
            <a:r>
              <a:rPr lang="en-US" sz="2000" b="1" dirty="0"/>
              <a:t>x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input instance</a:t>
            </a:r>
          </a:p>
          <a:p>
            <a:r>
              <a:rPr lang="en-US" sz="2000" b="1" dirty="0"/>
              <a:t>W, b</a:t>
            </a:r>
            <a:r>
              <a:rPr lang="en-US" sz="2000" dirty="0"/>
              <a:t>: parameters of a linear (actually affine) function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F280F57-FD33-41EA-CD9C-87501059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51143"/>
            <a:ext cx="5179180" cy="13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81372C9-C16C-4E66-C201-EBDF3483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63182"/>
            <a:ext cx="46482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7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0BD3-CB95-4070-8E1C-E618DB13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EABB-1426-41BA-9882-DBCD1B83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EE663-1D3E-4864-9E20-BB8D08D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FAAB19-6880-7545-C70B-CF1E94C94F65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159582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13B0C-7F5C-4436-915D-DCE6DA03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ECCDF6-8403-4B24-4F3B-BE5175052D44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752910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13182-D9B8-4583-8167-5444028D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F4C59-2094-E600-E03C-0D611FD86BAC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098217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26540"/>
            <a:ext cx="11812219" cy="6624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lang="en-US" sz="4300" spc="-88" dirty="0"/>
              <a:t>L</a:t>
            </a:r>
            <a:r>
              <a:rPr sz="4300" spc="-4" dirty="0"/>
              <a:t>ast layer of </a:t>
            </a:r>
            <a:r>
              <a:rPr lang="en-US" sz="4300" spc="-4" dirty="0"/>
              <a:t>many </a:t>
            </a:r>
            <a:r>
              <a:rPr sz="4300" spc="-4" dirty="0"/>
              <a:t>CNNs </a:t>
            </a:r>
            <a:r>
              <a:rPr lang="en-US" sz="4300" spc="-31" dirty="0"/>
              <a:t>is a</a:t>
            </a:r>
            <a:r>
              <a:rPr sz="4300" spc="-31" dirty="0"/>
              <a:t> </a:t>
            </a:r>
            <a:r>
              <a:rPr sz="4300" spc="-4" dirty="0"/>
              <a:t>linear</a:t>
            </a:r>
            <a:r>
              <a:rPr sz="4300" spc="-35" dirty="0"/>
              <a:t> </a:t>
            </a:r>
            <a:r>
              <a:rPr sz="4300" spc="22" dirty="0"/>
              <a:t>classifier</a:t>
            </a:r>
          </a:p>
        </p:txBody>
      </p:sp>
      <p:sp>
        <p:nvSpPr>
          <p:cNvPr id="3" name="object 3"/>
          <p:cNvSpPr/>
          <p:nvPr/>
        </p:nvSpPr>
        <p:spPr>
          <a:xfrm>
            <a:off x="1669677" y="201959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4295" y="436722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algn="ctr" defTabSz="806867"/>
            <a:r>
              <a:rPr sz="2427" i="1" spc="40" dirty="0">
                <a:solidFill>
                  <a:prstClr val="black"/>
                </a:solidFill>
                <a:latin typeface="+mj-lt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+mj-lt"/>
                <a:cs typeface="Arial"/>
              </a:rPr>
              <a:t>Pixels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39357" y="3313903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9033" y="327230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3941" y="3123369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5677" y="436722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+mj-lt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+mj-lt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+mj-lt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+mj-lt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+mj-lt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+mj-lt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+mj-lt"/>
                <a:cs typeface="Arial"/>
              </a:rPr>
              <a:t>end-to-end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04333" y="232215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3215" y="3445385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62891" y="340378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12559" y="1767457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0553" y="2002663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19399" y="286364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1383" y="555515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+mj-lt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+mj-lt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+mj-lt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+mj-lt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+mj-lt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+mj-lt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+mj-lt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+mj-lt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+mj-lt"/>
                <a:cs typeface="Arial"/>
              </a:rPr>
              <a:t>separable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0032" y="380821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20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147" y="1378324"/>
            <a:ext cx="8729382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754" y="402889"/>
            <a:ext cx="10602446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sz="4000" spc="-4" dirty="0"/>
              <a:t>Visualizing </a:t>
            </a:r>
            <a:r>
              <a:rPr sz="4000" spc="4" dirty="0"/>
              <a:t>AlexNet </a:t>
            </a:r>
            <a:r>
              <a:rPr sz="4000" dirty="0"/>
              <a:t>in </a:t>
            </a:r>
            <a:r>
              <a:rPr sz="4000" spc="4" dirty="0"/>
              <a:t>2D with</a:t>
            </a:r>
            <a:r>
              <a:rPr sz="4000" spc="-26" dirty="0"/>
              <a:t> </a:t>
            </a:r>
            <a:r>
              <a:rPr sz="4000" spc="-71" dirty="0"/>
              <a:t>t-SNE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4213412" y="4168588"/>
            <a:ext cx="2274794" cy="2140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6272" y="3789313"/>
            <a:ext cx="398368" cy="1116106"/>
          </a:xfrm>
          <a:custGeom>
            <a:avLst/>
            <a:gdLst/>
            <a:ahLst/>
            <a:cxnLst/>
            <a:rect l="l" t="t" r="r" b="b"/>
            <a:pathLst>
              <a:path w="451485" h="1264920">
                <a:moveTo>
                  <a:pt x="451444" y="0"/>
                </a:moveTo>
                <a:lnTo>
                  <a:pt x="406066" y="60554"/>
                </a:lnTo>
                <a:lnTo>
                  <a:pt x="363090" y="119708"/>
                </a:lnTo>
                <a:lnTo>
                  <a:pt x="322515" y="177461"/>
                </a:lnTo>
                <a:lnTo>
                  <a:pt x="284343" y="233814"/>
                </a:lnTo>
                <a:lnTo>
                  <a:pt x="248573" y="288767"/>
                </a:lnTo>
                <a:lnTo>
                  <a:pt x="215205" y="342319"/>
                </a:lnTo>
                <a:lnTo>
                  <a:pt x="184239" y="394471"/>
                </a:lnTo>
                <a:lnTo>
                  <a:pt x="155674" y="445222"/>
                </a:lnTo>
                <a:lnTo>
                  <a:pt x="129512" y="494573"/>
                </a:lnTo>
                <a:lnTo>
                  <a:pt x="105752" y="542524"/>
                </a:lnTo>
                <a:lnTo>
                  <a:pt x="84394" y="589074"/>
                </a:lnTo>
                <a:lnTo>
                  <a:pt x="65437" y="634224"/>
                </a:lnTo>
                <a:lnTo>
                  <a:pt x="48883" y="677973"/>
                </a:lnTo>
                <a:lnTo>
                  <a:pt x="34731" y="720322"/>
                </a:lnTo>
                <a:lnTo>
                  <a:pt x="22981" y="761270"/>
                </a:lnTo>
                <a:lnTo>
                  <a:pt x="13632" y="800818"/>
                </a:lnTo>
                <a:lnTo>
                  <a:pt x="6686" y="838966"/>
                </a:lnTo>
                <a:lnTo>
                  <a:pt x="0" y="911060"/>
                </a:lnTo>
                <a:lnTo>
                  <a:pt x="259" y="945007"/>
                </a:lnTo>
                <a:lnTo>
                  <a:pt x="7985" y="1008698"/>
                </a:lnTo>
                <a:lnTo>
                  <a:pt x="25318" y="1066788"/>
                </a:lnTo>
                <a:lnTo>
                  <a:pt x="52260" y="1119277"/>
                </a:lnTo>
                <a:lnTo>
                  <a:pt x="88809" y="1166163"/>
                </a:lnTo>
                <a:lnTo>
                  <a:pt x="134967" y="1207449"/>
                </a:lnTo>
                <a:lnTo>
                  <a:pt x="190732" y="1243132"/>
                </a:lnTo>
                <a:lnTo>
                  <a:pt x="222218" y="1258873"/>
                </a:lnTo>
                <a:lnTo>
                  <a:pt x="240953" y="1264898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0089" y="4830788"/>
            <a:ext cx="161365" cy="138953"/>
          </a:xfrm>
          <a:custGeom>
            <a:avLst/>
            <a:gdLst/>
            <a:ahLst/>
            <a:cxnLst/>
            <a:rect l="l" t="t" r="r" b="b"/>
            <a:pathLst>
              <a:path w="182880" h="157479">
                <a:moveTo>
                  <a:pt x="50521" y="0"/>
                </a:moveTo>
                <a:lnTo>
                  <a:pt x="0" y="157096"/>
                </a:lnTo>
                <a:lnTo>
                  <a:pt x="182358" y="129070"/>
                </a:lnTo>
                <a:lnTo>
                  <a:pt x="50521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2347" y="3955677"/>
            <a:ext cx="2283919" cy="229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72063" y="3784946"/>
            <a:ext cx="456640" cy="547968"/>
          </a:xfrm>
          <a:custGeom>
            <a:avLst/>
            <a:gdLst/>
            <a:ahLst/>
            <a:cxnLst/>
            <a:rect l="l" t="t" r="r" b="b"/>
            <a:pathLst>
              <a:path w="517525" h="621029">
                <a:moveTo>
                  <a:pt x="517383" y="0"/>
                </a:moveTo>
                <a:lnTo>
                  <a:pt x="508493" y="42800"/>
                </a:lnTo>
                <a:lnTo>
                  <a:pt x="497040" y="84751"/>
                </a:lnTo>
                <a:lnTo>
                  <a:pt x="483022" y="125853"/>
                </a:lnTo>
                <a:lnTo>
                  <a:pt x="466441" y="166105"/>
                </a:lnTo>
                <a:lnTo>
                  <a:pt x="447295" y="205509"/>
                </a:lnTo>
                <a:lnTo>
                  <a:pt x="425586" y="244063"/>
                </a:lnTo>
                <a:lnTo>
                  <a:pt x="401313" y="281768"/>
                </a:lnTo>
                <a:lnTo>
                  <a:pt x="374476" y="318624"/>
                </a:lnTo>
                <a:lnTo>
                  <a:pt x="345075" y="354631"/>
                </a:lnTo>
                <a:lnTo>
                  <a:pt x="313111" y="389789"/>
                </a:lnTo>
                <a:lnTo>
                  <a:pt x="278582" y="424098"/>
                </a:lnTo>
                <a:lnTo>
                  <a:pt x="241490" y="457557"/>
                </a:lnTo>
                <a:lnTo>
                  <a:pt x="201833" y="490167"/>
                </a:lnTo>
                <a:lnTo>
                  <a:pt x="159613" y="521928"/>
                </a:lnTo>
                <a:lnTo>
                  <a:pt x="114829" y="552840"/>
                </a:lnTo>
                <a:lnTo>
                  <a:pt x="67481" y="582903"/>
                </a:lnTo>
                <a:lnTo>
                  <a:pt x="17569" y="612117"/>
                </a:lnTo>
                <a:lnTo>
                  <a:pt x="0" y="621005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57603" y="4260105"/>
            <a:ext cx="163046" cy="131109"/>
          </a:xfrm>
          <a:custGeom>
            <a:avLst/>
            <a:gdLst/>
            <a:ahLst/>
            <a:cxnLst/>
            <a:rect l="l" t="t" r="r" b="b"/>
            <a:pathLst>
              <a:path w="184784" h="148589">
                <a:moveTo>
                  <a:pt x="110007" y="0"/>
                </a:moveTo>
                <a:lnTo>
                  <a:pt x="0" y="148115"/>
                </a:lnTo>
                <a:lnTo>
                  <a:pt x="184495" y="147251"/>
                </a:lnTo>
                <a:lnTo>
                  <a:pt x="110007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81400" y="6455111"/>
            <a:ext cx="520569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368" spc="4" dirty="0">
                <a:solidFill>
                  <a:prstClr val="black"/>
                </a:solidFill>
                <a:latin typeface="Arial"/>
                <a:cs typeface="Arial"/>
              </a:rPr>
              <a:t>[Donahue,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“DeCAF: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DeCAF: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368" spc="22" dirty="0">
                <a:solidFill>
                  <a:prstClr val="black"/>
                </a:solidFill>
                <a:latin typeface="Arial"/>
                <a:cs typeface="Arial"/>
              </a:rPr>
              <a:t>…”,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arXiv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2013]</a:t>
            </a:r>
            <a:endParaRPr sz="136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3818" y="5887941"/>
            <a:ext cx="277345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+mj-lt"/>
                <a:cs typeface="Arial"/>
              </a:rPr>
              <a:t>(2D visualization </a:t>
            </a:r>
            <a:r>
              <a:rPr sz="1632" spc="18" dirty="0">
                <a:solidFill>
                  <a:prstClr val="black"/>
                </a:solidFill>
                <a:latin typeface="+mj-lt"/>
                <a:cs typeface="Arial"/>
              </a:rPr>
              <a:t>using</a:t>
            </a:r>
            <a:r>
              <a:rPr sz="1632" spc="-2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1632" spc="-31" dirty="0">
                <a:solidFill>
                  <a:prstClr val="black"/>
                </a:solidFill>
                <a:latin typeface="+mj-lt"/>
                <a:cs typeface="Arial"/>
              </a:rPr>
              <a:t>t-SNE)</a:t>
            </a:r>
            <a:endParaRPr sz="1632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1383" y="4717678"/>
            <a:ext cx="1848971" cy="1042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10384" y="3815604"/>
            <a:ext cx="142762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336" defTabSz="806867"/>
            <a:r>
              <a:rPr sz="2427" b="1" spc="9" dirty="0">
                <a:solidFill>
                  <a:srgbClr val="C82506"/>
                </a:solidFill>
                <a:latin typeface="Arial"/>
                <a:cs typeface="Arial"/>
              </a:rPr>
              <a:t>Linear  </a:t>
            </a: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17796" y="2242249"/>
            <a:ext cx="572060" cy="1561540"/>
          </a:xfrm>
          <a:custGeom>
            <a:avLst/>
            <a:gdLst/>
            <a:ahLst/>
            <a:cxnLst/>
            <a:rect l="l" t="t" r="r" b="b"/>
            <a:pathLst>
              <a:path w="648334" h="1769745">
                <a:moveTo>
                  <a:pt x="553387" y="258620"/>
                </a:moveTo>
                <a:lnTo>
                  <a:pt x="567432" y="299448"/>
                </a:lnTo>
                <a:lnTo>
                  <a:pt x="580354" y="342035"/>
                </a:lnTo>
                <a:lnTo>
                  <a:pt x="592152" y="386236"/>
                </a:lnTo>
                <a:lnTo>
                  <a:pt x="602826" y="431904"/>
                </a:lnTo>
                <a:lnTo>
                  <a:pt x="612377" y="478892"/>
                </a:lnTo>
                <a:lnTo>
                  <a:pt x="620804" y="527054"/>
                </a:lnTo>
                <a:lnTo>
                  <a:pt x="628108" y="576242"/>
                </a:lnTo>
                <a:lnTo>
                  <a:pt x="634288" y="626311"/>
                </a:lnTo>
                <a:lnTo>
                  <a:pt x="639344" y="677113"/>
                </a:lnTo>
                <a:lnTo>
                  <a:pt x="643277" y="728501"/>
                </a:lnTo>
                <a:lnTo>
                  <a:pt x="646086" y="780330"/>
                </a:lnTo>
                <a:lnTo>
                  <a:pt x="647771" y="832452"/>
                </a:lnTo>
                <a:lnTo>
                  <a:pt x="648333" y="884721"/>
                </a:lnTo>
                <a:lnTo>
                  <a:pt x="647771" y="936989"/>
                </a:lnTo>
                <a:lnTo>
                  <a:pt x="646086" y="989111"/>
                </a:lnTo>
                <a:lnTo>
                  <a:pt x="643277" y="1040940"/>
                </a:lnTo>
                <a:lnTo>
                  <a:pt x="639344" y="1092329"/>
                </a:lnTo>
                <a:lnTo>
                  <a:pt x="634288" y="1143130"/>
                </a:lnTo>
                <a:lnTo>
                  <a:pt x="628108" y="1193199"/>
                </a:lnTo>
                <a:lnTo>
                  <a:pt x="620804" y="1242387"/>
                </a:lnTo>
                <a:lnTo>
                  <a:pt x="612377" y="1290549"/>
                </a:lnTo>
                <a:lnTo>
                  <a:pt x="602826" y="1337537"/>
                </a:lnTo>
                <a:lnTo>
                  <a:pt x="592152" y="1383205"/>
                </a:lnTo>
                <a:lnTo>
                  <a:pt x="580354" y="1427406"/>
                </a:lnTo>
                <a:lnTo>
                  <a:pt x="567432" y="1469994"/>
                </a:lnTo>
                <a:lnTo>
                  <a:pt x="553387" y="1510821"/>
                </a:lnTo>
                <a:lnTo>
                  <a:pt x="532768" y="1562545"/>
                </a:lnTo>
                <a:lnTo>
                  <a:pt x="510978" y="1608522"/>
                </a:lnTo>
                <a:lnTo>
                  <a:pt x="488157" y="1648752"/>
                </a:lnTo>
                <a:lnTo>
                  <a:pt x="464442" y="1683235"/>
                </a:lnTo>
                <a:lnTo>
                  <a:pt x="414877" y="1734959"/>
                </a:lnTo>
                <a:lnTo>
                  <a:pt x="363386" y="1763695"/>
                </a:lnTo>
                <a:lnTo>
                  <a:pt x="337263" y="1769442"/>
                </a:lnTo>
                <a:lnTo>
                  <a:pt x="311070" y="1769442"/>
                </a:lnTo>
                <a:lnTo>
                  <a:pt x="259029" y="1752201"/>
                </a:lnTo>
                <a:lnTo>
                  <a:pt x="208364" y="1711971"/>
                </a:lnTo>
                <a:lnTo>
                  <a:pt x="160175" y="1648752"/>
                </a:lnTo>
                <a:lnTo>
                  <a:pt x="137354" y="1608522"/>
                </a:lnTo>
                <a:lnTo>
                  <a:pt x="115565" y="1562545"/>
                </a:lnTo>
                <a:lnTo>
                  <a:pt x="94946" y="1510821"/>
                </a:lnTo>
                <a:lnTo>
                  <a:pt x="80900" y="1469994"/>
                </a:lnTo>
                <a:lnTo>
                  <a:pt x="67979" y="1427406"/>
                </a:lnTo>
                <a:lnTo>
                  <a:pt x="56181" y="1383205"/>
                </a:lnTo>
                <a:lnTo>
                  <a:pt x="45506" y="1337537"/>
                </a:lnTo>
                <a:lnTo>
                  <a:pt x="35955" y="1290549"/>
                </a:lnTo>
                <a:lnTo>
                  <a:pt x="27528" y="1242387"/>
                </a:lnTo>
                <a:lnTo>
                  <a:pt x="20225" y="1193199"/>
                </a:lnTo>
                <a:lnTo>
                  <a:pt x="14045" y="1143130"/>
                </a:lnTo>
                <a:lnTo>
                  <a:pt x="8988" y="1092329"/>
                </a:lnTo>
                <a:lnTo>
                  <a:pt x="5056" y="1040940"/>
                </a:lnTo>
                <a:lnTo>
                  <a:pt x="2247" y="989111"/>
                </a:lnTo>
                <a:lnTo>
                  <a:pt x="561" y="936989"/>
                </a:lnTo>
                <a:lnTo>
                  <a:pt x="0" y="884721"/>
                </a:lnTo>
                <a:lnTo>
                  <a:pt x="561" y="832452"/>
                </a:lnTo>
                <a:lnTo>
                  <a:pt x="2247" y="780330"/>
                </a:lnTo>
                <a:lnTo>
                  <a:pt x="5056" y="728501"/>
                </a:lnTo>
                <a:lnTo>
                  <a:pt x="8988" y="677113"/>
                </a:lnTo>
                <a:lnTo>
                  <a:pt x="14045" y="626311"/>
                </a:lnTo>
                <a:lnTo>
                  <a:pt x="20225" y="576242"/>
                </a:lnTo>
                <a:lnTo>
                  <a:pt x="27528" y="527054"/>
                </a:lnTo>
                <a:lnTo>
                  <a:pt x="35955" y="478892"/>
                </a:lnTo>
                <a:lnTo>
                  <a:pt x="45506" y="431904"/>
                </a:lnTo>
                <a:lnTo>
                  <a:pt x="56181" y="386236"/>
                </a:lnTo>
                <a:lnTo>
                  <a:pt x="67979" y="342035"/>
                </a:lnTo>
                <a:lnTo>
                  <a:pt x="80900" y="299448"/>
                </a:lnTo>
                <a:lnTo>
                  <a:pt x="94946" y="258620"/>
                </a:lnTo>
                <a:lnTo>
                  <a:pt x="115565" y="206896"/>
                </a:lnTo>
                <a:lnTo>
                  <a:pt x="137354" y="160919"/>
                </a:lnTo>
                <a:lnTo>
                  <a:pt x="160175" y="120689"/>
                </a:lnTo>
                <a:lnTo>
                  <a:pt x="183891" y="86206"/>
                </a:lnTo>
                <a:lnTo>
                  <a:pt x="233455" y="34482"/>
                </a:lnTo>
                <a:lnTo>
                  <a:pt x="284946" y="5747"/>
                </a:lnTo>
                <a:lnTo>
                  <a:pt x="311070" y="0"/>
                </a:lnTo>
                <a:lnTo>
                  <a:pt x="337263" y="0"/>
                </a:lnTo>
                <a:lnTo>
                  <a:pt x="389304" y="17241"/>
                </a:lnTo>
                <a:lnTo>
                  <a:pt x="439969" y="57471"/>
                </a:lnTo>
                <a:lnTo>
                  <a:pt x="488157" y="120689"/>
                </a:lnTo>
                <a:lnTo>
                  <a:pt x="510978" y="160919"/>
                </a:lnTo>
                <a:lnTo>
                  <a:pt x="532768" y="206896"/>
                </a:lnTo>
                <a:lnTo>
                  <a:pt x="553387" y="258620"/>
                </a:lnTo>
                <a:close/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939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DF6-6D5B-4116-8CEB-4D6ACBF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FB76-76DA-4098-A33B-67219B0E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53" y="2232829"/>
            <a:ext cx="38862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Layer types:</a:t>
            </a:r>
          </a:p>
          <a:p>
            <a:r>
              <a:rPr lang="en-US" sz="2800" i="1" dirty="0"/>
              <a:t>Convolutional layer</a:t>
            </a:r>
          </a:p>
          <a:p>
            <a:r>
              <a:rPr lang="en-US" sz="2800" dirty="0"/>
              <a:t>Pooling layer</a:t>
            </a:r>
          </a:p>
          <a:p>
            <a:r>
              <a:rPr lang="en-US" sz="2800" dirty="0"/>
              <a:t>Fully-connected layer</a:t>
            </a:r>
          </a:p>
        </p:txBody>
      </p:sp>
      <p:pic>
        <p:nvPicPr>
          <p:cNvPr id="4" name="Picture 2" descr="5 Advanced CNN Architectures - Deep Learning for Vision Systems ...">
            <a:extLst>
              <a:ext uri="{FF2B5EF4-FFF2-40B4-BE49-F238E27FC236}">
                <a16:creationId xmlns:a16="http://schemas.microsoft.com/office/drawing/2014/main" id="{368A76EF-54C9-4D37-9BB3-58974FD5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7218947" cy="34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98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422D5-B4E3-4141-9239-3560A954F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5D511-0BC0-593C-F07C-AD0EE72CD22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329429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99A0B-A8E5-4EA8-B625-71B64CDF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17F66-62F5-9CED-E202-7C7E61B00A4A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313686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F48CC-FBA8-9B0A-DD0E-142AB08C4880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8935-7873-4BAB-B699-1CA9E827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083E-8271-4689-8EAE-5E268BEA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00C0C-0424-4190-AC46-E87B090A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78BC0-FE85-7B09-7A61-10C3E01C78ED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72928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10.39.51 AM.png">
            <a:extLst>
              <a:ext uri="{FF2B5EF4-FFF2-40B4-BE49-F238E27FC236}">
                <a16:creationId xmlns:a16="http://schemas.microsoft.com/office/drawing/2014/main" id="{6F520B87-E5B8-4C16-9DB1-0931F1BA9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981200" y="992020"/>
            <a:ext cx="7457786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DAACC-D3BD-4B2E-A28B-FC8D7D61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classifiers separate features space into half-spaces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5F7C759-FF7E-2D0C-C4B4-C8464206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5909090"/>
            <a:ext cx="5643562" cy="6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E0EA9-EFE3-733B-F2D0-584ED748F489}"/>
              </a:ext>
            </a:extLst>
          </p:cNvPr>
          <p:cNvSpPr txBox="1"/>
          <p:nvPr/>
        </p:nvSpPr>
        <p:spPr>
          <a:xfrm>
            <a:off x="38121" y="6477000"/>
            <a:ext cx="3924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credit: Fei-Fei Li and Andrej </a:t>
            </a:r>
            <a:r>
              <a:rPr lang="en-US" sz="1600" dirty="0" err="1"/>
              <a:t>Karpathy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171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1E46A9-BD86-462F-AEFD-875394E2DAC7}"/>
              </a:ext>
            </a:extLst>
          </p:cNvPr>
          <p:cNvGrpSpPr/>
          <p:nvPr/>
        </p:nvGrpSpPr>
        <p:grpSpPr>
          <a:xfrm>
            <a:off x="4953000" y="4191001"/>
            <a:ext cx="5105400" cy="2057399"/>
            <a:chOff x="3429000" y="4191000"/>
            <a:chExt cx="5105400" cy="205739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A0776E-915E-4644-B4DB-ADC47B000B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800" y="4191000"/>
              <a:ext cx="533400" cy="9905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A74324-85FF-4419-A22F-5ED2DE292D0A}"/>
                </a:ext>
              </a:extLst>
            </p:cNvPr>
            <p:cNvSpPr txBox="1"/>
            <p:nvPr/>
          </p:nvSpPr>
          <p:spPr>
            <a:xfrm>
              <a:off x="3429000" y="5232736"/>
              <a:ext cx="510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Number of weights: 5 x 5 x 3 + 1 = </a:t>
              </a:r>
              <a:r>
                <a:rPr lang="en-US" sz="2000" b="1" dirty="0"/>
                <a:t>76</a:t>
              </a:r>
            </a:p>
            <a:p>
              <a:r>
                <a:rPr lang="en-US" sz="2000" dirty="0"/>
                <a:t>(vs. 3072 for a fully-connected layer)</a:t>
              </a:r>
            </a:p>
            <a:p>
              <a:r>
                <a:rPr lang="en-US" sz="2000" dirty="0"/>
                <a:t>(+1 for bias term)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912C3F-F541-4BD9-B3C4-9AC9018A4814}"/>
              </a:ext>
            </a:extLst>
          </p:cNvPr>
          <p:cNvSpPr txBox="1"/>
          <p:nvPr/>
        </p:nvSpPr>
        <p:spPr>
          <a:xfrm>
            <a:off x="7742922" y="6550223"/>
            <a:ext cx="4525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Adapted from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873397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F8CF2-A615-4193-877E-CCC3C177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BC311-6659-2111-6942-F59F0E25E250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324399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6E16-6096-4954-A314-CD8A876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E53B-B05B-403D-BD1A-D2A9E062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D625-4ECF-4293-8FA5-3DCB44D4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D208E-C070-3D92-6D81-15A331C042AA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681440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FD0A-6B41-4672-A86D-FB8E6BFD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5370-F6F5-4CC8-94AC-0BDA53A0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062DA-2508-4B88-8D84-F1F3F7A3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CC94C-191B-48D8-E3FD-2E62B80396F4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455469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1866577" y="6001511"/>
            <a:ext cx="8458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 to learn: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BBF9C-A6AF-22BB-0BED-691975C776E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B5378-3C83-248E-A9F9-A80B3EC2C4C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CDFB21-9F34-02EE-6396-97281337513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How many parameters are in a convolution layer consisting of 3 3x3x1 filters (each with bias term)?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24A5A-92F2-DEBE-5A0D-5C98A1FC705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4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0D6B5-55F0-3541-62C8-EF26874EBD71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D46CF-2301-456E-8A8D-B8E9498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89C95-D621-CF15-3D67-9536937A7A8B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05353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A4EFF-9682-4964-A4BE-AE1487C0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90724-BCE4-DBD0-6DED-DC143456DB8E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28742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9EB0-6EE4-4C76-9623-B7B61DE5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F85A7-61C4-435E-8AE7-8252E90C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5" b="21861"/>
          <a:stretch/>
        </p:blipFill>
        <p:spPr>
          <a:xfrm>
            <a:off x="1524000" y="1676401"/>
            <a:ext cx="91440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03832-9150-C6FF-8CD1-F48D573B5B8C}"/>
              </a:ext>
            </a:extLst>
          </p:cNvPr>
          <p:cNvSpPr txBox="1"/>
          <p:nvPr/>
        </p:nvSpPr>
        <p:spPr>
          <a:xfrm>
            <a:off x="7265383" y="6477000"/>
            <a:ext cx="492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Fei-Fei Li &amp; Andrej </a:t>
            </a:r>
            <a:r>
              <a:rPr lang="en-US" sz="1600" dirty="0" err="1"/>
              <a:t>Karpathy</a:t>
            </a:r>
            <a:r>
              <a:rPr lang="en-US" sz="16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457595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CFB2-078A-40EC-B5D5-F627DFA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708-3DBD-48E3-BD02-6D910830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8852F-A574-4D39-8851-F9BD8E38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B241A-829C-7C11-87D3-65FA12F474E1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643453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83C1-0302-4507-B7E0-44E9A7A3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8C8-57AE-4B09-9E45-B7832162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EF8A9-DE1D-4152-ACA5-19CDD0EB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0DA44-30BB-6445-DAAB-A56C112F6F47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5649972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77EF-E264-4E02-867D-3AC71384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5FEE-8F75-4DD0-A7C0-3ED30DC8F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C8E0-19D1-4379-B1F1-021709363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FEFE5C-61C0-23AF-C939-52959D5AF01C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98075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CD3-72DA-477E-9162-33925BF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67CD-19F1-4D87-8AD2-7ED5142A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4B07-77B1-4406-9650-612F7DB6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95C8B-7288-9877-6B20-C221F9DF13B7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4440960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CB9-2F3F-4745-AD39-F81B875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102-188E-4C08-AE66-20DFBC7E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5E50-F77A-4966-8386-6C29EB55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EC8C4-B5E4-A3AC-55A4-604DC514F06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082161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589F-3529-4AD4-9321-3303E71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1F83-6FF6-4DC6-9EF0-6481F630C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E31EE-2C57-47A6-BD41-C4511E9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8D374-51BA-9603-FF79-E74BF4C9657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3282749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479-5790-4CA2-8614-3E732775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6478-72F2-4EE3-8E91-80A33AD6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BF41C-388F-42ED-904F-D40DE0DC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69CA5-70A4-1CFC-8709-6597609F384F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6301945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2A1-F9C7-466A-B811-DB2170A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DE6C-B9E2-42D1-8CB0-3F426BAC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B2B9-7DE9-4451-82CE-A100A43B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AAEDE-BF27-4AD6-E992-B8A0B5955D3E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392193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BEB-BD98-400E-9374-37E045E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A446-03B4-4B3C-A98C-D5587CBA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C428A-BEFD-4471-9F58-5827A30F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FBDD9-0269-8230-6307-EBF27BD2676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012643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790C2-A34F-7246-5B10-499B1757F9D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F3B3-BA62-4FC8-BCB6-6C35819A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D76D-436A-4246-B4E0-C05FEFA6D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0" b="26302"/>
          <a:stretch/>
        </p:blipFill>
        <p:spPr>
          <a:xfrm>
            <a:off x="1524000" y="1905001"/>
            <a:ext cx="91440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733F9-81AD-0DF7-4E32-3FB63A7FEA79}"/>
              </a:ext>
            </a:extLst>
          </p:cNvPr>
          <p:cNvSpPr txBox="1"/>
          <p:nvPr/>
        </p:nvSpPr>
        <p:spPr>
          <a:xfrm>
            <a:off x="7265383" y="6477000"/>
            <a:ext cx="492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Fei-Fei Li &amp; Andrej </a:t>
            </a:r>
            <a:r>
              <a:rPr lang="en-US" sz="1600" dirty="0" err="1"/>
              <a:t>Karpathy</a:t>
            </a:r>
            <a:r>
              <a:rPr lang="en-US" sz="16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2544061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959FEC-74DE-A588-A6C2-CCFE6D7E6E05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45017F-C02F-ED72-F5A5-EB8D3615765E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0FF0F-694E-CEC4-E0D6-A39D2B8FFA58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3F9B4-AB6E-7538-8074-093B8220A78C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593CF-6191-FB4D-64B6-CF0C50DCCD75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D2A34-3632-7825-33BE-FEFAD12B7100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ADD25-FC89-14E6-2DBF-ECE620E782D8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9CB68-D132-F70A-433C-301331A9B544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“1x1 convolutions”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5" b="12032"/>
          <a:stretch/>
        </p:blipFill>
        <p:spPr>
          <a:xfrm>
            <a:off x="1524000" y="1600201"/>
            <a:ext cx="9144000" cy="3782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49C0A-F987-0084-B74B-E3D779FB1AD3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D791-3EC2-4D64-91C9-742A63C0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layer—properties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708EB-9B0D-4425-9A9C-FB9494B3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number of parameters to learn compared to a fully connected layer</a:t>
            </a:r>
          </a:p>
          <a:p>
            <a:r>
              <a:rPr lang="en-US" dirty="0"/>
              <a:t>Preserves spatial structure—output of a convolutional layer is shaped like an image</a:t>
            </a:r>
          </a:p>
          <a:p>
            <a:r>
              <a:rPr lang="en-US" b="1" dirty="0"/>
              <a:t>Translation equivariant</a:t>
            </a:r>
            <a:r>
              <a:rPr lang="en-US" dirty="0"/>
              <a:t>: passing a translated image through a convolutional layer is (almost) equivalent to translating the convolution output (but be careful of image boundaries)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93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2655018" y="4191001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6654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4769192" y="4403908"/>
            <a:ext cx="2165008" cy="2389088"/>
            <a:chOff x="3245192" y="4403908"/>
            <a:chExt cx="2165008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245192" y="5710515"/>
              <a:ext cx="2165008" cy="1082481"/>
              <a:chOff x="3245192" y="5710515"/>
              <a:chExt cx="2165008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245192" y="6146665"/>
                <a:ext cx="21650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CE7EBD-DE3B-5C3A-9F45-2DFC64B242B3}"/>
              </a:ext>
            </a:extLst>
          </p:cNvPr>
          <p:cNvSpPr txBox="1"/>
          <p:nvPr/>
        </p:nvSpPr>
        <p:spPr>
          <a:xfrm>
            <a:off x="7265383" y="6477000"/>
            <a:ext cx="492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Fei-Fei Li &amp; Andrej </a:t>
            </a:r>
            <a:r>
              <a:rPr lang="en-US" sz="1600" dirty="0" err="1"/>
              <a:t>Karpathy</a:t>
            </a:r>
            <a:r>
              <a:rPr lang="en-US" sz="16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03DDC0-6238-2C4F-B1A7-8860E72BC326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C88AC-9A96-69B0-F0AA-C9E2996FD852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BB06AB-A7D5-2CD5-5E05-31D7D76FE967}"/>
              </a:ext>
            </a:extLst>
          </p:cNvPr>
          <p:cNvSpPr txBox="1"/>
          <p:nvPr/>
        </p:nvSpPr>
        <p:spPr>
          <a:xfrm>
            <a:off x="7848600" y="6550223"/>
            <a:ext cx="438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Fei-Fei Li &amp; Andrej </a:t>
            </a:r>
            <a:r>
              <a:rPr lang="en-US" sz="1400" dirty="0" err="1"/>
              <a:t>Karpathy</a:t>
            </a:r>
            <a:r>
              <a:rPr lang="en-US" sz="14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443151" y="399291"/>
            <a:ext cx="11305698" cy="4782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1752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129-9DFA-435D-9B86-CFA7A3D2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(2012)</a:t>
            </a:r>
          </a:p>
        </p:txBody>
      </p:sp>
      <p:pic>
        <p:nvPicPr>
          <p:cNvPr id="1026" name="Picture 2" descr="5 Advanced CNN Architectures - Deep Learning for Vision Systems ...">
            <a:extLst>
              <a:ext uri="{FF2B5EF4-FFF2-40B4-BE49-F238E27FC236}">
                <a16:creationId xmlns:a16="http://schemas.microsoft.com/office/drawing/2014/main" id="{51E777CD-C209-4EA6-9BC8-CCFD56D4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8041"/>
            <a:ext cx="10439400" cy="50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81FE6-68FF-4F4F-95F2-DD56CB67BDB0}"/>
              </a:ext>
            </a:extLst>
          </p:cNvPr>
          <p:cNvGrpSpPr/>
          <p:nvPr/>
        </p:nvGrpSpPr>
        <p:grpSpPr>
          <a:xfrm>
            <a:off x="9601200" y="4235390"/>
            <a:ext cx="2533650" cy="1412340"/>
            <a:chOff x="9601200" y="4235390"/>
            <a:chExt cx="2533650" cy="14123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F137FE-E4C1-4A7D-A3A4-C75EF8D48DD2}"/>
                </a:ext>
              </a:extLst>
            </p:cNvPr>
            <p:cNvSpPr txBox="1"/>
            <p:nvPr/>
          </p:nvSpPr>
          <p:spPr>
            <a:xfrm>
              <a:off x="9601200" y="4724400"/>
              <a:ext cx="2533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Output: 1,000-D vector (probabilities over 1,000 ImageNet categories)</a:t>
              </a:r>
              <a:endParaRPr lang="en-US" i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2A5F10-518C-4C15-A816-31EE69D02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0400" y="4235390"/>
              <a:ext cx="38100" cy="4890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61B1981-8590-4F0D-89DB-DD2147F90722}"/>
              </a:ext>
            </a:extLst>
          </p:cNvPr>
          <p:cNvSpPr/>
          <p:nvPr/>
        </p:nvSpPr>
        <p:spPr>
          <a:xfrm>
            <a:off x="457200" y="6509912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Elgendy</a:t>
            </a:r>
            <a:r>
              <a:rPr lang="en-US" sz="1400" dirty="0"/>
              <a:t>, </a:t>
            </a:r>
            <a:r>
              <a:rPr lang="en-US" sz="1400" i="1" dirty="0"/>
              <a:t>Deep Learning for Vision Systems,</a:t>
            </a:r>
            <a:r>
              <a:rPr lang="en-US" dirty="0"/>
              <a:t> </a:t>
            </a:r>
            <a:r>
              <a:rPr lang="en-US" sz="1400" dirty="0">
                <a:hlinkClick r:id="rId3"/>
              </a:rPr>
              <a:t>https://livebook.manning.com/book/grokking-deep-learning-for-computer-vision/chapter-5/v-3/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62F40-ED3D-4F84-8876-82B8EC49C6B8}"/>
              </a:ext>
            </a:extLst>
          </p:cNvPr>
          <p:cNvSpPr txBox="1"/>
          <p:nvPr/>
        </p:nvSpPr>
        <p:spPr>
          <a:xfrm>
            <a:off x="5486400" y="119545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6M</a:t>
            </a:r>
            <a:r>
              <a:rPr lang="en-US" sz="3200" dirty="0"/>
              <a:t> parameters in total</a:t>
            </a:r>
          </a:p>
        </p:txBody>
      </p:sp>
    </p:spTree>
    <p:extLst>
      <p:ext uri="{BB962C8B-B14F-4D97-AF65-F5344CB8AC3E}">
        <p14:creationId xmlns:p14="http://schemas.microsoft.com/office/powerpoint/2010/main" val="9966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A155-9A4F-48C6-A206-4A962D06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126"/>
            <a:ext cx="12192000" cy="61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1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87F5-9DEA-4EA7-86CE-D7B07783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key—enter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60285-6842-4153-BB86-8BFC7602A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029199"/>
          </a:xfrm>
        </p:spPr>
        <p:txBody>
          <a:bodyPr>
            <a:normAutofit/>
          </a:bodyPr>
          <a:lstStyle/>
          <a:p>
            <a:r>
              <a:rPr lang="en-US" sz="3100" dirty="0"/>
              <a:t>ImageNet (and the ImageNet Large-Scale Visual Recognition </a:t>
            </a:r>
            <a:r>
              <a:rPr lang="en-US" sz="3100" dirty="0" err="1"/>
              <a:t>Challege</a:t>
            </a:r>
            <a:r>
              <a:rPr lang="en-US" sz="3100" dirty="0"/>
              <a:t>, aka </a:t>
            </a:r>
            <a:r>
              <a:rPr lang="en-US" sz="3100" b="1" dirty="0"/>
              <a:t>ILSVRC</a:t>
            </a:r>
            <a:r>
              <a:rPr lang="en-US" sz="3100" dirty="0"/>
              <a:t>) has been key to training deep learning methods</a:t>
            </a:r>
          </a:p>
          <a:p>
            <a:pPr lvl="1"/>
            <a:r>
              <a:rPr lang="en-US" sz="2300" dirty="0">
                <a:solidFill>
                  <a:srgbClr val="1F1F1F"/>
                </a:solidFill>
                <a:latin typeface="+mj-lt"/>
              </a:rPr>
              <a:t>J. Deng, W. Dong, R. </a:t>
            </a:r>
            <a:r>
              <a:rPr lang="en-US" sz="2300" dirty="0" err="1">
                <a:solidFill>
                  <a:srgbClr val="1F1F1F"/>
                </a:solidFill>
                <a:latin typeface="+mj-lt"/>
              </a:rPr>
              <a:t>Socher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, L.-J. Li, K. Li and L. Fei-Fei, </a:t>
            </a:r>
            <a:r>
              <a:rPr lang="en-US" sz="2300" b="1" dirty="0">
                <a:solidFill>
                  <a:srgbClr val="1F1F1F"/>
                </a:solidFill>
                <a:latin typeface="+mj-lt"/>
              </a:rPr>
              <a:t>ImageNet: A Large-Scale Hierarchical Image Database. 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CVPR, 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2009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.</a:t>
            </a:r>
            <a:r>
              <a:rPr lang="en-US" i="1" dirty="0">
                <a:solidFill>
                  <a:srgbClr val="1F1F1F"/>
                </a:solidFill>
                <a:latin typeface="+mj-lt"/>
              </a:rPr>
              <a:t> </a:t>
            </a:r>
            <a:endParaRPr lang="en-US" dirty="0">
              <a:latin typeface="+mj-lt"/>
            </a:endParaRPr>
          </a:p>
          <a:p>
            <a:r>
              <a:rPr lang="en-US" sz="3100" b="1" dirty="0"/>
              <a:t>ILSVRC</a:t>
            </a:r>
            <a:r>
              <a:rPr lang="en-US" sz="3100" dirty="0"/>
              <a:t>: 1,000 object categories, each with ~700-1300 training images. Test set has 100 images per categories (100,000 total).</a:t>
            </a:r>
          </a:p>
          <a:p>
            <a:r>
              <a:rPr lang="en-US" sz="3100" dirty="0"/>
              <a:t>Standard ILSVRC error metric: top-5 error</a:t>
            </a:r>
          </a:p>
          <a:p>
            <a:pPr lvl="1"/>
            <a:r>
              <a:rPr lang="en-US" sz="2700" dirty="0"/>
              <a:t>if the correct answer for a given test image is in the top 5 categories, your answer is judged to be correct</a:t>
            </a:r>
          </a:p>
        </p:txBody>
      </p:sp>
    </p:spTree>
    <p:extLst>
      <p:ext uri="{BB962C8B-B14F-4D97-AF65-F5344CB8AC3E}">
        <p14:creationId xmlns:p14="http://schemas.microsoft.com/office/powerpoint/2010/main" val="19497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14A9-A7D5-414C-8387-1E49D6C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 on ILSVRC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B946-0566-47B9-88CD-1A8CD88B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638800" cy="4190998"/>
          </a:xfrm>
        </p:spPr>
        <p:txBody>
          <a:bodyPr>
            <a:normAutofit/>
          </a:bodyPr>
          <a:lstStyle/>
          <a:p>
            <a:r>
              <a:rPr lang="en-US" dirty="0"/>
              <a:t>ImageNet Large-Scale Visual Recognition Challenge</a:t>
            </a:r>
          </a:p>
          <a:p>
            <a:r>
              <a:rPr lang="en-US" dirty="0"/>
              <a:t>Held from 2011-2017</a:t>
            </a:r>
          </a:p>
          <a:p>
            <a:r>
              <a:rPr lang="en-US" dirty="0"/>
              <a:t>1000 categories, 1000 training images per category</a:t>
            </a:r>
          </a:p>
          <a:p>
            <a:r>
              <a:rPr lang="en-US" dirty="0"/>
              <a:t>Test performance on held-out test set of images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265D-A57C-465E-8115-79F2032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21" y="1219200"/>
            <a:ext cx="42412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141B5-D837-4796-8ADB-CB73128730F7}"/>
              </a:ext>
            </a:extLst>
          </p:cNvPr>
          <p:cNvGrpSpPr/>
          <p:nvPr/>
        </p:nvGrpSpPr>
        <p:grpSpPr>
          <a:xfrm>
            <a:off x="5336047" y="4800602"/>
            <a:ext cx="3637574" cy="1676398"/>
            <a:chOff x="5125426" y="4800602"/>
            <a:chExt cx="3637574" cy="16763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C632F5-507C-48EA-85F0-6AA6F9FFA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4800602"/>
              <a:ext cx="2438400" cy="1441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C75A1-FB28-4BE8-8961-7378C83EDF97}"/>
                </a:ext>
              </a:extLst>
            </p:cNvPr>
            <p:cNvSpPr txBox="1"/>
            <p:nvPr/>
          </p:nvSpPr>
          <p:spPr>
            <a:xfrm>
              <a:off x="5125426" y="6015335"/>
              <a:ext cx="1199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44B40-514F-44A4-A1F2-1B94B438937A}"/>
              </a:ext>
            </a:extLst>
          </p:cNvPr>
          <p:cNvGrpSpPr/>
          <p:nvPr/>
        </p:nvGrpSpPr>
        <p:grpSpPr>
          <a:xfrm>
            <a:off x="5715000" y="2158301"/>
            <a:ext cx="2743200" cy="830997"/>
            <a:chOff x="6154326" y="2906211"/>
            <a:chExt cx="2743200" cy="83099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CF83F7B-6F48-42B6-8DDD-D09938595CA9}"/>
                </a:ext>
              </a:extLst>
            </p:cNvPr>
            <p:cNvCxnSpPr>
              <a:cxnSpLocks/>
            </p:cNvCxnSpPr>
            <p:nvPr/>
          </p:nvCxnSpPr>
          <p:spPr>
            <a:xfrm>
              <a:off x="8180105" y="3283578"/>
              <a:ext cx="717421" cy="4536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26CD6-F3E1-4EF1-ACE1-9D63F991D841}"/>
                </a:ext>
              </a:extLst>
            </p:cNvPr>
            <p:cNvSpPr txBox="1"/>
            <p:nvPr/>
          </p:nvSpPr>
          <p:spPr>
            <a:xfrm>
              <a:off x="6154326" y="2906211"/>
              <a:ext cx="23767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Pre-deep learning era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1D031-B3D0-4D63-AC3C-50AF3A5A764C}"/>
              </a:ext>
            </a:extLst>
          </p:cNvPr>
          <p:cNvGrpSpPr/>
          <p:nvPr/>
        </p:nvGrpSpPr>
        <p:grpSpPr>
          <a:xfrm>
            <a:off x="8991600" y="3043535"/>
            <a:ext cx="3170099" cy="1222679"/>
            <a:chOff x="8991600" y="3043535"/>
            <a:chExt cx="3170099" cy="12226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C85BDE-E83B-40A4-80EF-A229EB1E817D}"/>
                </a:ext>
              </a:extLst>
            </p:cNvPr>
            <p:cNvSpPr txBox="1"/>
            <p:nvPr/>
          </p:nvSpPr>
          <p:spPr>
            <a:xfrm rot="5400000">
              <a:off x="10120435" y="2224950"/>
              <a:ext cx="91242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/>
                <a:t>{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DED42-C632-4967-BB65-E4477AAF7B65}"/>
                </a:ext>
              </a:extLst>
            </p:cNvPr>
            <p:cNvSpPr txBox="1"/>
            <p:nvPr/>
          </p:nvSpPr>
          <p:spPr>
            <a:xfrm>
              <a:off x="9187154" y="3043535"/>
              <a:ext cx="247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Deep learning 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in breakthroughs in ImageNet image classification challenge ...">
            <a:extLst>
              <a:ext uri="{FF2B5EF4-FFF2-40B4-BE49-F238E27FC236}">
                <a16:creationId xmlns:a16="http://schemas.microsoft.com/office/drawing/2014/main" id="{DE629B39-6C31-49EE-A30C-A4ED2822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6262"/>
            <a:ext cx="80962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C71D8-7992-49EE-BEEE-67D742F049B2}"/>
              </a:ext>
            </a:extLst>
          </p:cNvPr>
          <p:cNvSpPr/>
          <p:nvPr/>
        </p:nvSpPr>
        <p:spPr>
          <a:xfrm>
            <a:off x="5334000" y="3124200"/>
            <a:ext cx="487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863FA-7A6D-4691-B7F8-AEFE8E81BB6E}"/>
              </a:ext>
            </a:extLst>
          </p:cNvPr>
          <p:cNvSpPr/>
          <p:nvPr/>
        </p:nvSpPr>
        <p:spPr>
          <a:xfrm>
            <a:off x="8001000" y="6477000"/>
            <a:ext cx="3905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Image credit: Zaid </a:t>
            </a:r>
            <a:r>
              <a:rPr lang="en-US" sz="1600" dirty="0" err="1"/>
              <a:t>Alyafeai</a:t>
            </a:r>
            <a:r>
              <a:rPr lang="en-US" sz="1600" dirty="0"/>
              <a:t>, </a:t>
            </a:r>
            <a:r>
              <a:rPr lang="en-US" sz="1600" dirty="0" err="1"/>
              <a:t>Lahouari</a:t>
            </a:r>
            <a:r>
              <a:rPr lang="en-US" sz="1600" dirty="0"/>
              <a:t> </a:t>
            </a:r>
            <a:r>
              <a:rPr lang="en-US" sz="1600" dirty="0" err="1"/>
              <a:t>Ghouti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63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E2CEE-F00C-4987-8846-D3DDC8C1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876801"/>
            <a:ext cx="8229600" cy="1249363"/>
          </a:xfrm>
        </p:spPr>
        <p:txBody>
          <a:bodyPr/>
          <a:lstStyle/>
          <a:p>
            <a:r>
              <a:rPr lang="en-US" dirty="0"/>
              <a:t>Total number of weights to learn: </a:t>
            </a:r>
          </a:p>
          <a:p>
            <a:pPr marL="0" indent="0">
              <a:buNone/>
            </a:pPr>
            <a:r>
              <a:rPr lang="en-US" dirty="0"/>
              <a:t>	3,072 x 100 + 100 x 10 = 308,200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6E244-6018-30B2-E564-668405E67F36}"/>
              </a:ext>
            </a:extLst>
          </p:cNvPr>
          <p:cNvSpPr txBox="1"/>
          <p:nvPr/>
        </p:nvSpPr>
        <p:spPr>
          <a:xfrm>
            <a:off x="7062262" y="6477000"/>
            <a:ext cx="5129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Adapted from Fei-Fei Li &amp; Andrej </a:t>
            </a:r>
            <a:r>
              <a:rPr lang="en-US" sz="1600" dirty="0" err="1"/>
              <a:t>Karpathy</a:t>
            </a:r>
            <a:r>
              <a:rPr lang="en-US" sz="1600" dirty="0"/>
              <a:t> &amp; Serena Leung </a:t>
            </a:r>
          </a:p>
        </p:txBody>
      </p:sp>
    </p:spTree>
    <p:extLst>
      <p:ext uri="{BB962C8B-B14F-4D97-AF65-F5344CB8AC3E}">
        <p14:creationId xmlns:p14="http://schemas.microsoft.com/office/powerpoint/2010/main" val="13957325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2.2731"/>
  <p:tag name="SLIDO_PRESENTATION_ID" val="00000000-0000-0000-0000-000000000000"/>
  <p:tag name="SLIDO_EVENT_UUID" val="a577b897-e590-40e4-8a5f-36ab9ee5f259"/>
  <p:tag name="SLIDO_EVENT_SECTION_UUID" val="ecc53dcc-f27d-4fe4-96c4-590bc18efb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DE4MjM1MTd9"/>
  <p:tag name="SLIDO_TYPE" val="SlidoPoll"/>
  <p:tag name="SLIDO_POLL_UUID" val="397893f4-9122-4fb6-9a3f-4aeefd825e9f"/>
  <p:tag name="SLIDO_POLL_QUESTION_UUID" val="a6ce13f2-ad43-415b-b8f9-06e32252a537"/>
  <p:tag name="SLIDO_TIMELINE" val="W3sic2NyZWVuIjoiUXVpekpvaW5pbmciLCJzaG93UmVzdWx0cyI6ZmFsc2UsInNob3dDb3JyZWN0QW5zd2VycyI6ZmFsc2UsInZvdGluZ0xvY2tlZCI6ZmFsc2V9LHsicG9sbFF1ZXN0aW9uVXVpZCI6ImE2Y2UxM2YyLWFkNDMtNDE1Yi1iOGY5LTA2ZTMyMjUyYTUzNyIsInNob3dSZXN1bHRzIjpmYWxzZSwic2hvd0NvcnJlY3RBbnN3ZXJzIjpmYWxzZSwidm90aW5nTG9ja2VkIjpmYWxzZX0seyJwb2xsUXVlc3Rpb25VdWlkIjoiYTZjZTEzZjItYWQ0My00MTViLWI4ZjktMDZlMzIyNTJhNTM3Iiwic2hvd1Jlc3VsdHMiOnRydWUsInNob3dDb3JyZWN0QW5zd2VycyI6ZmFsc2UsInZvdGluZ0xvY2tlZCI6dHJ1ZX0seyJwb2xsUXVlc3Rpb25VdWlkIjoiYTZjZTEzZjItYWQ0My00MTViLWI4ZjktMDZlMzIyNTJhNTM3Iiwic2hvd1Jlc3VsdHMiOnRydWUsInNob3dDb3JyZWN0QW5zd2VycyI6dHJ1ZSwidm90aW5nTG9ja2VkIjp0cnVlfSx7InNjcmVlbiI6IlF1aXpMZWFkZXJib2FyZCIsInBvbGxRdWVzdGlvblV1aWQiOiJhNmNlMTNmMi1hZDQzLTQxNWItYjhmOS0wNmUzMjI1MmE1MzciLCJzaG93UmVzdWx0cyI6dHJ1ZSwic2hvd0NvcnJlY3RBbnN3ZXJzIjp0cnVlLCJ2b3RpbmdMb2NrZWQiOnRydWV9XQ=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36316</TotalTime>
  <Words>2041</Words>
  <Application>Microsoft Office PowerPoint</Application>
  <PresentationFormat>Widescreen</PresentationFormat>
  <Paragraphs>239</Paragraphs>
  <Slides>90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Myriad Pro</vt:lpstr>
      <vt:lpstr>Office Theme</vt:lpstr>
      <vt:lpstr>Convolutional neural networks</vt:lpstr>
      <vt:lpstr>Readings</vt:lpstr>
      <vt:lpstr>Recap: Image Classification –  a core task in computer vision</vt:lpstr>
      <vt:lpstr>Recap: linear classification</vt:lpstr>
      <vt:lpstr>Linear classifiers separate features space into half-spaces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Neural network architecture</vt:lpstr>
      <vt:lpstr>PowerPoint Presentation</vt:lpstr>
      <vt:lpstr>Deep neural network</vt:lpstr>
      <vt:lpstr>PowerPoint Presentation</vt:lpstr>
      <vt:lpstr>Summary so far</vt:lpstr>
      <vt:lpstr>Optimizing parameters with gradient descent</vt:lpstr>
      <vt:lpstr>PowerPoint Presentation</vt:lpstr>
      <vt:lpstr>2D example of gradient descent</vt:lpstr>
      <vt:lpstr>2D example: TensorFlow Playground</vt:lpstr>
      <vt:lpstr>Questions?</vt:lpstr>
      <vt:lpstr>Convolutional neural networks (or CNNs, or ConvNets)</vt:lpstr>
      <vt:lpstr>PowerPoint Presentation</vt:lpstr>
      <vt:lpstr>PowerPoint Presentation</vt:lpstr>
      <vt:lpstr>PowerPoint Presentation</vt:lpstr>
      <vt:lpstr>PowerPoint Presentation</vt:lpstr>
      <vt:lpstr>Fast-forward to today: ConvNets* are everywhere</vt:lpstr>
      <vt:lpstr>Fast-forward to today: ConvNets are everywhere</vt:lpstr>
      <vt:lpstr>Text-to-image</vt:lpstr>
      <vt:lpstr>PowerPoint Presentation</vt:lpstr>
      <vt:lpstr>What is a ConvNet?</vt:lpstr>
      <vt:lpstr>Motivation – Feature Learning</vt:lpstr>
      <vt:lpstr>Life Before Deep Learning</vt:lpstr>
      <vt:lpstr>Why use features? Why not pixels?</vt:lpstr>
      <vt:lpstr>Goal: linearly separable classes</vt:lpstr>
      <vt:lpstr>Aside: Image Features</vt:lpstr>
      <vt:lpstr>Image Features: Motivation</vt:lpstr>
      <vt:lpstr>Image Features: Motivation</vt:lpstr>
      <vt:lpstr>PowerPoint Presentation</vt:lpstr>
      <vt:lpstr>PowerPoint Presentation</vt:lpstr>
      <vt:lpstr>PowerPoint Presentation</vt:lpstr>
      <vt:lpstr>Last layer of many CNNs is a linear classifier</vt:lpstr>
      <vt:lpstr>Visualizing AlexNet in 2D with t-SNE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“1x1 convolutions”</vt:lpstr>
      <vt:lpstr>Convolutional layer—properties</vt:lpstr>
      <vt:lpstr>PowerPoint Presentation</vt:lpstr>
      <vt:lpstr>PowerPoint Presentation</vt:lpstr>
      <vt:lpstr>PowerPoint Presentation</vt:lpstr>
      <vt:lpstr>PowerPoint Presentation</vt:lpstr>
      <vt:lpstr>AlexNet (2012)</vt:lpstr>
      <vt:lpstr>PowerPoint Presentation</vt:lpstr>
      <vt:lpstr>Big picture</vt:lpstr>
      <vt:lpstr>Data is key—enter ImageNet</vt:lpstr>
      <vt:lpstr>Performance improvements on ILSVRC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21: Convolutional Neural Networks</dc:title>
  <dc:creator>Noah Snavely</dc:creator>
  <cp:lastModifiedBy>Noah Snavely</cp:lastModifiedBy>
  <cp:revision>1630</cp:revision>
  <dcterms:created xsi:type="dcterms:W3CDTF">2009-08-25T02:47:59Z</dcterms:created>
  <dcterms:modified xsi:type="dcterms:W3CDTF">2024-04-17T02:39:08Z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1.2.2.2731</vt:lpwstr>
  </property>
</Properties>
</file>