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handoutMasterIdLst>
    <p:handoutMasterId r:id="rId56"/>
  </p:handoutMasterIdLst>
  <p:sldIdLst>
    <p:sldId id="1049" r:id="rId2"/>
    <p:sldId id="1643" r:id="rId3"/>
    <p:sldId id="1640" r:id="rId4"/>
    <p:sldId id="1609" r:id="rId5"/>
    <p:sldId id="1500" r:id="rId6"/>
    <p:sldId id="1501" r:id="rId7"/>
    <p:sldId id="1535" r:id="rId8"/>
    <p:sldId id="1536" r:id="rId9"/>
    <p:sldId id="1537" r:id="rId10"/>
    <p:sldId id="1538" r:id="rId11"/>
    <p:sldId id="1539" r:id="rId12"/>
    <p:sldId id="1540" r:id="rId13"/>
    <p:sldId id="1543" r:id="rId14"/>
    <p:sldId id="1644" r:id="rId15"/>
    <p:sldId id="1626" r:id="rId16"/>
    <p:sldId id="1627" r:id="rId17"/>
    <p:sldId id="1650" r:id="rId18"/>
    <p:sldId id="1651" r:id="rId19"/>
    <p:sldId id="1652" r:id="rId20"/>
    <p:sldId id="1630" r:id="rId21"/>
    <p:sldId id="1551" r:id="rId22"/>
    <p:sldId id="1608" r:id="rId23"/>
    <p:sldId id="1653" r:id="rId24"/>
    <p:sldId id="1515" r:id="rId25"/>
    <p:sldId id="1610" r:id="rId26"/>
    <p:sldId id="1544" r:id="rId27"/>
    <p:sldId id="1545" r:id="rId28"/>
    <p:sldId id="1546" r:id="rId29"/>
    <p:sldId id="1547" r:id="rId30"/>
    <p:sldId id="1582" r:id="rId31"/>
    <p:sldId id="1580" r:id="rId32"/>
    <p:sldId id="1587" r:id="rId33"/>
    <p:sldId id="1549" r:id="rId34"/>
    <p:sldId id="1589" r:id="rId35"/>
    <p:sldId id="1550" r:id="rId36"/>
    <p:sldId id="1581" r:id="rId37"/>
    <p:sldId id="1611" r:id="rId38"/>
    <p:sldId id="1590" r:id="rId39"/>
    <p:sldId id="1591" r:id="rId40"/>
    <p:sldId id="1592" r:id="rId41"/>
    <p:sldId id="1593" r:id="rId42"/>
    <p:sldId id="1594" r:id="rId43"/>
    <p:sldId id="1595" r:id="rId44"/>
    <p:sldId id="1596" r:id="rId45"/>
    <p:sldId id="1597" r:id="rId46"/>
    <p:sldId id="1598" r:id="rId47"/>
    <p:sldId id="1599" r:id="rId48"/>
    <p:sldId id="1600" r:id="rId49"/>
    <p:sldId id="1601" r:id="rId50"/>
    <p:sldId id="1602" r:id="rId51"/>
    <p:sldId id="1603" r:id="rId52"/>
    <p:sldId id="1613" r:id="rId53"/>
    <p:sldId id="1604" r:id="rId54"/>
  </p:sldIdLst>
  <p:sldSz cx="12192000" cy="6858000"/>
  <p:notesSz cx="7010400" cy="9296400"/>
  <p:custDataLst>
    <p:tags r:id="rId5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000099"/>
    <a:srgbClr val="800000"/>
    <a:srgbClr val="00CC00"/>
    <a:srgbClr val="FF0000"/>
    <a:srgbClr val="00FF00"/>
    <a:srgbClr val="FFFFFF"/>
    <a:srgbClr val="FF6699"/>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17" autoAdjust="0"/>
    <p:restoredTop sz="94444" autoAdjust="0"/>
  </p:normalViewPr>
  <p:slideViewPr>
    <p:cSldViewPr snapToGrid="0">
      <p:cViewPr varScale="1">
        <p:scale>
          <a:sx n="60" d="100"/>
          <a:sy n="60" d="100"/>
        </p:scale>
        <p:origin x="440" y="28"/>
      </p:cViewPr>
      <p:guideLst>
        <p:guide orient="horz" pos="2160"/>
        <p:guide pos="3840"/>
      </p:guideLst>
    </p:cSldViewPr>
  </p:slideViewPr>
  <p:outlineViewPr>
    <p:cViewPr>
      <p:scale>
        <a:sx n="33" d="100"/>
        <a:sy n="33" d="100"/>
      </p:scale>
      <p:origin x="0" y="606"/>
    </p:cViewPr>
  </p:outlineViewPr>
  <p:notesTextViewPr>
    <p:cViewPr>
      <p:scale>
        <a:sx n="100" d="100"/>
        <a:sy n="100" d="100"/>
      </p:scale>
      <p:origin x="0" y="0"/>
    </p:cViewPr>
  </p:notesTextViewPr>
  <p:sorterViewPr>
    <p:cViewPr>
      <p:scale>
        <a:sx n="66" d="100"/>
        <a:sy n="66" d="100"/>
      </p:scale>
      <p:origin x="0" y="18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gs" Target="tags/tag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latin typeface="Myriad Pro" panose="020B0503030403020204"/>
            </a:endParaRPr>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C409C86-0DB4-461E-B411-3132234C96B9}" type="datetimeFigureOut">
              <a:rPr lang="en-US" smtClean="0">
                <a:latin typeface="Myriad Pro" panose="020B0503030403020204"/>
              </a:rPr>
              <a:pPr/>
              <a:t>3/19/2024</a:t>
            </a:fld>
            <a:endParaRPr lang="en-US" dirty="0">
              <a:latin typeface="Myriad Pro" panose="020B0503030403020204"/>
            </a:endParaRPr>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latin typeface="Myriad Pro" panose="020B0503030403020204"/>
            </a:endParaRPr>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C4552C4-BC4B-4C71-991C-7B2020479DE0}" type="slidenum">
              <a:rPr lang="en-US" smtClean="0">
                <a:latin typeface="Myriad Pro" panose="020B0503030403020204"/>
              </a:rPr>
              <a:pPr/>
              <a:t>‹#›</a:t>
            </a:fld>
            <a:endParaRPr lang="en-US" dirty="0">
              <a:latin typeface="Myriad Pro" panose="020B0503030403020204"/>
            </a:endParaRPr>
          </a:p>
        </p:txBody>
      </p:sp>
    </p:spTree>
    <p:extLst>
      <p:ext uri="{BB962C8B-B14F-4D97-AF65-F5344CB8AC3E}">
        <p14:creationId xmlns:p14="http://schemas.microsoft.com/office/powerpoint/2010/main" val="21056901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Myriad Pro" panose="020B0503030403020204"/>
              </a:defRPr>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atin typeface="Myriad Pro" panose="020B0503030403020204"/>
              </a:defRPr>
            </a:lvl1pPr>
          </a:lstStyle>
          <a:p>
            <a:fld id="{D492CD9C-0936-4CB5-8F47-4F37A3C1BD80}" type="datetimeFigureOut">
              <a:rPr lang="en-US" smtClean="0"/>
              <a:pPr/>
              <a:t>3/19/2024</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atin typeface="Myriad Pro" panose="020B0503030403020204"/>
              </a:defRPr>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atin typeface="Myriad Pro" panose="020B0503030403020204"/>
              </a:defRPr>
            </a:lvl1pPr>
          </a:lstStyle>
          <a:p>
            <a:fld id="{2A8A4206-02EB-4F55-B83C-8E908C558B6E}" type="slidenum">
              <a:rPr lang="en-US" smtClean="0"/>
              <a:pPr/>
              <a:t>‹#›</a:t>
            </a:fld>
            <a:endParaRPr lang="en-US" dirty="0"/>
          </a:p>
        </p:txBody>
      </p:sp>
    </p:spTree>
    <p:extLst>
      <p:ext uri="{BB962C8B-B14F-4D97-AF65-F5344CB8AC3E}">
        <p14:creationId xmlns:p14="http://schemas.microsoft.com/office/powerpoint/2010/main" val="1867491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yriad Pro" panose="020B0503030403020204"/>
        <a:ea typeface="+mn-ea"/>
        <a:cs typeface="+mn-cs"/>
      </a:defRPr>
    </a:lvl1pPr>
    <a:lvl2pPr marL="457200" algn="l" defTabSz="914400" rtl="0" eaLnBrk="1" latinLnBrk="0" hangingPunct="1">
      <a:defRPr sz="1200" kern="1200">
        <a:solidFill>
          <a:schemeClr val="tx1"/>
        </a:solidFill>
        <a:latin typeface="Myriad Pro" panose="020B0503030403020204"/>
        <a:ea typeface="+mn-ea"/>
        <a:cs typeface="+mn-cs"/>
      </a:defRPr>
    </a:lvl2pPr>
    <a:lvl3pPr marL="914400" algn="l" defTabSz="914400" rtl="0" eaLnBrk="1" latinLnBrk="0" hangingPunct="1">
      <a:defRPr sz="1200" kern="1200">
        <a:solidFill>
          <a:schemeClr val="tx1"/>
        </a:solidFill>
        <a:latin typeface="Myriad Pro" panose="020B0503030403020204"/>
        <a:ea typeface="+mn-ea"/>
        <a:cs typeface="+mn-cs"/>
      </a:defRPr>
    </a:lvl3pPr>
    <a:lvl4pPr marL="1371600" algn="l" defTabSz="914400" rtl="0" eaLnBrk="1" latinLnBrk="0" hangingPunct="1">
      <a:defRPr sz="1200" kern="1200">
        <a:solidFill>
          <a:schemeClr val="tx1"/>
        </a:solidFill>
        <a:latin typeface="Myriad Pro" panose="020B0503030403020204"/>
        <a:ea typeface="+mn-ea"/>
        <a:cs typeface="+mn-cs"/>
      </a:defRPr>
    </a:lvl4pPr>
    <a:lvl5pPr marL="1828800" algn="l" defTabSz="914400" rtl="0" eaLnBrk="1" latinLnBrk="0" hangingPunct="1">
      <a:defRPr sz="1200" kern="1200">
        <a:solidFill>
          <a:schemeClr val="tx1"/>
        </a:solidFill>
        <a:latin typeface="Myriad Pro" panose="020B0503030403020204"/>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910882-EA64-44B6-8278-6C6F33F8A68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64898" name="Rectangle 2"/>
          <p:cNvSpPr>
            <a:spLocks noGrp="1" noRot="1" noChangeAspect="1" noChangeArrowheads="1" noTextEdit="1"/>
          </p:cNvSpPr>
          <p:nvPr>
            <p:ph type="sldImg"/>
          </p:nvPr>
        </p:nvSpPr>
        <p:spPr>
          <a:xfrm>
            <a:off x="406400" y="696913"/>
            <a:ext cx="6197600" cy="3486150"/>
          </a:xfrm>
          <a:ln/>
        </p:spPr>
      </p:sp>
      <p:sp>
        <p:nvSpPr>
          <p:cNvPr id="464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C032F2-B2DA-4193-A3DE-391E420F3B65}" type="slidenum">
              <a:rPr lang="en-US"/>
              <a:pPr/>
              <a:t>30</a:t>
            </a:fld>
            <a:endParaRPr lang="en-US"/>
          </a:p>
        </p:txBody>
      </p:sp>
      <p:sp>
        <p:nvSpPr>
          <p:cNvPr id="540674" name="Rectangle 2"/>
          <p:cNvSpPr>
            <a:spLocks noGrp="1" noRot="1" noChangeAspect="1" noChangeArrowheads="1" noTextEdit="1"/>
          </p:cNvSpPr>
          <p:nvPr>
            <p:ph type="sldImg"/>
          </p:nvPr>
        </p:nvSpPr>
        <p:spPr>
          <a:xfrm>
            <a:off x="419100" y="703263"/>
            <a:ext cx="6172200" cy="3473450"/>
          </a:xfrm>
          <a:ln/>
        </p:spPr>
      </p:sp>
      <p:sp>
        <p:nvSpPr>
          <p:cNvPr id="540675" name="Rectangle 3"/>
          <p:cNvSpPr>
            <a:spLocks noGrp="1" noChangeArrowheads="1"/>
          </p:cNvSpPr>
          <p:nvPr>
            <p:ph type="body" idx="1"/>
          </p:nvPr>
        </p:nvSpPr>
        <p:spPr>
          <a:xfrm>
            <a:off x="934112" y="4416099"/>
            <a:ext cx="5142177" cy="4182457"/>
          </a:xfrm>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reflection</a:t>
            </a:r>
          </a:p>
        </p:txBody>
      </p:sp>
      <p:sp>
        <p:nvSpPr>
          <p:cNvPr id="4" name="Slide Number Placeholder 3"/>
          <p:cNvSpPr>
            <a:spLocks noGrp="1"/>
          </p:cNvSpPr>
          <p:nvPr>
            <p:ph type="sldNum" sz="quarter" idx="10"/>
          </p:nvPr>
        </p:nvSpPr>
        <p:spPr/>
        <p:txBody>
          <a:bodyPr/>
          <a:lstStyle/>
          <a:p>
            <a:fld id="{0ABCE6A2-F6C5-49E2-8464-BE6BC418BD89}" type="slidenum">
              <a:rPr lang="en-US" smtClean="0"/>
              <a:pPr/>
              <a:t>38</a:t>
            </a:fld>
            <a:endParaRPr lang="en-US"/>
          </a:p>
        </p:txBody>
      </p:sp>
    </p:spTree>
    <p:extLst>
      <p:ext uri="{BB962C8B-B14F-4D97-AF65-F5344CB8AC3E}">
        <p14:creationId xmlns:p14="http://schemas.microsoft.com/office/powerpoint/2010/main" val="1825707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EC1C8F-05FE-4A8E-8A29-16EF7683D12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65922" name="Rectangle 2"/>
          <p:cNvSpPr>
            <a:spLocks noGrp="1" noRot="1" noChangeAspect="1" noChangeArrowheads="1" noTextEdit="1"/>
          </p:cNvSpPr>
          <p:nvPr>
            <p:ph type="sldImg"/>
          </p:nvPr>
        </p:nvSpPr>
        <p:spPr>
          <a:xfrm>
            <a:off x="406400" y="696913"/>
            <a:ext cx="6197600" cy="3486150"/>
          </a:xfrm>
          <a:ln/>
        </p:spPr>
      </p:sp>
      <p:sp>
        <p:nvSpPr>
          <p:cNvPr id="465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xfrm>
            <a:off x="406400" y="696913"/>
            <a:ext cx="6197600" cy="3486150"/>
          </a:xfrm>
        </p:spPr>
        <p:txBody>
          <a:bodyPr/>
          <a:lstStyle/>
          <a:p>
            <a:pPr>
              <a:defRPr/>
            </a:pPr>
            <a:endParaRPr/>
          </a:p>
        </p:txBody>
      </p:sp>
      <p:sp>
        <p:nvSpPr>
          <p:cNvPr id="224" name="Shape 224"/>
          <p:cNvSpPr>
            <a:spLocks noGrp="1"/>
          </p:cNvSpPr>
          <p:nvPr>
            <p:ph type="body" sz="quarter" idx="1"/>
          </p:nvPr>
        </p:nvSpPr>
        <p:spPr/>
        <p:txBody>
          <a:bodyPr/>
          <a:lstStyle/>
          <a:p>
            <a:pPr marL="268288" indent="-228600" defTabSz="914400">
              <a:spcBef>
                <a:spcPts val="400"/>
              </a:spcBef>
              <a:buClr>
                <a:srgbClr val="000000"/>
              </a:buClr>
              <a:buFont typeface="Times New Roman" panose="02020603050405020304" pitchFamily="18" charset="0"/>
              <a:buNone/>
            </a:pPr>
            <a:r>
              <a:rPr lang="en-US" altLang="en-US" sz="1200">
                <a:latin typeface="Times New Roman" panose="02020603050405020304" pitchFamily="18" charset="0"/>
                <a:cs typeface="Times New Roman" panose="02020603050405020304" pitchFamily="18" charset="0"/>
                <a:sym typeface="Times New Roman" panose="02020603050405020304" pitchFamily="18" charset="0"/>
              </a:rPr>
              <a:t>There are several types of surfaces that are assumed to make up the world. </a:t>
            </a:r>
          </a:p>
          <a:p>
            <a:pPr marL="268288" indent="-228600" defTabSz="914400">
              <a:spcBef>
                <a:spcPts val="400"/>
              </a:spcBef>
              <a:buClr>
                <a:srgbClr val="000000"/>
              </a:buClr>
              <a:buFont typeface="Times New Roman" panose="02020603050405020304" pitchFamily="18" charset="0"/>
              <a:buAutoNum type="arabicPeriod"/>
            </a:pPr>
            <a:r>
              <a:rPr lang="en-US" altLang="en-US" sz="1200">
                <a:latin typeface="Times New Roman" panose="02020603050405020304" pitchFamily="18" charset="0"/>
                <a:cs typeface="Times New Roman" panose="02020603050405020304" pitchFamily="18" charset="0"/>
                <a:sym typeface="Times New Roman" panose="02020603050405020304" pitchFamily="18" charset="0"/>
              </a:rPr>
              <a:t>Ideal diffuse. It is similar to the diffuse emitter in that it emits all incident light equally in all outgoing directions. When light hits the surface it is reflected uniformly anywhere in the hemisphere above the surface. </a:t>
            </a:r>
          </a:p>
          <a:p>
            <a:pPr marL="268288" indent="-228600" defTabSz="914400">
              <a:spcBef>
                <a:spcPts val="400"/>
              </a:spcBef>
              <a:buClr>
                <a:srgbClr val="000000"/>
              </a:buClr>
              <a:buFont typeface="Times New Roman" panose="02020603050405020304" pitchFamily="18" charset="0"/>
              <a:buAutoNum type="arabicPeriod"/>
            </a:pPr>
            <a:r>
              <a:rPr lang="en-US" altLang="en-US" sz="1200">
                <a:latin typeface="Times New Roman" panose="02020603050405020304" pitchFamily="18" charset="0"/>
                <a:cs typeface="Times New Roman" panose="02020603050405020304" pitchFamily="18" charset="0"/>
                <a:sym typeface="Times New Roman" panose="02020603050405020304" pitchFamily="18" charset="0"/>
              </a:rPr>
              <a:t>Ideal specular (perfect mirrors). Light is reflected exactly in the mirror direction of the incoming light. A perfect mirror is such a surface. </a:t>
            </a:r>
          </a:p>
          <a:p>
            <a:pPr marL="268288" indent="-228600" defTabSz="914400">
              <a:spcBef>
                <a:spcPts val="400"/>
              </a:spcBef>
              <a:buClr>
                <a:srgbClr val="000000"/>
              </a:buClr>
              <a:buFont typeface="Times New Roman" panose="02020603050405020304" pitchFamily="18" charset="0"/>
              <a:buAutoNum type="arabicPeriod"/>
            </a:pPr>
            <a:r>
              <a:rPr lang="en-US" altLang="en-US" sz="1200">
                <a:latin typeface="Times New Roman" panose="02020603050405020304" pitchFamily="18" charset="0"/>
                <a:cs typeface="Times New Roman" panose="02020603050405020304" pitchFamily="18" charset="0"/>
                <a:sym typeface="Times New Roman" panose="02020603050405020304" pitchFamily="18" charset="0"/>
              </a:rPr>
              <a:t>Directional diffuse (almost all materials in the world). Incoming light is reflected into the hemisphere to different extents. If the object is more glossy then more of the incoming energy reflects close to the mirror direction. If it is more diffuse then the reflection is more uniform.</a:t>
            </a:r>
          </a:p>
        </p:txBody>
      </p:sp>
    </p:spTree>
    <p:extLst>
      <p:ext uri="{BB962C8B-B14F-4D97-AF65-F5344CB8AC3E}">
        <p14:creationId xmlns:p14="http://schemas.microsoft.com/office/powerpoint/2010/main" val="1685831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xfrm>
            <a:off x="406400" y="696913"/>
            <a:ext cx="6197600" cy="3486150"/>
          </a:xfrm>
        </p:spPr>
        <p:txBody>
          <a:bodyPr/>
          <a:lstStyle/>
          <a:p>
            <a:pPr>
              <a:defRPr/>
            </a:pPr>
            <a:endParaRPr/>
          </a:p>
        </p:txBody>
      </p:sp>
      <p:sp>
        <p:nvSpPr>
          <p:cNvPr id="275" name="Shape 275"/>
          <p:cNvSpPr>
            <a:spLocks noGrp="1"/>
          </p:cNvSpPr>
          <p:nvPr>
            <p:ph type="body" sz="quarter" idx="1"/>
          </p:nvPr>
        </p:nvSpPr>
        <p:spPr/>
        <p:txBody>
          <a:bodyPr/>
          <a:lstStyle/>
          <a:p>
            <a:pPr marL="39688" defTabSz="914400">
              <a:spcBef>
                <a:spcPts val="400"/>
              </a:spcBef>
              <a:buClr>
                <a:srgbClr val="000000"/>
              </a:buClr>
              <a:buFont typeface="Times New Roman" charset="0"/>
              <a:buNone/>
              <a:defRPr/>
            </a:pPr>
            <a:r>
              <a:rPr lang="en-US" sz="1200">
                <a:latin typeface="Times New Roman" charset="0"/>
                <a:ea typeface="ＭＳ Ｐゴシック" charset="0"/>
                <a:cs typeface="Times New Roman" charset="0"/>
                <a:sym typeface="Times New Roman" charset="0"/>
              </a:rPr>
              <a:t>Why spheres?!</a:t>
            </a:r>
          </a:p>
        </p:txBody>
      </p:sp>
    </p:spTree>
    <p:extLst>
      <p:ext uri="{BB962C8B-B14F-4D97-AF65-F5344CB8AC3E}">
        <p14:creationId xmlns:p14="http://schemas.microsoft.com/office/powerpoint/2010/main" val="3917390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ＭＳ Ｐゴシック" charset="0"/>
              </a:rPr>
              <a:t>Emission rate of photons: B0 </a:t>
            </a:r>
            <a:r>
              <a:rPr lang="en-US" dirty="0" err="1">
                <a:ea typeface="ＭＳ Ｐゴシック" charset="0"/>
              </a:rPr>
              <a:t>cos</a:t>
            </a:r>
            <a:r>
              <a:rPr lang="en-US" dirty="0">
                <a:ea typeface="ＭＳ Ｐゴシック" charset="0"/>
              </a:rPr>
              <a:t> theta</a:t>
            </a:r>
          </a:p>
          <a:p>
            <a:pPr>
              <a:defRPr/>
            </a:pPr>
            <a:r>
              <a:rPr lang="en-US" dirty="0">
                <a:ea typeface="ＭＳ Ｐゴシック" charset="0"/>
              </a:rPr>
              <a:t>Radiance: (Photons/second)/(area </a:t>
            </a:r>
            <a:r>
              <a:rPr lang="en-US" dirty="0" err="1">
                <a:ea typeface="ＭＳ Ｐゴシック" charset="0"/>
              </a:rPr>
              <a:t>steradian</a:t>
            </a:r>
            <a:r>
              <a:rPr lang="en-US" dirty="0">
                <a:ea typeface="ＭＳ Ｐゴシック" charset="0"/>
              </a:rPr>
              <a:t>)</a:t>
            </a:r>
          </a:p>
          <a:p>
            <a:pPr>
              <a:defRPr/>
            </a:pPr>
            <a:r>
              <a:rPr lang="en-US" dirty="0">
                <a:ea typeface="ＭＳ Ｐゴシック" charset="0"/>
              </a:rPr>
              <a:t>Looking down get B0/</a:t>
            </a:r>
            <a:r>
              <a:rPr lang="en-US" dirty="0" err="1">
                <a:ea typeface="ＭＳ Ｐゴシック" charset="0"/>
              </a:rPr>
              <a:t>dA</a:t>
            </a:r>
            <a:endParaRPr lang="en-US" dirty="0">
              <a:ea typeface="ＭＳ Ｐゴシック" charset="0"/>
            </a:endParaRPr>
          </a:p>
          <a:p>
            <a:pPr>
              <a:defRPr/>
            </a:pPr>
            <a:r>
              <a:rPr lang="en-US" dirty="0">
                <a:ea typeface="ＭＳ Ｐゴシック" charset="0"/>
              </a:rPr>
              <a:t>Looking at angle get B0 cos theta/(</a:t>
            </a:r>
            <a:r>
              <a:rPr lang="en-US" dirty="0" err="1">
                <a:ea typeface="ＭＳ Ｐゴシック" charset="0"/>
              </a:rPr>
              <a:t>dA</a:t>
            </a:r>
            <a:r>
              <a:rPr lang="en-US" dirty="0">
                <a:ea typeface="ＭＳ Ｐゴシック" charset="0"/>
              </a:rPr>
              <a:t> cos theta)</a:t>
            </a:r>
          </a:p>
          <a:p>
            <a:pPr>
              <a:defRPr/>
            </a:pPr>
            <a:endParaRPr lang="en-US" dirty="0">
              <a:ea typeface="ＭＳ Ｐゴシック" charset="0"/>
            </a:endParaRPr>
          </a:p>
          <a:p>
            <a:pPr>
              <a:defRPr/>
            </a:pPr>
            <a:endParaRPr lang="en-US" dirty="0">
              <a:ea typeface="ＭＳ Ｐゴシック" charset="0"/>
            </a:endParaRPr>
          </a:p>
          <a:p>
            <a:pPr>
              <a:defRPr/>
            </a:pPr>
            <a:endParaRPr lang="en-US" dirty="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Pixel=\</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{B}_{0}\</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{A}_{0}\frac{\cos{\theta}}{\cos{\theta}}</a:t>
            </a:r>
          </a:p>
          <a:p>
            <a:pPr>
              <a:defRPr/>
            </a:pPr>
            <a:endParaRPr lang="en-US" dirty="0">
              <a:ea typeface="ＭＳ Ｐゴシック" charset="0"/>
            </a:endParaRPr>
          </a:p>
        </p:txBody>
      </p:sp>
    </p:spTree>
    <p:extLst>
      <p:ext uri="{BB962C8B-B14F-4D97-AF65-F5344CB8AC3E}">
        <p14:creationId xmlns:p14="http://schemas.microsoft.com/office/powerpoint/2010/main" val="4025133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ＭＳ Ｐゴシック" charset="0"/>
              </a:rPr>
              <a:t>Emission rate of photons: B0 </a:t>
            </a:r>
            <a:r>
              <a:rPr lang="en-US" dirty="0" err="1">
                <a:ea typeface="ＭＳ Ｐゴシック" charset="0"/>
              </a:rPr>
              <a:t>cos</a:t>
            </a:r>
            <a:r>
              <a:rPr lang="en-US" dirty="0">
                <a:ea typeface="ＭＳ Ｐゴシック" charset="0"/>
              </a:rPr>
              <a:t> theta</a:t>
            </a:r>
          </a:p>
          <a:p>
            <a:pPr>
              <a:defRPr/>
            </a:pPr>
            <a:r>
              <a:rPr lang="en-US" dirty="0">
                <a:ea typeface="ＭＳ Ｐゴシック" charset="0"/>
              </a:rPr>
              <a:t>Radiance: (Photons/second)/(area </a:t>
            </a:r>
            <a:r>
              <a:rPr lang="en-US" dirty="0" err="1">
                <a:ea typeface="ＭＳ Ｐゴシック" charset="0"/>
              </a:rPr>
              <a:t>steradian</a:t>
            </a:r>
            <a:r>
              <a:rPr lang="en-US" dirty="0">
                <a:ea typeface="ＭＳ Ｐゴシック" charset="0"/>
              </a:rPr>
              <a:t>)</a:t>
            </a:r>
          </a:p>
          <a:p>
            <a:pPr>
              <a:defRPr/>
            </a:pPr>
            <a:r>
              <a:rPr lang="en-US" dirty="0">
                <a:ea typeface="ＭＳ Ｐゴシック" charset="0"/>
              </a:rPr>
              <a:t>Looking down get B0/</a:t>
            </a:r>
            <a:r>
              <a:rPr lang="en-US" dirty="0" err="1">
                <a:ea typeface="ＭＳ Ｐゴシック" charset="0"/>
              </a:rPr>
              <a:t>dA</a:t>
            </a:r>
            <a:endParaRPr lang="en-US" dirty="0">
              <a:ea typeface="ＭＳ Ｐゴシック" charset="0"/>
            </a:endParaRPr>
          </a:p>
          <a:p>
            <a:pPr>
              <a:defRPr/>
            </a:pPr>
            <a:r>
              <a:rPr lang="en-US" dirty="0">
                <a:ea typeface="ＭＳ Ｐゴシック" charset="0"/>
              </a:rPr>
              <a:t>Looking at angle get B0 cos theta/(</a:t>
            </a:r>
            <a:r>
              <a:rPr lang="en-US" dirty="0" err="1">
                <a:ea typeface="ＭＳ Ｐゴシック" charset="0"/>
              </a:rPr>
              <a:t>dA</a:t>
            </a:r>
            <a:r>
              <a:rPr lang="en-US" dirty="0">
                <a:ea typeface="ＭＳ Ｐゴシック" charset="0"/>
              </a:rPr>
              <a:t> cos theta)</a:t>
            </a:r>
          </a:p>
          <a:p>
            <a:pPr>
              <a:defRPr/>
            </a:pPr>
            <a:endParaRPr lang="en-US" dirty="0">
              <a:ea typeface="ＭＳ Ｐゴシック" charset="0"/>
            </a:endParaRPr>
          </a:p>
          <a:p>
            <a:pPr>
              <a:defRPr/>
            </a:pPr>
            <a:endParaRPr lang="en-US" dirty="0">
              <a:ea typeface="ＭＳ Ｐゴシック" charset="0"/>
            </a:endParaRPr>
          </a:p>
          <a:p>
            <a:pPr>
              <a:defRPr/>
            </a:pPr>
            <a:endParaRPr lang="en-US" dirty="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Pixel=\</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{B}_{0}\</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{A}_{0}\frac{\cos{\theta}}{\cos{\theta}}</a:t>
            </a:r>
          </a:p>
          <a:p>
            <a:pPr>
              <a:defRPr/>
            </a:pPr>
            <a:endParaRPr lang="en-US" dirty="0">
              <a:ea typeface="ＭＳ Ｐゴシック" charset="0"/>
            </a:endParaRPr>
          </a:p>
        </p:txBody>
      </p:sp>
    </p:spTree>
    <p:extLst>
      <p:ext uri="{BB962C8B-B14F-4D97-AF65-F5344CB8AC3E}">
        <p14:creationId xmlns:p14="http://schemas.microsoft.com/office/powerpoint/2010/main" val="2061750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ＭＳ Ｐゴシック" charset="0"/>
              </a:rPr>
              <a:t>Emission rate of photons: B0 </a:t>
            </a:r>
            <a:r>
              <a:rPr lang="en-US" dirty="0" err="1">
                <a:ea typeface="ＭＳ Ｐゴシック" charset="0"/>
              </a:rPr>
              <a:t>cos</a:t>
            </a:r>
            <a:r>
              <a:rPr lang="en-US" dirty="0">
                <a:ea typeface="ＭＳ Ｐゴシック" charset="0"/>
              </a:rPr>
              <a:t> theta</a:t>
            </a:r>
          </a:p>
          <a:p>
            <a:pPr>
              <a:defRPr/>
            </a:pPr>
            <a:r>
              <a:rPr lang="en-US" dirty="0">
                <a:ea typeface="ＭＳ Ｐゴシック" charset="0"/>
              </a:rPr>
              <a:t>Radiance: (Photons/second)/(area </a:t>
            </a:r>
            <a:r>
              <a:rPr lang="en-US" dirty="0" err="1">
                <a:ea typeface="ＭＳ Ｐゴシック" charset="0"/>
              </a:rPr>
              <a:t>steradian</a:t>
            </a:r>
            <a:r>
              <a:rPr lang="en-US" dirty="0">
                <a:ea typeface="ＭＳ Ｐゴシック" charset="0"/>
              </a:rPr>
              <a:t>)</a:t>
            </a:r>
          </a:p>
          <a:p>
            <a:pPr>
              <a:defRPr/>
            </a:pPr>
            <a:r>
              <a:rPr lang="en-US" dirty="0">
                <a:ea typeface="ＭＳ Ｐゴシック" charset="0"/>
              </a:rPr>
              <a:t>Looking down get B0/</a:t>
            </a:r>
            <a:r>
              <a:rPr lang="en-US" dirty="0" err="1">
                <a:ea typeface="ＭＳ Ｐゴシック" charset="0"/>
              </a:rPr>
              <a:t>dA</a:t>
            </a:r>
            <a:endParaRPr lang="en-US" dirty="0">
              <a:ea typeface="ＭＳ Ｐゴシック" charset="0"/>
            </a:endParaRPr>
          </a:p>
          <a:p>
            <a:pPr>
              <a:defRPr/>
            </a:pPr>
            <a:r>
              <a:rPr lang="en-US" dirty="0">
                <a:ea typeface="ＭＳ Ｐゴシック" charset="0"/>
              </a:rPr>
              <a:t>Looking at angle get B0 cos theta/(</a:t>
            </a:r>
            <a:r>
              <a:rPr lang="en-US" dirty="0" err="1">
                <a:ea typeface="ＭＳ Ｐゴシック" charset="0"/>
              </a:rPr>
              <a:t>dA</a:t>
            </a:r>
            <a:r>
              <a:rPr lang="en-US" dirty="0">
                <a:ea typeface="ＭＳ Ｐゴシック" charset="0"/>
              </a:rPr>
              <a:t> cos theta)</a:t>
            </a:r>
          </a:p>
          <a:p>
            <a:pPr>
              <a:defRPr/>
            </a:pPr>
            <a:endParaRPr lang="en-US" dirty="0">
              <a:ea typeface="ＭＳ Ｐゴシック" charset="0"/>
            </a:endParaRPr>
          </a:p>
          <a:p>
            <a:pPr>
              <a:defRPr/>
            </a:pPr>
            <a:endParaRPr lang="en-US" dirty="0">
              <a:ea typeface="ＭＳ Ｐゴシック" charset="0"/>
            </a:endParaRPr>
          </a:p>
          <a:p>
            <a:pPr>
              <a:defRPr/>
            </a:pPr>
            <a:endParaRPr lang="en-US" dirty="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Pixel=\</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{B}_{0}\</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{A}_{0}\frac{\cos{\theta}}{\cos{\theta}}</a:t>
            </a:r>
          </a:p>
          <a:p>
            <a:pPr>
              <a:defRPr/>
            </a:pPr>
            <a:endParaRPr lang="en-US" dirty="0">
              <a:ea typeface="ＭＳ Ｐゴシック" charset="0"/>
            </a:endParaRPr>
          </a:p>
        </p:txBody>
      </p:sp>
    </p:spTree>
    <p:extLst>
      <p:ext uri="{BB962C8B-B14F-4D97-AF65-F5344CB8AC3E}">
        <p14:creationId xmlns:p14="http://schemas.microsoft.com/office/powerpoint/2010/main" val="1574520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ＭＳ Ｐゴシック" charset="0"/>
              </a:rPr>
              <a:t>Emission rate of photons: B0 </a:t>
            </a:r>
            <a:r>
              <a:rPr lang="en-US" dirty="0" err="1">
                <a:ea typeface="ＭＳ Ｐゴシック" charset="0"/>
              </a:rPr>
              <a:t>cos</a:t>
            </a:r>
            <a:r>
              <a:rPr lang="en-US" dirty="0">
                <a:ea typeface="ＭＳ Ｐゴシック" charset="0"/>
              </a:rPr>
              <a:t> theta</a:t>
            </a:r>
          </a:p>
          <a:p>
            <a:pPr>
              <a:defRPr/>
            </a:pPr>
            <a:r>
              <a:rPr lang="en-US" dirty="0">
                <a:ea typeface="ＭＳ Ｐゴシック" charset="0"/>
              </a:rPr>
              <a:t>Radiance: (Photons/second)/(area </a:t>
            </a:r>
            <a:r>
              <a:rPr lang="en-US" dirty="0" err="1">
                <a:ea typeface="ＭＳ Ｐゴシック" charset="0"/>
              </a:rPr>
              <a:t>steradian</a:t>
            </a:r>
            <a:r>
              <a:rPr lang="en-US" dirty="0">
                <a:ea typeface="ＭＳ Ｐゴシック" charset="0"/>
              </a:rPr>
              <a:t>)</a:t>
            </a:r>
          </a:p>
          <a:p>
            <a:pPr>
              <a:defRPr/>
            </a:pPr>
            <a:r>
              <a:rPr lang="en-US" dirty="0">
                <a:ea typeface="ＭＳ Ｐゴシック" charset="0"/>
              </a:rPr>
              <a:t>Looking down get B0/</a:t>
            </a:r>
            <a:r>
              <a:rPr lang="en-US" dirty="0" err="1">
                <a:ea typeface="ＭＳ Ｐゴシック" charset="0"/>
              </a:rPr>
              <a:t>dA</a:t>
            </a:r>
            <a:endParaRPr lang="en-US" dirty="0">
              <a:ea typeface="ＭＳ Ｐゴシック" charset="0"/>
            </a:endParaRPr>
          </a:p>
          <a:p>
            <a:pPr>
              <a:defRPr/>
            </a:pPr>
            <a:r>
              <a:rPr lang="en-US" dirty="0">
                <a:ea typeface="ＭＳ Ｐゴシック" charset="0"/>
              </a:rPr>
              <a:t>Looking at angle get B0 cos theta/(</a:t>
            </a:r>
            <a:r>
              <a:rPr lang="en-US" dirty="0" err="1">
                <a:ea typeface="ＭＳ Ｐゴシック" charset="0"/>
              </a:rPr>
              <a:t>dA</a:t>
            </a:r>
            <a:r>
              <a:rPr lang="en-US" dirty="0">
                <a:ea typeface="ＭＳ Ｐゴシック" charset="0"/>
              </a:rPr>
              <a:t> cos theta)</a:t>
            </a:r>
          </a:p>
          <a:p>
            <a:pPr>
              <a:defRPr/>
            </a:pPr>
            <a:endParaRPr lang="en-US" dirty="0">
              <a:ea typeface="ＭＳ Ｐゴシック" charset="0"/>
            </a:endParaRPr>
          </a:p>
          <a:p>
            <a:pPr>
              <a:defRPr/>
            </a:pPr>
            <a:r>
              <a:rPr lang="en-US" dirty="0">
                <a:ea typeface="ＭＳ Ｐゴシック" charset="0"/>
              </a:rPr>
              <a:t> </a:t>
            </a:r>
          </a:p>
          <a:p>
            <a:pPr>
              <a:defRPr/>
            </a:pPr>
            <a:r>
              <a:rPr lang="en-US" dirty="0">
                <a:ea typeface="ＭＳ Ｐゴシック" charset="0"/>
              </a:rPr>
              <a:t>\begin{align*}</a:t>
            </a:r>
          </a:p>
          <a:p>
            <a:pPr>
              <a:defRPr/>
            </a:pPr>
            <a:r>
              <a:rPr lang="en-US" dirty="0">
                <a:ea typeface="ＭＳ Ｐゴシック" charset="0"/>
              </a:rPr>
              <a:t>\</a:t>
            </a:r>
            <a:r>
              <a:rPr lang="en-US" dirty="0" err="1">
                <a:ea typeface="ＭＳ Ｐゴシック" charset="0"/>
              </a:rPr>
              <a:t>propto</a:t>
            </a:r>
            <a:r>
              <a:rPr lang="en-US" dirty="0">
                <a:ea typeface="ＭＳ Ｐゴシック" charset="0"/>
              </a:rPr>
              <a:t> \</a:t>
            </a:r>
            <a:r>
              <a:rPr lang="en-US" dirty="0" err="1">
                <a:ea typeface="ＭＳ Ｐゴシック" charset="0"/>
              </a:rPr>
              <a:t>mathbf</a:t>
            </a:r>
            <a:r>
              <a:rPr lang="en-US" dirty="0">
                <a:ea typeface="ＭＳ Ｐゴシック" charset="0"/>
              </a:rPr>
              <a:t>{B}_0 \</a:t>
            </a:r>
            <a:r>
              <a:rPr lang="en-US" dirty="0" err="1">
                <a:ea typeface="ＭＳ Ｐゴシック" charset="0"/>
              </a:rPr>
              <a:t>mathbf</a:t>
            </a:r>
            <a:r>
              <a:rPr lang="en-US" dirty="0">
                <a:ea typeface="ＭＳ Ｐゴシック" charset="0"/>
              </a:rPr>
              <a:t>{A}_0 </a:t>
            </a:r>
          </a:p>
          <a:p>
            <a:pPr>
              <a:defRPr/>
            </a:pPr>
            <a:r>
              <a:rPr lang="en-US" dirty="0">
                <a:ea typeface="ＭＳ Ｐゴシック" charset="0"/>
              </a:rPr>
              <a:t>  \cancel{\cos(\theta)} \frac{1}{\cancel{\cos(\theta)}}</a:t>
            </a:r>
          </a:p>
          <a:p>
            <a:pPr>
              <a:defRPr/>
            </a:pPr>
            <a:r>
              <a:rPr lang="en-US" dirty="0">
                <a:ea typeface="ＭＳ Ｐゴシック" charset="0"/>
              </a:rPr>
              <a:t>\end{align*}</a:t>
            </a:r>
          </a:p>
          <a:p>
            <a:pPr>
              <a:defRPr/>
            </a:pPr>
            <a:endParaRPr lang="en-US" dirty="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Pixel=\</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{B}_{0}\</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{A}_{0}\frac{\cos{\theta}}{\cos{\theta}}</a:t>
            </a:r>
          </a:p>
          <a:p>
            <a:pPr>
              <a:defRPr/>
            </a:pPr>
            <a:endParaRPr lang="en-US" dirty="0">
              <a:ea typeface="ＭＳ Ｐゴシック" charset="0"/>
            </a:endParaRPr>
          </a:p>
        </p:txBody>
      </p:sp>
    </p:spTree>
    <p:extLst>
      <p:ext uri="{BB962C8B-B14F-4D97-AF65-F5344CB8AC3E}">
        <p14:creationId xmlns:p14="http://schemas.microsoft.com/office/powerpoint/2010/main" val="797916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F7BE3-FE3F-43D8-AD6D-365589C5342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26018" name="Rectangle 2"/>
          <p:cNvSpPr>
            <a:spLocks noGrp="1" noRot="1" noChangeAspect="1" noChangeArrowheads="1" noTextEdit="1"/>
          </p:cNvSpPr>
          <p:nvPr>
            <p:ph type="sldImg"/>
          </p:nvPr>
        </p:nvSpPr>
        <p:spPr>
          <a:xfrm>
            <a:off x="406400" y="696913"/>
            <a:ext cx="6197600" cy="3486150"/>
          </a:xfrm>
          <a:ln/>
        </p:spPr>
      </p:sp>
      <p:sp>
        <p:nvSpPr>
          <p:cNvPr id="726019" name="Rectangle 3"/>
          <p:cNvSpPr>
            <a:spLocks noGrp="1" noChangeArrowheads="1"/>
          </p:cNvSpPr>
          <p:nvPr>
            <p:ph type="body" idx="1"/>
          </p:nvPr>
        </p:nvSpPr>
        <p:spPr>
          <a:xfrm>
            <a:off x="934112" y="4416099"/>
            <a:ext cx="5142177" cy="4182457"/>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b="1"/>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535FC9-4C7C-4839-AD87-B5CD13220982}" type="datetimeFigureOut">
              <a:rPr lang="en-US" smtClean="0"/>
              <a:pPr/>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ide Bar">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r>
              <a:t>Title Text</a:t>
            </a:r>
          </a:p>
        </p:txBody>
      </p:sp>
      <p:sp>
        <p:nvSpPr>
          <p:cNvPr id="13" name="Shape 1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hape 14"/>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A6138CD-3F99-4A1D-BAD8-F4DD6CC7DCE1}" type="slidenum">
              <a:rPr kumimoji="0" lang="en-US" altLang="en-US" sz="1200" b="0" i="0" u="none" strike="noStrike" kern="1200" cap="none" spc="0" normalizeH="0" baseline="0" noProof="0">
                <a:ln>
                  <a:noFill/>
                </a:ln>
                <a:solidFill>
                  <a:prstClr val="black">
                    <a:tint val="75000"/>
                  </a:prstClr>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Myriad Pro"/>
              <a:ea typeface="+mn-ea"/>
              <a:cs typeface="+mn-cs"/>
            </a:endParaRPr>
          </a:p>
        </p:txBody>
      </p:sp>
    </p:spTree>
    <p:extLst>
      <p:ext uri="{BB962C8B-B14F-4D97-AF65-F5344CB8AC3E}">
        <p14:creationId xmlns:p14="http://schemas.microsoft.com/office/powerpoint/2010/main" val="2376215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535FC9-4C7C-4839-AD87-B5CD13220982}" type="datetimeFigureOut">
              <a:rPr lang="en-US" smtClean="0"/>
              <a:pPr/>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535FC9-4C7C-4839-AD87-B5CD13220982}" type="datetimeFigureOut">
              <a:rPr lang="en-US" smtClean="0"/>
              <a:pPr/>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535FC9-4C7C-4839-AD87-B5CD13220982}" type="datetimeFigureOut">
              <a:rPr lang="en-US" smtClean="0"/>
              <a:pPr/>
              <a:t>3/19/2024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Date Placeholder 2"/>
          <p:cNvSpPr>
            <a:spLocks noGrp="1"/>
          </p:cNvSpPr>
          <p:nvPr>
            <p:ph type="dt" sz="half" idx="10"/>
          </p:nvPr>
        </p:nvSpPr>
        <p:spPr/>
        <p:txBody>
          <a:bodyPr/>
          <a:lstStyle/>
          <a:p>
            <a:fld id="{46535FC9-4C7C-4839-AD87-B5CD13220982}" type="datetimeFigureOut">
              <a:rPr lang="en-US" smtClean="0"/>
              <a:pPr/>
              <a:t>3/19/2024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35FC9-4C7C-4839-AD87-B5CD13220982}" type="datetimeFigureOut">
              <a:rPr lang="en-US" smtClean="0"/>
              <a:pPr/>
              <a:t>3/19/2024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35FC9-4C7C-4839-AD87-B5CD13220982}" type="datetimeFigureOut">
              <a:rPr lang="en-US" smtClean="0"/>
              <a:pPr/>
              <a:t>3/19/2024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1B2BE-37E8-49C8-A941-FB00A9E058C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emf"/></Relationships>
</file>

<file path=ppt/slides/_rels/slide18.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emf"/></Relationships>
</file>

<file path=ppt/slides/_rels/slide19.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5.png"/><Relationship Id="rId4" Type="http://schemas.openxmlformats.org/officeDocument/2006/relationships/image" Target="../media/image1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0.jpeg"/><Relationship Id="rId7"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3.emf"/><Relationship Id="rId5" Type="http://schemas.openxmlformats.org/officeDocument/2006/relationships/image" Target="../media/image19.emf"/><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hyperlink" Target="https://en.wikipedia.org/wiki/Albedo" TargetMode="Externa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4.xml"/><Relationship Id="rId7" Type="http://schemas.openxmlformats.org/officeDocument/2006/relationships/image" Target="../media/image29.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8.wmf"/><Relationship Id="rId5" Type="http://schemas.openxmlformats.org/officeDocument/2006/relationships/image" Target="../media/image27.png"/><Relationship Id="rId4" Type="http://schemas.openxmlformats.org/officeDocument/2006/relationships/slideLayout" Target="../slideLayouts/slideLayout2.xml"/><Relationship Id="rId9"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w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tags" Target="../tags/tag7.xml"/><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slideLayout" Target="../slideLayouts/slideLayout2.xml"/><Relationship Id="rId10" Type="http://schemas.openxmlformats.org/officeDocument/2006/relationships/image" Target="../media/image37.png"/><Relationship Id="rId4" Type="http://schemas.openxmlformats.org/officeDocument/2006/relationships/tags" Target="../tags/tag8.xml"/><Relationship Id="rId9"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tags" Target="../tags/tag16.xml"/><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tags" Target="../tags/tag10.xml"/><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slideLayout" Target="../slideLayouts/slideLayout2.xml"/><Relationship Id="rId5" Type="http://schemas.openxmlformats.org/officeDocument/2006/relationships/tags" Target="../tags/tag13.xml"/><Relationship Id="rId15" Type="http://schemas.openxmlformats.org/officeDocument/2006/relationships/image" Target="../media/image43.png"/><Relationship Id="rId10" Type="http://schemas.openxmlformats.org/officeDocument/2006/relationships/tags" Target="../tags/tag18.xml"/><Relationship Id="rId19" Type="http://schemas.openxmlformats.org/officeDocument/2006/relationships/image" Target="../media/image47.png"/><Relationship Id="rId4" Type="http://schemas.openxmlformats.org/officeDocument/2006/relationships/tags" Target="../tags/tag12.xml"/><Relationship Id="rId9" Type="http://schemas.openxmlformats.org/officeDocument/2006/relationships/tags" Target="../tags/tag17.xml"/><Relationship Id="rId1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3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tags" Target="../tags/tag23.xml"/><Relationship Id="rId7" Type="http://schemas.openxmlformats.org/officeDocument/2006/relationships/slideLayout" Target="../slideLayouts/slideLayout2.xml"/><Relationship Id="rId12" Type="http://schemas.openxmlformats.org/officeDocument/2006/relationships/image" Target="../media/image65.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image" Target="../media/image64.png"/><Relationship Id="rId5" Type="http://schemas.openxmlformats.org/officeDocument/2006/relationships/tags" Target="../tags/tag25.xml"/><Relationship Id="rId10" Type="http://schemas.openxmlformats.org/officeDocument/2006/relationships/image" Target="../media/image63.png"/><Relationship Id="rId4" Type="http://schemas.openxmlformats.org/officeDocument/2006/relationships/tags" Target="../tags/tag24.xml"/><Relationship Id="rId9" Type="http://schemas.openxmlformats.org/officeDocument/2006/relationships/image" Target="../media/image62.png"/></Relationships>
</file>

<file path=ppt/slides/_rels/slide3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ieeexplore.ieee.org/xpls/abs_all.jsp?arnumber=5719620&amp;tag=1" TargetMode="External"/><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grail.cs.washington.edu/projects/sam/" TargetMode="External"/><Relationship Id="rId2" Type="http://schemas.openxmlformats.org/officeDocument/2006/relationships/hyperlink" Target="http://www.eecs.harvard.edu/~zickler/helmholtz.html"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www.youtube.com/watch?v=S7gXih4XS7A"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3709" y="800716"/>
            <a:ext cx="6453580" cy="801264"/>
          </a:xfrm>
        </p:spPr>
        <p:txBody>
          <a:bodyPr>
            <a:normAutofit/>
          </a:bodyPr>
          <a:lstStyle/>
          <a:p>
            <a:pPr algn="l"/>
            <a:r>
              <a:rPr lang="en-US" sz="3200" b="0" dirty="0"/>
              <a:t>Reflectance &amp; Photometric stereo</a:t>
            </a:r>
          </a:p>
        </p:txBody>
      </p:sp>
      <p:sp>
        <p:nvSpPr>
          <p:cNvPr id="6" name="Title 1"/>
          <p:cNvSpPr txBox="1">
            <a:spLocks/>
          </p:cNvSpPr>
          <p:nvPr/>
        </p:nvSpPr>
        <p:spPr>
          <a:xfrm>
            <a:off x="374250" y="-203292"/>
            <a:ext cx="7772400" cy="1470025"/>
          </a:xfrm>
          <a:prstGeom prst="rect">
            <a:avLst/>
          </a:prstGeom>
        </p:spPr>
        <p:txBody>
          <a:bodyPr vert="horz" lIns="91440" tIns="45720" rIns="91440" bIns="45720" rtlCol="0" anchor="ctr">
            <a:normAutofit/>
          </a:bodyPr>
          <a:lstStyle/>
          <a:p>
            <a:pPr>
              <a:spcBef>
                <a:spcPct val="0"/>
              </a:spcBef>
              <a:defRPr/>
            </a:pPr>
            <a:r>
              <a:rPr lang="en-US" sz="4400" b="1" dirty="0">
                <a:latin typeface="+mj-lt"/>
                <a:ea typeface="+mj-ea"/>
                <a:cs typeface="+mj-cs"/>
              </a:rPr>
              <a:t>CS5670 : Computer Vision</a:t>
            </a:r>
          </a:p>
        </p:txBody>
      </p:sp>
      <p:sp>
        <p:nvSpPr>
          <p:cNvPr id="8" name="Rectangle 7"/>
          <p:cNvSpPr/>
          <p:nvPr/>
        </p:nvSpPr>
        <p:spPr>
          <a:xfrm>
            <a:off x="-124691" y="1600200"/>
            <a:ext cx="12441382" cy="457200"/>
          </a:xfrm>
          <a:prstGeom prst="rect">
            <a:avLst/>
          </a:prstGeom>
          <a:solidFill>
            <a:schemeClr val="bg1">
              <a:lumMod val="65000"/>
            </a:schemeClr>
          </a:solidFill>
          <a:ln>
            <a:noFill/>
          </a:ln>
          <a:effectLst>
            <a:outerShdw blurRad="1016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buddha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9010" y="2692462"/>
            <a:ext cx="9847753" cy="3191102"/>
          </a:xfrm>
          <a:prstGeom prst="rect">
            <a:avLst/>
          </a:prstGeom>
          <a:noFill/>
          <a:ln>
            <a:noFill/>
          </a:ln>
          <a:effectLst/>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lc="http://schemas.openxmlformats.org/drawingml/2006/lockedCanvas" xmlns:a14="http://schemas.microsoft.com/office/drawing/2010/main" xmlns="">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76" name="Shape 176"/>
          <p:cNvSpPr>
            <a:spLocks noChangeArrowheads="1"/>
          </p:cNvSpPr>
          <p:nvPr/>
        </p:nvSpPr>
        <p:spPr bwMode="auto">
          <a:xfrm>
            <a:off x="4377956" y="6481838"/>
            <a:ext cx="3415998" cy="2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799" tIns="50799" rIns="50799" bIns="50799">
            <a:spAutoFit/>
          </a:bodyP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marL="0" marR="0" lvl="0" indent="0" algn="ctr" defTabSz="410751" rtl="0" eaLnBrk="1" fontAlgn="base" latinLnBrk="0" hangingPunct="0">
              <a:lnSpc>
                <a:spcPct val="100000"/>
              </a:lnSpc>
              <a:spcBef>
                <a:spcPct val="0"/>
              </a:spcBef>
              <a:spcAft>
                <a:spcPct val="0"/>
              </a:spcAft>
              <a:buClr>
                <a:srgbClr val="FFFC79"/>
              </a:buClr>
              <a:buSzTx/>
              <a:buFontTx/>
              <a:buNone/>
              <a:tabLst/>
              <a:defRPr/>
            </a:pPr>
            <a:r>
              <a:rPr kumimoji="0" lang="en-US" altLang="en-US" sz="1195" b="0" i="0" u="none" strike="noStrike" kern="1200" cap="none" spc="0" normalizeH="0" baseline="0" noProof="0">
                <a:ln>
                  <a:noFill/>
                </a:ln>
                <a:solidFill>
                  <a:srgbClr val="53D5FD"/>
                </a:solidFill>
                <a:effectLst/>
                <a:uLnTx/>
                <a:uFillTx/>
                <a:latin typeface="Times New Roman" panose="02020603050405020304" pitchFamily="18" charset="0"/>
                <a:ea typeface="MS PGothic" panose="020B0600070205080204" pitchFamily="34" charset="-128"/>
                <a:cs typeface="Times New Roman" panose="02020603050405020304" pitchFamily="18" charset="0"/>
                <a:sym typeface="Times New Roman" panose="02020603050405020304" pitchFamily="18" charset="0"/>
              </a:rPr>
              <a:t>© Kavita Bala, Computer Science, Cornell University</a:t>
            </a:r>
          </a:p>
        </p:txBody>
      </p:sp>
      <p:sp>
        <p:nvSpPr>
          <p:cNvPr id="177" name="Shape 177"/>
          <p:cNvSpPr>
            <a:spLocks noGrp="1"/>
          </p:cNvSpPr>
          <p:nvPr>
            <p:ph type="title"/>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a:lstStyle/>
          <a:p>
            <a:pPr algn="l">
              <a:defRPr/>
            </a:pPr>
            <a:r>
              <a:rPr lang="en-US" b="1">
                <a:solidFill>
                  <a:schemeClr val="bg1"/>
                </a:solidFill>
                <a:ea typeface="+mj-ea"/>
                <a:sym typeface="Calibri" charset="0"/>
              </a:rPr>
              <a:t>Materials - Three Forms</a:t>
            </a:r>
            <a:endParaRPr lang="en-US" b="1" dirty="0">
              <a:solidFill>
                <a:schemeClr val="bg1"/>
              </a:solidFill>
              <a:ea typeface="+mj-ea"/>
              <a:sym typeface="Calibri" charset="0"/>
            </a:endParaRPr>
          </a:p>
        </p:txBody>
      </p:sp>
      <p:pic>
        <p:nvPicPr>
          <p:cNvPr id="26628" name="box_assorted_hires.pn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806403" y="1987973"/>
            <a:ext cx="3666753" cy="366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198" name="Group 198"/>
          <p:cNvGrpSpPr>
            <a:grpSpLocks/>
          </p:cNvGrpSpPr>
          <p:nvPr/>
        </p:nvGrpSpPr>
        <p:grpSpPr bwMode="auto">
          <a:xfrm>
            <a:off x="5181824" y="1473398"/>
            <a:ext cx="5375672" cy="1340570"/>
            <a:chOff x="0" y="0"/>
            <a:chExt cx="5376069" cy="1340371"/>
          </a:xfrm>
          <a:effectLst/>
        </p:grpSpPr>
        <p:grpSp>
          <p:nvGrpSpPr>
            <p:cNvPr id="26654" name="Group 185"/>
            <p:cNvGrpSpPr>
              <a:grpSpLocks/>
            </p:cNvGrpSpPr>
            <p:nvPr/>
          </p:nvGrpSpPr>
          <p:grpSpPr bwMode="auto">
            <a:xfrm>
              <a:off x="965200" y="246062"/>
              <a:ext cx="1479551" cy="741364"/>
              <a:chOff x="0" y="0"/>
              <a:chExt cx="1479550" cy="741362"/>
            </a:xfrm>
          </p:grpSpPr>
          <p:grpSp>
            <p:nvGrpSpPr>
              <p:cNvPr id="26667" name="Group 181"/>
              <p:cNvGrpSpPr>
                <a:grpSpLocks/>
              </p:cNvGrpSpPr>
              <p:nvPr/>
            </p:nvGrpSpPr>
            <p:grpSpPr bwMode="auto">
              <a:xfrm>
                <a:off x="0" y="0"/>
                <a:ext cx="740309" cy="741363"/>
                <a:chOff x="0" y="0"/>
                <a:chExt cx="740308" cy="741361"/>
              </a:xfrm>
            </p:grpSpPr>
            <p:sp>
              <p:nvSpPr>
                <p:cNvPr id="179" name="Shape 179"/>
                <p:cNvSpPr/>
                <p:nvPr/>
              </p:nvSpPr>
              <p:spPr>
                <a:xfrm>
                  <a:off x="394" y="-532"/>
                  <a:ext cx="738985" cy="74216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83"/>
                        <a:pt x="9666" y="17"/>
                        <a:pt x="21600" y="0"/>
                      </a:cubicBezTo>
                    </a:path>
                  </a:pathLst>
                </a:custGeom>
                <a:noFill/>
                <a:ln w="25400" cap="rnd">
                  <a:solidFill>
                    <a:srgbClr val="FFFFFF"/>
                  </a:solidFill>
                  <a:prstDash val="solid"/>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a:ea typeface="ＭＳ Ｐゴシック" charset="0"/>
                    <a:cs typeface="ＭＳ Ｐゴシック" charset="0"/>
                    <a:sym typeface="Helvetica Light" charset="0"/>
                  </a:endParaRPr>
                </a:p>
              </p:txBody>
            </p:sp>
            <p:sp>
              <p:nvSpPr>
                <p:cNvPr id="180" name="Shape 180"/>
                <p:cNvSpPr/>
                <p:nvPr/>
              </p:nvSpPr>
              <p:spPr>
                <a:xfrm>
                  <a:off x="394" y="-532"/>
                  <a:ext cx="740101" cy="74216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83"/>
                        <a:pt x="9652" y="17"/>
                        <a:pt x="21569" y="0"/>
                      </a:cubicBezTo>
                      <a:lnTo>
                        <a:pt x="21600" y="21600"/>
                      </a:lnTo>
                      <a:close/>
                    </a:path>
                  </a:pathLst>
                </a:custGeom>
                <a:solidFill>
                  <a:srgbClr val="0081D9"/>
                </a:solidFill>
                <a:ln w="25400" cap="rnd">
                  <a:noFill/>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a:ea typeface="ＭＳ Ｐゴシック" charset="0"/>
                    <a:cs typeface="ＭＳ Ｐゴシック" charset="0"/>
                    <a:sym typeface="Helvetica Light" charset="0"/>
                  </a:endParaRPr>
                </a:p>
              </p:txBody>
            </p:sp>
          </p:grpSp>
          <p:grpSp>
            <p:nvGrpSpPr>
              <p:cNvPr id="26668" name="Group 184"/>
              <p:cNvGrpSpPr>
                <a:grpSpLocks/>
              </p:cNvGrpSpPr>
              <p:nvPr/>
            </p:nvGrpSpPr>
            <p:grpSpPr bwMode="auto">
              <a:xfrm>
                <a:off x="739241" y="0"/>
                <a:ext cx="740310" cy="741363"/>
                <a:chOff x="0" y="0"/>
                <a:chExt cx="740308" cy="741362"/>
              </a:xfrm>
            </p:grpSpPr>
            <p:sp>
              <p:nvSpPr>
                <p:cNvPr id="182" name="Shape 182"/>
                <p:cNvSpPr/>
                <p:nvPr/>
              </p:nvSpPr>
              <p:spPr>
                <a:xfrm>
                  <a:off x="139" y="-532"/>
                  <a:ext cx="740101" cy="7421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noFill/>
                <a:ln w="25400" cap="rnd">
                  <a:solidFill>
                    <a:srgbClr val="FFFFFF"/>
                  </a:solidFill>
                  <a:prstDash val="solid"/>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a:ea typeface="ＭＳ Ｐゴシック" charset="0"/>
                    <a:cs typeface="ＭＳ Ｐゴシック" charset="0"/>
                    <a:sym typeface="Helvetica Light" charset="0"/>
                  </a:endParaRPr>
                </a:p>
              </p:txBody>
            </p:sp>
            <p:sp>
              <p:nvSpPr>
                <p:cNvPr id="183" name="Shape 183"/>
                <p:cNvSpPr/>
                <p:nvPr/>
              </p:nvSpPr>
              <p:spPr>
                <a:xfrm>
                  <a:off x="139" y="-532"/>
                  <a:ext cx="740101" cy="7421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lnTo>
                        <a:pt x="0" y="21600"/>
                      </a:lnTo>
                      <a:close/>
                    </a:path>
                  </a:pathLst>
                </a:custGeom>
                <a:solidFill>
                  <a:srgbClr val="0081D9"/>
                </a:solidFill>
                <a:ln w="25400" cap="rnd">
                  <a:noFill/>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a:ea typeface="ＭＳ Ｐゴシック" charset="0"/>
                    <a:cs typeface="ＭＳ Ｐゴシック" charset="0"/>
                    <a:sym typeface="Helvetica Light" charset="0"/>
                  </a:endParaRPr>
                </a:p>
              </p:txBody>
            </p:sp>
          </p:grpSp>
        </p:grpSp>
        <p:sp>
          <p:nvSpPr>
            <p:cNvPr id="186" name="Shape 186"/>
            <p:cNvSpPr>
              <a:spLocks noChangeArrowheads="1"/>
            </p:cNvSpPr>
            <p:nvPr/>
          </p:nvSpPr>
          <p:spPr bwMode="auto">
            <a:xfrm>
              <a:off x="2709244" y="241066"/>
              <a:ext cx="2666825" cy="617449"/>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9" tIns="35719" rIns="35719" bIns="35719">
              <a:spAutoFit/>
            </a:bodyPr>
            <a:lstStyle/>
            <a:p>
              <a:pPr marL="27905" marR="0" lvl="0" indent="0" algn="ctr" defTabSz="410751" rtl="0" eaLnBrk="1" fontAlgn="base" latinLnBrk="0" hangingPunct="0">
                <a:lnSpc>
                  <a:spcPct val="90000"/>
                </a:lnSpc>
                <a:spcBef>
                  <a:spcPct val="0"/>
                </a:spcBef>
                <a:spcAft>
                  <a:spcPct val="0"/>
                </a:spcAft>
                <a:buClr>
                  <a:srgbClr val="FFFED5"/>
                </a:buClr>
                <a:buSzTx/>
                <a:buFontTx/>
                <a:buNone/>
                <a:tabLst/>
                <a:defRPr/>
              </a:pPr>
              <a:r>
                <a:rPr kumimoji="0" lang="en-US" sz="1969" b="1" i="0" u="none" strike="noStrike" kern="1200" cap="none" spc="0" normalizeH="0" baseline="0" noProof="0" dirty="0">
                  <a:ln>
                    <a:noFill/>
                  </a:ln>
                  <a:solidFill>
                    <a:srgbClr val="D9D9D9"/>
                  </a:solidFill>
                  <a:effectLst/>
                  <a:uLnTx/>
                  <a:uFillTx/>
                  <a:latin typeface="Myriad Pro"/>
                  <a:ea typeface="ＭＳ Ｐゴシック" charset="0"/>
                  <a:cs typeface="Trebuchet MS" charset="0"/>
                  <a:sym typeface="Trebuchet MS" charset="0"/>
                </a:rPr>
                <a:t>Ideal diffuse (Lambertian)</a:t>
              </a:r>
            </a:p>
          </p:txBody>
        </p:sp>
        <p:sp>
          <p:nvSpPr>
            <p:cNvPr id="187" name="Shape 187"/>
            <p:cNvSpPr/>
            <p:nvPr/>
          </p:nvSpPr>
          <p:spPr>
            <a:xfrm flipH="1" flipV="1">
              <a:off x="989036" y="823642"/>
              <a:ext cx="730056" cy="187496"/>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a:ea typeface="ＭＳ Ｐゴシック"/>
                <a:cs typeface="Calibri"/>
                <a:sym typeface="Helvetica"/>
              </a:endParaRPr>
            </a:p>
          </p:txBody>
        </p:sp>
        <p:sp>
          <p:nvSpPr>
            <p:cNvPr id="188" name="Shape 188"/>
            <p:cNvSpPr/>
            <p:nvPr/>
          </p:nvSpPr>
          <p:spPr>
            <a:xfrm flipH="1" flipV="1">
              <a:off x="1368576" y="320305"/>
              <a:ext cx="358330" cy="690832"/>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a:ea typeface="ＭＳ Ｐゴシック"/>
                <a:cs typeface="Calibri"/>
                <a:sym typeface="Helvetica"/>
              </a:endParaRPr>
            </a:p>
          </p:txBody>
        </p:sp>
        <p:sp>
          <p:nvSpPr>
            <p:cNvPr id="189" name="Shape 189"/>
            <p:cNvSpPr/>
            <p:nvPr/>
          </p:nvSpPr>
          <p:spPr>
            <a:xfrm flipV="1">
              <a:off x="1702347" y="260039"/>
              <a:ext cx="1117" cy="743286"/>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a:ea typeface="ＭＳ Ｐゴシック"/>
                <a:cs typeface="Calibri"/>
                <a:sym typeface="Helvetica"/>
              </a:endParaRPr>
            </a:p>
          </p:txBody>
        </p:sp>
        <p:sp>
          <p:nvSpPr>
            <p:cNvPr id="190" name="Shape 190"/>
            <p:cNvSpPr/>
            <p:nvPr/>
          </p:nvSpPr>
          <p:spPr>
            <a:xfrm flipV="1">
              <a:off x="1719092" y="328117"/>
              <a:ext cx="299167" cy="675208"/>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a:ea typeface="ＭＳ Ｐゴシック"/>
                <a:cs typeface="Calibri"/>
                <a:sym typeface="Helvetica"/>
              </a:endParaRPr>
            </a:p>
          </p:txBody>
        </p:sp>
        <p:sp>
          <p:nvSpPr>
            <p:cNvPr id="191" name="Shape 191"/>
            <p:cNvSpPr/>
            <p:nvPr/>
          </p:nvSpPr>
          <p:spPr>
            <a:xfrm flipV="1">
              <a:off x="1702347" y="525658"/>
              <a:ext cx="554798" cy="485479"/>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a:ea typeface="ＭＳ Ｐゴシック"/>
                <a:cs typeface="Calibri"/>
                <a:sym typeface="Helvetica"/>
              </a:endParaRPr>
            </a:p>
          </p:txBody>
        </p:sp>
        <p:sp>
          <p:nvSpPr>
            <p:cNvPr id="192" name="Shape 192"/>
            <p:cNvSpPr/>
            <p:nvPr/>
          </p:nvSpPr>
          <p:spPr>
            <a:xfrm flipV="1">
              <a:off x="1736953" y="792392"/>
              <a:ext cx="677590" cy="228790"/>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a:ea typeface="ＭＳ Ｐゴシック"/>
                <a:cs typeface="Calibri"/>
                <a:sym typeface="Helvetica"/>
              </a:endParaRPr>
            </a:p>
          </p:txBody>
        </p:sp>
        <p:sp>
          <p:nvSpPr>
            <p:cNvPr id="193" name="Shape 193"/>
            <p:cNvSpPr/>
            <p:nvPr/>
          </p:nvSpPr>
          <p:spPr>
            <a:xfrm>
              <a:off x="468843" y="0"/>
              <a:ext cx="1053781" cy="831454"/>
            </a:xfrm>
            <a:prstGeom prst="line">
              <a:avLst/>
            </a:prstGeom>
            <a:noFill/>
            <a:ln w="76200" cap="flat">
              <a:solidFill>
                <a:srgbClr val="FFFC79"/>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a:ea typeface="ＭＳ Ｐゴシック"/>
                <a:cs typeface="Calibri"/>
                <a:sym typeface="Helvetica"/>
              </a:endParaRPr>
            </a:p>
          </p:txBody>
        </p:sp>
        <p:sp>
          <p:nvSpPr>
            <p:cNvPr id="194" name="Shape 194"/>
            <p:cNvSpPr/>
            <p:nvPr/>
          </p:nvSpPr>
          <p:spPr>
            <a:xfrm>
              <a:off x="707730" y="1003325"/>
              <a:ext cx="2190168" cy="3370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w="12700" cap="flat">
              <a:noFill/>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a:ea typeface="ＭＳ Ｐゴシック" charset="0"/>
                <a:cs typeface="ＭＳ Ｐゴシック" charset="0"/>
                <a:sym typeface="Helvetica Light" charset="0"/>
              </a:endParaRPr>
            </a:p>
          </p:txBody>
        </p:sp>
        <p:sp>
          <p:nvSpPr>
            <p:cNvPr id="195" name="Shape 195"/>
            <p:cNvSpPr/>
            <p:nvPr/>
          </p:nvSpPr>
          <p:spPr>
            <a:xfrm>
              <a:off x="707730" y="1003325"/>
              <a:ext cx="2185702" cy="0"/>
            </a:xfrm>
            <a:prstGeom prst="line">
              <a:avLst/>
            </a:prstGeom>
            <a:noFill/>
            <a:ln w="50800" cap="rnd">
              <a:solidFill>
                <a:srgbClr val="FFFFFF"/>
              </a:solidFill>
              <a:prstDash val="solid"/>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a:ea typeface="ＭＳ Ｐゴシック" charset="0"/>
                <a:cs typeface="ＭＳ Ｐゴシック" charset="0"/>
                <a:sym typeface="Helvetica Light" charset="0"/>
              </a:endParaRPr>
            </a:p>
          </p:txBody>
        </p:sp>
        <p:sp>
          <p:nvSpPr>
            <p:cNvPr id="196" name="Shape 196"/>
            <p:cNvSpPr/>
            <p:nvPr/>
          </p:nvSpPr>
          <p:spPr>
            <a:xfrm>
              <a:off x="1627556" y="924086"/>
              <a:ext cx="146234" cy="146202"/>
            </a:xfrm>
            <a:prstGeom prst="ellipse">
              <a:avLst/>
            </a:prstGeom>
            <a:solidFill>
              <a:srgbClr val="FFFED5"/>
            </a:solidFill>
            <a:ln w="12700" cap="flat">
              <a:solidFill>
                <a:srgbClr val="FFFFFF"/>
              </a:solidFill>
              <a:prstDash val="solid"/>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a:ea typeface="ＭＳ Ｐゴシック" charset="0"/>
                <a:cs typeface="ＭＳ Ｐゴシック" charset="0"/>
                <a:sym typeface="Helvetica Light" charset="0"/>
              </a:endParaRPr>
            </a:p>
          </p:txBody>
        </p:sp>
        <p:sp>
          <p:nvSpPr>
            <p:cNvPr id="197" name="Shape 197"/>
            <p:cNvSpPr/>
            <p:nvPr/>
          </p:nvSpPr>
          <p:spPr>
            <a:xfrm flipV="1">
              <a:off x="0" y="562487"/>
              <a:ext cx="784754" cy="741054"/>
            </a:xfrm>
            <a:prstGeom prst="line">
              <a:avLst/>
            </a:prstGeom>
            <a:noFill/>
            <a:ln w="28575" cap="flat">
              <a:solidFill>
                <a:srgbClr val="FFFC79"/>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a:ea typeface="ＭＳ Ｐゴシック"/>
                <a:cs typeface="Calibri"/>
                <a:sym typeface="Helvetica"/>
              </a:endParaRPr>
            </a:p>
          </p:txBody>
        </p:sp>
      </p:grpSp>
      <p:grpSp>
        <p:nvGrpSpPr>
          <p:cNvPr id="206" name="Group 206"/>
          <p:cNvGrpSpPr>
            <a:grpSpLocks/>
          </p:cNvGrpSpPr>
          <p:nvPr/>
        </p:nvGrpSpPr>
        <p:grpSpPr bwMode="auto">
          <a:xfrm>
            <a:off x="2903637" y="3451324"/>
            <a:ext cx="6875024" cy="1163092"/>
            <a:chOff x="0" y="0"/>
            <a:chExt cx="6875277" cy="1163638"/>
          </a:xfrm>
          <a:effectLst/>
        </p:grpSpPr>
        <p:sp>
          <p:nvSpPr>
            <p:cNvPr id="199" name="Shape 199"/>
            <p:cNvSpPr>
              <a:spLocks noChangeArrowheads="1"/>
            </p:cNvSpPr>
            <p:nvPr/>
          </p:nvSpPr>
          <p:spPr bwMode="auto">
            <a:xfrm>
              <a:off x="5766277" y="0"/>
              <a:ext cx="1109000" cy="617831"/>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spAutoFit/>
            </a:bodyPr>
            <a:lstStyle/>
            <a:p>
              <a:pPr marL="39066" marR="0" lvl="0" indent="0" algn="ctr" defTabSz="410751" rtl="0" eaLnBrk="1" fontAlgn="base" latinLnBrk="0" hangingPunct="0">
                <a:lnSpc>
                  <a:spcPct val="90000"/>
                </a:lnSpc>
                <a:spcBef>
                  <a:spcPct val="0"/>
                </a:spcBef>
                <a:spcAft>
                  <a:spcPct val="0"/>
                </a:spcAft>
                <a:buClr>
                  <a:srgbClr val="FFFED5"/>
                </a:buClr>
                <a:buSzTx/>
                <a:buFontTx/>
                <a:buNone/>
                <a:tabLst/>
                <a:defRPr/>
              </a:pPr>
              <a:r>
                <a:rPr kumimoji="0" lang="en-US" sz="1969" b="1" i="0" u="none" strike="noStrike" kern="1200" cap="none" spc="0" normalizeH="0" baseline="0" noProof="0">
                  <a:ln>
                    <a:noFill/>
                  </a:ln>
                  <a:solidFill>
                    <a:srgbClr val="D9D9D9"/>
                  </a:solidFill>
                  <a:effectLst/>
                  <a:uLnTx/>
                  <a:uFillTx/>
                  <a:latin typeface="Myriad Pro"/>
                  <a:ea typeface="ＭＳ Ｐゴシック" charset="0"/>
                  <a:cs typeface="Trebuchet MS" charset="0"/>
                  <a:sym typeface="Trebuchet MS" charset="0"/>
                </a:rPr>
                <a:t>Ideal</a:t>
              </a:r>
            </a:p>
            <a:p>
              <a:pPr marL="39066" marR="0" lvl="0" indent="0" algn="ctr" defTabSz="410751" rtl="0" eaLnBrk="1" fontAlgn="base" latinLnBrk="0" hangingPunct="0">
                <a:lnSpc>
                  <a:spcPct val="90000"/>
                </a:lnSpc>
                <a:spcBef>
                  <a:spcPct val="0"/>
                </a:spcBef>
                <a:spcAft>
                  <a:spcPct val="0"/>
                </a:spcAft>
                <a:buClr>
                  <a:srgbClr val="FFFED5"/>
                </a:buClr>
                <a:buSzTx/>
                <a:buFontTx/>
                <a:buNone/>
                <a:tabLst/>
                <a:defRPr/>
              </a:pPr>
              <a:r>
                <a:rPr kumimoji="0" lang="en-US" sz="1969" b="1" i="0" u="none" strike="noStrike" kern="1200" cap="none" spc="0" normalizeH="0" baseline="0" noProof="0">
                  <a:ln>
                    <a:noFill/>
                  </a:ln>
                  <a:solidFill>
                    <a:srgbClr val="D9D9D9"/>
                  </a:solidFill>
                  <a:effectLst/>
                  <a:uLnTx/>
                  <a:uFillTx/>
                  <a:latin typeface="Myriad Pro"/>
                  <a:ea typeface="ＭＳ Ｐゴシック" charset="0"/>
                  <a:cs typeface="Trebuchet MS" charset="0"/>
                  <a:sym typeface="Trebuchet MS" charset="0"/>
                </a:rPr>
                <a:t>specular</a:t>
              </a:r>
            </a:p>
          </p:txBody>
        </p:sp>
        <p:sp>
          <p:nvSpPr>
            <p:cNvPr id="200" name="Shape 200"/>
            <p:cNvSpPr/>
            <p:nvPr/>
          </p:nvSpPr>
          <p:spPr>
            <a:xfrm flipV="1">
              <a:off x="4000647" y="48020"/>
              <a:ext cx="579335" cy="466795"/>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a:ea typeface="ＭＳ Ｐゴシック"/>
                <a:cs typeface="Calibri"/>
                <a:sym typeface="Helvetica"/>
              </a:endParaRPr>
            </a:p>
          </p:txBody>
        </p:sp>
        <p:sp>
          <p:nvSpPr>
            <p:cNvPr id="201" name="Shape 201"/>
            <p:cNvSpPr/>
            <p:nvPr/>
          </p:nvSpPr>
          <p:spPr>
            <a:xfrm>
              <a:off x="3090902" y="527099"/>
              <a:ext cx="1945627" cy="299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w="12700" cap="flat">
              <a:noFill/>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a:ea typeface="ＭＳ Ｐゴシック" charset="0"/>
                <a:cs typeface="ＭＳ Ｐゴシック" charset="0"/>
                <a:sym typeface="Helvetica Light" charset="0"/>
              </a:endParaRPr>
            </a:p>
          </p:txBody>
        </p:sp>
        <p:sp>
          <p:nvSpPr>
            <p:cNvPr id="202" name="Shape 202"/>
            <p:cNvSpPr/>
            <p:nvPr/>
          </p:nvSpPr>
          <p:spPr>
            <a:xfrm>
              <a:off x="3090902" y="527099"/>
              <a:ext cx="1942278" cy="0"/>
            </a:xfrm>
            <a:prstGeom prst="line">
              <a:avLst/>
            </a:prstGeom>
            <a:noFill/>
            <a:ln w="50800" cap="rnd">
              <a:solidFill>
                <a:srgbClr val="FFFFFF"/>
              </a:solidFill>
              <a:prstDash val="solid"/>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a:ea typeface="ＭＳ Ｐゴシック" charset="0"/>
                <a:cs typeface="ＭＳ Ｐゴシック" charset="0"/>
                <a:sym typeface="Helvetica Light" charset="0"/>
              </a:endParaRPr>
            </a:p>
          </p:txBody>
        </p:sp>
        <p:sp>
          <p:nvSpPr>
            <p:cNvPr id="203" name="Shape 203"/>
            <p:cNvSpPr/>
            <p:nvPr/>
          </p:nvSpPr>
          <p:spPr>
            <a:xfrm>
              <a:off x="3345407" y="33502"/>
              <a:ext cx="526871" cy="398675"/>
            </a:xfrm>
            <a:prstGeom prst="line">
              <a:avLst/>
            </a:prstGeom>
            <a:noFill/>
            <a:ln w="76200" cap="flat">
              <a:solidFill>
                <a:srgbClr val="FFFC79"/>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a:ea typeface="ＭＳ Ｐゴシック"/>
                <a:cs typeface="Calibri"/>
                <a:sym typeface="Helvetica"/>
              </a:endParaRPr>
            </a:p>
          </p:txBody>
        </p:sp>
        <p:sp>
          <p:nvSpPr>
            <p:cNvPr id="204" name="Shape 204"/>
            <p:cNvSpPr/>
            <p:nvPr/>
          </p:nvSpPr>
          <p:spPr>
            <a:xfrm>
              <a:off x="3941486" y="455628"/>
              <a:ext cx="130601" cy="130658"/>
            </a:xfrm>
            <a:prstGeom prst="ellipse">
              <a:avLst/>
            </a:prstGeom>
            <a:solidFill>
              <a:srgbClr val="FFFED5"/>
            </a:solidFill>
            <a:ln w="12700" cap="flat">
              <a:solidFill>
                <a:srgbClr val="FFFFFF"/>
              </a:solidFill>
              <a:prstDash val="solid"/>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a:ea typeface="ＭＳ Ｐゴシック" charset="0"/>
                <a:cs typeface="ＭＳ Ｐゴシック" charset="0"/>
                <a:sym typeface="Helvetica Light" charset="0"/>
              </a:endParaRPr>
            </a:p>
          </p:txBody>
        </p:sp>
        <p:sp>
          <p:nvSpPr>
            <p:cNvPr id="205" name="Shape 205"/>
            <p:cNvSpPr/>
            <p:nvPr/>
          </p:nvSpPr>
          <p:spPr>
            <a:xfrm flipV="1">
              <a:off x="0" y="234514"/>
              <a:ext cx="3076390" cy="929124"/>
            </a:xfrm>
            <a:prstGeom prst="line">
              <a:avLst/>
            </a:prstGeom>
            <a:noFill/>
            <a:ln w="28575" cap="flat">
              <a:solidFill>
                <a:srgbClr val="FFFC79"/>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a:ea typeface="ＭＳ Ｐゴシック"/>
                <a:cs typeface="Calibri"/>
                <a:sym typeface="Helvetica"/>
              </a:endParaRPr>
            </a:p>
          </p:txBody>
        </p:sp>
      </p:grpSp>
      <p:grpSp>
        <p:nvGrpSpPr>
          <p:cNvPr id="222" name="Group 222"/>
          <p:cNvGrpSpPr>
            <a:grpSpLocks/>
          </p:cNvGrpSpPr>
          <p:nvPr/>
        </p:nvGrpSpPr>
        <p:grpSpPr bwMode="auto">
          <a:xfrm>
            <a:off x="3411514" y="4789662"/>
            <a:ext cx="7095753" cy="1329407"/>
            <a:chOff x="0" y="0"/>
            <a:chExt cx="7096125" cy="1329304"/>
          </a:xfrm>
          <a:effectLst/>
        </p:grpSpPr>
        <p:sp>
          <p:nvSpPr>
            <p:cNvPr id="207" name="Shape 207"/>
            <p:cNvSpPr>
              <a:spLocks noChangeArrowheads="1"/>
            </p:cNvSpPr>
            <p:nvPr/>
          </p:nvSpPr>
          <p:spPr bwMode="auto">
            <a:xfrm>
              <a:off x="4530938" y="236618"/>
              <a:ext cx="2565187" cy="617493"/>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9" tIns="35719" rIns="35719" bIns="35719">
              <a:spAutoFit/>
            </a:bodyPr>
            <a:lstStyle/>
            <a:p>
              <a:pPr marL="39066" marR="0" lvl="0" indent="0" algn="ctr" defTabSz="410751" rtl="0" eaLnBrk="1" fontAlgn="base" latinLnBrk="0" hangingPunct="0">
                <a:lnSpc>
                  <a:spcPct val="90000"/>
                </a:lnSpc>
                <a:spcBef>
                  <a:spcPct val="0"/>
                </a:spcBef>
                <a:spcAft>
                  <a:spcPct val="0"/>
                </a:spcAft>
                <a:buClr>
                  <a:srgbClr val="FFFED5"/>
                </a:buClr>
                <a:buSzTx/>
                <a:buFontTx/>
                <a:buNone/>
                <a:tabLst/>
                <a:defRPr/>
              </a:pPr>
              <a:r>
                <a:rPr kumimoji="0" lang="en-US" sz="1969" b="1" i="0" u="none" strike="noStrike" kern="1200" cap="none" spc="0" normalizeH="0" baseline="0" noProof="0">
                  <a:ln>
                    <a:noFill/>
                  </a:ln>
                  <a:solidFill>
                    <a:srgbClr val="D9D9D9"/>
                  </a:solidFill>
                  <a:effectLst/>
                  <a:uLnTx/>
                  <a:uFillTx/>
                  <a:latin typeface="Myriad Pro"/>
                  <a:ea typeface="ＭＳ Ｐゴシック" charset="0"/>
                  <a:cs typeface="Trebuchet MS" charset="0"/>
                  <a:sym typeface="Trebuchet MS" charset="0"/>
                </a:rPr>
                <a:t>Directional</a:t>
              </a:r>
            </a:p>
            <a:p>
              <a:pPr marL="39066" marR="0" lvl="0" indent="0" algn="ctr" defTabSz="410751" rtl="0" eaLnBrk="1" fontAlgn="base" latinLnBrk="0" hangingPunct="0">
                <a:lnSpc>
                  <a:spcPct val="90000"/>
                </a:lnSpc>
                <a:spcBef>
                  <a:spcPct val="0"/>
                </a:spcBef>
                <a:spcAft>
                  <a:spcPct val="0"/>
                </a:spcAft>
                <a:buClr>
                  <a:srgbClr val="FFFED5"/>
                </a:buClr>
                <a:buSzTx/>
                <a:buFontTx/>
                <a:buNone/>
                <a:tabLst/>
                <a:defRPr/>
              </a:pPr>
              <a:r>
                <a:rPr kumimoji="0" lang="en-US" sz="1969" b="1" i="0" u="none" strike="noStrike" kern="1200" cap="none" spc="0" normalizeH="0" baseline="0" noProof="0">
                  <a:ln>
                    <a:noFill/>
                  </a:ln>
                  <a:solidFill>
                    <a:srgbClr val="D9D9D9"/>
                  </a:solidFill>
                  <a:effectLst/>
                  <a:uLnTx/>
                  <a:uFillTx/>
                  <a:latin typeface="Myriad Pro"/>
                  <a:ea typeface="ＭＳ Ｐゴシック" charset="0"/>
                  <a:cs typeface="Trebuchet MS" charset="0"/>
                  <a:sym typeface="Trebuchet MS" charset="0"/>
                </a:rPr>
                <a:t>diffuse</a:t>
              </a:r>
            </a:p>
          </p:txBody>
        </p:sp>
        <p:sp>
          <p:nvSpPr>
            <p:cNvPr id="208" name="Shape 208"/>
            <p:cNvSpPr/>
            <p:nvPr/>
          </p:nvSpPr>
          <p:spPr>
            <a:xfrm>
              <a:off x="2711418" y="47993"/>
              <a:ext cx="1764822" cy="943126"/>
            </a:xfrm>
            <a:custGeom>
              <a:avLst/>
              <a:gdLst/>
              <a:ahLst/>
              <a:cxnLst>
                <a:cxn ang="0">
                  <a:pos x="wd2" y="hd2"/>
                </a:cxn>
                <a:cxn ang="5400000">
                  <a:pos x="wd2" y="hd2"/>
                </a:cxn>
                <a:cxn ang="10800000">
                  <a:pos x="wd2" y="hd2"/>
                </a:cxn>
                <a:cxn ang="16200000">
                  <a:pos x="wd2" y="hd2"/>
                </a:cxn>
              </a:cxnLst>
              <a:rect l="0" t="0" r="r" b="b"/>
              <a:pathLst>
                <a:path w="21600" h="21600" extrusionOk="0">
                  <a:moveTo>
                    <a:pt x="1039" y="21366"/>
                  </a:moveTo>
                  <a:lnTo>
                    <a:pt x="1039" y="20244"/>
                  </a:lnTo>
                  <a:lnTo>
                    <a:pt x="951" y="18468"/>
                  </a:lnTo>
                  <a:lnTo>
                    <a:pt x="826" y="17532"/>
                  </a:lnTo>
                  <a:lnTo>
                    <a:pt x="563" y="16177"/>
                  </a:lnTo>
                  <a:lnTo>
                    <a:pt x="250" y="14868"/>
                  </a:lnTo>
                  <a:lnTo>
                    <a:pt x="0" y="13044"/>
                  </a:lnTo>
                  <a:lnTo>
                    <a:pt x="188" y="11384"/>
                  </a:lnTo>
                  <a:lnTo>
                    <a:pt x="476" y="10800"/>
                  </a:lnTo>
                  <a:lnTo>
                    <a:pt x="1389" y="9444"/>
                  </a:lnTo>
                  <a:lnTo>
                    <a:pt x="2152" y="8790"/>
                  </a:lnTo>
                  <a:lnTo>
                    <a:pt x="2816" y="8439"/>
                  </a:lnTo>
                  <a:lnTo>
                    <a:pt x="3254" y="7901"/>
                  </a:lnTo>
                  <a:lnTo>
                    <a:pt x="3542" y="7317"/>
                  </a:lnTo>
                  <a:lnTo>
                    <a:pt x="3817" y="6616"/>
                  </a:lnTo>
                  <a:lnTo>
                    <a:pt x="4355" y="4255"/>
                  </a:lnTo>
                  <a:lnTo>
                    <a:pt x="4605" y="3296"/>
                  </a:lnTo>
                  <a:lnTo>
                    <a:pt x="5306" y="1823"/>
                  </a:lnTo>
                  <a:lnTo>
                    <a:pt x="5969" y="888"/>
                  </a:lnTo>
                  <a:lnTo>
                    <a:pt x="6795" y="187"/>
                  </a:lnTo>
                  <a:lnTo>
                    <a:pt x="7671" y="0"/>
                  </a:lnTo>
                  <a:lnTo>
                    <a:pt x="8272" y="234"/>
                  </a:lnTo>
                  <a:lnTo>
                    <a:pt x="8785" y="701"/>
                  </a:lnTo>
                  <a:lnTo>
                    <a:pt x="9436" y="1426"/>
                  </a:lnTo>
                  <a:lnTo>
                    <a:pt x="10199" y="2291"/>
                  </a:lnTo>
                  <a:lnTo>
                    <a:pt x="11301" y="2899"/>
                  </a:lnTo>
                  <a:lnTo>
                    <a:pt x="12164" y="3296"/>
                  </a:lnTo>
                  <a:lnTo>
                    <a:pt x="13140" y="3483"/>
                  </a:lnTo>
                  <a:lnTo>
                    <a:pt x="13991" y="3366"/>
                  </a:lnTo>
                  <a:lnTo>
                    <a:pt x="14880" y="2945"/>
                  </a:lnTo>
                  <a:lnTo>
                    <a:pt x="15731" y="2431"/>
                  </a:lnTo>
                  <a:lnTo>
                    <a:pt x="16544" y="2010"/>
                  </a:lnTo>
                  <a:lnTo>
                    <a:pt x="17595" y="1940"/>
                  </a:lnTo>
                  <a:lnTo>
                    <a:pt x="19235" y="2361"/>
                  </a:lnTo>
                  <a:lnTo>
                    <a:pt x="20023" y="3016"/>
                  </a:lnTo>
                  <a:lnTo>
                    <a:pt x="20774" y="4138"/>
                  </a:lnTo>
                  <a:lnTo>
                    <a:pt x="21375" y="5961"/>
                  </a:lnTo>
                  <a:lnTo>
                    <a:pt x="21600" y="8252"/>
                  </a:lnTo>
                  <a:lnTo>
                    <a:pt x="21500" y="10496"/>
                  </a:lnTo>
                  <a:lnTo>
                    <a:pt x="21162" y="13044"/>
                  </a:lnTo>
                  <a:lnTo>
                    <a:pt x="20649" y="14984"/>
                  </a:lnTo>
                  <a:lnTo>
                    <a:pt x="20048" y="16691"/>
                  </a:lnTo>
                  <a:lnTo>
                    <a:pt x="19610" y="17462"/>
                  </a:lnTo>
                  <a:lnTo>
                    <a:pt x="18984" y="18187"/>
                  </a:lnTo>
                  <a:lnTo>
                    <a:pt x="17808" y="19543"/>
                  </a:lnTo>
                  <a:lnTo>
                    <a:pt x="17308" y="20291"/>
                  </a:lnTo>
                  <a:lnTo>
                    <a:pt x="16895" y="21179"/>
                  </a:lnTo>
                  <a:lnTo>
                    <a:pt x="16732" y="21600"/>
                  </a:lnTo>
                </a:path>
              </a:pathLst>
            </a:custGeom>
            <a:solidFill>
              <a:srgbClr val="4D3F80"/>
            </a:solidFill>
            <a:ln w="25400" cap="rnd">
              <a:solidFill>
                <a:srgbClr val="FFFFFF"/>
              </a:solidFill>
              <a:prstDash val="solid"/>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a:ea typeface="ＭＳ Ｐゴシック" charset="0"/>
                <a:cs typeface="ＭＳ Ｐゴシック" charset="0"/>
                <a:sym typeface="Helvetica Light" charset="0"/>
              </a:endParaRPr>
            </a:p>
          </p:txBody>
        </p:sp>
        <p:sp>
          <p:nvSpPr>
            <p:cNvPr id="209" name="Shape 209"/>
            <p:cNvSpPr/>
            <p:nvPr/>
          </p:nvSpPr>
          <p:spPr>
            <a:xfrm flipH="1" flipV="1">
              <a:off x="2790674" y="808074"/>
              <a:ext cx="801482" cy="193089"/>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a:ea typeface="ＭＳ Ｐゴシック"/>
                <a:cs typeface="Calibri"/>
                <a:sym typeface="Helvetica"/>
              </a:endParaRPr>
            </a:p>
          </p:txBody>
        </p:sp>
        <p:sp>
          <p:nvSpPr>
            <p:cNvPr id="210" name="Shape 210"/>
            <p:cNvSpPr/>
            <p:nvPr/>
          </p:nvSpPr>
          <p:spPr>
            <a:xfrm flipH="1" flipV="1">
              <a:off x="3226019" y="82593"/>
              <a:ext cx="361671" cy="912990"/>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a:ea typeface="ＭＳ Ｐゴシック"/>
                <a:cs typeface="Calibri"/>
                <a:sym typeface="Helvetica"/>
              </a:endParaRPr>
            </a:p>
          </p:txBody>
        </p:sp>
        <p:sp>
          <p:nvSpPr>
            <p:cNvPr id="211" name="Shape 211"/>
            <p:cNvSpPr/>
            <p:nvPr/>
          </p:nvSpPr>
          <p:spPr>
            <a:xfrm flipV="1">
              <a:off x="3587690" y="169651"/>
              <a:ext cx="7814" cy="831512"/>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a:ea typeface="ＭＳ Ｐゴシック"/>
                <a:cs typeface="Calibri"/>
                <a:sym typeface="Helvetica"/>
              </a:endParaRPr>
            </a:p>
          </p:txBody>
        </p:sp>
        <p:sp>
          <p:nvSpPr>
            <p:cNvPr id="212" name="Shape 212"/>
            <p:cNvSpPr/>
            <p:nvPr/>
          </p:nvSpPr>
          <p:spPr>
            <a:xfrm flipV="1">
              <a:off x="3587690" y="169651"/>
              <a:ext cx="353857" cy="831512"/>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a:ea typeface="ＭＳ Ｐゴシック"/>
                <a:cs typeface="Calibri"/>
                <a:sym typeface="Helvetica"/>
              </a:endParaRPr>
            </a:p>
          </p:txBody>
        </p:sp>
        <p:sp>
          <p:nvSpPr>
            <p:cNvPr id="213" name="Shape 213"/>
            <p:cNvSpPr/>
            <p:nvPr/>
          </p:nvSpPr>
          <p:spPr>
            <a:xfrm flipV="1">
              <a:off x="3587690" y="184160"/>
              <a:ext cx="721110" cy="811423"/>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a:ea typeface="ＭＳ Ｐゴシック"/>
                <a:cs typeface="Calibri"/>
                <a:sym typeface="Helvetica"/>
              </a:endParaRPr>
            </a:p>
          </p:txBody>
        </p:sp>
        <p:sp>
          <p:nvSpPr>
            <p:cNvPr id="214" name="Shape 214"/>
            <p:cNvSpPr/>
            <p:nvPr/>
          </p:nvSpPr>
          <p:spPr>
            <a:xfrm flipV="1">
              <a:off x="3587690" y="380598"/>
              <a:ext cx="872923" cy="620565"/>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a:ea typeface="ＭＳ Ｐゴシック"/>
                <a:cs typeface="Calibri"/>
                <a:sym typeface="Helvetica"/>
              </a:endParaRPr>
            </a:p>
          </p:txBody>
        </p:sp>
        <p:sp>
          <p:nvSpPr>
            <p:cNvPr id="215" name="Shape 215"/>
            <p:cNvSpPr/>
            <p:nvPr/>
          </p:nvSpPr>
          <p:spPr>
            <a:xfrm flipV="1">
              <a:off x="3587690" y="798029"/>
              <a:ext cx="745668" cy="203135"/>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a:ea typeface="ＭＳ Ｐゴシック"/>
                <a:cs typeface="Calibri"/>
                <a:sym typeface="Helvetica"/>
              </a:endParaRPr>
            </a:p>
          </p:txBody>
        </p:sp>
        <p:sp>
          <p:nvSpPr>
            <p:cNvPr id="216" name="Shape 216"/>
            <p:cNvSpPr/>
            <p:nvPr/>
          </p:nvSpPr>
          <p:spPr>
            <a:xfrm>
              <a:off x="3507319" y="917454"/>
              <a:ext cx="142882" cy="141747"/>
            </a:xfrm>
            <a:prstGeom prst="ellipse">
              <a:avLst/>
            </a:prstGeom>
            <a:solidFill>
              <a:srgbClr val="FF955E"/>
            </a:solidFill>
            <a:ln w="12700" cap="flat">
              <a:solidFill>
                <a:srgbClr val="FFFFFF"/>
              </a:solidFill>
              <a:prstDash val="solid"/>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a:ea typeface="ＭＳ Ｐゴシック" charset="0"/>
                <a:cs typeface="ＭＳ Ｐゴシック" charset="0"/>
                <a:sym typeface="Helvetica Light" charset="0"/>
              </a:endParaRPr>
            </a:p>
          </p:txBody>
        </p:sp>
        <p:sp>
          <p:nvSpPr>
            <p:cNvPr id="217" name="Shape 217"/>
            <p:cNvSpPr/>
            <p:nvPr/>
          </p:nvSpPr>
          <p:spPr>
            <a:xfrm>
              <a:off x="2537280" y="1006744"/>
              <a:ext cx="2097471" cy="3225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w="12700" cap="flat">
              <a:noFill/>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a:ea typeface="ＭＳ Ｐゴシック" charset="0"/>
                <a:cs typeface="ＭＳ Ｐゴシック" charset="0"/>
                <a:sym typeface="Helvetica Light" charset="0"/>
              </a:endParaRPr>
            </a:p>
          </p:txBody>
        </p:sp>
        <p:sp>
          <p:nvSpPr>
            <p:cNvPr id="218" name="Shape 218"/>
            <p:cNvSpPr/>
            <p:nvPr/>
          </p:nvSpPr>
          <p:spPr>
            <a:xfrm>
              <a:off x="2537280" y="1006744"/>
              <a:ext cx="2091889" cy="0"/>
            </a:xfrm>
            <a:prstGeom prst="line">
              <a:avLst/>
            </a:prstGeom>
            <a:noFill/>
            <a:ln w="50800" cap="rnd">
              <a:solidFill>
                <a:srgbClr val="FFFFFF"/>
              </a:solidFill>
              <a:prstDash val="solid"/>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a:ea typeface="ＭＳ Ｐゴシック" charset="0"/>
                <a:cs typeface="ＭＳ Ｐゴシック" charset="0"/>
                <a:sym typeface="Helvetica Light" charset="0"/>
              </a:endParaRPr>
            </a:p>
          </p:txBody>
        </p:sp>
        <p:sp>
          <p:nvSpPr>
            <p:cNvPr id="219" name="Shape 219"/>
            <p:cNvSpPr/>
            <p:nvPr/>
          </p:nvSpPr>
          <p:spPr>
            <a:xfrm>
              <a:off x="3511784" y="917454"/>
              <a:ext cx="140650" cy="141747"/>
            </a:xfrm>
            <a:prstGeom prst="ellipse">
              <a:avLst/>
            </a:prstGeom>
            <a:solidFill>
              <a:srgbClr val="FFFED5"/>
            </a:solidFill>
            <a:ln w="12700" cap="flat">
              <a:solidFill>
                <a:srgbClr val="FFFFFF"/>
              </a:solidFill>
              <a:prstDash val="solid"/>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a:ea typeface="ＭＳ Ｐゴシック" charset="0"/>
                <a:cs typeface="ＭＳ Ｐゴシック" charset="0"/>
                <a:sym typeface="Helvetica Light" charset="0"/>
              </a:endParaRPr>
            </a:p>
          </p:txBody>
        </p:sp>
        <p:sp>
          <p:nvSpPr>
            <p:cNvPr id="220" name="Shape 220"/>
            <p:cNvSpPr/>
            <p:nvPr/>
          </p:nvSpPr>
          <p:spPr>
            <a:xfrm>
              <a:off x="2328538" y="0"/>
              <a:ext cx="1010224" cy="796913"/>
            </a:xfrm>
            <a:prstGeom prst="line">
              <a:avLst/>
            </a:prstGeom>
            <a:noFill/>
            <a:ln w="76200" cap="flat">
              <a:solidFill>
                <a:srgbClr val="FFFC79"/>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a:ea typeface="ＭＳ Ｐゴシック"/>
                <a:cs typeface="Calibri"/>
                <a:sym typeface="Helvetica"/>
              </a:endParaRPr>
            </a:p>
          </p:txBody>
        </p:sp>
        <p:sp>
          <p:nvSpPr>
            <p:cNvPr id="221" name="Shape 221"/>
            <p:cNvSpPr/>
            <p:nvPr/>
          </p:nvSpPr>
          <p:spPr>
            <a:xfrm>
              <a:off x="0" y="130586"/>
              <a:ext cx="2466956" cy="478818"/>
            </a:xfrm>
            <a:prstGeom prst="line">
              <a:avLst/>
            </a:prstGeom>
            <a:noFill/>
            <a:ln w="28575" cap="flat">
              <a:solidFill>
                <a:srgbClr val="FFFC79"/>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a:ea typeface="ＭＳ Ｐゴシック"/>
                <a:cs typeface="Calibri"/>
                <a:sym typeface="Helvetica"/>
              </a:endParaRPr>
            </a:p>
          </p:txBody>
        </p:sp>
      </p:grpSp>
    </p:spTree>
    <p:extLst>
      <p:ext uri="{BB962C8B-B14F-4D97-AF65-F5344CB8AC3E}">
        <p14:creationId xmlns:p14="http://schemas.microsoft.com/office/powerpoint/2010/main" val="4061857146"/>
      </p:ext>
    </p:extLst>
  </p:cSld>
  <p:clrMapOvr>
    <a:masterClrMapping/>
  </p:clrMapOvr>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p:tmAbs val="0"/>
                                  </p:iterate>
                                  <p:childTnLst>
                                    <p:set>
                                      <p:cBhvr>
                                        <p:cTn id="6" fill="hold"/>
                                        <p:tgtEl>
                                          <p:spTgt spid="1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p:tmAbs val="0"/>
                                  </p:iterate>
                                  <p:childTnLst>
                                    <p:set>
                                      <p:cBhvr>
                                        <p:cTn id="10" fill="hold"/>
                                        <p:tgtEl>
                                          <p:spTgt spid="20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iterate>
                                    <p:tmAbs val="0"/>
                                  </p:iterate>
                                  <p:childTnLst>
                                    <p:set>
                                      <p:cBhvr>
                                        <p:cTn id="14" fill="hold"/>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animBg="1" advAuto="0"/>
      <p:bldP spid="206" grpId="0" animBg="1" advAuto="0"/>
      <p:bldP spid="222"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226" name="Shape 226"/>
          <p:cNvSpPr>
            <a:spLocks noChangeArrowheads="1"/>
          </p:cNvSpPr>
          <p:nvPr/>
        </p:nvSpPr>
        <p:spPr bwMode="auto">
          <a:xfrm>
            <a:off x="4377956" y="6481838"/>
            <a:ext cx="3415998" cy="2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799" tIns="50799" rIns="50799" bIns="50799">
            <a:spAutoFit/>
          </a:bodyP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marL="0" marR="0" lvl="0" indent="0" algn="ctr" defTabSz="410751" rtl="0" eaLnBrk="1" fontAlgn="base" latinLnBrk="0" hangingPunct="0">
              <a:lnSpc>
                <a:spcPct val="100000"/>
              </a:lnSpc>
              <a:spcBef>
                <a:spcPct val="0"/>
              </a:spcBef>
              <a:spcAft>
                <a:spcPct val="0"/>
              </a:spcAft>
              <a:buClr>
                <a:srgbClr val="FFFC79"/>
              </a:buClr>
              <a:buSzTx/>
              <a:buFontTx/>
              <a:buNone/>
              <a:tabLst/>
              <a:defRPr/>
            </a:pPr>
            <a:r>
              <a:rPr kumimoji="0" lang="en-US" altLang="en-US" sz="1195" b="0" i="0" u="none" strike="noStrike" kern="1200" cap="none" spc="0" normalizeH="0" baseline="0" noProof="0">
                <a:ln>
                  <a:noFill/>
                </a:ln>
                <a:solidFill>
                  <a:srgbClr val="53D5FD"/>
                </a:solidFill>
                <a:effectLst/>
                <a:uLnTx/>
                <a:uFillTx/>
                <a:latin typeface="Times New Roman" panose="02020603050405020304" pitchFamily="18" charset="0"/>
                <a:ea typeface="MS PGothic" panose="020B0600070205080204" pitchFamily="34" charset="-128"/>
                <a:cs typeface="Times New Roman" panose="02020603050405020304" pitchFamily="18" charset="0"/>
                <a:sym typeface="Times New Roman" panose="02020603050405020304" pitchFamily="18" charset="0"/>
              </a:rPr>
              <a:t>© Kavita Bala, Computer Science, Cornell University</a:t>
            </a:r>
          </a:p>
        </p:txBody>
      </p:sp>
      <p:pic>
        <p:nvPicPr>
          <p:cNvPr id="28675" name="threespheres.png"/>
          <p:cNvPicPr>
            <a:picLocks/>
          </p:cNvPicPr>
          <p:nvPr/>
        </p:nvPicPr>
        <p:blipFill>
          <a:blip r:embed="rId3">
            <a:extLst>
              <a:ext uri="{28A0092B-C50C-407E-A947-70E740481C1C}">
                <a14:useLocalDpi xmlns:a14="http://schemas.microsoft.com/office/drawing/2010/main" val="0"/>
              </a:ext>
            </a:extLst>
          </a:blip>
          <a:srcRect l="1498" t="17999" r="1498" b="14999"/>
          <a:stretch>
            <a:fillRect/>
          </a:stretch>
        </p:blipFill>
        <p:spPr bwMode="auto">
          <a:xfrm>
            <a:off x="2384599" y="1798217"/>
            <a:ext cx="7421686" cy="256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28" name="Shape 228"/>
          <p:cNvSpPr>
            <a:spLocks noGrp="1"/>
          </p:cNvSpPr>
          <p:nvPr>
            <p:ph type="title"/>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a:lstStyle/>
          <a:p>
            <a:pPr algn="l"/>
            <a:r>
              <a:rPr lang="en-US" altLang="en-US" b="1">
                <a:solidFill>
                  <a:schemeClr val="bg1"/>
                </a:solidFill>
              </a:rPr>
              <a:t>Reflectance—Three Forms</a:t>
            </a:r>
          </a:p>
        </p:txBody>
      </p:sp>
      <p:sp>
        <p:nvSpPr>
          <p:cNvPr id="229" name="Shape 229"/>
          <p:cNvSpPr>
            <a:spLocks noChangeArrowheads="1"/>
          </p:cNvSpPr>
          <p:nvPr/>
        </p:nvSpPr>
        <p:spPr bwMode="auto">
          <a:xfrm>
            <a:off x="2344416" y="3992687"/>
            <a:ext cx="2666628" cy="803680"/>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799" tIns="50799" rIns="50799" bIns="50799">
            <a:spAutoFit/>
          </a:bodyPr>
          <a:lstStyle/>
          <a:p>
            <a:pPr marL="27905" marR="0" lvl="0" indent="0" algn="ctr" defTabSz="410751" rtl="0" eaLnBrk="1" fontAlgn="base" latinLnBrk="0" hangingPunct="0">
              <a:lnSpc>
                <a:spcPct val="90000"/>
              </a:lnSpc>
              <a:spcBef>
                <a:spcPct val="0"/>
              </a:spcBef>
              <a:spcAft>
                <a:spcPct val="0"/>
              </a:spcAft>
              <a:buClr>
                <a:srgbClr val="FFFFFF"/>
              </a:buClr>
              <a:buSzTx/>
              <a:buFontTx/>
              <a:buNone/>
              <a:tabLst/>
              <a:defRPr/>
            </a:pPr>
            <a:r>
              <a:rPr kumimoji="0" lang="en-US" sz="2531" b="0" i="0" u="none" strike="noStrike" kern="1200" cap="none" spc="0" normalizeH="0" baseline="0" noProof="0">
                <a:ln>
                  <a:noFill/>
                </a:ln>
                <a:solidFill>
                  <a:srgbClr val="FFFFFF"/>
                </a:solidFill>
                <a:effectLst/>
                <a:uLnTx/>
                <a:uFillTx/>
                <a:latin typeface="Gill Sans" charset="0"/>
                <a:ea typeface="ＭＳ Ｐゴシック" charset="0"/>
                <a:cs typeface="Gill Sans" charset="0"/>
                <a:sym typeface="Gill Sans" charset="0"/>
              </a:rPr>
              <a:t>Ideal diffuse (Lambertian)</a:t>
            </a:r>
          </a:p>
        </p:txBody>
      </p:sp>
      <p:sp>
        <p:nvSpPr>
          <p:cNvPr id="230" name="Shape 230"/>
          <p:cNvSpPr>
            <a:spLocks noChangeArrowheads="1"/>
          </p:cNvSpPr>
          <p:nvPr/>
        </p:nvSpPr>
        <p:spPr bwMode="auto">
          <a:xfrm>
            <a:off x="7305974" y="3992687"/>
            <a:ext cx="2565053" cy="725838"/>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799" tIns="50799" rIns="50799" bIns="50799">
            <a:spAutoFit/>
          </a:bodyPr>
          <a:lstStyle/>
          <a:p>
            <a:pPr marL="39066" marR="0" lvl="0" indent="0" algn="ctr" defTabSz="410751" rtl="0" eaLnBrk="1" fontAlgn="base" latinLnBrk="0" hangingPunct="0">
              <a:lnSpc>
                <a:spcPct val="90000"/>
              </a:lnSpc>
              <a:spcBef>
                <a:spcPct val="0"/>
              </a:spcBef>
              <a:spcAft>
                <a:spcPct val="0"/>
              </a:spcAft>
              <a:buClr>
                <a:srgbClr val="FFFFFF"/>
              </a:buClr>
              <a:buSzTx/>
              <a:buFontTx/>
              <a:buNone/>
              <a:tabLst/>
              <a:defRPr/>
            </a:pPr>
            <a:r>
              <a:rPr kumimoji="0" lang="en-US" sz="2250" b="0" i="0" u="none" strike="noStrike" kern="1200" cap="none" spc="0" normalizeH="0" baseline="0" noProof="0">
                <a:ln>
                  <a:noFill/>
                </a:ln>
                <a:solidFill>
                  <a:srgbClr val="FFFFFF"/>
                </a:solidFill>
                <a:effectLst/>
                <a:uLnTx/>
                <a:uFillTx/>
                <a:latin typeface="Gill Sans" charset="0"/>
                <a:ea typeface="ＭＳ Ｐゴシック" charset="0"/>
                <a:cs typeface="Gill Sans" charset="0"/>
                <a:sym typeface="Gill Sans" charset="0"/>
              </a:rPr>
              <a:t>Directional</a:t>
            </a:r>
          </a:p>
          <a:p>
            <a:pPr marL="39066" marR="0" lvl="0" indent="0" algn="ctr" defTabSz="410751" rtl="0" eaLnBrk="1" fontAlgn="base" latinLnBrk="0" hangingPunct="0">
              <a:lnSpc>
                <a:spcPct val="90000"/>
              </a:lnSpc>
              <a:spcBef>
                <a:spcPct val="0"/>
              </a:spcBef>
              <a:spcAft>
                <a:spcPct val="0"/>
              </a:spcAft>
              <a:buClr>
                <a:srgbClr val="FFFFFF"/>
              </a:buClr>
              <a:buSzTx/>
              <a:buFontTx/>
              <a:buNone/>
              <a:tabLst/>
              <a:defRPr/>
            </a:pPr>
            <a:r>
              <a:rPr kumimoji="0" lang="en-US" sz="2250" b="0" i="0" u="none" strike="noStrike" kern="1200" cap="none" spc="0" normalizeH="0" baseline="0" noProof="0">
                <a:ln>
                  <a:noFill/>
                </a:ln>
                <a:solidFill>
                  <a:srgbClr val="FFFFFF"/>
                </a:solidFill>
                <a:effectLst/>
                <a:uLnTx/>
                <a:uFillTx/>
                <a:latin typeface="Gill Sans" charset="0"/>
                <a:ea typeface="ＭＳ Ｐゴシック" charset="0"/>
                <a:cs typeface="Gill Sans" charset="0"/>
                <a:sym typeface="Gill Sans" charset="0"/>
              </a:rPr>
              <a:t>diffuse</a:t>
            </a:r>
          </a:p>
        </p:txBody>
      </p:sp>
      <p:sp>
        <p:nvSpPr>
          <p:cNvPr id="231" name="Shape 231"/>
          <p:cNvSpPr>
            <a:spLocks noChangeArrowheads="1"/>
          </p:cNvSpPr>
          <p:nvPr/>
        </p:nvSpPr>
        <p:spPr bwMode="auto">
          <a:xfrm>
            <a:off x="5538917" y="3992687"/>
            <a:ext cx="1129794" cy="725838"/>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799" tIns="50799" rIns="50799" bIns="50799">
            <a:spAutoFit/>
          </a:bodyPr>
          <a:lstStyle/>
          <a:p>
            <a:pPr marL="39066" marR="0" lvl="0" indent="0" algn="ctr" defTabSz="410751" rtl="0" eaLnBrk="1" fontAlgn="base" latinLnBrk="0" hangingPunct="0">
              <a:lnSpc>
                <a:spcPct val="90000"/>
              </a:lnSpc>
              <a:spcBef>
                <a:spcPct val="0"/>
              </a:spcBef>
              <a:spcAft>
                <a:spcPct val="0"/>
              </a:spcAft>
              <a:buClr>
                <a:srgbClr val="FFFFFF"/>
              </a:buClr>
              <a:buSzTx/>
              <a:buFontTx/>
              <a:buNone/>
              <a:tabLst/>
              <a:defRPr/>
            </a:pPr>
            <a:r>
              <a:rPr kumimoji="0" lang="en-US" sz="2250" b="0" i="0" u="none" strike="noStrike" kern="1200" cap="none" spc="0" normalizeH="0" baseline="0" noProof="0">
                <a:ln>
                  <a:noFill/>
                </a:ln>
                <a:solidFill>
                  <a:srgbClr val="FFFFFF"/>
                </a:solidFill>
                <a:effectLst/>
                <a:uLnTx/>
                <a:uFillTx/>
                <a:latin typeface="Gill Sans" charset="0"/>
                <a:ea typeface="ＭＳ Ｐゴシック" charset="0"/>
                <a:cs typeface="Gill Sans" charset="0"/>
                <a:sym typeface="Gill Sans" charset="0"/>
              </a:rPr>
              <a:t>Ideal</a:t>
            </a:r>
          </a:p>
          <a:p>
            <a:pPr marL="39066" marR="0" lvl="0" indent="0" algn="ctr" defTabSz="410751" rtl="0" eaLnBrk="1" fontAlgn="base" latinLnBrk="0" hangingPunct="0">
              <a:lnSpc>
                <a:spcPct val="90000"/>
              </a:lnSpc>
              <a:spcBef>
                <a:spcPct val="0"/>
              </a:spcBef>
              <a:spcAft>
                <a:spcPct val="0"/>
              </a:spcAft>
              <a:buClr>
                <a:srgbClr val="FFFFFF"/>
              </a:buClr>
              <a:buSzTx/>
              <a:buFontTx/>
              <a:buNone/>
              <a:tabLst/>
              <a:defRPr/>
            </a:pPr>
            <a:r>
              <a:rPr kumimoji="0" lang="en-US" sz="2250" b="0" i="0" u="none" strike="noStrike" kern="1200" cap="none" spc="0" normalizeH="0" baseline="0" noProof="0">
                <a:ln>
                  <a:noFill/>
                </a:ln>
                <a:solidFill>
                  <a:srgbClr val="FFFFFF"/>
                </a:solidFill>
                <a:effectLst/>
                <a:uLnTx/>
                <a:uFillTx/>
                <a:latin typeface="Gill Sans" charset="0"/>
                <a:ea typeface="ＭＳ Ｐゴシック" charset="0"/>
                <a:cs typeface="Gill Sans" charset="0"/>
                <a:sym typeface="Gill Sans" charset="0"/>
              </a:rPr>
              <a:t>specular</a:t>
            </a:r>
          </a:p>
        </p:txBody>
      </p:sp>
      <p:grpSp>
        <p:nvGrpSpPr>
          <p:cNvPr id="28680" name="Group 249"/>
          <p:cNvGrpSpPr>
            <a:grpSpLocks/>
          </p:cNvGrpSpPr>
          <p:nvPr/>
        </p:nvGrpSpPr>
        <p:grpSpPr bwMode="auto">
          <a:xfrm>
            <a:off x="2329904" y="5041927"/>
            <a:ext cx="2429992" cy="1340569"/>
            <a:chOff x="0" y="0"/>
            <a:chExt cx="2429395" cy="1340370"/>
          </a:xfrm>
        </p:grpSpPr>
        <p:grpSp>
          <p:nvGrpSpPr>
            <p:cNvPr id="28705" name="Group 238"/>
            <p:cNvGrpSpPr>
              <a:grpSpLocks/>
            </p:cNvGrpSpPr>
            <p:nvPr/>
          </p:nvGrpSpPr>
          <p:grpSpPr bwMode="auto">
            <a:xfrm>
              <a:off x="496887" y="246062"/>
              <a:ext cx="1479551" cy="741364"/>
              <a:chOff x="0" y="0"/>
              <a:chExt cx="1479550" cy="741362"/>
            </a:xfrm>
          </p:grpSpPr>
          <p:grpSp>
            <p:nvGrpSpPr>
              <p:cNvPr id="28716" name="Group 234"/>
              <p:cNvGrpSpPr>
                <a:grpSpLocks/>
              </p:cNvGrpSpPr>
              <p:nvPr/>
            </p:nvGrpSpPr>
            <p:grpSpPr bwMode="auto">
              <a:xfrm>
                <a:off x="0" y="0"/>
                <a:ext cx="740309" cy="741363"/>
                <a:chOff x="0" y="0"/>
                <a:chExt cx="740308" cy="741361"/>
              </a:xfrm>
            </p:grpSpPr>
            <p:sp>
              <p:nvSpPr>
                <p:cNvPr id="28720" name="Shape 232"/>
                <p:cNvSpPr>
                  <a:spLocks/>
                </p:cNvSpPr>
                <p:nvPr/>
              </p:nvSpPr>
              <p:spPr bwMode="auto">
                <a:xfrm>
                  <a:off x="0" y="0"/>
                  <a:ext cx="739246" cy="7413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21600"/>
                      </a:moveTo>
                      <a:cubicBezTo>
                        <a:pt x="0" y="9683"/>
                        <a:pt x="9666" y="17"/>
                        <a:pt x="21600" y="0"/>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2531" b="0" i="0" u="none" strike="noStrike" kern="1200" cap="none" spc="0" normalizeH="0" baseline="0" noProof="0">
                    <a:ln>
                      <a:noFill/>
                    </a:ln>
                    <a:solidFill>
                      <a:srgbClr val="000000"/>
                    </a:solidFill>
                    <a:effectLst/>
                    <a:uLnTx/>
                    <a:uFillTx/>
                    <a:latin typeface="Helvetica Light" charset="0"/>
                    <a:ea typeface="MS PGothic" panose="020B0600070205080204" pitchFamily="34" charset="-128"/>
                    <a:cs typeface="Calibri"/>
                    <a:sym typeface="Helvetica Light" charset="0"/>
                  </a:endParaRPr>
                </a:p>
              </p:txBody>
            </p:sp>
            <p:sp>
              <p:nvSpPr>
                <p:cNvPr id="28721" name="Shape 233"/>
                <p:cNvSpPr>
                  <a:spLocks/>
                </p:cNvSpPr>
                <p:nvPr/>
              </p:nvSpPr>
              <p:spPr bwMode="auto">
                <a:xfrm>
                  <a:off x="0" y="0"/>
                  <a:ext cx="740309" cy="7413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21600"/>
                      </a:moveTo>
                      <a:cubicBezTo>
                        <a:pt x="0" y="9683"/>
                        <a:pt x="9652" y="17"/>
                        <a:pt x="21569" y="0"/>
                      </a:cubicBezTo>
                      <a:lnTo>
                        <a:pt x="21600" y="21600"/>
                      </a:lnTo>
                      <a:lnTo>
                        <a:pt x="0" y="21600"/>
                      </a:lnTo>
                      <a:close/>
                    </a:path>
                  </a:pathLst>
                </a:custGeom>
                <a:solidFill>
                  <a:srgbClr val="0081D9"/>
                </a:solidFill>
                <a:ln>
                  <a:noFill/>
                </a:ln>
                <a:extLst>
                  <a:ext uri="{91240B29-F687-4F45-9708-019B960494DF}">
                    <a14:hiddenLine xmlns:a14="http://schemas.microsoft.com/office/drawing/2010/main" w="25400" cap="rnd">
                      <a:solidFill>
                        <a:srgbClr val="000000"/>
                      </a:solidFill>
                      <a:round/>
                      <a:headEnd/>
                      <a:tailEnd/>
                    </a14:hiddenLine>
                  </a:ext>
                </a:ex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2531" b="0" i="0" u="none" strike="noStrike" kern="1200" cap="none" spc="0" normalizeH="0" baseline="0" noProof="0">
                    <a:ln>
                      <a:noFill/>
                    </a:ln>
                    <a:solidFill>
                      <a:srgbClr val="000000"/>
                    </a:solidFill>
                    <a:effectLst/>
                    <a:uLnTx/>
                    <a:uFillTx/>
                    <a:latin typeface="Helvetica Light" charset="0"/>
                    <a:ea typeface="MS PGothic" panose="020B0600070205080204" pitchFamily="34" charset="-128"/>
                    <a:cs typeface="Calibri"/>
                    <a:sym typeface="Helvetica Light" charset="0"/>
                  </a:endParaRPr>
                </a:p>
              </p:txBody>
            </p:sp>
          </p:grpSp>
          <p:grpSp>
            <p:nvGrpSpPr>
              <p:cNvPr id="28717" name="Group 237"/>
              <p:cNvGrpSpPr>
                <a:grpSpLocks/>
              </p:cNvGrpSpPr>
              <p:nvPr/>
            </p:nvGrpSpPr>
            <p:grpSpPr bwMode="auto">
              <a:xfrm>
                <a:off x="739241" y="0"/>
                <a:ext cx="740310" cy="741363"/>
                <a:chOff x="0" y="0"/>
                <a:chExt cx="740308" cy="741362"/>
              </a:xfrm>
            </p:grpSpPr>
            <p:sp>
              <p:nvSpPr>
                <p:cNvPr id="28718" name="Shape 235"/>
                <p:cNvSpPr>
                  <a:spLocks/>
                </p:cNvSpPr>
                <p:nvPr/>
              </p:nvSpPr>
              <p:spPr bwMode="auto">
                <a:xfrm>
                  <a:off x="0" y="0"/>
                  <a:ext cx="740309" cy="7413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cubicBezTo>
                        <a:pt x="11929" y="0"/>
                        <a:pt x="21600" y="9671"/>
                        <a:pt x="21600" y="21600"/>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2531" b="0" i="0" u="none" strike="noStrike" kern="1200" cap="none" spc="0" normalizeH="0" baseline="0" noProof="0">
                    <a:ln>
                      <a:noFill/>
                    </a:ln>
                    <a:solidFill>
                      <a:srgbClr val="000000"/>
                    </a:solidFill>
                    <a:effectLst/>
                    <a:uLnTx/>
                    <a:uFillTx/>
                    <a:latin typeface="Helvetica Light" charset="0"/>
                    <a:ea typeface="MS PGothic" panose="020B0600070205080204" pitchFamily="34" charset="-128"/>
                    <a:cs typeface="Calibri"/>
                    <a:sym typeface="Helvetica Light" charset="0"/>
                  </a:endParaRPr>
                </a:p>
              </p:txBody>
            </p:sp>
            <p:sp>
              <p:nvSpPr>
                <p:cNvPr id="28719" name="Shape 236"/>
                <p:cNvSpPr>
                  <a:spLocks/>
                </p:cNvSpPr>
                <p:nvPr/>
              </p:nvSpPr>
              <p:spPr bwMode="auto">
                <a:xfrm>
                  <a:off x="0" y="0"/>
                  <a:ext cx="740309" cy="7413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cubicBezTo>
                        <a:pt x="11929" y="0"/>
                        <a:pt x="21600" y="9671"/>
                        <a:pt x="21600" y="21600"/>
                      </a:cubicBezTo>
                      <a:lnTo>
                        <a:pt x="0" y="21600"/>
                      </a:lnTo>
                      <a:lnTo>
                        <a:pt x="0" y="0"/>
                      </a:lnTo>
                      <a:close/>
                    </a:path>
                  </a:pathLst>
                </a:custGeom>
                <a:solidFill>
                  <a:srgbClr val="0081D9"/>
                </a:solidFill>
                <a:ln>
                  <a:noFill/>
                </a:ln>
                <a:extLst>
                  <a:ext uri="{91240B29-F687-4F45-9708-019B960494DF}">
                    <a14:hiddenLine xmlns:a14="http://schemas.microsoft.com/office/drawing/2010/main" w="25400" cap="rnd">
                      <a:solidFill>
                        <a:srgbClr val="000000"/>
                      </a:solidFill>
                      <a:round/>
                      <a:headEnd/>
                      <a:tailEnd/>
                    </a14:hiddenLine>
                  </a:ext>
                </a:ex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2531" b="0" i="0" u="none" strike="noStrike" kern="1200" cap="none" spc="0" normalizeH="0" baseline="0" noProof="0">
                    <a:ln>
                      <a:noFill/>
                    </a:ln>
                    <a:solidFill>
                      <a:srgbClr val="000000"/>
                    </a:solidFill>
                    <a:effectLst/>
                    <a:uLnTx/>
                    <a:uFillTx/>
                    <a:latin typeface="Helvetica Light" charset="0"/>
                    <a:ea typeface="MS PGothic" panose="020B0600070205080204" pitchFamily="34" charset="-128"/>
                    <a:cs typeface="Calibri"/>
                    <a:sym typeface="Helvetica Light" charset="0"/>
                  </a:endParaRPr>
                </a:p>
              </p:txBody>
            </p:sp>
          </p:grpSp>
        </p:grpSp>
        <p:sp>
          <p:nvSpPr>
            <p:cNvPr id="239" name="Shape 239"/>
            <p:cNvSpPr/>
            <p:nvPr/>
          </p:nvSpPr>
          <p:spPr>
            <a:xfrm flipH="1" flipV="1">
              <a:off x="521143" y="823641"/>
              <a:ext cx="729823" cy="187496"/>
            </a:xfrm>
            <a:prstGeom prst="line">
              <a:avLst/>
            </a:prstGeom>
            <a:noFill/>
            <a:ln w="38100" cap="flat">
              <a:solidFill>
                <a:srgbClr val="FFFFFF"/>
              </a:solidFill>
              <a:prstDash val="solid"/>
              <a:roun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000000"/>
                </a:solidFill>
                <a:effectLst/>
                <a:uLnTx/>
                <a:uFillTx/>
                <a:latin typeface="Calibri"/>
                <a:ea typeface="ＭＳ Ｐゴシック"/>
                <a:cs typeface="Calibri"/>
                <a:sym typeface="Helvetica"/>
              </a:endParaRPr>
            </a:p>
          </p:txBody>
        </p:sp>
        <p:sp>
          <p:nvSpPr>
            <p:cNvPr id="240" name="Shape 240"/>
            <p:cNvSpPr/>
            <p:nvPr/>
          </p:nvSpPr>
          <p:spPr>
            <a:xfrm flipH="1" flipV="1">
              <a:off x="900561" y="320305"/>
              <a:ext cx="358215" cy="690832"/>
            </a:xfrm>
            <a:prstGeom prst="line">
              <a:avLst/>
            </a:prstGeom>
            <a:noFill/>
            <a:ln w="38100" cap="flat">
              <a:solidFill>
                <a:srgbClr val="FFFFFF"/>
              </a:solidFill>
              <a:prstDash val="solid"/>
              <a:roun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000000"/>
                </a:solidFill>
                <a:effectLst/>
                <a:uLnTx/>
                <a:uFillTx/>
                <a:latin typeface="Calibri"/>
                <a:ea typeface="ＭＳ Ｐゴシック"/>
                <a:cs typeface="Calibri"/>
                <a:sym typeface="Helvetica"/>
              </a:endParaRPr>
            </a:p>
          </p:txBody>
        </p:sp>
        <p:sp>
          <p:nvSpPr>
            <p:cNvPr id="241" name="Shape 241"/>
            <p:cNvSpPr/>
            <p:nvPr/>
          </p:nvSpPr>
          <p:spPr>
            <a:xfrm flipV="1">
              <a:off x="1233111" y="260038"/>
              <a:ext cx="2232" cy="743286"/>
            </a:xfrm>
            <a:prstGeom prst="line">
              <a:avLst/>
            </a:prstGeom>
            <a:noFill/>
            <a:ln w="38100" cap="flat">
              <a:solidFill>
                <a:srgbClr val="FFFFFF"/>
              </a:solidFill>
              <a:prstDash val="solid"/>
              <a:roun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000000"/>
                </a:solidFill>
                <a:effectLst/>
                <a:uLnTx/>
                <a:uFillTx/>
                <a:latin typeface="Calibri"/>
                <a:ea typeface="ＭＳ Ｐゴシック"/>
                <a:cs typeface="Calibri"/>
                <a:sym typeface="Helvetica"/>
              </a:endParaRPr>
            </a:p>
          </p:txBody>
        </p:sp>
        <p:sp>
          <p:nvSpPr>
            <p:cNvPr id="242" name="Shape 242"/>
            <p:cNvSpPr/>
            <p:nvPr/>
          </p:nvSpPr>
          <p:spPr>
            <a:xfrm flipV="1">
              <a:off x="1250966" y="328117"/>
              <a:ext cx="297955" cy="675207"/>
            </a:xfrm>
            <a:prstGeom prst="line">
              <a:avLst/>
            </a:prstGeom>
            <a:noFill/>
            <a:ln w="38100" cap="flat">
              <a:solidFill>
                <a:srgbClr val="FFFFFF"/>
              </a:solidFill>
              <a:prstDash val="solid"/>
              <a:roun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000000"/>
                </a:solidFill>
                <a:effectLst/>
                <a:uLnTx/>
                <a:uFillTx/>
                <a:latin typeface="Calibri"/>
                <a:ea typeface="ＭＳ Ｐゴシック"/>
                <a:cs typeface="Calibri"/>
                <a:sym typeface="Helvetica"/>
              </a:endParaRPr>
            </a:p>
          </p:txBody>
        </p:sp>
        <p:sp>
          <p:nvSpPr>
            <p:cNvPr id="243" name="Shape 243"/>
            <p:cNvSpPr/>
            <p:nvPr/>
          </p:nvSpPr>
          <p:spPr>
            <a:xfrm flipV="1">
              <a:off x="1233111" y="525657"/>
              <a:ext cx="555737" cy="485480"/>
            </a:xfrm>
            <a:prstGeom prst="line">
              <a:avLst/>
            </a:prstGeom>
            <a:noFill/>
            <a:ln w="38100" cap="flat">
              <a:solidFill>
                <a:srgbClr val="FFFFFF"/>
              </a:solidFill>
              <a:prstDash val="solid"/>
              <a:roun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000000"/>
                </a:solidFill>
                <a:effectLst/>
                <a:uLnTx/>
                <a:uFillTx/>
                <a:latin typeface="Calibri"/>
                <a:ea typeface="ＭＳ Ｐゴシック"/>
                <a:cs typeface="Calibri"/>
                <a:sym typeface="Helvetica"/>
              </a:endParaRPr>
            </a:p>
          </p:txBody>
        </p:sp>
        <p:sp>
          <p:nvSpPr>
            <p:cNvPr id="244" name="Shape 244"/>
            <p:cNvSpPr/>
            <p:nvPr/>
          </p:nvSpPr>
          <p:spPr>
            <a:xfrm flipV="1">
              <a:off x="1268821" y="792392"/>
              <a:ext cx="677373" cy="228789"/>
            </a:xfrm>
            <a:prstGeom prst="line">
              <a:avLst/>
            </a:prstGeom>
            <a:noFill/>
            <a:ln w="38100" cap="flat">
              <a:solidFill>
                <a:srgbClr val="FFFFFF"/>
              </a:solidFill>
              <a:prstDash val="solid"/>
              <a:roun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000000"/>
                </a:solidFill>
                <a:effectLst/>
                <a:uLnTx/>
                <a:uFillTx/>
                <a:latin typeface="Calibri"/>
                <a:ea typeface="ＭＳ Ｐゴシック"/>
                <a:cs typeface="Calibri"/>
                <a:sym typeface="Helvetica"/>
              </a:endParaRPr>
            </a:p>
          </p:txBody>
        </p:sp>
        <p:sp>
          <p:nvSpPr>
            <p:cNvPr id="245" name="Shape 245"/>
            <p:cNvSpPr/>
            <p:nvPr/>
          </p:nvSpPr>
          <p:spPr>
            <a:xfrm>
              <a:off x="0" y="0"/>
              <a:ext cx="1054561" cy="831453"/>
            </a:xfrm>
            <a:prstGeom prst="line">
              <a:avLst/>
            </a:prstGeom>
            <a:noFill/>
            <a:ln w="762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000000"/>
                </a:solidFill>
                <a:effectLst/>
                <a:uLnTx/>
                <a:uFillTx/>
                <a:latin typeface="Calibri"/>
                <a:ea typeface="ＭＳ Ｐゴシック"/>
                <a:cs typeface="Calibri"/>
                <a:sym typeface="Helvetica"/>
              </a:endParaRPr>
            </a:p>
          </p:txBody>
        </p:sp>
        <p:sp>
          <p:nvSpPr>
            <p:cNvPr id="28713" name="Shape 246"/>
            <p:cNvSpPr>
              <a:spLocks/>
            </p:cNvSpPr>
            <p:nvPr/>
          </p:nvSpPr>
          <p:spPr bwMode="auto">
            <a:xfrm>
              <a:off x="239712" y="1003300"/>
              <a:ext cx="2189684" cy="33707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a:noFill/>
            </a:ln>
            <a:extLst>
              <a:ext uri="{91240B29-F687-4F45-9708-019B960494DF}">
                <a14:hiddenLine xmlns:a14="http://schemas.microsoft.com/office/drawing/2010/main" w="12700" cap="flat">
                  <a:solidFill>
                    <a:srgbClr val="000000"/>
                  </a:solidFill>
                  <a:round/>
                  <a:headEnd/>
                  <a:tailEnd/>
                </a14:hiddenLine>
              </a:ext>
            </a:ex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2531" b="0" i="0" u="none" strike="noStrike" kern="1200" cap="none" spc="0" normalizeH="0" baseline="0" noProof="0">
                <a:ln>
                  <a:noFill/>
                </a:ln>
                <a:solidFill>
                  <a:srgbClr val="000000"/>
                </a:solidFill>
                <a:effectLst/>
                <a:uLnTx/>
                <a:uFillTx/>
                <a:latin typeface="Helvetica Light" charset="0"/>
                <a:ea typeface="MS PGothic" panose="020B0600070205080204" pitchFamily="34" charset="-128"/>
                <a:cs typeface="Calibri"/>
                <a:sym typeface="Helvetica Light" charset="0"/>
              </a:endParaRPr>
            </a:p>
          </p:txBody>
        </p:sp>
        <p:sp>
          <p:nvSpPr>
            <p:cNvPr id="28714" name="Shape 247"/>
            <p:cNvSpPr>
              <a:spLocks noChangeShapeType="1"/>
            </p:cNvSpPr>
            <p:nvPr/>
          </p:nvSpPr>
          <p:spPr bwMode="auto">
            <a:xfrm>
              <a:off x="239712" y="1003300"/>
              <a:ext cx="2184922" cy="0"/>
            </a:xfrm>
            <a:prstGeom prst="line">
              <a:avLst/>
            </a:prstGeom>
            <a:noFill/>
            <a:ln w="50800" cap="rnd">
              <a:solidFill>
                <a:srgbClr val="FFFFFF"/>
              </a:solidFill>
              <a:round/>
              <a:headEnd/>
              <a:tailEnd/>
            </a:ln>
            <a:extLst>
              <a:ext uri="{909E8E84-426E-40DD-AFC4-6F175D3DCCD1}">
                <a14:hiddenFill xmlns:a14="http://schemas.microsoft.com/office/drawing/2010/main">
                  <a:noFill/>
                </a14:hiddenFill>
              </a:ext>
            </a:ex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2531" b="0" i="0" u="none" strike="noStrike" kern="1200" cap="none" spc="0" normalizeH="0" baseline="0" noProof="0">
                <a:ln>
                  <a:noFill/>
                </a:ln>
                <a:solidFill>
                  <a:srgbClr val="000000"/>
                </a:solidFill>
                <a:effectLst/>
                <a:uLnTx/>
                <a:uFillTx/>
                <a:latin typeface="Helvetica Light" charset="0"/>
                <a:ea typeface="MS PGothic" panose="020B0600070205080204" pitchFamily="34" charset="-128"/>
                <a:cs typeface="Calibri"/>
                <a:sym typeface="Helvetica Light" charset="0"/>
              </a:endParaRPr>
            </a:p>
          </p:txBody>
        </p:sp>
        <p:sp>
          <p:nvSpPr>
            <p:cNvPr id="28715" name="Shape 248"/>
            <p:cNvSpPr>
              <a:spLocks noChangeArrowheads="1"/>
            </p:cNvSpPr>
            <p:nvPr/>
          </p:nvSpPr>
          <p:spPr bwMode="auto">
            <a:xfrm>
              <a:off x="1158875" y="923925"/>
              <a:ext cx="146050" cy="146050"/>
            </a:xfrm>
            <a:prstGeom prst="ellipse">
              <a:avLst/>
            </a:prstGeom>
            <a:solidFill>
              <a:srgbClr val="FFFED5"/>
            </a:solidFill>
            <a:ln w="12700">
              <a:solidFill>
                <a:srgbClr val="FFFFFF"/>
              </a:solidFill>
              <a:round/>
              <a:headEnd/>
              <a:tailEnd/>
            </a:ln>
          </p:spPr>
          <p:txBody>
            <a:bodyPr lIns="35719" tIns="35719" rIns="35719" bIns="35719" anchor="ct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altLang="en-US" sz="2531" b="0" i="0" u="none" strike="noStrike" kern="1200" cap="none" spc="0" normalizeH="0" baseline="0" noProof="0">
                <a:ln>
                  <a:noFill/>
                </a:ln>
                <a:solidFill>
                  <a:srgbClr val="000000"/>
                </a:solidFill>
                <a:effectLst/>
                <a:uLnTx/>
                <a:uFillTx/>
                <a:latin typeface="Helvetica Light" charset="0"/>
                <a:ea typeface="MS PGothic" panose="020B0600070205080204" pitchFamily="34" charset="-128"/>
                <a:cs typeface="Calibri"/>
                <a:sym typeface="Helvetica Light" charset="0"/>
              </a:endParaRPr>
            </a:p>
          </p:txBody>
        </p:sp>
      </p:grpSp>
      <p:grpSp>
        <p:nvGrpSpPr>
          <p:cNvPr id="28681" name="Group 263"/>
          <p:cNvGrpSpPr>
            <a:grpSpLocks/>
          </p:cNvGrpSpPr>
          <p:nvPr/>
        </p:nvGrpSpPr>
        <p:grpSpPr bwMode="auto">
          <a:xfrm>
            <a:off x="7333879" y="5053088"/>
            <a:ext cx="2306092" cy="1329407"/>
            <a:chOff x="0" y="0"/>
            <a:chExt cx="2305614" cy="1329303"/>
          </a:xfrm>
        </p:grpSpPr>
        <p:sp>
          <p:nvSpPr>
            <p:cNvPr id="28692" name="Shape 250"/>
            <p:cNvSpPr>
              <a:spLocks/>
            </p:cNvSpPr>
            <p:nvPr/>
          </p:nvSpPr>
          <p:spPr bwMode="auto">
            <a:xfrm>
              <a:off x="382587" y="47625"/>
              <a:ext cx="1764279" cy="94354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39" y="21366"/>
                  </a:moveTo>
                  <a:lnTo>
                    <a:pt x="1039" y="20244"/>
                  </a:lnTo>
                  <a:lnTo>
                    <a:pt x="951" y="18468"/>
                  </a:lnTo>
                  <a:lnTo>
                    <a:pt x="826" y="17532"/>
                  </a:lnTo>
                  <a:lnTo>
                    <a:pt x="563" y="16177"/>
                  </a:lnTo>
                  <a:lnTo>
                    <a:pt x="250" y="14868"/>
                  </a:lnTo>
                  <a:lnTo>
                    <a:pt x="0" y="13044"/>
                  </a:lnTo>
                  <a:lnTo>
                    <a:pt x="188" y="11384"/>
                  </a:lnTo>
                  <a:lnTo>
                    <a:pt x="476" y="10800"/>
                  </a:lnTo>
                  <a:lnTo>
                    <a:pt x="1389" y="9444"/>
                  </a:lnTo>
                  <a:lnTo>
                    <a:pt x="2152" y="8790"/>
                  </a:lnTo>
                  <a:lnTo>
                    <a:pt x="2816" y="8439"/>
                  </a:lnTo>
                  <a:lnTo>
                    <a:pt x="3254" y="7901"/>
                  </a:lnTo>
                  <a:lnTo>
                    <a:pt x="3542" y="7317"/>
                  </a:lnTo>
                  <a:lnTo>
                    <a:pt x="3817" y="6616"/>
                  </a:lnTo>
                  <a:lnTo>
                    <a:pt x="4355" y="4255"/>
                  </a:lnTo>
                  <a:lnTo>
                    <a:pt x="4605" y="3296"/>
                  </a:lnTo>
                  <a:lnTo>
                    <a:pt x="5306" y="1823"/>
                  </a:lnTo>
                  <a:lnTo>
                    <a:pt x="5969" y="888"/>
                  </a:lnTo>
                  <a:lnTo>
                    <a:pt x="6795" y="187"/>
                  </a:lnTo>
                  <a:lnTo>
                    <a:pt x="7671" y="0"/>
                  </a:lnTo>
                  <a:lnTo>
                    <a:pt x="8272" y="234"/>
                  </a:lnTo>
                  <a:lnTo>
                    <a:pt x="8785" y="701"/>
                  </a:lnTo>
                  <a:lnTo>
                    <a:pt x="9436" y="1426"/>
                  </a:lnTo>
                  <a:lnTo>
                    <a:pt x="10199" y="2291"/>
                  </a:lnTo>
                  <a:lnTo>
                    <a:pt x="11301" y="2899"/>
                  </a:lnTo>
                  <a:lnTo>
                    <a:pt x="12164" y="3296"/>
                  </a:lnTo>
                  <a:lnTo>
                    <a:pt x="13140" y="3483"/>
                  </a:lnTo>
                  <a:lnTo>
                    <a:pt x="13991" y="3366"/>
                  </a:lnTo>
                  <a:lnTo>
                    <a:pt x="14880" y="2945"/>
                  </a:lnTo>
                  <a:lnTo>
                    <a:pt x="15731" y="2431"/>
                  </a:lnTo>
                  <a:lnTo>
                    <a:pt x="16544" y="2010"/>
                  </a:lnTo>
                  <a:lnTo>
                    <a:pt x="17595" y="1940"/>
                  </a:lnTo>
                  <a:lnTo>
                    <a:pt x="19235" y="2361"/>
                  </a:lnTo>
                  <a:lnTo>
                    <a:pt x="20023" y="3016"/>
                  </a:lnTo>
                  <a:lnTo>
                    <a:pt x="20774" y="4138"/>
                  </a:lnTo>
                  <a:lnTo>
                    <a:pt x="21375" y="5961"/>
                  </a:lnTo>
                  <a:lnTo>
                    <a:pt x="21600" y="8252"/>
                  </a:lnTo>
                  <a:lnTo>
                    <a:pt x="21500" y="10496"/>
                  </a:lnTo>
                  <a:lnTo>
                    <a:pt x="21162" y="13044"/>
                  </a:lnTo>
                  <a:lnTo>
                    <a:pt x="20649" y="14984"/>
                  </a:lnTo>
                  <a:lnTo>
                    <a:pt x="20048" y="16691"/>
                  </a:lnTo>
                  <a:lnTo>
                    <a:pt x="19610" y="17462"/>
                  </a:lnTo>
                  <a:lnTo>
                    <a:pt x="18984" y="18187"/>
                  </a:lnTo>
                  <a:lnTo>
                    <a:pt x="17808" y="19543"/>
                  </a:lnTo>
                  <a:lnTo>
                    <a:pt x="17308" y="20291"/>
                  </a:lnTo>
                  <a:lnTo>
                    <a:pt x="16895" y="21179"/>
                  </a:lnTo>
                  <a:lnTo>
                    <a:pt x="16732" y="21600"/>
                  </a:lnTo>
                </a:path>
              </a:pathLst>
            </a:custGeom>
            <a:solidFill>
              <a:srgbClr val="4D3F80"/>
            </a:solidFill>
            <a:ln w="25400" cap="rnd">
              <a:solidFill>
                <a:srgbClr val="FFFFFF"/>
              </a:solidFill>
              <a:prstDash val="solid"/>
              <a:round/>
              <a:headEnd/>
              <a:tailEnd/>
            </a:ln>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2531" b="0" i="0" u="none" strike="noStrike" kern="1200" cap="none" spc="0" normalizeH="0" baseline="0" noProof="0">
                <a:ln>
                  <a:noFill/>
                </a:ln>
                <a:solidFill>
                  <a:srgbClr val="000000"/>
                </a:solidFill>
                <a:effectLst/>
                <a:uLnTx/>
                <a:uFillTx/>
                <a:latin typeface="Helvetica Light" charset="0"/>
                <a:ea typeface="MS PGothic" panose="020B0600070205080204" pitchFamily="34" charset="-128"/>
                <a:cs typeface="Calibri"/>
                <a:sym typeface="Helvetica Light" charset="0"/>
              </a:endParaRPr>
            </a:p>
          </p:txBody>
        </p:sp>
        <p:sp>
          <p:nvSpPr>
            <p:cNvPr id="251" name="Shape 251"/>
            <p:cNvSpPr/>
            <p:nvPr/>
          </p:nvSpPr>
          <p:spPr>
            <a:xfrm flipH="1" flipV="1">
              <a:off x="462016" y="808074"/>
              <a:ext cx="801273" cy="193089"/>
            </a:xfrm>
            <a:prstGeom prst="line">
              <a:avLst/>
            </a:prstGeom>
            <a:noFill/>
            <a:ln w="38100" cap="flat">
              <a:solidFill>
                <a:srgbClr val="FFFFFF"/>
              </a:solidFill>
              <a:prstDash val="solid"/>
              <a:roun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000000"/>
                </a:solidFill>
                <a:effectLst/>
                <a:uLnTx/>
                <a:uFillTx/>
                <a:latin typeface="Calibri"/>
                <a:ea typeface="ＭＳ Ｐゴシック"/>
                <a:cs typeface="Calibri"/>
                <a:sym typeface="Helvetica"/>
              </a:endParaRPr>
            </a:p>
          </p:txBody>
        </p:sp>
        <p:sp>
          <p:nvSpPr>
            <p:cNvPr id="252" name="Shape 252"/>
            <p:cNvSpPr/>
            <p:nvPr/>
          </p:nvSpPr>
          <p:spPr>
            <a:xfrm flipH="1" flipV="1">
              <a:off x="897248" y="82593"/>
              <a:ext cx="361577" cy="912989"/>
            </a:xfrm>
            <a:prstGeom prst="line">
              <a:avLst/>
            </a:prstGeom>
            <a:noFill/>
            <a:ln w="38100" cap="flat">
              <a:solidFill>
                <a:srgbClr val="FFFFFF"/>
              </a:solidFill>
              <a:prstDash val="solid"/>
              <a:roun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000000"/>
                </a:solidFill>
                <a:effectLst/>
                <a:uLnTx/>
                <a:uFillTx/>
                <a:latin typeface="Calibri"/>
                <a:ea typeface="ＭＳ Ｐゴシック"/>
                <a:cs typeface="Calibri"/>
                <a:sym typeface="Helvetica"/>
              </a:endParaRPr>
            </a:p>
          </p:txBody>
        </p:sp>
        <p:sp>
          <p:nvSpPr>
            <p:cNvPr id="253" name="Shape 253"/>
            <p:cNvSpPr/>
            <p:nvPr/>
          </p:nvSpPr>
          <p:spPr>
            <a:xfrm flipV="1">
              <a:off x="1258825" y="169651"/>
              <a:ext cx="7812" cy="831512"/>
            </a:xfrm>
            <a:prstGeom prst="line">
              <a:avLst/>
            </a:prstGeom>
            <a:noFill/>
            <a:ln w="38100" cap="flat">
              <a:solidFill>
                <a:srgbClr val="FFFFFF"/>
              </a:solidFill>
              <a:prstDash val="solid"/>
              <a:roun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000000"/>
                </a:solidFill>
                <a:effectLst/>
                <a:uLnTx/>
                <a:uFillTx/>
                <a:latin typeface="Calibri"/>
                <a:ea typeface="ＭＳ Ｐゴシック"/>
                <a:cs typeface="Calibri"/>
                <a:sym typeface="Helvetica"/>
              </a:endParaRPr>
            </a:p>
          </p:txBody>
        </p:sp>
        <p:sp>
          <p:nvSpPr>
            <p:cNvPr id="254" name="Shape 254"/>
            <p:cNvSpPr/>
            <p:nvPr/>
          </p:nvSpPr>
          <p:spPr>
            <a:xfrm flipV="1">
              <a:off x="1258825" y="169651"/>
              <a:ext cx="353765" cy="831512"/>
            </a:xfrm>
            <a:prstGeom prst="line">
              <a:avLst/>
            </a:prstGeom>
            <a:noFill/>
            <a:ln w="38100" cap="flat">
              <a:solidFill>
                <a:srgbClr val="FFFFFF"/>
              </a:solidFill>
              <a:prstDash val="solid"/>
              <a:roun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000000"/>
                </a:solidFill>
                <a:effectLst/>
                <a:uLnTx/>
                <a:uFillTx/>
                <a:latin typeface="Calibri"/>
                <a:ea typeface="ＭＳ Ｐゴシック"/>
                <a:cs typeface="Calibri"/>
                <a:sym typeface="Helvetica"/>
              </a:endParaRPr>
            </a:p>
          </p:txBody>
        </p:sp>
        <p:sp>
          <p:nvSpPr>
            <p:cNvPr id="255" name="Shape 255"/>
            <p:cNvSpPr/>
            <p:nvPr/>
          </p:nvSpPr>
          <p:spPr>
            <a:xfrm flipV="1">
              <a:off x="1258825" y="184160"/>
              <a:ext cx="720923" cy="811422"/>
            </a:xfrm>
            <a:prstGeom prst="line">
              <a:avLst/>
            </a:prstGeom>
            <a:noFill/>
            <a:ln w="38100" cap="flat">
              <a:solidFill>
                <a:srgbClr val="FFFFFF"/>
              </a:solidFill>
              <a:prstDash val="solid"/>
              <a:roun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000000"/>
                </a:solidFill>
                <a:effectLst/>
                <a:uLnTx/>
                <a:uFillTx/>
                <a:latin typeface="Calibri"/>
                <a:ea typeface="ＭＳ Ｐゴシック"/>
                <a:cs typeface="Calibri"/>
                <a:sym typeface="Helvetica"/>
              </a:endParaRPr>
            </a:p>
          </p:txBody>
        </p:sp>
        <p:sp>
          <p:nvSpPr>
            <p:cNvPr id="256" name="Shape 256"/>
            <p:cNvSpPr/>
            <p:nvPr/>
          </p:nvSpPr>
          <p:spPr>
            <a:xfrm flipV="1">
              <a:off x="1258825" y="380598"/>
              <a:ext cx="872696" cy="620565"/>
            </a:xfrm>
            <a:prstGeom prst="line">
              <a:avLst/>
            </a:prstGeom>
            <a:noFill/>
            <a:ln w="38100" cap="flat">
              <a:solidFill>
                <a:srgbClr val="FFFFFF"/>
              </a:solidFill>
              <a:prstDash val="solid"/>
              <a:roun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000000"/>
                </a:solidFill>
                <a:effectLst/>
                <a:uLnTx/>
                <a:uFillTx/>
                <a:latin typeface="Calibri"/>
                <a:ea typeface="ＭＳ Ｐゴシック"/>
                <a:cs typeface="Calibri"/>
                <a:sym typeface="Helvetica"/>
              </a:endParaRPr>
            </a:p>
          </p:txBody>
        </p:sp>
        <p:sp>
          <p:nvSpPr>
            <p:cNvPr id="257" name="Shape 257"/>
            <p:cNvSpPr/>
            <p:nvPr/>
          </p:nvSpPr>
          <p:spPr>
            <a:xfrm flipV="1">
              <a:off x="1258825" y="798028"/>
              <a:ext cx="746590" cy="203135"/>
            </a:xfrm>
            <a:prstGeom prst="line">
              <a:avLst/>
            </a:prstGeom>
            <a:noFill/>
            <a:ln w="38100" cap="flat">
              <a:solidFill>
                <a:srgbClr val="FFFFFF"/>
              </a:solidFill>
              <a:prstDash val="solid"/>
              <a:roun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000000"/>
                </a:solidFill>
                <a:effectLst/>
                <a:uLnTx/>
                <a:uFillTx/>
                <a:latin typeface="Calibri"/>
                <a:ea typeface="ＭＳ Ｐゴシック"/>
                <a:cs typeface="Calibri"/>
                <a:sym typeface="Helvetica"/>
              </a:endParaRPr>
            </a:p>
          </p:txBody>
        </p:sp>
        <p:sp>
          <p:nvSpPr>
            <p:cNvPr id="28700" name="Shape 258"/>
            <p:cNvSpPr>
              <a:spLocks noChangeArrowheads="1"/>
            </p:cNvSpPr>
            <p:nvPr/>
          </p:nvSpPr>
          <p:spPr bwMode="auto">
            <a:xfrm>
              <a:off x="1177925" y="917575"/>
              <a:ext cx="142875" cy="141288"/>
            </a:xfrm>
            <a:prstGeom prst="ellipse">
              <a:avLst/>
            </a:prstGeom>
            <a:solidFill>
              <a:srgbClr val="FF955E"/>
            </a:solidFill>
            <a:ln w="12700">
              <a:solidFill>
                <a:srgbClr val="FFFFFF"/>
              </a:solidFill>
              <a:round/>
              <a:headEnd/>
              <a:tailEnd/>
            </a:ln>
          </p:spPr>
          <p:txBody>
            <a:bodyPr lIns="35719" tIns="35719" rIns="35719" bIns="35719" anchor="ct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altLang="en-US" sz="2531" b="0" i="0" u="none" strike="noStrike" kern="1200" cap="none" spc="0" normalizeH="0" baseline="0" noProof="0">
                <a:ln>
                  <a:noFill/>
                </a:ln>
                <a:solidFill>
                  <a:srgbClr val="000000"/>
                </a:solidFill>
                <a:effectLst/>
                <a:uLnTx/>
                <a:uFillTx/>
                <a:latin typeface="Helvetica Light" charset="0"/>
                <a:ea typeface="MS PGothic" panose="020B0600070205080204" pitchFamily="34" charset="-128"/>
                <a:cs typeface="Calibri"/>
                <a:sym typeface="Helvetica Light" charset="0"/>
              </a:endParaRPr>
            </a:p>
          </p:txBody>
        </p:sp>
        <p:sp>
          <p:nvSpPr>
            <p:cNvPr id="28701" name="Shape 259"/>
            <p:cNvSpPr>
              <a:spLocks/>
            </p:cNvSpPr>
            <p:nvPr/>
          </p:nvSpPr>
          <p:spPr bwMode="auto">
            <a:xfrm>
              <a:off x="207962" y="1006475"/>
              <a:ext cx="2097653" cy="32282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a:noFill/>
            </a:ln>
            <a:extLst>
              <a:ext uri="{91240B29-F687-4F45-9708-019B960494DF}">
                <a14:hiddenLine xmlns:a14="http://schemas.microsoft.com/office/drawing/2010/main" w="12700" cap="flat">
                  <a:solidFill>
                    <a:srgbClr val="000000"/>
                  </a:solidFill>
                  <a:round/>
                  <a:headEnd/>
                  <a:tailEnd/>
                </a14:hiddenLine>
              </a:ext>
            </a:ex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2531" b="0" i="0" u="none" strike="noStrike" kern="1200" cap="none" spc="0" normalizeH="0" baseline="0" noProof="0">
                <a:ln>
                  <a:noFill/>
                </a:ln>
                <a:solidFill>
                  <a:srgbClr val="000000"/>
                </a:solidFill>
                <a:effectLst/>
                <a:uLnTx/>
                <a:uFillTx/>
                <a:latin typeface="Helvetica Light" charset="0"/>
                <a:ea typeface="MS PGothic" panose="020B0600070205080204" pitchFamily="34" charset="-128"/>
                <a:cs typeface="Calibri"/>
                <a:sym typeface="Helvetica Light" charset="0"/>
              </a:endParaRPr>
            </a:p>
          </p:txBody>
        </p:sp>
        <p:sp>
          <p:nvSpPr>
            <p:cNvPr id="28702" name="Shape 260"/>
            <p:cNvSpPr>
              <a:spLocks noChangeShapeType="1"/>
            </p:cNvSpPr>
            <p:nvPr/>
          </p:nvSpPr>
          <p:spPr bwMode="auto">
            <a:xfrm>
              <a:off x="207962" y="1006475"/>
              <a:ext cx="2092892" cy="0"/>
            </a:xfrm>
            <a:prstGeom prst="line">
              <a:avLst/>
            </a:prstGeom>
            <a:noFill/>
            <a:ln w="50800" cap="rnd">
              <a:solidFill>
                <a:srgbClr val="FFFFFF"/>
              </a:solidFill>
              <a:round/>
              <a:headEnd/>
              <a:tailEnd/>
            </a:ln>
            <a:extLst>
              <a:ext uri="{909E8E84-426E-40DD-AFC4-6F175D3DCCD1}">
                <a14:hiddenFill xmlns:a14="http://schemas.microsoft.com/office/drawing/2010/main">
                  <a:noFill/>
                </a14:hiddenFill>
              </a:ext>
            </a:ex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2531" b="0" i="0" u="none" strike="noStrike" kern="1200" cap="none" spc="0" normalizeH="0" baseline="0" noProof="0">
                <a:ln>
                  <a:noFill/>
                </a:ln>
                <a:solidFill>
                  <a:srgbClr val="000000"/>
                </a:solidFill>
                <a:effectLst/>
                <a:uLnTx/>
                <a:uFillTx/>
                <a:latin typeface="Helvetica Light" charset="0"/>
                <a:ea typeface="MS PGothic" panose="020B0600070205080204" pitchFamily="34" charset="-128"/>
                <a:cs typeface="Calibri"/>
                <a:sym typeface="Helvetica Light" charset="0"/>
              </a:endParaRPr>
            </a:p>
          </p:txBody>
        </p:sp>
        <p:sp>
          <p:nvSpPr>
            <p:cNvPr id="28703" name="Shape 261"/>
            <p:cNvSpPr>
              <a:spLocks noChangeArrowheads="1"/>
            </p:cNvSpPr>
            <p:nvPr/>
          </p:nvSpPr>
          <p:spPr bwMode="auto">
            <a:xfrm>
              <a:off x="1182687" y="917575"/>
              <a:ext cx="141288" cy="141288"/>
            </a:xfrm>
            <a:prstGeom prst="ellipse">
              <a:avLst/>
            </a:prstGeom>
            <a:solidFill>
              <a:srgbClr val="FFFED5"/>
            </a:solidFill>
            <a:ln w="12700">
              <a:solidFill>
                <a:srgbClr val="FFFFFF"/>
              </a:solidFill>
              <a:round/>
              <a:headEnd/>
              <a:tailEnd/>
            </a:ln>
          </p:spPr>
          <p:txBody>
            <a:bodyPr lIns="35719" tIns="35719" rIns="35719" bIns="35719" anchor="ct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altLang="en-US" sz="2531" b="0" i="0" u="none" strike="noStrike" kern="1200" cap="none" spc="0" normalizeH="0" baseline="0" noProof="0">
                <a:ln>
                  <a:noFill/>
                </a:ln>
                <a:solidFill>
                  <a:srgbClr val="000000"/>
                </a:solidFill>
                <a:effectLst/>
                <a:uLnTx/>
                <a:uFillTx/>
                <a:latin typeface="Helvetica Light" charset="0"/>
                <a:ea typeface="MS PGothic" panose="020B0600070205080204" pitchFamily="34" charset="-128"/>
                <a:cs typeface="Calibri"/>
                <a:sym typeface="Helvetica Light" charset="0"/>
              </a:endParaRPr>
            </a:p>
          </p:txBody>
        </p:sp>
        <p:sp>
          <p:nvSpPr>
            <p:cNvPr id="262" name="Shape 262"/>
            <p:cNvSpPr/>
            <p:nvPr/>
          </p:nvSpPr>
          <p:spPr>
            <a:xfrm>
              <a:off x="0" y="0"/>
              <a:ext cx="1009961" cy="796912"/>
            </a:xfrm>
            <a:prstGeom prst="line">
              <a:avLst/>
            </a:prstGeom>
            <a:noFill/>
            <a:ln w="762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000000"/>
                </a:solidFill>
                <a:effectLst/>
                <a:uLnTx/>
                <a:uFillTx/>
                <a:latin typeface="Calibri"/>
                <a:ea typeface="ＭＳ Ｐゴシック"/>
                <a:cs typeface="Calibri"/>
                <a:sym typeface="Helvetica"/>
              </a:endParaRPr>
            </a:p>
          </p:txBody>
        </p:sp>
      </p:grpSp>
      <p:grpSp>
        <p:nvGrpSpPr>
          <p:cNvPr id="28682" name="Group 269"/>
          <p:cNvGrpSpPr>
            <a:grpSpLocks/>
          </p:cNvGrpSpPr>
          <p:nvPr/>
        </p:nvGrpSpPr>
        <p:grpSpPr bwMode="auto">
          <a:xfrm>
            <a:off x="5156151" y="5589985"/>
            <a:ext cx="1945556" cy="792510"/>
            <a:chOff x="0" y="0"/>
            <a:chExt cx="1945326" cy="792803"/>
          </a:xfrm>
        </p:grpSpPr>
        <p:sp>
          <p:nvSpPr>
            <p:cNvPr id="264" name="Shape 264"/>
            <p:cNvSpPr/>
            <p:nvPr/>
          </p:nvSpPr>
          <p:spPr>
            <a:xfrm flipV="1">
              <a:off x="909605" y="3350"/>
              <a:ext cx="503351" cy="477915"/>
            </a:xfrm>
            <a:prstGeom prst="line">
              <a:avLst/>
            </a:prstGeom>
            <a:noFill/>
            <a:ln w="38100" cap="flat">
              <a:solidFill>
                <a:srgbClr val="FFFFFF"/>
              </a:solidFill>
              <a:prstDash val="solid"/>
              <a:roun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000000"/>
                </a:solidFill>
                <a:effectLst/>
                <a:uLnTx/>
                <a:uFillTx/>
                <a:latin typeface="Calibri"/>
                <a:ea typeface="ＭＳ Ｐゴシック"/>
                <a:cs typeface="Calibri"/>
                <a:sym typeface="Helvetica"/>
              </a:endParaRPr>
            </a:p>
          </p:txBody>
        </p:sp>
        <p:sp>
          <p:nvSpPr>
            <p:cNvPr id="28688" name="Shape 265"/>
            <p:cNvSpPr>
              <a:spLocks/>
            </p:cNvSpPr>
            <p:nvPr/>
          </p:nvSpPr>
          <p:spPr bwMode="auto">
            <a:xfrm>
              <a:off x="0" y="493712"/>
              <a:ext cx="1945327" cy="29909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a:noFill/>
            </a:ln>
            <a:extLst>
              <a:ext uri="{91240B29-F687-4F45-9708-019B960494DF}">
                <a14:hiddenLine xmlns:a14="http://schemas.microsoft.com/office/drawing/2010/main" w="12700" cap="flat">
                  <a:solidFill>
                    <a:srgbClr val="000000"/>
                  </a:solidFill>
                  <a:round/>
                  <a:headEnd/>
                  <a:tailEnd/>
                </a14:hiddenLine>
              </a:ext>
            </a:ex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2531" b="0" i="0" u="none" strike="noStrike" kern="1200" cap="none" spc="0" normalizeH="0" baseline="0" noProof="0">
                <a:ln>
                  <a:noFill/>
                </a:ln>
                <a:solidFill>
                  <a:srgbClr val="000000"/>
                </a:solidFill>
                <a:effectLst/>
                <a:uLnTx/>
                <a:uFillTx/>
                <a:latin typeface="Helvetica Light" charset="0"/>
                <a:ea typeface="MS PGothic" panose="020B0600070205080204" pitchFamily="34" charset="-128"/>
                <a:cs typeface="Calibri"/>
                <a:sym typeface="Helvetica Light" charset="0"/>
              </a:endParaRPr>
            </a:p>
          </p:txBody>
        </p:sp>
        <p:sp>
          <p:nvSpPr>
            <p:cNvPr id="28689" name="Shape 266"/>
            <p:cNvSpPr>
              <a:spLocks noChangeShapeType="1"/>
            </p:cNvSpPr>
            <p:nvPr/>
          </p:nvSpPr>
          <p:spPr bwMode="auto">
            <a:xfrm>
              <a:off x="0" y="493712"/>
              <a:ext cx="1942152" cy="1"/>
            </a:xfrm>
            <a:prstGeom prst="line">
              <a:avLst/>
            </a:prstGeom>
            <a:noFill/>
            <a:ln w="50800" cap="rnd">
              <a:solidFill>
                <a:srgbClr val="FFFFFF"/>
              </a:solidFill>
              <a:round/>
              <a:headEnd/>
              <a:tailEnd/>
            </a:ln>
            <a:extLst>
              <a:ext uri="{909E8E84-426E-40DD-AFC4-6F175D3DCCD1}">
                <a14:hiddenFill xmlns:a14="http://schemas.microsoft.com/office/drawing/2010/main">
                  <a:noFill/>
                </a14:hiddenFill>
              </a:ext>
            </a:ex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2531" b="0" i="0" u="none" strike="noStrike" kern="1200" cap="none" spc="0" normalizeH="0" baseline="0" noProof="0">
                <a:ln>
                  <a:noFill/>
                </a:ln>
                <a:solidFill>
                  <a:srgbClr val="000000"/>
                </a:solidFill>
                <a:effectLst/>
                <a:uLnTx/>
                <a:uFillTx/>
                <a:latin typeface="Helvetica Light" charset="0"/>
                <a:ea typeface="MS PGothic" panose="020B0600070205080204" pitchFamily="34" charset="-128"/>
                <a:cs typeface="Calibri"/>
                <a:sym typeface="Helvetica Light" charset="0"/>
              </a:endParaRPr>
            </a:p>
          </p:txBody>
        </p:sp>
        <p:sp>
          <p:nvSpPr>
            <p:cNvPr id="267" name="Shape 267"/>
            <p:cNvSpPr/>
            <p:nvPr/>
          </p:nvSpPr>
          <p:spPr>
            <a:xfrm>
              <a:off x="254466" y="0"/>
              <a:ext cx="526789" cy="398635"/>
            </a:xfrm>
            <a:prstGeom prst="line">
              <a:avLst/>
            </a:prstGeom>
            <a:noFill/>
            <a:ln w="762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000000"/>
                </a:solidFill>
                <a:effectLst/>
                <a:uLnTx/>
                <a:uFillTx/>
                <a:latin typeface="Calibri"/>
                <a:ea typeface="ＭＳ Ｐゴシック"/>
                <a:cs typeface="Calibri"/>
                <a:sym typeface="Helvetica"/>
              </a:endParaRPr>
            </a:p>
          </p:txBody>
        </p:sp>
        <p:sp>
          <p:nvSpPr>
            <p:cNvPr id="28691" name="Shape 268"/>
            <p:cNvSpPr>
              <a:spLocks noChangeArrowheads="1"/>
            </p:cNvSpPr>
            <p:nvPr/>
          </p:nvSpPr>
          <p:spPr bwMode="auto">
            <a:xfrm>
              <a:off x="850900" y="422275"/>
              <a:ext cx="130175" cy="130175"/>
            </a:xfrm>
            <a:prstGeom prst="ellipse">
              <a:avLst/>
            </a:prstGeom>
            <a:solidFill>
              <a:srgbClr val="FFFED5"/>
            </a:solidFill>
            <a:ln w="12700">
              <a:solidFill>
                <a:srgbClr val="FFFFFF"/>
              </a:solidFill>
              <a:round/>
              <a:headEnd/>
              <a:tailEnd/>
            </a:ln>
          </p:spPr>
          <p:txBody>
            <a:bodyPr lIns="35719" tIns="35719" rIns="35719" bIns="35719" anchor="ct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altLang="en-US" sz="2531" b="0" i="0" u="none" strike="noStrike" kern="1200" cap="none" spc="0" normalizeH="0" baseline="0" noProof="0">
                <a:ln>
                  <a:noFill/>
                </a:ln>
                <a:solidFill>
                  <a:srgbClr val="000000"/>
                </a:solidFill>
                <a:effectLst/>
                <a:uLnTx/>
                <a:uFillTx/>
                <a:latin typeface="Helvetica Light" charset="0"/>
                <a:ea typeface="MS PGothic" panose="020B0600070205080204" pitchFamily="34" charset="-128"/>
                <a:cs typeface="Calibri"/>
                <a:sym typeface="Helvetica Light" charset="0"/>
              </a:endParaRPr>
            </a:p>
          </p:txBody>
        </p:sp>
      </p:grpSp>
      <p:grpSp>
        <p:nvGrpSpPr>
          <p:cNvPr id="273" name="Group 273"/>
          <p:cNvGrpSpPr>
            <a:grpSpLocks/>
          </p:cNvGrpSpPr>
          <p:nvPr/>
        </p:nvGrpSpPr>
        <p:grpSpPr bwMode="auto">
          <a:xfrm>
            <a:off x="2106663" y="331516"/>
            <a:ext cx="8103691" cy="1902023"/>
            <a:chOff x="0" y="0"/>
            <a:chExt cx="8104187" cy="1901825"/>
          </a:xfrm>
        </p:grpSpPr>
        <p:pic>
          <p:nvPicPr>
            <p:cNvPr id="28684" name="image.png"/>
            <p:cNvPicPr>
              <a:picLocks/>
            </p:cNvPicPr>
            <p:nvPr/>
          </p:nvPicPr>
          <p:blipFill>
            <a:blip r:embed="rId4">
              <a:extLst>
                <a:ext uri="{28A0092B-C50C-407E-A947-70E740481C1C}">
                  <a14:useLocalDpi xmlns:a14="http://schemas.microsoft.com/office/drawing/2010/main" val="0"/>
                </a:ext>
              </a:extLst>
            </a:blip>
            <a:srcRect l="51617" t="52737" b="5859"/>
            <a:stretch>
              <a:fillRect/>
            </a:stretch>
          </p:blipFill>
          <p:spPr bwMode="auto">
            <a:xfrm>
              <a:off x="2686050" y="0"/>
              <a:ext cx="2749550"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685" name="image.png"/>
            <p:cNvPicPr>
              <a:picLocks/>
            </p:cNvPicPr>
            <p:nvPr/>
          </p:nvPicPr>
          <p:blipFill>
            <a:blip r:embed="rId4">
              <a:extLst>
                <a:ext uri="{28A0092B-C50C-407E-A947-70E740481C1C}">
                  <a14:useLocalDpi xmlns:a14="http://schemas.microsoft.com/office/drawing/2010/main" val="0"/>
                </a:ext>
              </a:extLst>
            </a:blip>
            <a:srcRect r="51617" b="55667"/>
            <a:stretch>
              <a:fillRect/>
            </a:stretch>
          </p:blipFill>
          <p:spPr bwMode="auto">
            <a:xfrm>
              <a:off x="0" y="0"/>
              <a:ext cx="2600325"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686" name="image.png"/>
            <p:cNvPicPr>
              <a:picLocks/>
            </p:cNvPicPr>
            <p:nvPr/>
          </p:nvPicPr>
          <p:blipFill>
            <a:blip r:embed="rId4">
              <a:extLst>
                <a:ext uri="{28A0092B-C50C-407E-A947-70E740481C1C}">
                  <a14:useLocalDpi xmlns:a14="http://schemas.microsoft.com/office/drawing/2010/main" val="0"/>
                </a:ext>
              </a:extLst>
            </a:blip>
            <a:srcRect l="51617" b="55667"/>
            <a:stretch>
              <a:fillRect/>
            </a:stretch>
          </p:blipFill>
          <p:spPr bwMode="auto">
            <a:xfrm>
              <a:off x="5553075" y="0"/>
              <a:ext cx="2551113"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Tree>
    <p:extLst>
      <p:ext uri="{BB962C8B-B14F-4D97-AF65-F5344CB8AC3E}">
        <p14:creationId xmlns:p14="http://schemas.microsoft.com/office/powerpoint/2010/main" val="1722068424"/>
      </p:ext>
    </p:extLst>
  </p:cSld>
  <p:clrMapOvr>
    <a:masterClrMapping/>
  </p:clrMapOvr>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p:tmAbs val="0"/>
                                  </p:iterate>
                                  <p:childTnLst>
                                    <p:set>
                                      <p:cBhvr>
                                        <p:cTn id="6" fill="hold"/>
                                        <p:tgtEl>
                                          <p:spTgt spid="2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308" name="Shape 308"/>
          <p:cNvSpPr>
            <a:spLocks noChangeArrowheads="1"/>
          </p:cNvSpPr>
          <p:nvPr/>
        </p:nvSpPr>
        <p:spPr bwMode="auto">
          <a:xfrm>
            <a:off x="4377956" y="6481838"/>
            <a:ext cx="3415998" cy="2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799" tIns="50799" rIns="50799" bIns="50799">
            <a:spAutoFit/>
          </a:bodyP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marL="0" marR="0" lvl="0" indent="0" algn="ctr" defTabSz="410751" rtl="0" eaLnBrk="1" fontAlgn="base" latinLnBrk="0" hangingPunct="0">
              <a:lnSpc>
                <a:spcPct val="100000"/>
              </a:lnSpc>
              <a:spcBef>
                <a:spcPct val="0"/>
              </a:spcBef>
              <a:spcAft>
                <a:spcPct val="0"/>
              </a:spcAft>
              <a:buClr>
                <a:srgbClr val="FFFC79"/>
              </a:buClr>
              <a:buSzTx/>
              <a:buFontTx/>
              <a:buNone/>
              <a:tabLst/>
              <a:defRPr/>
            </a:pPr>
            <a:r>
              <a:rPr kumimoji="0" lang="en-US" altLang="en-US" sz="1195" b="0" i="0" u="none" strike="noStrike" kern="1200" cap="none" spc="0" normalizeH="0" baseline="0" noProof="0">
                <a:ln>
                  <a:noFill/>
                </a:ln>
                <a:solidFill>
                  <a:srgbClr val="53D5FD"/>
                </a:solidFill>
                <a:effectLst/>
                <a:uLnTx/>
                <a:uFillTx/>
                <a:latin typeface="Times New Roman" panose="02020603050405020304" pitchFamily="18" charset="0"/>
                <a:ea typeface="MS PGothic" panose="020B0600070205080204" pitchFamily="34" charset="-128"/>
                <a:cs typeface="Times New Roman" panose="02020603050405020304" pitchFamily="18" charset="0"/>
                <a:sym typeface="Times New Roman" panose="02020603050405020304" pitchFamily="18" charset="0"/>
              </a:rPr>
              <a:t>© Kavita Bala, Computer Science, Cornell University</a:t>
            </a:r>
          </a:p>
        </p:txBody>
      </p:sp>
      <p:sp>
        <p:nvSpPr>
          <p:cNvPr id="309" name="Shape 309"/>
          <p:cNvSpPr>
            <a:spLocks noGrp="1"/>
          </p:cNvSpPr>
          <p:nvPr>
            <p:ph type="title"/>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a:lstStyle/>
          <a:p>
            <a:pPr algn="l">
              <a:defRPr/>
            </a:pPr>
            <a:r>
              <a:rPr b="1" dirty="0">
                <a:solidFill>
                  <a:schemeClr val="bg1"/>
                </a:solidFill>
                <a:ea typeface="+mj-ea"/>
                <a:sym typeface="Calibri" charset="0"/>
              </a:rPr>
              <a:t>Ideal Diffuse Reflection</a:t>
            </a:r>
          </a:p>
        </p:txBody>
      </p:sp>
      <p:sp>
        <p:nvSpPr>
          <p:cNvPr id="310" name="Shape 310"/>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a:lstStyle/>
          <a:p>
            <a:pPr marL="825003" indent="-326554">
              <a:buFont typeface="Arial" charset="0"/>
              <a:buChar char="•"/>
              <a:defRPr/>
            </a:pPr>
            <a:r>
              <a:rPr dirty="0">
                <a:solidFill>
                  <a:schemeClr val="bg1"/>
                </a:solidFill>
                <a:ea typeface="+mn-ea"/>
                <a:sym typeface="Calibri" charset="0"/>
              </a:rPr>
              <a:t>Characteristic of multiple scattering materials</a:t>
            </a:r>
          </a:p>
          <a:p>
            <a:pPr marL="825003" indent="-326554">
              <a:buFont typeface="Arial" charset="0"/>
              <a:buChar char="•"/>
              <a:defRPr/>
            </a:pPr>
            <a:r>
              <a:rPr dirty="0">
                <a:solidFill>
                  <a:schemeClr val="bg1"/>
                </a:solidFill>
                <a:ea typeface="+mn-ea"/>
                <a:sym typeface="Calibri" charset="0"/>
              </a:rPr>
              <a:t>An idealization but reasonable for matte surfaces</a:t>
            </a:r>
          </a:p>
          <a:p>
            <a:pPr marL="498449" indent="0">
              <a:buNone/>
              <a:defRPr/>
            </a:pPr>
            <a:endParaRPr dirty="0">
              <a:solidFill>
                <a:schemeClr val="bg1"/>
              </a:solidFill>
              <a:ea typeface="+mn-ea"/>
              <a:sym typeface="Calibri" charset="0"/>
            </a:endParaRPr>
          </a:p>
        </p:txBody>
      </p:sp>
      <p:pic>
        <p:nvPicPr>
          <p:cNvPr id="30725" name="threespheres.png"/>
          <p:cNvPicPr>
            <a:picLocks/>
          </p:cNvPicPr>
          <p:nvPr/>
        </p:nvPicPr>
        <p:blipFill>
          <a:blip r:embed="rId2">
            <a:extLst>
              <a:ext uri="{28A0092B-C50C-407E-A947-70E740481C1C}">
                <a14:useLocalDpi xmlns:a14="http://schemas.microsoft.com/office/drawing/2010/main" val="0"/>
              </a:ext>
            </a:extLst>
          </a:blip>
          <a:srcRect l="4498" t="14999" r="61501" b="17999"/>
          <a:stretch>
            <a:fillRect/>
          </a:stretch>
        </p:blipFill>
        <p:spPr bwMode="auto">
          <a:xfrm>
            <a:off x="5246564" y="4454799"/>
            <a:ext cx="1726778" cy="170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12" name="Shape 312"/>
          <p:cNvSpPr/>
          <p:nvPr/>
        </p:nvSpPr>
        <p:spPr>
          <a:xfrm flipH="1">
            <a:off x="6106048" y="4564187"/>
            <a:ext cx="3944689" cy="670842"/>
          </a:xfrm>
          <a:prstGeom prst="line">
            <a:avLst/>
          </a:prstGeom>
          <a:ln w="25400">
            <a:solidFill>
              <a:srgbClr val="FFFFFF"/>
            </a:solidFill>
          </a:ln>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000000"/>
              </a:solidFill>
              <a:effectLst/>
              <a:uLnTx/>
              <a:uFillTx/>
              <a:latin typeface="Calibri"/>
              <a:ea typeface="ＭＳ Ｐゴシック"/>
              <a:cs typeface="Calibri"/>
              <a:sym typeface="Helvetica"/>
            </a:endParaRPr>
          </a:p>
        </p:txBody>
      </p:sp>
      <p:sp>
        <p:nvSpPr>
          <p:cNvPr id="313" name="Shape 313"/>
          <p:cNvSpPr/>
          <p:nvPr/>
        </p:nvSpPr>
        <p:spPr>
          <a:xfrm flipH="1" flipV="1">
            <a:off x="6106048" y="5364511"/>
            <a:ext cx="3944689" cy="1180951"/>
          </a:xfrm>
          <a:prstGeom prst="line">
            <a:avLst/>
          </a:prstGeom>
          <a:ln w="25400">
            <a:solidFill>
              <a:srgbClr val="FFFFFF"/>
            </a:solidFill>
          </a:ln>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000000"/>
              </a:solidFill>
              <a:effectLst/>
              <a:uLnTx/>
              <a:uFillTx/>
              <a:latin typeface="Calibri"/>
              <a:ea typeface="ＭＳ Ｐゴシック"/>
              <a:cs typeface="Calibri"/>
              <a:sym typeface="Helvetica"/>
            </a:endParaRPr>
          </a:p>
        </p:txBody>
      </p:sp>
      <p:sp>
        <p:nvSpPr>
          <p:cNvPr id="30728" name="Shape 314"/>
          <p:cNvSpPr>
            <a:spLocks noChangeArrowheads="1"/>
          </p:cNvSpPr>
          <p:nvPr/>
        </p:nvSpPr>
        <p:spPr bwMode="auto">
          <a:xfrm>
            <a:off x="5973218" y="5235030"/>
            <a:ext cx="132829" cy="129480"/>
          </a:xfrm>
          <a:prstGeom prst="rect">
            <a:avLst/>
          </a:prstGeom>
          <a:noFill/>
          <a:ln w="6350">
            <a:solidFill>
              <a:srgbClr val="FFFFFF"/>
            </a:solidFill>
            <a:miter lim="400000"/>
            <a:headEnd/>
            <a:tailEnd/>
          </a:ln>
          <a:extLst>
            <a:ext uri="{909E8E84-426E-40DD-AFC4-6F175D3DCCD1}">
              <a14:hiddenFill xmlns:a14="http://schemas.microsoft.com/office/drawing/2010/main">
                <a:solidFill>
                  <a:srgbClr val="FFFFFF"/>
                </a:solidFill>
              </a14:hiddenFill>
            </a:ext>
          </a:extLst>
        </p:spPr>
        <p:txBody>
          <a:bodyPr lIns="50799" tIns="50799" rIns="50799" bIns="50799" anchor="ct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altLang="en-US" sz="2531" b="0" i="0" u="none" strike="noStrike" kern="1200" cap="none" spc="0" normalizeH="0" baseline="0" noProof="0">
              <a:ln>
                <a:noFill/>
              </a:ln>
              <a:solidFill>
                <a:srgbClr val="000000"/>
              </a:solidFill>
              <a:effectLst/>
              <a:uLnTx/>
              <a:uFillTx/>
              <a:latin typeface="Helvetica Light" charset="0"/>
              <a:ea typeface="MS PGothic" panose="020B0600070205080204" pitchFamily="34" charset="-128"/>
              <a:cs typeface="Calibri"/>
              <a:sym typeface="Helvetica Light" charset="0"/>
            </a:endParaRPr>
          </a:p>
        </p:txBody>
      </p:sp>
      <p:pic>
        <p:nvPicPr>
          <p:cNvPr id="30729" name="image.png"/>
          <p:cNvPicPr>
            <a:picLocks/>
          </p:cNvPicPr>
          <p:nvPr/>
        </p:nvPicPr>
        <p:blipFill>
          <a:blip r:embed="rId3">
            <a:extLst>
              <a:ext uri="{28A0092B-C50C-407E-A947-70E740481C1C}">
                <a14:useLocalDpi xmlns:a14="http://schemas.microsoft.com/office/drawing/2010/main" val="0"/>
              </a:ext>
            </a:extLst>
          </a:blip>
          <a:srcRect r="51617" b="55667"/>
          <a:stretch>
            <a:fillRect/>
          </a:stretch>
        </p:blipFill>
        <p:spPr bwMode="auto">
          <a:xfrm>
            <a:off x="7367366" y="4554141"/>
            <a:ext cx="2706811" cy="198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16" name="Shape 316"/>
          <p:cNvSpPr/>
          <p:nvPr/>
        </p:nvSpPr>
        <p:spPr>
          <a:xfrm flipV="1">
            <a:off x="5973217" y="4556375"/>
            <a:ext cx="1396380" cy="663029"/>
          </a:xfrm>
          <a:prstGeom prst="line">
            <a:avLst/>
          </a:prstGeom>
          <a:ln w="25400">
            <a:solidFill>
              <a:srgbClr val="FFFFFF"/>
            </a:solidFill>
          </a:ln>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000000"/>
              </a:solidFill>
              <a:effectLst/>
              <a:uLnTx/>
              <a:uFillTx/>
              <a:latin typeface="Calibri"/>
              <a:ea typeface="ＭＳ Ｐゴシック"/>
              <a:cs typeface="Calibri"/>
              <a:sym typeface="Helvetica"/>
            </a:endParaRPr>
          </a:p>
        </p:txBody>
      </p:sp>
      <p:sp>
        <p:nvSpPr>
          <p:cNvPr id="317" name="Shape 317"/>
          <p:cNvSpPr/>
          <p:nvPr/>
        </p:nvSpPr>
        <p:spPr>
          <a:xfrm>
            <a:off x="5973217" y="5364511"/>
            <a:ext cx="1388566" cy="1166441"/>
          </a:xfrm>
          <a:prstGeom prst="line">
            <a:avLst/>
          </a:prstGeom>
          <a:ln w="25400">
            <a:solidFill>
              <a:srgbClr val="FFFFFF"/>
            </a:solidFill>
          </a:ln>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000000"/>
              </a:solidFill>
              <a:effectLst/>
              <a:uLnTx/>
              <a:uFillTx/>
              <a:latin typeface="Calibri"/>
              <a:ea typeface="ＭＳ Ｐゴシック"/>
              <a:cs typeface="Calibri"/>
              <a:sym typeface="Helvetica"/>
            </a:endParaRPr>
          </a:p>
        </p:txBody>
      </p:sp>
    </p:spTree>
    <p:extLst>
      <p:ext uri="{BB962C8B-B14F-4D97-AF65-F5344CB8AC3E}">
        <p14:creationId xmlns:p14="http://schemas.microsoft.com/office/powerpoint/2010/main" val="2555280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609600" y="274638"/>
            <a:ext cx="10972800" cy="1143000"/>
          </a:xfrm>
        </p:spPr>
        <p:txBody>
          <a:bodyPr/>
          <a:lstStyle/>
          <a:p>
            <a:r>
              <a:rPr lang="en-US">
                <a:sym typeface="Calibri" charset="0"/>
              </a:rPr>
              <a:t>Lambertian Reflectance</a:t>
            </a:r>
          </a:p>
        </p:txBody>
      </p:sp>
      <p:sp>
        <p:nvSpPr>
          <p:cNvPr id="13314" name="Rectangle 2"/>
          <p:cNvSpPr>
            <a:spLocks/>
          </p:cNvSpPr>
          <p:nvPr/>
        </p:nvSpPr>
        <p:spPr bwMode="auto">
          <a:xfrm>
            <a:off x="1393527" y="4065241"/>
            <a:ext cx="9181708" cy="15578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p>
            <a:pPr marL="296902" marR="0" lvl="0" indent="-296902" algn="l" defTabSz="410751" rtl="0" eaLnBrk="1" fontAlgn="base" latinLnBrk="0" hangingPunct="0">
              <a:lnSpc>
                <a:spcPct val="100000"/>
              </a:lnSpc>
              <a:spcBef>
                <a:spcPct val="0"/>
              </a:spcBef>
              <a:spcAft>
                <a:spcPct val="0"/>
              </a:spcAft>
              <a:buClrTx/>
              <a:buSzPct val="100000"/>
              <a:buFontTx/>
              <a:buAutoNum type="arabicPeriod"/>
              <a:tabLst/>
              <a:defRPr/>
            </a:pPr>
            <a:r>
              <a:rPr kumimoji="0" lang="en-US" sz="2531" b="0" i="0" u="none" strike="noStrike" kern="1200" cap="none" spc="0" normalizeH="0" baseline="0" noProof="0" dirty="0">
                <a:ln>
                  <a:noFill/>
                </a:ln>
                <a:solidFill>
                  <a:srgbClr val="000000"/>
                </a:solidFill>
                <a:effectLst/>
                <a:uLnTx/>
                <a:uFillTx/>
                <a:latin typeface="Myriad Pro"/>
                <a:ea typeface="ＭＳ Ｐゴシック" charset="0"/>
                <a:cs typeface="Calibri"/>
                <a:sym typeface="Calibri" charset="0"/>
              </a:rPr>
              <a:t>Reflected energy is proportional to cosine of angle between L and N </a:t>
            </a:r>
            <a:r>
              <a:rPr kumimoji="0" lang="en-US" sz="2531" b="1" i="0" u="none" strike="noStrike" kern="1200" cap="none" spc="0" normalizeH="0" baseline="0" noProof="0" dirty="0">
                <a:ln>
                  <a:noFill/>
                </a:ln>
                <a:solidFill>
                  <a:srgbClr val="000000"/>
                </a:solidFill>
                <a:effectLst/>
                <a:uLnTx/>
                <a:uFillTx/>
                <a:latin typeface="Myriad Pro"/>
                <a:ea typeface="ＭＳ Ｐゴシック" charset="0"/>
                <a:cs typeface="Calibri"/>
                <a:sym typeface="Calibri" charset="0"/>
              </a:rPr>
              <a:t>(incoming)</a:t>
            </a:r>
            <a:endParaRPr kumimoji="0" lang="en-US" sz="2531" b="0" i="0" u="none" strike="noStrike" kern="1200" cap="none" spc="0" normalizeH="0" baseline="0" noProof="0" dirty="0">
              <a:ln>
                <a:noFill/>
              </a:ln>
              <a:solidFill>
                <a:srgbClr val="000000"/>
              </a:solidFill>
              <a:effectLst/>
              <a:uLnTx/>
              <a:uFillTx/>
              <a:latin typeface="Myriad Pro"/>
              <a:ea typeface="ＭＳ Ｐゴシック" charset="0"/>
              <a:cs typeface="Calibri"/>
              <a:sym typeface="Calibri" charset="0"/>
            </a:endParaRPr>
          </a:p>
          <a:p>
            <a:pPr marL="296902" marR="0" lvl="0" indent="-296902" algn="l" defTabSz="410751" rtl="0" eaLnBrk="1" fontAlgn="base" latinLnBrk="0" hangingPunct="0">
              <a:lnSpc>
                <a:spcPct val="100000"/>
              </a:lnSpc>
              <a:spcBef>
                <a:spcPct val="0"/>
              </a:spcBef>
              <a:spcAft>
                <a:spcPct val="0"/>
              </a:spcAft>
              <a:buClrTx/>
              <a:buSzTx/>
              <a:buFontTx/>
              <a:buNone/>
              <a:tabLst/>
              <a:defRPr/>
            </a:pPr>
            <a:endParaRPr kumimoji="0" lang="en-US" sz="2531" b="0" i="0" u="none" strike="noStrike" kern="1200" cap="none" spc="0" normalizeH="0" baseline="0" noProof="0" dirty="0">
              <a:ln>
                <a:noFill/>
              </a:ln>
              <a:solidFill>
                <a:srgbClr val="000000"/>
              </a:solidFill>
              <a:effectLst/>
              <a:uLnTx/>
              <a:uFillTx/>
              <a:latin typeface="Myriad Pro"/>
              <a:ea typeface="ＭＳ Ｐゴシック" charset="0"/>
              <a:cs typeface="Calibri"/>
              <a:sym typeface="Calibri" charset="0"/>
            </a:endParaRPr>
          </a:p>
          <a:p>
            <a:pPr marL="296902" marR="0" lvl="0" indent="-296902" algn="l" defTabSz="410751" rtl="0" eaLnBrk="1" fontAlgn="base" latinLnBrk="0" hangingPunct="0">
              <a:lnSpc>
                <a:spcPct val="100000"/>
              </a:lnSpc>
              <a:spcBef>
                <a:spcPct val="0"/>
              </a:spcBef>
              <a:spcAft>
                <a:spcPct val="0"/>
              </a:spcAft>
              <a:buClrTx/>
              <a:buSzPct val="100000"/>
              <a:buFontTx/>
              <a:buAutoNum type="arabicPeriod" startAt="2"/>
              <a:tabLst/>
              <a:defRPr/>
            </a:pPr>
            <a:r>
              <a:rPr kumimoji="0" lang="en-US" sz="2531" b="0" i="0" u="none" strike="noStrike" kern="1200" cap="none" spc="0" normalizeH="0" baseline="0" noProof="0" dirty="0">
                <a:ln>
                  <a:noFill/>
                </a:ln>
                <a:solidFill>
                  <a:srgbClr val="000000"/>
                </a:solidFill>
                <a:effectLst/>
                <a:uLnTx/>
                <a:uFillTx/>
                <a:latin typeface="Myriad Pro"/>
                <a:ea typeface="ＭＳ Ｐゴシック" charset="0"/>
                <a:cs typeface="Calibri"/>
                <a:sym typeface="Calibri" charset="0"/>
              </a:rPr>
              <a:t>Measured intensity is viewpoint-independent </a:t>
            </a:r>
            <a:r>
              <a:rPr kumimoji="0" lang="en-US" sz="2531" b="1" i="0" u="none" strike="noStrike" kern="1200" cap="none" spc="0" normalizeH="0" baseline="0" noProof="0" dirty="0">
                <a:ln>
                  <a:noFill/>
                </a:ln>
                <a:solidFill>
                  <a:srgbClr val="000000"/>
                </a:solidFill>
                <a:effectLst/>
                <a:uLnTx/>
                <a:uFillTx/>
                <a:latin typeface="Myriad Pro"/>
                <a:ea typeface="ＭＳ Ｐゴシック" charset="0"/>
                <a:cs typeface="Calibri"/>
                <a:sym typeface="Calibri" charset="0"/>
              </a:rPr>
              <a:t>(outgoing)</a:t>
            </a:r>
            <a:endParaRPr kumimoji="0" lang="en-US" sz="1266" b="0" i="0" u="none" strike="noStrike" kern="1200" cap="none" spc="0" normalizeH="0" baseline="0" noProof="0" dirty="0">
              <a:ln>
                <a:noFill/>
              </a:ln>
              <a:solidFill>
                <a:srgbClr val="000000"/>
              </a:solidFill>
              <a:effectLst/>
              <a:uLnTx/>
              <a:uFillTx/>
              <a:latin typeface="Myriad Pro"/>
              <a:ea typeface="ＭＳ Ｐゴシック" charset="0"/>
              <a:cs typeface="Helvetica Light" charset="0"/>
              <a:sym typeface="Helvetica Light" charset="0"/>
            </a:endParaRPr>
          </a:p>
        </p:txBody>
      </p:sp>
      <p:pic>
        <p:nvPicPr>
          <p:cNvPr id="13315" name="Picture 3" descr="shade_geom"/>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59385" y="1417589"/>
            <a:ext cx="2928938" cy="214089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3316" name="Picture 4" descr="Diffuse_reflecti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5191" y="1545953"/>
            <a:ext cx="2330648" cy="18841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317" name="AutoShape 5"/>
          <p:cNvSpPr>
            <a:spLocks/>
          </p:cNvSpPr>
          <p:nvPr/>
        </p:nvSpPr>
        <p:spPr bwMode="auto">
          <a:xfrm>
            <a:off x="3475138" y="2832944"/>
            <a:ext cx="663029" cy="664146"/>
          </a:xfrm>
          <a:custGeom>
            <a:avLst/>
            <a:gdLst>
              <a:gd name="T0" fmla="*/ 471464 w 19679"/>
              <a:gd name="T1" fmla="*/ 518384 h 19679"/>
              <a:gd name="T2" fmla="*/ 471464 w 19679"/>
              <a:gd name="T3" fmla="*/ 518384 h 19679"/>
              <a:gd name="T4" fmla="*/ 471464 w 19679"/>
              <a:gd name="T5" fmla="*/ 518384 h 19679"/>
              <a:gd name="T6" fmla="*/ 471464 w 19679"/>
              <a:gd name="T7" fmla="*/ 51838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cmpd="sng">
            <a:solidFill>
              <a:srgbClr val="EC5D57"/>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2531" b="0" i="0" u="none" strike="noStrike" kern="1200" cap="none" spc="0" normalizeH="0" baseline="0" noProof="0">
              <a:ln>
                <a:noFill/>
              </a:ln>
              <a:solidFill>
                <a:srgbClr val="000000"/>
              </a:solidFill>
              <a:effectLst/>
              <a:uLnTx/>
              <a:uFillTx/>
              <a:latin typeface="Helvetica Light" charset="0"/>
              <a:ea typeface="MS PGothic" panose="020B0600070205080204" pitchFamily="34" charset="-128"/>
              <a:cs typeface="Calibri"/>
              <a:sym typeface="Helvetica Light" charset="0"/>
            </a:endParaRPr>
          </a:p>
        </p:txBody>
      </p:sp>
    </p:spTree>
    <p:extLst>
      <p:ext uri="{BB962C8B-B14F-4D97-AF65-F5344CB8AC3E}">
        <p14:creationId xmlns:p14="http://schemas.microsoft.com/office/powerpoint/2010/main" val="1812800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609600" y="274638"/>
            <a:ext cx="10972800" cy="1143000"/>
          </a:xfrm>
        </p:spPr>
        <p:txBody>
          <a:bodyPr>
            <a:normAutofit/>
          </a:bodyPr>
          <a:lstStyle/>
          <a:p>
            <a:r>
              <a:rPr lang="en-US">
                <a:sym typeface="Calibri" charset="0"/>
              </a:rPr>
              <a:t>Lambertian Reflectance: Incoming</a:t>
            </a:r>
          </a:p>
        </p:txBody>
      </p:sp>
      <p:sp>
        <p:nvSpPr>
          <p:cNvPr id="4" name="Content Placeholder 3">
            <a:extLst>
              <a:ext uri="{FF2B5EF4-FFF2-40B4-BE49-F238E27FC236}">
                <a16:creationId xmlns:a16="http://schemas.microsoft.com/office/drawing/2014/main" id="{45F74AD3-3B81-4058-98A9-E26AF7C58B28}"/>
              </a:ext>
            </a:extLst>
          </p:cNvPr>
          <p:cNvSpPr>
            <a:spLocks noGrp="1"/>
          </p:cNvSpPr>
          <p:nvPr>
            <p:ph idx="1"/>
          </p:nvPr>
        </p:nvSpPr>
        <p:spPr/>
        <p:txBody>
          <a:bodyPr/>
          <a:lstStyle/>
          <a:p>
            <a:r>
              <a:rPr lang="en-US" dirty="0"/>
              <a:t>Reflected energy is proportional to cosine of angle between L and N</a:t>
            </a:r>
          </a:p>
          <a:p>
            <a:endParaRPr lang="en-US" dirty="0"/>
          </a:p>
        </p:txBody>
      </p:sp>
      <p:grpSp>
        <p:nvGrpSpPr>
          <p:cNvPr id="34818" name="Group 2"/>
          <p:cNvGrpSpPr>
            <a:grpSpLocks/>
          </p:cNvGrpSpPr>
          <p:nvPr/>
        </p:nvGrpSpPr>
        <p:grpSpPr bwMode="auto">
          <a:xfrm>
            <a:off x="4276577" y="2386460"/>
            <a:ext cx="2925589" cy="3549551"/>
            <a:chOff x="-1" y="-67936"/>
            <a:chExt cx="4160030" cy="5048867"/>
          </a:xfrm>
        </p:grpSpPr>
        <p:grpSp>
          <p:nvGrpSpPr>
            <p:cNvPr id="34820" name="Group 3"/>
            <p:cNvGrpSpPr>
              <a:grpSpLocks/>
            </p:cNvGrpSpPr>
            <p:nvPr/>
          </p:nvGrpSpPr>
          <p:grpSpPr bwMode="auto">
            <a:xfrm>
              <a:off x="4160028" y="-67936"/>
              <a:ext cx="1" cy="5048867"/>
              <a:chOff x="-1" y="-1"/>
              <a:chExt cx="2" cy="5048867"/>
            </a:xfrm>
          </p:grpSpPr>
          <p:sp>
            <p:nvSpPr>
              <p:cNvPr id="2" name="Line 4"/>
              <p:cNvSpPr>
                <a:spLocks noChangeShapeType="1"/>
              </p:cNvSpPr>
              <p:nvPr/>
            </p:nvSpPr>
            <p:spPr bwMode="auto">
              <a:xfrm flipV="1">
                <a:off x="1" y="3361148"/>
                <a:ext cx="0" cy="1687718"/>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14341" name="Line 5"/>
              <p:cNvSpPr>
                <a:spLocks noChangeShapeType="1"/>
              </p:cNvSpPr>
              <p:nvPr/>
            </p:nvSpPr>
            <p:spPr bwMode="auto">
              <a:xfrm flipV="1">
                <a:off x="1" y="1679779"/>
                <a:ext cx="0" cy="1689306"/>
              </a:xfrm>
              <a:prstGeom prst="line">
                <a:avLst/>
              </a:prstGeom>
              <a:noFill/>
              <a:ln w="50800" cap="flat" cmpd="sng">
                <a:solidFill>
                  <a:srgbClr val="51A7F9"/>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14342" name="Line 6"/>
              <p:cNvSpPr>
                <a:spLocks noChangeShapeType="1"/>
              </p:cNvSpPr>
              <p:nvPr/>
            </p:nvSpPr>
            <p:spPr bwMode="auto">
              <a:xfrm flipV="1">
                <a:off x="1" y="-1"/>
                <a:ext cx="0" cy="1687719"/>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sp>
          <p:nvSpPr>
            <p:cNvPr id="14343" name="Line 7"/>
            <p:cNvSpPr>
              <a:spLocks noChangeShapeType="1"/>
            </p:cNvSpPr>
            <p:nvPr/>
          </p:nvSpPr>
          <p:spPr bwMode="auto">
            <a:xfrm>
              <a:off x="-1" y="2313605"/>
              <a:ext cx="4110827"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14344" name="Line 8"/>
            <p:cNvSpPr>
              <a:spLocks noChangeShapeType="1"/>
            </p:cNvSpPr>
            <p:nvPr/>
          </p:nvSpPr>
          <p:spPr bwMode="auto">
            <a:xfrm>
              <a:off x="-1" y="2612092"/>
              <a:ext cx="4110827"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14345" name="Line 9"/>
            <p:cNvSpPr>
              <a:spLocks noChangeShapeType="1"/>
            </p:cNvSpPr>
            <p:nvPr/>
          </p:nvSpPr>
          <p:spPr bwMode="auto">
            <a:xfrm>
              <a:off x="-1" y="1716632"/>
              <a:ext cx="4110827"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14346" name="Line 10"/>
            <p:cNvSpPr>
              <a:spLocks noChangeShapeType="1"/>
            </p:cNvSpPr>
            <p:nvPr/>
          </p:nvSpPr>
          <p:spPr bwMode="auto">
            <a:xfrm>
              <a:off x="-1" y="2015119"/>
              <a:ext cx="4110827"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14347" name="Line 11"/>
            <p:cNvSpPr>
              <a:spLocks noChangeShapeType="1"/>
            </p:cNvSpPr>
            <p:nvPr/>
          </p:nvSpPr>
          <p:spPr bwMode="auto">
            <a:xfrm>
              <a:off x="-1" y="3509139"/>
              <a:ext cx="411082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14348" name="Line 12"/>
            <p:cNvSpPr>
              <a:spLocks noChangeShapeType="1"/>
            </p:cNvSpPr>
            <p:nvPr/>
          </p:nvSpPr>
          <p:spPr bwMode="auto">
            <a:xfrm>
              <a:off x="-1" y="3807626"/>
              <a:ext cx="411082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14349" name="Line 13"/>
            <p:cNvSpPr>
              <a:spLocks noChangeShapeType="1"/>
            </p:cNvSpPr>
            <p:nvPr/>
          </p:nvSpPr>
          <p:spPr bwMode="auto">
            <a:xfrm>
              <a:off x="-1" y="2912166"/>
              <a:ext cx="4110827"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14350" name="Line 14"/>
            <p:cNvSpPr>
              <a:spLocks noChangeShapeType="1"/>
            </p:cNvSpPr>
            <p:nvPr/>
          </p:nvSpPr>
          <p:spPr bwMode="auto">
            <a:xfrm>
              <a:off x="-1" y="3210653"/>
              <a:ext cx="4110827"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14351" name="Line 15"/>
            <p:cNvSpPr>
              <a:spLocks noChangeShapeType="1"/>
            </p:cNvSpPr>
            <p:nvPr/>
          </p:nvSpPr>
          <p:spPr bwMode="auto">
            <a:xfrm>
              <a:off x="-1" y="1119659"/>
              <a:ext cx="411082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14352" name="Line 16"/>
            <p:cNvSpPr>
              <a:spLocks noChangeShapeType="1"/>
            </p:cNvSpPr>
            <p:nvPr/>
          </p:nvSpPr>
          <p:spPr bwMode="auto">
            <a:xfrm>
              <a:off x="-1" y="1418146"/>
              <a:ext cx="411082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spTree>
    <p:extLst>
      <p:ext uri="{BB962C8B-B14F-4D97-AF65-F5344CB8AC3E}">
        <p14:creationId xmlns:p14="http://schemas.microsoft.com/office/powerpoint/2010/main" val="1091525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609600" y="274638"/>
            <a:ext cx="10972800" cy="1143000"/>
          </a:xfrm>
        </p:spPr>
        <p:txBody>
          <a:bodyPr>
            <a:normAutofit/>
          </a:bodyPr>
          <a:lstStyle/>
          <a:p>
            <a:r>
              <a:rPr lang="en-US">
                <a:sym typeface="Calibri" charset="0"/>
              </a:rPr>
              <a:t>Lambertian Reflectance: Incoming</a:t>
            </a:r>
          </a:p>
        </p:txBody>
      </p:sp>
      <p:sp>
        <p:nvSpPr>
          <p:cNvPr id="4" name="Content Placeholder 3">
            <a:extLst>
              <a:ext uri="{FF2B5EF4-FFF2-40B4-BE49-F238E27FC236}">
                <a16:creationId xmlns:a16="http://schemas.microsoft.com/office/drawing/2014/main" id="{45F74AD3-3B81-4058-98A9-E26AF7C58B28}"/>
              </a:ext>
            </a:extLst>
          </p:cNvPr>
          <p:cNvSpPr>
            <a:spLocks noGrp="1"/>
          </p:cNvSpPr>
          <p:nvPr>
            <p:ph idx="1"/>
          </p:nvPr>
        </p:nvSpPr>
        <p:spPr/>
        <p:txBody>
          <a:bodyPr/>
          <a:lstStyle/>
          <a:p>
            <a:r>
              <a:rPr lang="en-US" dirty="0"/>
              <a:t>Reflected energy is proportional to cosine of angle between L and N</a:t>
            </a:r>
          </a:p>
          <a:p>
            <a:endParaRPr lang="en-US" dirty="0"/>
          </a:p>
        </p:txBody>
      </p:sp>
      <p:grpSp>
        <p:nvGrpSpPr>
          <p:cNvPr id="19" name="Group 1">
            <a:extLst>
              <a:ext uri="{FF2B5EF4-FFF2-40B4-BE49-F238E27FC236}">
                <a16:creationId xmlns:a16="http://schemas.microsoft.com/office/drawing/2014/main" id="{9CD10C39-8342-4D72-B7C3-E11091C3F1A1}"/>
              </a:ext>
            </a:extLst>
          </p:cNvPr>
          <p:cNvGrpSpPr>
            <a:grpSpLocks/>
          </p:cNvGrpSpPr>
          <p:nvPr/>
        </p:nvGrpSpPr>
        <p:grpSpPr bwMode="auto">
          <a:xfrm>
            <a:off x="4274345" y="2801689"/>
            <a:ext cx="4066357" cy="2719090"/>
            <a:chOff x="-1" y="522669"/>
            <a:chExt cx="5782704" cy="3867657"/>
          </a:xfrm>
        </p:grpSpPr>
        <p:grpSp>
          <p:nvGrpSpPr>
            <p:cNvPr id="20" name="Group 2">
              <a:extLst>
                <a:ext uri="{FF2B5EF4-FFF2-40B4-BE49-F238E27FC236}">
                  <a16:creationId xmlns:a16="http://schemas.microsoft.com/office/drawing/2014/main" id="{58BC34FA-4B64-49A6-AD6C-39A304342F91}"/>
                </a:ext>
              </a:extLst>
            </p:cNvPr>
            <p:cNvGrpSpPr>
              <a:grpSpLocks/>
            </p:cNvGrpSpPr>
            <p:nvPr/>
          </p:nvGrpSpPr>
          <p:grpSpPr bwMode="auto">
            <a:xfrm rot="2400000">
              <a:off x="4160028" y="-67936"/>
              <a:ext cx="1" cy="5048867"/>
              <a:chOff x="-1" y="-1"/>
              <a:chExt cx="2" cy="5048867"/>
            </a:xfrm>
          </p:grpSpPr>
          <p:sp>
            <p:nvSpPr>
              <p:cNvPr id="31" name="Line 3">
                <a:extLst>
                  <a:ext uri="{FF2B5EF4-FFF2-40B4-BE49-F238E27FC236}">
                    <a16:creationId xmlns:a16="http://schemas.microsoft.com/office/drawing/2014/main" id="{6885F8C7-26D9-4065-B636-69030E3B71A1}"/>
                  </a:ext>
                </a:extLst>
              </p:cNvPr>
              <p:cNvSpPr>
                <a:spLocks noChangeShapeType="1"/>
              </p:cNvSpPr>
              <p:nvPr/>
            </p:nvSpPr>
            <p:spPr bwMode="auto">
              <a:xfrm flipV="1">
                <a:off x="-1590" y="3361081"/>
                <a:ext cx="0" cy="1687733"/>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32" name="Line 4">
                <a:extLst>
                  <a:ext uri="{FF2B5EF4-FFF2-40B4-BE49-F238E27FC236}">
                    <a16:creationId xmlns:a16="http://schemas.microsoft.com/office/drawing/2014/main" id="{B376D3B7-EF2D-4FA5-80B2-F58762A68CDA}"/>
                  </a:ext>
                </a:extLst>
              </p:cNvPr>
              <p:cNvSpPr>
                <a:spLocks noChangeShapeType="1"/>
              </p:cNvSpPr>
              <p:nvPr/>
            </p:nvSpPr>
            <p:spPr bwMode="auto">
              <a:xfrm flipV="1">
                <a:off x="623" y="1679511"/>
                <a:ext cx="0" cy="1689322"/>
              </a:xfrm>
              <a:prstGeom prst="line">
                <a:avLst/>
              </a:prstGeom>
              <a:noFill/>
              <a:ln w="50800" cap="flat" cmpd="sng">
                <a:solidFill>
                  <a:srgbClr val="51A7F9"/>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33" name="Line 5">
                <a:extLst>
                  <a:ext uri="{FF2B5EF4-FFF2-40B4-BE49-F238E27FC236}">
                    <a16:creationId xmlns:a16="http://schemas.microsoft.com/office/drawing/2014/main" id="{8EC9A7B3-CCC0-4C97-AE3C-16AA43298BE2}"/>
                  </a:ext>
                </a:extLst>
              </p:cNvPr>
              <p:cNvSpPr>
                <a:spLocks noChangeShapeType="1"/>
              </p:cNvSpPr>
              <p:nvPr/>
            </p:nvSpPr>
            <p:spPr bwMode="auto">
              <a:xfrm flipV="1">
                <a:off x="-1637" y="-666"/>
                <a:ext cx="0" cy="1687733"/>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sp>
          <p:nvSpPr>
            <p:cNvPr id="21" name="Line 6">
              <a:extLst>
                <a:ext uri="{FF2B5EF4-FFF2-40B4-BE49-F238E27FC236}">
                  <a16:creationId xmlns:a16="http://schemas.microsoft.com/office/drawing/2014/main" id="{D89D0B5C-8E0B-4876-AFCB-A7294C872A7A}"/>
                </a:ext>
              </a:extLst>
            </p:cNvPr>
            <p:cNvSpPr>
              <a:spLocks noChangeShapeType="1"/>
            </p:cNvSpPr>
            <p:nvPr/>
          </p:nvSpPr>
          <p:spPr bwMode="auto">
            <a:xfrm>
              <a:off x="-1" y="2313604"/>
              <a:ext cx="4230279"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22" name="Line 7">
              <a:extLst>
                <a:ext uri="{FF2B5EF4-FFF2-40B4-BE49-F238E27FC236}">
                  <a16:creationId xmlns:a16="http://schemas.microsoft.com/office/drawing/2014/main" id="{4676544B-EFCA-4115-A903-6EFC88479544}"/>
                </a:ext>
              </a:extLst>
            </p:cNvPr>
            <p:cNvSpPr>
              <a:spLocks noChangeShapeType="1"/>
            </p:cNvSpPr>
            <p:nvPr/>
          </p:nvSpPr>
          <p:spPr bwMode="auto">
            <a:xfrm>
              <a:off x="-1" y="2612093"/>
              <a:ext cx="3979478"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23" name="Line 8">
              <a:extLst>
                <a:ext uri="{FF2B5EF4-FFF2-40B4-BE49-F238E27FC236}">
                  <a16:creationId xmlns:a16="http://schemas.microsoft.com/office/drawing/2014/main" id="{87F21D8F-E17B-4343-AB27-77C2169465D4}"/>
                </a:ext>
              </a:extLst>
            </p:cNvPr>
            <p:cNvSpPr>
              <a:spLocks noChangeShapeType="1"/>
            </p:cNvSpPr>
            <p:nvPr/>
          </p:nvSpPr>
          <p:spPr bwMode="auto">
            <a:xfrm>
              <a:off x="-1" y="1716626"/>
              <a:ext cx="473981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24" name="Line 9">
              <a:extLst>
                <a:ext uri="{FF2B5EF4-FFF2-40B4-BE49-F238E27FC236}">
                  <a16:creationId xmlns:a16="http://schemas.microsoft.com/office/drawing/2014/main" id="{F7FE8769-09D8-481A-90DE-2103E70561AB}"/>
                </a:ext>
              </a:extLst>
            </p:cNvPr>
            <p:cNvSpPr>
              <a:spLocks noChangeShapeType="1"/>
            </p:cNvSpPr>
            <p:nvPr/>
          </p:nvSpPr>
          <p:spPr bwMode="auto">
            <a:xfrm>
              <a:off x="-1" y="2015115"/>
              <a:ext cx="4485841"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25" name="Line 10">
              <a:extLst>
                <a:ext uri="{FF2B5EF4-FFF2-40B4-BE49-F238E27FC236}">
                  <a16:creationId xmlns:a16="http://schemas.microsoft.com/office/drawing/2014/main" id="{5B6E436B-F380-4AEC-9691-52B70AF44002}"/>
                </a:ext>
              </a:extLst>
            </p:cNvPr>
            <p:cNvSpPr>
              <a:spLocks noChangeShapeType="1"/>
            </p:cNvSpPr>
            <p:nvPr/>
          </p:nvSpPr>
          <p:spPr bwMode="auto">
            <a:xfrm>
              <a:off x="-1" y="3509148"/>
              <a:ext cx="3241362"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26" name="Line 11">
              <a:extLst>
                <a:ext uri="{FF2B5EF4-FFF2-40B4-BE49-F238E27FC236}">
                  <a16:creationId xmlns:a16="http://schemas.microsoft.com/office/drawing/2014/main" id="{19EB0E5B-9D65-4A32-BCAC-BF71C193B153}"/>
                </a:ext>
              </a:extLst>
            </p:cNvPr>
            <p:cNvSpPr>
              <a:spLocks noChangeShapeType="1"/>
            </p:cNvSpPr>
            <p:nvPr/>
          </p:nvSpPr>
          <p:spPr bwMode="auto">
            <a:xfrm>
              <a:off x="-1" y="3807638"/>
              <a:ext cx="298103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27" name="Line 12">
              <a:extLst>
                <a:ext uri="{FF2B5EF4-FFF2-40B4-BE49-F238E27FC236}">
                  <a16:creationId xmlns:a16="http://schemas.microsoft.com/office/drawing/2014/main" id="{B8591A12-952B-4CEA-9E40-46234CA847C4}"/>
                </a:ext>
              </a:extLst>
            </p:cNvPr>
            <p:cNvSpPr>
              <a:spLocks noChangeShapeType="1"/>
            </p:cNvSpPr>
            <p:nvPr/>
          </p:nvSpPr>
          <p:spPr bwMode="auto">
            <a:xfrm>
              <a:off x="-1" y="2912170"/>
              <a:ext cx="3742963"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28" name="Line 13">
              <a:extLst>
                <a:ext uri="{FF2B5EF4-FFF2-40B4-BE49-F238E27FC236}">
                  <a16:creationId xmlns:a16="http://schemas.microsoft.com/office/drawing/2014/main" id="{118B0087-1E24-49AF-8379-6CFE78427B40}"/>
                </a:ext>
              </a:extLst>
            </p:cNvPr>
            <p:cNvSpPr>
              <a:spLocks noChangeShapeType="1"/>
            </p:cNvSpPr>
            <p:nvPr/>
          </p:nvSpPr>
          <p:spPr bwMode="auto">
            <a:xfrm>
              <a:off x="-1" y="3210659"/>
              <a:ext cx="347152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29" name="Line 14">
              <a:extLst>
                <a:ext uri="{FF2B5EF4-FFF2-40B4-BE49-F238E27FC236}">
                  <a16:creationId xmlns:a16="http://schemas.microsoft.com/office/drawing/2014/main" id="{7D546307-7093-4AAC-BF82-14E5838FAC57}"/>
                </a:ext>
              </a:extLst>
            </p:cNvPr>
            <p:cNvSpPr>
              <a:spLocks noChangeShapeType="1"/>
            </p:cNvSpPr>
            <p:nvPr/>
          </p:nvSpPr>
          <p:spPr bwMode="auto">
            <a:xfrm>
              <a:off x="-1" y="1119647"/>
              <a:ext cx="5212846"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30" name="Line 15">
              <a:extLst>
                <a:ext uri="{FF2B5EF4-FFF2-40B4-BE49-F238E27FC236}">
                  <a16:creationId xmlns:a16="http://schemas.microsoft.com/office/drawing/2014/main" id="{0C68EB8E-016D-475A-BCB1-A2EAED51F32E}"/>
                </a:ext>
              </a:extLst>
            </p:cNvPr>
            <p:cNvSpPr>
              <a:spLocks noChangeShapeType="1"/>
            </p:cNvSpPr>
            <p:nvPr/>
          </p:nvSpPr>
          <p:spPr bwMode="auto">
            <a:xfrm>
              <a:off x="-1" y="1418136"/>
              <a:ext cx="4989031"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spTree>
    <p:extLst>
      <p:ext uri="{BB962C8B-B14F-4D97-AF65-F5344CB8AC3E}">
        <p14:creationId xmlns:p14="http://schemas.microsoft.com/office/powerpoint/2010/main" val="526335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609600" y="274638"/>
            <a:ext cx="10972800" cy="1143000"/>
          </a:xfrm>
        </p:spPr>
        <p:txBody>
          <a:bodyPr>
            <a:normAutofit/>
          </a:bodyPr>
          <a:lstStyle/>
          <a:p>
            <a:r>
              <a:rPr lang="en-US">
                <a:sym typeface="Calibri" charset="0"/>
              </a:rPr>
              <a:t>Lambertian Reflectance: Incoming</a:t>
            </a:r>
          </a:p>
        </p:txBody>
      </p:sp>
      <p:sp>
        <p:nvSpPr>
          <p:cNvPr id="4" name="Content Placeholder 3">
            <a:extLst>
              <a:ext uri="{FF2B5EF4-FFF2-40B4-BE49-F238E27FC236}">
                <a16:creationId xmlns:a16="http://schemas.microsoft.com/office/drawing/2014/main" id="{45F74AD3-3B81-4058-98A9-E26AF7C58B28}"/>
              </a:ext>
            </a:extLst>
          </p:cNvPr>
          <p:cNvSpPr>
            <a:spLocks noGrp="1"/>
          </p:cNvSpPr>
          <p:nvPr>
            <p:ph idx="1"/>
          </p:nvPr>
        </p:nvSpPr>
        <p:spPr/>
        <p:txBody>
          <a:bodyPr/>
          <a:lstStyle/>
          <a:p>
            <a:r>
              <a:rPr lang="en-US" dirty="0"/>
              <a:t>Reflected energy is proportional to cosine of angle between L and N</a:t>
            </a:r>
          </a:p>
          <a:p>
            <a:endParaRPr lang="en-US" dirty="0"/>
          </a:p>
        </p:txBody>
      </p:sp>
      <p:grpSp>
        <p:nvGrpSpPr>
          <p:cNvPr id="19" name="Group 1">
            <a:extLst>
              <a:ext uri="{FF2B5EF4-FFF2-40B4-BE49-F238E27FC236}">
                <a16:creationId xmlns:a16="http://schemas.microsoft.com/office/drawing/2014/main" id="{D2C88EC4-32F3-465F-A96E-5FB0537D8E8C}"/>
              </a:ext>
            </a:extLst>
          </p:cNvPr>
          <p:cNvGrpSpPr>
            <a:grpSpLocks/>
          </p:cNvGrpSpPr>
          <p:nvPr/>
        </p:nvGrpSpPr>
        <p:grpSpPr bwMode="auto">
          <a:xfrm>
            <a:off x="4288855" y="3215806"/>
            <a:ext cx="4617764" cy="1890861"/>
            <a:chOff x="-1" y="1119223"/>
            <a:chExt cx="6567424" cy="2688495"/>
          </a:xfrm>
        </p:grpSpPr>
        <p:grpSp>
          <p:nvGrpSpPr>
            <p:cNvPr id="20" name="Group 2">
              <a:extLst>
                <a:ext uri="{FF2B5EF4-FFF2-40B4-BE49-F238E27FC236}">
                  <a16:creationId xmlns:a16="http://schemas.microsoft.com/office/drawing/2014/main" id="{4EBCD0CB-110C-4034-8A04-84BBCB89D245}"/>
                </a:ext>
              </a:extLst>
            </p:cNvPr>
            <p:cNvGrpSpPr>
              <a:grpSpLocks/>
            </p:cNvGrpSpPr>
            <p:nvPr/>
          </p:nvGrpSpPr>
          <p:grpSpPr bwMode="auto">
            <a:xfrm rot="4200000">
              <a:off x="4160028" y="-67936"/>
              <a:ext cx="1" cy="5048867"/>
              <a:chOff x="-1" y="-1"/>
              <a:chExt cx="2" cy="5048867"/>
            </a:xfrm>
          </p:grpSpPr>
          <p:sp>
            <p:nvSpPr>
              <p:cNvPr id="31" name="Line 3">
                <a:extLst>
                  <a:ext uri="{FF2B5EF4-FFF2-40B4-BE49-F238E27FC236}">
                    <a16:creationId xmlns:a16="http://schemas.microsoft.com/office/drawing/2014/main" id="{B204D0A9-E697-4F30-AC0B-763F177A7FA6}"/>
                  </a:ext>
                </a:extLst>
              </p:cNvPr>
              <p:cNvSpPr>
                <a:spLocks noChangeShapeType="1"/>
              </p:cNvSpPr>
              <p:nvPr/>
            </p:nvSpPr>
            <p:spPr bwMode="auto">
              <a:xfrm flipV="1">
                <a:off x="-1732" y="3359677"/>
                <a:ext cx="0" cy="1689084"/>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32" name="Line 4">
                <a:extLst>
                  <a:ext uri="{FF2B5EF4-FFF2-40B4-BE49-F238E27FC236}">
                    <a16:creationId xmlns:a16="http://schemas.microsoft.com/office/drawing/2014/main" id="{CE5C8906-7AD5-43BB-B055-6A2A9B73EFD0}"/>
                  </a:ext>
                </a:extLst>
              </p:cNvPr>
              <p:cNvSpPr>
                <a:spLocks noChangeShapeType="1"/>
              </p:cNvSpPr>
              <p:nvPr/>
            </p:nvSpPr>
            <p:spPr bwMode="auto">
              <a:xfrm flipV="1">
                <a:off x="1155" y="1680921"/>
                <a:ext cx="0" cy="1687497"/>
              </a:xfrm>
              <a:prstGeom prst="line">
                <a:avLst/>
              </a:prstGeom>
              <a:noFill/>
              <a:ln w="50800" cap="flat" cmpd="sng">
                <a:solidFill>
                  <a:srgbClr val="51A7F9"/>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33" name="Line 5">
                <a:extLst>
                  <a:ext uri="{FF2B5EF4-FFF2-40B4-BE49-F238E27FC236}">
                    <a16:creationId xmlns:a16="http://schemas.microsoft.com/office/drawing/2014/main" id="{15FA3C2A-EA51-46F9-B425-883A957681A5}"/>
                  </a:ext>
                </a:extLst>
              </p:cNvPr>
              <p:cNvSpPr>
                <a:spLocks noChangeShapeType="1"/>
              </p:cNvSpPr>
              <p:nvPr/>
            </p:nvSpPr>
            <p:spPr bwMode="auto">
              <a:xfrm flipV="1">
                <a:off x="-1648" y="-5525"/>
                <a:ext cx="0" cy="1689084"/>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sp>
          <p:nvSpPr>
            <p:cNvPr id="21" name="Line 6">
              <a:extLst>
                <a:ext uri="{FF2B5EF4-FFF2-40B4-BE49-F238E27FC236}">
                  <a16:creationId xmlns:a16="http://schemas.microsoft.com/office/drawing/2014/main" id="{01D33181-65FA-4C97-88C7-4A7BB4EA0982}"/>
                </a:ext>
              </a:extLst>
            </p:cNvPr>
            <p:cNvSpPr>
              <a:spLocks noChangeShapeType="1"/>
            </p:cNvSpPr>
            <p:nvPr/>
          </p:nvSpPr>
          <p:spPr bwMode="auto">
            <a:xfrm>
              <a:off x="-1" y="2314286"/>
              <a:ext cx="4421145"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22" name="Line 7">
              <a:extLst>
                <a:ext uri="{FF2B5EF4-FFF2-40B4-BE49-F238E27FC236}">
                  <a16:creationId xmlns:a16="http://schemas.microsoft.com/office/drawing/2014/main" id="{C301F450-8089-48B8-8C81-E8746F377CAC}"/>
                </a:ext>
              </a:extLst>
            </p:cNvPr>
            <p:cNvSpPr>
              <a:spLocks noChangeShapeType="1"/>
            </p:cNvSpPr>
            <p:nvPr/>
          </p:nvSpPr>
          <p:spPr bwMode="auto">
            <a:xfrm>
              <a:off x="-1" y="2612654"/>
              <a:ext cx="3586128"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23" name="Line 8">
              <a:extLst>
                <a:ext uri="{FF2B5EF4-FFF2-40B4-BE49-F238E27FC236}">
                  <a16:creationId xmlns:a16="http://schemas.microsoft.com/office/drawing/2014/main" id="{EC5B07EE-AC4B-4D94-8728-CA2E18E20D63}"/>
                </a:ext>
              </a:extLst>
            </p:cNvPr>
            <p:cNvSpPr>
              <a:spLocks noChangeShapeType="1"/>
            </p:cNvSpPr>
            <p:nvPr/>
          </p:nvSpPr>
          <p:spPr bwMode="auto">
            <a:xfrm>
              <a:off x="-1" y="1715961"/>
              <a:ext cx="6089592"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24" name="Line 9">
              <a:extLst>
                <a:ext uri="{FF2B5EF4-FFF2-40B4-BE49-F238E27FC236}">
                  <a16:creationId xmlns:a16="http://schemas.microsoft.com/office/drawing/2014/main" id="{72BE24B9-D6EC-424F-8F54-7A56ABA17C69}"/>
                </a:ext>
              </a:extLst>
            </p:cNvPr>
            <p:cNvSpPr>
              <a:spLocks noChangeShapeType="1"/>
            </p:cNvSpPr>
            <p:nvPr/>
          </p:nvSpPr>
          <p:spPr bwMode="auto">
            <a:xfrm>
              <a:off x="-1" y="2015917"/>
              <a:ext cx="5230762"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25" name="Line 10">
              <a:extLst>
                <a:ext uri="{FF2B5EF4-FFF2-40B4-BE49-F238E27FC236}">
                  <a16:creationId xmlns:a16="http://schemas.microsoft.com/office/drawing/2014/main" id="{9BE65895-B15E-4E65-96A5-CED1DCCA285C}"/>
                </a:ext>
              </a:extLst>
            </p:cNvPr>
            <p:cNvSpPr>
              <a:spLocks noChangeShapeType="1"/>
            </p:cNvSpPr>
            <p:nvPr/>
          </p:nvSpPr>
          <p:spPr bwMode="auto">
            <a:xfrm>
              <a:off x="-1" y="3509349"/>
              <a:ext cx="1731945"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26" name="Line 11">
              <a:extLst>
                <a:ext uri="{FF2B5EF4-FFF2-40B4-BE49-F238E27FC236}">
                  <a16:creationId xmlns:a16="http://schemas.microsoft.com/office/drawing/2014/main" id="{A045AD10-4A4B-4502-85F4-786A3E2CC0C1}"/>
                </a:ext>
              </a:extLst>
            </p:cNvPr>
            <p:cNvSpPr>
              <a:spLocks noChangeShapeType="1"/>
            </p:cNvSpPr>
            <p:nvPr/>
          </p:nvSpPr>
          <p:spPr bwMode="auto">
            <a:xfrm>
              <a:off x="-1" y="3807718"/>
              <a:ext cx="1706546"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27" name="Line 12">
              <a:extLst>
                <a:ext uri="{FF2B5EF4-FFF2-40B4-BE49-F238E27FC236}">
                  <a16:creationId xmlns:a16="http://schemas.microsoft.com/office/drawing/2014/main" id="{B620E23F-11B0-4777-80C3-0E7DBE5CE2B9}"/>
                </a:ext>
              </a:extLst>
            </p:cNvPr>
            <p:cNvSpPr>
              <a:spLocks noChangeShapeType="1"/>
            </p:cNvSpPr>
            <p:nvPr/>
          </p:nvSpPr>
          <p:spPr bwMode="auto">
            <a:xfrm>
              <a:off x="-1" y="2911023"/>
              <a:ext cx="2793973"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28" name="Line 13">
              <a:extLst>
                <a:ext uri="{FF2B5EF4-FFF2-40B4-BE49-F238E27FC236}">
                  <a16:creationId xmlns:a16="http://schemas.microsoft.com/office/drawing/2014/main" id="{37089B8C-B3E6-4F48-8B05-BD81E8B7E706}"/>
                </a:ext>
              </a:extLst>
            </p:cNvPr>
            <p:cNvSpPr>
              <a:spLocks noChangeShapeType="1"/>
            </p:cNvSpPr>
            <p:nvPr/>
          </p:nvSpPr>
          <p:spPr bwMode="auto">
            <a:xfrm>
              <a:off x="-1" y="3210980"/>
              <a:ext cx="203991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29" name="Line 14">
              <a:extLst>
                <a:ext uri="{FF2B5EF4-FFF2-40B4-BE49-F238E27FC236}">
                  <a16:creationId xmlns:a16="http://schemas.microsoft.com/office/drawing/2014/main" id="{B5C164B9-7049-4DF6-93DB-CF265A6C7F83}"/>
                </a:ext>
              </a:extLst>
            </p:cNvPr>
            <p:cNvSpPr>
              <a:spLocks noChangeShapeType="1"/>
            </p:cNvSpPr>
            <p:nvPr/>
          </p:nvSpPr>
          <p:spPr bwMode="auto">
            <a:xfrm>
              <a:off x="-1" y="1119223"/>
              <a:ext cx="6567424"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30" name="Line 15">
              <a:extLst>
                <a:ext uri="{FF2B5EF4-FFF2-40B4-BE49-F238E27FC236}">
                  <a16:creationId xmlns:a16="http://schemas.microsoft.com/office/drawing/2014/main" id="{5D296A8F-91EA-461D-A8FF-19C66E4A163E}"/>
                </a:ext>
              </a:extLst>
            </p:cNvPr>
            <p:cNvSpPr>
              <a:spLocks noChangeShapeType="1"/>
            </p:cNvSpPr>
            <p:nvPr/>
          </p:nvSpPr>
          <p:spPr bwMode="auto">
            <a:xfrm>
              <a:off x="-1" y="1417592"/>
              <a:ext cx="655313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sp>
        <p:nvSpPr>
          <p:cNvPr id="34" name="Rectangle 17">
            <a:extLst>
              <a:ext uri="{FF2B5EF4-FFF2-40B4-BE49-F238E27FC236}">
                <a16:creationId xmlns:a16="http://schemas.microsoft.com/office/drawing/2014/main" id="{516E75A1-3809-4C5A-A85C-E824CD1732F4}"/>
              </a:ext>
            </a:extLst>
          </p:cNvPr>
          <p:cNvSpPr>
            <a:spLocks/>
          </p:cNvSpPr>
          <p:nvPr/>
        </p:nvSpPr>
        <p:spPr bwMode="auto">
          <a:xfrm>
            <a:off x="2538860" y="5428390"/>
            <a:ext cx="7113167" cy="46160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5719" tIns="35719" rIns="35719" bIns="35719" anchor="ctr">
            <a:spAutoFit/>
          </a:bodyPr>
          <a:lstStyle/>
          <a:p>
            <a:pPr marL="0" marR="0" lvl="0" indent="0" algn="ctr" defTabSz="410751" rtl="0" eaLnBrk="1" fontAlgn="base" latinLnBrk="0" hangingPunct="0">
              <a:lnSpc>
                <a:spcPct val="100000"/>
              </a:lnSpc>
              <a:spcBef>
                <a:spcPct val="0"/>
              </a:spcBef>
              <a:spcAft>
                <a:spcPct val="0"/>
              </a:spcAft>
              <a:buClrTx/>
              <a:buSzTx/>
              <a:buFontTx/>
              <a:buNone/>
              <a:tabLst/>
              <a:defRPr/>
            </a:pPr>
            <a:r>
              <a:rPr kumimoji="0" lang="en-US" sz="2531" b="0" i="0" u="none" strike="noStrike" kern="1200" cap="none" spc="0" normalizeH="0" baseline="0" noProof="0" dirty="0">
                <a:ln>
                  <a:noFill/>
                </a:ln>
                <a:solidFill>
                  <a:srgbClr val="000000"/>
                </a:solidFill>
                <a:effectLst/>
                <a:uLnTx/>
                <a:uFillTx/>
                <a:latin typeface="Myriad Pro"/>
                <a:ea typeface="ＭＳ Ｐゴシック" charset="0"/>
                <a:cs typeface="Helvetica Light" charset="0"/>
                <a:sym typeface="Helvetica Light" charset="0"/>
              </a:rPr>
              <a:t>Light hitting surface is proportional to the </a:t>
            </a:r>
            <a:r>
              <a:rPr kumimoji="0" lang="en-US" sz="2531" b="1" i="0" u="none" strike="noStrike" kern="1200" cap="none" spc="0" normalizeH="0" baseline="0" noProof="0" dirty="0">
                <a:ln>
                  <a:noFill/>
                </a:ln>
                <a:solidFill>
                  <a:srgbClr val="000000"/>
                </a:solidFill>
                <a:effectLst/>
                <a:uLnTx/>
                <a:uFillTx/>
                <a:latin typeface="Myriad Pro"/>
                <a:ea typeface="ＭＳ Ｐゴシック" charset="0"/>
                <a:cs typeface="Helvetica Light" charset="0"/>
                <a:sym typeface="Helvetica Light" charset="0"/>
              </a:rPr>
              <a:t>cosine</a:t>
            </a:r>
            <a:endParaRPr kumimoji="0" lang="en-US" sz="1266" b="1" i="0" u="none" strike="noStrike" kern="1200" cap="none" spc="0" normalizeH="0" baseline="0" noProof="0" dirty="0">
              <a:ln>
                <a:noFill/>
              </a:ln>
              <a:solidFill>
                <a:srgbClr val="000000"/>
              </a:solidFill>
              <a:effectLst/>
              <a:uLnTx/>
              <a:uFillTx/>
              <a:latin typeface="Myriad Pro"/>
              <a:ea typeface="ＭＳ Ｐゴシック" charset="0"/>
              <a:cs typeface="Helvetica Light" charset="0"/>
              <a:sym typeface="Helvetica Light" charset="0"/>
            </a:endParaRPr>
          </a:p>
        </p:txBody>
      </p:sp>
    </p:spTree>
    <p:extLst>
      <p:ext uri="{BB962C8B-B14F-4D97-AF65-F5344CB8AC3E}">
        <p14:creationId xmlns:p14="http://schemas.microsoft.com/office/powerpoint/2010/main" val="2655940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p:txBody>
          <a:bodyPr>
            <a:normAutofit/>
          </a:bodyPr>
          <a:lstStyle/>
          <a:p>
            <a:pPr defTabSz="610546">
              <a:defRPr/>
            </a:pPr>
            <a:r>
              <a:rPr lang="en-US" sz="4078" dirty="0">
                <a:sym typeface="Calibri" charset="0"/>
              </a:rPr>
              <a:t>Lambertian appearance is view-independent</a:t>
            </a:r>
            <a:endParaRPr lang="en-US" sz="1266" dirty="0">
              <a:ea typeface="+mj-ea"/>
              <a:sym typeface="Calibri" charset="0"/>
            </a:endParaRPr>
          </a:p>
        </p:txBody>
      </p:sp>
      <p:sp>
        <p:nvSpPr>
          <p:cNvPr id="35" name="Oval 34">
            <a:extLst>
              <a:ext uri="{FF2B5EF4-FFF2-40B4-BE49-F238E27FC236}">
                <a16:creationId xmlns:a16="http://schemas.microsoft.com/office/drawing/2014/main" id="{99C08C6C-65A4-4373-A5E8-A8D03A50CAE8}"/>
              </a:ext>
            </a:extLst>
          </p:cNvPr>
          <p:cNvSpPr/>
          <p:nvPr/>
        </p:nvSpPr>
        <p:spPr>
          <a:xfrm>
            <a:off x="1646804" y="3077999"/>
            <a:ext cx="2314366" cy="2314366"/>
          </a:xfrm>
          <a:prstGeom prst="ellipse">
            <a:avLst/>
          </a:prstGeom>
          <a:no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cxnSp>
        <p:nvCxnSpPr>
          <p:cNvPr id="36" name="Straight Arrow Connector 35">
            <a:extLst>
              <a:ext uri="{FF2B5EF4-FFF2-40B4-BE49-F238E27FC236}">
                <a16:creationId xmlns:a16="http://schemas.microsoft.com/office/drawing/2014/main" id="{CF293C92-F55F-48C9-A8B2-4CFC89B746CF}"/>
              </a:ext>
            </a:extLst>
          </p:cNvPr>
          <p:cNvCxnSpPr>
            <a:cxnSpLocks/>
          </p:cNvCxnSpPr>
          <p:nvPr/>
        </p:nvCxnSpPr>
        <p:spPr>
          <a:xfrm flipH="1" flipV="1">
            <a:off x="1766836" y="4758346"/>
            <a:ext cx="1037151" cy="6340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3BB400F-D7D3-40EA-86AC-4B3189C271B4}"/>
              </a:ext>
            </a:extLst>
          </p:cNvPr>
          <p:cNvCxnSpPr>
            <a:cxnSpLocks/>
            <a:stCxn id="35" idx="4"/>
          </p:cNvCxnSpPr>
          <p:nvPr/>
        </p:nvCxnSpPr>
        <p:spPr>
          <a:xfrm flipH="1" flipV="1">
            <a:off x="1646805" y="4104431"/>
            <a:ext cx="1157182" cy="12879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263C023-8F33-4AA5-8B14-7C315E37108A}"/>
              </a:ext>
            </a:extLst>
          </p:cNvPr>
          <p:cNvCxnSpPr>
            <a:cxnSpLocks/>
            <a:endCxn id="35" idx="1"/>
          </p:cNvCxnSpPr>
          <p:nvPr/>
        </p:nvCxnSpPr>
        <p:spPr>
          <a:xfrm flipH="1" flipV="1">
            <a:off x="1985735" y="3416930"/>
            <a:ext cx="818252" cy="19754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EB512CF-5785-41B4-9889-20394B831C08}"/>
              </a:ext>
            </a:extLst>
          </p:cNvPr>
          <p:cNvCxnSpPr>
            <a:cxnSpLocks/>
            <a:stCxn id="35" idx="4"/>
            <a:endCxn id="35" idx="0"/>
          </p:cNvCxnSpPr>
          <p:nvPr/>
        </p:nvCxnSpPr>
        <p:spPr>
          <a:xfrm flipV="1">
            <a:off x="2803987" y="3077999"/>
            <a:ext cx="0" cy="23143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62BF011-FF05-4C6A-8C5D-390B1BBC5D8F}"/>
              </a:ext>
            </a:extLst>
          </p:cNvPr>
          <p:cNvCxnSpPr>
            <a:cxnSpLocks/>
            <a:stCxn id="35" idx="4"/>
            <a:endCxn id="35" idx="7"/>
          </p:cNvCxnSpPr>
          <p:nvPr/>
        </p:nvCxnSpPr>
        <p:spPr>
          <a:xfrm flipV="1">
            <a:off x="2803987" y="3416930"/>
            <a:ext cx="818252" cy="197543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7B6DE67-5177-4F29-A1A8-95DF4E778005}"/>
              </a:ext>
            </a:extLst>
          </p:cNvPr>
          <p:cNvCxnSpPr>
            <a:cxnSpLocks/>
            <a:stCxn id="35" idx="4"/>
          </p:cNvCxnSpPr>
          <p:nvPr/>
        </p:nvCxnSpPr>
        <p:spPr>
          <a:xfrm flipV="1">
            <a:off x="2803987" y="4124329"/>
            <a:ext cx="1157183" cy="12680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1AF39BDB-65C3-441D-83E4-951094F7AAC2}"/>
              </a:ext>
            </a:extLst>
          </p:cNvPr>
          <p:cNvCxnSpPr>
            <a:cxnSpLocks/>
          </p:cNvCxnSpPr>
          <p:nvPr/>
        </p:nvCxnSpPr>
        <p:spPr>
          <a:xfrm flipV="1">
            <a:off x="2803987" y="4758346"/>
            <a:ext cx="1063620" cy="6340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69" name="Picture 68">
            <a:extLst>
              <a:ext uri="{FF2B5EF4-FFF2-40B4-BE49-F238E27FC236}">
                <a16:creationId xmlns:a16="http://schemas.microsoft.com/office/drawing/2014/main" id="{FC3B4ABF-31F9-4E59-9D6C-F2647D691A6C}"/>
              </a:ext>
            </a:extLst>
          </p:cNvPr>
          <p:cNvPicPr>
            <a:picLocks noChangeAspect="1"/>
          </p:cNvPicPr>
          <p:nvPr/>
        </p:nvPicPr>
        <p:blipFill>
          <a:blip r:embed="rId3"/>
          <a:stretch>
            <a:fillRect/>
          </a:stretch>
        </p:blipFill>
        <p:spPr>
          <a:xfrm>
            <a:off x="3961170" y="3165089"/>
            <a:ext cx="1540747" cy="261503"/>
          </a:xfrm>
          <a:prstGeom prst="rect">
            <a:avLst/>
          </a:prstGeom>
        </p:spPr>
      </p:pic>
      <p:cxnSp>
        <p:nvCxnSpPr>
          <p:cNvPr id="70" name="Straight Connector 69">
            <a:extLst>
              <a:ext uri="{FF2B5EF4-FFF2-40B4-BE49-F238E27FC236}">
                <a16:creationId xmlns:a16="http://schemas.microsoft.com/office/drawing/2014/main" id="{07184576-919F-40E6-8EFE-7E3855FEC16F}"/>
              </a:ext>
            </a:extLst>
          </p:cNvPr>
          <p:cNvCxnSpPr/>
          <p:nvPr/>
        </p:nvCxnSpPr>
        <p:spPr>
          <a:xfrm>
            <a:off x="1349392" y="5392365"/>
            <a:ext cx="3051313" cy="0"/>
          </a:xfrm>
          <a:prstGeom prst="line">
            <a:avLst/>
          </a:prstGeom>
          <a:ln w="571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9863C84E-AB5E-4F54-B3FF-8EDED8FAF031}"/>
              </a:ext>
            </a:extLst>
          </p:cNvPr>
          <p:cNvPicPr>
            <a:picLocks noChangeAspect="1"/>
          </p:cNvPicPr>
          <p:nvPr/>
        </p:nvPicPr>
        <p:blipFill>
          <a:blip r:embed="rId4"/>
          <a:stretch>
            <a:fillRect/>
          </a:stretch>
        </p:blipFill>
        <p:spPr>
          <a:xfrm>
            <a:off x="2701519" y="2750436"/>
            <a:ext cx="345023" cy="254660"/>
          </a:xfrm>
          <a:prstGeom prst="rect">
            <a:avLst/>
          </a:prstGeom>
        </p:spPr>
      </p:pic>
      <p:grpSp>
        <p:nvGrpSpPr>
          <p:cNvPr id="2" name="Group 1">
            <a:extLst>
              <a:ext uri="{FF2B5EF4-FFF2-40B4-BE49-F238E27FC236}">
                <a16:creationId xmlns:a16="http://schemas.microsoft.com/office/drawing/2014/main" id="{1BEF4E44-9BAD-4970-AFF3-6FAEB9FCA53E}"/>
              </a:ext>
            </a:extLst>
          </p:cNvPr>
          <p:cNvGrpSpPr/>
          <p:nvPr/>
        </p:nvGrpSpPr>
        <p:grpSpPr>
          <a:xfrm>
            <a:off x="1278258" y="5765640"/>
            <a:ext cx="3786494" cy="369332"/>
            <a:chOff x="1278258" y="5765640"/>
            <a:chExt cx="3786494" cy="369332"/>
          </a:xfrm>
        </p:grpSpPr>
        <p:sp>
          <p:nvSpPr>
            <p:cNvPr id="72" name="Rectangle 71">
              <a:extLst>
                <a:ext uri="{FF2B5EF4-FFF2-40B4-BE49-F238E27FC236}">
                  <a16:creationId xmlns:a16="http://schemas.microsoft.com/office/drawing/2014/main" id="{54570620-7FC7-416E-A333-C8DC4BC719CB}"/>
                </a:ext>
              </a:extLst>
            </p:cNvPr>
            <p:cNvSpPr/>
            <p:nvPr/>
          </p:nvSpPr>
          <p:spPr>
            <a:xfrm>
              <a:off x="1278258" y="5765640"/>
              <a:ext cx="224106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a:ea typeface="+mn-ea"/>
                  <a:cs typeface="+mn-cs"/>
                </a:rPr>
                <a:t>Lambert's cosine law:</a:t>
              </a:r>
            </a:p>
          </p:txBody>
        </p:sp>
        <p:pic>
          <p:nvPicPr>
            <p:cNvPr id="73" name="Picture 72">
              <a:extLst>
                <a:ext uri="{FF2B5EF4-FFF2-40B4-BE49-F238E27FC236}">
                  <a16:creationId xmlns:a16="http://schemas.microsoft.com/office/drawing/2014/main" id="{A2A73948-01AD-47F4-A500-4B5457BEDF91}"/>
                </a:ext>
              </a:extLst>
            </p:cNvPr>
            <p:cNvPicPr>
              <a:picLocks noChangeAspect="1"/>
            </p:cNvPicPr>
            <p:nvPr/>
          </p:nvPicPr>
          <p:blipFill>
            <a:blip r:embed="rId3"/>
            <a:stretch>
              <a:fillRect/>
            </a:stretch>
          </p:blipFill>
          <p:spPr>
            <a:xfrm>
              <a:off x="3524005" y="5842095"/>
              <a:ext cx="1540747" cy="261503"/>
            </a:xfrm>
            <a:prstGeom prst="rect">
              <a:avLst/>
            </a:prstGeom>
          </p:spPr>
        </p:pic>
      </p:grpSp>
      <p:sp>
        <p:nvSpPr>
          <p:cNvPr id="74" name="Content Placeholder 39">
            <a:extLst>
              <a:ext uri="{FF2B5EF4-FFF2-40B4-BE49-F238E27FC236}">
                <a16:creationId xmlns:a16="http://schemas.microsoft.com/office/drawing/2014/main" id="{0821EE34-5D6F-4847-A0F7-CBE360F712E9}"/>
              </a:ext>
            </a:extLst>
          </p:cNvPr>
          <p:cNvSpPr txBox="1">
            <a:spLocks/>
          </p:cNvSpPr>
          <p:nvPr/>
        </p:nvSpPr>
        <p:spPr>
          <a:xfrm>
            <a:off x="324293" y="1744807"/>
            <a:ext cx="6113704" cy="10196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Myriad Pro"/>
                <a:ea typeface="+mn-ea"/>
                <a:cs typeface="+mn-cs"/>
              </a:rPr>
              <a:t>Number of photons reflected to a given angle </a:t>
            </a:r>
            <a:r>
              <a:rPr kumimoji="0" lang="el-GR" sz="2800" b="0" i="1" u="none" strike="noStrike" kern="1200" cap="none" spc="0" normalizeH="0" baseline="0" noProof="0" dirty="0">
                <a:ln>
                  <a:noFill/>
                </a:ln>
                <a:solidFill>
                  <a:prstClr val="black"/>
                </a:solidFill>
                <a:effectLst/>
                <a:uLnTx/>
                <a:uFillTx/>
                <a:latin typeface="Myriad Pro"/>
                <a:ea typeface="+mn-ea"/>
                <a:cs typeface="+mn-cs"/>
              </a:rPr>
              <a:t>θ</a:t>
            </a:r>
            <a:r>
              <a:rPr kumimoji="0" lang="en-US" sz="2800" b="0" i="0" u="none" strike="noStrike" kern="1200" cap="none" spc="0" normalizeH="0" baseline="0" noProof="0" dirty="0">
                <a:ln>
                  <a:noFill/>
                </a:ln>
                <a:solidFill>
                  <a:prstClr val="black"/>
                </a:solidFill>
                <a:effectLst/>
                <a:uLnTx/>
                <a:uFillTx/>
                <a:latin typeface="Myriad Pro"/>
                <a:ea typeface="+mn-ea"/>
                <a:cs typeface="+mn-cs"/>
              </a:rPr>
              <a:t> is proportional to cos(</a:t>
            </a:r>
            <a:r>
              <a:rPr kumimoji="0" lang="el-GR" sz="2800" b="0" i="1" u="none" strike="noStrike" kern="1200" cap="none" spc="0" normalizeH="0" baseline="0" noProof="0" dirty="0">
                <a:ln>
                  <a:noFill/>
                </a:ln>
                <a:solidFill>
                  <a:prstClr val="black"/>
                </a:solidFill>
                <a:effectLst/>
                <a:uLnTx/>
                <a:uFillTx/>
                <a:latin typeface="Myriad Pro"/>
                <a:ea typeface="+mn-ea"/>
                <a:cs typeface="+mn-cs"/>
              </a:rPr>
              <a:t>θ</a:t>
            </a:r>
            <a:r>
              <a:rPr kumimoji="0" lang="en-US" sz="2800" b="0" i="0" u="none" strike="noStrike" kern="1200" cap="none" spc="0" normalizeH="0" baseline="0" noProof="0" dirty="0">
                <a:ln>
                  <a:noFill/>
                </a:ln>
                <a:solidFill>
                  <a:prstClr val="black"/>
                </a:solidFill>
                <a:effectLst/>
                <a:uLnTx/>
                <a:uFillTx/>
                <a:latin typeface="Myriad Pro"/>
                <a:ea typeface="+mn-ea"/>
                <a:cs typeface="+mn-cs"/>
              </a:rPr>
              <a:t>)</a:t>
            </a:r>
          </a:p>
        </p:txBody>
      </p:sp>
      <p:pic>
        <p:nvPicPr>
          <p:cNvPr id="75" name="Picture 11" descr="latex-image-2.pdf">
            <a:extLst>
              <a:ext uri="{FF2B5EF4-FFF2-40B4-BE49-F238E27FC236}">
                <a16:creationId xmlns:a16="http://schemas.microsoft.com/office/drawing/2014/main" id="{8B534A3A-66C0-40A6-9D1E-F7543925781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88697" y="3720742"/>
            <a:ext cx="109389" cy="18417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6" name="Arc 75">
            <a:extLst>
              <a:ext uri="{FF2B5EF4-FFF2-40B4-BE49-F238E27FC236}">
                <a16:creationId xmlns:a16="http://schemas.microsoft.com/office/drawing/2014/main" id="{1B78303D-66CD-49BE-90DE-C6A549936A52}"/>
              </a:ext>
            </a:extLst>
          </p:cNvPr>
          <p:cNvSpPr/>
          <p:nvPr/>
        </p:nvSpPr>
        <p:spPr>
          <a:xfrm>
            <a:off x="1820588" y="3919170"/>
            <a:ext cx="1950897" cy="2219688"/>
          </a:xfrm>
          <a:prstGeom prst="arc">
            <a:avLst>
              <a:gd name="adj1" fmla="val 16200000"/>
              <a:gd name="adj2" fmla="val 1807854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Tree>
    <p:extLst>
      <p:ext uri="{BB962C8B-B14F-4D97-AF65-F5344CB8AC3E}">
        <p14:creationId xmlns:p14="http://schemas.microsoft.com/office/powerpoint/2010/main" val="174213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p:txBody>
          <a:bodyPr>
            <a:normAutofit/>
          </a:bodyPr>
          <a:lstStyle/>
          <a:p>
            <a:pPr defTabSz="610546">
              <a:defRPr/>
            </a:pPr>
            <a:r>
              <a:rPr lang="en-US" sz="4078" dirty="0">
                <a:sym typeface="Calibri" charset="0"/>
              </a:rPr>
              <a:t>Lambertian appearance is view-independent</a:t>
            </a:r>
            <a:endParaRPr lang="en-US" sz="1266" dirty="0">
              <a:ea typeface="+mj-ea"/>
              <a:sym typeface="Calibri" charset="0"/>
            </a:endParaRPr>
          </a:p>
        </p:txBody>
      </p:sp>
      <p:sp>
        <p:nvSpPr>
          <p:cNvPr id="45" name="Content Placeholder 38">
            <a:extLst>
              <a:ext uri="{FF2B5EF4-FFF2-40B4-BE49-F238E27FC236}">
                <a16:creationId xmlns:a16="http://schemas.microsoft.com/office/drawing/2014/main" id="{AF7CB854-174F-4C36-BFEA-007F9231F052}"/>
              </a:ext>
            </a:extLst>
          </p:cNvPr>
          <p:cNvSpPr txBox="1">
            <a:spLocks/>
          </p:cNvSpPr>
          <p:nvPr/>
        </p:nvSpPr>
        <p:spPr>
          <a:xfrm>
            <a:off x="6686107" y="1506766"/>
            <a:ext cx="5181600" cy="153244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Myriad Pro"/>
                <a:ea typeface="+mn-ea"/>
                <a:cs typeface="+mn-cs"/>
              </a:rPr>
              <a:t>But appearance is the same from every angle due to larger pixel footprint at larger angles</a:t>
            </a:r>
          </a:p>
        </p:txBody>
      </p:sp>
      <p:sp>
        <p:nvSpPr>
          <p:cNvPr id="35" name="Oval 34">
            <a:extLst>
              <a:ext uri="{FF2B5EF4-FFF2-40B4-BE49-F238E27FC236}">
                <a16:creationId xmlns:a16="http://schemas.microsoft.com/office/drawing/2014/main" id="{99C08C6C-65A4-4373-A5E8-A8D03A50CAE8}"/>
              </a:ext>
            </a:extLst>
          </p:cNvPr>
          <p:cNvSpPr/>
          <p:nvPr/>
        </p:nvSpPr>
        <p:spPr>
          <a:xfrm>
            <a:off x="1646804" y="3077999"/>
            <a:ext cx="2314366" cy="2314366"/>
          </a:xfrm>
          <a:prstGeom prst="ellipse">
            <a:avLst/>
          </a:prstGeom>
          <a:no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cxnSp>
        <p:nvCxnSpPr>
          <p:cNvPr id="36" name="Straight Arrow Connector 35">
            <a:extLst>
              <a:ext uri="{FF2B5EF4-FFF2-40B4-BE49-F238E27FC236}">
                <a16:creationId xmlns:a16="http://schemas.microsoft.com/office/drawing/2014/main" id="{CF293C92-F55F-48C9-A8B2-4CFC89B746CF}"/>
              </a:ext>
            </a:extLst>
          </p:cNvPr>
          <p:cNvCxnSpPr>
            <a:cxnSpLocks/>
          </p:cNvCxnSpPr>
          <p:nvPr/>
        </p:nvCxnSpPr>
        <p:spPr>
          <a:xfrm flipH="1" flipV="1">
            <a:off x="1766836" y="4758346"/>
            <a:ext cx="1037151" cy="6340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3BB400F-D7D3-40EA-86AC-4B3189C271B4}"/>
              </a:ext>
            </a:extLst>
          </p:cNvPr>
          <p:cNvCxnSpPr>
            <a:cxnSpLocks/>
            <a:stCxn id="35" idx="4"/>
          </p:cNvCxnSpPr>
          <p:nvPr/>
        </p:nvCxnSpPr>
        <p:spPr>
          <a:xfrm flipH="1" flipV="1">
            <a:off x="1646805" y="4104431"/>
            <a:ext cx="1157182" cy="12879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263C023-8F33-4AA5-8B14-7C315E37108A}"/>
              </a:ext>
            </a:extLst>
          </p:cNvPr>
          <p:cNvCxnSpPr>
            <a:cxnSpLocks/>
            <a:endCxn id="35" idx="1"/>
          </p:cNvCxnSpPr>
          <p:nvPr/>
        </p:nvCxnSpPr>
        <p:spPr>
          <a:xfrm flipH="1" flipV="1">
            <a:off x="1985735" y="3416930"/>
            <a:ext cx="818252" cy="19754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EB512CF-5785-41B4-9889-20394B831C08}"/>
              </a:ext>
            </a:extLst>
          </p:cNvPr>
          <p:cNvCxnSpPr>
            <a:cxnSpLocks/>
            <a:stCxn id="35" idx="4"/>
            <a:endCxn id="35" idx="0"/>
          </p:cNvCxnSpPr>
          <p:nvPr/>
        </p:nvCxnSpPr>
        <p:spPr>
          <a:xfrm flipV="1">
            <a:off x="2803987" y="3077999"/>
            <a:ext cx="0" cy="23143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62BF011-FF05-4C6A-8C5D-390B1BBC5D8F}"/>
              </a:ext>
            </a:extLst>
          </p:cNvPr>
          <p:cNvCxnSpPr>
            <a:cxnSpLocks/>
            <a:stCxn id="35" idx="4"/>
            <a:endCxn id="35" idx="7"/>
          </p:cNvCxnSpPr>
          <p:nvPr/>
        </p:nvCxnSpPr>
        <p:spPr>
          <a:xfrm flipV="1">
            <a:off x="2803987" y="3416930"/>
            <a:ext cx="818252" cy="197543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7B6DE67-5177-4F29-A1A8-95DF4E778005}"/>
              </a:ext>
            </a:extLst>
          </p:cNvPr>
          <p:cNvCxnSpPr>
            <a:cxnSpLocks/>
            <a:stCxn id="35" idx="4"/>
          </p:cNvCxnSpPr>
          <p:nvPr/>
        </p:nvCxnSpPr>
        <p:spPr>
          <a:xfrm flipV="1">
            <a:off x="2803987" y="4124329"/>
            <a:ext cx="1157183" cy="12680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1AF39BDB-65C3-441D-83E4-951094F7AAC2}"/>
              </a:ext>
            </a:extLst>
          </p:cNvPr>
          <p:cNvCxnSpPr>
            <a:cxnSpLocks/>
          </p:cNvCxnSpPr>
          <p:nvPr/>
        </p:nvCxnSpPr>
        <p:spPr>
          <a:xfrm flipV="1">
            <a:off x="2803987" y="4758346"/>
            <a:ext cx="1063620" cy="6340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69" name="Picture 68">
            <a:extLst>
              <a:ext uri="{FF2B5EF4-FFF2-40B4-BE49-F238E27FC236}">
                <a16:creationId xmlns:a16="http://schemas.microsoft.com/office/drawing/2014/main" id="{FC3B4ABF-31F9-4E59-9D6C-F2647D691A6C}"/>
              </a:ext>
            </a:extLst>
          </p:cNvPr>
          <p:cNvPicPr>
            <a:picLocks noChangeAspect="1"/>
          </p:cNvPicPr>
          <p:nvPr/>
        </p:nvPicPr>
        <p:blipFill>
          <a:blip r:embed="rId3"/>
          <a:stretch>
            <a:fillRect/>
          </a:stretch>
        </p:blipFill>
        <p:spPr>
          <a:xfrm>
            <a:off x="3961170" y="3165089"/>
            <a:ext cx="1540747" cy="261503"/>
          </a:xfrm>
          <a:prstGeom prst="rect">
            <a:avLst/>
          </a:prstGeom>
        </p:spPr>
      </p:pic>
      <p:cxnSp>
        <p:nvCxnSpPr>
          <p:cNvPr id="70" name="Straight Connector 69">
            <a:extLst>
              <a:ext uri="{FF2B5EF4-FFF2-40B4-BE49-F238E27FC236}">
                <a16:creationId xmlns:a16="http://schemas.microsoft.com/office/drawing/2014/main" id="{07184576-919F-40E6-8EFE-7E3855FEC16F}"/>
              </a:ext>
            </a:extLst>
          </p:cNvPr>
          <p:cNvCxnSpPr/>
          <p:nvPr/>
        </p:nvCxnSpPr>
        <p:spPr>
          <a:xfrm>
            <a:off x="1349392" y="5392365"/>
            <a:ext cx="3051313" cy="0"/>
          </a:xfrm>
          <a:prstGeom prst="line">
            <a:avLst/>
          </a:prstGeom>
          <a:ln w="571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9863C84E-AB5E-4F54-B3FF-8EDED8FAF031}"/>
              </a:ext>
            </a:extLst>
          </p:cNvPr>
          <p:cNvPicPr>
            <a:picLocks noChangeAspect="1"/>
          </p:cNvPicPr>
          <p:nvPr/>
        </p:nvPicPr>
        <p:blipFill>
          <a:blip r:embed="rId4"/>
          <a:stretch>
            <a:fillRect/>
          </a:stretch>
        </p:blipFill>
        <p:spPr>
          <a:xfrm>
            <a:off x="2701519" y="2750436"/>
            <a:ext cx="345023" cy="254660"/>
          </a:xfrm>
          <a:prstGeom prst="rect">
            <a:avLst/>
          </a:prstGeom>
        </p:spPr>
      </p:pic>
      <p:sp>
        <p:nvSpPr>
          <p:cNvPr id="72" name="Rectangle 71">
            <a:extLst>
              <a:ext uri="{FF2B5EF4-FFF2-40B4-BE49-F238E27FC236}">
                <a16:creationId xmlns:a16="http://schemas.microsoft.com/office/drawing/2014/main" id="{54570620-7FC7-416E-A333-C8DC4BC719CB}"/>
              </a:ext>
            </a:extLst>
          </p:cNvPr>
          <p:cNvSpPr/>
          <p:nvPr/>
        </p:nvSpPr>
        <p:spPr>
          <a:xfrm>
            <a:off x="1278258" y="5765640"/>
            <a:ext cx="224106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a:ea typeface="+mn-ea"/>
                <a:cs typeface="+mn-cs"/>
              </a:rPr>
              <a:t>Lambert's cosine law:</a:t>
            </a:r>
          </a:p>
        </p:txBody>
      </p:sp>
      <p:pic>
        <p:nvPicPr>
          <p:cNvPr id="73" name="Picture 72">
            <a:extLst>
              <a:ext uri="{FF2B5EF4-FFF2-40B4-BE49-F238E27FC236}">
                <a16:creationId xmlns:a16="http://schemas.microsoft.com/office/drawing/2014/main" id="{A2A73948-01AD-47F4-A500-4B5457BEDF91}"/>
              </a:ext>
            </a:extLst>
          </p:cNvPr>
          <p:cNvPicPr>
            <a:picLocks noChangeAspect="1"/>
          </p:cNvPicPr>
          <p:nvPr/>
        </p:nvPicPr>
        <p:blipFill>
          <a:blip r:embed="rId3"/>
          <a:stretch>
            <a:fillRect/>
          </a:stretch>
        </p:blipFill>
        <p:spPr>
          <a:xfrm>
            <a:off x="3524005" y="5842095"/>
            <a:ext cx="1540747" cy="261503"/>
          </a:xfrm>
          <a:prstGeom prst="rect">
            <a:avLst/>
          </a:prstGeom>
        </p:spPr>
      </p:pic>
      <p:sp>
        <p:nvSpPr>
          <p:cNvPr id="74" name="Content Placeholder 39">
            <a:extLst>
              <a:ext uri="{FF2B5EF4-FFF2-40B4-BE49-F238E27FC236}">
                <a16:creationId xmlns:a16="http://schemas.microsoft.com/office/drawing/2014/main" id="{0821EE34-5D6F-4847-A0F7-CBE360F712E9}"/>
              </a:ext>
            </a:extLst>
          </p:cNvPr>
          <p:cNvSpPr txBox="1">
            <a:spLocks/>
          </p:cNvSpPr>
          <p:nvPr/>
        </p:nvSpPr>
        <p:spPr>
          <a:xfrm>
            <a:off x="324293" y="1744807"/>
            <a:ext cx="6113704" cy="10196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Myriad Pro"/>
                <a:ea typeface="+mn-ea"/>
                <a:cs typeface="+mn-cs"/>
              </a:rPr>
              <a:t>Number of photons reflected to a given angle </a:t>
            </a:r>
            <a:r>
              <a:rPr kumimoji="0" lang="el-GR" sz="2800" b="0" i="1" u="none" strike="noStrike" kern="1200" cap="none" spc="0" normalizeH="0" baseline="0" noProof="0" dirty="0">
                <a:ln>
                  <a:noFill/>
                </a:ln>
                <a:solidFill>
                  <a:prstClr val="black"/>
                </a:solidFill>
                <a:effectLst/>
                <a:uLnTx/>
                <a:uFillTx/>
                <a:latin typeface="Myriad Pro"/>
                <a:ea typeface="+mn-ea"/>
                <a:cs typeface="+mn-cs"/>
              </a:rPr>
              <a:t>θ</a:t>
            </a:r>
            <a:r>
              <a:rPr kumimoji="0" lang="en-US" sz="2800" b="0" i="0" u="none" strike="noStrike" kern="1200" cap="none" spc="0" normalizeH="0" baseline="0" noProof="0" dirty="0">
                <a:ln>
                  <a:noFill/>
                </a:ln>
                <a:solidFill>
                  <a:prstClr val="black"/>
                </a:solidFill>
                <a:effectLst/>
                <a:uLnTx/>
                <a:uFillTx/>
                <a:latin typeface="Myriad Pro"/>
                <a:ea typeface="+mn-ea"/>
                <a:cs typeface="+mn-cs"/>
              </a:rPr>
              <a:t> is proportional to cos(</a:t>
            </a:r>
            <a:r>
              <a:rPr kumimoji="0" lang="el-GR" sz="2800" b="0" i="1" u="none" strike="noStrike" kern="1200" cap="none" spc="0" normalizeH="0" baseline="0" noProof="0" dirty="0">
                <a:ln>
                  <a:noFill/>
                </a:ln>
                <a:solidFill>
                  <a:prstClr val="black"/>
                </a:solidFill>
                <a:effectLst/>
                <a:uLnTx/>
                <a:uFillTx/>
                <a:latin typeface="Myriad Pro"/>
                <a:ea typeface="+mn-ea"/>
                <a:cs typeface="+mn-cs"/>
              </a:rPr>
              <a:t>θ</a:t>
            </a:r>
            <a:r>
              <a:rPr kumimoji="0" lang="en-US" sz="2800" b="0" i="0" u="none" strike="noStrike" kern="1200" cap="none" spc="0" normalizeH="0" baseline="0" noProof="0" dirty="0">
                <a:ln>
                  <a:noFill/>
                </a:ln>
                <a:solidFill>
                  <a:prstClr val="black"/>
                </a:solidFill>
                <a:effectLst/>
                <a:uLnTx/>
                <a:uFillTx/>
                <a:latin typeface="Myriad Pro"/>
                <a:ea typeface="+mn-ea"/>
                <a:cs typeface="+mn-cs"/>
              </a:rPr>
              <a:t>)</a:t>
            </a:r>
          </a:p>
        </p:txBody>
      </p:sp>
      <p:pic>
        <p:nvPicPr>
          <p:cNvPr id="75" name="Picture 11" descr="latex-image-2.pdf">
            <a:extLst>
              <a:ext uri="{FF2B5EF4-FFF2-40B4-BE49-F238E27FC236}">
                <a16:creationId xmlns:a16="http://schemas.microsoft.com/office/drawing/2014/main" id="{8B534A3A-66C0-40A6-9D1E-F7543925781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88697" y="3720742"/>
            <a:ext cx="109389" cy="18417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6" name="Arc 75">
            <a:extLst>
              <a:ext uri="{FF2B5EF4-FFF2-40B4-BE49-F238E27FC236}">
                <a16:creationId xmlns:a16="http://schemas.microsoft.com/office/drawing/2014/main" id="{1B78303D-66CD-49BE-90DE-C6A549936A52}"/>
              </a:ext>
            </a:extLst>
          </p:cNvPr>
          <p:cNvSpPr/>
          <p:nvPr/>
        </p:nvSpPr>
        <p:spPr>
          <a:xfrm>
            <a:off x="1820588" y="3919170"/>
            <a:ext cx="1950897" cy="2219688"/>
          </a:xfrm>
          <a:prstGeom prst="arc">
            <a:avLst>
              <a:gd name="adj1" fmla="val 16200000"/>
              <a:gd name="adj2" fmla="val 1807854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50" name="Line 3">
            <a:extLst>
              <a:ext uri="{FF2B5EF4-FFF2-40B4-BE49-F238E27FC236}">
                <a16:creationId xmlns:a16="http://schemas.microsoft.com/office/drawing/2014/main" id="{D6D29A6E-C53C-4584-A101-FDB6F7F08F55}"/>
              </a:ext>
            </a:extLst>
          </p:cNvPr>
          <p:cNvSpPr>
            <a:spLocks noChangeShapeType="1"/>
          </p:cNvSpPr>
          <p:nvPr/>
        </p:nvSpPr>
        <p:spPr bwMode="auto">
          <a:xfrm>
            <a:off x="7562557" y="5165162"/>
            <a:ext cx="2145357" cy="0"/>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nvGrpSpPr>
          <p:cNvPr id="51" name="Group 4">
            <a:extLst>
              <a:ext uri="{FF2B5EF4-FFF2-40B4-BE49-F238E27FC236}">
                <a16:creationId xmlns:a16="http://schemas.microsoft.com/office/drawing/2014/main" id="{48B76041-69C4-48C9-9C73-49D55F4A4A9F}"/>
              </a:ext>
            </a:extLst>
          </p:cNvPr>
          <p:cNvGrpSpPr>
            <a:grpSpLocks/>
          </p:cNvGrpSpPr>
          <p:nvPr/>
        </p:nvGrpSpPr>
        <p:grpSpPr bwMode="auto">
          <a:xfrm>
            <a:off x="8299256" y="2836748"/>
            <a:ext cx="671959" cy="2332881"/>
            <a:chOff x="-1" y="-1"/>
            <a:chExt cx="955036" cy="3318827"/>
          </a:xfrm>
        </p:grpSpPr>
        <p:pic>
          <p:nvPicPr>
            <p:cNvPr id="55" name="Picture 5" descr="pasted-image.jpg">
              <a:extLst>
                <a:ext uri="{FF2B5EF4-FFF2-40B4-BE49-F238E27FC236}">
                  <a16:creationId xmlns:a16="http://schemas.microsoft.com/office/drawing/2014/main" id="{10E71212-726A-4A5B-A515-173540770B1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flipH="1">
              <a:off x="-1" y="-1"/>
              <a:ext cx="955036" cy="9543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56" name="Line 6">
              <a:extLst>
                <a:ext uri="{FF2B5EF4-FFF2-40B4-BE49-F238E27FC236}">
                  <a16:creationId xmlns:a16="http://schemas.microsoft.com/office/drawing/2014/main" id="{F3292E54-DB5A-4DA3-9370-B5CC5AB4D725}"/>
                </a:ext>
              </a:extLst>
            </p:cNvPr>
            <p:cNvSpPr>
              <a:spLocks noChangeShapeType="1"/>
            </p:cNvSpPr>
            <p:nvPr/>
          </p:nvSpPr>
          <p:spPr bwMode="auto">
            <a:xfrm flipV="1">
              <a:off x="215755" y="693935"/>
              <a:ext cx="228447" cy="2605835"/>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57" name="Line 7">
              <a:extLst>
                <a:ext uri="{FF2B5EF4-FFF2-40B4-BE49-F238E27FC236}">
                  <a16:creationId xmlns:a16="http://schemas.microsoft.com/office/drawing/2014/main" id="{BC9D2360-B30D-4DDC-A5D2-C305E2E0B504}"/>
                </a:ext>
              </a:extLst>
            </p:cNvPr>
            <p:cNvSpPr>
              <a:spLocks noChangeShapeType="1"/>
            </p:cNvSpPr>
            <p:nvPr/>
          </p:nvSpPr>
          <p:spPr bwMode="auto">
            <a:xfrm>
              <a:off x="464826" y="660588"/>
              <a:ext cx="230033" cy="2632830"/>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58" name="Line 8">
              <a:extLst>
                <a:ext uri="{FF2B5EF4-FFF2-40B4-BE49-F238E27FC236}">
                  <a16:creationId xmlns:a16="http://schemas.microsoft.com/office/drawing/2014/main" id="{04D80416-E5A5-40E8-92E6-8FB685B90874}"/>
                </a:ext>
              </a:extLst>
            </p:cNvPr>
            <p:cNvSpPr>
              <a:spLocks noChangeShapeType="1"/>
            </p:cNvSpPr>
            <p:nvPr/>
          </p:nvSpPr>
          <p:spPr bwMode="auto">
            <a:xfrm flipH="1">
              <a:off x="456893" y="684407"/>
              <a:ext cx="0" cy="2634419"/>
            </a:xfrm>
            <a:prstGeom prst="line">
              <a:avLst/>
            </a:prstGeom>
            <a:noFill/>
            <a:ln w="25400" cap="flat" cmpd="sng">
              <a:solidFill>
                <a:srgbClr val="0365C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sp>
        <p:nvSpPr>
          <p:cNvPr id="59" name="Left Brace 58">
            <a:extLst>
              <a:ext uri="{FF2B5EF4-FFF2-40B4-BE49-F238E27FC236}">
                <a16:creationId xmlns:a16="http://schemas.microsoft.com/office/drawing/2014/main" id="{57B8CE3C-6EF6-46C3-9676-52A91C2EE673}"/>
              </a:ext>
            </a:extLst>
          </p:cNvPr>
          <p:cNvSpPr/>
          <p:nvPr/>
        </p:nvSpPr>
        <p:spPr>
          <a:xfrm rot="16200000">
            <a:off x="8531269" y="5127216"/>
            <a:ext cx="161053" cy="420880"/>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pic>
        <p:nvPicPr>
          <p:cNvPr id="60" name="Picture 59">
            <a:extLst>
              <a:ext uri="{FF2B5EF4-FFF2-40B4-BE49-F238E27FC236}">
                <a16:creationId xmlns:a16="http://schemas.microsoft.com/office/drawing/2014/main" id="{050F9B72-7BE3-4DCE-9FDE-2055B14EB55D}"/>
              </a:ext>
            </a:extLst>
          </p:cNvPr>
          <p:cNvPicPr>
            <a:picLocks noChangeAspect="1"/>
          </p:cNvPicPr>
          <p:nvPr/>
        </p:nvPicPr>
        <p:blipFill>
          <a:blip r:embed="rId7"/>
          <a:stretch>
            <a:fillRect/>
          </a:stretch>
        </p:blipFill>
        <p:spPr>
          <a:xfrm>
            <a:off x="8451061" y="5494063"/>
            <a:ext cx="381677" cy="277583"/>
          </a:xfrm>
          <a:prstGeom prst="rect">
            <a:avLst/>
          </a:prstGeom>
        </p:spPr>
      </p:pic>
    </p:spTree>
    <p:extLst>
      <p:ext uri="{BB962C8B-B14F-4D97-AF65-F5344CB8AC3E}">
        <p14:creationId xmlns:p14="http://schemas.microsoft.com/office/powerpoint/2010/main" val="3301400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p:txBody>
          <a:bodyPr>
            <a:normAutofit/>
          </a:bodyPr>
          <a:lstStyle/>
          <a:p>
            <a:pPr defTabSz="610546">
              <a:defRPr/>
            </a:pPr>
            <a:r>
              <a:rPr lang="en-US" sz="4078" dirty="0">
                <a:sym typeface="Calibri" charset="0"/>
              </a:rPr>
              <a:t>Lambertian appearance is view-independent</a:t>
            </a:r>
            <a:endParaRPr lang="en-US" sz="1266" dirty="0">
              <a:ea typeface="+mj-ea"/>
              <a:sym typeface="Calibri" charset="0"/>
            </a:endParaRPr>
          </a:p>
        </p:txBody>
      </p:sp>
      <p:sp>
        <p:nvSpPr>
          <p:cNvPr id="45" name="Content Placeholder 38">
            <a:extLst>
              <a:ext uri="{FF2B5EF4-FFF2-40B4-BE49-F238E27FC236}">
                <a16:creationId xmlns:a16="http://schemas.microsoft.com/office/drawing/2014/main" id="{AF7CB854-174F-4C36-BFEA-007F9231F052}"/>
              </a:ext>
            </a:extLst>
          </p:cNvPr>
          <p:cNvSpPr txBox="1">
            <a:spLocks/>
          </p:cNvSpPr>
          <p:nvPr/>
        </p:nvSpPr>
        <p:spPr>
          <a:xfrm>
            <a:off x="6686107" y="1506766"/>
            <a:ext cx="5181600" cy="153244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Myriad Pro"/>
                <a:ea typeface="+mn-ea"/>
                <a:cs typeface="+mn-cs"/>
              </a:rPr>
              <a:t>But appearance is the same from every angle due to larger pixel footprint at larger angles</a:t>
            </a:r>
          </a:p>
        </p:txBody>
      </p:sp>
      <p:sp>
        <p:nvSpPr>
          <p:cNvPr id="35" name="Oval 34">
            <a:extLst>
              <a:ext uri="{FF2B5EF4-FFF2-40B4-BE49-F238E27FC236}">
                <a16:creationId xmlns:a16="http://schemas.microsoft.com/office/drawing/2014/main" id="{99C08C6C-65A4-4373-A5E8-A8D03A50CAE8}"/>
              </a:ext>
            </a:extLst>
          </p:cNvPr>
          <p:cNvSpPr/>
          <p:nvPr/>
        </p:nvSpPr>
        <p:spPr>
          <a:xfrm>
            <a:off x="1646804" y="3077999"/>
            <a:ext cx="2314366" cy="2314366"/>
          </a:xfrm>
          <a:prstGeom prst="ellipse">
            <a:avLst/>
          </a:prstGeom>
          <a:no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cxnSp>
        <p:nvCxnSpPr>
          <p:cNvPr id="36" name="Straight Arrow Connector 35">
            <a:extLst>
              <a:ext uri="{FF2B5EF4-FFF2-40B4-BE49-F238E27FC236}">
                <a16:creationId xmlns:a16="http://schemas.microsoft.com/office/drawing/2014/main" id="{CF293C92-F55F-48C9-A8B2-4CFC89B746CF}"/>
              </a:ext>
            </a:extLst>
          </p:cNvPr>
          <p:cNvCxnSpPr>
            <a:cxnSpLocks/>
          </p:cNvCxnSpPr>
          <p:nvPr/>
        </p:nvCxnSpPr>
        <p:spPr>
          <a:xfrm flipH="1" flipV="1">
            <a:off x="1766836" y="4758346"/>
            <a:ext cx="1037151" cy="6340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3BB400F-D7D3-40EA-86AC-4B3189C271B4}"/>
              </a:ext>
            </a:extLst>
          </p:cNvPr>
          <p:cNvCxnSpPr>
            <a:cxnSpLocks/>
            <a:stCxn id="35" idx="4"/>
          </p:cNvCxnSpPr>
          <p:nvPr/>
        </p:nvCxnSpPr>
        <p:spPr>
          <a:xfrm flipH="1" flipV="1">
            <a:off x="1646805" y="4104431"/>
            <a:ext cx="1157182" cy="12879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263C023-8F33-4AA5-8B14-7C315E37108A}"/>
              </a:ext>
            </a:extLst>
          </p:cNvPr>
          <p:cNvCxnSpPr>
            <a:cxnSpLocks/>
            <a:endCxn id="35" idx="1"/>
          </p:cNvCxnSpPr>
          <p:nvPr/>
        </p:nvCxnSpPr>
        <p:spPr>
          <a:xfrm flipH="1" flipV="1">
            <a:off x="1985735" y="3416930"/>
            <a:ext cx="818252" cy="19754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EB512CF-5785-41B4-9889-20394B831C08}"/>
              </a:ext>
            </a:extLst>
          </p:cNvPr>
          <p:cNvCxnSpPr>
            <a:cxnSpLocks/>
            <a:stCxn id="35" idx="4"/>
            <a:endCxn id="35" idx="0"/>
          </p:cNvCxnSpPr>
          <p:nvPr/>
        </p:nvCxnSpPr>
        <p:spPr>
          <a:xfrm flipV="1">
            <a:off x="2803987" y="3077999"/>
            <a:ext cx="0" cy="23143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62BF011-FF05-4C6A-8C5D-390B1BBC5D8F}"/>
              </a:ext>
            </a:extLst>
          </p:cNvPr>
          <p:cNvCxnSpPr>
            <a:cxnSpLocks/>
            <a:stCxn id="35" idx="4"/>
            <a:endCxn id="35" idx="7"/>
          </p:cNvCxnSpPr>
          <p:nvPr/>
        </p:nvCxnSpPr>
        <p:spPr>
          <a:xfrm flipV="1">
            <a:off x="2803987" y="3416930"/>
            <a:ext cx="818252" cy="197543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7B6DE67-5177-4F29-A1A8-95DF4E778005}"/>
              </a:ext>
            </a:extLst>
          </p:cNvPr>
          <p:cNvCxnSpPr>
            <a:cxnSpLocks/>
            <a:stCxn id="35" idx="4"/>
          </p:cNvCxnSpPr>
          <p:nvPr/>
        </p:nvCxnSpPr>
        <p:spPr>
          <a:xfrm flipV="1">
            <a:off x="2803987" y="4124329"/>
            <a:ext cx="1157183" cy="12680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1AF39BDB-65C3-441D-83E4-951094F7AAC2}"/>
              </a:ext>
            </a:extLst>
          </p:cNvPr>
          <p:cNvCxnSpPr>
            <a:cxnSpLocks/>
          </p:cNvCxnSpPr>
          <p:nvPr/>
        </p:nvCxnSpPr>
        <p:spPr>
          <a:xfrm flipV="1">
            <a:off x="2803987" y="4758346"/>
            <a:ext cx="1063620" cy="6340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69" name="Picture 68">
            <a:extLst>
              <a:ext uri="{FF2B5EF4-FFF2-40B4-BE49-F238E27FC236}">
                <a16:creationId xmlns:a16="http://schemas.microsoft.com/office/drawing/2014/main" id="{FC3B4ABF-31F9-4E59-9D6C-F2647D691A6C}"/>
              </a:ext>
            </a:extLst>
          </p:cNvPr>
          <p:cNvPicPr>
            <a:picLocks noChangeAspect="1"/>
          </p:cNvPicPr>
          <p:nvPr/>
        </p:nvPicPr>
        <p:blipFill>
          <a:blip r:embed="rId3"/>
          <a:stretch>
            <a:fillRect/>
          </a:stretch>
        </p:blipFill>
        <p:spPr>
          <a:xfrm>
            <a:off x="3961170" y="3165089"/>
            <a:ext cx="1540747" cy="261503"/>
          </a:xfrm>
          <a:prstGeom prst="rect">
            <a:avLst/>
          </a:prstGeom>
        </p:spPr>
      </p:pic>
      <p:cxnSp>
        <p:nvCxnSpPr>
          <p:cNvPr id="70" name="Straight Connector 69">
            <a:extLst>
              <a:ext uri="{FF2B5EF4-FFF2-40B4-BE49-F238E27FC236}">
                <a16:creationId xmlns:a16="http://schemas.microsoft.com/office/drawing/2014/main" id="{07184576-919F-40E6-8EFE-7E3855FEC16F}"/>
              </a:ext>
            </a:extLst>
          </p:cNvPr>
          <p:cNvCxnSpPr/>
          <p:nvPr/>
        </p:nvCxnSpPr>
        <p:spPr>
          <a:xfrm>
            <a:off x="1349392" y="5392365"/>
            <a:ext cx="3051313" cy="0"/>
          </a:xfrm>
          <a:prstGeom prst="line">
            <a:avLst/>
          </a:prstGeom>
          <a:ln w="571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9863C84E-AB5E-4F54-B3FF-8EDED8FAF031}"/>
              </a:ext>
            </a:extLst>
          </p:cNvPr>
          <p:cNvPicPr>
            <a:picLocks noChangeAspect="1"/>
          </p:cNvPicPr>
          <p:nvPr/>
        </p:nvPicPr>
        <p:blipFill>
          <a:blip r:embed="rId4"/>
          <a:stretch>
            <a:fillRect/>
          </a:stretch>
        </p:blipFill>
        <p:spPr>
          <a:xfrm>
            <a:off x="2701519" y="2750436"/>
            <a:ext cx="345023" cy="254660"/>
          </a:xfrm>
          <a:prstGeom prst="rect">
            <a:avLst/>
          </a:prstGeom>
        </p:spPr>
      </p:pic>
      <p:sp>
        <p:nvSpPr>
          <p:cNvPr id="72" name="Rectangle 71">
            <a:extLst>
              <a:ext uri="{FF2B5EF4-FFF2-40B4-BE49-F238E27FC236}">
                <a16:creationId xmlns:a16="http://schemas.microsoft.com/office/drawing/2014/main" id="{54570620-7FC7-416E-A333-C8DC4BC719CB}"/>
              </a:ext>
            </a:extLst>
          </p:cNvPr>
          <p:cNvSpPr/>
          <p:nvPr/>
        </p:nvSpPr>
        <p:spPr>
          <a:xfrm>
            <a:off x="1278258" y="5765640"/>
            <a:ext cx="224106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a:ea typeface="+mn-ea"/>
                <a:cs typeface="+mn-cs"/>
              </a:rPr>
              <a:t>Lambert's cosine law:</a:t>
            </a:r>
          </a:p>
        </p:txBody>
      </p:sp>
      <p:pic>
        <p:nvPicPr>
          <p:cNvPr id="73" name="Picture 72">
            <a:extLst>
              <a:ext uri="{FF2B5EF4-FFF2-40B4-BE49-F238E27FC236}">
                <a16:creationId xmlns:a16="http://schemas.microsoft.com/office/drawing/2014/main" id="{A2A73948-01AD-47F4-A500-4B5457BEDF91}"/>
              </a:ext>
            </a:extLst>
          </p:cNvPr>
          <p:cNvPicPr>
            <a:picLocks noChangeAspect="1"/>
          </p:cNvPicPr>
          <p:nvPr/>
        </p:nvPicPr>
        <p:blipFill>
          <a:blip r:embed="rId3"/>
          <a:stretch>
            <a:fillRect/>
          </a:stretch>
        </p:blipFill>
        <p:spPr>
          <a:xfrm>
            <a:off x="3524005" y="5842095"/>
            <a:ext cx="1540747" cy="261503"/>
          </a:xfrm>
          <a:prstGeom prst="rect">
            <a:avLst/>
          </a:prstGeom>
        </p:spPr>
      </p:pic>
      <p:sp>
        <p:nvSpPr>
          <p:cNvPr id="74" name="Content Placeholder 39">
            <a:extLst>
              <a:ext uri="{FF2B5EF4-FFF2-40B4-BE49-F238E27FC236}">
                <a16:creationId xmlns:a16="http://schemas.microsoft.com/office/drawing/2014/main" id="{0821EE34-5D6F-4847-A0F7-CBE360F712E9}"/>
              </a:ext>
            </a:extLst>
          </p:cNvPr>
          <p:cNvSpPr txBox="1">
            <a:spLocks/>
          </p:cNvSpPr>
          <p:nvPr/>
        </p:nvSpPr>
        <p:spPr>
          <a:xfrm>
            <a:off x="324293" y="1744807"/>
            <a:ext cx="6113704" cy="10196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Myriad Pro"/>
                <a:ea typeface="+mn-ea"/>
                <a:cs typeface="+mn-cs"/>
              </a:rPr>
              <a:t>Number of photons reflected to a given angle </a:t>
            </a:r>
            <a:r>
              <a:rPr kumimoji="0" lang="el-GR" sz="2800" b="0" i="1" u="none" strike="noStrike" kern="1200" cap="none" spc="0" normalizeH="0" baseline="0" noProof="0" dirty="0">
                <a:ln>
                  <a:noFill/>
                </a:ln>
                <a:solidFill>
                  <a:prstClr val="black"/>
                </a:solidFill>
                <a:effectLst/>
                <a:uLnTx/>
                <a:uFillTx/>
                <a:latin typeface="Myriad Pro"/>
                <a:ea typeface="+mn-ea"/>
                <a:cs typeface="+mn-cs"/>
              </a:rPr>
              <a:t>θ</a:t>
            </a:r>
            <a:r>
              <a:rPr kumimoji="0" lang="en-US" sz="2800" b="0" i="0" u="none" strike="noStrike" kern="1200" cap="none" spc="0" normalizeH="0" baseline="0" noProof="0" dirty="0">
                <a:ln>
                  <a:noFill/>
                </a:ln>
                <a:solidFill>
                  <a:prstClr val="black"/>
                </a:solidFill>
                <a:effectLst/>
                <a:uLnTx/>
                <a:uFillTx/>
                <a:latin typeface="Myriad Pro"/>
                <a:ea typeface="+mn-ea"/>
                <a:cs typeface="+mn-cs"/>
              </a:rPr>
              <a:t> is proportional to cos(</a:t>
            </a:r>
            <a:r>
              <a:rPr kumimoji="0" lang="el-GR" sz="2800" b="0" i="1" u="none" strike="noStrike" kern="1200" cap="none" spc="0" normalizeH="0" baseline="0" noProof="0" dirty="0">
                <a:ln>
                  <a:noFill/>
                </a:ln>
                <a:solidFill>
                  <a:prstClr val="black"/>
                </a:solidFill>
                <a:effectLst/>
                <a:uLnTx/>
                <a:uFillTx/>
                <a:latin typeface="Myriad Pro"/>
                <a:ea typeface="+mn-ea"/>
                <a:cs typeface="+mn-cs"/>
              </a:rPr>
              <a:t>θ</a:t>
            </a:r>
            <a:r>
              <a:rPr kumimoji="0" lang="en-US" sz="2800" b="0" i="0" u="none" strike="noStrike" kern="1200" cap="none" spc="0" normalizeH="0" baseline="0" noProof="0" dirty="0">
                <a:ln>
                  <a:noFill/>
                </a:ln>
                <a:solidFill>
                  <a:prstClr val="black"/>
                </a:solidFill>
                <a:effectLst/>
                <a:uLnTx/>
                <a:uFillTx/>
                <a:latin typeface="Myriad Pro"/>
                <a:ea typeface="+mn-ea"/>
                <a:cs typeface="+mn-cs"/>
              </a:rPr>
              <a:t>)</a:t>
            </a:r>
          </a:p>
        </p:txBody>
      </p:sp>
      <p:pic>
        <p:nvPicPr>
          <p:cNvPr id="75" name="Picture 11" descr="latex-image-2.pdf">
            <a:extLst>
              <a:ext uri="{FF2B5EF4-FFF2-40B4-BE49-F238E27FC236}">
                <a16:creationId xmlns:a16="http://schemas.microsoft.com/office/drawing/2014/main" id="{8B534A3A-66C0-40A6-9D1E-F7543925781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88697" y="3720742"/>
            <a:ext cx="109389" cy="18417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6" name="Arc 75">
            <a:extLst>
              <a:ext uri="{FF2B5EF4-FFF2-40B4-BE49-F238E27FC236}">
                <a16:creationId xmlns:a16="http://schemas.microsoft.com/office/drawing/2014/main" id="{1B78303D-66CD-49BE-90DE-C6A549936A52}"/>
              </a:ext>
            </a:extLst>
          </p:cNvPr>
          <p:cNvSpPr/>
          <p:nvPr/>
        </p:nvSpPr>
        <p:spPr>
          <a:xfrm>
            <a:off x="1820588" y="3919170"/>
            <a:ext cx="1950897" cy="2219688"/>
          </a:xfrm>
          <a:prstGeom prst="arc">
            <a:avLst>
              <a:gd name="adj1" fmla="val 16200000"/>
              <a:gd name="adj2" fmla="val 1807854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30" name="Line 3">
            <a:extLst>
              <a:ext uri="{FF2B5EF4-FFF2-40B4-BE49-F238E27FC236}">
                <a16:creationId xmlns:a16="http://schemas.microsoft.com/office/drawing/2014/main" id="{CE47DCD2-9FAD-41D2-83DB-45E55F270EAE}"/>
              </a:ext>
            </a:extLst>
          </p:cNvPr>
          <p:cNvSpPr>
            <a:spLocks noChangeShapeType="1"/>
          </p:cNvSpPr>
          <p:nvPr/>
        </p:nvSpPr>
        <p:spPr bwMode="auto">
          <a:xfrm>
            <a:off x="7562557" y="5165162"/>
            <a:ext cx="2145357" cy="0"/>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nvGrpSpPr>
          <p:cNvPr id="31" name="Group 30">
            <a:extLst>
              <a:ext uri="{FF2B5EF4-FFF2-40B4-BE49-F238E27FC236}">
                <a16:creationId xmlns:a16="http://schemas.microsoft.com/office/drawing/2014/main" id="{04913BD4-420F-498A-A185-429153B732B7}"/>
              </a:ext>
            </a:extLst>
          </p:cNvPr>
          <p:cNvGrpSpPr/>
          <p:nvPr/>
        </p:nvGrpSpPr>
        <p:grpSpPr>
          <a:xfrm>
            <a:off x="7562556" y="3290345"/>
            <a:ext cx="2960190" cy="1885280"/>
            <a:chOff x="5106632" y="2655916"/>
            <a:chExt cx="2960190" cy="1885280"/>
          </a:xfrm>
        </p:grpSpPr>
        <p:sp>
          <p:nvSpPr>
            <p:cNvPr id="32" name="Line 3">
              <a:extLst>
                <a:ext uri="{FF2B5EF4-FFF2-40B4-BE49-F238E27FC236}">
                  <a16:creationId xmlns:a16="http://schemas.microsoft.com/office/drawing/2014/main" id="{B7E338A9-E642-446E-8C2A-5A1DE8F1F955}"/>
                </a:ext>
              </a:extLst>
            </p:cNvPr>
            <p:cNvSpPr>
              <a:spLocks noChangeShapeType="1"/>
            </p:cNvSpPr>
            <p:nvPr/>
          </p:nvSpPr>
          <p:spPr bwMode="auto">
            <a:xfrm>
              <a:off x="5106632" y="4528917"/>
              <a:ext cx="2145357" cy="0"/>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nvGrpSpPr>
            <p:cNvPr id="33" name="Group 4">
              <a:extLst>
                <a:ext uri="{FF2B5EF4-FFF2-40B4-BE49-F238E27FC236}">
                  <a16:creationId xmlns:a16="http://schemas.microsoft.com/office/drawing/2014/main" id="{D6CCA2D9-8034-4341-99A1-C2E63E5255F7}"/>
                </a:ext>
              </a:extLst>
            </p:cNvPr>
            <p:cNvGrpSpPr>
              <a:grpSpLocks/>
            </p:cNvGrpSpPr>
            <p:nvPr/>
          </p:nvGrpSpPr>
          <p:grpSpPr bwMode="auto">
            <a:xfrm>
              <a:off x="5895792" y="2655916"/>
              <a:ext cx="2171030" cy="1885280"/>
              <a:chOff x="-1" y="0"/>
              <a:chExt cx="3088272" cy="2680823"/>
            </a:xfrm>
          </p:grpSpPr>
          <p:pic>
            <p:nvPicPr>
              <p:cNvPr id="42" name="Picture 5" descr="pasted-image.jpg">
                <a:extLst>
                  <a:ext uri="{FF2B5EF4-FFF2-40B4-BE49-F238E27FC236}">
                    <a16:creationId xmlns:a16="http://schemas.microsoft.com/office/drawing/2014/main" id="{7FECC6CF-089B-4360-85C6-EA7B598A2FC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3500000" flipH="1">
                <a:off x="1935528" y="198403"/>
                <a:ext cx="954269" cy="95392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3" name="Line 6">
                <a:extLst>
                  <a:ext uri="{FF2B5EF4-FFF2-40B4-BE49-F238E27FC236}">
                    <a16:creationId xmlns:a16="http://schemas.microsoft.com/office/drawing/2014/main" id="{522450F7-8063-4FFD-A55A-685B69B3326E}"/>
                  </a:ext>
                </a:extLst>
              </p:cNvPr>
              <p:cNvSpPr>
                <a:spLocks noChangeShapeType="1"/>
              </p:cNvSpPr>
              <p:nvPr/>
            </p:nvSpPr>
            <p:spPr bwMode="auto">
              <a:xfrm flipV="1">
                <a:off x="-1" y="804723"/>
                <a:ext cx="2235623" cy="1868165"/>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44" name="Line 7">
                <a:extLst>
                  <a:ext uri="{FF2B5EF4-FFF2-40B4-BE49-F238E27FC236}">
                    <a16:creationId xmlns:a16="http://schemas.microsoft.com/office/drawing/2014/main" id="{B60D1605-4579-4948-ADD4-F7CEC30C560D}"/>
                  </a:ext>
                </a:extLst>
              </p:cNvPr>
              <p:cNvSpPr>
                <a:spLocks noChangeShapeType="1"/>
              </p:cNvSpPr>
              <p:nvPr/>
            </p:nvSpPr>
            <p:spPr bwMode="auto">
              <a:xfrm flipH="1">
                <a:off x="704983" y="795199"/>
                <a:ext cx="1568747" cy="1885624"/>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46" name="Line 8">
                <a:extLst>
                  <a:ext uri="{FF2B5EF4-FFF2-40B4-BE49-F238E27FC236}">
                    <a16:creationId xmlns:a16="http://schemas.microsoft.com/office/drawing/2014/main" id="{11A608F4-5501-41CF-B756-C82982E0E9C7}"/>
                  </a:ext>
                </a:extLst>
              </p:cNvPr>
              <p:cNvSpPr>
                <a:spLocks noChangeShapeType="1"/>
              </p:cNvSpPr>
              <p:nvPr/>
            </p:nvSpPr>
            <p:spPr bwMode="auto">
              <a:xfrm flipH="1">
                <a:off x="389010" y="806310"/>
                <a:ext cx="1862491" cy="1863402"/>
              </a:xfrm>
              <a:prstGeom prst="line">
                <a:avLst/>
              </a:prstGeom>
              <a:noFill/>
              <a:ln w="25400" cap="flat" cmpd="sng">
                <a:solidFill>
                  <a:srgbClr val="0365C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sp>
          <p:nvSpPr>
            <p:cNvPr id="34" name="Line 9">
              <a:extLst>
                <a:ext uri="{FF2B5EF4-FFF2-40B4-BE49-F238E27FC236}">
                  <a16:creationId xmlns:a16="http://schemas.microsoft.com/office/drawing/2014/main" id="{E3A657C5-8479-4FDE-B4D7-7D719C4F8537}"/>
                </a:ext>
              </a:extLst>
            </p:cNvPr>
            <p:cNvSpPr>
              <a:spLocks noChangeShapeType="1"/>
            </p:cNvSpPr>
            <p:nvPr/>
          </p:nvSpPr>
          <p:spPr bwMode="auto">
            <a:xfrm flipV="1">
              <a:off x="6179309" y="3628136"/>
              <a:ext cx="0" cy="900783"/>
            </a:xfrm>
            <a:prstGeom prst="line">
              <a:avLst/>
            </a:prstGeom>
            <a:noFill/>
            <a:ln w="12700" cap="flat" cmpd="sng">
              <a:solidFill>
                <a:srgbClr val="000000"/>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38" name="AutoShape 10">
              <a:extLst>
                <a:ext uri="{FF2B5EF4-FFF2-40B4-BE49-F238E27FC236}">
                  <a16:creationId xmlns:a16="http://schemas.microsoft.com/office/drawing/2014/main" id="{B493AE11-FC4F-47A7-B91E-9FF0E3B1C4DE}"/>
                </a:ext>
              </a:extLst>
            </p:cNvPr>
            <p:cNvSpPr>
              <a:spLocks/>
            </p:cNvSpPr>
            <p:nvPr/>
          </p:nvSpPr>
          <p:spPr bwMode="auto">
            <a:xfrm>
              <a:off x="6186007" y="3921700"/>
              <a:ext cx="372814" cy="216545"/>
            </a:xfrm>
            <a:custGeom>
              <a:avLst/>
              <a:gdLst>
                <a:gd name="T0" fmla="*/ 265113 w 21600"/>
                <a:gd name="T1" fmla="*/ 153988 h 21600"/>
                <a:gd name="T2" fmla="*/ 265113 w 21600"/>
                <a:gd name="T3" fmla="*/ 153988 h 21600"/>
                <a:gd name="T4" fmla="*/ 265113 w 21600"/>
                <a:gd name="T5" fmla="*/ 153988 h 21600"/>
                <a:gd name="T6" fmla="*/ 265113 w 21600"/>
                <a:gd name="T7" fmla="*/ 1539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9261" y="248"/>
                    <a:pt x="16461" y="7448"/>
                    <a:pt x="21600" y="21600"/>
                  </a:cubicBezTo>
                </a:path>
              </a:pathLst>
            </a:custGeom>
            <a:noFill/>
            <a:ln w="25400" cap="flat" cmpd="sng">
              <a:solidFill>
                <a:srgbClr val="000000"/>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2531" b="0" i="0" u="none" strike="noStrike" kern="1200" cap="none" spc="0" normalizeH="0" baseline="0" noProof="0">
                <a:ln>
                  <a:noFill/>
                </a:ln>
                <a:solidFill>
                  <a:srgbClr val="000000"/>
                </a:solidFill>
                <a:effectLst/>
                <a:uLnTx/>
                <a:uFillTx/>
                <a:latin typeface="Helvetica Light" charset="0"/>
                <a:ea typeface="MS PGothic" panose="020B0600070205080204" pitchFamily="34" charset="-128"/>
                <a:cs typeface="Calibri"/>
                <a:sym typeface="Helvetica Light" charset="0"/>
              </a:endParaRPr>
            </a:p>
          </p:txBody>
        </p:sp>
        <p:pic>
          <p:nvPicPr>
            <p:cNvPr id="41" name="Picture 11" descr="latex-image-2.pdf">
              <a:extLst>
                <a:ext uri="{FF2B5EF4-FFF2-40B4-BE49-F238E27FC236}">
                  <a16:creationId xmlns:a16="http://schemas.microsoft.com/office/drawing/2014/main" id="{1D27A9BD-B668-4A84-A756-F7F9D48C756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12598" y="3736408"/>
              <a:ext cx="109389" cy="18417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sp>
        <p:nvSpPr>
          <p:cNvPr id="47" name="Left Brace 46">
            <a:extLst>
              <a:ext uri="{FF2B5EF4-FFF2-40B4-BE49-F238E27FC236}">
                <a16:creationId xmlns:a16="http://schemas.microsoft.com/office/drawing/2014/main" id="{7320FFBF-3B8A-4A1B-94C2-B5E4DF18DDC7}"/>
              </a:ext>
            </a:extLst>
          </p:cNvPr>
          <p:cNvSpPr/>
          <p:nvPr/>
        </p:nvSpPr>
        <p:spPr>
          <a:xfrm rot="16200000">
            <a:off x="8535609" y="5122876"/>
            <a:ext cx="198663" cy="467168"/>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pic>
        <p:nvPicPr>
          <p:cNvPr id="49" name="Picture 48">
            <a:extLst>
              <a:ext uri="{FF2B5EF4-FFF2-40B4-BE49-F238E27FC236}">
                <a16:creationId xmlns:a16="http://schemas.microsoft.com/office/drawing/2014/main" id="{4395315D-4764-4E9D-BCE8-2E8590B15EE4}"/>
              </a:ext>
            </a:extLst>
          </p:cNvPr>
          <p:cNvPicPr>
            <a:picLocks noChangeAspect="1"/>
          </p:cNvPicPr>
          <p:nvPr/>
        </p:nvPicPr>
        <p:blipFill>
          <a:blip r:embed="rId7"/>
          <a:stretch>
            <a:fillRect/>
          </a:stretch>
        </p:blipFill>
        <p:spPr>
          <a:xfrm>
            <a:off x="6172641" y="4132181"/>
            <a:ext cx="1896672" cy="643824"/>
          </a:xfrm>
          <a:prstGeom prst="rect">
            <a:avLst/>
          </a:prstGeom>
        </p:spPr>
      </p:pic>
      <p:pic>
        <p:nvPicPr>
          <p:cNvPr id="52" name="Picture 51">
            <a:extLst>
              <a:ext uri="{FF2B5EF4-FFF2-40B4-BE49-F238E27FC236}">
                <a16:creationId xmlns:a16="http://schemas.microsoft.com/office/drawing/2014/main" id="{BACC61B9-F12E-455E-9475-6AB6A78378FA}"/>
              </a:ext>
            </a:extLst>
          </p:cNvPr>
          <p:cNvPicPr>
            <a:picLocks noChangeAspect="1"/>
          </p:cNvPicPr>
          <p:nvPr/>
        </p:nvPicPr>
        <p:blipFill rotWithShape="1">
          <a:blip r:embed="rId7"/>
          <a:srcRect t="17788" r="75369"/>
          <a:stretch/>
        </p:blipFill>
        <p:spPr>
          <a:xfrm>
            <a:off x="8391603" y="5480995"/>
            <a:ext cx="467169" cy="529302"/>
          </a:xfrm>
          <a:prstGeom prst="rect">
            <a:avLst/>
          </a:prstGeom>
        </p:spPr>
      </p:pic>
    </p:spTree>
    <p:extLst>
      <p:ext uri="{BB962C8B-B14F-4D97-AF65-F5344CB8AC3E}">
        <p14:creationId xmlns:p14="http://schemas.microsoft.com/office/powerpoint/2010/main" val="3328176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83E48-3FAF-9079-9F8C-921CC252D61F}"/>
              </a:ext>
            </a:extLst>
          </p:cNvPr>
          <p:cNvSpPr>
            <a:spLocks noGrp="1"/>
          </p:cNvSpPr>
          <p:nvPr>
            <p:ph type="title"/>
          </p:nvPr>
        </p:nvSpPr>
        <p:spPr/>
        <p:txBody>
          <a:bodyPr/>
          <a:lstStyle/>
          <a:p>
            <a:r>
              <a:rPr lang="en-US" dirty="0"/>
              <a:t>Reading</a:t>
            </a:r>
          </a:p>
        </p:txBody>
      </p:sp>
      <p:sp>
        <p:nvSpPr>
          <p:cNvPr id="3" name="Content Placeholder 2">
            <a:extLst>
              <a:ext uri="{FF2B5EF4-FFF2-40B4-BE49-F238E27FC236}">
                <a16:creationId xmlns:a16="http://schemas.microsoft.com/office/drawing/2014/main" id="{D61AB35A-831D-995D-A2B6-16802885CE6A}"/>
              </a:ext>
            </a:extLst>
          </p:cNvPr>
          <p:cNvSpPr>
            <a:spLocks noGrp="1"/>
          </p:cNvSpPr>
          <p:nvPr>
            <p:ph idx="1"/>
          </p:nvPr>
        </p:nvSpPr>
        <p:spPr/>
        <p:txBody>
          <a:bodyPr/>
          <a:lstStyle/>
          <a:p>
            <a:r>
              <a:rPr lang="en-US" dirty="0" err="1"/>
              <a:t>Szeliski</a:t>
            </a:r>
            <a:r>
              <a:rPr lang="en-US" dirty="0"/>
              <a:t> 2</a:t>
            </a:r>
            <a:r>
              <a:rPr lang="en-US" baseline="30000" dirty="0"/>
              <a:t>nd</a:t>
            </a:r>
            <a:r>
              <a:rPr lang="en-US" dirty="0"/>
              <a:t> Edition: Chapter 2.2 &amp; 13.1</a:t>
            </a:r>
          </a:p>
        </p:txBody>
      </p:sp>
    </p:spTree>
    <p:extLst>
      <p:ext uri="{BB962C8B-B14F-4D97-AF65-F5344CB8AC3E}">
        <p14:creationId xmlns:p14="http://schemas.microsoft.com/office/powerpoint/2010/main" val="284050335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p:txBody>
          <a:bodyPr>
            <a:normAutofit/>
          </a:bodyPr>
          <a:lstStyle/>
          <a:p>
            <a:pPr defTabSz="610546">
              <a:defRPr/>
            </a:pPr>
            <a:r>
              <a:rPr lang="en-US" sz="4078" dirty="0">
                <a:sym typeface="Calibri" charset="0"/>
              </a:rPr>
              <a:t>Lambertian appearance is view-independent</a:t>
            </a:r>
            <a:endParaRPr lang="en-US" sz="1266" dirty="0">
              <a:ea typeface="+mj-ea"/>
              <a:sym typeface="Calibri" charset="0"/>
            </a:endParaRPr>
          </a:p>
        </p:txBody>
      </p:sp>
      <p:sp>
        <p:nvSpPr>
          <p:cNvPr id="18435" name="Line 3"/>
          <p:cNvSpPr>
            <a:spLocks noChangeShapeType="1"/>
          </p:cNvSpPr>
          <p:nvPr/>
        </p:nvSpPr>
        <p:spPr bwMode="auto">
          <a:xfrm>
            <a:off x="7557930" y="5170168"/>
            <a:ext cx="2145357" cy="0"/>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nvGrpSpPr>
          <p:cNvPr id="34" name="Group 33">
            <a:extLst>
              <a:ext uri="{FF2B5EF4-FFF2-40B4-BE49-F238E27FC236}">
                <a16:creationId xmlns:a16="http://schemas.microsoft.com/office/drawing/2014/main" id="{5A124ADD-2846-5D45-8E5B-DF0006E05F41}"/>
              </a:ext>
            </a:extLst>
          </p:cNvPr>
          <p:cNvGrpSpPr/>
          <p:nvPr/>
        </p:nvGrpSpPr>
        <p:grpSpPr>
          <a:xfrm>
            <a:off x="7557928" y="4264381"/>
            <a:ext cx="3318495" cy="900783"/>
            <a:chOff x="7230072" y="4163468"/>
            <a:chExt cx="3318495" cy="900783"/>
          </a:xfrm>
        </p:grpSpPr>
        <p:sp>
          <p:nvSpPr>
            <p:cNvPr id="38" name="Line 3">
              <a:extLst>
                <a:ext uri="{FF2B5EF4-FFF2-40B4-BE49-F238E27FC236}">
                  <a16:creationId xmlns:a16="http://schemas.microsoft.com/office/drawing/2014/main" id="{BD6AF343-DCBA-2447-AC50-A9DDD03BC405}"/>
                </a:ext>
              </a:extLst>
            </p:cNvPr>
            <p:cNvSpPr>
              <a:spLocks noChangeShapeType="1"/>
            </p:cNvSpPr>
            <p:nvPr/>
          </p:nvSpPr>
          <p:spPr bwMode="auto">
            <a:xfrm>
              <a:off x="7230072" y="5064249"/>
              <a:ext cx="2145357" cy="0"/>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nvGrpSpPr>
            <p:cNvPr id="41" name="Group 4">
              <a:extLst>
                <a:ext uri="{FF2B5EF4-FFF2-40B4-BE49-F238E27FC236}">
                  <a16:creationId xmlns:a16="http://schemas.microsoft.com/office/drawing/2014/main" id="{06DA860B-236A-9943-B65C-106432260EDF}"/>
                </a:ext>
              </a:extLst>
            </p:cNvPr>
            <p:cNvGrpSpPr>
              <a:grpSpLocks/>
            </p:cNvGrpSpPr>
            <p:nvPr/>
          </p:nvGrpSpPr>
          <p:grpSpPr bwMode="auto">
            <a:xfrm rot="3900000">
              <a:off x="8776024" y="3260454"/>
              <a:ext cx="671959" cy="2873127"/>
              <a:chOff x="-1" y="-1"/>
              <a:chExt cx="955036" cy="4086695"/>
            </a:xfrm>
          </p:grpSpPr>
          <p:pic>
            <p:nvPicPr>
              <p:cNvPr id="46" name="Picture 5" descr="pasted-image.jpg">
                <a:extLst>
                  <a:ext uri="{FF2B5EF4-FFF2-40B4-BE49-F238E27FC236}">
                    <a16:creationId xmlns:a16="http://schemas.microsoft.com/office/drawing/2014/main" id="{4B3AA43C-463B-0944-B4D2-E046A1FA6CA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a:off x="-2283" y="20"/>
                <a:ext cx="955036" cy="95578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7" name="Line 6">
                <a:extLst>
                  <a:ext uri="{FF2B5EF4-FFF2-40B4-BE49-F238E27FC236}">
                    <a16:creationId xmlns:a16="http://schemas.microsoft.com/office/drawing/2014/main" id="{BA0E39C2-6A9C-DE48-B126-BC3C94D319E8}"/>
                  </a:ext>
                </a:extLst>
              </p:cNvPr>
              <p:cNvSpPr>
                <a:spLocks noChangeShapeType="1"/>
              </p:cNvSpPr>
              <p:nvPr/>
            </p:nvSpPr>
            <p:spPr bwMode="auto">
              <a:xfrm flipV="1">
                <a:off x="74724" y="713228"/>
                <a:ext cx="352189" cy="3392878"/>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48" name="Line 7">
                <a:extLst>
                  <a:ext uri="{FF2B5EF4-FFF2-40B4-BE49-F238E27FC236}">
                    <a16:creationId xmlns:a16="http://schemas.microsoft.com/office/drawing/2014/main" id="{13D1BDE3-4C62-F244-8046-560B3F7CFB0C}"/>
                  </a:ext>
                </a:extLst>
              </p:cNvPr>
              <p:cNvSpPr>
                <a:spLocks noChangeShapeType="1"/>
              </p:cNvSpPr>
              <p:nvPr/>
            </p:nvSpPr>
            <p:spPr bwMode="auto">
              <a:xfrm>
                <a:off x="451775" y="660732"/>
                <a:ext cx="207824" cy="2200528"/>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49" name="Line 8">
                <a:extLst>
                  <a:ext uri="{FF2B5EF4-FFF2-40B4-BE49-F238E27FC236}">
                    <a16:creationId xmlns:a16="http://schemas.microsoft.com/office/drawing/2014/main" id="{2A4E934D-B9B2-BC41-8D31-F0C2395C16B2}"/>
                  </a:ext>
                </a:extLst>
              </p:cNvPr>
              <p:cNvSpPr>
                <a:spLocks noChangeShapeType="1"/>
              </p:cNvSpPr>
              <p:nvPr/>
            </p:nvSpPr>
            <p:spPr bwMode="auto">
              <a:xfrm flipH="1">
                <a:off x="442577" y="707430"/>
                <a:ext cx="0" cy="2633966"/>
              </a:xfrm>
              <a:prstGeom prst="line">
                <a:avLst/>
              </a:prstGeom>
              <a:noFill/>
              <a:ln w="25400" cap="flat" cmpd="sng">
                <a:solidFill>
                  <a:srgbClr val="0365C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sp>
          <p:nvSpPr>
            <p:cNvPr id="42" name="Line 9">
              <a:extLst>
                <a:ext uri="{FF2B5EF4-FFF2-40B4-BE49-F238E27FC236}">
                  <a16:creationId xmlns:a16="http://schemas.microsoft.com/office/drawing/2014/main" id="{8E0F7352-DAFA-9942-BBA1-3273F209EBFC}"/>
                </a:ext>
              </a:extLst>
            </p:cNvPr>
            <p:cNvSpPr>
              <a:spLocks noChangeShapeType="1"/>
            </p:cNvSpPr>
            <p:nvPr/>
          </p:nvSpPr>
          <p:spPr bwMode="auto">
            <a:xfrm flipV="1">
              <a:off x="8302749" y="4163468"/>
              <a:ext cx="0" cy="900783"/>
            </a:xfrm>
            <a:prstGeom prst="line">
              <a:avLst/>
            </a:prstGeom>
            <a:noFill/>
            <a:ln w="12700" cap="flat" cmpd="sng">
              <a:solidFill>
                <a:srgbClr val="000000"/>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43" name="AutoShape 10">
              <a:extLst>
                <a:ext uri="{FF2B5EF4-FFF2-40B4-BE49-F238E27FC236}">
                  <a16:creationId xmlns:a16="http://schemas.microsoft.com/office/drawing/2014/main" id="{E01FDFA2-A1AF-F84F-9E8A-55B7A7A60555}"/>
                </a:ext>
              </a:extLst>
            </p:cNvPr>
            <p:cNvSpPr>
              <a:spLocks/>
            </p:cNvSpPr>
            <p:nvPr/>
          </p:nvSpPr>
          <p:spPr bwMode="auto">
            <a:xfrm>
              <a:off x="8309447" y="4457032"/>
              <a:ext cx="541362" cy="335979"/>
            </a:xfrm>
            <a:custGeom>
              <a:avLst/>
              <a:gdLst>
                <a:gd name="T0" fmla="*/ 384969 w 21600"/>
                <a:gd name="T1" fmla="*/ 238919 h 21600"/>
                <a:gd name="T2" fmla="*/ 384969 w 21600"/>
                <a:gd name="T3" fmla="*/ 238919 h 21600"/>
                <a:gd name="T4" fmla="*/ 384969 w 21600"/>
                <a:gd name="T5" fmla="*/ 238919 h 21600"/>
                <a:gd name="T6" fmla="*/ 384969 w 21600"/>
                <a:gd name="T7" fmla="*/ 2389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8621" y="2704"/>
                    <a:pt x="15821" y="9904"/>
                    <a:pt x="21600" y="21600"/>
                  </a:cubicBezTo>
                </a:path>
              </a:pathLst>
            </a:custGeom>
            <a:noFill/>
            <a:ln w="25400" cap="flat" cmpd="sng">
              <a:solidFill>
                <a:srgbClr val="000000"/>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2531" b="0" i="0" u="none" strike="noStrike" kern="1200" cap="none" spc="0" normalizeH="0" baseline="0" noProof="0">
                <a:ln>
                  <a:noFill/>
                </a:ln>
                <a:solidFill>
                  <a:srgbClr val="000000"/>
                </a:solidFill>
                <a:effectLst/>
                <a:uLnTx/>
                <a:uFillTx/>
                <a:latin typeface="Helvetica Light" charset="0"/>
                <a:ea typeface="MS PGothic" panose="020B0600070205080204" pitchFamily="34" charset="-128"/>
                <a:cs typeface="Calibri"/>
                <a:sym typeface="Helvetica Light" charset="0"/>
              </a:endParaRPr>
            </a:p>
          </p:txBody>
        </p:sp>
        <p:pic>
          <p:nvPicPr>
            <p:cNvPr id="44" name="Picture 11" descr="latex-image-2.pdf">
              <a:extLst>
                <a:ext uri="{FF2B5EF4-FFF2-40B4-BE49-F238E27FC236}">
                  <a16:creationId xmlns:a16="http://schemas.microsoft.com/office/drawing/2014/main" id="{9D713E49-C0A7-5F4B-9C48-4EE77322CB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43195" y="4347643"/>
              <a:ext cx="109389" cy="18417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sp>
        <p:nvSpPr>
          <p:cNvPr id="52" name="Left Brace 51">
            <a:extLst>
              <a:ext uri="{FF2B5EF4-FFF2-40B4-BE49-F238E27FC236}">
                <a16:creationId xmlns:a16="http://schemas.microsoft.com/office/drawing/2014/main" id="{5C1D16FD-59D0-B84E-B29D-760255242D97}"/>
              </a:ext>
            </a:extLst>
          </p:cNvPr>
          <p:cNvSpPr/>
          <p:nvPr/>
        </p:nvSpPr>
        <p:spPr>
          <a:xfrm rot="16200000">
            <a:off x="8384394" y="4883493"/>
            <a:ext cx="210251" cy="967534"/>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pic>
        <p:nvPicPr>
          <p:cNvPr id="10" name="Picture 9">
            <a:extLst>
              <a:ext uri="{FF2B5EF4-FFF2-40B4-BE49-F238E27FC236}">
                <a16:creationId xmlns:a16="http://schemas.microsoft.com/office/drawing/2014/main" id="{629472F6-B733-8445-930E-4448417C6B9D}"/>
              </a:ext>
            </a:extLst>
          </p:cNvPr>
          <p:cNvPicPr>
            <a:picLocks noChangeAspect="1"/>
          </p:cNvPicPr>
          <p:nvPr/>
        </p:nvPicPr>
        <p:blipFill>
          <a:blip r:embed="rId5"/>
          <a:stretch>
            <a:fillRect/>
          </a:stretch>
        </p:blipFill>
        <p:spPr>
          <a:xfrm>
            <a:off x="6172641" y="4132181"/>
            <a:ext cx="1896672" cy="643824"/>
          </a:xfrm>
          <a:prstGeom prst="rect">
            <a:avLst/>
          </a:prstGeom>
        </p:spPr>
      </p:pic>
      <p:sp>
        <p:nvSpPr>
          <p:cNvPr id="45" name="Content Placeholder 38">
            <a:extLst>
              <a:ext uri="{FF2B5EF4-FFF2-40B4-BE49-F238E27FC236}">
                <a16:creationId xmlns:a16="http://schemas.microsoft.com/office/drawing/2014/main" id="{AF7CB854-174F-4C36-BFEA-007F9231F052}"/>
              </a:ext>
            </a:extLst>
          </p:cNvPr>
          <p:cNvSpPr txBox="1">
            <a:spLocks/>
          </p:cNvSpPr>
          <p:nvPr/>
        </p:nvSpPr>
        <p:spPr>
          <a:xfrm>
            <a:off x="6686107" y="1506766"/>
            <a:ext cx="5181600" cy="153244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Myriad Pro"/>
                <a:ea typeface="+mn-ea"/>
                <a:cs typeface="+mn-cs"/>
              </a:rPr>
              <a:t>But appearance is the same from every angle due to larger pixel footprint at larger angles</a:t>
            </a:r>
          </a:p>
        </p:txBody>
      </p:sp>
      <p:sp>
        <p:nvSpPr>
          <p:cNvPr id="35" name="Oval 34">
            <a:extLst>
              <a:ext uri="{FF2B5EF4-FFF2-40B4-BE49-F238E27FC236}">
                <a16:creationId xmlns:a16="http://schemas.microsoft.com/office/drawing/2014/main" id="{99C08C6C-65A4-4373-A5E8-A8D03A50CAE8}"/>
              </a:ext>
            </a:extLst>
          </p:cNvPr>
          <p:cNvSpPr/>
          <p:nvPr/>
        </p:nvSpPr>
        <p:spPr>
          <a:xfrm>
            <a:off x="1646804" y="3077999"/>
            <a:ext cx="2314366" cy="2314366"/>
          </a:xfrm>
          <a:prstGeom prst="ellipse">
            <a:avLst/>
          </a:prstGeom>
          <a:no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cxnSp>
        <p:nvCxnSpPr>
          <p:cNvPr id="36" name="Straight Arrow Connector 35">
            <a:extLst>
              <a:ext uri="{FF2B5EF4-FFF2-40B4-BE49-F238E27FC236}">
                <a16:creationId xmlns:a16="http://schemas.microsoft.com/office/drawing/2014/main" id="{CF293C92-F55F-48C9-A8B2-4CFC89B746CF}"/>
              </a:ext>
            </a:extLst>
          </p:cNvPr>
          <p:cNvCxnSpPr>
            <a:cxnSpLocks/>
          </p:cNvCxnSpPr>
          <p:nvPr/>
        </p:nvCxnSpPr>
        <p:spPr>
          <a:xfrm flipH="1" flipV="1">
            <a:off x="1766836" y="4758346"/>
            <a:ext cx="1037151" cy="6340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3BB400F-D7D3-40EA-86AC-4B3189C271B4}"/>
              </a:ext>
            </a:extLst>
          </p:cNvPr>
          <p:cNvCxnSpPr>
            <a:cxnSpLocks/>
            <a:stCxn id="35" idx="4"/>
          </p:cNvCxnSpPr>
          <p:nvPr/>
        </p:nvCxnSpPr>
        <p:spPr>
          <a:xfrm flipH="1" flipV="1">
            <a:off x="1646805" y="4104431"/>
            <a:ext cx="1157182" cy="12879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263C023-8F33-4AA5-8B14-7C315E37108A}"/>
              </a:ext>
            </a:extLst>
          </p:cNvPr>
          <p:cNvCxnSpPr>
            <a:cxnSpLocks/>
            <a:endCxn id="35" idx="1"/>
          </p:cNvCxnSpPr>
          <p:nvPr/>
        </p:nvCxnSpPr>
        <p:spPr>
          <a:xfrm flipH="1" flipV="1">
            <a:off x="1985735" y="3416930"/>
            <a:ext cx="818252" cy="19754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EB512CF-5785-41B4-9889-20394B831C08}"/>
              </a:ext>
            </a:extLst>
          </p:cNvPr>
          <p:cNvCxnSpPr>
            <a:cxnSpLocks/>
            <a:stCxn id="35" idx="4"/>
            <a:endCxn id="35" idx="0"/>
          </p:cNvCxnSpPr>
          <p:nvPr/>
        </p:nvCxnSpPr>
        <p:spPr>
          <a:xfrm flipV="1">
            <a:off x="2803987" y="3077999"/>
            <a:ext cx="0" cy="23143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62BF011-FF05-4C6A-8C5D-390B1BBC5D8F}"/>
              </a:ext>
            </a:extLst>
          </p:cNvPr>
          <p:cNvCxnSpPr>
            <a:cxnSpLocks/>
            <a:stCxn id="35" idx="4"/>
            <a:endCxn id="35" idx="7"/>
          </p:cNvCxnSpPr>
          <p:nvPr/>
        </p:nvCxnSpPr>
        <p:spPr>
          <a:xfrm flipV="1">
            <a:off x="2803987" y="3416930"/>
            <a:ext cx="818252" cy="197543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7B6DE67-5177-4F29-A1A8-95DF4E778005}"/>
              </a:ext>
            </a:extLst>
          </p:cNvPr>
          <p:cNvCxnSpPr>
            <a:cxnSpLocks/>
            <a:stCxn id="35" idx="4"/>
          </p:cNvCxnSpPr>
          <p:nvPr/>
        </p:nvCxnSpPr>
        <p:spPr>
          <a:xfrm flipV="1">
            <a:off x="2803987" y="4124329"/>
            <a:ext cx="1157183" cy="12680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1AF39BDB-65C3-441D-83E4-951094F7AAC2}"/>
              </a:ext>
            </a:extLst>
          </p:cNvPr>
          <p:cNvCxnSpPr>
            <a:cxnSpLocks/>
          </p:cNvCxnSpPr>
          <p:nvPr/>
        </p:nvCxnSpPr>
        <p:spPr>
          <a:xfrm flipV="1">
            <a:off x="2803987" y="4758346"/>
            <a:ext cx="1063620" cy="6340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69" name="Picture 68">
            <a:extLst>
              <a:ext uri="{FF2B5EF4-FFF2-40B4-BE49-F238E27FC236}">
                <a16:creationId xmlns:a16="http://schemas.microsoft.com/office/drawing/2014/main" id="{FC3B4ABF-31F9-4E59-9D6C-F2647D691A6C}"/>
              </a:ext>
            </a:extLst>
          </p:cNvPr>
          <p:cNvPicPr>
            <a:picLocks noChangeAspect="1"/>
          </p:cNvPicPr>
          <p:nvPr/>
        </p:nvPicPr>
        <p:blipFill>
          <a:blip r:embed="rId6"/>
          <a:stretch>
            <a:fillRect/>
          </a:stretch>
        </p:blipFill>
        <p:spPr>
          <a:xfrm>
            <a:off x="3961170" y="3165089"/>
            <a:ext cx="1540747" cy="261503"/>
          </a:xfrm>
          <a:prstGeom prst="rect">
            <a:avLst/>
          </a:prstGeom>
        </p:spPr>
      </p:pic>
      <p:cxnSp>
        <p:nvCxnSpPr>
          <p:cNvPr id="70" name="Straight Connector 69">
            <a:extLst>
              <a:ext uri="{FF2B5EF4-FFF2-40B4-BE49-F238E27FC236}">
                <a16:creationId xmlns:a16="http://schemas.microsoft.com/office/drawing/2014/main" id="{07184576-919F-40E6-8EFE-7E3855FEC16F}"/>
              </a:ext>
            </a:extLst>
          </p:cNvPr>
          <p:cNvCxnSpPr/>
          <p:nvPr/>
        </p:nvCxnSpPr>
        <p:spPr>
          <a:xfrm>
            <a:off x="1349392" y="5392365"/>
            <a:ext cx="3051313" cy="0"/>
          </a:xfrm>
          <a:prstGeom prst="line">
            <a:avLst/>
          </a:prstGeom>
          <a:ln w="571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9863C84E-AB5E-4F54-B3FF-8EDED8FAF031}"/>
              </a:ext>
            </a:extLst>
          </p:cNvPr>
          <p:cNvPicPr>
            <a:picLocks noChangeAspect="1"/>
          </p:cNvPicPr>
          <p:nvPr/>
        </p:nvPicPr>
        <p:blipFill>
          <a:blip r:embed="rId7"/>
          <a:stretch>
            <a:fillRect/>
          </a:stretch>
        </p:blipFill>
        <p:spPr>
          <a:xfrm>
            <a:off x="2701519" y="2750436"/>
            <a:ext cx="345023" cy="254660"/>
          </a:xfrm>
          <a:prstGeom prst="rect">
            <a:avLst/>
          </a:prstGeom>
        </p:spPr>
      </p:pic>
      <p:sp>
        <p:nvSpPr>
          <p:cNvPr id="72" name="Rectangle 71">
            <a:extLst>
              <a:ext uri="{FF2B5EF4-FFF2-40B4-BE49-F238E27FC236}">
                <a16:creationId xmlns:a16="http://schemas.microsoft.com/office/drawing/2014/main" id="{54570620-7FC7-416E-A333-C8DC4BC719CB}"/>
              </a:ext>
            </a:extLst>
          </p:cNvPr>
          <p:cNvSpPr/>
          <p:nvPr/>
        </p:nvSpPr>
        <p:spPr>
          <a:xfrm>
            <a:off x="1278258" y="5765640"/>
            <a:ext cx="224106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a:ea typeface="+mn-ea"/>
                <a:cs typeface="+mn-cs"/>
              </a:rPr>
              <a:t>Lambert's cosine law:</a:t>
            </a:r>
          </a:p>
        </p:txBody>
      </p:sp>
      <p:pic>
        <p:nvPicPr>
          <p:cNvPr id="73" name="Picture 72">
            <a:extLst>
              <a:ext uri="{FF2B5EF4-FFF2-40B4-BE49-F238E27FC236}">
                <a16:creationId xmlns:a16="http://schemas.microsoft.com/office/drawing/2014/main" id="{A2A73948-01AD-47F4-A500-4B5457BEDF91}"/>
              </a:ext>
            </a:extLst>
          </p:cNvPr>
          <p:cNvPicPr>
            <a:picLocks noChangeAspect="1"/>
          </p:cNvPicPr>
          <p:nvPr/>
        </p:nvPicPr>
        <p:blipFill>
          <a:blip r:embed="rId6"/>
          <a:stretch>
            <a:fillRect/>
          </a:stretch>
        </p:blipFill>
        <p:spPr>
          <a:xfrm>
            <a:off x="3524005" y="5842095"/>
            <a:ext cx="1540747" cy="261503"/>
          </a:xfrm>
          <a:prstGeom prst="rect">
            <a:avLst/>
          </a:prstGeom>
        </p:spPr>
      </p:pic>
      <p:sp>
        <p:nvSpPr>
          <p:cNvPr id="74" name="Content Placeholder 39">
            <a:extLst>
              <a:ext uri="{FF2B5EF4-FFF2-40B4-BE49-F238E27FC236}">
                <a16:creationId xmlns:a16="http://schemas.microsoft.com/office/drawing/2014/main" id="{0821EE34-5D6F-4847-A0F7-CBE360F712E9}"/>
              </a:ext>
            </a:extLst>
          </p:cNvPr>
          <p:cNvSpPr txBox="1">
            <a:spLocks/>
          </p:cNvSpPr>
          <p:nvPr/>
        </p:nvSpPr>
        <p:spPr>
          <a:xfrm>
            <a:off x="324293" y="1744807"/>
            <a:ext cx="6113704" cy="10196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Myriad Pro"/>
                <a:ea typeface="+mn-ea"/>
                <a:cs typeface="+mn-cs"/>
              </a:rPr>
              <a:t>Number of photons reflected to a given angle </a:t>
            </a:r>
            <a:r>
              <a:rPr kumimoji="0" lang="el-GR" sz="2800" b="0" i="1" u="none" strike="noStrike" kern="1200" cap="none" spc="0" normalizeH="0" baseline="0" noProof="0" dirty="0">
                <a:ln>
                  <a:noFill/>
                </a:ln>
                <a:solidFill>
                  <a:prstClr val="black"/>
                </a:solidFill>
                <a:effectLst/>
                <a:uLnTx/>
                <a:uFillTx/>
                <a:latin typeface="Myriad Pro"/>
                <a:ea typeface="+mn-ea"/>
                <a:cs typeface="+mn-cs"/>
              </a:rPr>
              <a:t>θ</a:t>
            </a:r>
            <a:r>
              <a:rPr kumimoji="0" lang="en-US" sz="2800" b="0" i="0" u="none" strike="noStrike" kern="1200" cap="none" spc="0" normalizeH="0" baseline="0" noProof="0" dirty="0">
                <a:ln>
                  <a:noFill/>
                </a:ln>
                <a:solidFill>
                  <a:prstClr val="black"/>
                </a:solidFill>
                <a:effectLst/>
                <a:uLnTx/>
                <a:uFillTx/>
                <a:latin typeface="Myriad Pro"/>
                <a:ea typeface="+mn-ea"/>
                <a:cs typeface="+mn-cs"/>
              </a:rPr>
              <a:t> is proportional to cos(</a:t>
            </a:r>
            <a:r>
              <a:rPr kumimoji="0" lang="el-GR" sz="2800" b="0" i="1" u="none" strike="noStrike" kern="1200" cap="none" spc="0" normalizeH="0" baseline="0" noProof="0" dirty="0">
                <a:ln>
                  <a:noFill/>
                </a:ln>
                <a:solidFill>
                  <a:prstClr val="black"/>
                </a:solidFill>
                <a:effectLst/>
                <a:uLnTx/>
                <a:uFillTx/>
                <a:latin typeface="Myriad Pro"/>
                <a:ea typeface="+mn-ea"/>
                <a:cs typeface="+mn-cs"/>
              </a:rPr>
              <a:t>θ</a:t>
            </a:r>
            <a:r>
              <a:rPr kumimoji="0" lang="en-US" sz="2800" b="0" i="0" u="none" strike="noStrike" kern="1200" cap="none" spc="0" normalizeH="0" baseline="0" noProof="0" dirty="0">
                <a:ln>
                  <a:noFill/>
                </a:ln>
                <a:solidFill>
                  <a:prstClr val="black"/>
                </a:solidFill>
                <a:effectLst/>
                <a:uLnTx/>
                <a:uFillTx/>
                <a:latin typeface="Myriad Pro"/>
                <a:ea typeface="+mn-ea"/>
                <a:cs typeface="+mn-cs"/>
              </a:rPr>
              <a:t>)</a:t>
            </a:r>
          </a:p>
        </p:txBody>
      </p:sp>
      <p:pic>
        <p:nvPicPr>
          <p:cNvPr id="75" name="Picture 11" descr="latex-image-2.pdf">
            <a:extLst>
              <a:ext uri="{FF2B5EF4-FFF2-40B4-BE49-F238E27FC236}">
                <a16:creationId xmlns:a16="http://schemas.microsoft.com/office/drawing/2014/main" id="{8B534A3A-66C0-40A6-9D1E-F7543925781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88697" y="3720742"/>
            <a:ext cx="109389" cy="18417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6" name="Arc 75">
            <a:extLst>
              <a:ext uri="{FF2B5EF4-FFF2-40B4-BE49-F238E27FC236}">
                <a16:creationId xmlns:a16="http://schemas.microsoft.com/office/drawing/2014/main" id="{1B78303D-66CD-49BE-90DE-C6A549936A52}"/>
              </a:ext>
            </a:extLst>
          </p:cNvPr>
          <p:cNvSpPr/>
          <p:nvPr/>
        </p:nvSpPr>
        <p:spPr>
          <a:xfrm>
            <a:off x="1820588" y="3919170"/>
            <a:ext cx="1950897" cy="2219688"/>
          </a:xfrm>
          <a:prstGeom prst="arc">
            <a:avLst>
              <a:gd name="adj1" fmla="val 16200000"/>
              <a:gd name="adj2" fmla="val 1807854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pic>
        <p:nvPicPr>
          <p:cNvPr id="77" name="Picture 76">
            <a:extLst>
              <a:ext uri="{FF2B5EF4-FFF2-40B4-BE49-F238E27FC236}">
                <a16:creationId xmlns:a16="http://schemas.microsoft.com/office/drawing/2014/main" id="{A20B9D0C-03D5-4D3C-9E1B-5DD75947B00F}"/>
              </a:ext>
            </a:extLst>
          </p:cNvPr>
          <p:cNvPicPr>
            <a:picLocks noChangeAspect="1"/>
          </p:cNvPicPr>
          <p:nvPr/>
        </p:nvPicPr>
        <p:blipFill rotWithShape="1">
          <a:blip r:embed="rId5"/>
          <a:srcRect t="17788" r="75369"/>
          <a:stretch/>
        </p:blipFill>
        <p:spPr>
          <a:xfrm>
            <a:off x="8299270" y="5480995"/>
            <a:ext cx="467169" cy="529302"/>
          </a:xfrm>
          <a:prstGeom prst="rect">
            <a:avLst/>
          </a:prstGeom>
        </p:spPr>
      </p:pic>
      <p:grpSp>
        <p:nvGrpSpPr>
          <p:cNvPr id="3" name="Group 2">
            <a:extLst>
              <a:ext uri="{FF2B5EF4-FFF2-40B4-BE49-F238E27FC236}">
                <a16:creationId xmlns:a16="http://schemas.microsoft.com/office/drawing/2014/main" id="{F11F1243-E28A-4C38-9493-21ACF1417D3A}"/>
              </a:ext>
            </a:extLst>
          </p:cNvPr>
          <p:cNvGrpSpPr/>
          <p:nvPr/>
        </p:nvGrpSpPr>
        <p:grpSpPr>
          <a:xfrm>
            <a:off x="5916005" y="5884510"/>
            <a:ext cx="5586829" cy="859563"/>
            <a:chOff x="5916005" y="5884510"/>
            <a:chExt cx="5586829" cy="859563"/>
          </a:xfrm>
        </p:grpSpPr>
        <p:pic>
          <p:nvPicPr>
            <p:cNvPr id="78" name="Picture 2">
              <a:extLst>
                <a:ext uri="{FF2B5EF4-FFF2-40B4-BE49-F238E27FC236}">
                  <a16:creationId xmlns:a16="http://schemas.microsoft.com/office/drawing/2014/main" id="{36D4E190-1478-48E1-9643-CE88A80FAE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03978" y="5884510"/>
              <a:ext cx="3398856" cy="859563"/>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9686E66C-F5BD-431B-8CE5-CC36F8BDCDAD}"/>
                </a:ext>
              </a:extLst>
            </p:cNvPr>
            <p:cNvSpPr txBox="1"/>
            <p:nvPr/>
          </p:nvSpPr>
          <p:spPr>
            <a:xfrm>
              <a:off x="5916005" y="5908632"/>
              <a:ext cx="227120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yriad Pro"/>
                  <a:ea typeface="+mn-ea"/>
                  <a:cs typeface="+mn-cs"/>
                </a:rPr>
                <a:t>Radiance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yriad Pro"/>
                  <a:ea typeface="+mn-ea"/>
                  <a:cs typeface="+mn-cs"/>
                </a:rPr>
                <a:t>(what eye sees)</a:t>
              </a:r>
            </a:p>
          </p:txBody>
        </p:sp>
      </p:grpSp>
    </p:spTree>
    <p:extLst>
      <p:ext uri="{BB962C8B-B14F-4D97-AF65-F5344CB8AC3E}">
        <p14:creationId xmlns:p14="http://schemas.microsoft.com/office/powerpoint/2010/main" val="418702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609600" y="274638"/>
            <a:ext cx="10972800" cy="1143000"/>
          </a:xfrm>
        </p:spPr>
        <p:txBody>
          <a:bodyPr/>
          <a:lstStyle/>
          <a:p>
            <a:r>
              <a:rPr lang="en-US" dirty="0">
                <a:sym typeface="Calibri" charset="0"/>
              </a:rPr>
              <a:t>Final Lambertian image formation model</a:t>
            </a:r>
          </a:p>
        </p:txBody>
      </p:sp>
      <p:pic>
        <p:nvPicPr>
          <p:cNvPr id="21506" name="Picture 2" descr="shade_geom"/>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8785" y="1417638"/>
            <a:ext cx="2928938" cy="214089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1507" name="Rectangle 3"/>
          <p:cNvSpPr>
            <a:spLocks/>
          </p:cNvSpPr>
          <p:nvPr/>
        </p:nvSpPr>
        <p:spPr bwMode="auto">
          <a:xfrm>
            <a:off x="1666013" y="3719336"/>
            <a:ext cx="9159120" cy="27969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35719" tIns="35719" rIns="35719" bIns="35719" anchor="ctr">
            <a:spAutoFit/>
          </a:bodyPr>
          <a:lstStyle/>
          <a:p>
            <a:pPr marL="446469" marR="0" lvl="0" indent="-446469" algn="l" defTabSz="410751" rtl="0" eaLnBrk="1" fontAlgn="base" latinLnBrk="0" hangingPunct="0">
              <a:lnSpc>
                <a:spcPct val="100000"/>
              </a:lnSpc>
              <a:spcBef>
                <a:spcPct val="0"/>
              </a:spcBef>
              <a:spcAft>
                <a:spcPts val="200"/>
              </a:spcAft>
              <a:buClrTx/>
              <a:buSzPct val="100000"/>
              <a:buFontTx/>
              <a:buAutoNum type="arabicPeriod"/>
              <a:tabLst/>
              <a:defRPr/>
            </a:pPr>
            <a:r>
              <a:rPr kumimoji="0" lang="en-US" sz="2531" b="0" i="0" u="none" strike="noStrike" kern="1200" cap="none" spc="0" normalizeH="0" baseline="0" noProof="0" dirty="0">
                <a:ln>
                  <a:noFill/>
                </a:ln>
                <a:solidFill>
                  <a:srgbClr val="000000"/>
                </a:solidFill>
                <a:effectLst/>
                <a:uLnTx/>
                <a:uFillTx/>
                <a:latin typeface="Myriad Pro"/>
                <a:ea typeface="ＭＳ Ｐゴシック" charset="0"/>
                <a:cs typeface="Calibri"/>
                <a:sym typeface="Calibri" charset="0"/>
              </a:rPr>
              <a:t>Diffuse </a:t>
            </a:r>
            <a:r>
              <a:rPr kumimoji="0" lang="en-US" sz="2531" b="1" i="0" u="none" strike="noStrike" kern="1200" cap="none" spc="0" normalizeH="0" baseline="0" noProof="0" dirty="0">
                <a:ln>
                  <a:noFill/>
                </a:ln>
                <a:solidFill>
                  <a:srgbClr val="000000"/>
                </a:solidFill>
                <a:effectLst/>
                <a:uLnTx/>
                <a:uFillTx/>
                <a:latin typeface="Myriad Pro"/>
                <a:ea typeface="ＭＳ Ｐゴシック" charset="0"/>
                <a:cs typeface="Calibri"/>
                <a:sym typeface="Calibri" charset="0"/>
              </a:rPr>
              <a:t>albedo</a:t>
            </a:r>
            <a:r>
              <a:rPr kumimoji="0" lang="en-US" sz="2531" b="0" i="0" u="none" strike="noStrike" kern="1200" cap="none" spc="0" normalizeH="0" baseline="0" noProof="0" dirty="0">
                <a:ln>
                  <a:noFill/>
                </a:ln>
                <a:solidFill>
                  <a:srgbClr val="000000"/>
                </a:solidFill>
                <a:effectLst/>
                <a:uLnTx/>
                <a:uFillTx/>
                <a:latin typeface="Myriad Pro"/>
                <a:ea typeface="ＭＳ Ｐゴシック" charset="0"/>
                <a:cs typeface="Calibri"/>
                <a:sym typeface="Calibri" charset="0"/>
              </a:rPr>
              <a:t>: what fraction of incoming light is reflected?</a:t>
            </a:r>
          </a:p>
          <a:p>
            <a:pPr marL="612778" marR="0" lvl="1" indent="-300250" algn="l" defTabSz="410751" rtl="0" eaLnBrk="1" fontAlgn="base" latinLnBrk="0" hangingPunct="0">
              <a:lnSpc>
                <a:spcPct val="100000"/>
              </a:lnSpc>
              <a:spcBef>
                <a:spcPct val="0"/>
              </a:spcBef>
              <a:spcAft>
                <a:spcPts val="200"/>
              </a:spcAft>
              <a:buClrTx/>
              <a:buSzPct val="75000"/>
              <a:buFontTx/>
              <a:buChar char="•"/>
              <a:tabLst/>
              <a:defRPr/>
            </a:pPr>
            <a:r>
              <a:rPr kumimoji="0" lang="en-US" sz="2250" b="0" i="0" u="none" strike="noStrike" kern="1200" cap="none" spc="0" normalizeH="0" baseline="0" noProof="0" dirty="0">
                <a:ln>
                  <a:noFill/>
                </a:ln>
                <a:solidFill>
                  <a:srgbClr val="000000"/>
                </a:solidFill>
                <a:effectLst/>
                <a:uLnTx/>
                <a:uFillTx/>
                <a:latin typeface="Myriad Pro"/>
                <a:ea typeface="ＭＳ Ｐゴシック" charset="0"/>
                <a:cs typeface="Calibri"/>
                <a:sym typeface="Calibri" charset="0"/>
              </a:rPr>
              <a:t>Introduce scale factor </a:t>
            </a:r>
            <a:r>
              <a:rPr kumimoji="0" lang="en-US" sz="2531" b="0" i="0" u="none" strike="noStrike" kern="1200" cap="none" spc="0" normalizeH="0" baseline="0" noProof="0" dirty="0">
                <a:ln>
                  <a:noFill/>
                </a:ln>
                <a:solidFill>
                  <a:srgbClr val="000000"/>
                </a:solidFill>
                <a:effectLst/>
                <a:uLnTx/>
                <a:uFillTx/>
                <a:latin typeface="Myriad Pro"/>
                <a:ea typeface="ＭＳ Ｐゴシック" charset="0"/>
                <a:cs typeface="Calibri"/>
                <a:sym typeface="Calibri" charset="0"/>
              </a:rPr>
              <a:t> </a:t>
            </a:r>
          </a:p>
          <a:p>
            <a:pPr marL="446469" marR="0" lvl="0" indent="-446469" algn="l" defTabSz="410751" rtl="0" eaLnBrk="1" fontAlgn="base" latinLnBrk="0" hangingPunct="0">
              <a:lnSpc>
                <a:spcPct val="100000"/>
              </a:lnSpc>
              <a:spcBef>
                <a:spcPct val="0"/>
              </a:spcBef>
              <a:spcAft>
                <a:spcPts val="200"/>
              </a:spcAft>
              <a:buClrTx/>
              <a:buSzPct val="100000"/>
              <a:buFontTx/>
              <a:buAutoNum type="arabicPeriod" startAt="2"/>
              <a:tabLst/>
              <a:defRPr/>
            </a:pPr>
            <a:r>
              <a:rPr kumimoji="0" lang="en-US" sz="2531" b="0" i="0" u="none" strike="noStrike" kern="1200" cap="none" spc="0" normalizeH="0" baseline="0" noProof="0" dirty="0">
                <a:ln>
                  <a:noFill/>
                </a:ln>
                <a:solidFill>
                  <a:srgbClr val="000000"/>
                </a:solidFill>
                <a:effectLst/>
                <a:uLnTx/>
                <a:uFillTx/>
                <a:latin typeface="Myriad Pro"/>
                <a:ea typeface="ＭＳ Ｐゴシック" charset="0"/>
                <a:cs typeface="Calibri"/>
                <a:sym typeface="Calibri" charset="0"/>
              </a:rPr>
              <a:t>Light intensity: how much light is arriving?</a:t>
            </a:r>
          </a:p>
          <a:p>
            <a:pPr marL="612778" marR="0" lvl="1" indent="-300250" algn="l" defTabSz="410751" rtl="0" eaLnBrk="1" fontAlgn="base" latinLnBrk="0" hangingPunct="0">
              <a:lnSpc>
                <a:spcPct val="100000"/>
              </a:lnSpc>
              <a:spcBef>
                <a:spcPct val="0"/>
              </a:spcBef>
              <a:spcAft>
                <a:spcPts val="200"/>
              </a:spcAft>
              <a:buClrTx/>
              <a:buSzPct val="75000"/>
              <a:buFontTx/>
              <a:buChar char="•"/>
              <a:tabLst/>
              <a:defRPr/>
            </a:pPr>
            <a:r>
              <a:rPr kumimoji="0" lang="en-US" sz="2250" b="0" i="0" u="none" strike="noStrike" kern="1200" cap="none" spc="0" normalizeH="0" baseline="0" noProof="0" dirty="0">
                <a:ln>
                  <a:noFill/>
                </a:ln>
                <a:solidFill>
                  <a:srgbClr val="000000"/>
                </a:solidFill>
                <a:effectLst/>
                <a:uLnTx/>
                <a:uFillTx/>
                <a:latin typeface="Myriad Pro"/>
                <a:ea typeface="ＭＳ Ｐゴシック" charset="0"/>
                <a:cs typeface="Calibri"/>
                <a:sym typeface="Calibri" charset="0"/>
              </a:rPr>
              <a:t>Compensate with camera exposure (global scale factor)</a:t>
            </a:r>
          </a:p>
          <a:p>
            <a:pPr marL="446469" marR="0" lvl="0" indent="-446469" algn="l" defTabSz="410751" rtl="0" eaLnBrk="1" fontAlgn="base" latinLnBrk="0" hangingPunct="0">
              <a:lnSpc>
                <a:spcPct val="100000"/>
              </a:lnSpc>
              <a:spcBef>
                <a:spcPct val="0"/>
              </a:spcBef>
              <a:spcAft>
                <a:spcPts val="200"/>
              </a:spcAft>
              <a:buClrTx/>
              <a:buSzPct val="100000"/>
              <a:buFontTx/>
              <a:buAutoNum type="arabicPeriod" startAt="3"/>
              <a:tabLst/>
              <a:defRPr/>
            </a:pPr>
            <a:r>
              <a:rPr kumimoji="0" lang="en-US" sz="2531" b="0" i="0" u="none" strike="noStrike" kern="1200" cap="none" spc="0" normalizeH="0" baseline="0" noProof="0" dirty="0">
                <a:ln>
                  <a:noFill/>
                </a:ln>
                <a:solidFill>
                  <a:srgbClr val="000000"/>
                </a:solidFill>
                <a:effectLst/>
                <a:uLnTx/>
                <a:uFillTx/>
                <a:latin typeface="Myriad Pro"/>
                <a:ea typeface="ＭＳ Ｐゴシック" charset="0"/>
                <a:cs typeface="Calibri"/>
                <a:sym typeface="Calibri" charset="0"/>
              </a:rPr>
              <a:t>Camera response function</a:t>
            </a:r>
          </a:p>
          <a:p>
            <a:pPr marL="612778" marR="0" lvl="1" indent="-300250" algn="l" defTabSz="410751" rtl="0" eaLnBrk="1" fontAlgn="base" latinLnBrk="0" hangingPunct="0">
              <a:lnSpc>
                <a:spcPct val="100000"/>
              </a:lnSpc>
              <a:spcBef>
                <a:spcPct val="0"/>
              </a:spcBef>
              <a:spcAft>
                <a:spcPts val="200"/>
              </a:spcAft>
              <a:buClrTx/>
              <a:buSzPct val="75000"/>
              <a:buFontTx/>
              <a:buChar char="•"/>
              <a:tabLst/>
              <a:defRPr/>
            </a:pPr>
            <a:r>
              <a:rPr kumimoji="0" lang="en-US" sz="2250" b="0" i="0" u="none" strike="noStrike" kern="1200" cap="none" spc="0" normalizeH="0" baseline="0" noProof="0" dirty="0">
                <a:ln>
                  <a:noFill/>
                </a:ln>
                <a:solidFill>
                  <a:srgbClr val="000000"/>
                </a:solidFill>
                <a:effectLst/>
                <a:uLnTx/>
                <a:uFillTx/>
                <a:latin typeface="Myriad Pro"/>
                <a:ea typeface="ＭＳ Ｐゴシック" charset="0"/>
                <a:cs typeface="Calibri"/>
                <a:sym typeface="Calibri" charset="0"/>
              </a:rPr>
              <a:t>Assume pixel value is linearly proportional to incoming energy (perform radiometric calibration if not)</a:t>
            </a:r>
            <a:endParaRPr kumimoji="0" lang="en-US" sz="1266" b="0" i="0" u="none" strike="noStrike" kern="1200" cap="none" spc="0" normalizeH="0" baseline="0" noProof="0" dirty="0">
              <a:ln>
                <a:noFill/>
              </a:ln>
              <a:solidFill>
                <a:srgbClr val="000000"/>
              </a:solidFill>
              <a:effectLst/>
              <a:uLnTx/>
              <a:uFillTx/>
              <a:latin typeface="Myriad Pro"/>
              <a:ea typeface="ＭＳ Ｐゴシック" charset="0"/>
              <a:cs typeface="Helvetica Light" charset="0"/>
              <a:sym typeface="Helvetica Light" charset="0"/>
            </a:endParaRPr>
          </a:p>
        </p:txBody>
      </p:sp>
      <p:pic>
        <p:nvPicPr>
          <p:cNvPr id="21509" name="Picture 5" descr="Edittex"/>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895" y="2223541"/>
            <a:ext cx="3341936" cy="61949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050" name="Picture 2">
            <a:extLst>
              <a:ext uri="{FF2B5EF4-FFF2-40B4-BE49-F238E27FC236}">
                <a16:creationId xmlns:a16="http://schemas.microsoft.com/office/drawing/2014/main" id="{B979A6F8-4F1D-4EFB-B2BC-973B3CB113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6310" y="4245819"/>
            <a:ext cx="336231" cy="3325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pasted-image.jpg">
            <a:extLst>
              <a:ext uri="{FF2B5EF4-FFF2-40B4-BE49-F238E27FC236}">
                <a16:creationId xmlns:a16="http://schemas.microsoft.com/office/drawing/2014/main" id="{ED49CE8C-EBAA-467C-845C-4A2382B3CFB1}"/>
              </a:ext>
            </a:extLst>
          </p:cNvPr>
          <p:cNvPicPr>
            <a:picLocks noChangeAspect="1"/>
          </p:cNvPicPr>
          <p:nvPr/>
        </p:nvPicPr>
        <p:blipFill>
          <a:blip r:embed="rId5">
            <a:extLst>
              <a:ext uri="{28A0092B-C50C-407E-A947-70E740481C1C}">
                <a14:useLocalDpi xmlns:a14="http://schemas.microsoft.com/office/drawing/2010/main" val="0"/>
              </a:ext>
            </a:extLst>
          </a:blip>
          <a:srcRect l="9596" t="7683" r="14838" b="5634"/>
          <a:stretch>
            <a:fillRect/>
          </a:stretch>
        </p:blipFill>
        <p:spPr bwMode="auto">
          <a:xfrm>
            <a:off x="8810260" y="1587090"/>
            <a:ext cx="1912955" cy="189240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85712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50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50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50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5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uiExpand="1"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470A8E-5A34-4D1D-9BAA-6DBD96C02AAE}"/>
              </a:ext>
            </a:extLst>
          </p:cNvPr>
          <p:cNvPicPr>
            <a:picLocks noChangeAspect="1"/>
          </p:cNvPicPr>
          <p:nvPr/>
        </p:nvPicPr>
        <p:blipFill>
          <a:blip r:embed="rId2"/>
          <a:stretch>
            <a:fillRect/>
          </a:stretch>
        </p:blipFill>
        <p:spPr>
          <a:xfrm>
            <a:off x="1791855" y="1316060"/>
            <a:ext cx="3329709" cy="5229572"/>
          </a:xfrm>
          <a:prstGeom prst="rect">
            <a:avLst/>
          </a:prstGeom>
        </p:spPr>
      </p:pic>
      <p:sp>
        <p:nvSpPr>
          <p:cNvPr id="5" name="Rectangle 4">
            <a:extLst>
              <a:ext uri="{FF2B5EF4-FFF2-40B4-BE49-F238E27FC236}">
                <a16:creationId xmlns:a16="http://schemas.microsoft.com/office/drawing/2014/main" id="{775EC198-3CCC-49E7-9053-9A2F349A79E6}"/>
              </a:ext>
            </a:extLst>
          </p:cNvPr>
          <p:cNvSpPr/>
          <p:nvPr/>
        </p:nvSpPr>
        <p:spPr>
          <a:xfrm>
            <a:off x="5484956" y="5726273"/>
            <a:ext cx="618056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yriad Pro"/>
                <a:ea typeface="+mn-ea"/>
                <a:cs typeface="+mn-cs"/>
              </a:rPr>
              <a:t>Source: </a:t>
            </a:r>
            <a:r>
              <a:rPr kumimoji="0" lang="en-US" sz="2400" b="0" i="0" u="none" strike="noStrike" kern="1200" cap="none" spc="0" normalizeH="0" baseline="0" noProof="0" dirty="0">
                <a:ln>
                  <a:noFill/>
                </a:ln>
                <a:solidFill>
                  <a:prstClr val="black"/>
                </a:solidFill>
                <a:effectLst/>
                <a:uLnTx/>
                <a:uFillTx/>
                <a:latin typeface="Myriad Pro"/>
                <a:ea typeface="+mn-ea"/>
                <a:cs typeface="+mn-cs"/>
                <a:hlinkClick r:id="rId3"/>
              </a:rPr>
              <a:t>https://en.wikipedia.org/wiki/Albedo</a:t>
            </a:r>
            <a:endParaRPr kumimoji="0" lang="en-US" sz="2400" b="0" i="0" u="none" strike="noStrike" kern="1200" cap="none" spc="0" normalizeH="0" baseline="0" noProof="0" dirty="0">
              <a:ln>
                <a:noFill/>
              </a:ln>
              <a:solidFill>
                <a:prstClr val="black"/>
              </a:solidFill>
              <a:effectLst/>
              <a:uLnTx/>
              <a:uFillTx/>
              <a:latin typeface="Myriad Pro"/>
              <a:ea typeface="+mn-ea"/>
              <a:cs typeface="+mn-cs"/>
            </a:endParaRPr>
          </a:p>
        </p:txBody>
      </p:sp>
      <p:grpSp>
        <p:nvGrpSpPr>
          <p:cNvPr id="7" name="Group 6">
            <a:extLst>
              <a:ext uri="{FF2B5EF4-FFF2-40B4-BE49-F238E27FC236}">
                <a16:creationId xmlns:a16="http://schemas.microsoft.com/office/drawing/2014/main" id="{E93D5D32-00CD-4DD1-9133-356268ED81B2}"/>
              </a:ext>
            </a:extLst>
          </p:cNvPr>
          <p:cNvGrpSpPr/>
          <p:nvPr/>
        </p:nvGrpSpPr>
        <p:grpSpPr>
          <a:xfrm>
            <a:off x="6240432" y="1593495"/>
            <a:ext cx="4669616" cy="3956920"/>
            <a:chOff x="4343964" y="685214"/>
            <a:chExt cx="4669616" cy="3956920"/>
          </a:xfrm>
        </p:grpSpPr>
        <p:pic>
          <p:nvPicPr>
            <p:cNvPr id="802818" name="Picture 2" descr="Image result for albedo variation moon">
              <a:extLst>
                <a:ext uri="{FF2B5EF4-FFF2-40B4-BE49-F238E27FC236}">
                  <a16:creationId xmlns:a16="http://schemas.microsoft.com/office/drawing/2014/main" id="{15CE1322-20D6-48EA-9818-2D777BD342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964" y="685214"/>
              <a:ext cx="4669616" cy="33105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9CE598C-83CE-440A-915B-E763EBDBC39C}"/>
                </a:ext>
              </a:extLst>
            </p:cNvPr>
            <p:cNvSpPr txBox="1"/>
            <p:nvPr/>
          </p:nvSpPr>
          <p:spPr>
            <a:xfrm>
              <a:off x="4611389" y="3995803"/>
              <a:ext cx="42647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yriad Pro"/>
                  <a:ea typeface="+mn-ea"/>
                  <a:cs typeface="+mn-cs"/>
                </a:rPr>
                <a:t>Objects can have varying albedo and albedo varies with wavelength</a:t>
              </a:r>
            </a:p>
          </p:txBody>
        </p:sp>
      </p:grpSp>
      <p:sp>
        <p:nvSpPr>
          <p:cNvPr id="2" name="Title 1">
            <a:extLst>
              <a:ext uri="{FF2B5EF4-FFF2-40B4-BE49-F238E27FC236}">
                <a16:creationId xmlns:a16="http://schemas.microsoft.com/office/drawing/2014/main" id="{24153E3A-73CA-472D-BAED-7C08B590AC73}"/>
              </a:ext>
            </a:extLst>
          </p:cNvPr>
          <p:cNvSpPr>
            <a:spLocks noGrp="1"/>
          </p:cNvSpPr>
          <p:nvPr>
            <p:ph type="title"/>
          </p:nvPr>
        </p:nvSpPr>
        <p:spPr/>
        <p:txBody>
          <a:bodyPr/>
          <a:lstStyle/>
          <a:p>
            <a:r>
              <a:rPr lang="en-US" dirty="0"/>
              <a:t>Albedo</a:t>
            </a:r>
          </a:p>
        </p:txBody>
      </p:sp>
    </p:spTree>
    <p:extLst>
      <p:ext uri="{BB962C8B-B14F-4D97-AF65-F5344CB8AC3E}">
        <p14:creationId xmlns:p14="http://schemas.microsoft.com/office/powerpoint/2010/main" val="26215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dirty="0"/>
              <a:t>A Single Image: Shape from shading</a:t>
            </a:r>
          </a:p>
        </p:txBody>
      </p:sp>
      <p:sp>
        <p:nvSpPr>
          <p:cNvPr id="25603" name="Rectangle 3"/>
          <p:cNvSpPr>
            <a:spLocks noGrp="1" noChangeArrowheads="1"/>
          </p:cNvSpPr>
          <p:nvPr>
            <p:ph idx="1"/>
          </p:nvPr>
        </p:nvSpPr>
        <p:spPr>
          <a:xfrm>
            <a:off x="5583382" y="1282191"/>
            <a:ext cx="3200400" cy="750455"/>
          </a:xfrm>
        </p:spPr>
        <p:txBody>
          <a:bodyPr>
            <a:normAutofit/>
          </a:bodyPr>
          <a:lstStyle/>
          <a:p>
            <a:pPr>
              <a:buFontTx/>
              <a:buNone/>
            </a:pPr>
            <a:r>
              <a:rPr lang="en-US" sz="2400" dirty="0"/>
              <a:t>Suppose (for now)  </a:t>
            </a:r>
          </a:p>
        </p:txBody>
      </p:sp>
      <p:pic>
        <p:nvPicPr>
          <p:cNvPr id="25604" name="Picture 10" descr="Edittex"/>
          <p:cNvPicPr>
            <a:picLocks noChangeAspect="1" noChangeArrowheads="1"/>
          </p:cNvPicPr>
          <p:nvPr>
            <p:custDataLst>
              <p:tags r:id="rId1"/>
            </p:custDataLst>
          </p:nvPr>
        </p:nvPicPr>
        <p:blipFill>
          <a:blip r:embed="rId5" cstate="print"/>
          <a:srcRect/>
          <a:stretch>
            <a:fillRect/>
          </a:stretch>
        </p:blipFill>
        <p:spPr bwMode="auto">
          <a:xfrm>
            <a:off x="8267051" y="1378706"/>
            <a:ext cx="1033462" cy="333375"/>
          </a:xfrm>
          <a:prstGeom prst="rect">
            <a:avLst/>
          </a:prstGeom>
          <a:noFill/>
          <a:ln w="9525">
            <a:noFill/>
            <a:miter lim="800000"/>
            <a:headEnd/>
            <a:tailEnd/>
          </a:ln>
        </p:spPr>
      </p:pic>
      <p:grpSp>
        <p:nvGrpSpPr>
          <p:cNvPr id="2" name="Group 24"/>
          <p:cNvGrpSpPr>
            <a:grpSpLocks noChangeAspect="1"/>
          </p:cNvGrpSpPr>
          <p:nvPr/>
        </p:nvGrpSpPr>
        <p:grpSpPr bwMode="auto">
          <a:xfrm>
            <a:off x="2609850" y="1551203"/>
            <a:ext cx="2133600" cy="1558925"/>
            <a:chOff x="912" y="2832"/>
            <a:chExt cx="1928" cy="1408"/>
          </a:xfrm>
        </p:grpSpPr>
        <p:pic>
          <p:nvPicPr>
            <p:cNvPr id="25608" name="Picture 19" descr="shade_geom"/>
            <p:cNvPicPr>
              <a:picLocks noChangeAspect="1" noChangeArrowheads="1"/>
            </p:cNvPicPr>
            <p:nvPr/>
          </p:nvPicPr>
          <p:blipFill>
            <a:blip r:embed="rId6" cstate="print"/>
            <a:srcRect/>
            <a:stretch>
              <a:fillRect/>
            </a:stretch>
          </p:blipFill>
          <p:spPr bwMode="auto">
            <a:xfrm>
              <a:off x="912" y="2832"/>
              <a:ext cx="1928" cy="1408"/>
            </a:xfrm>
            <a:prstGeom prst="rect">
              <a:avLst/>
            </a:prstGeom>
            <a:noFill/>
            <a:ln w="9525">
              <a:noFill/>
              <a:miter lim="800000"/>
              <a:headEnd/>
              <a:tailEnd/>
            </a:ln>
          </p:spPr>
        </p:pic>
        <p:pic>
          <p:nvPicPr>
            <p:cNvPr id="25609" name="Picture 20" descr="Edittex"/>
            <p:cNvPicPr>
              <a:picLocks noChangeAspect="1" noChangeArrowheads="1"/>
            </p:cNvPicPr>
            <p:nvPr>
              <p:custDataLst>
                <p:tags r:id="rId3"/>
              </p:custDataLst>
            </p:nvPr>
          </p:nvPicPr>
          <p:blipFill>
            <a:blip r:embed="rId7" cstate="print"/>
            <a:srcRect/>
            <a:stretch>
              <a:fillRect/>
            </a:stretch>
          </p:blipFill>
          <p:spPr bwMode="auto">
            <a:xfrm>
              <a:off x="1619" y="3487"/>
              <a:ext cx="127" cy="163"/>
            </a:xfrm>
            <a:prstGeom prst="rect">
              <a:avLst/>
            </a:prstGeom>
            <a:noFill/>
            <a:ln w="9525">
              <a:noFill/>
              <a:miter lim="800000"/>
              <a:headEnd/>
              <a:tailEnd/>
            </a:ln>
          </p:spPr>
        </p:pic>
        <p:sp>
          <p:nvSpPr>
            <p:cNvPr id="25610" name="Freeform 21"/>
            <p:cNvSpPr>
              <a:spLocks noChangeAspect="1"/>
            </p:cNvSpPr>
            <p:nvPr/>
          </p:nvSpPr>
          <p:spPr bwMode="auto">
            <a:xfrm>
              <a:off x="1653" y="3657"/>
              <a:ext cx="162" cy="114"/>
            </a:xfrm>
            <a:custGeom>
              <a:avLst/>
              <a:gdLst>
                <a:gd name="T0" fmla="*/ 0 w 240"/>
                <a:gd name="T1" fmla="*/ 52 h 168"/>
                <a:gd name="T2" fmla="*/ 30 w 240"/>
                <a:gd name="T3" fmla="*/ 7 h 168"/>
                <a:gd name="T4" fmla="*/ 74 w 240"/>
                <a:gd name="T5" fmla="*/ 7 h 168"/>
                <a:gd name="T6" fmla="*/ 0 60000 65536"/>
                <a:gd name="T7" fmla="*/ 0 60000 65536"/>
                <a:gd name="T8" fmla="*/ 0 60000 65536"/>
                <a:gd name="T9" fmla="*/ 0 w 240"/>
                <a:gd name="T10" fmla="*/ 0 h 168"/>
                <a:gd name="T11" fmla="*/ 240 w 240"/>
                <a:gd name="T12" fmla="*/ 168 h 168"/>
              </a:gdLst>
              <a:ahLst/>
              <a:cxnLst>
                <a:cxn ang="T6">
                  <a:pos x="T0" y="T1"/>
                </a:cxn>
                <a:cxn ang="T7">
                  <a:pos x="T2" y="T3"/>
                </a:cxn>
                <a:cxn ang="T8">
                  <a:pos x="T4" y="T5"/>
                </a:cxn>
              </a:cxnLst>
              <a:rect l="T9" t="T10" r="T11" b="T12"/>
              <a:pathLst>
                <a:path w="240" h="168">
                  <a:moveTo>
                    <a:pt x="0" y="168"/>
                  </a:moveTo>
                  <a:cubicBezTo>
                    <a:pt x="28" y="108"/>
                    <a:pt x="56" y="48"/>
                    <a:pt x="96" y="24"/>
                  </a:cubicBezTo>
                  <a:cubicBezTo>
                    <a:pt x="136" y="0"/>
                    <a:pt x="188" y="12"/>
                    <a:pt x="240" y="24"/>
                  </a:cubicBezTo>
                </a:path>
              </a:pathLst>
            </a:custGeom>
            <a:noFill/>
            <a:ln w="2857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a:ea typeface="+mn-ea"/>
                <a:cs typeface="+mn-cs"/>
              </a:endParaRPr>
            </a:p>
          </p:txBody>
        </p:sp>
      </p:grpSp>
      <p:pic>
        <p:nvPicPr>
          <p:cNvPr id="434206" name="Picture 30" descr="Edittex"/>
          <p:cNvPicPr>
            <a:picLocks noChangeAspect="1" noChangeArrowheads="1"/>
          </p:cNvPicPr>
          <p:nvPr>
            <p:custDataLst>
              <p:tags r:id="rId2"/>
            </p:custDataLst>
          </p:nvPr>
        </p:nvPicPr>
        <p:blipFill>
          <a:blip r:embed="rId8" cstate="print"/>
          <a:srcRect/>
          <a:stretch>
            <a:fillRect/>
          </a:stretch>
        </p:blipFill>
        <p:spPr bwMode="auto">
          <a:xfrm>
            <a:off x="6650182" y="1950543"/>
            <a:ext cx="2133600" cy="1366838"/>
          </a:xfrm>
          <a:prstGeom prst="rect">
            <a:avLst/>
          </a:prstGeom>
          <a:noFill/>
          <a:ln w="9525">
            <a:noFill/>
            <a:miter lim="800000"/>
            <a:headEnd/>
            <a:tailEnd/>
          </a:ln>
        </p:spPr>
      </p:pic>
      <p:sp>
        <p:nvSpPr>
          <p:cNvPr id="434207" name="Rectangle 31"/>
          <p:cNvSpPr>
            <a:spLocks noChangeArrowheads="1"/>
          </p:cNvSpPr>
          <p:nvPr/>
        </p:nvSpPr>
        <p:spPr bwMode="auto">
          <a:xfrm>
            <a:off x="1440873" y="3581400"/>
            <a:ext cx="9462654" cy="3124200"/>
          </a:xfrm>
          <a:prstGeom prst="rect">
            <a:avLst/>
          </a:prstGeom>
          <a:noFill/>
          <a:ln w="12700">
            <a:noFill/>
            <a:miter lim="800000"/>
            <a:headEnd/>
            <a:tailEnd/>
          </a:ln>
        </p:spPr>
        <p:txBody>
          <a:bodyPr lIns="80962" tIns="39688" rIns="80962" bIns="39688"/>
          <a:lstStyle/>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Myriad Pro"/>
                <a:ea typeface="+mn-ea"/>
                <a:cs typeface="+mn-cs"/>
              </a:rPr>
              <a:t>You can directly measure angle between normal and light source</a:t>
            </a:r>
            <a:endParaRPr kumimoji="0" lang="en-US" sz="2000" b="1" i="0" u="none" strike="noStrike" kern="1200" cap="none" spc="0" normalizeH="0" baseline="0" noProof="0" dirty="0">
              <a:ln>
                <a:noFill/>
              </a:ln>
              <a:solidFill>
                <a:srgbClr val="000000"/>
              </a:solidFill>
              <a:effectLst/>
              <a:uLnTx/>
              <a:uFillTx/>
              <a:latin typeface="Myriad Pro"/>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Tx/>
              <a:buChar char="•"/>
              <a:tabLst/>
              <a:defRPr/>
            </a:pPr>
            <a:r>
              <a:rPr kumimoji="0" lang="en-US" sz="2000" b="0" i="0" u="none" strike="noStrike" kern="1200" cap="none" spc="0" normalizeH="0" baseline="0" noProof="0" dirty="0">
                <a:ln>
                  <a:noFill/>
                </a:ln>
                <a:solidFill>
                  <a:srgbClr val="000000"/>
                </a:solidFill>
                <a:effectLst/>
                <a:uLnTx/>
                <a:uFillTx/>
                <a:latin typeface="Myriad Pro"/>
                <a:ea typeface="+mn-ea"/>
                <a:cs typeface="+mn-cs"/>
              </a:rPr>
              <a:t>Not quite enough information to compute surface shape</a:t>
            </a:r>
          </a:p>
          <a:p>
            <a:pPr marL="742950" marR="0" lvl="1" indent="-285750" algn="l" defTabSz="914400" rtl="0" eaLnBrk="1" fontAlgn="auto" latinLnBrk="0" hangingPunct="1">
              <a:lnSpc>
                <a:spcPct val="100000"/>
              </a:lnSpc>
              <a:spcBef>
                <a:spcPct val="20000"/>
              </a:spcBef>
              <a:spcAft>
                <a:spcPts val="0"/>
              </a:spcAft>
              <a:buClrTx/>
              <a:buSzTx/>
              <a:buFontTx/>
              <a:buChar char="•"/>
              <a:tabLst/>
              <a:defRPr/>
            </a:pPr>
            <a:r>
              <a:rPr kumimoji="0" lang="en-US" sz="2000" b="0" i="0" u="none" strike="noStrike" kern="1200" cap="none" spc="0" normalizeH="0" baseline="0" noProof="0" dirty="0">
                <a:ln>
                  <a:noFill/>
                </a:ln>
                <a:solidFill>
                  <a:srgbClr val="000000"/>
                </a:solidFill>
                <a:effectLst/>
                <a:uLnTx/>
                <a:uFillTx/>
                <a:latin typeface="Myriad Pro"/>
                <a:ea typeface="+mn-ea"/>
                <a:cs typeface="+mn-cs"/>
              </a:rPr>
              <a:t>But can be if you add some additional info, for example</a:t>
            </a:r>
          </a:p>
          <a:p>
            <a:pPr marL="1143000" marR="0" lvl="2" indent="-228600" algn="l" defTabSz="914400" rtl="0" eaLnBrk="1" fontAlgn="auto" latinLnBrk="0" hangingPunct="1">
              <a:lnSpc>
                <a:spcPct val="100000"/>
              </a:lnSpc>
              <a:spcBef>
                <a:spcPct val="2000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Myriad Pro"/>
                <a:ea typeface="+mn-ea"/>
                <a:cs typeface="+mn-cs"/>
              </a:rPr>
              <a:t>assume a few of the </a:t>
            </a:r>
            <a:r>
              <a:rPr kumimoji="0" lang="en-US" sz="1800" b="0" i="0" u="none" strike="noStrike" kern="1200" cap="none" spc="0" normalizeH="0" baseline="0" noProof="0" dirty="0" err="1">
                <a:ln>
                  <a:noFill/>
                </a:ln>
                <a:solidFill>
                  <a:srgbClr val="000000"/>
                </a:solidFill>
                <a:effectLst/>
                <a:uLnTx/>
                <a:uFillTx/>
                <a:latin typeface="Myriad Pro"/>
                <a:ea typeface="+mn-ea"/>
                <a:cs typeface="+mn-cs"/>
              </a:rPr>
              <a:t>normals</a:t>
            </a:r>
            <a:r>
              <a:rPr kumimoji="0" lang="en-US" sz="1800" b="0" i="0" u="none" strike="noStrike" kern="1200" cap="none" spc="0" normalizeH="0" baseline="0" noProof="0" dirty="0">
                <a:ln>
                  <a:noFill/>
                </a:ln>
                <a:solidFill>
                  <a:srgbClr val="000000"/>
                </a:solidFill>
                <a:effectLst/>
                <a:uLnTx/>
                <a:uFillTx/>
                <a:latin typeface="Myriad Pro"/>
                <a:ea typeface="+mn-ea"/>
                <a:cs typeface="+mn-cs"/>
              </a:rPr>
              <a:t> are known (e.g., along silhouette)</a:t>
            </a:r>
          </a:p>
          <a:p>
            <a:pPr marL="1143000" marR="0" lvl="2" indent="-228600" algn="l" defTabSz="914400" rtl="0" eaLnBrk="1" fontAlgn="auto" latinLnBrk="0" hangingPunct="1">
              <a:lnSpc>
                <a:spcPct val="100000"/>
              </a:lnSpc>
              <a:spcBef>
                <a:spcPct val="2000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Myriad Pro"/>
                <a:ea typeface="+mn-ea"/>
                <a:cs typeface="+mn-cs"/>
              </a:rPr>
              <a:t>constraints on neighboring </a:t>
            </a:r>
            <a:r>
              <a:rPr kumimoji="0" lang="en-US" sz="1800" b="0" i="0" u="none" strike="noStrike" kern="1200" cap="none" spc="0" normalizeH="0" baseline="0" noProof="0" dirty="0" err="1">
                <a:ln>
                  <a:noFill/>
                </a:ln>
                <a:solidFill>
                  <a:srgbClr val="000000"/>
                </a:solidFill>
                <a:effectLst/>
                <a:uLnTx/>
                <a:uFillTx/>
                <a:latin typeface="Myriad Pro"/>
                <a:ea typeface="+mn-ea"/>
                <a:cs typeface="+mn-cs"/>
              </a:rPr>
              <a:t>normals</a:t>
            </a:r>
            <a:r>
              <a:rPr kumimoji="0" lang="en-US" sz="1800" b="0" i="0" u="none" strike="noStrike" kern="1200" cap="none" spc="0" normalizeH="0" baseline="0" noProof="0" dirty="0">
                <a:ln>
                  <a:noFill/>
                </a:ln>
                <a:solidFill>
                  <a:srgbClr val="000000"/>
                </a:solidFill>
                <a:effectLst/>
                <a:uLnTx/>
                <a:uFillTx/>
                <a:latin typeface="Myriad Pro"/>
                <a:ea typeface="+mn-ea"/>
                <a:cs typeface="+mn-cs"/>
              </a:rPr>
              <a:t>—“</a:t>
            </a:r>
            <a:r>
              <a:rPr kumimoji="0" lang="en-US" sz="1800" b="0" i="0" u="none" strike="noStrike" kern="1200" cap="none" spc="0" normalizeH="0" baseline="0" noProof="0" dirty="0" err="1">
                <a:ln>
                  <a:noFill/>
                </a:ln>
                <a:solidFill>
                  <a:srgbClr val="000000"/>
                </a:solidFill>
                <a:effectLst/>
                <a:uLnTx/>
                <a:uFillTx/>
                <a:latin typeface="Myriad Pro"/>
                <a:ea typeface="+mn-ea"/>
                <a:cs typeface="+mn-cs"/>
              </a:rPr>
              <a:t>integrability</a:t>
            </a:r>
            <a:r>
              <a:rPr kumimoji="0" lang="en-US" sz="1800" b="0" i="0" u="none" strike="noStrike" kern="1200" cap="none" spc="0" normalizeH="0" baseline="0" noProof="0" dirty="0">
                <a:ln>
                  <a:noFill/>
                </a:ln>
                <a:solidFill>
                  <a:srgbClr val="000000"/>
                </a:solidFill>
                <a:effectLst/>
                <a:uLnTx/>
                <a:uFillTx/>
                <a:latin typeface="Myriad Pro"/>
                <a:ea typeface="+mn-ea"/>
                <a:cs typeface="+mn-cs"/>
              </a:rPr>
              <a:t>” </a:t>
            </a:r>
          </a:p>
          <a:p>
            <a:pPr marL="1143000" marR="0" lvl="2" indent="-228600" algn="l" defTabSz="914400" rtl="0" eaLnBrk="1" fontAlgn="auto" latinLnBrk="0" hangingPunct="1">
              <a:lnSpc>
                <a:spcPct val="100000"/>
              </a:lnSpc>
              <a:spcBef>
                <a:spcPct val="2000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Myriad Pro"/>
                <a:ea typeface="+mn-ea"/>
                <a:cs typeface="+mn-cs"/>
              </a:rPr>
              <a:t>smoothness</a:t>
            </a:r>
          </a:p>
          <a:p>
            <a:pPr marL="742950" marR="0" lvl="1" indent="-285750" algn="l" defTabSz="914400" rtl="0" eaLnBrk="1" fontAlgn="auto" latinLnBrk="0" hangingPunct="1">
              <a:lnSpc>
                <a:spcPct val="100000"/>
              </a:lnSpc>
              <a:spcBef>
                <a:spcPct val="20000"/>
              </a:spcBef>
              <a:spcAft>
                <a:spcPts val="0"/>
              </a:spcAft>
              <a:buClrTx/>
              <a:buSzTx/>
              <a:buFontTx/>
              <a:buChar char="•"/>
              <a:tabLst/>
              <a:defRPr/>
            </a:pPr>
            <a:r>
              <a:rPr kumimoji="0" lang="en-US" sz="2000" b="0" i="0" u="none" strike="noStrike" kern="1200" cap="none" spc="0" normalizeH="0" baseline="0" noProof="0" dirty="0">
                <a:ln>
                  <a:noFill/>
                </a:ln>
                <a:solidFill>
                  <a:srgbClr val="000000"/>
                </a:solidFill>
                <a:effectLst/>
                <a:uLnTx/>
                <a:uFillTx/>
                <a:latin typeface="Myriad Pro"/>
                <a:ea typeface="+mn-ea"/>
                <a:cs typeface="+mn-cs"/>
              </a:rPr>
              <a:t>Hard to get it to work well in practice</a:t>
            </a:r>
          </a:p>
          <a:p>
            <a:pPr marL="1143000" marR="0" lvl="2" indent="-228600" algn="l" defTabSz="914400" rtl="0" eaLnBrk="1" fontAlgn="auto" latinLnBrk="0" hangingPunct="1">
              <a:lnSpc>
                <a:spcPct val="100000"/>
              </a:lnSpc>
              <a:spcBef>
                <a:spcPct val="2000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Myriad Pro"/>
                <a:ea typeface="+mn-ea"/>
                <a:cs typeface="+mn-cs"/>
              </a:rPr>
              <a:t>plus, how many real objects have constant albedo?</a:t>
            </a:r>
          </a:p>
          <a:p>
            <a:pPr marL="1143000" marR="0" lvl="2" indent="-228600" algn="l" defTabSz="914400" rtl="0" eaLnBrk="1" fontAlgn="auto" latinLnBrk="0" hangingPunct="1">
              <a:lnSpc>
                <a:spcPct val="100000"/>
              </a:lnSpc>
              <a:spcBef>
                <a:spcPct val="2000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Myriad Pro"/>
                <a:ea typeface="+mn-ea"/>
                <a:cs typeface="+mn-cs"/>
              </a:rPr>
              <a:t>But, deep learning can help</a:t>
            </a:r>
          </a:p>
        </p:txBody>
      </p:sp>
      <p:pic>
        <p:nvPicPr>
          <p:cNvPr id="12" name="Picture 3" descr="pasted-image.jpg">
            <a:extLst>
              <a:ext uri="{FF2B5EF4-FFF2-40B4-BE49-F238E27FC236}">
                <a16:creationId xmlns:a16="http://schemas.microsoft.com/office/drawing/2014/main" id="{C3A2F4F9-70E3-4A6B-A432-A9B353CD87D6}"/>
              </a:ext>
            </a:extLst>
          </p:cNvPr>
          <p:cNvPicPr>
            <a:picLocks noChangeAspect="1"/>
          </p:cNvPicPr>
          <p:nvPr/>
        </p:nvPicPr>
        <p:blipFill>
          <a:blip r:embed="rId9">
            <a:extLst>
              <a:ext uri="{28A0092B-C50C-407E-A947-70E740481C1C}">
                <a14:useLocalDpi xmlns:a14="http://schemas.microsoft.com/office/drawing/2010/main" val="0"/>
              </a:ext>
            </a:extLst>
          </a:blip>
          <a:srcRect l="9596" t="7683" r="14838" b="5634"/>
          <a:stretch>
            <a:fillRect/>
          </a:stretch>
        </p:blipFill>
        <p:spPr bwMode="auto">
          <a:xfrm>
            <a:off x="841388" y="1601986"/>
            <a:ext cx="1473187" cy="145735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42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420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4207">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420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420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420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420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4207">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420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420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207" grpId="0" uiExpand="1"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2"/>
          <p:cNvSpPr>
            <a:spLocks noGrp="1" noChangeArrowheads="1"/>
          </p:cNvSpPr>
          <p:nvPr>
            <p:ph type="title"/>
          </p:nvPr>
        </p:nvSpPr>
        <p:spPr>
          <a:xfrm>
            <a:off x="609600" y="274638"/>
            <a:ext cx="10972800" cy="1143000"/>
          </a:xfrm>
        </p:spPr>
        <p:txBody>
          <a:bodyPr>
            <a:normAutofit/>
          </a:bodyPr>
          <a:lstStyle/>
          <a:p>
            <a:r>
              <a:rPr lang="en-US"/>
              <a:t>Application: Detecting composite photos</a:t>
            </a:r>
          </a:p>
        </p:txBody>
      </p:sp>
      <p:pic>
        <p:nvPicPr>
          <p:cNvPr id="724995" name="Picture 3"/>
          <p:cNvPicPr>
            <a:picLocks noChangeAspect="1" noChangeArrowheads="1"/>
          </p:cNvPicPr>
          <p:nvPr/>
        </p:nvPicPr>
        <p:blipFill>
          <a:blip r:embed="rId3" cstate="print"/>
          <a:srcRect/>
          <a:stretch>
            <a:fillRect/>
          </a:stretch>
        </p:blipFill>
        <p:spPr bwMode="auto">
          <a:xfrm>
            <a:off x="1981200" y="2768765"/>
            <a:ext cx="4267200" cy="2843213"/>
          </a:xfrm>
          <a:prstGeom prst="rect">
            <a:avLst/>
          </a:prstGeom>
          <a:noFill/>
          <a:ln w="19050">
            <a:noFill/>
            <a:miter lim="800000"/>
            <a:headEnd/>
            <a:tailEnd/>
          </a:ln>
          <a:effectLst/>
        </p:spPr>
      </p:pic>
      <p:pic>
        <p:nvPicPr>
          <p:cNvPr id="724996" name="Picture 4"/>
          <p:cNvPicPr>
            <a:picLocks noChangeAspect="1" noChangeArrowheads="1"/>
          </p:cNvPicPr>
          <p:nvPr/>
        </p:nvPicPr>
        <p:blipFill>
          <a:blip r:embed="rId4" cstate="print"/>
          <a:srcRect/>
          <a:stretch>
            <a:fillRect/>
          </a:stretch>
        </p:blipFill>
        <p:spPr bwMode="auto">
          <a:xfrm>
            <a:off x="6723064" y="2078202"/>
            <a:ext cx="3487737" cy="4348162"/>
          </a:xfrm>
          <a:prstGeom prst="rect">
            <a:avLst/>
          </a:prstGeom>
          <a:noFill/>
          <a:ln w="19050">
            <a:noFill/>
            <a:miter lim="800000"/>
            <a:headEnd/>
            <a:tailEnd/>
          </a:ln>
          <a:effectLst/>
        </p:spPr>
      </p:pic>
      <p:sp>
        <p:nvSpPr>
          <p:cNvPr id="724997" name="Text Box 5"/>
          <p:cNvSpPr txBox="1">
            <a:spLocks noChangeArrowheads="1"/>
          </p:cNvSpPr>
          <p:nvPr/>
        </p:nvSpPr>
        <p:spPr bwMode="auto">
          <a:xfrm>
            <a:off x="3487875" y="2278436"/>
            <a:ext cx="1311001" cy="369332"/>
          </a:xfrm>
          <a:prstGeom prst="rect">
            <a:avLst/>
          </a:prstGeom>
          <a:noFill/>
          <a:ln w="19050">
            <a:noFill/>
            <a:miter lim="800000"/>
            <a:headEnd/>
            <a:tailEnd/>
          </a:ln>
          <a:effectLst/>
        </p:spPr>
        <p:txBody>
          <a:bodyPr wrap="non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yriad Pro"/>
                <a:ea typeface="+mn-ea"/>
                <a:cs typeface="+mn-cs"/>
              </a:rPr>
              <a:t>Fake photo</a:t>
            </a:r>
          </a:p>
        </p:txBody>
      </p:sp>
      <p:sp>
        <p:nvSpPr>
          <p:cNvPr id="724998" name="Text Box 6"/>
          <p:cNvSpPr txBox="1">
            <a:spLocks noChangeArrowheads="1"/>
          </p:cNvSpPr>
          <p:nvPr/>
        </p:nvSpPr>
        <p:spPr bwMode="auto">
          <a:xfrm>
            <a:off x="7770096" y="1592636"/>
            <a:ext cx="1284134" cy="369332"/>
          </a:xfrm>
          <a:prstGeom prst="rect">
            <a:avLst/>
          </a:prstGeom>
          <a:noFill/>
          <a:ln w="19050">
            <a:noFill/>
            <a:miter lim="800000"/>
            <a:headEnd/>
            <a:tailEnd/>
          </a:ln>
          <a:effectLst/>
        </p:spPr>
        <p:txBody>
          <a:bodyPr wrap="non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yriad Pro"/>
                <a:ea typeface="+mn-ea"/>
                <a:cs typeface="+mn-cs"/>
              </a:rPr>
              <a:t>Real photo</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079BD-AC93-4BDD-B464-EB491081DBF5}"/>
              </a:ext>
            </a:extLst>
          </p:cNvPr>
          <p:cNvSpPr>
            <a:spLocks noGrp="1"/>
          </p:cNvSpPr>
          <p:nvPr>
            <p:ph type="title"/>
          </p:nvPr>
        </p:nvSpPr>
        <p:spPr/>
        <p:txBody>
          <a:bodyPr/>
          <a:lstStyle/>
          <a:p>
            <a:r>
              <a:rPr lang="en-US" dirty="0"/>
              <a:t>Let’s take more than one photo!</a:t>
            </a:r>
          </a:p>
        </p:txBody>
      </p:sp>
      <p:sp>
        <p:nvSpPr>
          <p:cNvPr id="3" name="Content Placeholder 2">
            <a:extLst>
              <a:ext uri="{FF2B5EF4-FFF2-40B4-BE49-F238E27FC236}">
                <a16:creationId xmlns:a16="http://schemas.microsoft.com/office/drawing/2014/main" id="{A91B4E19-3C46-4E48-A516-C18F8DD9130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5754241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t>Photometric stereo</a:t>
            </a:r>
          </a:p>
        </p:txBody>
      </p:sp>
      <p:grpSp>
        <p:nvGrpSpPr>
          <p:cNvPr id="2" name="Group 5"/>
          <p:cNvGrpSpPr>
            <a:grpSpLocks noChangeAspect="1"/>
          </p:cNvGrpSpPr>
          <p:nvPr/>
        </p:nvGrpSpPr>
        <p:grpSpPr bwMode="auto">
          <a:xfrm rot="9712394" flipH="1">
            <a:off x="6477000" y="2759362"/>
            <a:ext cx="374650" cy="654050"/>
            <a:chOff x="3293" y="1471"/>
            <a:chExt cx="466" cy="813"/>
          </a:xfrm>
        </p:grpSpPr>
        <p:sp>
          <p:nvSpPr>
            <p:cNvPr id="26652" name="Rectangle 6"/>
            <p:cNvSpPr>
              <a:spLocks noChangeAspect="1" noChangeArrowheads="1"/>
            </p:cNvSpPr>
            <p:nvPr/>
          </p:nvSpPr>
          <p:spPr bwMode="auto">
            <a:xfrm rot="-5400000">
              <a:off x="3228" y="1795"/>
              <a:ext cx="813" cy="165"/>
            </a:xfrm>
            <a:prstGeom prst="rect">
              <a:avLst/>
            </a:prstGeom>
            <a:solidFill>
              <a:srgbClr val="DADADA"/>
            </a:solidFill>
            <a:ln w="12700">
              <a:solidFill>
                <a:schemeClr val="bg2"/>
              </a:solidFill>
              <a:miter lim="800000"/>
              <a:headEnd/>
              <a:tailEnd/>
            </a:ln>
          </p:spPr>
          <p:txBody>
            <a:bodyPr wrap="none" anchor="ctr"/>
            <a:lstStyle/>
            <a:p>
              <a:endParaRPr lang="en-US">
                <a:solidFill>
                  <a:srgbClr val="000000"/>
                </a:solidFill>
              </a:endParaRPr>
            </a:p>
          </p:txBody>
        </p:sp>
        <p:sp>
          <p:nvSpPr>
            <p:cNvPr id="26653" name="Oval 7"/>
            <p:cNvSpPr>
              <a:spLocks noChangeAspect="1" noChangeArrowheads="1"/>
            </p:cNvSpPr>
            <p:nvPr/>
          </p:nvSpPr>
          <p:spPr bwMode="auto">
            <a:xfrm rot="-3120000">
              <a:off x="3561" y="1487"/>
              <a:ext cx="150" cy="150"/>
            </a:xfrm>
            <a:prstGeom prst="ellipse">
              <a:avLst/>
            </a:prstGeom>
            <a:solidFill>
              <a:schemeClr val="bg2"/>
            </a:solidFill>
            <a:ln w="12700">
              <a:solidFill>
                <a:srgbClr val="DADADA"/>
              </a:solidFill>
              <a:round/>
              <a:headEnd/>
              <a:tailEnd/>
            </a:ln>
          </p:spPr>
          <p:txBody>
            <a:bodyPr wrap="none" anchor="ctr"/>
            <a:lstStyle/>
            <a:p>
              <a:endParaRPr lang="en-US">
                <a:solidFill>
                  <a:srgbClr val="000000"/>
                </a:solidFill>
              </a:endParaRPr>
            </a:p>
          </p:txBody>
        </p:sp>
        <p:sp>
          <p:nvSpPr>
            <p:cNvPr id="26654" name="Rectangle 8"/>
            <p:cNvSpPr>
              <a:spLocks noChangeAspect="1" noChangeArrowheads="1"/>
            </p:cNvSpPr>
            <p:nvPr/>
          </p:nvSpPr>
          <p:spPr bwMode="auto">
            <a:xfrm rot="-3120000">
              <a:off x="3675" y="1574"/>
              <a:ext cx="35" cy="64"/>
            </a:xfrm>
            <a:prstGeom prst="rect">
              <a:avLst/>
            </a:prstGeom>
            <a:gradFill rotWithShape="0">
              <a:gsLst>
                <a:gs pos="0">
                  <a:srgbClr val="FFFFFF"/>
                </a:gs>
                <a:gs pos="100000">
                  <a:srgbClr val="4C4C4C"/>
                </a:gs>
              </a:gsLst>
              <a:lin ang="5400000" scaled="1"/>
            </a:gradFill>
            <a:ln w="12700">
              <a:solidFill>
                <a:schemeClr val="bg2"/>
              </a:solidFill>
              <a:miter lim="800000"/>
              <a:headEnd/>
              <a:tailEnd/>
            </a:ln>
          </p:spPr>
          <p:txBody>
            <a:bodyPr wrap="none" anchor="ctr"/>
            <a:lstStyle/>
            <a:p>
              <a:endParaRPr lang="en-US">
                <a:solidFill>
                  <a:srgbClr val="000000"/>
                </a:solidFill>
              </a:endParaRPr>
            </a:p>
          </p:txBody>
        </p:sp>
        <p:sp>
          <p:nvSpPr>
            <p:cNvPr id="26655" name="Oval 9"/>
            <p:cNvSpPr>
              <a:spLocks noChangeAspect="1" noChangeArrowheads="1"/>
            </p:cNvSpPr>
            <p:nvPr/>
          </p:nvSpPr>
          <p:spPr bwMode="auto">
            <a:xfrm rot="-3120000">
              <a:off x="3589" y="1516"/>
              <a:ext cx="93" cy="92"/>
            </a:xfrm>
            <a:prstGeom prst="ellipse">
              <a:avLst/>
            </a:prstGeom>
            <a:gradFill rotWithShape="0">
              <a:gsLst>
                <a:gs pos="0">
                  <a:srgbClr val="FFFFFF"/>
                </a:gs>
                <a:gs pos="100000">
                  <a:srgbClr val="4C4C4C"/>
                </a:gs>
              </a:gsLst>
              <a:lin ang="5400000" scaled="1"/>
            </a:gradFill>
            <a:ln w="12700">
              <a:solidFill>
                <a:schemeClr val="bg2"/>
              </a:solidFill>
              <a:round/>
              <a:headEnd/>
              <a:tailEnd/>
            </a:ln>
          </p:spPr>
          <p:txBody>
            <a:bodyPr wrap="none" anchor="ctr"/>
            <a:lstStyle/>
            <a:p>
              <a:endParaRPr lang="en-US">
                <a:solidFill>
                  <a:srgbClr val="000000"/>
                </a:solidFill>
              </a:endParaRPr>
            </a:p>
          </p:txBody>
        </p:sp>
        <p:sp>
          <p:nvSpPr>
            <p:cNvPr id="26656" name="Freeform 10"/>
            <p:cNvSpPr>
              <a:spLocks noChangeAspect="1"/>
            </p:cNvSpPr>
            <p:nvPr/>
          </p:nvSpPr>
          <p:spPr bwMode="auto">
            <a:xfrm rot="-5400000">
              <a:off x="3673" y="1646"/>
              <a:ext cx="122" cy="51"/>
            </a:xfrm>
            <a:custGeom>
              <a:avLst/>
              <a:gdLst>
                <a:gd name="T0" fmla="*/ 87 w 122"/>
                <a:gd name="T1" fmla="*/ 0 h 51"/>
                <a:gd name="T2" fmla="*/ 0 w 122"/>
                <a:gd name="T3" fmla="*/ 41 h 51"/>
                <a:gd name="T4" fmla="*/ 11 w 122"/>
                <a:gd name="T5" fmla="*/ 50 h 51"/>
                <a:gd name="T6" fmla="*/ 121 w 122"/>
                <a:gd name="T7" fmla="*/ 27 h 51"/>
                <a:gd name="T8" fmla="*/ 87 w 122"/>
                <a:gd name="T9" fmla="*/ 0 h 51"/>
                <a:gd name="T10" fmla="*/ 0 60000 65536"/>
                <a:gd name="T11" fmla="*/ 0 60000 65536"/>
                <a:gd name="T12" fmla="*/ 0 60000 65536"/>
                <a:gd name="T13" fmla="*/ 0 60000 65536"/>
                <a:gd name="T14" fmla="*/ 0 60000 65536"/>
                <a:gd name="T15" fmla="*/ 0 w 122"/>
                <a:gd name="T16" fmla="*/ 0 h 51"/>
                <a:gd name="T17" fmla="*/ 122 w 122"/>
                <a:gd name="T18" fmla="*/ 51 h 51"/>
              </a:gdLst>
              <a:ahLst/>
              <a:cxnLst>
                <a:cxn ang="T10">
                  <a:pos x="T0" y="T1"/>
                </a:cxn>
                <a:cxn ang="T11">
                  <a:pos x="T2" y="T3"/>
                </a:cxn>
                <a:cxn ang="T12">
                  <a:pos x="T4" y="T5"/>
                </a:cxn>
                <a:cxn ang="T13">
                  <a:pos x="T6" y="T7"/>
                </a:cxn>
                <a:cxn ang="T14">
                  <a:pos x="T8" y="T9"/>
                </a:cxn>
              </a:cxnLst>
              <a:rect l="T15" t="T16" r="T17" b="T18"/>
              <a:pathLst>
                <a:path w="122" h="51">
                  <a:moveTo>
                    <a:pt x="87" y="0"/>
                  </a:moveTo>
                  <a:lnTo>
                    <a:pt x="0" y="41"/>
                  </a:lnTo>
                  <a:lnTo>
                    <a:pt x="11" y="50"/>
                  </a:lnTo>
                  <a:lnTo>
                    <a:pt x="121" y="27"/>
                  </a:lnTo>
                  <a:lnTo>
                    <a:pt x="87" y="0"/>
                  </a:lnTo>
                </a:path>
              </a:pathLst>
            </a:custGeom>
            <a:gradFill rotWithShape="0">
              <a:gsLst>
                <a:gs pos="0">
                  <a:srgbClr val="FFFFFF"/>
                </a:gs>
                <a:gs pos="100000">
                  <a:srgbClr val="4C4C4C"/>
                </a:gs>
              </a:gsLst>
              <a:lin ang="5400000" scaled="1"/>
            </a:gradFill>
            <a:ln w="12700" cap="rnd">
              <a:solidFill>
                <a:schemeClr val="bg2"/>
              </a:solidFill>
              <a:round/>
              <a:headEnd/>
              <a:tailEnd/>
            </a:ln>
          </p:spPr>
          <p:txBody>
            <a:bodyPr/>
            <a:lstStyle/>
            <a:p>
              <a:endParaRPr lang="en-US">
                <a:solidFill>
                  <a:srgbClr val="000000"/>
                </a:solidFill>
              </a:endParaRPr>
            </a:p>
          </p:txBody>
        </p:sp>
        <p:sp>
          <p:nvSpPr>
            <p:cNvPr id="26657" name="Oval 11"/>
            <p:cNvSpPr>
              <a:spLocks noChangeAspect="1" noChangeArrowheads="1"/>
            </p:cNvSpPr>
            <p:nvPr/>
          </p:nvSpPr>
          <p:spPr bwMode="auto">
            <a:xfrm rot="-5400000">
              <a:off x="3566" y="1659"/>
              <a:ext cx="64" cy="64"/>
            </a:xfrm>
            <a:prstGeom prst="ellipse">
              <a:avLst/>
            </a:prstGeom>
            <a:solidFill>
              <a:schemeClr val="bg2"/>
            </a:solidFill>
            <a:ln w="12700">
              <a:solidFill>
                <a:srgbClr val="DADADA"/>
              </a:solidFill>
              <a:round/>
              <a:headEnd/>
              <a:tailEnd/>
            </a:ln>
          </p:spPr>
          <p:txBody>
            <a:bodyPr wrap="none" anchor="ctr"/>
            <a:lstStyle/>
            <a:p>
              <a:endParaRPr lang="en-US">
                <a:solidFill>
                  <a:srgbClr val="000000"/>
                </a:solidFill>
              </a:endParaRPr>
            </a:p>
          </p:txBody>
        </p:sp>
        <p:sp>
          <p:nvSpPr>
            <p:cNvPr id="26658" name="Oval 12"/>
            <p:cNvSpPr>
              <a:spLocks noChangeAspect="1" noChangeArrowheads="1"/>
            </p:cNvSpPr>
            <p:nvPr/>
          </p:nvSpPr>
          <p:spPr bwMode="auto">
            <a:xfrm rot="-5400000">
              <a:off x="3581" y="1673"/>
              <a:ext cx="35" cy="35"/>
            </a:xfrm>
            <a:prstGeom prst="ellipse">
              <a:avLst/>
            </a:prstGeom>
            <a:gradFill rotWithShape="0">
              <a:gsLst>
                <a:gs pos="0">
                  <a:srgbClr val="FFFFFF"/>
                </a:gs>
                <a:gs pos="100000">
                  <a:srgbClr val="4C4C4C"/>
                </a:gs>
              </a:gsLst>
              <a:lin ang="5400000" scaled="1"/>
            </a:gradFill>
            <a:ln w="12700">
              <a:solidFill>
                <a:schemeClr val="bg2"/>
              </a:solidFill>
              <a:round/>
              <a:headEnd/>
              <a:tailEnd/>
            </a:ln>
          </p:spPr>
          <p:txBody>
            <a:bodyPr wrap="none" anchor="ctr"/>
            <a:lstStyle/>
            <a:p>
              <a:endParaRPr lang="en-US">
                <a:solidFill>
                  <a:srgbClr val="000000"/>
                </a:solidFill>
              </a:endParaRPr>
            </a:p>
          </p:txBody>
        </p:sp>
        <p:sp>
          <p:nvSpPr>
            <p:cNvPr id="26659" name="Oval 13"/>
            <p:cNvSpPr>
              <a:spLocks noChangeAspect="1" noChangeArrowheads="1"/>
            </p:cNvSpPr>
            <p:nvPr/>
          </p:nvSpPr>
          <p:spPr bwMode="auto">
            <a:xfrm rot="-2700000">
              <a:off x="3566" y="2135"/>
              <a:ext cx="136" cy="136"/>
            </a:xfrm>
            <a:prstGeom prst="ellipse">
              <a:avLst/>
            </a:prstGeom>
            <a:solidFill>
              <a:schemeClr val="bg2"/>
            </a:solidFill>
            <a:ln w="12700">
              <a:solidFill>
                <a:srgbClr val="DADADA"/>
              </a:solidFill>
              <a:round/>
              <a:headEnd/>
              <a:tailEnd/>
            </a:ln>
          </p:spPr>
          <p:txBody>
            <a:bodyPr wrap="none" anchor="ctr"/>
            <a:lstStyle/>
            <a:p>
              <a:endParaRPr lang="en-US">
                <a:solidFill>
                  <a:srgbClr val="000000"/>
                </a:solidFill>
              </a:endParaRPr>
            </a:p>
          </p:txBody>
        </p:sp>
        <p:sp>
          <p:nvSpPr>
            <p:cNvPr id="26660" name="Rectangle 14"/>
            <p:cNvSpPr>
              <a:spLocks noChangeAspect="1" noChangeArrowheads="1"/>
            </p:cNvSpPr>
            <p:nvPr/>
          </p:nvSpPr>
          <p:spPr bwMode="auto">
            <a:xfrm rot="-2700000">
              <a:off x="3623" y="2134"/>
              <a:ext cx="21" cy="136"/>
            </a:xfrm>
            <a:prstGeom prst="rect">
              <a:avLst/>
            </a:prstGeom>
            <a:gradFill rotWithShape="0">
              <a:gsLst>
                <a:gs pos="0">
                  <a:srgbClr val="FFFFFF"/>
                </a:gs>
                <a:gs pos="100000">
                  <a:srgbClr val="4C4C4C"/>
                </a:gs>
              </a:gsLst>
              <a:lin ang="5400000" scaled="1"/>
            </a:gradFill>
            <a:ln w="12700">
              <a:solidFill>
                <a:schemeClr val="bg2"/>
              </a:solidFill>
              <a:miter lim="800000"/>
              <a:headEnd/>
              <a:tailEnd/>
            </a:ln>
          </p:spPr>
          <p:txBody>
            <a:bodyPr wrap="none" anchor="ctr"/>
            <a:lstStyle/>
            <a:p>
              <a:endParaRPr lang="en-US">
                <a:solidFill>
                  <a:srgbClr val="000000"/>
                </a:solidFill>
              </a:endParaRPr>
            </a:p>
          </p:txBody>
        </p:sp>
        <p:sp>
          <p:nvSpPr>
            <p:cNvPr id="26661" name="Rectangle 15"/>
            <p:cNvSpPr>
              <a:spLocks noChangeAspect="1" noChangeArrowheads="1"/>
            </p:cNvSpPr>
            <p:nvPr/>
          </p:nvSpPr>
          <p:spPr bwMode="auto">
            <a:xfrm rot="-5400000">
              <a:off x="3293" y="1759"/>
              <a:ext cx="251" cy="251"/>
            </a:xfrm>
            <a:prstGeom prst="rect">
              <a:avLst/>
            </a:prstGeom>
            <a:gradFill rotWithShape="0">
              <a:gsLst>
                <a:gs pos="0">
                  <a:srgbClr val="000000"/>
                </a:gs>
                <a:gs pos="50000">
                  <a:srgbClr val="474747"/>
                </a:gs>
                <a:gs pos="100000">
                  <a:srgbClr val="000000"/>
                </a:gs>
              </a:gsLst>
              <a:lin ang="5400000" scaled="1"/>
            </a:gradFill>
            <a:ln w="12700">
              <a:solidFill>
                <a:schemeClr val="bg2"/>
              </a:solidFill>
              <a:miter lim="800000"/>
              <a:headEnd/>
              <a:tailEnd/>
            </a:ln>
          </p:spPr>
          <p:txBody>
            <a:bodyPr wrap="none" anchor="ctr"/>
            <a:lstStyle/>
            <a:p>
              <a:endParaRPr lang="en-US">
                <a:solidFill>
                  <a:srgbClr val="000000"/>
                </a:solidFill>
              </a:endParaRPr>
            </a:p>
          </p:txBody>
        </p:sp>
        <p:sp>
          <p:nvSpPr>
            <p:cNvPr id="26662" name="Freeform 16"/>
            <p:cNvSpPr>
              <a:spLocks noChangeAspect="1"/>
            </p:cNvSpPr>
            <p:nvPr/>
          </p:nvSpPr>
          <p:spPr bwMode="auto">
            <a:xfrm rot="-5400000">
              <a:off x="3577" y="1812"/>
              <a:ext cx="203" cy="145"/>
            </a:xfrm>
            <a:custGeom>
              <a:avLst/>
              <a:gdLst>
                <a:gd name="T0" fmla="*/ 144 w 203"/>
                <a:gd name="T1" fmla="*/ 0 h 145"/>
                <a:gd name="T2" fmla="*/ 58 w 203"/>
                <a:gd name="T3" fmla="*/ 0 h 145"/>
                <a:gd name="T4" fmla="*/ 0 w 203"/>
                <a:gd name="T5" fmla="*/ 144 h 145"/>
                <a:gd name="T6" fmla="*/ 202 w 203"/>
                <a:gd name="T7" fmla="*/ 144 h 145"/>
                <a:gd name="T8" fmla="*/ 144 w 203"/>
                <a:gd name="T9" fmla="*/ 0 h 145"/>
                <a:gd name="T10" fmla="*/ 0 60000 65536"/>
                <a:gd name="T11" fmla="*/ 0 60000 65536"/>
                <a:gd name="T12" fmla="*/ 0 60000 65536"/>
                <a:gd name="T13" fmla="*/ 0 60000 65536"/>
                <a:gd name="T14" fmla="*/ 0 60000 65536"/>
                <a:gd name="T15" fmla="*/ 0 w 203"/>
                <a:gd name="T16" fmla="*/ 0 h 145"/>
                <a:gd name="T17" fmla="*/ 203 w 203"/>
                <a:gd name="T18" fmla="*/ 145 h 145"/>
              </a:gdLst>
              <a:ahLst/>
              <a:cxnLst>
                <a:cxn ang="T10">
                  <a:pos x="T0" y="T1"/>
                </a:cxn>
                <a:cxn ang="T11">
                  <a:pos x="T2" y="T3"/>
                </a:cxn>
                <a:cxn ang="T12">
                  <a:pos x="T4" y="T5"/>
                </a:cxn>
                <a:cxn ang="T13">
                  <a:pos x="T6" y="T7"/>
                </a:cxn>
                <a:cxn ang="T14">
                  <a:pos x="T8" y="T9"/>
                </a:cxn>
              </a:cxnLst>
              <a:rect l="T15" t="T16" r="T17" b="T18"/>
              <a:pathLst>
                <a:path w="203" h="145">
                  <a:moveTo>
                    <a:pt x="144" y="0"/>
                  </a:moveTo>
                  <a:lnTo>
                    <a:pt x="58" y="0"/>
                  </a:lnTo>
                  <a:lnTo>
                    <a:pt x="0" y="144"/>
                  </a:lnTo>
                  <a:lnTo>
                    <a:pt x="202" y="144"/>
                  </a:lnTo>
                  <a:lnTo>
                    <a:pt x="144" y="0"/>
                  </a:lnTo>
                </a:path>
              </a:pathLst>
            </a:custGeom>
            <a:gradFill rotWithShape="0">
              <a:gsLst>
                <a:gs pos="0">
                  <a:srgbClr val="DADADA"/>
                </a:gs>
                <a:gs pos="100000">
                  <a:srgbClr val="838383"/>
                </a:gs>
              </a:gsLst>
              <a:lin ang="5400000" scaled="1"/>
            </a:gradFill>
            <a:ln w="12700" cap="rnd">
              <a:solidFill>
                <a:schemeClr val="bg2"/>
              </a:solidFill>
              <a:round/>
              <a:headEnd/>
              <a:tailEnd/>
            </a:ln>
          </p:spPr>
          <p:txBody>
            <a:bodyPr/>
            <a:lstStyle/>
            <a:p>
              <a:endParaRPr lang="en-US">
                <a:solidFill>
                  <a:srgbClr val="000000"/>
                </a:solidFill>
              </a:endParaRPr>
            </a:p>
          </p:txBody>
        </p:sp>
        <p:sp>
          <p:nvSpPr>
            <p:cNvPr id="26663" name="Freeform 17"/>
            <p:cNvSpPr>
              <a:spLocks noChangeAspect="1"/>
            </p:cNvSpPr>
            <p:nvPr/>
          </p:nvSpPr>
          <p:spPr bwMode="auto">
            <a:xfrm rot="-5400000">
              <a:off x="3584" y="1675"/>
              <a:ext cx="101" cy="232"/>
            </a:xfrm>
            <a:custGeom>
              <a:avLst/>
              <a:gdLst>
                <a:gd name="T0" fmla="*/ 100 w 101"/>
                <a:gd name="T1" fmla="*/ 0 h 232"/>
                <a:gd name="T2" fmla="*/ 0 w 101"/>
                <a:gd name="T3" fmla="*/ 87 h 232"/>
                <a:gd name="T4" fmla="*/ 57 w 101"/>
                <a:gd name="T5" fmla="*/ 231 h 232"/>
                <a:gd name="T6" fmla="*/ 100 w 101"/>
                <a:gd name="T7" fmla="*/ 202 h 232"/>
                <a:gd name="T8" fmla="*/ 100 w 101"/>
                <a:gd name="T9" fmla="*/ 0 h 232"/>
                <a:gd name="T10" fmla="*/ 0 60000 65536"/>
                <a:gd name="T11" fmla="*/ 0 60000 65536"/>
                <a:gd name="T12" fmla="*/ 0 60000 65536"/>
                <a:gd name="T13" fmla="*/ 0 60000 65536"/>
                <a:gd name="T14" fmla="*/ 0 60000 65536"/>
                <a:gd name="T15" fmla="*/ 0 w 101"/>
                <a:gd name="T16" fmla="*/ 0 h 232"/>
                <a:gd name="T17" fmla="*/ 101 w 101"/>
                <a:gd name="T18" fmla="*/ 232 h 232"/>
              </a:gdLst>
              <a:ahLst/>
              <a:cxnLst>
                <a:cxn ang="T10">
                  <a:pos x="T0" y="T1"/>
                </a:cxn>
                <a:cxn ang="T11">
                  <a:pos x="T2" y="T3"/>
                </a:cxn>
                <a:cxn ang="T12">
                  <a:pos x="T4" y="T5"/>
                </a:cxn>
                <a:cxn ang="T13">
                  <a:pos x="T6" y="T7"/>
                </a:cxn>
                <a:cxn ang="T14">
                  <a:pos x="T8" y="T9"/>
                </a:cxn>
              </a:cxnLst>
              <a:rect l="T15" t="T16" r="T17" b="T18"/>
              <a:pathLst>
                <a:path w="101" h="232">
                  <a:moveTo>
                    <a:pt x="100" y="0"/>
                  </a:moveTo>
                  <a:lnTo>
                    <a:pt x="0" y="87"/>
                  </a:lnTo>
                  <a:lnTo>
                    <a:pt x="57" y="231"/>
                  </a:lnTo>
                  <a:lnTo>
                    <a:pt x="100" y="202"/>
                  </a:lnTo>
                  <a:lnTo>
                    <a:pt x="100" y="0"/>
                  </a:lnTo>
                </a:path>
              </a:pathLst>
            </a:custGeom>
            <a:gradFill rotWithShape="0">
              <a:gsLst>
                <a:gs pos="0">
                  <a:srgbClr val="DADADA"/>
                </a:gs>
                <a:gs pos="100000">
                  <a:srgbClr val="838383"/>
                </a:gs>
              </a:gsLst>
              <a:lin ang="0" scaled="1"/>
            </a:gradFill>
            <a:ln w="12700" cap="rnd">
              <a:solidFill>
                <a:schemeClr val="bg2"/>
              </a:solidFill>
              <a:round/>
              <a:headEnd/>
              <a:tailEnd/>
            </a:ln>
          </p:spPr>
          <p:txBody>
            <a:bodyPr/>
            <a:lstStyle/>
            <a:p>
              <a:endParaRPr lang="en-US">
                <a:solidFill>
                  <a:srgbClr val="000000"/>
                </a:solidFill>
              </a:endParaRPr>
            </a:p>
          </p:txBody>
        </p:sp>
        <p:sp>
          <p:nvSpPr>
            <p:cNvPr id="26664" name="Freeform 18"/>
            <p:cNvSpPr>
              <a:spLocks noChangeAspect="1"/>
            </p:cNvSpPr>
            <p:nvPr/>
          </p:nvSpPr>
          <p:spPr bwMode="auto">
            <a:xfrm rot="-5400000">
              <a:off x="3584" y="1863"/>
              <a:ext cx="102" cy="232"/>
            </a:xfrm>
            <a:custGeom>
              <a:avLst/>
              <a:gdLst>
                <a:gd name="T0" fmla="*/ 0 w 102"/>
                <a:gd name="T1" fmla="*/ 0 h 232"/>
                <a:gd name="T2" fmla="*/ 101 w 102"/>
                <a:gd name="T3" fmla="*/ 87 h 232"/>
                <a:gd name="T4" fmla="*/ 43 w 102"/>
                <a:gd name="T5" fmla="*/ 231 h 232"/>
                <a:gd name="T6" fmla="*/ 0 w 102"/>
                <a:gd name="T7" fmla="*/ 202 h 232"/>
                <a:gd name="T8" fmla="*/ 0 w 102"/>
                <a:gd name="T9" fmla="*/ 0 h 232"/>
                <a:gd name="T10" fmla="*/ 0 60000 65536"/>
                <a:gd name="T11" fmla="*/ 0 60000 65536"/>
                <a:gd name="T12" fmla="*/ 0 60000 65536"/>
                <a:gd name="T13" fmla="*/ 0 60000 65536"/>
                <a:gd name="T14" fmla="*/ 0 60000 65536"/>
                <a:gd name="T15" fmla="*/ 0 w 102"/>
                <a:gd name="T16" fmla="*/ 0 h 232"/>
                <a:gd name="T17" fmla="*/ 102 w 102"/>
                <a:gd name="T18" fmla="*/ 232 h 232"/>
              </a:gdLst>
              <a:ahLst/>
              <a:cxnLst>
                <a:cxn ang="T10">
                  <a:pos x="T0" y="T1"/>
                </a:cxn>
                <a:cxn ang="T11">
                  <a:pos x="T2" y="T3"/>
                </a:cxn>
                <a:cxn ang="T12">
                  <a:pos x="T4" y="T5"/>
                </a:cxn>
                <a:cxn ang="T13">
                  <a:pos x="T6" y="T7"/>
                </a:cxn>
                <a:cxn ang="T14">
                  <a:pos x="T8" y="T9"/>
                </a:cxn>
              </a:cxnLst>
              <a:rect l="T15" t="T16" r="T17" b="T18"/>
              <a:pathLst>
                <a:path w="102" h="232">
                  <a:moveTo>
                    <a:pt x="0" y="0"/>
                  </a:moveTo>
                  <a:lnTo>
                    <a:pt x="101" y="87"/>
                  </a:lnTo>
                  <a:lnTo>
                    <a:pt x="43" y="231"/>
                  </a:lnTo>
                  <a:lnTo>
                    <a:pt x="0" y="202"/>
                  </a:lnTo>
                  <a:lnTo>
                    <a:pt x="0" y="0"/>
                  </a:lnTo>
                </a:path>
              </a:pathLst>
            </a:custGeom>
            <a:gradFill rotWithShape="0">
              <a:gsLst>
                <a:gs pos="0">
                  <a:srgbClr val="838383"/>
                </a:gs>
                <a:gs pos="100000">
                  <a:srgbClr val="DADADA"/>
                </a:gs>
              </a:gsLst>
              <a:lin ang="0" scaled="1"/>
            </a:gradFill>
            <a:ln w="12700" cap="rnd">
              <a:solidFill>
                <a:schemeClr val="bg2"/>
              </a:solidFill>
              <a:round/>
              <a:headEnd/>
              <a:tailEnd/>
            </a:ln>
          </p:spPr>
          <p:txBody>
            <a:bodyPr/>
            <a:lstStyle/>
            <a:p>
              <a:endParaRPr lang="en-US">
                <a:solidFill>
                  <a:srgbClr val="000000"/>
                </a:solidFill>
              </a:endParaRPr>
            </a:p>
          </p:txBody>
        </p:sp>
        <p:sp>
          <p:nvSpPr>
            <p:cNvPr id="26665" name="Freeform 19"/>
            <p:cNvSpPr>
              <a:spLocks noChangeAspect="1"/>
            </p:cNvSpPr>
            <p:nvPr/>
          </p:nvSpPr>
          <p:spPr bwMode="auto">
            <a:xfrm rot="-5400000">
              <a:off x="3418" y="1841"/>
              <a:ext cx="289" cy="88"/>
            </a:xfrm>
            <a:custGeom>
              <a:avLst/>
              <a:gdLst>
                <a:gd name="T0" fmla="*/ 288 w 289"/>
                <a:gd name="T1" fmla="*/ 0 h 88"/>
                <a:gd name="T2" fmla="*/ 0 w 289"/>
                <a:gd name="T3" fmla="*/ 0 h 88"/>
                <a:gd name="T4" fmla="*/ 101 w 289"/>
                <a:gd name="T5" fmla="*/ 87 h 88"/>
                <a:gd name="T6" fmla="*/ 187 w 289"/>
                <a:gd name="T7" fmla="*/ 87 h 88"/>
                <a:gd name="T8" fmla="*/ 288 w 289"/>
                <a:gd name="T9" fmla="*/ 0 h 88"/>
                <a:gd name="T10" fmla="*/ 0 60000 65536"/>
                <a:gd name="T11" fmla="*/ 0 60000 65536"/>
                <a:gd name="T12" fmla="*/ 0 60000 65536"/>
                <a:gd name="T13" fmla="*/ 0 60000 65536"/>
                <a:gd name="T14" fmla="*/ 0 60000 65536"/>
                <a:gd name="T15" fmla="*/ 0 w 289"/>
                <a:gd name="T16" fmla="*/ 0 h 88"/>
                <a:gd name="T17" fmla="*/ 289 w 289"/>
                <a:gd name="T18" fmla="*/ 88 h 88"/>
              </a:gdLst>
              <a:ahLst/>
              <a:cxnLst>
                <a:cxn ang="T10">
                  <a:pos x="T0" y="T1"/>
                </a:cxn>
                <a:cxn ang="T11">
                  <a:pos x="T2" y="T3"/>
                </a:cxn>
                <a:cxn ang="T12">
                  <a:pos x="T4" y="T5"/>
                </a:cxn>
                <a:cxn ang="T13">
                  <a:pos x="T6" y="T7"/>
                </a:cxn>
                <a:cxn ang="T14">
                  <a:pos x="T8" y="T9"/>
                </a:cxn>
              </a:cxnLst>
              <a:rect l="T15" t="T16" r="T17" b="T18"/>
              <a:pathLst>
                <a:path w="289" h="88">
                  <a:moveTo>
                    <a:pt x="288" y="0"/>
                  </a:moveTo>
                  <a:lnTo>
                    <a:pt x="0" y="0"/>
                  </a:lnTo>
                  <a:lnTo>
                    <a:pt x="101" y="87"/>
                  </a:lnTo>
                  <a:lnTo>
                    <a:pt x="187" y="87"/>
                  </a:lnTo>
                  <a:lnTo>
                    <a:pt x="288" y="0"/>
                  </a:lnTo>
                </a:path>
              </a:pathLst>
            </a:custGeom>
            <a:gradFill rotWithShape="0">
              <a:gsLst>
                <a:gs pos="0">
                  <a:srgbClr val="838383"/>
                </a:gs>
                <a:gs pos="100000">
                  <a:srgbClr val="DADADA"/>
                </a:gs>
              </a:gsLst>
              <a:lin ang="5400000" scaled="1"/>
            </a:gradFill>
            <a:ln w="12700" cap="rnd">
              <a:solidFill>
                <a:schemeClr val="bg2"/>
              </a:solidFill>
              <a:round/>
              <a:headEnd/>
              <a:tailEnd/>
            </a:ln>
          </p:spPr>
          <p:txBody>
            <a:bodyPr/>
            <a:lstStyle/>
            <a:p>
              <a:endParaRPr lang="en-US">
                <a:solidFill>
                  <a:srgbClr val="000000"/>
                </a:solidFill>
              </a:endParaRPr>
            </a:p>
          </p:txBody>
        </p:sp>
      </p:grpSp>
      <p:sp>
        <p:nvSpPr>
          <p:cNvPr id="26628" name="Freeform 37"/>
          <p:cNvSpPr>
            <a:spLocks/>
          </p:cNvSpPr>
          <p:nvPr/>
        </p:nvSpPr>
        <p:spPr bwMode="auto">
          <a:xfrm>
            <a:off x="3962400" y="3597562"/>
            <a:ext cx="2057400" cy="457200"/>
          </a:xfrm>
          <a:custGeom>
            <a:avLst/>
            <a:gdLst>
              <a:gd name="T0" fmla="*/ 0 w 1296"/>
              <a:gd name="T1" fmla="*/ 2147483647 h 288"/>
              <a:gd name="T2" fmla="*/ 2147483647 w 1296"/>
              <a:gd name="T3" fmla="*/ 2147483647 h 288"/>
              <a:gd name="T4" fmla="*/ 2147483647 w 1296"/>
              <a:gd name="T5" fmla="*/ 0 h 288"/>
              <a:gd name="T6" fmla="*/ 2147483647 w 1296"/>
              <a:gd name="T7" fmla="*/ 2147483647 h 288"/>
              <a:gd name="T8" fmla="*/ 2147483647 w 1296"/>
              <a:gd name="T9" fmla="*/ 2147483647 h 288"/>
              <a:gd name="T10" fmla="*/ 0 60000 65536"/>
              <a:gd name="T11" fmla="*/ 0 60000 65536"/>
              <a:gd name="T12" fmla="*/ 0 60000 65536"/>
              <a:gd name="T13" fmla="*/ 0 60000 65536"/>
              <a:gd name="T14" fmla="*/ 0 60000 65536"/>
              <a:gd name="T15" fmla="*/ 0 w 1296"/>
              <a:gd name="T16" fmla="*/ 0 h 288"/>
              <a:gd name="T17" fmla="*/ 1296 w 1296"/>
              <a:gd name="T18" fmla="*/ 288 h 288"/>
            </a:gdLst>
            <a:ahLst/>
            <a:cxnLst>
              <a:cxn ang="T10">
                <a:pos x="T0" y="T1"/>
              </a:cxn>
              <a:cxn ang="T11">
                <a:pos x="T2" y="T3"/>
              </a:cxn>
              <a:cxn ang="T12">
                <a:pos x="T4" y="T5"/>
              </a:cxn>
              <a:cxn ang="T13">
                <a:pos x="T6" y="T7"/>
              </a:cxn>
              <a:cxn ang="T14">
                <a:pos x="T8" y="T9"/>
              </a:cxn>
            </a:cxnLst>
            <a:rect l="T15" t="T16" r="T17" b="T18"/>
            <a:pathLst>
              <a:path w="1296" h="288">
                <a:moveTo>
                  <a:pt x="0" y="288"/>
                </a:moveTo>
                <a:cubicBezTo>
                  <a:pt x="88" y="216"/>
                  <a:pt x="176" y="144"/>
                  <a:pt x="288" y="96"/>
                </a:cubicBezTo>
                <a:cubicBezTo>
                  <a:pt x="400" y="48"/>
                  <a:pt x="544" y="0"/>
                  <a:pt x="672" y="0"/>
                </a:cubicBezTo>
                <a:cubicBezTo>
                  <a:pt x="800" y="0"/>
                  <a:pt x="952" y="48"/>
                  <a:pt x="1056" y="96"/>
                </a:cubicBezTo>
                <a:cubicBezTo>
                  <a:pt x="1160" y="144"/>
                  <a:pt x="1228" y="216"/>
                  <a:pt x="1296" y="288"/>
                </a:cubicBezTo>
              </a:path>
            </a:pathLst>
          </a:custGeom>
          <a:solidFill>
            <a:srgbClr val="B2B2B2"/>
          </a:solidFill>
          <a:ln w="28575">
            <a:solidFill>
              <a:schemeClr val="tx1"/>
            </a:solidFill>
            <a:round/>
            <a:headEnd/>
            <a:tailEnd/>
          </a:ln>
        </p:spPr>
        <p:txBody>
          <a:bodyPr/>
          <a:lstStyle/>
          <a:p>
            <a:endParaRPr lang="en-US">
              <a:solidFill>
                <a:srgbClr val="000000"/>
              </a:solidFill>
            </a:endParaRPr>
          </a:p>
        </p:txBody>
      </p:sp>
      <p:sp>
        <p:nvSpPr>
          <p:cNvPr id="26629" name="Oval 38"/>
          <p:cNvSpPr>
            <a:spLocks noChangeArrowheads="1"/>
          </p:cNvSpPr>
          <p:nvPr/>
        </p:nvSpPr>
        <p:spPr bwMode="auto">
          <a:xfrm>
            <a:off x="4991100" y="3564225"/>
            <a:ext cx="76200" cy="76200"/>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26630" name="Line 39"/>
          <p:cNvSpPr>
            <a:spLocks noChangeShapeType="1"/>
          </p:cNvSpPr>
          <p:nvPr/>
        </p:nvSpPr>
        <p:spPr bwMode="auto">
          <a:xfrm flipV="1">
            <a:off x="5029200" y="2835562"/>
            <a:ext cx="0" cy="762000"/>
          </a:xfrm>
          <a:prstGeom prst="line">
            <a:avLst/>
          </a:prstGeom>
          <a:noFill/>
          <a:ln w="38100">
            <a:solidFill>
              <a:schemeClr val="tx1"/>
            </a:solidFill>
            <a:round/>
            <a:headEnd/>
            <a:tailEnd type="triangle" w="med" len="med"/>
          </a:ln>
        </p:spPr>
        <p:txBody>
          <a:bodyPr/>
          <a:lstStyle/>
          <a:p>
            <a:endParaRPr lang="en-US">
              <a:solidFill>
                <a:srgbClr val="000000"/>
              </a:solidFill>
            </a:endParaRPr>
          </a:p>
        </p:txBody>
      </p:sp>
      <p:sp>
        <p:nvSpPr>
          <p:cNvPr id="26631" name="Text Box 42"/>
          <p:cNvSpPr txBox="1">
            <a:spLocks noChangeArrowheads="1"/>
          </p:cNvSpPr>
          <p:nvPr/>
        </p:nvSpPr>
        <p:spPr bwMode="auto">
          <a:xfrm>
            <a:off x="4876800" y="2530762"/>
            <a:ext cx="381000" cy="336550"/>
          </a:xfrm>
          <a:prstGeom prst="rect">
            <a:avLst/>
          </a:prstGeom>
          <a:noFill/>
          <a:ln w="9525">
            <a:noFill/>
            <a:miter lim="800000"/>
            <a:headEnd/>
            <a:tailEnd/>
          </a:ln>
        </p:spPr>
        <p:txBody>
          <a:bodyPr>
            <a:spAutoFit/>
          </a:bodyPr>
          <a:lstStyle/>
          <a:p>
            <a:pPr>
              <a:spcBef>
                <a:spcPct val="50000"/>
              </a:spcBef>
            </a:pPr>
            <a:r>
              <a:rPr lang="en-US" sz="1600" b="1">
                <a:solidFill>
                  <a:srgbClr val="000000"/>
                </a:solidFill>
              </a:rPr>
              <a:t>N</a:t>
            </a:r>
          </a:p>
        </p:txBody>
      </p:sp>
      <p:grpSp>
        <p:nvGrpSpPr>
          <p:cNvPr id="3" name="Group 54"/>
          <p:cNvGrpSpPr>
            <a:grpSpLocks/>
          </p:cNvGrpSpPr>
          <p:nvPr/>
        </p:nvGrpSpPr>
        <p:grpSpPr bwMode="auto">
          <a:xfrm>
            <a:off x="3124200" y="2225962"/>
            <a:ext cx="1905000" cy="1371600"/>
            <a:chOff x="1008" y="1152"/>
            <a:chExt cx="1200" cy="864"/>
          </a:xfrm>
        </p:grpSpPr>
        <p:sp>
          <p:nvSpPr>
            <p:cNvPr id="26648" name="AutoShape 41"/>
            <p:cNvSpPr>
              <a:spLocks noChangeArrowheads="1"/>
            </p:cNvSpPr>
            <p:nvPr/>
          </p:nvSpPr>
          <p:spPr bwMode="auto">
            <a:xfrm>
              <a:off x="1008" y="1152"/>
              <a:ext cx="288" cy="288"/>
            </a:xfrm>
            <a:prstGeom prst="sun">
              <a:avLst>
                <a:gd name="adj" fmla="val 25000"/>
              </a:avLst>
            </a:prstGeom>
            <a:solidFill>
              <a:srgbClr val="FFFF00"/>
            </a:solidFill>
            <a:ln w="9525">
              <a:solidFill>
                <a:schemeClr val="tx1"/>
              </a:solidFill>
              <a:miter lim="800000"/>
              <a:headEnd/>
              <a:tailEnd/>
            </a:ln>
          </p:spPr>
          <p:txBody>
            <a:bodyPr wrap="none" anchor="ctr"/>
            <a:lstStyle/>
            <a:p>
              <a:endParaRPr lang="en-US">
                <a:solidFill>
                  <a:srgbClr val="000000"/>
                </a:solidFill>
              </a:endParaRPr>
            </a:p>
          </p:txBody>
        </p:sp>
        <p:grpSp>
          <p:nvGrpSpPr>
            <p:cNvPr id="4" name="Group 53"/>
            <p:cNvGrpSpPr>
              <a:grpSpLocks/>
            </p:cNvGrpSpPr>
            <p:nvPr/>
          </p:nvGrpSpPr>
          <p:grpSpPr bwMode="auto">
            <a:xfrm>
              <a:off x="1680" y="1718"/>
              <a:ext cx="528" cy="298"/>
              <a:chOff x="1680" y="1718"/>
              <a:chExt cx="528" cy="298"/>
            </a:xfrm>
          </p:grpSpPr>
          <p:sp>
            <p:nvSpPr>
              <p:cNvPr id="26650" name="Line 43"/>
              <p:cNvSpPr>
                <a:spLocks noChangeShapeType="1"/>
              </p:cNvSpPr>
              <p:nvPr/>
            </p:nvSpPr>
            <p:spPr bwMode="auto">
              <a:xfrm flipH="1" flipV="1">
                <a:off x="1824" y="1728"/>
                <a:ext cx="384" cy="288"/>
              </a:xfrm>
              <a:prstGeom prst="line">
                <a:avLst/>
              </a:prstGeom>
              <a:noFill/>
              <a:ln w="38100">
                <a:solidFill>
                  <a:schemeClr val="tx1"/>
                </a:solidFill>
                <a:round/>
                <a:headEnd/>
                <a:tailEnd type="triangle" w="med" len="med"/>
              </a:ln>
            </p:spPr>
            <p:txBody>
              <a:bodyPr/>
              <a:lstStyle/>
              <a:p>
                <a:endParaRPr lang="en-US">
                  <a:solidFill>
                    <a:srgbClr val="000000"/>
                  </a:solidFill>
                </a:endParaRPr>
              </a:p>
            </p:txBody>
          </p:sp>
          <p:sp>
            <p:nvSpPr>
              <p:cNvPr id="26651" name="Text Box 44"/>
              <p:cNvSpPr txBox="1">
                <a:spLocks noChangeArrowheads="1"/>
              </p:cNvSpPr>
              <p:nvPr/>
            </p:nvSpPr>
            <p:spPr bwMode="auto">
              <a:xfrm>
                <a:off x="1680" y="1718"/>
                <a:ext cx="336" cy="212"/>
              </a:xfrm>
              <a:prstGeom prst="rect">
                <a:avLst/>
              </a:prstGeom>
              <a:noFill/>
              <a:ln w="9525">
                <a:noFill/>
                <a:miter lim="800000"/>
                <a:headEnd/>
                <a:tailEnd/>
              </a:ln>
            </p:spPr>
            <p:txBody>
              <a:bodyPr>
                <a:spAutoFit/>
              </a:bodyPr>
              <a:lstStyle/>
              <a:p>
                <a:pPr>
                  <a:spcBef>
                    <a:spcPct val="50000"/>
                  </a:spcBef>
                </a:pPr>
                <a:r>
                  <a:rPr lang="en-US" sz="1600" b="1">
                    <a:solidFill>
                      <a:srgbClr val="000000"/>
                    </a:solidFill>
                  </a:rPr>
                  <a:t>L</a:t>
                </a:r>
                <a:r>
                  <a:rPr lang="en-US" sz="1600" b="1" baseline="-25000">
                    <a:solidFill>
                      <a:srgbClr val="000000"/>
                    </a:solidFill>
                  </a:rPr>
                  <a:t>1</a:t>
                </a:r>
              </a:p>
            </p:txBody>
          </p:sp>
        </p:grpSp>
      </p:grpSp>
      <p:grpSp>
        <p:nvGrpSpPr>
          <p:cNvPr id="5" name="Group 55"/>
          <p:cNvGrpSpPr>
            <a:grpSpLocks/>
          </p:cNvGrpSpPr>
          <p:nvPr/>
        </p:nvGrpSpPr>
        <p:grpSpPr bwMode="auto">
          <a:xfrm>
            <a:off x="5029200" y="1692562"/>
            <a:ext cx="914400" cy="1905000"/>
            <a:chOff x="2208" y="816"/>
            <a:chExt cx="576" cy="1200"/>
          </a:xfrm>
        </p:grpSpPr>
        <p:sp>
          <p:nvSpPr>
            <p:cNvPr id="26645" name="AutoShape 45"/>
            <p:cNvSpPr>
              <a:spLocks noChangeArrowheads="1"/>
            </p:cNvSpPr>
            <p:nvPr/>
          </p:nvSpPr>
          <p:spPr bwMode="auto">
            <a:xfrm>
              <a:off x="2496" y="816"/>
              <a:ext cx="288" cy="288"/>
            </a:xfrm>
            <a:prstGeom prst="sun">
              <a:avLst>
                <a:gd name="adj" fmla="val 25000"/>
              </a:avLst>
            </a:prstGeom>
            <a:solidFill>
              <a:srgbClr val="FFFF00"/>
            </a:solidFill>
            <a:ln w="9525">
              <a:solidFill>
                <a:schemeClr val="tx1"/>
              </a:solidFill>
              <a:miter lim="800000"/>
              <a:headEnd/>
              <a:tailEnd/>
            </a:ln>
          </p:spPr>
          <p:txBody>
            <a:bodyPr wrap="none" anchor="ctr"/>
            <a:lstStyle/>
            <a:p>
              <a:endParaRPr lang="en-US">
                <a:solidFill>
                  <a:srgbClr val="000000"/>
                </a:solidFill>
              </a:endParaRPr>
            </a:p>
          </p:txBody>
        </p:sp>
        <p:sp>
          <p:nvSpPr>
            <p:cNvPr id="26646" name="Line 46"/>
            <p:cNvSpPr>
              <a:spLocks noChangeShapeType="1"/>
            </p:cNvSpPr>
            <p:nvPr/>
          </p:nvSpPr>
          <p:spPr bwMode="auto">
            <a:xfrm flipV="1">
              <a:off x="2208" y="1584"/>
              <a:ext cx="192" cy="432"/>
            </a:xfrm>
            <a:prstGeom prst="line">
              <a:avLst/>
            </a:prstGeom>
            <a:noFill/>
            <a:ln w="38100">
              <a:solidFill>
                <a:schemeClr val="tx1"/>
              </a:solidFill>
              <a:round/>
              <a:headEnd/>
              <a:tailEnd type="triangle" w="med" len="med"/>
            </a:ln>
          </p:spPr>
          <p:txBody>
            <a:bodyPr/>
            <a:lstStyle/>
            <a:p>
              <a:endParaRPr lang="en-US">
                <a:solidFill>
                  <a:srgbClr val="000000"/>
                </a:solidFill>
              </a:endParaRPr>
            </a:p>
          </p:txBody>
        </p:sp>
        <p:sp>
          <p:nvSpPr>
            <p:cNvPr id="26647" name="Text Box 47"/>
            <p:cNvSpPr txBox="1">
              <a:spLocks noChangeArrowheads="1"/>
            </p:cNvSpPr>
            <p:nvPr/>
          </p:nvSpPr>
          <p:spPr bwMode="auto">
            <a:xfrm>
              <a:off x="2352" y="1584"/>
              <a:ext cx="336" cy="212"/>
            </a:xfrm>
            <a:prstGeom prst="rect">
              <a:avLst/>
            </a:prstGeom>
            <a:noFill/>
            <a:ln w="9525">
              <a:noFill/>
              <a:miter lim="800000"/>
              <a:headEnd/>
              <a:tailEnd/>
            </a:ln>
          </p:spPr>
          <p:txBody>
            <a:bodyPr>
              <a:spAutoFit/>
            </a:bodyPr>
            <a:lstStyle/>
            <a:p>
              <a:pPr>
                <a:spcBef>
                  <a:spcPct val="50000"/>
                </a:spcBef>
              </a:pPr>
              <a:r>
                <a:rPr lang="en-US" sz="1600" b="1">
                  <a:solidFill>
                    <a:srgbClr val="000000"/>
                  </a:solidFill>
                </a:rPr>
                <a:t>L</a:t>
              </a:r>
              <a:r>
                <a:rPr lang="en-US" sz="1600" b="1" baseline="-25000">
                  <a:solidFill>
                    <a:srgbClr val="000000"/>
                  </a:solidFill>
                </a:rPr>
                <a:t>2</a:t>
              </a:r>
            </a:p>
          </p:txBody>
        </p:sp>
      </p:grpSp>
      <p:sp>
        <p:nvSpPr>
          <p:cNvPr id="26634" name="Line 49"/>
          <p:cNvSpPr>
            <a:spLocks noChangeShapeType="1"/>
          </p:cNvSpPr>
          <p:nvPr/>
        </p:nvSpPr>
        <p:spPr bwMode="auto">
          <a:xfrm flipV="1">
            <a:off x="5029200" y="3368962"/>
            <a:ext cx="609600" cy="228600"/>
          </a:xfrm>
          <a:prstGeom prst="line">
            <a:avLst/>
          </a:prstGeom>
          <a:noFill/>
          <a:ln w="38100">
            <a:solidFill>
              <a:schemeClr val="tx1"/>
            </a:solidFill>
            <a:round/>
            <a:headEnd/>
            <a:tailEnd type="triangle" w="med" len="med"/>
          </a:ln>
        </p:spPr>
        <p:txBody>
          <a:bodyPr/>
          <a:lstStyle/>
          <a:p>
            <a:endParaRPr lang="en-US">
              <a:solidFill>
                <a:srgbClr val="000000"/>
              </a:solidFill>
            </a:endParaRPr>
          </a:p>
        </p:txBody>
      </p:sp>
      <p:sp>
        <p:nvSpPr>
          <p:cNvPr id="26635" name="Text Box 50"/>
          <p:cNvSpPr txBox="1">
            <a:spLocks noChangeArrowheads="1"/>
          </p:cNvSpPr>
          <p:nvPr/>
        </p:nvSpPr>
        <p:spPr bwMode="auto">
          <a:xfrm>
            <a:off x="5486400" y="3368962"/>
            <a:ext cx="381000" cy="336550"/>
          </a:xfrm>
          <a:prstGeom prst="rect">
            <a:avLst/>
          </a:prstGeom>
          <a:noFill/>
          <a:ln w="9525">
            <a:noFill/>
            <a:miter lim="800000"/>
            <a:headEnd/>
            <a:tailEnd/>
          </a:ln>
        </p:spPr>
        <p:txBody>
          <a:bodyPr>
            <a:spAutoFit/>
          </a:bodyPr>
          <a:lstStyle/>
          <a:p>
            <a:pPr>
              <a:spcBef>
                <a:spcPct val="50000"/>
              </a:spcBef>
            </a:pPr>
            <a:r>
              <a:rPr lang="en-US" sz="1600" b="1">
                <a:solidFill>
                  <a:srgbClr val="000000"/>
                </a:solidFill>
              </a:rPr>
              <a:t>V</a:t>
            </a:r>
          </a:p>
        </p:txBody>
      </p:sp>
      <p:grpSp>
        <p:nvGrpSpPr>
          <p:cNvPr id="6" name="Group 56"/>
          <p:cNvGrpSpPr>
            <a:grpSpLocks/>
          </p:cNvGrpSpPr>
          <p:nvPr/>
        </p:nvGrpSpPr>
        <p:grpSpPr bwMode="auto">
          <a:xfrm>
            <a:off x="4114800" y="1768762"/>
            <a:ext cx="914400" cy="1828800"/>
            <a:chOff x="1632" y="864"/>
            <a:chExt cx="576" cy="1152"/>
          </a:xfrm>
        </p:grpSpPr>
        <p:sp>
          <p:nvSpPr>
            <p:cNvPr id="26642" name="AutoShape 48"/>
            <p:cNvSpPr>
              <a:spLocks noChangeArrowheads="1"/>
            </p:cNvSpPr>
            <p:nvPr/>
          </p:nvSpPr>
          <p:spPr bwMode="auto">
            <a:xfrm>
              <a:off x="1632" y="864"/>
              <a:ext cx="288" cy="288"/>
            </a:xfrm>
            <a:prstGeom prst="sun">
              <a:avLst>
                <a:gd name="adj" fmla="val 25000"/>
              </a:avLst>
            </a:prstGeom>
            <a:solidFill>
              <a:srgbClr val="FFFF00"/>
            </a:solidFill>
            <a:ln w="9525">
              <a:solidFill>
                <a:schemeClr val="tx1"/>
              </a:solidFill>
              <a:miter lim="800000"/>
              <a:headEnd/>
              <a:tailEnd/>
            </a:ln>
          </p:spPr>
          <p:txBody>
            <a:bodyPr wrap="none" anchor="ctr"/>
            <a:lstStyle/>
            <a:p>
              <a:endParaRPr lang="en-US">
                <a:solidFill>
                  <a:srgbClr val="000000"/>
                </a:solidFill>
              </a:endParaRPr>
            </a:p>
          </p:txBody>
        </p:sp>
        <p:sp>
          <p:nvSpPr>
            <p:cNvPr id="26643" name="Line 51"/>
            <p:cNvSpPr>
              <a:spLocks noChangeShapeType="1"/>
            </p:cNvSpPr>
            <p:nvPr/>
          </p:nvSpPr>
          <p:spPr bwMode="auto">
            <a:xfrm flipH="1" flipV="1">
              <a:off x="2016" y="1584"/>
              <a:ext cx="192" cy="432"/>
            </a:xfrm>
            <a:prstGeom prst="line">
              <a:avLst/>
            </a:prstGeom>
            <a:noFill/>
            <a:ln w="38100">
              <a:solidFill>
                <a:schemeClr val="tx1"/>
              </a:solidFill>
              <a:round/>
              <a:headEnd/>
              <a:tailEnd type="triangle" w="med" len="med"/>
            </a:ln>
          </p:spPr>
          <p:txBody>
            <a:bodyPr/>
            <a:lstStyle/>
            <a:p>
              <a:endParaRPr lang="en-US">
                <a:solidFill>
                  <a:srgbClr val="000000"/>
                </a:solidFill>
              </a:endParaRPr>
            </a:p>
          </p:txBody>
        </p:sp>
        <p:sp>
          <p:nvSpPr>
            <p:cNvPr id="26644" name="Text Box 52"/>
            <p:cNvSpPr txBox="1">
              <a:spLocks noChangeArrowheads="1"/>
            </p:cNvSpPr>
            <p:nvPr/>
          </p:nvSpPr>
          <p:spPr bwMode="auto">
            <a:xfrm>
              <a:off x="1872" y="1584"/>
              <a:ext cx="336" cy="212"/>
            </a:xfrm>
            <a:prstGeom prst="rect">
              <a:avLst/>
            </a:prstGeom>
            <a:noFill/>
            <a:ln w="9525">
              <a:noFill/>
              <a:miter lim="800000"/>
              <a:headEnd/>
              <a:tailEnd/>
            </a:ln>
          </p:spPr>
          <p:txBody>
            <a:bodyPr>
              <a:spAutoFit/>
            </a:bodyPr>
            <a:lstStyle/>
            <a:p>
              <a:pPr>
                <a:spcBef>
                  <a:spcPct val="50000"/>
                </a:spcBef>
              </a:pPr>
              <a:r>
                <a:rPr lang="en-US" sz="1600" b="1">
                  <a:solidFill>
                    <a:srgbClr val="000000"/>
                  </a:solidFill>
                </a:rPr>
                <a:t>L</a:t>
              </a:r>
              <a:r>
                <a:rPr lang="en-US" sz="1600" b="1" baseline="-25000">
                  <a:solidFill>
                    <a:srgbClr val="000000"/>
                  </a:solidFill>
                </a:rPr>
                <a:t>3</a:t>
              </a:r>
            </a:p>
          </p:txBody>
        </p:sp>
      </p:grpSp>
      <p:pic>
        <p:nvPicPr>
          <p:cNvPr id="435289" name="Picture 89" descr="Edittex"/>
          <p:cNvPicPr>
            <a:picLocks noChangeAspect="1" noChangeArrowheads="1"/>
          </p:cNvPicPr>
          <p:nvPr>
            <p:custDataLst>
              <p:tags r:id="rId1"/>
            </p:custDataLst>
          </p:nvPr>
        </p:nvPicPr>
        <p:blipFill>
          <a:blip r:embed="rId6" cstate="print"/>
          <a:srcRect/>
          <a:stretch>
            <a:fillRect/>
          </a:stretch>
        </p:blipFill>
        <p:spPr bwMode="auto">
          <a:xfrm>
            <a:off x="7367588" y="2576801"/>
            <a:ext cx="2400300" cy="333375"/>
          </a:xfrm>
          <a:prstGeom prst="rect">
            <a:avLst/>
          </a:prstGeom>
          <a:noFill/>
          <a:ln w="9525">
            <a:noFill/>
            <a:miter lim="800000"/>
            <a:headEnd/>
            <a:tailEnd/>
          </a:ln>
        </p:spPr>
      </p:pic>
      <p:pic>
        <p:nvPicPr>
          <p:cNvPr id="435290" name="Picture 90" descr="Edittex"/>
          <p:cNvPicPr>
            <a:picLocks noChangeAspect="1" noChangeArrowheads="1"/>
          </p:cNvPicPr>
          <p:nvPr>
            <p:custDataLst>
              <p:tags r:id="rId2"/>
            </p:custDataLst>
          </p:nvPr>
        </p:nvPicPr>
        <p:blipFill>
          <a:blip r:embed="rId7" cstate="print"/>
          <a:srcRect/>
          <a:stretch>
            <a:fillRect/>
          </a:stretch>
        </p:blipFill>
        <p:spPr bwMode="auto">
          <a:xfrm>
            <a:off x="7372350" y="3099088"/>
            <a:ext cx="2400300" cy="333375"/>
          </a:xfrm>
          <a:prstGeom prst="rect">
            <a:avLst/>
          </a:prstGeom>
          <a:noFill/>
          <a:ln w="9525">
            <a:noFill/>
            <a:miter lim="800000"/>
            <a:headEnd/>
            <a:tailEnd/>
          </a:ln>
        </p:spPr>
      </p:pic>
      <p:pic>
        <p:nvPicPr>
          <p:cNvPr id="435291" name="Picture 91" descr="Edittex"/>
          <p:cNvPicPr>
            <a:picLocks noChangeAspect="1" noChangeArrowheads="1"/>
          </p:cNvPicPr>
          <p:nvPr>
            <p:custDataLst>
              <p:tags r:id="rId3"/>
            </p:custDataLst>
          </p:nvPr>
        </p:nvPicPr>
        <p:blipFill>
          <a:blip r:embed="rId8" cstate="print"/>
          <a:srcRect/>
          <a:stretch>
            <a:fillRect/>
          </a:stretch>
        </p:blipFill>
        <p:spPr bwMode="auto">
          <a:xfrm>
            <a:off x="7372350" y="3632488"/>
            <a:ext cx="2400300" cy="333375"/>
          </a:xfrm>
          <a:prstGeom prst="rect">
            <a:avLst/>
          </a:prstGeom>
          <a:noFill/>
          <a:ln w="9525">
            <a:noFill/>
            <a:miter lim="800000"/>
            <a:headEnd/>
            <a:tailEnd/>
          </a:ln>
        </p:spPr>
      </p:pic>
      <p:sp>
        <p:nvSpPr>
          <p:cNvPr id="435298" name="Rectangle 98"/>
          <p:cNvSpPr>
            <a:spLocks noChangeArrowheads="1"/>
          </p:cNvSpPr>
          <p:nvPr/>
        </p:nvSpPr>
        <p:spPr bwMode="auto">
          <a:xfrm>
            <a:off x="2286000" y="4435762"/>
            <a:ext cx="7239000" cy="533400"/>
          </a:xfrm>
          <a:prstGeom prst="rect">
            <a:avLst/>
          </a:prstGeom>
          <a:noFill/>
          <a:ln w="12700">
            <a:noFill/>
            <a:miter lim="800000"/>
            <a:headEnd/>
            <a:tailEnd/>
          </a:ln>
        </p:spPr>
        <p:txBody>
          <a:bodyPr lIns="80962" tIns="39688" rIns="80962" bIns="39688"/>
          <a:lstStyle/>
          <a:p>
            <a:pPr marL="342900" indent="-342900">
              <a:spcBef>
                <a:spcPct val="20000"/>
              </a:spcBef>
            </a:pPr>
            <a:r>
              <a:rPr lang="en-US" sz="2000">
                <a:solidFill>
                  <a:srgbClr val="000000"/>
                </a:solidFill>
              </a:rPr>
              <a:t>Can write this as a matrix equation:</a:t>
            </a:r>
            <a:endParaRPr lang="en-US">
              <a:solidFill>
                <a:srgbClr val="000000"/>
              </a:solidFill>
            </a:endParaRPr>
          </a:p>
        </p:txBody>
      </p:sp>
      <p:pic>
        <p:nvPicPr>
          <p:cNvPr id="435303" name="Picture 103" descr="Edittex"/>
          <p:cNvPicPr>
            <a:picLocks noChangeAspect="1" noChangeArrowheads="1"/>
          </p:cNvPicPr>
          <p:nvPr>
            <p:custDataLst>
              <p:tags r:id="rId4"/>
            </p:custDataLst>
          </p:nvPr>
        </p:nvPicPr>
        <p:blipFill>
          <a:blip r:embed="rId9" cstate="print"/>
          <a:srcRect/>
          <a:stretch>
            <a:fillRect/>
          </a:stretch>
        </p:blipFill>
        <p:spPr bwMode="auto">
          <a:xfrm>
            <a:off x="4144964" y="5108862"/>
            <a:ext cx="3451225" cy="1384300"/>
          </a:xfrm>
          <a:prstGeom prst="rect">
            <a:avLst/>
          </a:prstGeom>
          <a:noFill/>
          <a:ln w="9525">
            <a:noFill/>
            <a:miter lim="800000"/>
            <a:headEnd/>
            <a:tailEnd/>
          </a:ln>
        </p:spPr>
      </p:pic>
      <p:pic>
        <p:nvPicPr>
          <p:cNvPr id="815105" name="Picture 1"/>
          <p:cNvPicPr>
            <a:picLocks noChangeAspect="1" noChangeArrowheads="1"/>
          </p:cNvPicPr>
          <p:nvPr/>
        </p:nvPicPr>
        <p:blipFill>
          <a:blip r:embed="rId10" cstate="print"/>
          <a:srcRect/>
          <a:stretch>
            <a:fillRect/>
          </a:stretch>
        </p:blipFill>
        <p:spPr bwMode="auto">
          <a:xfrm>
            <a:off x="2412084" y="2577244"/>
            <a:ext cx="581950" cy="58195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15106" name="Picture 2"/>
          <p:cNvPicPr>
            <a:picLocks noChangeAspect="1" noChangeArrowheads="1"/>
          </p:cNvPicPr>
          <p:nvPr/>
        </p:nvPicPr>
        <p:blipFill>
          <a:blip r:embed="rId11" cstate="print"/>
          <a:srcRect/>
          <a:stretch>
            <a:fillRect/>
          </a:stretch>
        </p:blipFill>
        <p:spPr bwMode="auto">
          <a:xfrm>
            <a:off x="4844143" y="1384825"/>
            <a:ext cx="587828" cy="59370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15108" name="Picture 4"/>
          <p:cNvPicPr>
            <a:picLocks noChangeAspect="1" noChangeArrowheads="1"/>
          </p:cNvPicPr>
          <p:nvPr/>
        </p:nvPicPr>
        <p:blipFill>
          <a:blip r:embed="rId12" cstate="print"/>
          <a:srcRect/>
          <a:stretch>
            <a:fillRect/>
          </a:stretch>
        </p:blipFill>
        <p:spPr bwMode="auto">
          <a:xfrm>
            <a:off x="3475483" y="1507505"/>
            <a:ext cx="581950" cy="587828"/>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51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52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1510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3529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1510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3529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529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353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9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dirty="0"/>
              <a:t>Solving the equations</a:t>
            </a:r>
          </a:p>
        </p:txBody>
      </p:sp>
      <p:pic>
        <p:nvPicPr>
          <p:cNvPr id="27651" name="Picture 6" descr="Edittex"/>
          <p:cNvPicPr>
            <a:picLocks noChangeAspect="1" noChangeArrowheads="1"/>
          </p:cNvPicPr>
          <p:nvPr>
            <p:custDataLst>
              <p:tags r:id="rId1"/>
            </p:custDataLst>
          </p:nvPr>
        </p:nvPicPr>
        <p:blipFill>
          <a:blip r:embed="rId12" cstate="print"/>
          <a:srcRect/>
          <a:stretch>
            <a:fillRect/>
          </a:stretch>
        </p:blipFill>
        <p:spPr bwMode="auto">
          <a:xfrm>
            <a:off x="3295650" y="4040189"/>
            <a:ext cx="133350" cy="250825"/>
          </a:xfrm>
          <a:prstGeom prst="rect">
            <a:avLst/>
          </a:prstGeom>
          <a:noFill/>
          <a:ln w="9525">
            <a:noFill/>
            <a:miter lim="800000"/>
            <a:headEnd/>
            <a:tailEnd/>
          </a:ln>
        </p:spPr>
      </p:pic>
      <p:pic>
        <p:nvPicPr>
          <p:cNvPr id="27652" name="Picture 8" descr="Edittex"/>
          <p:cNvPicPr>
            <a:picLocks noChangeAspect="1" noChangeArrowheads="1"/>
          </p:cNvPicPr>
          <p:nvPr>
            <p:custDataLst>
              <p:tags r:id="rId2"/>
            </p:custDataLst>
          </p:nvPr>
        </p:nvPicPr>
        <p:blipFill>
          <a:blip r:embed="rId13" cstate="print"/>
          <a:srcRect/>
          <a:stretch>
            <a:fillRect/>
          </a:stretch>
        </p:blipFill>
        <p:spPr bwMode="auto">
          <a:xfrm>
            <a:off x="5888038" y="4044951"/>
            <a:ext cx="284162" cy="250825"/>
          </a:xfrm>
          <a:prstGeom prst="rect">
            <a:avLst/>
          </a:prstGeom>
          <a:noFill/>
          <a:ln w="9525">
            <a:noFill/>
            <a:miter lim="800000"/>
            <a:headEnd/>
            <a:tailEnd/>
          </a:ln>
        </p:spPr>
      </p:pic>
      <p:sp>
        <p:nvSpPr>
          <p:cNvPr id="27653" name="AutoShape 14"/>
          <p:cNvSpPr>
            <a:spLocks/>
          </p:cNvSpPr>
          <p:nvPr/>
        </p:nvSpPr>
        <p:spPr bwMode="auto">
          <a:xfrm rot="-5400000">
            <a:off x="5867400" y="3452813"/>
            <a:ext cx="304800" cy="609600"/>
          </a:xfrm>
          <a:prstGeom prst="leftBrace">
            <a:avLst>
              <a:gd name="adj1" fmla="val 16667"/>
              <a:gd name="adj2" fmla="val 50000"/>
            </a:avLst>
          </a:prstGeom>
          <a:noFill/>
          <a:ln w="28575">
            <a:solidFill>
              <a:schemeClr val="tx1"/>
            </a:solidFill>
            <a:round/>
            <a:headEnd/>
            <a:tailEnd/>
          </a:ln>
        </p:spPr>
        <p:txBody>
          <a:bodyPr wrap="none" anchor="ctr"/>
          <a:lstStyle/>
          <a:p>
            <a:endParaRPr lang="en-US">
              <a:solidFill>
                <a:srgbClr val="000000"/>
              </a:solidFill>
            </a:endParaRPr>
          </a:p>
        </p:txBody>
      </p:sp>
      <p:sp>
        <p:nvSpPr>
          <p:cNvPr id="27654" name="AutoShape 15"/>
          <p:cNvSpPr>
            <a:spLocks/>
          </p:cNvSpPr>
          <p:nvPr/>
        </p:nvSpPr>
        <p:spPr bwMode="auto">
          <a:xfrm rot="-5400000">
            <a:off x="4876800" y="3224213"/>
            <a:ext cx="304800" cy="1066800"/>
          </a:xfrm>
          <a:prstGeom prst="leftBrace">
            <a:avLst>
              <a:gd name="adj1" fmla="val 29167"/>
              <a:gd name="adj2" fmla="val 50000"/>
            </a:avLst>
          </a:prstGeom>
          <a:noFill/>
          <a:ln w="28575">
            <a:solidFill>
              <a:schemeClr val="tx1"/>
            </a:solidFill>
            <a:round/>
            <a:headEnd/>
            <a:tailEnd/>
          </a:ln>
        </p:spPr>
        <p:txBody>
          <a:bodyPr wrap="none" anchor="ctr"/>
          <a:lstStyle/>
          <a:p>
            <a:endParaRPr lang="en-US">
              <a:solidFill>
                <a:srgbClr val="000000"/>
              </a:solidFill>
            </a:endParaRPr>
          </a:p>
        </p:txBody>
      </p:sp>
      <p:sp>
        <p:nvSpPr>
          <p:cNvPr id="27655" name="AutoShape 16"/>
          <p:cNvSpPr>
            <a:spLocks/>
          </p:cNvSpPr>
          <p:nvPr/>
        </p:nvSpPr>
        <p:spPr bwMode="auto">
          <a:xfrm rot="-5400000">
            <a:off x="3200400" y="3376613"/>
            <a:ext cx="304800" cy="762000"/>
          </a:xfrm>
          <a:prstGeom prst="leftBrace">
            <a:avLst>
              <a:gd name="adj1" fmla="val 20833"/>
              <a:gd name="adj2" fmla="val 50000"/>
            </a:avLst>
          </a:prstGeom>
          <a:noFill/>
          <a:ln w="28575">
            <a:solidFill>
              <a:schemeClr val="tx1"/>
            </a:solidFill>
            <a:round/>
            <a:headEnd/>
            <a:tailEnd/>
          </a:ln>
        </p:spPr>
        <p:txBody>
          <a:bodyPr wrap="none" anchor="ctr"/>
          <a:lstStyle/>
          <a:p>
            <a:endParaRPr lang="en-US">
              <a:solidFill>
                <a:srgbClr val="000000"/>
              </a:solidFill>
            </a:endParaRPr>
          </a:p>
        </p:txBody>
      </p:sp>
      <p:pic>
        <p:nvPicPr>
          <p:cNvPr id="436248" name="Picture 24" descr="Edittex"/>
          <p:cNvPicPr>
            <a:picLocks noChangeAspect="1" noChangeArrowheads="1"/>
          </p:cNvPicPr>
          <p:nvPr>
            <p:custDataLst>
              <p:tags r:id="rId3"/>
            </p:custDataLst>
          </p:nvPr>
        </p:nvPicPr>
        <p:blipFill>
          <a:blip r:embed="rId14" cstate="print"/>
          <a:srcRect/>
          <a:stretch>
            <a:fillRect/>
          </a:stretch>
        </p:blipFill>
        <p:spPr bwMode="auto">
          <a:xfrm>
            <a:off x="7147647" y="2948132"/>
            <a:ext cx="1466850" cy="350838"/>
          </a:xfrm>
          <a:prstGeom prst="rect">
            <a:avLst/>
          </a:prstGeom>
          <a:noFill/>
          <a:ln w="9525">
            <a:noFill/>
            <a:miter lim="800000"/>
            <a:headEnd/>
            <a:tailEnd/>
          </a:ln>
        </p:spPr>
      </p:pic>
      <p:pic>
        <p:nvPicPr>
          <p:cNvPr id="436249" name="Picture 25" descr="Edittex"/>
          <p:cNvPicPr>
            <a:picLocks noChangeAspect="1" noChangeArrowheads="1"/>
          </p:cNvPicPr>
          <p:nvPr>
            <p:custDataLst>
              <p:tags r:id="rId4"/>
            </p:custDataLst>
          </p:nvPr>
        </p:nvPicPr>
        <p:blipFill>
          <a:blip r:embed="rId15" cstate="print"/>
          <a:srcRect/>
          <a:stretch>
            <a:fillRect/>
          </a:stretch>
        </p:blipFill>
        <p:spPr bwMode="auto">
          <a:xfrm>
            <a:off x="7187335" y="3633932"/>
            <a:ext cx="1433513" cy="533400"/>
          </a:xfrm>
          <a:prstGeom prst="rect">
            <a:avLst/>
          </a:prstGeom>
          <a:noFill/>
          <a:ln w="9525">
            <a:noFill/>
            <a:miter lim="800000"/>
            <a:headEnd/>
            <a:tailEnd/>
          </a:ln>
        </p:spPr>
      </p:pic>
      <p:pic>
        <p:nvPicPr>
          <p:cNvPr id="27658" name="Picture 38" descr="Edittex"/>
          <p:cNvPicPr>
            <a:picLocks noChangeAspect="1" noChangeArrowheads="1"/>
          </p:cNvPicPr>
          <p:nvPr>
            <p:custDataLst>
              <p:tags r:id="rId5"/>
            </p:custDataLst>
          </p:nvPr>
        </p:nvPicPr>
        <p:blipFill>
          <a:blip r:embed="rId16" cstate="print"/>
          <a:srcRect/>
          <a:stretch>
            <a:fillRect/>
          </a:stretch>
        </p:blipFill>
        <p:spPr bwMode="auto">
          <a:xfrm>
            <a:off x="2960688" y="2044700"/>
            <a:ext cx="3384550" cy="1384300"/>
          </a:xfrm>
          <a:prstGeom prst="rect">
            <a:avLst/>
          </a:prstGeom>
          <a:noFill/>
          <a:ln w="9525">
            <a:noFill/>
            <a:miter lim="800000"/>
            <a:headEnd/>
            <a:tailEnd/>
          </a:ln>
        </p:spPr>
      </p:pic>
      <p:pic>
        <p:nvPicPr>
          <p:cNvPr id="27659" name="Picture 40" descr="Edittex"/>
          <p:cNvPicPr>
            <a:picLocks noChangeAspect="1" noChangeArrowheads="1"/>
          </p:cNvPicPr>
          <p:nvPr>
            <p:custDataLst>
              <p:tags r:id="rId6"/>
            </p:custDataLst>
          </p:nvPr>
        </p:nvPicPr>
        <p:blipFill>
          <a:blip r:embed="rId17" cstate="print"/>
          <a:srcRect/>
          <a:stretch>
            <a:fillRect/>
          </a:stretch>
        </p:blipFill>
        <p:spPr bwMode="auto">
          <a:xfrm>
            <a:off x="4953000" y="4043364"/>
            <a:ext cx="217488" cy="250825"/>
          </a:xfrm>
          <a:prstGeom prst="rect">
            <a:avLst/>
          </a:prstGeom>
          <a:noFill/>
          <a:ln w="9525">
            <a:noFill/>
            <a:miter lim="800000"/>
            <a:headEnd/>
            <a:tailEnd/>
          </a:ln>
        </p:spPr>
      </p:pic>
      <p:grpSp>
        <p:nvGrpSpPr>
          <p:cNvPr id="2" name="Group 46"/>
          <p:cNvGrpSpPr>
            <a:grpSpLocks/>
          </p:cNvGrpSpPr>
          <p:nvPr/>
        </p:nvGrpSpPr>
        <p:grpSpPr bwMode="auto">
          <a:xfrm>
            <a:off x="3124200" y="4349750"/>
            <a:ext cx="3124200" cy="152400"/>
            <a:chOff x="1776" y="2208"/>
            <a:chExt cx="1968" cy="96"/>
          </a:xfrm>
        </p:grpSpPr>
        <p:pic>
          <p:nvPicPr>
            <p:cNvPr id="27662" name="Picture 31" descr="Edittex"/>
            <p:cNvPicPr>
              <a:picLocks noChangeAspect="1" noChangeArrowheads="1"/>
            </p:cNvPicPr>
            <p:nvPr>
              <p:custDataLst>
                <p:tags r:id="rId8"/>
              </p:custDataLst>
            </p:nvPr>
          </p:nvPicPr>
          <p:blipFill>
            <a:blip r:embed="rId18" cstate="print"/>
            <a:srcRect/>
            <a:stretch>
              <a:fillRect/>
            </a:stretch>
          </p:blipFill>
          <p:spPr bwMode="auto">
            <a:xfrm>
              <a:off x="2826" y="2214"/>
              <a:ext cx="294" cy="90"/>
            </a:xfrm>
            <a:prstGeom prst="rect">
              <a:avLst/>
            </a:prstGeom>
            <a:noFill/>
            <a:ln w="9525">
              <a:noFill/>
              <a:miter lim="800000"/>
              <a:headEnd/>
              <a:tailEnd/>
            </a:ln>
          </p:spPr>
        </p:pic>
        <p:pic>
          <p:nvPicPr>
            <p:cNvPr id="27663" name="Picture 41" descr="Edittex"/>
            <p:cNvPicPr>
              <a:picLocks noChangeAspect="1" noChangeArrowheads="1"/>
            </p:cNvPicPr>
            <p:nvPr>
              <p:custDataLst>
                <p:tags r:id="rId9"/>
              </p:custDataLst>
            </p:nvPr>
          </p:nvPicPr>
          <p:blipFill>
            <a:blip r:embed="rId19" cstate="print"/>
            <a:srcRect/>
            <a:stretch>
              <a:fillRect/>
            </a:stretch>
          </p:blipFill>
          <p:spPr bwMode="auto">
            <a:xfrm>
              <a:off x="1776" y="2209"/>
              <a:ext cx="288" cy="90"/>
            </a:xfrm>
            <a:prstGeom prst="rect">
              <a:avLst/>
            </a:prstGeom>
            <a:noFill/>
            <a:ln w="9525">
              <a:noFill/>
              <a:miter lim="800000"/>
              <a:headEnd/>
              <a:tailEnd/>
            </a:ln>
          </p:spPr>
        </p:pic>
        <p:pic>
          <p:nvPicPr>
            <p:cNvPr id="27664" name="Picture 42" descr="Edittex"/>
            <p:cNvPicPr>
              <a:picLocks noChangeAspect="1" noChangeArrowheads="1"/>
            </p:cNvPicPr>
            <p:nvPr>
              <p:custDataLst>
                <p:tags r:id="rId10"/>
              </p:custDataLst>
            </p:nvPr>
          </p:nvPicPr>
          <p:blipFill>
            <a:blip r:embed="rId19" cstate="print"/>
            <a:srcRect/>
            <a:stretch>
              <a:fillRect/>
            </a:stretch>
          </p:blipFill>
          <p:spPr bwMode="auto">
            <a:xfrm>
              <a:off x="3456" y="2208"/>
              <a:ext cx="288" cy="90"/>
            </a:xfrm>
            <a:prstGeom prst="rect">
              <a:avLst/>
            </a:prstGeom>
            <a:noFill/>
            <a:ln w="9525">
              <a:noFill/>
              <a:miter lim="800000"/>
              <a:headEnd/>
              <a:tailEnd/>
            </a:ln>
          </p:spPr>
        </p:pic>
      </p:grpSp>
      <p:pic>
        <p:nvPicPr>
          <p:cNvPr id="436269" name="Picture 45" descr="Edittex"/>
          <p:cNvPicPr>
            <a:picLocks noChangeAspect="1" noChangeArrowheads="1"/>
          </p:cNvPicPr>
          <p:nvPr>
            <p:custDataLst>
              <p:tags r:id="rId7"/>
            </p:custDataLst>
          </p:nvPr>
        </p:nvPicPr>
        <p:blipFill>
          <a:blip r:embed="rId20" cstate="print"/>
          <a:srcRect/>
          <a:stretch>
            <a:fillRect/>
          </a:stretch>
        </p:blipFill>
        <p:spPr bwMode="auto">
          <a:xfrm>
            <a:off x="7173048" y="2243282"/>
            <a:ext cx="1601787" cy="317500"/>
          </a:xfrm>
          <a:prstGeom prst="rect">
            <a:avLst/>
          </a:prstGeom>
          <a:noFill/>
          <a:ln w="9525">
            <a:noFill/>
            <a:miter lim="800000"/>
            <a:headEnd/>
            <a:tailEnd/>
          </a:ln>
        </p:spPr>
      </p:pic>
      <p:sp>
        <p:nvSpPr>
          <p:cNvPr id="3" name="Rectangle 2">
            <a:extLst>
              <a:ext uri="{FF2B5EF4-FFF2-40B4-BE49-F238E27FC236}">
                <a16:creationId xmlns:a16="http://schemas.microsoft.com/office/drawing/2014/main" id="{20515BC2-BC88-4DA8-8ABC-BA7CBCF8C1C7}"/>
              </a:ext>
            </a:extLst>
          </p:cNvPr>
          <p:cNvSpPr/>
          <p:nvPr/>
        </p:nvSpPr>
        <p:spPr>
          <a:xfrm>
            <a:off x="1428099" y="5508914"/>
            <a:ext cx="8919878" cy="400110"/>
          </a:xfrm>
          <a:prstGeom prst="rect">
            <a:avLst/>
          </a:prstGeom>
        </p:spPr>
        <p:txBody>
          <a:bodyPr wrap="none">
            <a:spAutoFit/>
          </a:bodyPr>
          <a:lstStyle/>
          <a:p>
            <a:pPr algn="ctr"/>
            <a:r>
              <a:rPr lang="en-US" sz="2000" dirty="0"/>
              <a:t>Solve one such linear system </a:t>
            </a:r>
            <a:r>
              <a:rPr lang="en-US" sz="2000" b="1" dirty="0"/>
              <a:t>per pixel</a:t>
            </a:r>
            <a:r>
              <a:rPr lang="en-US" sz="2000" dirty="0"/>
              <a:t> to solve for that pixel’s surface normal</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62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62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62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t>More than three lights</a:t>
            </a:r>
          </a:p>
        </p:txBody>
      </p:sp>
      <p:sp>
        <p:nvSpPr>
          <p:cNvPr id="28675" name="Rectangle 3"/>
          <p:cNvSpPr>
            <a:spLocks noGrp="1" noChangeArrowheads="1"/>
          </p:cNvSpPr>
          <p:nvPr>
            <p:ph idx="1"/>
          </p:nvPr>
        </p:nvSpPr>
        <p:spPr>
          <a:xfrm>
            <a:off x="1812636" y="1550987"/>
            <a:ext cx="7772400" cy="609600"/>
          </a:xfrm>
        </p:spPr>
        <p:txBody>
          <a:bodyPr>
            <a:normAutofit fontScale="85000" lnSpcReduction="10000"/>
          </a:bodyPr>
          <a:lstStyle/>
          <a:p>
            <a:pPr>
              <a:buFontTx/>
              <a:buNone/>
            </a:pPr>
            <a:r>
              <a:rPr lang="en-US" dirty="0"/>
              <a:t>Can get better results by using more than 3 lights</a:t>
            </a:r>
          </a:p>
        </p:txBody>
      </p:sp>
      <p:grpSp>
        <p:nvGrpSpPr>
          <p:cNvPr id="2" name="Group 17"/>
          <p:cNvGrpSpPr>
            <a:grpSpLocks/>
          </p:cNvGrpSpPr>
          <p:nvPr/>
        </p:nvGrpSpPr>
        <p:grpSpPr bwMode="auto">
          <a:xfrm>
            <a:off x="6195292" y="5758873"/>
            <a:ext cx="2551113" cy="976313"/>
            <a:chOff x="2916" y="3360"/>
            <a:chExt cx="1607" cy="615"/>
          </a:xfrm>
        </p:grpSpPr>
        <p:sp>
          <p:nvSpPr>
            <p:cNvPr id="28682" name="Line 15"/>
            <p:cNvSpPr>
              <a:spLocks noChangeShapeType="1"/>
            </p:cNvSpPr>
            <p:nvPr/>
          </p:nvSpPr>
          <p:spPr bwMode="auto">
            <a:xfrm flipH="1" flipV="1">
              <a:off x="3360" y="3360"/>
              <a:ext cx="384" cy="384"/>
            </a:xfrm>
            <a:prstGeom prst="line">
              <a:avLst/>
            </a:prstGeom>
            <a:noFill/>
            <a:ln w="28575">
              <a:solidFill>
                <a:schemeClr val="tx1"/>
              </a:solidFill>
              <a:round/>
              <a:headEnd/>
              <a:tailEnd type="triangle" w="med" len="med"/>
            </a:ln>
          </p:spPr>
          <p:txBody>
            <a:bodyPr/>
            <a:lstStyle/>
            <a:p>
              <a:endParaRPr lang="en-US">
                <a:solidFill>
                  <a:srgbClr val="000000"/>
                </a:solidFill>
              </a:endParaRPr>
            </a:p>
          </p:txBody>
        </p:sp>
        <p:sp>
          <p:nvSpPr>
            <p:cNvPr id="28683" name="Text Box 16"/>
            <p:cNvSpPr txBox="1">
              <a:spLocks noChangeArrowheads="1"/>
            </p:cNvSpPr>
            <p:nvPr/>
          </p:nvSpPr>
          <p:spPr bwMode="auto">
            <a:xfrm>
              <a:off x="2916" y="3744"/>
              <a:ext cx="1607" cy="231"/>
            </a:xfrm>
            <a:prstGeom prst="rect">
              <a:avLst/>
            </a:prstGeom>
            <a:noFill/>
            <a:ln w="9525">
              <a:noFill/>
              <a:miter lim="800000"/>
              <a:headEnd/>
              <a:tailEnd/>
            </a:ln>
          </p:spPr>
          <p:txBody>
            <a:bodyPr wrap="none">
              <a:spAutoFit/>
            </a:bodyPr>
            <a:lstStyle/>
            <a:p>
              <a:r>
                <a:rPr lang="en-US">
                  <a:solidFill>
                    <a:srgbClr val="000000"/>
                  </a:solidFill>
                </a:rPr>
                <a:t>What’s the size of </a:t>
              </a:r>
              <a:r>
                <a:rPr lang="en-US" b="1">
                  <a:solidFill>
                    <a:srgbClr val="000000"/>
                  </a:solidFill>
                </a:rPr>
                <a:t>L</a:t>
              </a:r>
              <a:r>
                <a:rPr lang="en-US" b="1" baseline="30000">
                  <a:solidFill>
                    <a:srgbClr val="000000"/>
                  </a:solidFill>
                </a:rPr>
                <a:t>T</a:t>
              </a:r>
              <a:r>
                <a:rPr lang="en-US" b="1">
                  <a:solidFill>
                    <a:srgbClr val="000000"/>
                  </a:solidFill>
                </a:rPr>
                <a:t>L</a:t>
              </a:r>
              <a:r>
                <a:rPr lang="en-US">
                  <a:solidFill>
                    <a:srgbClr val="000000"/>
                  </a:solidFill>
                </a:rPr>
                <a:t>?</a:t>
              </a:r>
            </a:p>
          </p:txBody>
        </p:sp>
      </p:grpSp>
      <p:pic>
        <p:nvPicPr>
          <p:cNvPr id="28677" name="Picture 21" descr="Edittex"/>
          <p:cNvPicPr>
            <a:picLocks noChangeAspect="1" noChangeArrowheads="1"/>
          </p:cNvPicPr>
          <p:nvPr>
            <p:custDataLst>
              <p:tags r:id="rId1"/>
            </p:custDataLst>
          </p:nvPr>
        </p:nvPicPr>
        <p:blipFill>
          <a:blip r:embed="rId4" cstate="print"/>
          <a:srcRect/>
          <a:stretch>
            <a:fillRect/>
          </a:stretch>
        </p:blipFill>
        <p:spPr bwMode="auto">
          <a:xfrm>
            <a:off x="3857624" y="2211388"/>
            <a:ext cx="3200400" cy="1217612"/>
          </a:xfrm>
          <a:prstGeom prst="rect">
            <a:avLst/>
          </a:prstGeom>
          <a:noFill/>
          <a:ln w="9525">
            <a:noFill/>
            <a:miter lim="800000"/>
            <a:headEnd/>
            <a:tailEnd/>
          </a:ln>
        </p:spPr>
      </p:pic>
      <p:grpSp>
        <p:nvGrpSpPr>
          <p:cNvPr id="3" name="Group 24"/>
          <p:cNvGrpSpPr>
            <a:grpSpLocks/>
          </p:cNvGrpSpPr>
          <p:nvPr/>
        </p:nvGrpSpPr>
        <p:grpSpPr bwMode="auto">
          <a:xfrm>
            <a:off x="2232891" y="3701472"/>
            <a:ext cx="7772400" cy="2895600"/>
            <a:chOff x="432" y="2064"/>
            <a:chExt cx="4896" cy="1824"/>
          </a:xfrm>
        </p:grpSpPr>
        <p:sp>
          <p:nvSpPr>
            <p:cNvPr id="28679" name="Rectangle 6"/>
            <p:cNvSpPr>
              <a:spLocks noChangeArrowheads="1"/>
            </p:cNvSpPr>
            <p:nvPr/>
          </p:nvSpPr>
          <p:spPr bwMode="auto">
            <a:xfrm>
              <a:off x="432" y="2064"/>
              <a:ext cx="4896" cy="384"/>
            </a:xfrm>
            <a:prstGeom prst="rect">
              <a:avLst/>
            </a:prstGeom>
            <a:noFill/>
            <a:ln w="9525">
              <a:noFill/>
              <a:miter lim="800000"/>
              <a:headEnd/>
              <a:tailEnd/>
            </a:ln>
          </p:spPr>
          <p:txBody>
            <a:bodyPr/>
            <a:lstStyle/>
            <a:p>
              <a:pPr marL="342900" indent="-342900">
                <a:spcBef>
                  <a:spcPct val="20000"/>
                </a:spcBef>
              </a:pPr>
              <a:r>
                <a:rPr lang="en-US">
                  <a:solidFill>
                    <a:srgbClr val="000000"/>
                  </a:solidFill>
                </a:rPr>
                <a:t>Least squares solution:</a:t>
              </a:r>
            </a:p>
          </p:txBody>
        </p:sp>
        <p:sp>
          <p:nvSpPr>
            <p:cNvPr id="28680" name="Rectangle 13"/>
            <p:cNvSpPr>
              <a:spLocks noChangeArrowheads="1"/>
            </p:cNvSpPr>
            <p:nvPr/>
          </p:nvSpPr>
          <p:spPr bwMode="auto">
            <a:xfrm>
              <a:off x="432" y="3504"/>
              <a:ext cx="4896" cy="384"/>
            </a:xfrm>
            <a:prstGeom prst="rect">
              <a:avLst/>
            </a:prstGeom>
            <a:noFill/>
            <a:ln w="9525">
              <a:noFill/>
              <a:miter lim="800000"/>
              <a:headEnd/>
              <a:tailEnd/>
            </a:ln>
          </p:spPr>
          <p:txBody>
            <a:bodyPr/>
            <a:lstStyle/>
            <a:p>
              <a:pPr marL="342900" indent="-342900">
                <a:spcBef>
                  <a:spcPct val="20000"/>
                </a:spcBef>
              </a:pPr>
              <a:r>
                <a:rPr lang="en-US">
                  <a:solidFill>
                    <a:srgbClr val="000000"/>
                  </a:solidFill>
                </a:rPr>
                <a:t>Solve for N, k</a:t>
              </a:r>
              <a:r>
                <a:rPr lang="en-US" baseline="-25000">
                  <a:solidFill>
                    <a:srgbClr val="000000"/>
                  </a:solidFill>
                </a:rPr>
                <a:t>d</a:t>
              </a:r>
              <a:r>
                <a:rPr lang="en-US">
                  <a:solidFill>
                    <a:srgbClr val="000000"/>
                  </a:solidFill>
                </a:rPr>
                <a:t> as before</a:t>
              </a:r>
            </a:p>
          </p:txBody>
        </p:sp>
        <p:pic>
          <p:nvPicPr>
            <p:cNvPr id="28681" name="Picture 23" descr="Edittex"/>
            <p:cNvPicPr>
              <a:picLocks noChangeAspect="1" noChangeArrowheads="1"/>
            </p:cNvPicPr>
            <p:nvPr>
              <p:custDataLst>
                <p:tags r:id="rId2"/>
              </p:custDataLst>
            </p:nvPr>
          </p:nvPicPr>
          <p:blipFill>
            <a:blip r:embed="rId5" cstate="print"/>
            <a:srcRect/>
            <a:stretch>
              <a:fillRect/>
            </a:stretch>
          </p:blipFill>
          <p:spPr bwMode="auto">
            <a:xfrm>
              <a:off x="1529" y="2456"/>
              <a:ext cx="2384" cy="851"/>
            </a:xfrm>
            <a:prstGeom prst="rect">
              <a:avLst/>
            </a:prstGeom>
            <a:noFill/>
            <a:ln w="9525">
              <a:noFill/>
              <a:miter lim="800000"/>
              <a:headEnd/>
              <a:tailEnd/>
            </a:ln>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t>Computing light source directions</a:t>
            </a:r>
          </a:p>
        </p:txBody>
      </p:sp>
      <p:sp>
        <p:nvSpPr>
          <p:cNvPr id="29699" name="Rectangle 3"/>
          <p:cNvSpPr>
            <a:spLocks noGrp="1" noChangeArrowheads="1"/>
          </p:cNvSpPr>
          <p:nvPr>
            <p:ph idx="1"/>
          </p:nvPr>
        </p:nvSpPr>
        <p:spPr/>
        <p:txBody>
          <a:bodyPr/>
          <a:lstStyle/>
          <a:p>
            <a:pPr>
              <a:buFontTx/>
              <a:buNone/>
            </a:pPr>
            <a:r>
              <a:rPr lang="en-US" dirty="0"/>
              <a:t>Trick: place a chrome sphere in the scene</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the location of the highlight tells you where the light source is</a:t>
            </a:r>
          </a:p>
        </p:txBody>
      </p:sp>
      <p:sp>
        <p:nvSpPr>
          <p:cNvPr id="29700" name="Rectangle 6"/>
          <p:cNvSpPr>
            <a:spLocks noChangeArrowheads="1"/>
          </p:cNvSpPr>
          <p:nvPr/>
        </p:nvSpPr>
        <p:spPr bwMode="auto">
          <a:xfrm>
            <a:off x="2820988" y="4281488"/>
            <a:ext cx="7313612" cy="1003300"/>
          </a:xfrm>
          <a:prstGeom prst="rect">
            <a:avLst/>
          </a:prstGeom>
          <a:noFill/>
          <a:ln w="12700">
            <a:noFill/>
            <a:miter lim="800000"/>
            <a:headEnd/>
            <a:tailEnd/>
          </a:ln>
        </p:spPr>
        <p:txBody>
          <a:bodyPr wrap="none" anchor="ctr"/>
          <a:lstStyle/>
          <a:p>
            <a:endParaRPr lang="en-US">
              <a:solidFill>
                <a:srgbClr val="000000"/>
              </a:solidFill>
            </a:endParaRPr>
          </a:p>
        </p:txBody>
      </p:sp>
      <p:pic>
        <p:nvPicPr>
          <p:cNvPr id="29701" name="Picture 7" descr="spec1"/>
          <p:cNvPicPr>
            <a:picLocks noChangeAspect="1" noChangeArrowheads="1"/>
          </p:cNvPicPr>
          <p:nvPr/>
        </p:nvPicPr>
        <p:blipFill>
          <a:blip r:embed="rId2" cstate="print"/>
          <a:srcRect/>
          <a:stretch>
            <a:fillRect/>
          </a:stretch>
        </p:blipFill>
        <p:spPr bwMode="auto">
          <a:xfrm>
            <a:off x="2820988" y="2379662"/>
            <a:ext cx="6362700" cy="1719263"/>
          </a:xfrm>
          <a:prstGeom prst="rect">
            <a:avLst/>
          </a:prstGeom>
          <a:noFill/>
          <a:ln w="9525">
            <a:noFill/>
            <a:miter lim="800000"/>
            <a:headEnd/>
            <a:tailEnd/>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3EB54-508F-3C53-D65D-64F734704B3F}"/>
              </a:ext>
            </a:extLst>
          </p:cNvPr>
          <p:cNvSpPr>
            <a:spLocks noGrp="1"/>
          </p:cNvSpPr>
          <p:nvPr>
            <p:ph type="title"/>
          </p:nvPr>
        </p:nvSpPr>
        <p:spPr/>
        <p:txBody>
          <a:bodyPr/>
          <a:lstStyle/>
          <a:p>
            <a:r>
              <a:rPr lang="en-US" dirty="0"/>
              <a:t>Roadmap for the rest of the course</a:t>
            </a:r>
          </a:p>
        </p:txBody>
      </p:sp>
      <p:sp>
        <p:nvSpPr>
          <p:cNvPr id="3" name="Content Placeholder 2">
            <a:extLst>
              <a:ext uri="{FF2B5EF4-FFF2-40B4-BE49-F238E27FC236}">
                <a16:creationId xmlns:a16="http://schemas.microsoft.com/office/drawing/2014/main" id="{004D346C-964B-F190-C194-821DAD8A2C53}"/>
              </a:ext>
            </a:extLst>
          </p:cNvPr>
          <p:cNvSpPr>
            <a:spLocks noGrp="1"/>
          </p:cNvSpPr>
          <p:nvPr>
            <p:ph idx="1"/>
          </p:nvPr>
        </p:nvSpPr>
        <p:spPr/>
        <p:txBody>
          <a:bodyPr>
            <a:normAutofit/>
          </a:bodyPr>
          <a:lstStyle/>
          <a:p>
            <a:r>
              <a:rPr lang="en-US" dirty="0"/>
              <a:t>The next three lectures will finish up geometry and image formation</a:t>
            </a:r>
          </a:p>
          <a:p>
            <a:pPr lvl="1"/>
            <a:r>
              <a:rPr lang="en-US" dirty="0"/>
              <a:t>Next up (after Spring Break): deep learning, image recognition, neural radiance fields, image generation models</a:t>
            </a:r>
          </a:p>
          <a:p>
            <a:r>
              <a:rPr lang="en-US" dirty="0"/>
              <a:t>Coming up</a:t>
            </a:r>
          </a:p>
          <a:p>
            <a:pPr lvl="1"/>
            <a:r>
              <a:rPr lang="en-US" dirty="0"/>
              <a:t>Reflectance and Photometric Stereo (today)</a:t>
            </a:r>
          </a:p>
          <a:p>
            <a:pPr lvl="1"/>
            <a:r>
              <a:rPr lang="en-US" dirty="0"/>
              <a:t>Two-view geometry</a:t>
            </a:r>
          </a:p>
          <a:p>
            <a:pPr lvl="1"/>
            <a:r>
              <a:rPr lang="en-US" dirty="0"/>
              <a:t>Multi-view geometry</a:t>
            </a:r>
          </a:p>
        </p:txBody>
      </p:sp>
    </p:spTree>
    <p:extLst>
      <p:ext uri="{BB962C8B-B14F-4D97-AF65-F5344CB8AC3E}">
        <p14:creationId xmlns:p14="http://schemas.microsoft.com/office/powerpoint/2010/main" val="2725734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9650" name="Picture 2"/>
          <p:cNvPicPr>
            <a:picLocks noChangeAspect="1" noChangeArrowheads="1"/>
          </p:cNvPicPr>
          <p:nvPr/>
        </p:nvPicPr>
        <p:blipFill>
          <a:blip r:embed="rId3" cstate="print"/>
          <a:srcRect/>
          <a:stretch>
            <a:fillRect/>
          </a:stretch>
        </p:blipFill>
        <p:spPr bwMode="auto">
          <a:xfrm>
            <a:off x="1676400" y="1247630"/>
            <a:ext cx="1644650" cy="1644650"/>
          </a:xfrm>
          <a:prstGeom prst="rect">
            <a:avLst/>
          </a:prstGeom>
          <a:noFill/>
        </p:spPr>
      </p:pic>
      <p:pic>
        <p:nvPicPr>
          <p:cNvPr id="539651" name="Picture 3"/>
          <p:cNvPicPr>
            <a:picLocks noChangeAspect="1" noChangeArrowheads="1"/>
          </p:cNvPicPr>
          <p:nvPr/>
        </p:nvPicPr>
        <p:blipFill>
          <a:blip r:embed="rId4" cstate="print"/>
          <a:srcRect/>
          <a:stretch>
            <a:fillRect/>
          </a:stretch>
        </p:blipFill>
        <p:spPr bwMode="auto">
          <a:xfrm>
            <a:off x="3384550" y="1247630"/>
            <a:ext cx="1644650" cy="1644650"/>
          </a:xfrm>
          <a:prstGeom prst="rect">
            <a:avLst/>
          </a:prstGeom>
          <a:noFill/>
        </p:spPr>
      </p:pic>
      <p:pic>
        <p:nvPicPr>
          <p:cNvPr id="539652" name="Picture 4"/>
          <p:cNvPicPr>
            <a:picLocks noChangeAspect="1" noChangeArrowheads="1"/>
          </p:cNvPicPr>
          <p:nvPr/>
        </p:nvPicPr>
        <p:blipFill>
          <a:blip r:embed="rId5" cstate="print"/>
          <a:srcRect/>
          <a:stretch>
            <a:fillRect/>
          </a:stretch>
        </p:blipFill>
        <p:spPr bwMode="auto">
          <a:xfrm>
            <a:off x="5105400" y="1247630"/>
            <a:ext cx="1644650" cy="1644650"/>
          </a:xfrm>
          <a:prstGeom prst="rect">
            <a:avLst/>
          </a:prstGeom>
          <a:noFill/>
        </p:spPr>
      </p:pic>
      <p:pic>
        <p:nvPicPr>
          <p:cNvPr id="539653" name="Picture 5"/>
          <p:cNvPicPr>
            <a:picLocks noChangeAspect="1" noChangeArrowheads="1"/>
          </p:cNvPicPr>
          <p:nvPr/>
        </p:nvPicPr>
        <p:blipFill>
          <a:blip r:embed="rId6" cstate="print"/>
          <a:srcRect/>
          <a:stretch>
            <a:fillRect/>
          </a:stretch>
        </p:blipFill>
        <p:spPr bwMode="auto">
          <a:xfrm>
            <a:off x="6813550" y="1247630"/>
            <a:ext cx="1644650" cy="1644650"/>
          </a:xfrm>
          <a:prstGeom prst="rect">
            <a:avLst/>
          </a:prstGeom>
          <a:noFill/>
        </p:spPr>
      </p:pic>
      <p:pic>
        <p:nvPicPr>
          <p:cNvPr id="539654" name="Picture 6"/>
          <p:cNvPicPr>
            <a:picLocks noChangeAspect="1" noChangeArrowheads="1"/>
          </p:cNvPicPr>
          <p:nvPr/>
        </p:nvPicPr>
        <p:blipFill>
          <a:blip r:embed="rId7" cstate="print"/>
          <a:srcRect/>
          <a:stretch>
            <a:fillRect/>
          </a:stretch>
        </p:blipFill>
        <p:spPr bwMode="auto">
          <a:xfrm>
            <a:off x="8534400" y="1247630"/>
            <a:ext cx="1644650" cy="1644650"/>
          </a:xfrm>
          <a:prstGeom prst="rect">
            <a:avLst/>
          </a:prstGeom>
          <a:noFill/>
        </p:spPr>
      </p:pic>
      <p:sp>
        <p:nvSpPr>
          <p:cNvPr id="539655" name="Rectangle 7"/>
          <p:cNvSpPr>
            <a:spLocks noGrp="1" noChangeArrowheads="1"/>
          </p:cNvSpPr>
          <p:nvPr>
            <p:ph type="title"/>
          </p:nvPr>
        </p:nvSpPr>
        <p:spPr/>
        <p:txBody>
          <a:bodyPr/>
          <a:lstStyle/>
          <a:p>
            <a:r>
              <a:rPr lang="en-GB"/>
              <a:t>Example</a:t>
            </a:r>
          </a:p>
        </p:txBody>
      </p:sp>
      <p:grpSp>
        <p:nvGrpSpPr>
          <p:cNvPr id="2" name="Group 1">
            <a:extLst>
              <a:ext uri="{FF2B5EF4-FFF2-40B4-BE49-F238E27FC236}">
                <a16:creationId xmlns:a16="http://schemas.microsoft.com/office/drawing/2014/main" id="{4176D353-2D59-4863-AF17-29D54951A290}"/>
              </a:ext>
            </a:extLst>
          </p:cNvPr>
          <p:cNvGrpSpPr/>
          <p:nvPr/>
        </p:nvGrpSpPr>
        <p:grpSpPr>
          <a:xfrm>
            <a:off x="1905000" y="3001817"/>
            <a:ext cx="3784600" cy="3556000"/>
            <a:chOff x="1905000" y="3001817"/>
            <a:chExt cx="3784600" cy="3556000"/>
          </a:xfrm>
        </p:grpSpPr>
        <p:pic>
          <p:nvPicPr>
            <p:cNvPr id="539656" name="Picture 8"/>
            <p:cNvPicPr>
              <a:picLocks noChangeAspect="1" noChangeArrowheads="1"/>
            </p:cNvPicPr>
            <p:nvPr/>
          </p:nvPicPr>
          <p:blipFill>
            <a:blip r:embed="rId8" cstate="print"/>
            <a:srcRect/>
            <a:stretch>
              <a:fillRect/>
            </a:stretch>
          </p:blipFill>
          <p:spPr bwMode="auto">
            <a:xfrm>
              <a:off x="2819400" y="3687617"/>
              <a:ext cx="2870200" cy="2870200"/>
            </a:xfrm>
            <a:prstGeom prst="rect">
              <a:avLst/>
            </a:prstGeom>
            <a:noFill/>
          </p:spPr>
        </p:pic>
        <p:sp>
          <p:nvSpPr>
            <p:cNvPr id="539658" name="AutoShape 10"/>
            <p:cNvSpPr>
              <a:spLocks noChangeArrowheads="1"/>
            </p:cNvSpPr>
            <p:nvPr/>
          </p:nvSpPr>
          <p:spPr bwMode="auto">
            <a:xfrm rot="5400000">
              <a:off x="1485900" y="3420917"/>
              <a:ext cx="1676400" cy="8382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F6600"/>
            </a:solidFill>
            <a:ln w="25400">
              <a:solidFill>
                <a:srgbClr val="FF0000"/>
              </a:solidFill>
              <a:miter lim="800000"/>
              <a:headEnd/>
              <a:tailEnd/>
            </a:ln>
            <a:effectLst/>
          </p:spPr>
          <p:txBody>
            <a:bodyPr wrap="none" anchor="ctr"/>
            <a:lstStyle/>
            <a:p>
              <a:endParaRPr lang="en-US"/>
            </a:p>
          </p:txBody>
        </p:sp>
        <p:sp>
          <p:nvSpPr>
            <p:cNvPr id="539659" name="Text Box 11"/>
            <p:cNvSpPr txBox="1">
              <a:spLocks noChangeArrowheads="1"/>
            </p:cNvSpPr>
            <p:nvPr/>
          </p:nvSpPr>
          <p:spPr bwMode="auto">
            <a:xfrm>
              <a:off x="3226013" y="3336573"/>
              <a:ext cx="2056973" cy="369332"/>
            </a:xfrm>
            <a:prstGeom prst="rect">
              <a:avLst/>
            </a:prstGeom>
            <a:noFill/>
            <a:ln w="9525">
              <a:noFill/>
              <a:miter lim="800000"/>
              <a:headEnd/>
              <a:tailEnd/>
            </a:ln>
            <a:effectLst/>
          </p:spPr>
          <p:txBody>
            <a:bodyPr wrap="none">
              <a:spAutoFit/>
            </a:bodyPr>
            <a:lstStyle/>
            <a:p>
              <a:pPr algn="ctr"/>
              <a:r>
                <a:rPr lang="en-US" dirty="0"/>
                <a:t>Recovered albedo</a:t>
              </a:r>
            </a:p>
          </p:txBody>
        </p:sp>
      </p:grpSp>
      <p:grpSp>
        <p:nvGrpSpPr>
          <p:cNvPr id="3" name="Group 2">
            <a:extLst>
              <a:ext uri="{FF2B5EF4-FFF2-40B4-BE49-F238E27FC236}">
                <a16:creationId xmlns:a16="http://schemas.microsoft.com/office/drawing/2014/main" id="{B26C4695-EACB-4796-9EE2-B76949000051}"/>
              </a:ext>
            </a:extLst>
          </p:cNvPr>
          <p:cNvGrpSpPr/>
          <p:nvPr/>
        </p:nvGrpSpPr>
        <p:grpSpPr>
          <a:xfrm>
            <a:off x="5791200" y="3244334"/>
            <a:ext cx="4343400" cy="3589709"/>
            <a:chOff x="5791200" y="3244334"/>
            <a:chExt cx="4343400" cy="3589709"/>
          </a:xfrm>
        </p:grpSpPr>
        <p:pic>
          <p:nvPicPr>
            <p:cNvPr id="539657" name="Picture 9"/>
            <p:cNvPicPr>
              <a:picLocks noChangeAspect="1" noChangeArrowheads="1"/>
            </p:cNvPicPr>
            <p:nvPr/>
          </p:nvPicPr>
          <p:blipFill>
            <a:blip r:embed="rId9" cstate="print"/>
            <a:srcRect/>
            <a:stretch>
              <a:fillRect/>
            </a:stretch>
          </p:blipFill>
          <p:spPr bwMode="auto">
            <a:xfrm>
              <a:off x="5791200" y="3535218"/>
              <a:ext cx="4343400" cy="3298825"/>
            </a:xfrm>
            <a:prstGeom prst="rect">
              <a:avLst/>
            </a:prstGeom>
            <a:noFill/>
          </p:spPr>
        </p:pic>
        <p:sp>
          <p:nvSpPr>
            <p:cNvPr id="539660" name="Text Box 12"/>
            <p:cNvSpPr txBox="1">
              <a:spLocks noChangeArrowheads="1"/>
            </p:cNvSpPr>
            <p:nvPr/>
          </p:nvSpPr>
          <p:spPr bwMode="auto">
            <a:xfrm>
              <a:off x="6684345" y="3244334"/>
              <a:ext cx="2557110" cy="369332"/>
            </a:xfrm>
            <a:prstGeom prst="rect">
              <a:avLst/>
            </a:prstGeom>
            <a:noFill/>
            <a:ln w="9525">
              <a:noFill/>
              <a:miter lim="800000"/>
              <a:headEnd/>
              <a:tailEnd/>
            </a:ln>
            <a:effectLst/>
          </p:spPr>
          <p:txBody>
            <a:bodyPr wrap="none">
              <a:spAutoFit/>
            </a:bodyPr>
            <a:lstStyle/>
            <a:p>
              <a:pPr algn="ctr"/>
              <a:r>
                <a:rPr lang="en-US" dirty="0"/>
                <a:t>Recovered normal field</a:t>
              </a:r>
            </a:p>
          </p:txBody>
        </p:sp>
      </p:grpSp>
      <p:sp>
        <p:nvSpPr>
          <p:cNvPr id="539661" name="Text Box 13"/>
          <p:cNvSpPr txBox="1">
            <a:spLocks noChangeArrowheads="1"/>
          </p:cNvSpPr>
          <p:nvPr/>
        </p:nvSpPr>
        <p:spPr bwMode="auto">
          <a:xfrm>
            <a:off x="8305801" y="6518130"/>
            <a:ext cx="2244725" cy="304800"/>
          </a:xfrm>
          <a:prstGeom prst="rect">
            <a:avLst/>
          </a:prstGeom>
          <a:noFill/>
          <a:ln w="9525">
            <a:noFill/>
            <a:miter lim="800000"/>
            <a:headEnd/>
            <a:tailEnd/>
          </a:ln>
          <a:effectLst/>
        </p:spPr>
        <p:txBody>
          <a:bodyPr wrap="none">
            <a:spAutoFit/>
          </a:bodyPr>
          <a:lstStyle/>
          <a:p>
            <a:r>
              <a:rPr lang="en-US" sz="1400"/>
              <a:t>Forsyth &amp; Ponce, Sec. 5.4</a:t>
            </a:r>
          </a:p>
        </p:txBody>
      </p:sp>
      <p:sp>
        <p:nvSpPr>
          <p:cNvPr id="14" name="Text Box 11">
            <a:extLst>
              <a:ext uri="{FF2B5EF4-FFF2-40B4-BE49-F238E27FC236}">
                <a16:creationId xmlns:a16="http://schemas.microsoft.com/office/drawing/2014/main" id="{D6686F1E-2AA6-4AA7-A034-BE27DA34CAC6}"/>
              </a:ext>
            </a:extLst>
          </p:cNvPr>
          <p:cNvSpPr txBox="1">
            <a:spLocks noChangeArrowheads="1"/>
          </p:cNvSpPr>
          <p:nvPr/>
        </p:nvSpPr>
        <p:spPr bwMode="auto">
          <a:xfrm>
            <a:off x="266180" y="1885289"/>
            <a:ext cx="1334020" cy="369332"/>
          </a:xfrm>
          <a:prstGeom prst="rect">
            <a:avLst/>
          </a:prstGeom>
          <a:noFill/>
          <a:ln w="9525">
            <a:noFill/>
            <a:miter lim="800000"/>
            <a:headEnd/>
            <a:tailEnd/>
          </a:ln>
          <a:effectLst/>
        </p:spPr>
        <p:txBody>
          <a:bodyPr wrap="none">
            <a:spAutoFit/>
          </a:bodyPr>
          <a:lstStyle/>
          <a:p>
            <a:pPr algn="ctr"/>
            <a:r>
              <a:rPr lang="en-US" dirty="0"/>
              <a:t>Input views</a:t>
            </a:r>
          </a:p>
        </p:txBody>
      </p:sp>
    </p:spTree>
    <p:extLst>
      <p:ext uri="{BB962C8B-B14F-4D97-AF65-F5344CB8AC3E}">
        <p14:creationId xmlns:p14="http://schemas.microsoft.com/office/powerpoint/2010/main" val="10473904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Depth from </a:t>
            </a:r>
            <a:r>
              <a:rPr lang="en-US" dirty="0" err="1"/>
              <a:t>normals</a:t>
            </a:r>
            <a:endParaRPr lang="en-US" dirty="0"/>
          </a:p>
        </p:txBody>
      </p:sp>
      <p:sp>
        <p:nvSpPr>
          <p:cNvPr id="3" name="Content Placeholder 2"/>
          <p:cNvSpPr>
            <a:spLocks noGrp="1"/>
          </p:cNvSpPr>
          <p:nvPr>
            <p:ph idx="1"/>
          </p:nvPr>
        </p:nvSpPr>
        <p:spPr>
          <a:xfrm>
            <a:off x="609600" y="1600201"/>
            <a:ext cx="5677331" cy="5183908"/>
          </a:xfrm>
        </p:spPr>
        <p:txBody>
          <a:bodyPr>
            <a:normAutofit/>
          </a:bodyPr>
          <a:lstStyle/>
          <a:p>
            <a:pPr>
              <a:lnSpc>
                <a:spcPct val="120000"/>
              </a:lnSpc>
              <a:buFont typeface="Arial" panose="020B0604020202020204" pitchFamily="34" charset="0"/>
              <a:buChar char="•"/>
            </a:pPr>
            <a:r>
              <a:rPr lang="en-US" sz="2800" dirty="0"/>
              <a:t>Solving the linear system per-pixel gives us an estimated surface normal for each pixel</a:t>
            </a:r>
          </a:p>
          <a:p>
            <a:pPr>
              <a:lnSpc>
                <a:spcPct val="120000"/>
              </a:lnSpc>
              <a:buFont typeface="Arial" panose="020B0604020202020204" pitchFamily="34" charset="0"/>
              <a:buChar char="•"/>
            </a:pPr>
            <a:endParaRPr lang="en-US" sz="1000" dirty="0"/>
          </a:p>
          <a:p>
            <a:pPr>
              <a:lnSpc>
                <a:spcPct val="120000"/>
              </a:lnSpc>
              <a:buFont typeface="Arial" panose="020B0604020202020204" pitchFamily="34" charset="0"/>
              <a:buChar char="•"/>
            </a:pPr>
            <a:r>
              <a:rPr lang="en-US" sz="2800" dirty="0"/>
              <a:t>How can we compute depth from </a:t>
            </a:r>
            <a:r>
              <a:rPr lang="en-US" sz="2800" dirty="0" err="1"/>
              <a:t>normals</a:t>
            </a:r>
            <a:r>
              <a:rPr lang="en-US" sz="2800" dirty="0"/>
              <a:t>?</a:t>
            </a:r>
          </a:p>
          <a:p>
            <a:pPr lvl="1">
              <a:lnSpc>
                <a:spcPct val="120000"/>
              </a:lnSpc>
              <a:buFont typeface="Arial" panose="020B0604020202020204" pitchFamily="34" charset="0"/>
              <a:buChar char="•"/>
            </a:pPr>
            <a:r>
              <a:rPr lang="en-US" sz="2400" dirty="0" err="1"/>
              <a:t>Normals</a:t>
            </a:r>
            <a:r>
              <a:rPr lang="en-US" sz="2400" dirty="0"/>
              <a:t> are like the “derivative” of the true depth</a:t>
            </a:r>
          </a:p>
        </p:txBody>
      </p:sp>
      <p:pic>
        <p:nvPicPr>
          <p:cNvPr id="4" name="Picture 5" descr="buddhas"/>
          <p:cNvPicPr>
            <a:picLocks noChangeAspect="1" noChangeArrowheads="1"/>
          </p:cNvPicPr>
          <p:nvPr/>
        </p:nvPicPr>
        <p:blipFill rotWithShape="1">
          <a:blip r:embed="rId2" cstate="print"/>
          <a:srcRect r="36285"/>
          <a:stretch/>
        </p:blipFill>
        <p:spPr bwMode="auto">
          <a:xfrm>
            <a:off x="6457837" y="1320408"/>
            <a:ext cx="5410341" cy="2751137"/>
          </a:xfrm>
          <a:prstGeom prst="rect">
            <a:avLst/>
          </a:prstGeom>
          <a:noFill/>
          <a:ln w="9525">
            <a:noFill/>
            <a:miter lim="800000"/>
            <a:headEnd/>
            <a:tailEnd/>
          </a:ln>
        </p:spPr>
      </p:pic>
      <p:sp>
        <p:nvSpPr>
          <p:cNvPr id="5" name="TextBox 4"/>
          <p:cNvSpPr txBox="1"/>
          <p:nvPr/>
        </p:nvSpPr>
        <p:spPr>
          <a:xfrm>
            <a:off x="6644329" y="4165687"/>
            <a:ext cx="1079142" cy="307777"/>
          </a:xfrm>
          <a:prstGeom prst="rect">
            <a:avLst/>
          </a:prstGeom>
          <a:noFill/>
        </p:spPr>
        <p:txBody>
          <a:bodyPr wrap="none" rtlCol="0">
            <a:spAutoFit/>
          </a:bodyPr>
          <a:lstStyle/>
          <a:p>
            <a:r>
              <a:rPr lang="en-US" sz="1400" dirty="0"/>
              <a:t>Input photo</a:t>
            </a:r>
          </a:p>
        </p:txBody>
      </p:sp>
      <p:sp>
        <p:nvSpPr>
          <p:cNvPr id="6" name="TextBox 5"/>
          <p:cNvSpPr txBox="1"/>
          <p:nvPr/>
        </p:nvSpPr>
        <p:spPr>
          <a:xfrm>
            <a:off x="8154760" y="4165687"/>
            <a:ext cx="1766924" cy="307777"/>
          </a:xfrm>
          <a:prstGeom prst="rect">
            <a:avLst/>
          </a:prstGeom>
          <a:noFill/>
        </p:spPr>
        <p:txBody>
          <a:bodyPr wrap="square" rtlCol="0">
            <a:spAutoFit/>
          </a:bodyPr>
          <a:lstStyle/>
          <a:p>
            <a:pPr algn="ctr"/>
            <a:r>
              <a:rPr lang="en-US" sz="1400" dirty="0"/>
              <a:t>Estimated </a:t>
            </a:r>
            <a:r>
              <a:rPr lang="en-US" sz="1400" dirty="0" err="1"/>
              <a:t>normals</a:t>
            </a:r>
            <a:endParaRPr lang="en-US" sz="1400" dirty="0"/>
          </a:p>
        </p:txBody>
      </p:sp>
      <p:sp>
        <p:nvSpPr>
          <p:cNvPr id="7" name="TextBox 6"/>
          <p:cNvSpPr txBox="1"/>
          <p:nvPr/>
        </p:nvSpPr>
        <p:spPr>
          <a:xfrm>
            <a:off x="10025760" y="4057964"/>
            <a:ext cx="1842418" cy="523220"/>
          </a:xfrm>
          <a:prstGeom prst="rect">
            <a:avLst/>
          </a:prstGeom>
          <a:noFill/>
        </p:spPr>
        <p:txBody>
          <a:bodyPr wrap="square" rtlCol="0">
            <a:spAutoFit/>
          </a:bodyPr>
          <a:lstStyle/>
          <a:p>
            <a:pPr algn="ctr"/>
            <a:r>
              <a:rPr lang="en-US" sz="1400" dirty="0"/>
              <a:t>Estimated </a:t>
            </a:r>
            <a:r>
              <a:rPr lang="en-US" sz="1400" dirty="0" err="1"/>
              <a:t>normals</a:t>
            </a:r>
            <a:r>
              <a:rPr lang="en-US" sz="1400" dirty="0"/>
              <a:t> (needle diagram)</a:t>
            </a:r>
          </a:p>
        </p:txBody>
      </p:sp>
    </p:spTree>
    <p:extLst>
      <p:ext uri="{BB962C8B-B14F-4D97-AF65-F5344CB8AC3E}">
        <p14:creationId xmlns:p14="http://schemas.microsoft.com/office/powerpoint/2010/main" val="29461395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Integration</a:t>
            </a:r>
          </a:p>
        </p:txBody>
      </p:sp>
      <p:sp>
        <p:nvSpPr>
          <p:cNvPr id="3" name="Content Placeholder 2"/>
          <p:cNvSpPr>
            <a:spLocks noGrp="1"/>
          </p:cNvSpPr>
          <p:nvPr>
            <p:ph idx="1"/>
          </p:nvPr>
        </p:nvSpPr>
        <p:spPr>
          <a:xfrm>
            <a:off x="609600" y="1600201"/>
            <a:ext cx="7326610" cy="4781040"/>
          </a:xfrm>
        </p:spPr>
        <p:txBody>
          <a:bodyPr>
            <a:normAutofit/>
          </a:bodyPr>
          <a:lstStyle/>
          <a:p>
            <a:pPr>
              <a:lnSpc>
                <a:spcPct val="110000"/>
              </a:lnSpc>
              <a:buFont typeface="Arial" panose="020B0604020202020204" pitchFamily="34" charset="0"/>
              <a:buChar char="•"/>
            </a:pPr>
            <a:r>
              <a:rPr lang="en-US" sz="2800" dirty="0"/>
              <a:t>Integrating a set of derivatives is easy in 1D</a:t>
            </a:r>
          </a:p>
          <a:p>
            <a:pPr lvl="1">
              <a:lnSpc>
                <a:spcPct val="110000"/>
              </a:lnSpc>
              <a:buFont typeface="Arial" panose="020B0604020202020204" pitchFamily="34" charset="0"/>
              <a:buChar char="•"/>
            </a:pPr>
            <a:r>
              <a:rPr lang="en-US" sz="2400" dirty="0"/>
              <a:t>(similar to Euler’s method from diff. eq. class)</a:t>
            </a:r>
          </a:p>
          <a:p>
            <a:pPr marL="457200" lvl="1" indent="0">
              <a:lnSpc>
                <a:spcPct val="110000"/>
              </a:lnSpc>
              <a:buNone/>
            </a:pPr>
            <a:endParaRPr lang="en-US" sz="2400" dirty="0"/>
          </a:p>
          <a:p>
            <a:pPr>
              <a:lnSpc>
                <a:spcPct val="110000"/>
              </a:lnSpc>
              <a:buFont typeface="Arial" panose="020B0604020202020204" pitchFamily="34" charset="0"/>
              <a:buChar char="•"/>
            </a:pPr>
            <a:r>
              <a:rPr lang="en-US" sz="2800" dirty="0"/>
              <a:t>Could integrate </a:t>
            </a:r>
            <a:r>
              <a:rPr lang="en-US" sz="2800" dirty="0" err="1"/>
              <a:t>normals</a:t>
            </a:r>
            <a:r>
              <a:rPr lang="en-US" sz="2800" dirty="0"/>
              <a:t> in each column / row separately</a:t>
            </a:r>
          </a:p>
          <a:p>
            <a:pPr lvl="1">
              <a:lnSpc>
                <a:spcPct val="110000"/>
              </a:lnSpc>
              <a:buFont typeface="Arial" panose="020B0604020202020204" pitchFamily="34" charset="0"/>
              <a:buChar char="•"/>
            </a:pPr>
            <a:r>
              <a:rPr lang="en-US" sz="2400" dirty="0"/>
              <a:t>Wouldn’t give a good surface</a:t>
            </a:r>
          </a:p>
          <a:p>
            <a:pPr>
              <a:lnSpc>
                <a:spcPct val="110000"/>
              </a:lnSpc>
              <a:buFont typeface="Arial" panose="020B0604020202020204" pitchFamily="34" charset="0"/>
              <a:buChar char="•"/>
            </a:pPr>
            <a:r>
              <a:rPr lang="en-US" sz="2800" dirty="0"/>
              <a:t>Instead, we formulate as a linear system and solve for depths that </a:t>
            </a:r>
            <a:r>
              <a:rPr lang="en-US" sz="2800" i="1" dirty="0"/>
              <a:t>best agree with the surface </a:t>
            </a:r>
            <a:r>
              <a:rPr lang="en-US" sz="2800" i="1" dirty="0" err="1"/>
              <a:t>normals</a:t>
            </a:r>
            <a:endParaRPr lang="en-US" sz="2800" dirty="0"/>
          </a:p>
        </p:txBody>
      </p:sp>
      <p:pic>
        <p:nvPicPr>
          <p:cNvPr id="862210" name="Picture 2" descr="http://upload.wikimedia.org/wikipedia/commons/thumb/1/10/Euler_method.svg/330px-Euler_method.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3949" y="1015066"/>
            <a:ext cx="3143250" cy="2457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770864"/>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t>Depth from normals</a:t>
            </a:r>
          </a:p>
        </p:txBody>
      </p:sp>
      <p:sp>
        <p:nvSpPr>
          <p:cNvPr id="441347" name="Rectangle 3"/>
          <p:cNvSpPr>
            <a:spLocks noGrp="1" noChangeArrowheads="1"/>
          </p:cNvSpPr>
          <p:nvPr>
            <p:ph idx="1"/>
          </p:nvPr>
        </p:nvSpPr>
        <p:spPr>
          <a:xfrm>
            <a:off x="2209800" y="5578475"/>
            <a:ext cx="7772400" cy="1219200"/>
          </a:xfrm>
        </p:spPr>
        <p:txBody>
          <a:bodyPr>
            <a:normAutofit fontScale="85000" lnSpcReduction="20000"/>
          </a:bodyPr>
          <a:lstStyle/>
          <a:p>
            <a:pPr>
              <a:buFontTx/>
              <a:buNone/>
            </a:pPr>
            <a:r>
              <a:rPr lang="en-US" dirty="0"/>
              <a:t>Get a similar equation for </a:t>
            </a:r>
            <a:r>
              <a:rPr lang="en-US" b="1" dirty="0"/>
              <a:t>V</a:t>
            </a:r>
            <a:r>
              <a:rPr lang="en-US" b="1" baseline="-25000" dirty="0"/>
              <a:t>2</a:t>
            </a:r>
          </a:p>
          <a:p>
            <a:pPr lvl="1"/>
            <a:r>
              <a:rPr lang="en-US" dirty="0"/>
              <a:t>Each normal gives us two linear constraints on z</a:t>
            </a:r>
          </a:p>
          <a:p>
            <a:pPr lvl="1"/>
            <a:r>
              <a:rPr lang="en-US" dirty="0"/>
              <a:t>compute z values by solving a matrix equation</a:t>
            </a:r>
          </a:p>
        </p:txBody>
      </p:sp>
      <p:sp>
        <p:nvSpPr>
          <p:cNvPr id="30724" name="Freeform 4"/>
          <p:cNvSpPr>
            <a:spLocks/>
          </p:cNvSpPr>
          <p:nvPr/>
        </p:nvSpPr>
        <p:spPr bwMode="auto">
          <a:xfrm>
            <a:off x="5064125" y="1219200"/>
            <a:ext cx="1201738" cy="1600200"/>
          </a:xfrm>
          <a:custGeom>
            <a:avLst/>
            <a:gdLst>
              <a:gd name="T0" fmla="*/ 2147483647 w 865"/>
              <a:gd name="T1" fmla="*/ 0 h 529"/>
              <a:gd name="T2" fmla="*/ 2147483647 w 865"/>
              <a:gd name="T3" fmla="*/ 2147483647 h 529"/>
              <a:gd name="T4" fmla="*/ 2147483647 w 865"/>
              <a:gd name="T5" fmla="*/ 2147483647 h 529"/>
              <a:gd name="T6" fmla="*/ 2147483647 w 865"/>
              <a:gd name="T7" fmla="*/ 2147483647 h 529"/>
              <a:gd name="T8" fmla="*/ 2147483647 w 865"/>
              <a:gd name="T9" fmla="*/ 2147483647 h 529"/>
              <a:gd name="T10" fmla="*/ 2147483647 w 865"/>
              <a:gd name="T11" fmla="*/ 2147483647 h 529"/>
              <a:gd name="T12" fmla="*/ 2147483647 w 865"/>
              <a:gd name="T13" fmla="*/ 2147483647 h 529"/>
              <a:gd name="T14" fmla="*/ 2147483647 w 865"/>
              <a:gd name="T15" fmla="*/ 2147483647 h 529"/>
              <a:gd name="T16" fmla="*/ 2147483647 w 865"/>
              <a:gd name="T17" fmla="*/ 2147483647 h 529"/>
              <a:gd name="T18" fmla="*/ 0 w 865"/>
              <a:gd name="T19" fmla="*/ 2147483647 h 529"/>
              <a:gd name="T20" fmla="*/ 0 w 865"/>
              <a:gd name="T21" fmla="*/ 2147483647 h 529"/>
              <a:gd name="T22" fmla="*/ 0 w 865"/>
              <a:gd name="T23" fmla="*/ 2147483647 h 529"/>
              <a:gd name="T24" fmla="*/ 2147483647 w 865"/>
              <a:gd name="T25" fmla="*/ 2147483647 h 529"/>
              <a:gd name="T26" fmla="*/ 2147483647 w 865"/>
              <a:gd name="T27" fmla="*/ 2147483647 h 529"/>
              <a:gd name="T28" fmla="*/ 2147483647 w 865"/>
              <a:gd name="T29" fmla="*/ 2147483647 h 529"/>
              <a:gd name="T30" fmla="*/ 2147483647 w 865"/>
              <a:gd name="T31" fmla="*/ 2147483647 h 529"/>
              <a:gd name="T32" fmla="*/ 2147483647 w 865"/>
              <a:gd name="T33" fmla="*/ 2147483647 h 529"/>
              <a:gd name="T34" fmla="*/ 2147483647 w 865"/>
              <a:gd name="T35" fmla="*/ 2147483647 h 529"/>
              <a:gd name="T36" fmla="*/ 2147483647 w 865"/>
              <a:gd name="T37" fmla="*/ 2147483647 h 529"/>
              <a:gd name="T38" fmla="*/ 2147483647 w 865"/>
              <a:gd name="T39" fmla="*/ 2147483647 h 529"/>
              <a:gd name="T40" fmla="*/ 2147483647 w 865"/>
              <a:gd name="T41" fmla="*/ 2147483647 h 529"/>
              <a:gd name="T42" fmla="*/ 2147483647 w 865"/>
              <a:gd name="T43" fmla="*/ 2147483647 h 529"/>
              <a:gd name="T44" fmla="*/ 2147483647 w 865"/>
              <a:gd name="T45" fmla="*/ 2147483647 h 529"/>
              <a:gd name="T46" fmla="*/ 2147483647 w 865"/>
              <a:gd name="T47" fmla="*/ 2147483647 h 529"/>
              <a:gd name="T48" fmla="*/ 2147483647 w 865"/>
              <a:gd name="T49" fmla="*/ 2147483647 h 529"/>
              <a:gd name="T50" fmla="*/ 2147483647 w 865"/>
              <a:gd name="T51" fmla="*/ 2147483647 h 529"/>
              <a:gd name="T52" fmla="*/ 2147483647 w 865"/>
              <a:gd name="T53" fmla="*/ 2147483647 h 529"/>
              <a:gd name="T54" fmla="*/ 2147483647 w 865"/>
              <a:gd name="T55" fmla="*/ 2147483647 h 529"/>
              <a:gd name="T56" fmla="*/ 2147483647 w 865"/>
              <a:gd name="T57" fmla="*/ 2147483647 h 529"/>
              <a:gd name="T58" fmla="*/ 2147483647 w 865"/>
              <a:gd name="T59" fmla="*/ 2147483647 h 529"/>
              <a:gd name="T60" fmla="*/ 2147483647 w 865"/>
              <a:gd name="T61" fmla="*/ 2147483647 h 529"/>
              <a:gd name="T62" fmla="*/ 2147483647 w 865"/>
              <a:gd name="T63" fmla="*/ 2147483647 h 529"/>
              <a:gd name="T64" fmla="*/ 2147483647 w 865"/>
              <a:gd name="T65" fmla="*/ 2147483647 h 529"/>
              <a:gd name="T66" fmla="*/ 2147483647 w 865"/>
              <a:gd name="T67" fmla="*/ 2147483647 h 529"/>
              <a:gd name="T68" fmla="*/ 2147483647 w 865"/>
              <a:gd name="T69" fmla="*/ 2147483647 h 529"/>
              <a:gd name="T70" fmla="*/ 2147483647 w 865"/>
              <a:gd name="T71" fmla="*/ 2147483647 h 529"/>
              <a:gd name="T72" fmla="*/ 2147483647 w 865"/>
              <a:gd name="T73" fmla="*/ 2147483647 h 529"/>
              <a:gd name="T74" fmla="*/ 2147483647 w 865"/>
              <a:gd name="T75" fmla="*/ 2147483647 h 529"/>
              <a:gd name="T76" fmla="*/ 2147483647 w 865"/>
              <a:gd name="T77" fmla="*/ 2147483647 h 529"/>
              <a:gd name="T78" fmla="*/ 2147483647 w 865"/>
              <a:gd name="T79" fmla="*/ 0 h 5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29"/>
              <a:gd name="T122" fmla="*/ 865 w 865"/>
              <a:gd name="T123" fmla="*/ 529 h 5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29">
                <a:moveTo>
                  <a:pt x="84" y="0"/>
                </a:moveTo>
                <a:lnTo>
                  <a:pt x="72" y="24"/>
                </a:lnTo>
                <a:lnTo>
                  <a:pt x="72" y="48"/>
                </a:lnTo>
                <a:lnTo>
                  <a:pt x="48" y="72"/>
                </a:lnTo>
                <a:lnTo>
                  <a:pt x="36" y="96"/>
                </a:lnTo>
                <a:lnTo>
                  <a:pt x="36" y="120"/>
                </a:lnTo>
                <a:lnTo>
                  <a:pt x="36" y="144"/>
                </a:lnTo>
                <a:lnTo>
                  <a:pt x="24" y="168"/>
                </a:lnTo>
                <a:lnTo>
                  <a:pt x="12" y="192"/>
                </a:lnTo>
                <a:lnTo>
                  <a:pt x="0" y="216"/>
                </a:lnTo>
                <a:lnTo>
                  <a:pt x="0" y="240"/>
                </a:lnTo>
                <a:lnTo>
                  <a:pt x="0" y="264"/>
                </a:lnTo>
                <a:lnTo>
                  <a:pt x="12" y="288"/>
                </a:lnTo>
                <a:lnTo>
                  <a:pt x="12" y="312"/>
                </a:lnTo>
                <a:lnTo>
                  <a:pt x="24" y="336"/>
                </a:lnTo>
                <a:lnTo>
                  <a:pt x="24" y="360"/>
                </a:lnTo>
                <a:lnTo>
                  <a:pt x="36" y="384"/>
                </a:lnTo>
                <a:lnTo>
                  <a:pt x="36" y="408"/>
                </a:lnTo>
                <a:lnTo>
                  <a:pt x="48" y="432"/>
                </a:lnTo>
                <a:lnTo>
                  <a:pt x="60" y="456"/>
                </a:lnTo>
                <a:lnTo>
                  <a:pt x="852" y="528"/>
                </a:lnTo>
                <a:lnTo>
                  <a:pt x="804" y="480"/>
                </a:lnTo>
                <a:lnTo>
                  <a:pt x="792" y="456"/>
                </a:lnTo>
                <a:lnTo>
                  <a:pt x="780" y="420"/>
                </a:lnTo>
                <a:lnTo>
                  <a:pt x="768" y="396"/>
                </a:lnTo>
                <a:lnTo>
                  <a:pt x="756" y="372"/>
                </a:lnTo>
                <a:lnTo>
                  <a:pt x="744" y="348"/>
                </a:lnTo>
                <a:lnTo>
                  <a:pt x="744" y="324"/>
                </a:lnTo>
                <a:lnTo>
                  <a:pt x="744" y="288"/>
                </a:lnTo>
                <a:lnTo>
                  <a:pt x="744" y="264"/>
                </a:lnTo>
                <a:lnTo>
                  <a:pt x="744" y="240"/>
                </a:lnTo>
                <a:lnTo>
                  <a:pt x="768" y="216"/>
                </a:lnTo>
                <a:lnTo>
                  <a:pt x="768" y="192"/>
                </a:lnTo>
                <a:lnTo>
                  <a:pt x="780" y="168"/>
                </a:lnTo>
                <a:lnTo>
                  <a:pt x="804" y="156"/>
                </a:lnTo>
                <a:lnTo>
                  <a:pt x="804" y="132"/>
                </a:lnTo>
                <a:lnTo>
                  <a:pt x="828" y="108"/>
                </a:lnTo>
                <a:lnTo>
                  <a:pt x="852" y="96"/>
                </a:lnTo>
                <a:lnTo>
                  <a:pt x="864" y="72"/>
                </a:lnTo>
                <a:lnTo>
                  <a:pt x="84" y="0"/>
                </a:lnTo>
              </a:path>
            </a:pathLst>
          </a:custGeom>
          <a:gradFill rotWithShape="0">
            <a:gsLst>
              <a:gs pos="0">
                <a:srgbClr val="434343"/>
              </a:gs>
              <a:gs pos="100000">
                <a:srgbClr val="DDDDDD"/>
              </a:gs>
            </a:gsLst>
            <a:lin ang="18900000" scaled="1"/>
          </a:gradFill>
          <a:ln w="9525" cap="rnd">
            <a:noFill/>
            <a:round/>
            <a:headEnd/>
            <a:tailEnd/>
          </a:ln>
        </p:spPr>
        <p:txBody>
          <a:bodyPr/>
          <a:lstStyle/>
          <a:p>
            <a:endParaRPr lang="en-US">
              <a:solidFill>
                <a:srgbClr val="000000"/>
              </a:solidFill>
            </a:endParaRPr>
          </a:p>
        </p:txBody>
      </p:sp>
      <p:sp>
        <p:nvSpPr>
          <p:cNvPr id="30725" name="Line 6"/>
          <p:cNvSpPr>
            <a:spLocks noChangeShapeType="1"/>
          </p:cNvSpPr>
          <p:nvPr/>
        </p:nvSpPr>
        <p:spPr bwMode="auto">
          <a:xfrm flipV="1">
            <a:off x="3735388" y="1981200"/>
            <a:ext cx="1795462" cy="1771650"/>
          </a:xfrm>
          <a:prstGeom prst="line">
            <a:avLst/>
          </a:prstGeom>
          <a:noFill/>
          <a:ln w="12700">
            <a:solidFill>
              <a:schemeClr val="tx1"/>
            </a:solidFill>
            <a:round/>
            <a:headEnd type="none" w="sm" len="sm"/>
            <a:tailEnd type="none" w="sm" len="sm"/>
          </a:ln>
        </p:spPr>
        <p:txBody>
          <a:bodyPr wrap="none" anchor="ctr"/>
          <a:lstStyle/>
          <a:p>
            <a:endParaRPr lang="en-US">
              <a:solidFill>
                <a:srgbClr val="000000"/>
              </a:solidFill>
            </a:endParaRPr>
          </a:p>
        </p:txBody>
      </p:sp>
      <p:sp>
        <p:nvSpPr>
          <p:cNvPr id="30726" name="Line 9"/>
          <p:cNvSpPr>
            <a:spLocks noChangeShapeType="1"/>
          </p:cNvSpPr>
          <p:nvPr/>
        </p:nvSpPr>
        <p:spPr bwMode="auto">
          <a:xfrm flipV="1">
            <a:off x="3057526" y="3733800"/>
            <a:ext cx="677863" cy="666750"/>
          </a:xfrm>
          <a:prstGeom prst="line">
            <a:avLst/>
          </a:prstGeom>
          <a:noFill/>
          <a:ln w="12700">
            <a:solidFill>
              <a:schemeClr val="tx1"/>
            </a:solidFill>
            <a:round/>
            <a:headEnd type="none" w="sm" len="sm"/>
            <a:tailEnd type="none" w="sm" len="sm"/>
          </a:ln>
        </p:spPr>
        <p:txBody>
          <a:bodyPr wrap="none" anchor="ctr"/>
          <a:lstStyle/>
          <a:p>
            <a:endParaRPr lang="en-US">
              <a:solidFill>
                <a:srgbClr val="000000"/>
              </a:solidFill>
            </a:endParaRPr>
          </a:p>
        </p:txBody>
      </p:sp>
      <p:sp>
        <p:nvSpPr>
          <p:cNvPr id="30727" name="Freeform 10"/>
          <p:cNvSpPr>
            <a:spLocks/>
          </p:cNvSpPr>
          <p:nvPr/>
        </p:nvSpPr>
        <p:spPr bwMode="auto">
          <a:xfrm>
            <a:off x="2700339" y="3408364"/>
            <a:ext cx="1220787" cy="2001837"/>
          </a:xfrm>
          <a:custGeom>
            <a:avLst/>
            <a:gdLst>
              <a:gd name="T0" fmla="*/ 0 w 865"/>
              <a:gd name="T1" fmla="*/ 2147483647 h 1261"/>
              <a:gd name="T2" fmla="*/ 2147483647 w 865"/>
              <a:gd name="T3" fmla="*/ 2147483647 h 1261"/>
              <a:gd name="T4" fmla="*/ 2147483647 w 865"/>
              <a:gd name="T5" fmla="*/ 2147483647 h 1261"/>
              <a:gd name="T6" fmla="*/ 0 w 865"/>
              <a:gd name="T7" fmla="*/ 0 h 1261"/>
              <a:gd name="T8" fmla="*/ 0 w 865"/>
              <a:gd name="T9" fmla="*/ 2147483647 h 1261"/>
              <a:gd name="T10" fmla="*/ 0 60000 65536"/>
              <a:gd name="T11" fmla="*/ 0 60000 65536"/>
              <a:gd name="T12" fmla="*/ 0 60000 65536"/>
              <a:gd name="T13" fmla="*/ 0 60000 65536"/>
              <a:gd name="T14" fmla="*/ 0 60000 65536"/>
              <a:gd name="T15" fmla="*/ 0 w 865"/>
              <a:gd name="T16" fmla="*/ 0 h 1261"/>
              <a:gd name="T17" fmla="*/ 865 w 865"/>
              <a:gd name="T18" fmla="*/ 1261 h 1261"/>
            </a:gdLst>
            <a:ahLst/>
            <a:cxnLst>
              <a:cxn ang="T10">
                <a:pos x="T0" y="T1"/>
              </a:cxn>
              <a:cxn ang="T11">
                <a:pos x="T2" y="T3"/>
              </a:cxn>
              <a:cxn ang="T12">
                <a:pos x="T4" y="T5"/>
              </a:cxn>
              <a:cxn ang="T13">
                <a:pos x="T6" y="T7"/>
              </a:cxn>
              <a:cxn ang="T14">
                <a:pos x="T8" y="T9"/>
              </a:cxn>
            </a:cxnLst>
            <a:rect l="T15" t="T16" r="T17" b="T18"/>
            <a:pathLst>
              <a:path w="865" h="1261">
                <a:moveTo>
                  <a:pt x="0" y="828"/>
                </a:moveTo>
                <a:lnTo>
                  <a:pt x="864" y="1260"/>
                </a:lnTo>
                <a:lnTo>
                  <a:pt x="864" y="414"/>
                </a:lnTo>
                <a:lnTo>
                  <a:pt x="0" y="0"/>
                </a:lnTo>
                <a:lnTo>
                  <a:pt x="0" y="828"/>
                </a:lnTo>
              </a:path>
            </a:pathLst>
          </a:custGeom>
          <a:solidFill>
            <a:srgbClr val="FEBF02"/>
          </a:solidFill>
          <a:ln w="12700" cap="rnd">
            <a:solidFill>
              <a:schemeClr val="bg2"/>
            </a:solidFill>
            <a:round/>
            <a:headEnd/>
            <a:tailEnd/>
          </a:ln>
        </p:spPr>
        <p:txBody>
          <a:bodyPr/>
          <a:lstStyle/>
          <a:p>
            <a:endParaRPr lang="en-US">
              <a:solidFill>
                <a:srgbClr val="000000"/>
              </a:solidFill>
            </a:endParaRPr>
          </a:p>
        </p:txBody>
      </p:sp>
      <p:sp>
        <p:nvSpPr>
          <p:cNvPr id="30728" name="Line 14"/>
          <p:cNvSpPr>
            <a:spLocks noChangeShapeType="1"/>
          </p:cNvSpPr>
          <p:nvPr/>
        </p:nvSpPr>
        <p:spPr bwMode="auto">
          <a:xfrm flipV="1">
            <a:off x="2414589" y="4400550"/>
            <a:ext cx="642937" cy="628650"/>
          </a:xfrm>
          <a:prstGeom prst="line">
            <a:avLst/>
          </a:prstGeom>
          <a:noFill/>
          <a:ln w="12700">
            <a:solidFill>
              <a:schemeClr val="tx1"/>
            </a:solidFill>
            <a:round/>
            <a:headEnd type="none" w="sm" len="sm"/>
            <a:tailEnd type="none" w="sm" len="sm"/>
          </a:ln>
        </p:spPr>
        <p:txBody>
          <a:bodyPr wrap="none" anchor="ctr"/>
          <a:lstStyle/>
          <a:p>
            <a:endParaRPr lang="en-US">
              <a:solidFill>
                <a:srgbClr val="000000"/>
              </a:solidFill>
            </a:endParaRPr>
          </a:p>
        </p:txBody>
      </p:sp>
      <p:sp>
        <p:nvSpPr>
          <p:cNvPr id="30729" name="Oval 17"/>
          <p:cNvSpPr>
            <a:spLocks noChangeArrowheads="1"/>
          </p:cNvSpPr>
          <p:nvPr/>
        </p:nvSpPr>
        <p:spPr bwMode="auto">
          <a:xfrm>
            <a:off x="3028950" y="4368800"/>
            <a:ext cx="57150" cy="63500"/>
          </a:xfrm>
          <a:prstGeom prst="ellipse">
            <a:avLst/>
          </a:prstGeom>
          <a:solidFill>
            <a:schemeClr val="tx1"/>
          </a:solidFill>
          <a:ln w="12700">
            <a:solidFill>
              <a:schemeClr val="bg2"/>
            </a:solidFill>
            <a:round/>
            <a:headEnd/>
            <a:tailEnd/>
          </a:ln>
        </p:spPr>
        <p:txBody>
          <a:bodyPr wrap="none" anchor="ctr"/>
          <a:lstStyle/>
          <a:p>
            <a:endParaRPr lang="en-US">
              <a:solidFill>
                <a:srgbClr val="000000"/>
              </a:solidFill>
            </a:endParaRPr>
          </a:p>
        </p:txBody>
      </p:sp>
      <p:sp>
        <p:nvSpPr>
          <p:cNvPr id="30730" name="Freeform 20"/>
          <p:cNvSpPr>
            <a:spLocks/>
          </p:cNvSpPr>
          <p:nvPr/>
        </p:nvSpPr>
        <p:spPr bwMode="auto">
          <a:xfrm>
            <a:off x="2057400" y="4979988"/>
            <a:ext cx="393700" cy="387350"/>
          </a:xfrm>
          <a:custGeom>
            <a:avLst/>
            <a:gdLst>
              <a:gd name="T0" fmla="*/ 0 w 279"/>
              <a:gd name="T1" fmla="*/ 2147483647 h 244"/>
              <a:gd name="T2" fmla="*/ 2147483647 w 279"/>
              <a:gd name="T3" fmla="*/ 2147483647 h 244"/>
              <a:gd name="T4" fmla="*/ 2147483647 w 279"/>
              <a:gd name="T5" fmla="*/ 0 h 244"/>
              <a:gd name="T6" fmla="*/ 2147483647 w 279"/>
              <a:gd name="T7" fmla="*/ 2147483647 h 244"/>
              <a:gd name="T8" fmla="*/ 2147483647 w 279"/>
              <a:gd name="T9" fmla="*/ 2147483647 h 244"/>
              <a:gd name="T10" fmla="*/ 2147483647 w 279"/>
              <a:gd name="T11" fmla="*/ 2147483647 h 244"/>
              <a:gd name="T12" fmla="*/ 2147483647 w 279"/>
              <a:gd name="T13" fmla="*/ 2147483647 h 244"/>
              <a:gd name="T14" fmla="*/ 2147483647 w 279"/>
              <a:gd name="T15" fmla="*/ 2147483647 h 244"/>
              <a:gd name="T16" fmla="*/ 2147483647 w 279"/>
              <a:gd name="T17" fmla="*/ 2147483647 h 244"/>
              <a:gd name="T18" fmla="*/ 2147483647 w 279"/>
              <a:gd name="T19" fmla="*/ 2147483647 h 244"/>
              <a:gd name="T20" fmla="*/ 2147483647 w 279"/>
              <a:gd name="T21" fmla="*/ 2147483647 h 244"/>
              <a:gd name="T22" fmla="*/ 2147483647 w 279"/>
              <a:gd name="T23" fmla="*/ 2147483647 h 244"/>
              <a:gd name="T24" fmla="*/ 2147483647 w 279"/>
              <a:gd name="T25" fmla="*/ 2147483647 h 244"/>
              <a:gd name="T26" fmla="*/ 2147483647 w 279"/>
              <a:gd name="T27" fmla="*/ 2147483647 h 244"/>
              <a:gd name="T28" fmla="*/ 2147483647 w 279"/>
              <a:gd name="T29" fmla="*/ 2147483647 h 244"/>
              <a:gd name="T30" fmla="*/ 2147483647 w 279"/>
              <a:gd name="T31" fmla="*/ 2147483647 h 244"/>
              <a:gd name="T32" fmla="*/ 2147483647 w 279"/>
              <a:gd name="T33" fmla="*/ 2147483647 h 244"/>
              <a:gd name="T34" fmla="*/ 2147483647 w 279"/>
              <a:gd name="T35" fmla="*/ 2147483647 h 244"/>
              <a:gd name="T36" fmla="*/ 2147483647 w 279"/>
              <a:gd name="T37" fmla="*/ 2147483647 h 244"/>
              <a:gd name="T38" fmla="*/ 2147483647 w 279"/>
              <a:gd name="T39" fmla="*/ 2147483647 h 244"/>
              <a:gd name="T40" fmla="*/ 2147483647 w 279"/>
              <a:gd name="T41" fmla="*/ 2147483647 h 244"/>
              <a:gd name="T42" fmla="*/ 2147483647 w 279"/>
              <a:gd name="T43" fmla="*/ 2147483647 h 244"/>
              <a:gd name="T44" fmla="*/ 2147483647 w 279"/>
              <a:gd name="T45" fmla="*/ 2147483647 h 244"/>
              <a:gd name="T46" fmla="*/ 2147483647 w 279"/>
              <a:gd name="T47" fmla="*/ 2147483647 h 244"/>
              <a:gd name="T48" fmla="*/ 2147483647 w 279"/>
              <a:gd name="T49" fmla="*/ 2147483647 h 244"/>
              <a:gd name="T50" fmla="*/ 2147483647 w 279"/>
              <a:gd name="T51" fmla="*/ 2147483647 h 244"/>
              <a:gd name="T52" fmla="*/ 2147483647 w 279"/>
              <a:gd name="T53" fmla="*/ 2147483647 h 244"/>
              <a:gd name="T54" fmla="*/ 2147483647 w 279"/>
              <a:gd name="T55" fmla="*/ 2147483647 h 244"/>
              <a:gd name="T56" fmla="*/ 2147483647 w 279"/>
              <a:gd name="T57" fmla="*/ 2147483647 h 244"/>
              <a:gd name="T58" fmla="*/ 2147483647 w 279"/>
              <a:gd name="T59" fmla="*/ 2147483647 h 244"/>
              <a:gd name="T60" fmla="*/ 2147483647 w 279"/>
              <a:gd name="T61" fmla="*/ 2147483647 h 244"/>
              <a:gd name="T62" fmla="*/ 2147483647 w 279"/>
              <a:gd name="T63" fmla="*/ 2147483647 h 244"/>
              <a:gd name="T64" fmla="*/ 2147483647 w 279"/>
              <a:gd name="T65" fmla="*/ 2147483647 h 244"/>
              <a:gd name="T66" fmla="*/ 2147483647 w 279"/>
              <a:gd name="T67" fmla="*/ 2147483647 h 244"/>
              <a:gd name="T68" fmla="*/ 2147483647 w 279"/>
              <a:gd name="T69" fmla="*/ 2147483647 h 244"/>
              <a:gd name="T70" fmla="*/ 2147483647 w 279"/>
              <a:gd name="T71" fmla="*/ 2147483647 h 244"/>
              <a:gd name="T72" fmla="*/ 2147483647 w 279"/>
              <a:gd name="T73" fmla="*/ 2147483647 h 244"/>
              <a:gd name="T74" fmla="*/ 2147483647 w 279"/>
              <a:gd name="T75" fmla="*/ 2147483647 h 244"/>
              <a:gd name="T76" fmla="*/ 2147483647 w 279"/>
              <a:gd name="T77" fmla="*/ 2147483647 h 244"/>
              <a:gd name="T78" fmla="*/ 2147483647 w 279"/>
              <a:gd name="T79" fmla="*/ 2147483647 h 244"/>
              <a:gd name="T80" fmla="*/ 2147483647 w 279"/>
              <a:gd name="T81" fmla="*/ 2147483647 h 244"/>
              <a:gd name="T82" fmla="*/ 2147483647 w 279"/>
              <a:gd name="T83" fmla="*/ 2147483647 h 244"/>
              <a:gd name="T84" fmla="*/ 2147483647 w 279"/>
              <a:gd name="T85" fmla="*/ 2147483647 h 244"/>
              <a:gd name="T86" fmla="*/ 2147483647 w 279"/>
              <a:gd name="T87" fmla="*/ 2147483647 h 244"/>
              <a:gd name="T88" fmla="*/ 2147483647 w 279"/>
              <a:gd name="T89" fmla="*/ 2147483647 h 244"/>
              <a:gd name="T90" fmla="*/ 2147483647 w 279"/>
              <a:gd name="T91" fmla="*/ 2147483647 h 244"/>
              <a:gd name="T92" fmla="*/ 2147483647 w 279"/>
              <a:gd name="T93" fmla="*/ 2147483647 h 244"/>
              <a:gd name="T94" fmla="*/ 2147483647 w 279"/>
              <a:gd name="T95" fmla="*/ 2147483647 h 244"/>
              <a:gd name="T96" fmla="*/ 2147483647 w 279"/>
              <a:gd name="T97" fmla="*/ 2147483647 h 244"/>
              <a:gd name="T98" fmla="*/ 0 w 279"/>
              <a:gd name="T99" fmla="*/ 2147483647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244"/>
              <a:gd name="T152" fmla="*/ 279 w 279"/>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244">
                <a:moveTo>
                  <a:pt x="0" y="243"/>
                </a:moveTo>
                <a:lnTo>
                  <a:pt x="148" y="1"/>
                </a:lnTo>
                <a:lnTo>
                  <a:pt x="160" y="0"/>
                </a:lnTo>
                <a:lnTo>
                  <a:pt x="167" y="3"/>
                </a:lnTo>
                <a:lnTo>
                  <a:pt x="168" y="6"/>
                </a:lnTo>
                <a:lnTo>
                  <a:pt x="173" y="5"/>
                </a:lnTo>
                <a:lnTo>
                  <a:pt x="177" y="9"/>
                </a:lnTo>
                <a:lnTo>
                  <a:pt x="182" y="7"/>
                </a:lnTo>
                <a:lnTo>
                  <a:pt x="184" y="12"/>
                </a:lnTo>
                <a:lnTo>
                  <a:pt x="190" y="13"/>
                </a:lnTo>
                <a:lnTo>
                  <a:pt x="196" y="14"/>
                </a:lnTo>
                <a:lnTo>
                  <a:pt x="201" y="15"/>
                </a:lnTo>
                <a:lnTo>
                  <a:pt x="205" y="19"/>
                </a:lnTo>
                <a:lnTo>
                  <a:pt x="210" y="20"/>
                </a:lnTo>
                <a:lnTo>
                  <a:pt x="215" y="23"/>
                </a:lnTo>
                <a:lnTo>
                  <a:pt x="222" y="25"/>
                </a:lnTo>
                <a:lnTo>
                  <a:pt x="226" y="29"/>
                </a:lnTo>
                <a:lnTo>
                  <a:pt x="229" y="32"/>
                </a:lnTo>
                <a:lnTo>
                  <a:pt x="231" y="36"/>
                </a:lnTo>
                <a:lnTo>
                  <a:pt x="235" y="39"/>
                </a:lnTo>
                <a:lnTo>
                  <a:pt x="238" y="45"/>
                </a:lnTo>
                <a:lnTo>
                  <a:pt x="242" y="46"/>
                </a:lnTo>
                <a:lnTo>
                  <a:pt x="248" y="55"/>
                </a:lnTo>
                <a:lnTo>
                  <a:pt x="249" y="58"/>
                </a:lnTo>
                <a:lnTo>
                  <a:pt x="255" y="63"/>
                </a:lnTo>
                <a:lnTo>
                  <a:pt x="256" y="67"/>
                </a:lnTo>
                <a:lnTo>
                  <a:pt x="261" y="71"/>
                </a:lnTo>
                <a:lnTo>
                  <a:pt x="261" y="75"/>
                </a:lnTo>
                <a:lnTo>
                  <a:pt x="264" y="81"/>
                </a:lnTo>
                <a:lnTo>
                  <a:pt x="264" y="86"/>
                </a:lnTo>
                <a:lnTo>
                  <a:pt x="266" y="90"/>
                </a:lnTo>
                <a:lnTo>
                  <a:pt x="266" y="95"/>
                </a:lnTo>
                <a:lnTo>
                  <a:pt x="268" y="99"/>
                </a:lnTo>
                <a:lnTo>
                  <a:pt x="267" y="103"/>
                </a:lnTo>
                <a:lnTo>
                  <a:pt x="268" y="109"/>
                </a:lnTo>
                <a:lnTo>
                  <a:pt x="269" y="113"/>
                </a:lnTo>
                <a:lnTo>
                  <a:pt x="273" y="119"/>
                </a:lnTo>
                <a:lnTo>
                  <a:pt x="274" y="124"/>
                </a:lnTo>
                <a:lnTo>
                  <a:pt x="275" y="128"/>
                </a:lnTo>
                <a:lnTo>
                  <a:pt x="276" y="134"/>
                </a:lnTo>
                <a:lnTo>
                  <a:pt x="277" y="138"/>
                </a:lnTo>
                <a:lnTo>
                  <a:pt x="277" y="143"/>
                </a:lnTo>
                <a:lnTo>
                  <a:pt x="277" y="147"/>
                </a:lnTo>
                <a:lnTo>
                  <a:pt x="274" y="153"/>
                </a:lnTo>
                <a:lnTo>
                  <a:pt x="276" y="156"/>
                </a:lnTo>
                <a:lnTo>
                  <a:pt x="277" y="162"/>
                </a:lnTo>
                <a:lnTo>
                  <a:pt x="278" y="167"/>
                </a:lnTo>
                <a:lnTo>
                  <a:pt x="275" y="172"/>
                </a:lnTo>
                <a:lnTo>
                  <a:pt x="271" y="181"/>
                </a:lnTo>
                <a:lnTo>
                  <a:pt x="0" y="243"/>
                </a:lnTo>
              </a:path>
            </a:pathLst>
          </a:custGeom>
          <a:noFill/>
          <a:ln w="9525" cap="rnd">
            <a:noFill/>
            <a:round/>
            <a:headEnd/>
            <a:tailEnd/>
          </a:ln>
        </p:spPr>
        <p:txBody>
          <a:bodyPr/>
          <a:lstStyle/>
          <a:p>
            <a:endParaRPr lang="en-US">
              <a:solidFill>
                <a:srgbClr val="000000"/>
              </a:solidFill>
            </a:endParaRPr>
          </a:p>
        </p:txBody>
      </p:sp>
      <p:sp>
        <p:nvSpPr>
          <p:cNvPr id="30731" name="Arc 21"/>
          <p:cNvSpPr>
            <a:spLocks/>
          </p:cNvSpPr>
          <p:nvPr/>
        </p:nvSpPr>
        <p:spPr bwMode="auto">
          <a:xfrm rot="720000">
            <a:off x="2257425" y="4995864"/>
            <a:ext cx="211138" cy="236537"/>
          </a:xfrm>
          <a:custGeom>
            <a:avLst/>
            <a:gdLst>
              <a:gd name="T0" fmla="*/ 0 w 21745"/>
              <a:gd name="T1" fmla="*/ 0 h 21600"/>
              <a:gd name="T2" fmla="*/ 193280113 w 21745"/>
              <a:gd name="T3" fmla="*/ 310623868 h 21600"/>
              <a:gd name="T4" fmla="*/ 1288889 w 21745"/>
              <a:gd name="T5" fmla="*/ 310623868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endParaRPr lang="en-US">
              <a:solidFill>
                <a:srgbClr val="000000"/>
              </a:solidFill>
            </a:endParaRPr>
          </a:p>
        </p:txBody>
      </p:sp>
      <p:sp>
        <p:nvSpPr>
          <p:cNvPr id="30732" name="Line 22"/>
          <p:cNvSpPr>
            <a:spLocks noChangeShapeType="1"/>
          </p:cNvSpPr>
          <p:nvPr/>
        </p:nvSpPr>
        <p:spPr bwMode="auto">
          <a:xfrm flipH="1">
            <a:off x="2057401" y="4814888"/>
            <a:ext cx="303213" cy="550862"/>
          </a:xfrm>
          <a:prstGeom prst="line">
            <a:avLst/>
          </a:prstGeom>
          <a:noFill/>
          <a:ln w="25400">
            <a:solidFill>
              <a:schemeClr val="tx1"/>
            </a:solidFill>
            <a:round/>
            <a:headEnd type="none" w="sm" len="sm"/>
            <a:tailEnd type="none" w="sm" len="sm"/>
          </a:ln>
        </p:spPr>
        <p:txBody>
          <a:bodyPr wrap="none" anchor="ctr"/>
          <a:lstStyle/>
          <a:p>
            <a:endParaRPr lang="en-US">
              <a:solidFill>
                <a:srgbClr val="000000"/>
              </a:solidFill>
            </a:endParaRPr>
          </a:p>
        </p:txBody>
      </p:sp>
      <p:sp>
        <p:nvSpPr>
          <p:cNvPr id="30733" name="Oval 23"/>
          <p:cNvSpPr>
            <a:spLocks noChangeArrowheads="1"/>
          </p:cNvSpPr>
          <p:nvPr/>
        </p:nvSpPr>
        <p:spPr bwMode="auto">
          <a:xfrm rot="-1860000">
            <a:off x="2335213" y="5000625"/>
            <a:ext cx="100012" cy="198438"/>
          </a:xfrm>
          <a:prstGeom prst="ellipse">
            <a:avLst/>
          </a:prstGeom>
          <a:solidFill>
            <a:schemeClr val="tx1"/>
          </a:solidFill>
          <a:ln w="12700">
            <a:solidFill>
              <a:schemeClr val="tx1"/>
            </a:solidFill>
            <a:round/>
            <a:headEnd/>
            <a:tailEnd/>
          </a:ln>
        </p:spPr>
        <p:txBody>
          <a:bodyPr wrap="none" anchor="ctr"/>
          <a:lstStyle/>
          <a:p>
            <a:endParaRPr lang="en-US">
              <a:solidFill>
                <a:srgbClr val="000000"/>
              </a:solidFill>
            </a:endParaRPr>
          </a:p>
        </p:txBody>
      </p:sp>
      <p:sp>
        <p:nvSpPr>
          <p:cNvPr id="30734" name="Line 24"/>
          <p:cNvSpPr>
            <a:spLocks noChangeShapeType="1"/>
          </p:cNvSpPr>
          <p:nvPr/>
        </p:nvSpPr>
        <p:spPr bwMode="auto">
          <a:xfrm flipV="1">
            <a:off x="2057401" y="5221288"/>
            <a:ext cx="555625" cy="144462"/>
          </a:xfrm>
          <a:prstGeom prst="line">
            <a:avLst/>
          </a:prstGeom>
          <a:noFill/>
          <a:ln w="25400">
            <a:solidFill>
              <a:schemeClr val="tx1"/>
            </a:solidFill>
            <a:round/>
            <a:headEnd type="none" w="sm" len="sm"/>
            <a:tailEnd type="none" w="sm" len="sm"/>
          </a:ln>
        </p:spPr>
        <p:txBody>
          <a:bodyPr wrap="none" anchor="ctr"/>
          <a:lstStyle/>
          <a:p>
            <a:endParaRPr lang="en-US">
              <a:solidFill>
                <a:srgbClr val="000000"/>
              </a:solidFill>
            </a:endParaRPr>
          </a:p>
        </p:txBody>
      </p:sp>
      <p:grpSp>
        <p:nvGrpSpPr>
          <p:cNvPr id="2" name="Group 59"/>
          <p:cNvGrpSpPr>
            <a:grpSpLocks/>
          </p:cNvGrpSpPr>
          <p:nvPr/>
        </p:nvGrpSpPr>
        <p:grpSpPr bwMode="auto">
          <a:xfrm>
            <a:off x="5507044" y="1611315"/>
            <a:ext cx="354013" cy="493713"/>
            <a:chOff x="2509" y="1015"/>
            <a:chExt cx="223" cy="311"/>
          </a:xfrm>
        </p:grpSpPr>
        <p:sp>
          <p:nvSpPr>
            <p:cNvPr id="30757" name="Oval 34"/>
            <p:cNvSpPr>
              <a:spLocks noChangeArrowheads="1"/>
            </p:cNvSpPr>
            <p:nvPr/>
          </p:nvSpPr>
          <p:spPr bwMode="auto">
            <a:xfrm>
              <a:off x="2696" y="1286"/>
              <a:ext cx="36" cy="40"/>
            </a:xfrm>
            <a:prstGeom prst="ellipse">
              <a:avLst/>
            </a:prstGeom>
            <a:solidFill>
              <a:schemeClr val="tx1"/>
            </a:solidFill>
            <a:ln w="12700">
              <a:solidFill>
                <a:schemeClr val="bg2"/>
              </a:solidFill>
              <a:round/>
              <a:headEnd/>
              <a:tailEnd/>
            </a:ln>
          </p:spPr>
          <p:txBody>
            <a:bodyPr wrap="none" anchor="ctr"/>
            <a:lstStyle/>
            <a:p>
              <a:endParaRPr lang="en-US">
                <a:solidFill>
                  <a:srgbClr val="000000"/>
                </a:solidFill>
              </a:endParaRPr>
            </a:p>
          </p:txBody>
        </p:sp>
        <p:sp>
          <p:nvSpPr>
            <p:cNvPr id="30758" name="Oval 33"/>
            <p:cNvSpPr>
              <a:spLocks noChangeArrowheads="1"/>
            </p:cNvSpPr>
            <p:nvPr/>
          </p:nvSpPr>
          <p:spPr bwMode="auto">
            <a:xfrm>
              <a:off x="2509" y="1015"/>
              <a:ext cx="36" cy="40"/>
            </a:xfrm>
            <a:prstGeom prst="ellipse">
              <a:avLst/>
            </a:prstGeom>
            <a:solidFill>
              <a:schemeClr val="tx1"/>
            </a:solidFill>
            <a:ln w="12700">
              <a:solidFill>
                <a:schemeClr val="bg2"/>
              </a:solidFill>
              <a:round/>
              <a:headEnd/>
              <a:tailEnd/>
            </a:ln>
          </p:spPr>
          <p:txBody>
            <a:bodyPr wrap="none" anchor="ctr"/>
            <a:lstStyle/>
            <a:p>
              <a:endParaRPr lang="en-US" dirty="0">
                <a:solidFill>
                  <a:srgbClr val="000000"/>
                </a:solidFill>
              </a:endParaRPr>
            </a:p>
          </p:txBody>
        </p:sp>
      </p:grpSp>
      <p:grpSp>
        <p:nvGrpSpPr>
          <p:cNvPr id="3" name="Group 62"/>
          <p:cNvGrpSpPr>
            <a:grpSpLocks/>
          </p:cNvGrpSpPr>
          <p:nvPr/>
        </p:nvGrpSpPr>
        <p:grpSpPr bwMode="auto">
          <a:xfrm>
            <a:off x="5199062" y="1654969"/>
            <a:ext cx="714375" cy="427038"/>
            <a:chOff x="2311" y="1039"/>
            <a:chExt cx="450" cy="269"/>
          </a:xfrm>
        </p:grpSpPr>
        <p:grpSp>
          <p:nvGrpSpPr>
            <p:cNvPr id="4" name="Group 60"/>
            <p:cNvGrpSpPr>
              <a:grpSpLocks/>
            </p:cNvGrpSpPr>
            <p:nvPr/>
          </p:nvGrpSpPr>
          <p:grpSpPr bwMode="auto">
            <a:xfrm>
              <a:off x="2518" y="1111"/>
              <a:ext cx="243" cy="197"/>
              <a:chOff x="2518" y="1111"/>
              <a:chExt cx="243" cy="197"/>
            </a:xfrm>
          </p:grpSpPr>
          <p:sp>
            <p:nvSpPr>
              <p:cNvPr id="30755" name="Line 36"/>
              <p:cNvSpPr>
                <a:spLocks noChangeShapeType="1"/>
              </p:cNvSpPr>
              <p:nvPr/>
            </p:nvSpPr>
            <p:spPr bwMode="auto">
              <a:xfrm>
                <a:off x="2518" y="1264"/>
                <a:ext cx="188" cy="44"/>
              </a:xfrm>
              <a:prstGeom prst="line">
                <a:avLst/>
              </a:prstGeom>
              <a:noFill/>
              <a:ln w="28575">
                <a:solidFill>
                  <a:srgbClr val="FFFF00"/>
                </a:solidFill>
                <a:round/>
                <a:headEnd/>
                <a:tailEnd type="triangle" w="med" len="med"/>
              </a:ln>
            </p:spPr>
            <p:txBody>
              <a:bodyPr/>
              <a:lstStyle/>
              <a:p>
                <a:endParaRPr lang="en-US">
                  <a:solidFill>
                    <a:srgbClr val="000000"/>
                  </a:solidFill>
                </a:endParaRPr>
              </a:p>
            </p:txBody>
          </p:sp>
          <p:sp>
            <p:nvSpPr>
              <p:cNvPr id="30756" name="Text Box 37"/>
              <p:cNvSpPr txBox="1">
                <a:spLocks noChangeArrowheads="1"/>
              </p:cNvSpPr>
              <p:nvPr/>
            </p:nvSpPr>
            <p:spPr bwMode="auto">
              <a:xfrm>
                <a:off x="2543" y="1111"/>
                <a:ext cx="218" cy="173"/>
              </a:xfrm>
              <a:prstGeom prst="rect">
                <a:avLst/>
              </a:prstGeom>
              <a:noFill/>
              <a:ln w="9525">
                <a:noFill/>
                <a:miter lim="800000"/>
                <a:headEnd/>
                <a:tailEnd/>
              </a:ln>
            </p:spPr>
            <p:txBody>
              <a:bodyPr>
                <a:spAutoFit/>
              </a:bodyPr>
              <a:lstStyle/>
              <a:p>
                <a:pPr>
                  <a:spcBef>
                    <a:spcPct val="50000"/>
                  </a:spcBef>
                </a:pPr>
                <a:r>
                  <a:rPr lang="en-US" sz="1200" b="1" dirty="0">
                    <a:solidFill>
                      <a:srgbClr val="FFFF00"/>
                    </a:solidFill>
                  </a:rPr>
                  <a:t>V</a:t>
                </a:r>
                <a:r>
                  <a:rPr lang="en-US" sz="1200" b="1" baseline="-25000" dirty="0">
                    <a:solidFill>
                      <a:srgbClr val="FFFF00"/>
                    </a:solidFill>
                  </a:rPr>
                  <a:t>1</a:t>
                </a:r>
              </a:p>
            </p:txBody>
          </p:sp>
        </p:grpSp>
        <p:grpSp>
          <p:nvGrpSpPr>
            <p:cNvPr id="5" name="Group 61"/>
            <p:cNvGrpSpPr>
              <a:grpSpLocks/>
            </p:cNvGrpSpPr>
            <p:nvPr/>
          </p:nvGrpSpPr>
          <p:grpSpPr bwMode="auto">
            <a:xfrm>
              <a:off x="2311" y="1039"/>
              <a:ext cx="218" cy="209"/>
              <a:chOff x="2311" y="1039"/>
              <a:chExt cx="218" cy="209"/>
            </a:xfrm>
          </p:grpSpPr>
          <p:sp>
            <p:nvSpPr>
              <p:cNvPr id="30753" name="Line 35"/>
              <p:cNvSpPr>
                <a:spLocks noChangeShapeType="1"/>
              </p:cNvSpPr>
              <p:nvPr/>
            </p:nvSpPr>
            <p:spPr bwMode="auto">
              <a:xfrm flipV="1">
                <a:off x="2518" y="1039"/>
                <a:ext cx="2" cy="209"/>
              </a:xfrm>
              <a:prstGeom prst="line">
                <a:avLst/>
              </a:prstGeom>
              <a:noFill/>
              <a:ln w="19050">
                <a:solidFill>
                  <a:srgbClr val="FFFF00"/>
                </a:solidFill>
                <a:round/>
                <a:headEnd/>
                <a:tailEnd type="triangle" w="med" len="med"/>
              </a:ln>
            </p:spPr>
            <p:txBody>
              <a:bodyPr/>
              <a:lstStyle/>
              <a:p>
                <a:endParaRPr lang="en-US">
                  <a:solidFill>
                    <a:srgbClr val="000000"/>
                  </a:solidFill>
                </a:endParaRPr>
              </a:p>
            </p:txBody>
          </p:sp>
          <p:sp>
            <p:nvSpPr>
              <p:cNvPr id="30754" name="Text Box 38"/>
              <p:cNvSpPr txBox="1">
                <a:spLocks noChangeArrowheads="1"/>
              </p:cNvSpPr>
              <p:nvPr/>
            </p:nvSpPr>
            <p:spPr bwMode="auto">
              <a:xfrm>
                <a:off x="2311" y="1039"/>
                <a:ext cx="218" cy="174"/>
              </a:xfrm>
              <a:prstGeom prst="rect">
                <a:avLst/>
              </a:prstGeom>
              <a:noFill/>
              <a:ln w="9525">
                <a:noFill/>
                <a:miter lim="800000"/>
                <a:headEnd/>
                <a:tailEnd/>
              </a:ln>
            </p:spPr>
            <p:txBody>
              <a:bodyPr wrap="square">
                <a:spAutoFit/>
              </a:bodyPr>
              <a:lstStyle/>
              <a:p>
                <a:pPr>
                  <a:spcBef>
                    <a:spcPct val="50000"/>
                  </a:spcBef>
                </a:pPr>
                <a:r>
                  <a:rPr lang="en-US" sz="1200" b="1" dirty="0">
                    <a:solidFill>
                      <a:srgbClr val="FFFF00"/>
                    </a:solidFill>
                  </a:rPr>
                  <a:t>V</a:t>
                </a:r>
                <a:r>
                  <a:rPr lang="en-US" sz="1200" b="1" baseline="-25000" dirty="0">
                    <a:solidFill>
                      <a:srgbClr val="FFFF00"/>
                    </a:solidFill>
                  </a:rPr>
                  <a:t>2</a:t>
                </a:r>
              </a:p>
            </p:txBody>
          </p:sp>
        </p:grpSp>
      </p:grpSp>
      <p:grpSp>
        <p:nvGrpSpPr>
          <p:cNvPr id="6" name="Group 63"/>
          <p:cNvGrpSpPr>
            <a:grpSpLocks/>
          </p:cNvGrpSpPr>
          <p:nvPr/>
        </p:nvGrpSpPr>
        <p:grpSpPr bwMode="auto">
          <a:xfrm>
            <a:off x="5292725" y="1981200"/>
            <a:ext cx="387350" cy="381000"/>
            <a:chOff x="2374" y="1248"/>
            <a:chExt cx="244" cy="240"/>
          </a:xfrm>
        </p:grpSpPr>
        <p:sp>
          <p:nvSpPr>
            <p:cNvPr id="30749" name="Line 39"/>
            <p:cNvSpPr>
              <a:spLocks noChangeShapeType="1"/>
            </p:cNvSpPr>
            <p:nvPr/>
          </p:nvSpPr>
          <p:spPr bwMode="auto">
            <a:xfrm flipH="1">
              <a:off x="2374" y="1248"/>
              <a:ext cx="144" cy="144"/>
            </a:xfrm>
            <a:prstGeom prst="line">
              <a:avLst/>
            </a:prstGeom>
            <a:noFill/>
            <a:ln w="28575">
              <a:solidFill>
                <a:srgbClr val="FF0000"/>
              </a:solidFill>
              <a:round/>
              <a:headEnd/>
              <a:tailEnd type="triangle" w="med" len="med"/>
            </a:ln>
          </p:spPr>
          <p:txBody>
            <a:bodyPr/>
            <a:lstStyle/>
            <a:p>
              <a:endParaRPr lang="en-US">
                <a:solidFill>
                  <a:srgbClr val="000000"/>
                </a:solidFill>
              </a:endParaRPr>
            </a:p>
          </p:txBody>
        </p:sp>
        <p:sp>
          <p:nvSpPr>
            <p:cNvPr id="30750" name="Text Box 40"/>
            <p:cNvSpPr txBox="1">
              <a:spLocks noChangeArrowheads="1"/>
            </p:cNvSpPr>
            <p:nvPr/>
          </p:nvSpPr>
          <p:spPr bwMode="auto">
            <a:xfrm>
              <a:off x="2400" y="1315"/>
              <a:ext cx="218" cy="173"/>
            </a:xfrm>
            <a:prstGeom prst="rect">
              <a:avLst/>
            </a:prstGeom>
            <a:noFill/>
            <a:ln w="9525">
              <a:noFill/>
              <a:miter lim="800000"/>
              <a:headEnd/>
              <a:tailEnd/>
            </a:ln>
          </p:spPr>
          <p:txBody>
            <a:bodyPr>
              <a:spAutoFit/>
            </a:bodyPr>
            <a:lstStyle/>
            <a:p>
              <a:pPr>
                <a:spcBef>
                  <a:spcPct val="50000"/>
                </a:spcBef>
              </a:pPr>
              <a:r>
                <a:rPr lang="en-US" sz="1200" b="1">
                  <a:solidFill>
                    <a:srgbClr val="FF0000"/>
                  </a:solidFill>
                </a:rPr>
                <a:t>N</a:t>
              </a:r>
              <a:endParaRPr lang="en-US" sz="1200" b="1" baseline="-25000">
                <a:solidFill>
                  <a:srgbClr val="FF0000"/>
                </a:solidFill>
              </a:endParaRPr>
            </a:p>
          </p:txBody>
        </p:sp>
      </p:grpSp>
      <p:pic>
        <p:nvPicPr>
          <p:cNvPr id="30738" name="Picture 50" descr="Edittex"/>
          <p:cNvPicPr>
            <a:picLocks noChangeAspect="1" noChangeArrowheads="1"/>
          </p:cNvPicPr>
          <p:nvPr>
            <p:custDataLst>
              <p:tags r:id="rId1"/>
            </p:custDataLst>
          </p:nvPr>
        </p:nvPicPr>
        <p:blipFill>
          <a:blip r:embed="rId8" cstate="print"/>
          <a:srcRect/>
          <a:stretch>
            <a:fillRect/>
          </a:stretch>
        </p:blipFill>
        <p:spPr bwMode="auto">
          <a:xfrm>
            <a:off x="2625725" y="4332288"/>
            <a:ext cx="361950" cy="150812"/>
          </a:xfrm>
          <a:prstGeom prst="rect">
            <a:avLst/>
          </a:prstGeom>
          <a:noFill/>
          <a:ln w="9525">
            <a:noFill/>
            <a:miter lim="800000"/>
            <a:headEnd/>
            <a:tailEnd/>
          </a:ln>
        </p:spPr>
      </p:pic>
      <p:grpSp>
        <p:nvGrpSpPr>
          <p:cNvPr id="7" name="Group 58"/>
          <p:cNvGrpSpPr>
            <a:grpSpLocks/>
          </p:cNvGrpSpPr>
          <p:nvPr/>
        </p:nvGrpSpPr>
        <p:grpSpPr bwMode="auto">
          <a:xfrm>
            <a:off x="2411413" y="4033838"/>
            <a:ext cx="1363662" cy="671512"/>
            <a:chOff x="559" y="2541"/>
            <a:chExt cx="859" cy="423"/>
          </a:xfrm>
        </p:grpSpPr>
        <p:sp>
          <p:nvSpPr>
            <p:cNvPr id="30745" name="Oval 31"/>
            <p:cNvSpPr>
              <a:spLocks noChangeArrowheads="1"/>
            </p:cNvSpPr>
            <p:nvPr/>
          </p:nvSpPr>
          <p:spPr bwMode="auto">
            <a:xfrm>
              <a:off x="1049" y="2805"/>
              <a:ext cx="36" cy="40"/>
            </a:xfrm>
            <a:prstGeom prst="ellipse">
              <a:avLst/>
            </a:prstGeom>
            <a:solidFill>
              <a:schemeClr val="tx1"/>
            </a:solidFill>
            <a:ln w="12700">
              <a:solidFill>
                <a:schemeClr val="bg2"/>
              </a:solidFill>
              <a:round/>
              <a:headEnd/>
              <a:tailEnd/>
            </a:ln>
          </p:spPr>
          <p:txBody>
            <a:bodyPr wrap="none" anchor="ctr"/>
            <a:lstStyle/>
            <a:p>
              <a:endParaRPr lang="en-US">
                <a:solidFill>
                  <a:srgbClr val="000000"/>
                </a:solidFill>
              </a:endParaRPr>
            </a:p>
          </p:txBody>
        </p:sp>
        <p:sp>
          <p:nvSpPr>
            <p:cNvPr id="30746" name="Oval 32"/>
            <p:cNvSpPr>
              <a:spLocks noChangeArrowheads="1"/>
            </p:cNvSpPr>
            <p:nvPr/>
          </p:nvSpPr>
          <p:spPr bwMode="auto">
            <a:xfrm>
              <a:off x="946" y="2646"/>
              <a:ext cx="36" cy="40"/>
            </a:xfrm>
            <a:prstGeom prst="ellipse">
              <a:avLst/>
            </a:prstGeom>
            <a:solidFill>
              <a:schemeClr val="tx1"/>
            </a:solidFill>
            <a:ln w="12700">
              <a:solidFill>
                <a:schemeClr val="bg2"/>
              </a:solidFill>
              <a:round/>
              <a:headEnd/>
              <a:tailEnd/>
            </a:ln>
          </p:spPr>
          <p:txBody>
            <a:bodyPr wrap="none" anchor="ctr"/>
            <a:lstStyle/>
            <a:p>
              <a:endParaRPr lang="en-US">
                <a:solidFill>
                  <a:srgbClr val="000000"/>
                </a:solidFill>
              </a:endParaRPr>
            </a:p>
          </p:txBody>
        </p:sp>
        <p:pic>
          <p:nvPicPr>
            <p:cNvPr id="30747" name="Picture 49" descr="Edittex"/>
            <p:cNvPicPr>
              <a:picLocks noChangeAspect="1" noChangeArrowheads="1"/>
            </p:cNvPicPr>
            <p:nvPr>
              <p:custDataLst>
                <p:tags r:id="rId5"/>
              </p:custDataLst>
            </p:nvPr>
          </p:nvPicPr>
          <p:blipFill>
            <a:blip r:embed="rId9" cstate="print"/>
            <a:srcRect/>
            <a:stretch>
              <a:fillRect/>
            </a:stretch>
          </p:blipFill>
          <p:spPr bwMode="auto">
            <a:xfrm>
              <a:off x="559" y="2541"/>
              <a:ext cx="423" cy="95"/>
            </a:xfrm>
            <a:prstGeom prst="rect">
              <a:avLst/>
            </a:prstGeom>
            <a:noFill/>
            <a:ln w="9525">
              <a:noFill/>
              <a:miter lim="800000"/>
              <a:headEnd/>
              <a:tailEnd/>
            </a:ln>
          </p:spPr>
        </p:pic>
        <p:pic>
          <p:nvPicPr>
            <p:cNvPr id="30748" name="Picture 51" descr="Edittex"/>
            <p:cNvPicPr>
              <a:picLocks noChangeAspect="1" noChangeArrowheads="1"/>
            </p:cNvPicPr>
            <p:nvPr>
              <p:custDataLst>
                <p:tags r:id="rId6"/>
              </p:custDataLst>
            </p:nvPr>
          </p:nvPicPr>
          <p:blipFill>
            <a:blip r:embed="rId10" cstate="print"/>
            <a:srcRect/>
            <a:stretch>
              <a:fillRect/>
            </a:stretch>
          </p:blipFill>
          <p:spPr bwMode="auto">
            <a:xfrm>
              <a:off x="995" y="2869"/>
              <a:ext cx="423" cy="95"/>
            </a:xfrm>
            <a:prstGeom prst="rect">
              <a:avLst/>
            </a:prstGeom>
            <a:noFill/>
            <a:ln w="9525">
              <a:noFill/>
              <a:miter lim="800000"/>
              <a:headEnd/>
              <a:tailEnd/>
            </a:ln>
          </p:spPr>
        </p:pic>
      </p:grpSp>
      <p:pic>
        <p:nvPicPr>
          <p:cNvPr id="30740" name="Picture 56" descr="Edittex"/>
          <p:cNvPicPr>
            <a:picLocks noChangeAspect="1" noChangeArrowheads="1"/>
          </p:cNvPicPr>
          <p:nvPr>
            <p:custDataLst>
              <p:tags r:id="rId2"/>
            </p:custDataLst>
          </p:nvPr>
        </p:nvPicPr>
        <p:blipFill>
          <a:blip r:embed="rId11" cstate="print"/>
          <a:srcRect/>
          <a:stretch>
            <a:fillRect/>
          </a:stretch>
        </p:blipFill>
        <p:spPr bwMode="auto">
          <a:xfrm>
            <a:off x="4191000" y="1898650"/>
            <a:ext cx="655638" cy="165100"/>
          </a:xfrm>
          <a:prstGeom prst="rect">
            <a:avLst/>
          </a:prstGeom>
          <a:noFill/>
          <a:ln w="9525">
            <a:noFill/>
            <a:miter lim="800000"/>
            <a:headEnd/>
            <a:tailEnd/>
          </a:ln>
        </p:spPr>
      </p:pic>
      <p:sp>
        <p:nvSpPr>
          <p:cNvPr id="30741" name="Oval 30"/>
          <p:cNvSpPr>
            <a:spLocks noChangeArrowheads="1"/>
          </p:cNvSpPr>
          <p:nvPr/>
        </p:nvSpPr>
        <p:spPr bwMode="auto">
          <a:xfrm>
            <a:off x="5489575" y="1970088"/>
            <a:ext cx="57150" cy="63500"/>
          </a:xfrm>
          <a:prstGeom prst="ellipse">
            <a:avLst/>
          </a:prstGeom>
          <a:solidFill>
            <a:schemeClr val="tx1"/>
          </a:solidFill>
          <a:ln w="12700">
            <a:solidFill>
              <a:schemeClr val="bg2"/>
            </a:solidFill>
            <a:round/>
            <a:headEnd/>
            <a:tailEnd/>
          </a:ln>
        </p:spPr>
        <p:txBody>
          <a:bodyPr wrap="none" anchor="ctr"/>
          <a:lstStyle/>
          <a:p>
            <a:endParaRPr lang="en-US">
              <a:solidFill>
                <a:srgbClr val="000000"/>
              </a:solidFill>
            </a:endParaRPr>
          </a:p>
        </p:txBody>
      </p:sp>
      <p:sp>
        <p:nvSpPr>
          <p:cNvPr id="30742" name="Line 57"/>
          <p:cNvSpPr>
            <a:spLocks noChangeShapeType="1"/>
          </p:cNvSpPr>
          <p:nvPr/>
        </p:nvSpPr>
        <p:spPr bwMode="auto">
          <a:xfrm>
            <a:off x="4876800" y="1981200"/>
            <a:ext cx="609600" cy="0"/>
          </a:xfrm>
          <a:prstGeom prst="line">
            <a:avLst/>
          </a:prstGeom>
          <a:noFill/>
          <a:ln w="12700">
            <a:solidFill>
              <a:schemeClr val="tx1"/>
            </a:solidFill>
            <a:round/>
            <a:headEnd/>
            <a:tailEnd type="triangle" w="med" len="med"/>
          </a:ln>
        </p:spPr>
        <p:txBody>
          <a:bodyPr/>
          <a:lstStyle/>
          <a:p>
            <a:endParaRPr lang="en-US">
              <a:solidFill>
                <a:srgbClr val="000000"/>
              </a:solidFill>
            </a:endParaRPr>
          </a:p>
        </p:txBody>
      </p:sp>
      <p:pic>
        <p:nvPicPr>
          <p:cNvPr id="441409" name="Picture 65" descr="Edittex"/>
          <p:cNvPicPr>
            <a:picLocks noChangeAspect="1" noChangeArrowheads="1"/>
          </p:cNvPicPr>
          <p:nvPr>
            <p:custDataLst>
              <p:tags r:id="rId3"/>
            </p:custDataLst>
          </p:nvPr>
        </p:nvPicPr>
        <p:blipFill>
          <a:blip r:embed="rId12" cstate="print"/>
          <a:srcRect/>
          <a:stretch>
            <a:fillRect/>
          </a:stretch>
        </p:blipFill>
        <p:spPr bwMode="auto">
          <a:xfrm>
            <a:off x="5915026" y="3271838"/>
            <a:ext cx="3914775" cy="614362"/>
          </a:xfrm>
          <a:prstGeom prst="rect">
            <a:avLst/>
          </a:prstGeom>
          <a:noFill/>
          <a:ln w="9525">
            <a:noFill/>
            <a:miter lim="800000"/>
            <a:headEnd/>
            <a:tailEnd/>
          </a:ln>
        </p:spPr>
      </p:pic>
      <p:pic>
        <p:nvPicPr>
          <p:cNvPr id="441412" name="Picture 68" descr="Edittex"/>
          <p:cNvPicPr>
            <a:picLocks noChangeAspect="1" noChangeArrowheads="1"/>
          </p:cNvPicPr>
          <p:nvPr>
            <p:custDataLst>
              <p:tags r:id="rId4"/>
            </p:custDataLst>
          </p:nvPr>
        </p:nvPicPr>
        <p:blipFill>
          <a:blip r:embed="rId13" cstate="print"/>
          <a:srcRect/>
          <a:stretch>
            <a:fillRect/>
          </a:stretch>
        </p:blipFill>
        <p:spPr bwMode="auto">
          <a:xfrm>
            <a:off x="5949950" y="4322764"/>
            <a:ext cx="4025900" cy="936625"/>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4140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414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1347">
                                            <p:txEl>
                                              <p:pRg st="0" end="0"/>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41347">
                                            <p:txEl>
                                              <p:pRg st="1" end="1"/>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413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347"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p:txBody>
          <a:bodyPr/>
          <a:lstStyle/>
          <a:p>
            <a:pPr eaLnBrk="1">
              <a:defRPr/>
            </a:pPr>
            <a:r>
              <a:rPr lang="en-US">
                <a:ea typeface="+mj-ea"/>
                <a:sym typeface="Calibri" charset="0"/>
              </a:rPr>
              <a:t>Results</a:t>
            </a:r>
            <a:endParaRPr lang="en-US" sz="1266">
              <a:sym typeface="Calibri" charset="0"/>
            </a:endParaRPr>
          </a:p>
        </p:txBody>
      </p:sp>
      <p:pic>
        <p:nvPicPr>
          <p:cNvPr id="34820" name="Picture 4"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5437" y="1629585"/>
            <a:ext cx="9001125" cy="379065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4821" name="Rectangle 5"/>
          <p:cNvSpPr>
            <a:spLocks/>
          </p:cNvSpPr>
          <p:nvPr/>
        </p:nvSpPr>
        <p:spPr bwMode="auto">
          <a:xfrm>
            <a:off x="4878212" y="5599948"/>
            <a:ext cx="2419188" cy="3519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45720" tIns="45720" rIns="45720" bIns="45720">
            <a:spAutoFit/>
          </a:bodyPr>
          <a:lstStyle/>
          <a:p>
            <a:pPr algn="ctr" defTabSz="642915">
              <a:defRPr/>
            </a:pPr>
            <a:r>
              <a:rPr lang="en-US" sz="1687" dirty="0">
                <a:latin typeface="+mj-lt"/>
                <a:ea typeface="ＭＳ Ｐゴシック" charset="0"/>
                <a:cs typeface="Arial" charset="0"/>
                <a:sym typeface="Arial" charset="0"/>
              </a:rPr>
              <a:t>from Athos </a:t>
            </a:r>
            <a:r>
              <a:rPr lang="en-US" sz="1687" dirty="0" err="1">
                <a:latin typeface="+mj-lt"/>
                <a:ea typeface="ＭＳ Ｐゴシック" charset="0"/>
                <a:cs typeface="Arial" charset="0"/>
                <a:sym typeface="Arial" charset="0"/>
              </a:rPr>
              <a:t>Georghiades</a:t>
            </a:r>
            <a:endParaRPr lang="en-US" sz="1687" dirty="0">
              <a:latin typeface="+mj-lt"/>
              <a:ea typeface="ＭＳ Ｐゴシック" charset="0"/>
              <a:cs typeface="Arial" charset="0"/>
              <a:sym typeface="Arial" charset="0"/>
            </a:endParaRPr>
          </a:p>
        </p:txBody>
      </p:sp>
    </p:spTree>
    <p:extLst>
      <p:ext uri="{BB962C8B-B14F-4D97-AF65-F5344CB8AC3E}">
        <p14:creationId xmlns:p14="http://schemas.microsoft.com/office/powerpoint/2010/main" val="38758499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a:t>Results</a:t>
            </a:r>
          </a:p>
        </p:txBody>
      </p:sp>
      <p:pic>
        <p:nvPicPr>
          <p:cNvPr id="31748" name="Picture 5" descr="buddhas"/>
          <p:cNvPicPr>
            <a:picLocks noChangeAspect="1" noChangeArrowheads="1"/>
          </p:cNvPicPr>
          <p:nvPr/>
        </p:nvPicPr>
        <p:blipFill>
          <a:blip r:embed="rId2" cstate="print"/>
          <a:srcRect/>
          <a:stretch>
            <a:fillRect/>
          </a:stretch>
        </p:blipFill>
        <p:spPr bwMode="auto">
          <a:xfrm>
            <a:off x="1850231" y="2144409"/>
            <a:ext cx="8491537" cy="2751137"/>
          </a:xfrm>
          <a:prstGeom prst="rect">
            <a:avLst/>
          </a:prstGeom>
          <a:noFill/>
          <a:ln w="9525">
            <a:noFill/>
            <a:miter lim="800000"/>
            <a:headEnd/>
            <a:tailEnd/>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Extension</a:t>
            </a:r>
          </a:p>
        </p:txBody>
      </p:sp>
      <p:sp>
        <p:nvSpPr>
          <p:cNvPr id="3" name="Content Placeholder 2"/>
          <p:cNvSpPr>
            <a:spLocks noGrp="1"/>
          </p:cNvSpPr>
          <p:nvPr>
            <p:ph idx="1"/>
          </p:nvPr>
        </p:nvSpPr>
        <p:spPr/>
        <p:txBody>
          <a:bodyPr/>
          <a:lstStyle/>
          <a:p>
            <a:r>
              <a:rPr lang="en-US" dirty="0"/>
              <a:t>Photometric Stereo from Colored Lighting</a:t>
            </a:r>
          </a:p>
        </p:txBody>
      </p:sp>
      <p:pic>
        <p:nvPicPr>
          <p:cNvPr id="861186" name="Picture 2" descr="Example reconstru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103" y="2280539"/>
            <a:ext cx="5023007" cy="334867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97301" y="5826151"/>
            <a:ext cx="8698920" cy="877163"/>
          </a:xfrm>
          <a:prstGeom prst="rect">
            <a:avLst/>
          </a:prstGeom>
        </p:spPr>
        <p:txBody>
          <a:bodyPr wrap="none">
            <a:spAutoFit/>
          </a:bodyPr>
          <a:lstStyle/>
          <a:p>
            <a:r>
              <a:rPr lang="en-US" sz="1700" b="1" dirty="0"/>
              <a:t>Video </a:t>
            </a:r>
            <a:r>
              <a:rPr lang="en-US" sz="1700" b="1" dirty="0" err="1"/>
              <a:t>Normals</a:t>
            </a:r>
            <a:r>
              <a:rPr lang="en-US" sz="1700" b="1" dirty="0"/>
              <a:t> from Colored Lights</a:t>
            </a:r>
          </a:p>
          <a:p>
            <a:r>
              <a:rPr lang="en-US" sz="1700" dirty="0"/>
              <a:t>Gabriel J. </a:t>
            </a:r>
            <a:r>
              <a:rPr lang="en-US" sz="1700" dirty="0" err="1"/>
              <a:t>Brostow</a:t>
            </a:r>
            <a:r>
              <a:rPr lang="en-US" sz="1700" dirty="0"/>
              <a:t>, Carlos Hernández, George </a:t>
            </a:r>
            <a:r>
              <a:rPr lang="en-US" sz="1700" dirty="0" err="1"/>
              <a:t>Vogiatzis</a:t>
            </a:r>
            <a:r>
              <a:rPr lang="en-US" sz="1700" dirty="0"/>
              <a:t>, </a:t>
            </a:r>
            <a:r>
              <a:rPr lang="en-US" sz="1700" dirty="0" err="1"/>
              <a:t>Björn</a:t>
            </a:r>
            <a:r>
              <a:rPr lang="en-US" sz="1700" dirty="0"/>
              <a:t> </a:t>
            </a:r>
            <a:r>
              <a:rPr lang="en-US" sz="1700" dirty="0" err="1"/>
              <a:t>Stenger</a:t>
            </a:r>
            <a:r>
              <a:rPr lang="en-US" sz="1700" dirty="0"/>
              <a:t>, Roberto </a:t>
            </a:r>
            <a:r>
              <a:rPr lang="en-US" sz="1700" dirty="0" err="1"/>
              <a:t>Cipolla</a:t>
            </a:r>
            <a:endParaRPr lang="en-US" sz="1700" dirty="0"/>
          </a:p>
          <a:p>
            <a:r>
              <a:rPr lang="en-US" sz="1700" dirty="0">
                <a:hlinkClick r:id="rId3"/>
              </a:rPr>
              <a:t>IEEE TPAMI</a:t>
            </a:r>
            <a:r>
              <a:rPr lang="en-US" sz="1700" dirty="0"/>
              <a:t>, Vol. 33, No. 10, pages 2104-2114, October 2011.</a:t>
            </a:r>
          </a:p>
        </p:txBody>
      </p:sp>
      <p:pic>
        <p:nvPicPr>
          <p:cNvPr id="8611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8109" y="2316750"/>
            <a:ext cx="4077830" cy="3244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0238281"/>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070741601"/>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now, ignore </a:t>
            </a:r>
            <a:r>
              <a:rPr lang="en-US" dirty="0" err="1"/>
              <a:t>specular</a:t>
            </a:r>
            <a:r>
              <a:rPr lang="en-US" dirty="0"/>
              <a:t> reflection</a:t>
            </a:r>
          </a:p>
        </p:txBody>
      </p:sp>
      <p:pic>
        <p:nvPicPr>
          <p:cNvPr id="5122" name="Picture 2" descr="http://www.akworld.net/webblog/wp-content/uploads/2007/06/reflection.jpg"/>
          <p:cNvPicPr>
            <a:picLocks noChangeAspect="1" noChangeArrowheads="1"/>
          </p:cNvPicPr>
          <p:nvPr/>
        </p:nvPicPr>
        <p:blipFill>
          <a:blip r:embed="rId3" cstate="print"/>
          <a:srcRect/>
          <a:stretch>
            <a:fillRect/>
          </a:stretch>
        </p:blipFill>
        <p:spPr bwMode="auto">
          <a:xfrm>
            <a:off x="6629400" y="1600200"/>
            <a:ext cx="3832006" cy="4621284"/>
          </a:xfrm>
          <a:prstGeom prst="rect">
            <a:avLst/>
          </a:prstGeom>
          <a:noFill/>
        </p:spPr>
      </p:pic>
      <p:pic>
        <p:nvPicPr>
          <p:cNvPr id="5124" name="Picture 4" descr="Reflection"/>
          <p:cNvPicPr>
            <a:picLocks noChangeAspect="1" noChangeArrowheads="1"/>
          </p:cNvPicPr>
          <p:nvPr/>
        </p:nvPicPr>
        <p:blipFill>
          <a:blip r:embed="rId4" cstate="print"/>
          <a:srcRect/>
          <a:stretch>
            <a:fillRect/>
          </a:stretch>
        </p:blipFill>
        <p:spPr bwMode="auto">
          <a:xfrm>
            <a:off x="1828800" y="2133600"/>
            <a:ext cx="4648200" cy="3654648"/>
          </a:xfrm>
          <a:prstGeom prst="rect">
            <a:avLst/>
          </a:prstGeom>
          <a:noFill/>
        </p:spPr>
      </p:pic>
      <p:sp>
        <p:nvSpPr>
          <p:cNvPr id="5" name="Rectangle 4"/>
          <p:cNvSpPr/>
          <p:nvPr/>
        </p:nvSpPr>
        <p:spPr>
          <a:xfrm>
            <a:off x="4038656" y="6520939"/>
            <a:ext cx="6596737" cy="307777"/>
          </a:xfrm>
          <a:prstGeom prst="rect">
            <a:avLst/>
          </a:prstGeom>
        </p:spPr>
        <p:txBody>
          <a:bodyPr wrap="square">
            <a:spAutoFit/>
          </a:bodyPr>
          <a:lstStyle/>
          <a:p>
            <a:r>
              <a:rPr lang="en-US" sz="1400" dirty="0"/>
              <a:t>Slides from Photometric Methods for 3D Modeling, Matsushita, Wilburn, Ben-Ezra</a:t>
            </a:r>
          </a:p>
        </p:txBody>
      </p:sp>
    </p:spTree>
    <p:extLst>
      <p:ext uri="{BB962C8B-B14F-4D97-AF65-F5344CB8AC3E}">
        <p14:creationId xmlns:p14="http://schemas.microsoft.com/office/powerpoint/2010/main" val="95653240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Refraction…</a:t>
            </a:r>
          </a:p>
        </p:txBody>
      </p:sp>
      <p:pic>
        <p:nvPicPr>
          <p:cNvPr id="71682" name="Picture 2" descr="http://farm2.static.flickr.com/1320/902941386_6a0c368f8c_o.jpg"/>
          <p:cNvPicPr>
            <a:picLocks noChangeAspect="1" noChangeArrowheads="1"/>
          </p:cNvPicPr>
          <p:nvPr/>
        </p:nvPicPr>
        <p:blipFill>
          <a:blip r:embed="rId2" cstate="print"/>
          <a:srcRect/>
          <a:stretch>
            <a:fillRect/>
          </a:stretch>
        </p:blipFill>
        <p:spPr bwMode="auto">
          <a:xfrm>
            <a:off x="1676400" y="1981200"/>
            <a:ext cx="4889500" cy="3672558"/>
          </a:xfrm>
          <a:prstGeom prst="rect">
            <a:avLst/>
          </a:prstGeom>
          <a:noFill/>
        </p:spPr>
      </p:pic>
      <p:pic>
        <p:nvPicPr>
          <p:cNvPr id="71684" name="Picture 4" descr="http://levelofdetail.files.wordpress.com/2008/01/caustics.jpg"/>
          <p:cNvPicPr>
            <a:picLocks noChangeAspect="1" noChangeArrowheads="1"/>
          </p:cNvPicPr>
          <p:nvPr/>
        </p:nvPicPr>
        <p:blipFill>
          <a:blip r:embed="rId3" cstate="print"/>
          <a:srcRect/>
          <a:stretch>
            <a:fillRect/>
          </a:stretch>
        </p:blipFill>
        <p:spPr bwMode="auto">
          <a:xfrm>
            <a:off x="6629400" y="1981201"/>
            <a:ext cx="3924300" cy="3629025"/>
          </a:xfrm>
          <a:prstGeom prst="rect">
            <a:avLst/>
          </a:prstGeom>
          <a:noFill/>
        </p:spPr>
      </p:pic>
      <p:sp>
        <p:nvSpPr>
          <p:cNvPr id="5" name="Rectangle 4"/>
          <p:cNvSpPr/>
          <p:nvPr/>
        </p:nvSpPr>
        <p:spPr>
          <a:xfrm>
            <a:off x="4038656" y="6520939"/>
            <a:ext cx="6596737" cy="307777"/>
          </a:xfrm>
          <a:prstGeom prst="rect">
            <a:avLst/>
          </a:prstGeom>
        </p:spPr>
        <p:txBody>
          <a:bodyPr wrap="square">
            <a:spAutoFit/>
          </a:bodyPr>
          <a:lstStyle/>
          <a:p>
            <a:r>
              <a:rPr lang="en-US" sz="1400" dirty="0"/>
              <a:t>Slides from Photometric Methods for 3D Modeling, Matsushita, Wilburn, Ben-Ezra</a:t>
            </a:r>
          </a:p>
        </p:txBody>
      </p:sp>
    </p:spTree>
    <p:extLst>
      <p:ext uri="{BB962C8B-B14F-4D97-AF65-F5344CB8AC3E}">
        <p14:creationId xmlns:p14="http://schemas.microsoft.com/office/powerpoint/2010/main" val="25496304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782" y="-23812"/>
            <a:ext cx="10880436" cy="1143000"/>
          </a:xfrm>
        </p:spPr>
        <p:txBody>
          <a:bodyPr>
            <a:noAutofit/>
          </a:bodyPr>
          <a:lstStyle/>
          <a:p>
            <a:r>
              <a:rPr lang="en-US" sz="3600" dirty="0"/>
              <a:t>Can we determine shape from lighting?</a:t>
            </a:r>
          </a:p>
        </p:txBody>
      </p:sp>
      <p:sp>
        <p:nvSpPr>
          <p:cNvPr id="7" name="Content Placeholder 6"/>
          <p:cNvSpPr>
            <a:spLocks noGrp="1"/>
          </p:cNvSpPr>
          <p:nvPr>
            <p:ph idx="1"/>
          </p:nvPr>
        </p:nvSpPr>
        <p:spPr>
          <a:xfrm>
            <a:off x="2209800" y="4843600"/>
            <a:ext cx="7772400" cy="2014400"/>
          </a:xfrm>
        </p:spPr>
        <p:txBody>
          <a:bodyPr>
            <a:normAutofit/>
          </a:bodyPr>
          <a:lstStyle/>
          <a:p>
            <a:pPr>
              <a:buFont typeface="Arial" panose="020B0604020202020204" pitchFamily="34" charset="0"/>
              <a:buChar char="•"/>
            </a:pPr>
            <a:r>
              <a:rPr lang="en-US" dirty="0"/>
              <a:t>Are these spheres?</a:t>
            </a:r>
          </a:p>
          <a:p>
            <a:pPr lvl="1">
              <a:buFont typeface="Arial" panose="020B0604020202020204" pitchFamily="34" charset="0"/>
              <a:buChar char="•"/>
            </a:pPr>
            <a:r>
              <a:rPr lang="en-US" dirty="0"/>
              <a:t>Or just flat discs painted with varying albedo?</a:t>
            </a:r>
          </a:p>
        </p:txBody>
      </p:sp>
      <p:pic>
        <p:nvPicPr>
          <p:cNvPr id="859138" name="Picture 2" descr="http://mmack.files.wordpress.com/2009/12/diffuse_sphe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2819" y="1116956"/>
            <a:ext cx="4857750" cy="335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514419"/>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a:t>
            </a:r>
            <a:r>
              <a:rPr lang="en-US" dirty="0" err="1"/>
              <a:t>Interreflections</a:t>
            </a:r>
            <a:r>
              <a:rPr lang="en-US" dirty="0"/>
              <a:t>…</a:t>
            </a:r>
          </a:p>
        </p:txBody>
      </p:sp>
      <p:pic>
        <p:nvPicPr>
          <p:cNvPr id="72706" name="Picture 2" descr="Room sweet room"/>
          <p:cNvPicPr>
            <a:picLocks noChangeAspect="1" noChangeArrowheads="1"/>
          </p:cNvPicPr>
          <p:nvPr/>
        </p:nvPicPr>
        <p:blipFill>
          <a:blip r:embed="rId2" cstate="print"/>
          <a:srcRect/>
          <a:stretch>
            <a:fillRect/>
          </a:stretch>
        </p:blipFill>
        <p:spPr bwMode="auto">
          <a:xfrm>
            <a:off x="2590800" y="1524000"/>
            <a:ext cx="3276600" cy="5007904"/>
          </a:xfrm>
          <a:prstGeom prst="rect">
            <a:avLst/>
          </a:prstGeom>
          <a:noFill/>
        </p:spPr>
      </p:pic>
      <p:pic>
        <p:nvPicPr>
          <p:cNvPr id="72708" name="Picture 4" descr="Room with a table"/>
          <p:cNvPicPr>
            <a:picLocks noChangeAspect="1" noChangeArrowheads="1"/>
          </p:cNvPicPr>
          <p:nvPr/>
        </p:nvPicPr>
        <p:blipFill>
          <a:blip r:embed="rId3" cstate="print"/>
          <a:srcRect/>
          <a:stretch>
            <a:fillRect/>
          </a:stretch>
        </p:blipFill>
        <p:spPr bwMode="auto">
          <a:xfrm>
            <a:off x="6248400" y="1524000"/>
            <a:ext cx="3617781" cy="5029200"/>
          </a:xfrm>
          <a:prstGeom prst="rect">
            <a:avLst/>
          </a:prstGeom>
          <a:noFill/>
        </p:spPr>
      </p:pic>
      <p:sp>
        <p:nvSpPr>
          <p:cNvPr id="5" name="Rectangle 4"/>
          <p:cNvSpPr/>
          <p:nvPr/>
        </p:nvSpPr>
        <p:spPr>
          <a:xfrm>
            <a:off x="4038656" y="6520939"/>
            <a:ext cx="6596737" cy="307777"/>
          </a:xfrm>
          <a:prstGeom prst="rect">
            <a:avLst/>
          </a:prstGeom>
        </p:spPr>
        <p:txBody>
          <a:bodyPr wrap="square">
            <a:spAutoFit/>
          </a:bodyPr>
          <a:lstStyle/>
          <a:p>
            <a:r>
              <a:rPr lang="en-US" sz="1400" dirty="0"/>
              <a:t>Slides from Photometric Methods for 3D Modeling, Matsushita, Wilburn, Ben-Ezra</a:t>
            </a:r>
          </a:p>
        </p:txBody>
      </p:sp>
    </p:spTree>
    <p:extLst>
      <p:ext uri="{BB962C8B-B14F-4D97-AF65-F5344CB8AC3E}">
        <p14:creationId xmlns:p14="http://schemas.microsoft.com/office/powerpoint/2010/main" val="3553219324"/>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And Subsurface Scattering…</a:t>
            </a:r>
          </a:p>
        </p:txBody>
      </p:sp>
      <p:pic>
        <p:nvPicPr>
          <p:cNvPr id="75778" name="Picture 2" descr="http://www.atlsemi.com/ver3/products/tech/cinefx08.jpg"/>
          <p:cNvPicPr>
            <a:picLocks noChangeAspect="1" noChangeArrowheads="1"/>
          </p:cNvPicPr>
          <p:nvPr/>
        </p:nvPicPr>
        <p:blipFill>
          <a:blip r:embed="rId2" cstate="print"/>
          <a:srcRect/>
          <a:stretch>
            <a:fillRect/>
          </a:stretch>
        </p:blipFill>
        <p:spPr bwMode="auto">
          <a:xfrm>
            <a:off x="1752600" y="1600200"/>
            <a:ext cx="4191000" cy="4191000"/>
          </a:xfrm>
          <a:prstGeom prst="rect">
            <a:avLst/>
          </a:prstGeom>
          <a:noFill/>
        </p:spPr>
      </p:pic>
      <p:pic>
        <p:nvPicPr>
          <p:cNvPr id="75781" name="Picture 5"/>
          <p:cNvPicPr>
            <a:picLocks noChangeAspect="1" noChangeArrowheads="1"/>
          </p:cNvPicPr>
          <p:nvPr/>
        </p:nvPicPr>
        <p:blipFill>
          <a:blip r:embed="rId3" cstate="print"/>
          <a:srcRect/>
          <a:stretch>
            <a:fillRect/>
          </a:stretch>
        </p:blipFill>
        <p:spPr bwMode="auto">
          <a:xfrm>
            <a:off x="6172201" y="2286001"/>
            <a:ext cx="4200525" cy="3093871"/>
          </a:xfrm>
          <a:prstGeom prst="rect">
            <a:avLst/>
          </a:prstGeom>
          <a:noFill/>
          <a:ln w="9525">
            <a:noFill/>
            <a:miter lim="800000"/>
            <a:headEnd/>
            <a:tailEnd/>
          </a:ln>
        </p:spPr>
      </p:pic>
      <p:sp>
        <p:nvSpPr>
          <p:cNvPr id="5" name="Rectangle 4"/>
          <p:cNvSpPr/>
          <p:nvPr/>
        </p:nvSpPr>
        <p:spPr>
          <a:xfrm>
            <a:off x="4038656" y="6520939"/>
            <a:ext cx="6596737" cy="307777"/>
          </a:xfrm>
          <a:prstGeom prst="rect">
            <a:avLst/>
          </a:prstGeom>
        </p:spPr>
        <p:txBody>
          <a:bodyPr wrap="square">
            <a:spAutoFit/>
          </a:bodyPr>
          <a:lstStyle/>
          <a:p>
            <a:r>
              <a:rPr lang="en-US" sz="1400" dirty="0"/>
              <a:t>Slides from Photometric Methods for 3D Modeling, Matsushita, Wilburn, Ben-Ezra</a:t>
            </a:r>
          </a:p>
        </p:txBody>
      </p:sp>
    </p:spTree>
    <p:extLst>
      <p:ext uri="{BB962C8B-B14F-4D97-AF65-F5344CB8AC3E}">
        <p14:creationId xmlns:p14="http://schemas.microsoft.com/office/powerpoint/2010/main" val="685523077"/>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t>Limitations</a:t>
            </a:r>
          </a:p>
        </p:txBody>
      </p:sp>
      <p:sp>
        <p:nvSpPr>
          <p:cNvPr id="33795" name="Rectangle 3"/>
          <p:cNvSpPr>
            <a:spLocks noGrp="1" noChangeArrowheads="1"/>
          </p:cNvSpPr>
          <p:nvPr>
            <p:ph idx="1"/>
          </p:nvPr>
        </p:nvSpPr>
        <p:spPr>
          <a:xfrm>
            <a:off x="609600" y="1600201"/>
            <a:ext cx="10972800" cy="4869057"/>
          </a:xfrm>
        </p:spPr>
        <p:txBody>
          <a:bodyPr>
            <a:normAutofit fontScale="85000" lnSpcReduction="20000"/>
          </a:bodyPr>
          <a:lstStyle/>
          <a:p>
            <a:pPr>
              <a:buFontTx/>
              <a:buNone/>
            </a:pPr>
            <a:r>
              <a:rPr lang="en-US" dirty="0"/>
              <a:t>Bigger problems</a:t>
            </a:r>
          </a:p>
          <a:p>
            <a:pPr lvl="1"/>
            <a:r>
              <a:rPr lang="en-US" dirty="0"/>
              <a:t>doesn’t work for shiny things, semi-translucent things</a:t>
            </a:r>
          </a:p>
          <a:p>
            <a:pPr lvl="1"/>
            <a:r>
              <a:rPr lang="en-US" dirty="0"/>
              <a:t>shadows, inter-reflections</a:t>
            </a:r>
          </a:p>
          <a:p>
            <a:pPr>
              <a:buFontTx/>
              <a:buNone/>
            </a:pPr>
            <a:r>
              <a:rPr lang="en-US" dirty="0"/>
              <a:t>Smaller problems</a:t>
            </a:r>
          </a:p>
          <a:p>
            <a:pPr lvl="1"/>
            <a:r>
              <a:rPr lang="en-US" dirty="0"/>
              <a:t>camera and lights have to be distant</a:t>
            </a:r>
          </a:p>
          <a:p>
            <a:pPr lvl="1"/>
            <a:r>
              <a:rPr lang="en-US" dirty="0"/>
              <a:t>calibration requirements</a:t>
            </a:r>
          </a:p>
          <a:p>
            <a:pPr lvl="2"/>
            <a:r>
              <a:rPr lang="en-US" dirty="0"/>
              <a:t>measure light source directions, intensities</a:t>
            </a:r>
          </a:p>
          <a:p>
            <a:pPr lvl="2"/>
            <a:r>
              <a:rPr lang="en-US" dirty="0"/>
              <a:t>camera response function</a:t>
            </a:r>
          </a:p>
          <a:p>
            <a:pPr>
              <a:buFontTx/>
              <a:buNone/>
            </a:pPr>
            <a:r>
              <a:rPr lang="en-US" dirty="0"/>
              <a:t>Newer work addresses some of these issues</a:t>
            </a:r>
          </a:p>
          <a:p>
            <a:pPr>
              <a:buFontTx/>
              <a:buNone/>
            </a:pPr>
            <a:r>
              <a:rPr lang="en-US" dirty="0"/>
              <a:t>Some pointers for further reading:</a:t>
            </a:r>
          </a:p>
          <a:p>
            <a:pPr lvl="1"/>
            <a:r>
              <a:rPr lang="en-US" sz="1600" dirty="0"/>
              <a:t>Zickler, </a:t>
            </a:r>
            <a:r>
              <a:rPr lang="en-US" sz="1600" dirty="0" err="1"/>
              <a:t>Belhumeur</a:t>
            </a:r>
            <a:r>
              <a:rPr lang="en-US" sz="1600" dirty="0"/>
              <a:t>, and Kriegman, </a:t>
            </a:r>
            <a:r>
              <a:rPr lang="en-US" sz="1600" i="1" dirty="0"/>
              <a:t>"</a:t>
            </a:r>
            <a:r>
              <a:rPr lang="en-US" sz="1600" i="1" dirty="0">
                <a:hlinkClick r:id="rId2"/>
              </a:rPr>
              <a:t>Helmholtz </a:t>
            </a:r>
            <a:r>
              <a:rPr lang="en-US" sz="1600" i="1" dirty="0" err="1">
                <a:hlinkClick r:id="rId2"/>
              </a:rPr>
              <a:t>Stereopsis</a:t>
            </a:r>
            <a:r>
              <a:rPr lang="en-US" sz="1600" i="1" dirty="0">
                <a:hlinkClick r:id="rId2"/>
              </a:rPr>
              <a:t>: Exploiting Reciprocity for Surface Reconstruction</a:t>
            </a:r>
            <a:r>
              <a:rPr lang="en-US" sz="1600" i="1" dirty="0"/>
              <a:t>."</a:t>
            </a:r>
            <a:r>
              <a:rPr lang="en-US" sz="1600" dirty="0"/>
              <a:t> IJCV, Vol. 49 No. 2/3, pp 215-227.</a:t>
            </a:r>
            <a:r>
              <a:rPr lang="en-US" dirty="0"/>
              <a:t> </a:t>
            </a:r>
          </a:p>
          <a:p>
            <a:pPr lvl="1"/>
            <a:r>
              <a:rPr lang="en-US" sz="1600" dirty="0"/>
              <a:t>Hertzmann &amp; Seitz, “</a:t>
            </a:r>
            <a:r>
              <a:rPr lang="en-US" sz="1600" i="1" dirty="0">
                <a:hlinkClick r:id="rId3"/>
              </a:rPr>
              <a:t>Example-Based Photometric Stereo: Shape Reconstruction with General, Varying BRDFs</a:t>
            </a:r>
            <a:r>
              <a:rPr lang="en-US" sz="1600" dirty="0"/>
              <a:t>.” IEEE Trans. PAMI 2005</a:t>
            </a:r>
          </a:p>
        </p:txBody>
      </p:sp>
    </p:spTree>
    <p:extLst>
      <p:ext uri="{BB962C8B-B14F-4D97-AF65-F5344CB8AC3E}">
        <p14:creationId xmlns:p14="http://schemas.microsoft.com/office/powerpoint/2010/main" val="16117521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79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79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79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795">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79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795">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795">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79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24000" y="1163141"/>
            <a:ext cx="9144000" cy="4531718"/>
          </a:xfrm>
          <a:prstGeom prst="rect">
            <a:avLst/>
          </a:prstGeom>
        </p:spPr>
      </p:pic>
      <p:sp>
        <p:nvSpPr>
          <p:cNvPr id="5" name="Rectangle 4"/>
          <p:cNvSpPr>
            <a:spLocks/>
          </p:cNvSpPr>
          <p:nvPr/>
        </p:nvSpPr>
        <p:spPr bwMode="auto">
          <a:xfrm>
            <a:off x="4113298" y="6268897"/>
            <a:ext cx="3964291" cy="46160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5719" tIns="35719" rIns="35719" bIns="35719" anchor="ctr">
            <a:spAutoFit/>
          </a:bodyPr>
          <a:lstStyle/>
          <a:p>
            <a:pPr algn="ctr" defTabSz="410751" fontAlgn="base" hangingPunct="0">
              <a:spcBef>
                <a:spcPct val="0"/>
              </a:spcBef>
              <a:spcAft>
                <a:spcPct val="0"/>
              </a:spcAft>
              <a:defRPr/>
            </a:pPr>
            <a:r>
              <a:rPr lang="en-US" sz="2531" dirty="0">
                <a:solidFill>
                  <a:srgbClr val="000000"/>
                </a:solidFill>
                <a:latin typeface="Helvetica Light" charset="0"/>
                <a:ea typeface="ＭＳ Ｐゴシック" charset="0"/>
                <a:cs typeface="Helvetica Light" charset="0"/>
                <a:sym typeface="Helvetica Light" charset="0"/>
              </a:rPr>
              <a:t>Johnson and </a:t>
            </a:r>
            <a:r>
              <a:rPr lang="en-US" sz="2531" dirty="0" err="1">
                <a:solidFill>
                  <a:srgbClr val="000000"/>
                </a:solidFill>
                <a:latin typeface="Helvetica Light" charset="0"/>
                <a:ea typeface="ＭＳ Ｐゴシック" charset="0"/>
                <a:cs typeface="Helvetica Light" charset="0"/>
                <a:sym typeface="Helvetica Light" charset="0"/>
              </a:rPr>
              <a:t>Adelson</a:t>
            </a:r>
            <a:r>
              <a:rPr lang="en-US" sz="2531" dirty="0">
                <a:solidFill>
                  <a:srgbClr val="000000"/>
                </a:solidFill>
                <a:latin typeface="Helvetica Light" charset="0"/>
                <a:ea typeface="ＭＳ Ｐゴシック" charset="0"/>
                <a:cs typeface="Helvetica Light" charset="0"/>
                <a:sym typeface="Helvetica Light" charset="0"/>
              </a:rPr>
              <a:t>, 2009</a:t>
            </a:r>
            <a:endParaRPr lang="en-US" sz="1266" dirty="0">
              <a:solidFill>
                <a:srgbClr val="000000"/>
              </a:solidFill>
              <a:latin typeface="Helvetica Light" charset="0"/>
              <a:ea typeface="ＭＳ Ｐゴシック" charset="0"/>
              <a:cs typeface="Helvetica Light" charset="0"/>
              <a:sym typeface="Helvetica Light" charset="0"/>
            </a:endParaRPr>
          </a:p>
        </p:txBody>
      </p:sp>
    </p:spTree>
    <p:extLst>
      <p:ext uri="{BB962C8B-B14F-4D97-AF65-F5344CB8AC3E}">
        <p14:creationId xmlns:p14="http://schemas.microsoft.com/office/powerpoint/2010/main" val="3450794097"/>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descr="pasted-image.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59845" y="696517"/>
            <a:ext cx="7072313" cy="546496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4"/>
          <p:cNvSpPr>
            <a:spLocks/>
          </p:cNvSpPr>
          <p:nvPr/>
        </p:nvSpPr>
        <p:spPr bwMode="auto">
          <a:xfrm>
            <a:off x="4113298" y="6268897"/>
            <a:ext cx="3964291" cy="46160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5719" tIns="35719" rIns="35719" bIns="35719" anchor="ctr">
            <a:spAutoFit/>
          </a:bodyPr>
          <a:lstStyle/>
          <a:p>
            <a:pPr algn="ctr" defTabSz="410751" fontAlgn="base" hangingPunct="0">
              <a:spcBef>
                <a:spcPct val="0"/>
              </a:spcBef>
              <a:spcAft>
                <a:spcPct val="0"/>
              </a:spcAft>
              <a:defRPr/>
            </a:pPr>
            <a:r>
              <a:rPr lang="en-US" sz="2531" dirty="0">
                <a:solidFill>
                  <a:srgbClr val="000000"/>
                </a:solidFill>
                <a:latin typeface="Helvetica Light" charset="0"/>
                <a:ea typeface="ＭＳ Ｐゴシック" charset="0"/>
                <a:cs typeface="Helvetica Light" charset="0"/>
                <a:sym typeface="Helvetica Light" charset="0"/>
              </a:rPr>
              <a:t>Johnson and </a:t>
            </a:r>
            <a:r>
              <a:rPr lang="en-US" sz="2531" dirty="0" err="1">
                <a:solidFill>
                  <a:srgbClr val="000000"/>
                </a:solidFill>
                <a:latin typeface="Helvetica Light" charset="0"/>
                <a:ea typeface="ＭＳ Ｐゴシック" charset="0"/>
                <a:cs typeface="Helvetica Light" charset="0"/>
                <a:sym typeface="Helvetica Light" charset="0"/>
              </a:rPr>
              <a:t>Adelson</a:t>
            </a:r>
            <a:r>
              <a:rPr lang="en-US" sz="2531" dirty="0">
                <a:solidFill>
                  <a:srgbClr val="000000"/>
                </a:solidFill>
                <a:latin typeface="Helvetica Light" charset="0"/>
                <a:ea typeface="ＭＳ Ｐゴシック" charset="0"/>
                <a:cs typeface="Helvetica Light" charset="0"/>
                <a:sym typeface="Helvetica Light" charset="0"/>
              </a:rPr>
              <a:t>, 2009</a:t>
            </a:r>
            <a:endParaRPr lang="en-US" sz="1266" dirty="0">
              <a:solidFill>
                <a:srgbClr val="000000"/>
              </a:solidFill>
              <a:latin typeface="Helvetica Light" charset="0"/>
              <a:ea typeface="ＭＳ Ｐゴシック" charset="0"/>
              <a:cs typeface="Helvetica Light" charset="0"/>
              <a:sym typeface="Helvetica Light" charset="0"/>
            </a:endParaRPr>
          </a:p>
        </p:txBody>
      </p:sp>
    </p:spTree>
    <p:extLst>
      <p:ext uri="{BB962C8B-B14F-4D97-AF65-F5344CB8AC3E}">
        <p14:creationId xmlns:p14="http://schemas.microsoft.com/office/powerpoint/2010/main" val="1096131830"/>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descr="pasted-image.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59845" y="696517"/>
            <a:ext cx="7072313" cy="546496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28504649"/>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descr="pasted-image.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59845" y="696517"/>
            <a:ext cx="7072313" cy="546496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01442985"/>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descr="pasted-image.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59845" y="696517"/>
            <a:ext cx="7072313" cy="546496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3971751"/>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descr="pasted-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0974" y="50230"/>
            <a:ext cx="9008939" cy="67564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61772663"/>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ea typeface="+mj-ea"/>
              <a:sym typeface="Calibri" charset="0"/>
            </a:endParaRPr>
          </a:p>
        </p:txBody>
      </p:sp>
      <p:pic>
        <p:nvPicPr>
          <p:cNvPr id="68610" name="Picture 3" descr="Screen Shot 2016-04-11 at 9.39.02 AM.png"/>
          <p:cNvPicPr>
            <a:picLocks noChangeAspect="1"/>
          </p:cNvPicPr>
          <p:nvPr/>
        </p:nvPicPr>
        <p:blipFill>
          <a:blip r:embed="rId2">
            <a:extLst>
              <a:ext uri="{28A0092B-C50C-407E-A947-70E740481C1C}">
                <a14:useLocalDpi xmlns:a14="http://schemas.microsoft.com/office/drawing/2010/main" val="0"/>
              </a:ext>
            </a:extLst>
          </a:blip>
          <a:srcRect t="10088"/>
          <a:stretch>
            <a:fillRect/>
          </a:stretch>
        </p:blipFill>
        <p:spPr bwMode="auto">
          <a:xfrm>
            <a:off x="1524000" y="0"/>
            <a:ext cx="8813602" cy="23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4" descr="Screen Shot 2016-04-11 at 9.38.39 AM.png"/>
          <p:cNvPicPr>
            <a:picLocks noChangeAspect="1"/>
          </p:cNvPicPr>
          <p:nvPr/>
        </p:nvPicPr>
        <p:blipFill>
          <a:blip r:embed="rId3">
            <a:extLst>
              <a:ext uri="{28A0092B-C50C-407E-A947-70E740481C1C}">
                <a14:useLocalDpi xmlns:a14="http://schemas.microsoft.com/office/drawing/2010/main" val="0"/>
              </a:ext>
            </a:extLst>
          </a:blip>
          <a:srcRect t="10199"/>
          <a:stretch>
            <a:fillRect/>
          </a:stretch>
        </p:blipFill>
        <p:spPr bwMode="auto">
          <a:xfrm>
            <a:off x="2559845" y="2357439"/>
            <a:ext cx="6375797" cy="4566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616475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p:txBody>
          <a:bodyPr/>
          <a:lstStyle/>
          <a:p>
            <a:r>
              <a:rPr lang="en-US" dirty="0"/>
              <a:t>Reflectance</a:t>
            </a:r>
          </a:p>
        </p:txBody>
      </p:sp>
      <p:sp>
        <p:nvSpPr>
          <p:cNvPr id="409603" name="Rectangle 3"/>
          <p:cNvSpPr>
            <a:spLocks noGrp="1" noChangeArrowheads="1"/>
          </p:cNvSpPr>
          <p:nvPr>
            <p:ph idx="1"/>
          </p:nvPr>
        </p:nvSpPr>
        <p:spPr/>
        <p:txBody>
          <a:bodyPr/>
          <a:lstStyle/>
          <a:p>
            <a:endParaRPr lang="en-US"/>
          </a:p>
        </p:txBody>
      </p:sp>
      <p:pic>
        <p:nvPicPr>
          <p:cNvPr id="409604" name="Picture 4" descr="percept"/>
          <p:cNvPicPr>
            <a:picLocks noChangeAspect="1" noChangeArrowheads="1"/>
          </p:cNvPicPr>
          <p:nvPr/>
        </p:nvPicPr>
        <p:blipFill>
          <a:blip r:embed="rId3" cstate="print"/>
          <a:srcRect/>
          <a:stretch>
            <a:fillRect/>
          </a:stretch>
        </p:blipFill>
        <p:spPr bwMode="auto">
          <a:xfrm>
            <a:off x="3657600" y="1600201"/>
            <a:ext cx="4876800" cy="3657600"/>
          </a:xfrm>
          <a:prstGeom prst="rect">
            <a:avLst/>
          </a:prstGeom>
          <a:noFill/>
        </p:spPr>
      </p:pic>
      <p:sp>
        <p:nvSpPr>
          <p:cNvPr id="2" name="Oval 1">
            <a:extLst>
              <a:ext uri="{FF2B5EF4-FFF2-40B4-BE49-F238E27FC236}">
                <a16:creationId xmlns:a16="http://schemas.microsoft.com/office/drawing/2014/main" id="{4C712C39-02AA-FD55-683C-C09B182ED882}"/>
              </a:ext>
            </a:extLst>
          </p:cNvPr>
          <p:cNvSpPr/>
          <p:nvPr/>
        </p:nvSpPr>
        <p:spPr>
          <a:xfrm>
            <a:off x="3200400" y="3601432"/>
            <a:ext cx="3876261" cy="183893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ea typeface="+mj-ea"/>
              <a:sym typeface="Calibri" charset="0"/>
            </a:endParaRPr>
          </a:p>
        </p:txBody>
      </p:sp>
      <p:pic>
        <p:nvPicPr>
          <p:cNvPr id="69634" name="Picture 5" descr="Screen Shot 2016-04-11 at 9.38.26 AM.png"/>
          <p:cNvPicPr>
            <a:picLocks noChangeAspect="1"/>
          </p:cNvPicPr>
          <p:nvPr/>
        </p:nvPicPr>
        <p:blipFill>
          <a:blip r:embed="rId2">
            <a:extLst>
              <a:ext uri="{28A0092B-C50C-407E-A947-70E740481C1C}">
                <a14:useLocalDpi xmlns:a14="http://schemas.microsoft.com/office/drawing/2010/main" val="0"/>
              </a:ext>
            </a:extLst>
          </a:blip>
          <a:srcRect l="4214" t="7672" r="4874"/>
          <a:stretch>
            <a:fillRect/>
          </a:stretch>
        </p:blipFill>
        <p:spPr bwMode="auto">
          <a:xfrm>
            <a:off x="1649016" y="535782"/>
            <a:ext cx="9007822" cy="567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7492281"/>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6428" y="6144873"/>
            <a:ext cx="10839144" cy="369332"/>
          </a:xfrm>
          <a:prstGeom prst="rect">
            <a:avLst/>
          </a:prstGeom>
        </p:spPr>
        <p:txBody>
          <a:bodyPr wrap="square">
            <a:spAutoFit/>
          </a:bodyPr>
          <a:lstStyle/>
          <a:p>
            <a:pPr algn="ctr">
              <a:defRPr/>
            </a:pPr>
            <a:r>
              <a:rPr lang="en-US" dirty="0">
                <a:solidFill>
                  <a:srgbClr val="000000"/>
                </a:solidFill>
                <a:latin typeface="Myriad Pro" panose="020B0503030403020204"/>
                <a:ea typeface="ＭＳ Ｐゴシック"/>
                <a:cs typeface="Calibri"/>
                <a:hlinkClick r:id="rId2"/>
              </a:rPr>
              <a:t>https://www.youtube.com/watch?v=S7gXih4XS7A</a:t>
            </a:r>
            <a:endParaRPr lang="en-US" dirty="0">
              <a:solidFill>
                <a:srgbClr val="000000"/>
              </a:solidFill>
              <a:latin typeface="Myriad Pro" panose="020B0503030403020204"/>
              <a:ea typeface="ＭＳ Ｐゴシック"/>
              <a:cs typeface="Calibri"/>
            </a:endParaRPr>
          </a:p>
        </p:txBody>
      </p:sp>
      <p:pic>
        <p:nvPicPr>
          <p:cNvPr id="5" name="Picture 4"/>
          <p:cNvPicPr>
            <a:picLocks noChangeAspect="1"/>
          </p:cNvPicPr>
          <p:nvPr/>
        </p:nvPicPr>
        <p:blipFill>
          <a:blip r:embed="rId3"/>
          <a:stretch>
            <a:fillRect/>
          </a:stretch>
        </p:blipFill>
        <p:spPr>
          <a:xfrm>
            <a:off x="2419611" y="713128"/>
            <a:ext cx="7352778" cy="5431744"/>
          </a:xfrm>
          <a:prstGeom prst="rect">
            <a:avLst/>
          </a:prstGeom>
        </p:spPr>
      </p:pic>
    </p:spTree>
    <p:extLst>
      <p:ext uri="{BB962C8B-B14F-4D97-AF65-F5344CB8AC3E}">
        <p14:creationId xmlns:p14="http://schemas.microsoft.com/office/powerpoint/2010/main" val="1067674598"/>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260AA6-B37C-4CA7-8DAB-6086C737DB20}"/>
              </a:ext>
            </a:extLst>
          </p:cNvPr>
          <p:cNvPicPr>
            <a:picLocks noChangeAspect="1"/>
          </p:cNvPicPr>
          <p:nvPr/>
        </p:nvPicPr>
        <p:blipFill>
          <a:blip r:embed="rId2"/>
          <a:stretch>
            <a:fillRect/>
          </a:stretch>
        </p:blipFill>
        <p:spPr>
          <a:xfrm>
            <a:off x="1524000" y="187079"/>
            <a:ext cx="9144000" cy="6483842"/>
          </a:xfrm>
          <a:prstGeom prst="rect">
            <a:avLst/>
          </a:prstGeom>
        </p:spPr>
      </p:pic>
    </p:spTree>
    <p:extLst>
      <p:ext uri="{BB962C8B-B14F-4D97-AF65-F5344CB8AC3E}">
        <p14:creationId xmlns:p14="http://schemas.microsoft.com/office/powerpoint/2010/main" val="643293665"/>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30707288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p:txBody>
          <a:bodyPr/>
          <a:lstStyle/>
          <a:p>
            <a:r>
              <a:rPr lang="en-US"/>
              <a:t>Light sources</a:t>
            </a:r>
          </a:p>
        </p:txBody>
      </p:sp>
      <p:sp>
        <p:nvSpPr>
          <p:cNvPr id="429059" name="Rectangle 3"/>
          <p:cNvSpPr>
            <a:spLocks noGrp="1" noChangeArrowheads="1"/>
          </p:cNvSpPr>
          <p:nvPr>
            <p:ph idx="1"/>
          </p:nvPr>
        </p:nvSpPr>
        <p:spPr/>
        <p:txBody>
          <a:bodyPr>
            <a:normAutofit/>
          </a:bodyPr>
          <a:lstStyle/>
          <a:p>
            <a:r>
              <a:rPr lang="en-US" dirty="0"/>
              <a:t>Basic types</a:t>
            </a:r>
          </a:p>
          <a:p>
            <a:pPr lvl="1"/>
            <a:r>
              <a:rPr lang="en-US" dirty="0"/>
              <a:t>point source</a:t>
            </a:r>
          </a:p>
          <a:p>
            <a:pPr lvl="1"/>
            <a:r>
              <a:rPr lang="en-US" dirty="0"/>
              <a:t>directional source</a:t>
            </a:r>
          </a:p>
          <a:p>
            <a:pPr lvl="2"/>
            <a:r>
              <a:rPr lang="en-US" dirty="0"/>
              <a:t>a point source that is infinitely far away</a:t>
            </a:r>
          </a:p>
          <a:p>
            <a:pPr lvl="1"/>
            <a:r>
              <a:rPr lang="en-US" dirty="0"/>
              <a:t>area source</a:t>
            </a:r>
          </a:p>
          <a:p>
            <a:pPr lvl="2"/>
            <a:r>
              <a:rPr lang="en-US" dirty="0"/>
              <a:t>a union of point sources</a:t>
            </a:r>
          </a:p>
          <a:p>
            <a:pPr marL="457200" lvl="1" indent="0">
              <a:buNone/>
            </a:pPr>
            <a:endParaRPr lang="en-US" dirty="0"/>
          </a:p>
          <a:p>
            <a:r>
              <a:rPr lang="en-US" dirty="0"/>
              <a:t>What happens when light hits an object?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90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p:txBody>
          <a:bodyPr/>
          <a:lstStyle/>
          <a:p>
            <a:pPr eaLnBrk="1">
              <a:defRPr/>
            </a:pPr>
            <a:r>
              <a:rPr lang="en-US">
                <a:ea typeface="+mj-ea"/>
                <a:sym typeface="Calibri" charset="0"/>
              </a:rPr>
              <a:t>Modeling Image Formation</a:t>
            </a:r>
            <a:endParaRPr lang="en-US" sz="1266">
              <a:ea typeface="+mj-ea"/>
              <a:sym typeface="Calibri" charset="0"/>
            </a:endParaRPr>
          </a:p>
        </p:txBody>
      </p:sp>
      <p:sp>
        <p:nvSpPr>
          <p:cNvPr id="10244" name="Rectangle 4"/>
          <p:cNvSpPr>
            <a:spLocks noGrp="1" noChangeArrowheads="1"/>
          </p:cNvSpPr>
          <p:nvPr>
            <p:ph idx="1"/>
          </p:nvPr>
        </p:nvSpPr>
        <p:spPr>
          <a:xfrm>
            <a:off x="609601" y="1600201"/>
            <a:ext cx="7091806" cy="4525963"/>
          </a:xfrm>
        </p:spPr>
        <p:txBody>
          <a:bodyPr/>
          <a:lstStyle/>
          <a:p>
            <a:pPr marL="0" indent="0" eaLnBrk="1">
              <a:buSzTx/>
              <a:buNone/>
              <a:defRPr/>
            </a:pPr>
            <a:r>
              <a:rPr lang="en-US" dirty="0">
                <a:ea typeface="+mn-ea"/>
                <a:sym typeface="Calibri" charset="0"/>
              </a:rPr>
              <a:t>We need to reason about:</a:t>
            </a:r>
          </a:p>
          <a:p>
            <a:pPr marL="652961" lvl="1" indent="-331503" eaLnBrk="1">
              <a:buFont typeface="Arial" charset="0"/>
              <a:buChar char="•"/>
              <a:defRPr/>
            </a:pPr>
            <a:r>
              <a:rPr lang="en-US" sz="2531" dirty="0">
                <a:sym typeface="Calibri" charset="0"/>
              </a:rPr>
              <a:t>How light interacts with the scene</a:t>
            </a:r>
          </a:p>
          <a:p>
            <a:pPr marL="652961" lvl="1" indent="-331503" eaLnBrk="1">
              <a:buFont typeface="Arial" charset="0"/>
              <a:buChar char="•"/>
              <a:defRPr/>
            </a:pPr>
            <a:r>
              <a:rPr lang="en-US" sz="2531" dirty="0">
                <a:sym typeface="Calibri" charset="0"/>
              </a:rPr>
              <a:t>How a pixel value is related to light energy in the world</a:t>
            </a:r>
            <a:endParaRPr lang="en-US" sz="1266" dirty="0">
              <a:sym typeface="Calibri" charset="0"/>
            </a:endParaRPr>
          </a:p>
        </p:txBody>
      </p:sp>
      <p:grpSp>
        <p:nvGrpSpPr>
          <p:cNvPr id="4" name="Group 3">
            <a:extLst>
              <a:ext uri="{FF2B5EF4-FFF2-40B4-BE49-F238E27FC236}">
                <a16:creationId xmlns:a16="http://schemas.microsoft.com/office/drawing/2014/main" id="{41C6AFF2-6AC0-4F5F-9787-FDD680ECB149}"/>
              </a:ext>
            </a:extLst>
          </p:cNvPr>
          <p:cNvGrpSpPr/>
          <p:nvPr/>
        </p:nvGrpSpPr>
        <p:grpSpPr>
          <a:xfrm>
            <a:off x="7036848" y="1600201"/>
            <a:ext cx="4840564" cy="3114048"/>
            <a:chOff x="7423054" y="1600201"/>
            <a:chExt cx="4840564" cy="3114048"/>
          </a:xfrm>
        </p:grpSpPr>
        <p:sp>
          <p:nvSpPr>
            <p:cNvPr id="10242" name="Rectangle 2"/>
            <p:cNvSpPr>
              <a:spLocks/>
            </p:cNvSpPr>
            <p:nvPr/>
          </p:nvSpPr>
          <p:spPr bwMode="auto">
            <a:xfrm>
              <a:off x="7423054" y="3863182"/>
              <a:ext cx="4840564" cy="851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35719" tIns="35719" rIns="35719" bIns="35719" anchor="ctr">
              <a:spAutoFit/>
            </a:bodyP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marL="0" marR="0" lvl="0" indent="0" algn="l" defTabSz="410751" rtl="0" eaLnBrk="1" fontAlgn="base" latinLnBrk="0" hangingPunct="0">
                <a:lnSpc>
                  <a:spcPct val="100000"/>
                </a:lnSpc>
                <a:spcBef>
                  <a:spcPct val="0"/>
                </a:spcBef>
                <a:spcAft>
                  <a:spcPct val="0"/>
                </a:spcAft>
                <a:buClrTx/>
                <a:buSzTx/>
                <a:buFontTx/>
                <a:buNone/>
                <a:tabLst/>
                <a:defRPr/>
              </a:pPr>
              <a:r>
                <a:rPr kumimoji="0" lang="en-US" altLang="en-US" sz="2531" b="0" i="0" u="none" strike="noStrike" kern="1200" cap="none" spc="0" normalizeH="0" baseline="0" noProof="0" dirty="0">
                  <a:ln>
                    <a:noFill/>
                  </a:ln>
                  <a:solidFill>
                    <a:srgbClr val="000000"/>
                  </a:solidFill>
                  <a:effectLst/>
                  <a:uLnTx/>
                  <a:uFillTx/>
                  <a:latin typeface="Myriad Pro"/>
                  <a:ea typeface="MS PGothic" panose="020B0600070205080204" pitchFamily="34" charset="-128"/>
                  <a:cs typeface="Calibri"/>
                  <a:sym typeface="Helvetica Light" charset="0"/>
                </a:rPr>
                <a:t>Track a </a:t>
              </a:r>
              <a:r>
                <a:rPr kumimoji="0" lang="en-US" altLang="ja-JP" sz="2531" b="0" i="0" u="none" strike="noStrike" kern="1200" cap="none" spc="0" normalizeH="0" baseline="0" noProof="0" dirty="0">
                  <a:ln>
                    <a:noFill/>
                  </a:ln>
                  <a:solidFill>
                    <a:srgbClr val="000000"/>
                  </a:solidFill>
                  <a:effectLst/>
                  <a:uLnTx/>
                  <a:uFillTx/>
                  <a:latin typeface="Myriad Pro"/>
                  <a:ea typeface="MS PGothic" panose="020B0600070205080204" pitchFamily="34" charset="-128"/>
                  <a:cs typeface="Calibri"/>
                  <a:sym typeface="Helvetica Light" charset="0"/>
                </a:rPr>
                <a:t>“ray” of light all the way from light source to the sensor</a:t>
              </a:r>
              <a:endParaRPr kumimoji="0" lang="en-US" altLang="en-US" sz="1266" b="0" i="0" u="none" strike="noStrike" kern="1200" cap="none" spc="0" normalizeH="0" baseline="0" noProof="0" dirty="0">
                <a:ln>
                  <a:noFill/>
                </a:ln>
                <a:solidFill>
                  <a:srgbClr val="000000"/>
                </a:solidFill>
                <a:effectLst/>
                <a:uLnTx/>
                <a:uFillTx/>
                <a:latin typeface="Myriad Pro"/>
                <a:ea typeface="MS PGothic" panose="020B0600070205080204" pitchFamily="34" charset="-128"/>
                <a:cs typeface="Calibri"/>
                <a:sym typeface="Helvetica Light" charset="0"/>
              </a:endParaRPr>
            </a:p>
          </p:txBody>
        </p:sp>
        <p:pic>
          <p:nvPicPr>
            <p:cNvPr id="10243" name="Picture 3" descr="shade_geom"/>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78309" y="1600201"/>
              <a:ext cx="2930054" cy="214089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spTree>
    <p:extLst>
      <p:ext uri="{BB962C8B-B14F-4D97-AF65-F5344CB8AC3E}">
        <p14:creationId xmlns:p14="http://schemas.microsoft.com/office/powerpoint/2010/main" val="237164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p:txBody>
          <a:bodyPr/>
          <a:lstStyle/>
          <a:p>
            <a:pPr eaLnBrk="1">
              <a:defRPr/>
            </a:pPr>
            <a:r>
              <a:rPr lang="en-US">
                <a:ea typeface="+mj-ea"/>
                <a:sym typeface="Calibri" charset="0"/>
              </a:rPr>
              <a:t>Directional Lighting</a:t>
            </a:r>
            <a:endParaRPr lang="en-US" sz="1266">
              <a:ea typeface="+mj-ea"/>
              <a:sym typeface="Calibri" charset="0"/>
            </a:endParaRPr>
          </a:p>
        </p:txBody>
      </p:sp>
      <p:sp>
        <p:nvSpPr>
          <p:cNvPr id="11266" name="Rectangle 2"/>
          <p:cNvSpPr>
            <a:spLocks noGrp="1" noChangeArrowheads="1"/>
          </p:cNvSpPr>
          <p:nvPr>
            <p:ph idx="1"/>
          </p:nvPr>
        </p:nvSpPr>
        <p:spPr>
          <a:xfrm>
            <a:off x="609600" y="1600201"/>
            <a:ext cx="6938460" cy="4525963"/>
          </a:xfrm>
        </p:spPr>
        <p:txBody>
          <a:bodyPr/>
          <a:lstStyle/>
          <a:p>
            <a:pPr marL="381731" indent="-381731" eaLnBrk="1">
              <a:buSzPct val="75000"/>
              <a:buFontTx/>
              <a:buChar char="•"/>
              <a:defRPr/>
            </a:pPr>
            <a:r>
              <a:rPr lang="en-US" dirty="0">
                <a:ea typeface="+mn-ea"/>
                <a:sym typeface="Calibri" charset="0"/>
              </a:rPr>
              <a:t>Key property: all rays are parallel</a:t>
            </a:r>
          </a:p>
          <a:p>
            <a:pPr marL="381731" indent="-381731" eaLnBrk="1">
              <a:buSzPct val="75000"/>
              <a:buFontTx/>
              <a:buChar char="•"/>
              <a:defRPr/>
            </a:pPr>
            <a:r>
              <a:rPr lang="en-US" dirty="0">
                <a:ea typeface="+mn-ea"/>
                <a:sym typeface="Calibri" charset="0"/>
              </a:rPr>
              <a:t>Equivalent to an infinitely distant point source</a:t>
            </a:r>
            <a:endParaRPr lang="en-US" sz="1266" dirty="0">
              <a:ea typeface="+mn-ea"/>
              <a:sym typeface="Calibri" charset="0"/>
            </a:endParaRPr>
          </a:p>
        </p:txBody>
      </p:sp>
      <p:pic>
        <p:nvPicPr>
          <p:cNvPr id="6" name="Picture 3" descr="shade_geom">
            <a:extLst>
              <a:ext uri="{FF2B5EF4-FFF2-40B4-BE49-F238E27FC236}">
                <a16:creationId xmlns:a16="http://schemas.microsoft.com/office/drawing/2014/main" id="{C80A4042-50F2-4841-8DA1-D5C514B141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92103" y="1600201"/>
            <a:ext cx="2930054" cy="214089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1268" name="AutoShape 4"/>
          <p:cNvSpPr>
            <a:spLocks/>
          </p:cNvSpPr>
          <p:nvPr/>
        </p:nvSpPr>
        <p:spPr bwMode="auto">
          <a:xfrm>
            <a:off x="7863738" y="1442887"/>
            <a:ext cx="663029" cy="663029"/>
          </a:xfrm>
          <a:custGeom>
            <a:avLst/>
            <a:gdLst>
              <a:gd name="T0" fmla="*/ 471464 w 19679"/>
              <a:gd name="T1" fmla="*/ 517513 h 19679"/>
              <a:gd name="T2" fmla="*/ 471464 w 19679"/>
              <a:gd name="T3" fmla="*/ 517513 h 19679"/>
              <a:gd name="T4" fmla="*/ 471464 w 19679"/>
              <a:gd name="T5" fmla="*/ 517513 h 19679"/>
              <a:gd name="T6" fmla="*/ 471464 w 19679"/>
              <a:gd name="T7" fmla="*/ 51751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cmpd="sng">
            <a:solidFill>
              <a:srgbClr val="EC5D57"/>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2531" b="0" i="0" u="none" strike="noStrike" kern="1200" cap="none" spc="0" normalizeH="0" baseline="0" noProof="0">
              <a:ln>
                <a:noFill/>
              </a:ln>
              <a:solidFill>
                <a:srgbClr val="000000"/>
              </a:solidFill>
              <a:effectLst/>
              <a:uLnTx/>
              <a:uFillTx/>
              <a:latin typeface="Helvetica Light" charset="0"/>
              <a:ea typeface="MS PGothic" panose="020B0600070205080204" pitchFamily="34" charset="-128"/>
              <a:cs typeface="Calibri"/>
              <a:sym typeface="Helvetica Light" charset="0"/>
            </a:endParaRPr>
          </a:p>
        </p:txBody>
      </p:sp>
    </p:spTree>
    <p:extLst>
      <p:ext uri="{BB962C8B-B14F-4D97-AF65-F5344CB8AC3E}">
        <p14:creationId xmlns:p14="http://schemas.microsoft.com/office/powerpoint/2010/main" val="924606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a:xfrm>
            <a:off x="609600" y="274638"/>
            <a:ext cx="10972800" cy="1143000"/>
          </a:xfrm>
        </p:spPr>
        <p:txBody>
          <a:bodyPr/>
          <a:lstStyle/>
          <a:p>
            <a:r>
              <a:rPr lang="en-US">
                <a:sym typeface="Calibri" charset="0"/>
              </a:rPr>
              <a:t>Lambertian Reflectance</a:t>
            </a:r>
          </a:p>
        </p:txBody>
      </p:sp>
      <p:pic>
        <p:nvPicPr>
          <p:cNvPr id="12291" name="Picture 3" descr="Diffuse_reflecti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60241" y="1728565"/>
            <a:ext cx="2330648" cy="18841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5" name="Picture 3" descr="shade_geom">
            <a:extLst>
              <a:ext uri="{FF2B5EF4-FFF2-40B4-BE49-F238E27FC236}">
                <a16:creationId xmlns:a16="http://schemas.microsoft.com/office/drawing/2014/main" id="{37580006-B46A-4847-B7FD-0EA7347DD6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92103" y="1600201"/>
            <a:ext cx="2930054" cy="214089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2292" name="AutoShape 4"/>
          <p:cNvSpPr>
            <a:spLocks/>
          </p:cNvSpPr>
          <p:nvPr/>
        </p:nvSpPr>
        <p:spPr bwMode="auto">
          <a:xfrm>
            <a:off x="9005017" y="2995324"/>
            <a:ext cx="663029" cy="664146"/>
          </a:xfrm>
          <a:custGeom>
            <a:avLst/>
            <a:gdLst>
              <a:gd name="T0" fmla="*/ 471464 w 19679"/>
              <a:gd name="T1" fmla="*/ 518384 h 19679"/>
              <a:gd name="T2" fmla="*/ 471464 w 19679"/>
              <a:gd name="T3" fmla="*/ 518384 h 19679"/>
              <a:gd name="T4" fmla="*/ 471464 w 19679"/>
              <a:gd name="T5" fmla="*/ 518384 h 19679"/>
              <a:gd name="T6" fmla="*/ 471464 w 19679"/>
              <a:gd name="T7" fmla="*/ 51838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cmpd="sng">
            <a:solidFill>
              <a:srgbClr val="EC5D57"/>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2531" b="0" i="0" u="none" strike="noStrike" kern="1200" cap="none" spc="0" normalizeH="0" baseline="0" noProof="0">
              <a:ln>
                <a:noFill/>
              </a:ln>
              <a:solidFill>
                <a:srgbClr val="000000"/>
              </a:solidFill>
              <a:effectLst/>
              <a:uLnTx/>
              <a:uFillTx/>
              <a:latin typeface="Helvetica Light" charset="0"/>
              <a:ea typeface="MS PGothic" panose="020B0600070205080204" pitchFamily="34" charset="-128"/>
              <a:cs typeface="Calibri"/>
              <a:sym typeface="Helvetica Light" charset="0"/>
            </a:endParaRPr>
          </a:p>
        </p:txBody>
      </p:sp>
      <p:pic>
        <p:nvPicPr>
          <p:cNvPr id="1026" name="Picture 2">
            <a:extLst>
              <a:ext uri="{FF2B5EF4-FFF2-40B4-BE49-F238E27FC236}">
                <a16:creationId xmlns:a16="http://schemas.microsoft.com/office/drawing/2014/main" id="{D849E5C0-5A8E-4A48-B288-5B4C91871E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7303" y="4315385"/>
            <a:ext cx="4114800" cy="6858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4C7580BF-406A-4EF4-AF4A-1FB72AC174DF}"/>
              </a:ext>
            </a:extLst>
          </p:cNvPr>
          <p:cNvGrpSpPr/>
          <p:nvPr/>
        </p:nvGrpSpPr>
        <p:grpSpPr>
          <a:xfrm>
            <a:off x="3325565" y="5109882"/>
            <a:ext cx="5284477" cy="851069"/>
            <a:chOff x="3325565" y="5109882"/>
            <a:chExt cx="5284477" cy="851069"/>
          </a:xfrm>
        </p:grpSpPr>
        <p:sp>
          <p:nvSpPr>
            <p:cNvPr id="12294" name="Rectangle 6"/>
            <p:cNvSpPr>
              <a:spLocks/>
            </p:cNvSpPr>
            <p:nvPr/>
          </p:nvSpPr>
          <p:spPr bwMode="auto">
            <a:xfrm>
              <a:off x="3325565" y="5109882"/>
              <a:ext cx="1314896" cy="851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5719" tIns="35719" rIns="35719" bIns="35719" anchor="ctr">
              <a:spAutoFit/>
            </a:bodyPr>
            <a:lstStyle/>
            <a:p>
              <a:pPr marL="0" marR="0" lvl="0" indent="0" algn="ctr" defTabSz="410751" rtl="0" eaLnBrk="1" fontAlgn="base" latinLnBrk="0" hangingPunct="0">
                <a:lnSpc>
                  <a:spcPct val="100000"/>
                </a:lnSpc>
                <a:spcBef>
                  <a:spcPct val="0"/>
                </a:spcBef>
                <a:spcAft>
                  <a:spcPct val="0"/>
                </a:spcAft>
                <a:buClrTx/>
                <a:buSzTx/>
                <a:buFontTx/>
                <a:buNone/>
                <a:tabLst/>
                <a:defRPr/>
              </a:pPr>
              <a:r>
                <a:rPr kumimoji="0" lang="en-US" sz="2531" b="0" i="0" u="none" strike="noStrike" kern="1200" cap="none" spc="0" normalizeH="0" baseline="0" noProof="0" dirty="0">
                  <a:ln>
                    <a:noFill/>
                  </a:ln>
                  <a:solidFill>
                    <a:srgbClr val="000000"/>
                  </a:solidFill>
                  <a:effectLst/>
                  <a:uLnTx/>
                  <a:uFillTx/>
                  <a:latin typeface="Myriad Pro"/>
                  <a:ea typeface="ＭＳ Ｐゴシック" charset="0"/>
                  <a:cs typeface="Helvetica Light" charset="0"/>
                  <a:sym typeface="Helvetica Light" charset="0"/>
                </a:rPr>
                <a:t>Image intensity</a:t>
              </a:r>
              <a:endParaRPr kumimoji="0" lang="en-US" sz="1266" b="0" i="0" u="none" strike="noStrike" kern="1200" cap="none" spc="0" normalizeH="0" baseline="0" noProof="0" dirty="0">
                <a:ln>
                  <a:noFill/>
                </a:ln>
                <a:solidFill>
                  <a:srgbClr val="000000"/>
                </a:solidFill>
                <a:effectLst/>
                <a:uLnTx/>
                <a:uFillTx/>
                <a:latin typeface="Myriad Pro"/>
                <a:ea typeface="ＭＳ Ｐゴシック" charset="0"/>
                <a:cs typeface="Helvetica Light" charset="0"/>
                <a:sym typeface="Helvetica Light" charset="0"/>
              </a:endParaRPr>
            </a:p>
          </p:txBody>
        </p:sp>
        <p:sp>
          <p:nvSpPr>
            <p:cNvPr id="12295" name="Rectangle 7"/>
            <p:cNvSpPr>
              <a:spLocks/>
            </p:cNvSpPr>
            <p:nvPr/>
          </p:nvSpPr>
          <p:spPr bwMode="auto">
            <a:xfrm>
              <a:off x="5430906" y="5109884"/>
              <a:ext cx="1542604" cy="851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5719" tIns="35719" rIns="35719" bIns="35719" anchor="ctr">
              <a:spAutoFit/>
            </a:bodyPr>
            <a:lstStyle/>
            <a:p>
              <a:pPr marL="0" marR="0" lvl="0" indent="0" algn="ctr" defTabSz="410751" rtl="0" eaLnBrk="1" fontAlgn="base" latinLnBrk="0" hangingPunct="0">
                <a:lnSpc>
                  <a:spcPct val="100000"/>
                </a:lnSpc>
                <a:spcBef>
                  <a:spcPct val="0"/>
                </a:spcBef>
                <a:spcAft>
                  <a:spcPct val="0"/>
                </a:spcAft>
                <a:buClrTx/>
                <a:buSzTx/>
                <a:buFontTx/>
                <a:buNone/>
                <a:tabLst/>
                <a:defRPr/>
              </a:pPr>
              <a:r>
                <a:rPr kumimoji="0" lang="en-US" sz="2531" b="0" i="0" u="none" strike="noStrike" kern="1200" cap="none" spc="0" normalizeH="0" baseline="0" noProof="0">
                  <a:ln>
                    <a:noFill/>
                  </a:ln>
                  <a:solidFill>
                    <a:srgbClr val="000000"/>
                  </a:solidFill>
                  <a:effectLst/>
                  <a:uLnTx/>
                  <a:uFillTx/>
                  <a:latin typeface="Myriad Pro"/>
                  <a:ea typeface="ＭＳ Ｐゴシック" charset="0"/>
                  <a:cs typeface="Helvetica Light" charset="0"/>
                  <a:sym typeface="Helvetica Light" charset="0"/>
                </a:rPr>
                <a:t>Surface normal</a:t>
              </a:r>
              <a:endParaRPr kumimoji="0" lang="en-US" sz="1266" b="0" i="0" u="none" strike="noStrike" kern="1200" cap="none" spc="0" normalizeH="0" baseline="0" noProof="0">
                <a:ln>
                  <a:noFill/>
                </a:ln>
                <a:solidFill>
                  <a:srgbClr val="000000"/>
                </a:solidFill>
                <a:effectLst/>
                <a:uLnTx/>
                <a:uFillTx/>
                <a:latin typeface="Myriad Pro"/>
                <a:ea typeface="ＭＳ Ｐゴシック" charset="0"/>
                <a:cs typeface="Helvetica Light" charset="0"/>
                <a:sym typeface="Helvetica Light" charset="0"/>
              </a:endParaRPr>
            </a:p>
          </p:txBody>
        </p:sp>
        <p:sp>
          <p:nvSpPr>
            <p:cNvPr id="12296" name="Rectangle 8"/>
            <p:cNvSpPr>
              <a:spLocks/>
            </p:cNvSpPr>
            <p:nvPr/>
          </p:nvSpPr>
          <p:spPr bwMode="auto">
            <a:xfrm>
              <a:off x="7067438" y="5109883"/>
              <a:ext cx="1542604" cy="851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35719" tIns="35719" rIns="35719" bIns="35719" anchor="ctr">
              <a:spAutoFit/>
            </a:bodyPr>
            <a:lstStyle/>
            <a:p>
              <a:pPr marL="0" marR="0" lvl="0" indent="0" algn="ctr" defTabSz="410751" rtl="0" eaLnBrk="1" fontAlgn="base" latinLnBrk="0" hangingPunct="0">
                <a:lnSpc>
                  <a:spcPct val="100000"/>
                </a:lnSpc>
                <a:spcBef>
                  <a:spcPct val="0"/>
                </a:spcBef>
                <a:spcAft>
                  <a:spcPct val="0"/>
                </a:spcAft>
                <a:buClrTx/>
                <a:buSzTx/>
                <a:buFontTx/>
                <a:buNone/>
                <a:tabLst/>
                <a:defRPr/>
              </a:pPr>
              <a:r>
                <a:rPr kumimoji="0" lang="en-US" sz="2531" b="0" i="0" u="none" strike="noStrike" kern="1200" cap="none" spc="0" normalizeH="0" baseline="0" noProof="0" dirty="0">
                  <a:ln>
                    <a:noFill/>
                  </a:ln>
                  <a:solidFill>
                    <a:srgbClr val="000000"/>
                  </a:solidFill>
                  <a:effectLst/>
                  <a:uLnTx/>
                  <a:uFillTx/>
                  <a:latin typeface="Myriad Pro"/>
                  <a:ea typeface="ＭＳ Ｐゴシック" charset="0"/>
                  <a:cs typeface="Helvetica Light" charset="0"/>
                  <a:sym typeface="Helvetica Light" charset="0"/>
                </a:rPr>
                <a:t>Light direction</a:t>
              </a:r>
              <a:endParaRPr kumimoji="0" lang="en-US" sz="1266" b="0" i="0" u="none" strike="noStrike" kern="1200" cap="none" spc="0" normalizeH="0" baseline="0" noProof="0" dirty="0">
                <a:ln>
                  <a:noFill/>
                </a:ln>
                <a:solidFill>
                  <a:srgbClr val="000000"/>
                </a:solidFill>
                <a:effectLst/>
                <a:uLnTx/>
                <a:uFillTx/>
                <a:latin typeface="Myriad Pro"/>
                <a:ea typeface="ＭＳ Ｐゴシック" charset="0"/>
                <a:cs typeface="Helvetica Light" charset="0"/>
                <a:sym typeface="Helvetica Light" charset="0"/>
              </a:endParaRPr>
            </a:p>
          </p:txBody>
        </p:sp>
        <p:pic>
          <p:nvPicPr>
            <p:cNvPr id="12297" name="Picture 9" descr="pasted-image.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97191" y="5377285"/>
              <a:ext cx="439787" cy="18417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028" name="Picture 4">
              <a:extLst>
                <a:ext uri="{FF2B5EF4-FFF2-40B4-BE49-F238E27FC236}">
                  <a16:creationId xmlns:a16="http://schemas.microsoft.com/office/drawing/2014/main" id="{BD1A924A-E066-42BA-B5D3-4CD06CB5C3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3139" y="5383635"/>
              <a:ext cx="114300" cy="114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95298156-FF16-44D6-834F-F33FDDEE0D35}"/>
              </a:ext>
            </a:extLst>
          </p:cNvPr>
          <p:cNvGrpSpPr/>
          <p:nvPr/>
        </p:nvGrpSpPr>
        <p:grpSpPr>
          <a:xfrm>
            <a:off x="3325565" y="5918391"/>
            <a:ext cx="6387917" cy="851067"/>
            <a:chOff x="3325565" y="5918391"/>
            <a:chExt cx="6387917" cy="851067"/>
          </a:xfrm>
        </p:grpSpPr>
        <p:sp>
          <p:nvSpPr>
            <p:cNvPr id="12299" name="Rectangle 11"/>
            <p:cNvSpPr>
              <a:spLocks/>
            </p:cNvSpPr>
            <p:nvPr/>
          </p:nvSpPr>
          <p:spPr bwMode="auto">
            <a:xfrm>
              <a:off x="3325565" y="5918391"/>
              <a:ext cx="1314896" cy="851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5719" tIns="35719" rIns="35719" bIns="35719" anchor="ctr">
              <a:spAutoFit/>
            </a:bodyPr>
            <a:lstStyle/>
            <a:p>
              <a:pPr marL="0" marR="0" lvl="0" indent="0" algn="ctr" defTabSz="410751" rtl="0" eaLnBrk="1" fontAlgn="base" latinLnBrk="0" hangingPunct="0">
                <a:lnSpc>
                  <a:spcPct val="100000"/>
                </a:lnSpc>
                <a:spcBef>
                  <a:spcPct val="0"/>
                </a:spcBef>
                <a:spcAft>
                  <a:spcPct val="0"/>
                </a:spcAft>
                <a:buClrTx/>
                <a:buSzTx/>
                <a:buFontTx/>
                <a:buNone/>
                <a:tabLst/>
                <a:defRPr/>
              </a:pPr>
              <a:r>
                <a:rPr kumimoji="0" lang="en-US" sz="2531" b="0" i="0" u="none" strike="noStrike" kern="1200" cap="none" spc="0" normalizeH="0" baseline="0" noProof="0" dirty="0">
                  <a:ln>
                    <a:noFill/>
                  </a:ln>
                  <a:solidFill>
                    <a:srgbClr val="000000"/>
                  </a:solidFill>
                  <a:effectLst/>
                  <a:uLnTx/>
                  <a:uFillTx/>
                  <a:latin typeface="Myriad Pro"/>
                  <a:ea typeface="ＭＳ Ｐゴシック" charset="0"/>
                  <a:cs typeface="Helvetica Light" charset="0"/>
                  <a:sym typeface="Helvetica Light" charset="0"/>
                </a:rPr>
                <a:t>Image intensity</a:t>
              </a:r>
              <a:endParaRPr kumimoji="0" lang="en-US" sz="1266" b="0" i="0" u="none" strike="noStrike" kern="1200" cap="none" spc="0" normalizeH="0" baseline="0" noProof="0" dirty="0">
                <a:ln>
                  <a:noFill/>
                </a:ln>
                <a:solidFill>
                  <a:srgbClr val="000000"/>
                </a:solidFill>
                <a:effectLst/>
                <a:uLnTx/>
                <a:uFillTx/>
                <a:latin typeface="Myriad Pro"/>
                <a:ea typeface="ＭＳ Ｐゴシック" charset="0"/>
                <a:cs typeface="Helvetica Light" charset="0"/>
                <a:sym typeface="Helvetica Light" charset="0"/>
              </a:endParaRPr>
            </a:p>
          </p:txBody>
        </p:sp>
        <p:sp>
          <p:nvSpPr>
            <p:cNvPr id="12301" name="Rectangle 13"/>
            <p:cNvSpPr>
              <a:spLocks/>
            </p:cNvSpPr>
            <p:nvPr/>
          </p:nvSpPr>
          <p:spPr bwMode="auto">
            <a:xfrm>
              <a:off x="5662692" y="6139173"/>
              <a:ext cx="4050790" cy="46160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5719" tIns="35719" rIns="35719" bIns="35719" anchor="ctr">
              <a:spAutoFit/>
            </a:bodyPr>
            <a:lstStyle/>
            <a:p>
              <a:pPr marL="0" marR="0" lvl="0" indent="0" algn="ctr" defTabSz="410751" rtl="0" eaLnBrk="1" fontAlgn="base" latinLnBrk="0" hangingPunct="0">
                <a:lnSpc>
                  <a:spcPct val="100000"/>
                </a:lnSpc>
                <a:spcBef>
                  <a:spcPct val="0"/>
                </a:spcBef>
                <a:spcAft>
                  <a:spcPct val="0"/>
                </a:spcAft>
                <a:buClrTx/>
                <a:buSzTx/>
                <a:buFontTx/>
                <a:buNone/>
                <a:tabLst/>
                <a:defRPr/>
              </a:pPr>
              <a:r>
                <a:rPr kumimoji="0" lang="en-US" sz="2531" b="0" i="0" u="none" strike="noStrike" kern="1200" cap="none" spc="0" normalizeH="0" baseline="0" noProof="0">
                  <a:ln>
                    <a:noFill/>
                  </a:ln>
                  <a:solidFill>
                    <a:srgbClr val="000000"/>
                  </a:solidFill>
                  <a:effectLst/>
                  <a:uLnTx/>
                  <a:uFillTx/>
                  <a:latin typeface="Myriad Pro"/>
                  <a:ea typeface="ＭＳ Ｐゴシック" charset="0"/>
                  <a:cs typeface="Helvetica Light" charset="0"/>
                  <a:sym typeface="Helvetica Light" charset="0"/>
                </a:rPr>
                <a:t>cos(angle between N and L)</a:t>
              </a:r>
              <a:endParaRPr kumimoji="0" lang="en-US" sz="1266" b="0" i="0" u="none" strike="noStrike" kern="1200" cap="none" spc="0" normalizeH="0" baseline="0" noProof="0">
                <a:ln>
                  <a:noFill/>
                </a:ln>
                <a:solidFill>
                  <a:srgbClr val="000000"/>
                </a:solidFill>
                <a:effectLst/>
                <a:uLnTx/>
                <a:uFillTx/>
                <a:latin typeface="Myriad Pro"/>
                <a:ea typeface="ＭＳ Ｐゴシック" charset="0"/>
                <a:cs typeface="Helvetica Light" charset="0"/>
                <a:sym typeface="Helvetica Light" charset="0"/>
              </a:endParaRPr>
            </a:p>
          </p:txBody>
        </p:sp>
        <p:pic>
          <p:nvPicPr>
            <p:cNvPr id="1030" name="Picture 6">
              <a:extLst>
                <a:ext uri="{FF2B5EF4-FFF2-40B4-BE49-F238E27FC236}">
                  <a16:creationId xmlns:a16="http://schemas.microsoft.com/office/drawing/2014/main" id="{E4BC6355-F377-4DAD-ABB7-20EE44F277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6244" y="6284370"/>
              <a:ext cx="381680" cy="2580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9454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LIDO_APP_VERSION" val="1.5.3.3511"/>
  <p:tag name="SLIDO_PRESENTATION_ID" val="00000000-0000-0000-0000-000000000000"/>
  <p:tag name="SLIDO_EVENT_UUID" val="4271d3ab-822c-4334-a57d-c103c3dcc461"/>
  <p:tag name="SLIDO_EVENT_SECTION_UUID" val="44705b24-d8c0-4b0e-b15b-be020238f1c6"/>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f G&#10;$&#10;\end{document}&#10;"/>
  <p:tag name="EXTERNALNAME" val="Edittex"/>
  <p:tag name="BLEND" val="False"/>
  <p:tag name="TRANSPARENT" val="False"/>
  <p:tag name="KEEPFILES" val="False"/>
  <p:tag name="DEBUGPAUSE" val="False"/>
  <p:tag name="RESOLUTION" val="1200"/>
  <p:tag name="TIMEOUT" val="(none)"/>
  <p:tag name="BOXWIDTH" val="348"/>
  <p:tag name="BOXHEIGHT" val="456"/>
  <p:tag name="BOXFONT" val="10"/>
  <p:tag name="BOXWRAP" val="False"/>
  <p:tag name="WORKAROUNDTRANSPARENCYBUG" val="False"/>
  <p:tag name="BITMAPFORMAT" val="bmpmono"/>
  <p:tag name="DEBUGINTERACTIVE" val="True"/>
  <p:tag name="ORIGWIDTH" val="17"/>
  <p:tag name="PICTUREFILESIZE" val="9062"/>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k_d = \|{\bf G}\|&#10;$&#10;\end{document}&#10;"/>
  <p:tag name="EXTERNALNAME" val="Edittex"/>
  <p:tag name="BLEND" val="False"/>
  <p:tag name="TRANSPARENT" val="False"/>
  <p:tag name="KEEPFILES" val="False"/>
  <p:tag name="DEBUGPAUSE" val="False"/>
  <p:tag name="RESOLUTION" val="1200"/>
  <p:tag name="TIMEOUT" val="(none)"/>
  <p:tag name="BOXWIDTH" val="348"/>
  <p:tag name="BOXHEIGHT" val="456"/>
  <p:tag name="BOXFONT" val="10"/>
  <p:tag name="BOXWRAP" val="False"/>
  <p:tag name="WORKAROUNDTRANSPARENCYBUG" val="False"/>
  <p:tag name="BITMAPFORMAT" val="bmpmono"/>
  <p:tag name="DEBUGINTERACTIVE" val="True"/>
  <p:tag name="ORIGWIDTH" val="88"/>
  <p:tag name="PICTUREFILESIZE" val="64462"/>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f N} = \frac{1}{k_d}{\bf G}&#10;$&#10;\end{document}&#10;"/>
  <p:tag name="EXTERNALNAME" val="Edittex"/>
  <p:tag name="BLEND" val="False"/>
  <p:tag name="TRANSPARENT" val="False"/>
  <p:tag name="KEEPFILES" val="False"/>
  <p:tag name="DEBUGPAUSE" val="False"/>
  <p:tag name="RESOLUTION" val="1200"/>
  <p:tag name="TIMEOUT" val="(none)"/>
  <p:tag name="BOXWIDTH" val="348"/>
  <p:tag name="BOXHEIGHT" val="456"/>
  <p:tag name="BOXFONT" val="10"/>
  <p:tag name="BOXWRAP" val="False"/>
  <p:tag name="WORKAROUNDTRANSPARENCYBUG" val="False"/>
  <p:tag name="BITMAPFORMAT" val="bmpmono"/>
  <p:tag name="DEBUGINTERACTIVE" val="True"/>
  <p:tag name="ORIGWIDTH" val="86"/>
  <p:tag name="PICTUREFILESIZE" val="96002"/>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left[ &#10;\begin{array}{c}&#10;I_1 \\ I_2 \\ I_3&#10;\end{array}&#10;\right]&#10;=&#10;\left[&#10;\begin{array}{c}&#10;{\bf L_1}^T \\ {\bf L_2}^T \\ {\bf L_3}^T&#10;\end{array}&#10;\right]&#10;k_d &#10;{\bf N}&#10;$&#10;\end{document}&#10;"/>
  <p:tag name="EXTERNALNAME" val="Edittex"/>
  <p:tag name="BLEND" val="False"/>
  <p:tag name="TRANSPARENT" val="False"/>
  <p:tag name="KEEPFILES" val="False"/>
  <p:tag name="DEBUGPAUSE" val="False"/>
  <p:tag name="RESOLUTION" val="1200"/>
  <p:tag name="TIMEOUT" val="(none)"/>
  <p:tag name="BOXWIDTH" val="348"/>
  <p:tag name="BOXHEIGHT" val="471"/>
  <p:tag name="BOXFONT" val="10"/>
  <p:tag name="BOXWRAP" val="False"/>
  <p:tag name="WORKAROUNDTRANSPARENCYBUG" val="False"/>
  <p:tag name="BITMAPFORMAT" val="bmpmono"/>
  <p:tag name="DEBUGINTERACTIVE" val="True"/>
  <p:tag name="ORIGWIDTH" val="203"/>
  <p:tag name="PICTUREFILESIZE" val="586454"/>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f L&#10;$&#10;\end{document}&#10;"/>
  <p:tag name="EXTERNALNAME" val="Edittex"/>
  <p:tag name="BLEND" val="False"/>
  <p:tag name="TRANSPARENT" val="False"/>
  <p:tag name="KEEPFILES" val="False"/>
  <p:tag name="DEBUGPAUSE" val="False"/>
  <p:tag name="RESOLUTION" val="1200"/>
  <p:tag name="TIMEOUT" val="(none)"/>
  <p:tag name="BOXWIDTH" val="348"/>
  <p:tag name="BOXHEIGHT" val="456"/>
  <p:tag name="BOXFONT" val="10"/>
  <p:tag name="BOXWRAP" val="False"/>
  <p:tag name="WORKAROUNDTRANSPARENCYBUG" val="False"/>
  <p:tag name="BITMAPFORMAT" val="bmpmono"/>
  <p:tag name="DEBUGINTERACTIVE" val="True"/>
  <p:tag name="ORIGWIDTH" val="13"/>
  <p:tag name="PICTUREFILESIZE" val="7062"/>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f G} = {\bf L}^{-1} {\bf I}&#10;$&#10;\end{document}&#10;"/>
  <p:tag name="EXTERNALNAME" val="Edittex"/>
  <p:tag name="BLEND" val="False"/>
  <p:tag name="TRANSPARENT" val="False"/>
  <p:tag name="KEEPFILES" val="False"/>
  <p:tag name="DEBUGPAUSE" val="False"/>
  <p:tag name="RESOLUTION" val="1200"/>
  <p:tag name="TIMEOUT" val="(none)"/>
  <p:tag name="BOXWIDTH" val="348"/>
  <p:tag name="BOXHEIGHT" val="456"/>
  <p:tag name="BOXFONT" val="10"/>
  <p:tag name="BOXWRAP" val="False"/>
  <p:tag name="WORKAROUNDTRANSPARENCYBUG" val="False"/>
  <p:tag name="BITMAPFORMAT" val="bmpmono"/>
  <p:tag name="DEBUGINTERACTIVE" val="True"/>
  <p:tag name="ORIGWIDTH" val="96"/>
  <p:tag name="PICTUREFILESIZE" val="63262"/>
</p:tagLst>
</file>

<file path=ppt/tags/tag1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3\times3&#10;$&#10;\end{document}&#10;"/>
  <p:tag name="EXTERNALNAME" val="Edittex"/>
  <p:tag name="BLEND" val="False"/>
  <p:tag name="TRANSPARENT" val="False"/>
  <p:tag name="KEEPFILES" val="False"/>
  <p:tag name="DEBUGPAUSE" val="False"/>
  <p:tag name="RESOLUTION" val="1200"/>
  <p:tag name="TIMEOUT" val="(none)"/>
  <p:tag name="BOXWIDTH" val="348"/>
  <p:tag name="BOXHEIGHT" val="456"/>
  <p:tag name="BOXFONT" val="10"/>
  <p:tag name="BOXWRAP" val="False"/>
  <p:tag name="WORKAROUNDTRANSPARENCYBUG" val="False"/>
  <p:tag name="BITMAPFORMAT" val="bmpmono"/>
  <p:tag name="DEBUGINTERACTIVE" val="True"/>
  <p:tag name="ORIGWIDTH" val="49"/>
  <p:tag name="PICTUREFILESIZE" val="26062"/>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3 \times 1&#10;$&#10;\end{document}&#10;"/>
  <p:tag name="EXTERNALNAME" val="Edittex"/>
  <p:tag name="BLEND" val="False"/>
  <p:tag name="TRANSPARENT" val="False"/>
  <p:tag name="KEEPFILES" val="False"/>
  <p:tag name="DEBUGPAUSE" val="False"/>
  <p:tag name="RESOLUTION" val="1200"/>
  <p:tag name="TIMEOUT" val="(none)"/>
  <p:tag name="BOXWIDTH" val="348"/>
  <p:tag name="BOXHEIGHT" val="456"/>
  <p:tag name="BOXFONT" val="10"/>
  <p:tag name="BOXWRAP" val="False"/>
  <p:tag name="WORKAROUNDTRANSPARENCYBUG" val="False"/>
  <p:tag name="BITMAPFORMAT" val="bmpmono"/>
  <p:tag name="DEBUGINTERACTIVE" val="True"/>
  <p:tag name="ORIGWIDTH" val="48"/>
  <p:tag name="PICTUREFILESIZE" val="25062"/>
</p:tagLst>
</file>

<file path=ppt/tags/tag1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3 \times 1&#10;$&#10;\end{document}&#10;"/>
  <p:tag name="EXTERNALNAME" val="Edittex"/>
  <p:tag name="BLEND" val="False"/>
  <p:tag name="TRANSPARENT" val="False"/>
  <p:tag name="KEEPFILES" val="False"/>
  <p:tag name="DEBUGPAUSE" val="False"/>
  <p:tag name="RESOLUTION" val="1200"/>
  <p:tag name="TIMEOUT" val="(none)"/>
  <p:tag name="BOXWIDTH" val="348"/>
  <p:tag name="BOXHEIGHT" val="456"/>
  <p:tag name="BOXFONT" val="10"/>
  <p:tag name="BOXWRAP" val="False"/>
  <p:tag name="WORKAROUNDTRANSPARENCYBUG" val="False"/>
  <p:tag name="BITMAPFORMAT" val="bmpmono"/>
  <p:tag name="DEBUGINTERACTIVE" val="True"/>
  <p:tag name="ORIGWIDTH" val="48"/>
  <p:tag name="PICTUREFILESIZE" val="25062"/>
</p:tagLst>
</file>

<file path=ppt/tags/tag1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left[ &#10;\begin{array}{c}&#10;I_1 \\ \vdots \\ I_n&#10;\end{array}&#10;\right]&#10;=&#10;\left[&#10;\begin{array}{c}&#10;{\bf L_1} \\ \vdots \\ {\bf L_n}&#10;\end{array}&#10;\right]&#10;k_d {\bf N}&#10;$&#10;\end{document}&#10;"/>
  <p:tag name="EXTERNALNAME" val="Edittex"/>
  <p:tag name="BLEND" val="False"/>
  <p:tag name="TRANSPARENT" val="False"/>
  <p:tag name="KEEPFILES" val="False"/>
  <p:tag name="DEBUGPAUSE" val="False"/>
  <p:tag name="RESOLUTION" val="1200"/>
  <p:tag name="TIMEOUT" val="(none)"/>
  <p:tag name="BOXWIDTH" val="348"/>
  <p:tag name="BOXHEIGHT" val="456"/>
  <p:tag name="BOXFONT" val="10"/>
  <p:tag name="BOXWRAP" val="False"/>
  <p:tag name="WORKAROUNDTRANSPARENCYBUG" val="False"/>
  <p:tag name="BITMAPFORMAT" val="bmpmono"/>
  <p:tag name="DEBUGINTERACTIVE" val="True"/>
  <p:tag name="ORIGWIDTH" val="192"/>
  <p:tag name="PICTUREFILESIZE" val="486462"/>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k_d = 1$&#10;\end{document}&#10;"/>
  <p:tag name="EXTERNALNAME" val="Edittex"/>
  <p:tag name="BLEND" val="False"/>
  <p:tag name="TRANSPARENT" val="False"/>
  <p:tag name="KEEPFILES" val="False"/>
  <p:tag name="DEBUGPAUSE" val="False"/>
  <p:tag name="RESOLUTION" val="1200"/>
  <p:tag name="TIMEOUT" val="(none)"/>
  <p:tag name="BOXWIDTH" val="348"/>
  <p:tag name="BOXHEIGHT" val="320"/>
  <p:tag name="BOXFONT" val="10"/>
  <p:tag name="BOXWRAP" val="False"/>
  <p:tag name="WORKAROUNDTRANSPARENCYBUG" val="False"/>
  <p:tag name="BITMAPFORMAT" val="bmpmono"/>
  <p:tag name="DEBUGINTERACTIVE" val="True"/>
  <p:tag name="ORIGWIDTH" val="62"/>
  <p:tag name="PICTUREFILESIZE" val="44018"/>
</p:tagLst>
</file>

<file path=ppt/tags/tag2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bf I &amp; = &amp; \bf L G \\&#10;\bf L^T I &amp; = &amp; \bf L^T L G\\&#10;\bf G &amp; = &amp; \bf  (L^T L)^{-1} (L^T I)  \\&#10;\end{eqnarray*}&#10;\end{document}&#10;"/>
  <p:tag name="EXTERNALNAME" val="Edittex"/>
  <p:tag name="BLEND" val="False"/>
  <p:tag name="TRANSPARENT" val="False"/>
  <p:tag name="KEEPFILES" val="False"/>
  <p:tag name="DEBUGPAUSE" val="False"/>
  <p:tag name="RESOLUTION" val="1200"/>
  <p:tag name="TIMEOUT" val="(none)"/>
  <p:tag name="BOXWIDTH" val="348"/>
  <p:tag name="BOXHEIGHT" val="456"/>
  <p:tag name="BOXFONT" val="10"/>
  <p:tag name="BOXWRAP" val="False"/>
  <p:tag name="WORKAROUNDTRANSPARENCYBUG" val="False"/>
  <p:tag name="BITMAPFORMAT" val="bmpmono"/>
  <p:tag name="DEBUGINTERACTIVE" val="True"/>
  <p:tag name="ORIGWIDTH" val="227"/>
  <p:tag name="PICTUREFILESIZE" val="642662"/>
</p:tagLst>
</file>

<file path=ppt/tags/tag2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x, y)&#10;$&#10;\end{document}&#10;"/>
  <p:tag name="EXTERNALNAME" val="Edittex"/>
  <p:tag name="BLEND" val="False"/>
  <p:tag name="TRANSPARENT" val="False"/>
  <p:tag name="KEEPFILES" val="False"/>
  <p:tag name="DEBUGPAUSE" val="False"/>
  <p:tag name="RESOLUTION" val="1200"/>
  <p:tag name="TIMEOUT" val="(none)"/>
  <p:tag name="BOXWIDTH" val="348"/>
  <p:tag name="BOXHEIGHT" val="336"/>
  <p:tag name="BOXFONT" val="10"/>
  <p:tag name="BOXWRAP" val="False"/>
  <p:tag name="WORKAROUNDTRANSPARENCYBUG" val="False"/>
  <p:tag name="BITMAPFORMAT" val="bmpmono"/>
  <p:tag name="DEBUGINTERACTIVE" val="True"/>
  <p:tag name="ORIGWIDTH" val="48"/>
  <p:tag name="PICTUREFILESIZE" val="33362"/>
</p:tagLst>
</file>

<file path=ppt/tags/tag2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x, y, z_{xy})&#10;$&#10;\end{document}&#10;"/>
  <p:tag name="EXTERNALNAME" val="Edittex"/>
  <p:tag name="BLEND" val="False"/>
  <p:tag name="TRANSPARENT" val="False"/>
  <p:tag name="KEEPFILES" val="False"/>
  <p:tag name="DEBUGPAUSE" val="False"/>
  <p:tag name="RESOLUTION" val="1200"/>
  <p:tag name="TIMEOUT" val="(none)"/>
  <p:tag name="BOXWIDTH" val="348"/>
  <p:tag name="BOXHEIGHT" val="336"/>
  <p:tag name="BOXFONT" val="10"/>
  <p:tag name="BOXWRAP" val="False"/>
  <p:tag name="WORKAROUNDTRANSPARENCYBUG" val="False"/>
  <p:tag name="BITMAPFORMAT" val="bmpmono"/>
  <p:tag name="DEBUGINTERACTIVE" val="True"/>
  <p:tag name="ORIGWIDTH" val="87"/>
  <p:tag name="PICTUREFILESIZE" val="67406"/>
</p:tagLst>
</file>

<file path=ppt/tags/tag2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V_1 &amp; = &amp; (x+1, y, z_{x+1,y}) - (x,y,z_{xy}) \\&#10;&amp; = &amp; (1, 0, z_{x+1,y} - z_{xy})&#10;\end{eqnarray*}&#10;\end{document}&#10;"/>
  <p:tag name="EXTERNALNAME" val="Edittex"/>
  <p:tag name="BLEND" val="False"/>
  <p:tag name="TRANSPARENT" val="False"/>
  <p:tag name="KEEPFILES" val="False"/>
  <p:tag name="DEBUGPAUSE" val="False"/>
  <p:tag name="RESOLUTION" val="1200"/>
  <p:tag name="TIMEOUT" val="(none)"/>
  <p:tag name="BOXWIDTH" val="348"/>
  <p:tag name="BOXHEIGHT" val="336"/>
  <p:tag name="BOXFONT" val="10"/>
  <p:tag name="BOXWRAP" val="False"/>
  <p:tag name="WORKAROUNDTRANSPARENCYBUG" val="False"/>
  <p:tag name="BITMAPFORMAT" val="bmpmono"/>
  <p:tag name="DEBUGINTERACTIVE" val="True"/>
  <p:tag name="ORIGWIDTH" val="351"/>
  <p:tag name="PICTUREFILESIZE" val="670574"/>
</p:tagLst>
</file>

<file path=ppt/tags/tag2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0 &amp; = &amp; N \cdot V_1 \\&#10;&amp; = &amp; (n_x, n_y, n_z) \cdot (1, 0, z_{x+1,y} - z_{xy}) \\&#10;&amp; = &amp; n_x + n_z(z_{x+1,y} - z_{xy})&#10;\end{eqnarray*}&#10;\end{document}&#10;"/>
  <p:tag name="EXTERNALNAME" val="Edittex"/>
  <p:tag name="BLEND" val="False"/>
  <p:tag name="TRANSPARENT" val="False"/>
  <p:tag name="KEEPFILES" val="False"/>
  <p:tag name="DEBUGPAUSE" val="False"/>
  <p:tag name="RESOLUTION" val="1200"/>
  <p:tag name="TIMEOUT" val="(none)"/>
  <p:tag name="BOXWIDTH" val="348"/>
  <p:tag name="BOXHEIGHT" val="336"/>
  <p:tag name="BOXFONT" val="10"/>
  <p:tag name="BOXWRAP" val="False"/>
  <p:tag name="WORKAROUNDTRANSPARENCYBUG" val="False"/>
  <p:tag name="BITMAPFORMAT" val="bmpmono"/>
  <p:tag name="DEBUGINTERACTIVE" val="True"/>
  <p:tag name="ORIGWIDTH" val="361"/>
  <p:tag name="PICTUREFILESIZE" val="1052862"/>
</p:tagLst>
</file>

<file path=ppt/tags/tag2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x, y+1)&#10;$&#10;\end{document}&#10;"/>
  <p:tag name="EXTERNALNAME" val="Edittex"/>
  <p:tag name="BLEND" val="False"/>
  <p:tag name="TRANSPARENT" val="False"/>
  <p:tag name="KEEPFILES" val="False"/>
  <p:tag name="DEBUGPAUSE" val="False"/>
  <p:tag name="RESOLUTION" val="1200"/>
  <p:tag name="TIMEOUT" val="(none)"/>
  <p:tag name="BOXWIDTH" val="348"/>
  <p:tag name="BOXHEIGHT" val="336"/>
  <p:tag name="BOXFONT" val="10"/>
  <p:tag name="BOXWRAP" val="False"/>
  <p:tag name="WORKAROUNDTRANSPARENCYBUG" val="False"/>
  <p:tag name="BITMAPFORMAT" val="bmpmono"/>
  <p:tag name="DEBUGINTERACTIVE" val="True"/>
  <p:tag name="ORIGWIDTH" val="89"/>
  <p:tag name="PICTUREFILESIZE" val="62666"/>
</p:tagLst>
</file>

<file path=ppt/tags/tag2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x+1, y)&#10;$&#10;\end{document}&#10;"/>
  <p:tag name="EXTERNALNAME" val="Edittex"/>
  <p:tag name="BLEND" val="False"/>
  <p:tag name="TRANSPARENT" val="False"/>
  <p:tag name="KEEPFILES" val="False"/>
  <p:tag name="DEBUGPAUSE" val="False"/>
  <p:tag name="RESOLUTION" val="1200"/>
  <p:tag name="TIMEOUT" val="(none)"/>
  <p:tag name="BOXWIDTH" val="348"/>
  <p:tag name="BOXHEIGHT" val="336"/>
  <p:tag name="BOXFONT" val="10"/>
  <p:tag name="BOXWRAP" val="False"/>
  <p:tag name="WORKAROUNDTRANSPARENCYBUG" val="False"/>
  <p:tag name="BITMAPFORMAT" val="bmpmono"/>
  <p:tag name="DEBUGINTERACTIVE" val="True"/>
  <p:tag name="ORIGWIDTH" val="89"/>
  <p:tag name="PICTUREFILESIZE" val="62666"/>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I &amp; = &amp; k_d {\bf N} \cdot {\bf L} \\&#10;&amp; = &amp; {\bf N} \cdot {\bf L} \\&#10; &amp; = &amp; cos~\theta_i&#10;\end{eqnarray*}&#10;\end{document}&#10;"/>
  <p:tag name="EXTERNALNAME" val="Edittex"/>
  <p:tag name="BLEND" val="False"/>
  <p:tag name="TRANSPARENT" val="False"/>
  <p:tag name="KEEPFILES" val="False"/>
  <p:tag name="DEBUGPAUSE" val="False"/>
  <p:tag name="RESOLUTION" val="1200"/>
  <p:tag name="TIMEOUT" val="(none)"/>
  <p:tag name="BOXWIDTH" val="348"/>
  <p:tag name="BOXHEIGHT" val="336"/>
  <p:tag name="BOXFONT" val="10"/>
  <p:tag name="BOXWRAP" val="False"/>
  <p:tag name="WORKAROUNDTRANSPARENCYBUG" val="False"/>
  <p:tag name="BITMAPFORMAT" val="bmpmono"/>
  <p:tag name="DEBUGINTERACTIVE" val="True"/>
  <p:tag name="ORIGWIDTH" val="128"/>
  <p:tag name="PICTUREFILESIZE" val="366150"/>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theta_i&#10;$&#10;\end{document}&#10;"/>
  <p:tag name="EXTERNALNAME" val="Edittex"/>
  <p:tag name="BLEND" val="False"/>
  <p:tag name="TRANSPARENT" val="False"/>
  <p:tag name="BITMAPFORMAT" val="bmpmono"/>
  <p:tag name="DEBUGINTERACTIVE" val="True"/>
  <p:tag name="ORIGWIDTH" val="55.75"/>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I_1~=~k_d {\bf N} \cdot {\bf L_1}&#10;$&#10;\end{document}&#10;"/>
  <p:tag name="EXTERNALNAME" val="Edittex"/>
  <p:tag name="BLEND" val="False"/>
  <p:tag name="TRANSPARENT" val="False"/>
  <p:tag name="KEEPFILES" val="False"/>
  <p:tag name="DEBUGPAUSE" val="False"/>
  <p:tag name="RESOLUTION" val="1200"/>
  <p:tag name="TIMEOUT" val="(none)"/>
  <p:tag name="BOXWIDTH" val="348"/>
  <p:tag name="BOXHEIGHT" val="317"/>
  <p:tag name="BOXFONT" val="10"/>
  <p:tag name="BOXWRAP" val="False"/>
  <p:tag name="WORKAROUNDTRANSPARENCYBUG" val="False"/>
  <p:tag name="BITMAPFORMAT" val="bmpmono"/>
  <p:tag name="DEBUGINTERACTIVE" val="True"/>
  <p:tag name="ORIGWIDTH" val="144"/>
  <p:tag name="PICTUREFILESIZE" val="99962"/>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I_2~=~k_d {\bf N} \cdot {\bf L_2}&#10;$&#10;\end{document}&#10;"/>
  <p:tag name="EXTERNALNAME" val="Edittex"/>
  <p:tag name="BLEND" val="False"/>
  <p:tag name="TRANSPARENT" val="False"/>
  <p:tag name="KEEPFILES" val="False"/>
  <p:tag name="DEBUGPAUSE" val="False"/>
  <p:tag name="RESOLUTION" val="1200"/>
  <p:tag name="TIMEOUT" val="(none)"/>
  <p:tag name="BOXWIDTH" val="348"/>
  <p:tag name="BOXHEIGHT" val="317"/>
  <p:tag name="BOXFONT" val="10"/>
  <p:tag name="BOXWRAP" val="False"/>
  <p:tag name="WORKAROUNDTRANSPARENCYBUG" val="False"/>
  <p:tag name="BITMAPFORMAT" val="bmpmono"/>
  <p:tag name="DEBUGINTERACTIVE" val="True"/>
  <p:tag name="ORIGWIDTH" val="144"/>
  <p:tag name="PICTUREFILESIZE" val="99962"/>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I_3~=~k_d {\bf N} \cdot {\bf L_3}&#10;$&#10;\end{document}&#10;"/>
  <p:tag name="EXTERNALNAME" val="Edittex"/>
  <p:tag name="BLEND" val="False"/>
  <p:tag name="TRANSPARENT" val="False"/>
  <p:tag name="KEEPFILES" val="False"/>
  <p:tag name="DEBUGPAUSE" val="False"/>
  <p:tag name="RESOLUTION" val="1200"/>
  <p:tag name="TIMEOUT" val="(none)"/>
  <p:tag name="BOXWIDTH" val="348"/>
  <p:tag name="BOXHEIGHT" val="317"/>
  <p:tag name="BOXFONT" val="10"/>
  <p:tag name="BOXWRAP" val="False"/>
  <p:tag name="WORKAROUNDTRANSPARENCYBUG" val="False"/>
  <p:tag name="BITMAPFORMAT" val="bmpmono"/>
  <p:tag name="DEBUGINTERACTIVE" val="True"/>
  <p:tag name="ORIGWIDTH" val="144"/>
  <p:tag name="PICTUREFILESIZE" val="99962"/>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left[ &#10;\begin{array}{c}&#10;I_1 \\ I_2 \\ I_3&#10;\end{array}&#10;\right]&#10;=&#10;k_d &#10;\left[&#10;\begin{array}{c}&#10;{\bf L_1}^T \\ {\bf L_2}^T \\ {\bf L_3}^T&#10;\end{array}&#10;\right]&#10;{\bf N}&#10;$&#10;\end{document}&#10;"/>
  <p:tag name="EXTERNALNAME" val="Edittex"/>
  <p:tag name="BLEND" val="False"/>
  <p:tag name="TRANSPARENT" val="False"/>
  <p:tag name="KEEPFILES" val="False"/>
  <p:tag name="DEBUGPAUSE" val="False"/>
  <p:tag name="RESOLUTION" val="1200"/>
  <p:tag name="TIMEOUT" val="(none)"/>
  <p:tag name="BOXWIDTH" val="348"/>
  <p:tag name="BOXHEIGHT" val="471"/>
  <p:tag name="BOXFONT" val="10"/>
  <p:tag name="BOXWRAP" val="False"/>
  <p:tag name="WORKAROUNDTRANSPARENCYBUG" val="False"/>
  <p:tag name="BITMAPFORMAT" val="bmpmono"/>
  <p:tag name="DEBUGINTERACTIVE" val="True"/>
  <p:tag name="ORIGWIDTH" val="207"/>
  <p:tag name="PICTUREFILESIZE" val="597518"/>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f I&#10;$&#10;\end{document}&#10;"/>
  <p:tag name="EXTERNALNAME" val="Edittex"/>
  <p:tag name="BLEND" val="False"/>
  <p:tag name="TRANSPARENT" val="False"/>
  <p:tag name="KEEPFILES" val="False"/>
  <p:tag name="DEBUGPAUSE" val="False"/>
  <p:tag name="RESOLUTION" val="1200"/>
  <p:tag name="TIMEOUT" val="(none)"/>
  <p:tag name="BOXWIDTH" val="348"/>
  <p:tag name="BOXHEIGHT" val="456"/>
  <p:tag name="BOXFONT" val="10"/>
  <p:tag name="BOXWRAP" val="False"/>
  <p:tag name="WORKAROUNDTRANSPARENCYBUG" val="False"/>
  <p:tag name="BITMAPFORMAT" val="bmpmono"/>
  <p:tag name="DEBUGINTERACTIVE" val="True"/>
  <p:tag name="ORIGWIDTH" val="8"/>
  <p:tag name="PICTUREFILESIZE" val="50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32612</TotalTime>
  <Words>1585</Words>
  <Application>Microsoft Office PowerPoint</Application>
  <PresentationFormat>Widescreen</PresentationFormat>
  <Paragraphs>240</Paragraphs>
  <Slides>53</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ＭＳ Ｐゴシック</vt:lpstr>
      <vt:lpstr>Arial</vt:lpstr>
      <vt:lpstr>Calibri</vt:lpstr>
      <vt:lpstr>Gill Sans</vt:lpstr>
      <vt:lpstr>Helvetica Light</vt:lpstr>
      <vt:lpstr>Myriad Pro</vt:lpstr>
      <vt:lpstr>Times New Roman</vt:lpstr>
      <vt:lpstr>Office Theme</vt:lpstr>
      <vt:lpstr>Reflectance &amp; Photometric stereo</vt:lpstr>
      <vt:lpstr>Reading</vt:lpstr>
      <vt:lpstr>Roadmap for the rest of the course</vt:lpstr>
      <vt:lpstr>Can we determine shape from lighting?</vt:lpstr>
      <vt:lpstr>Reflectance</vt:lpstr>
      <vt:lpstr>Light sources</vt:lpstr>
      <vt:lpstr>Modeling Image Formation</vt:lpstr>
      <vt:lpstr>Directional Lighting</vt:lpstr>
      <vt:lpstr>Lambertian Reflectance</vt:lpstr>
      <vt:lpstr>Materials - Three Forms</vt:lpstr>
      <vt:lpstr>Reflectance—Three Forms</vt:lpstr>
      <vt:lpstr>Ideal Diffuse Reflection</vt:lpstr>
      <vt:lpstr>Lambertian Reflectance</vt:lpstr>
      <vt:lpstr>Lambertian Reflectance: Incoming</vt:lpstr>
      <vt:lpstr>Lambertian Reflectance: Incoming</vt:lpstr>
      <vt:lpstr>Lambertian Reflectance: Incoming</vt:lpstr>
      <vt:lpstr>Lambertian appearance is view-independent</vt:lpstr>
      <vt:lpstr>Lambertian appearance is view-independent</vt:lpstr>
      <vt:lpstr>Lambertian appearance is view-independent</vt:lpstr>
      <vt:lpstr>Lambertian appearance is view-independent</vt:lpstr>
      <vt:lpstr>Final Lambertian image formation model</vt:lpstr>
      <vt:lpstr>Albedo</vt:lpstr>
      <vt:lpstr>A Single Image: Shape from shading</vt:lpstr>
      <vt:lpstr>Application: Detecting composite photos</vt:lpstr>
      <vt:lpstr>Let’s take more than one photo!</vt:lpstr>
      <vt:lpstr>Photometric stereo</vt:lpstr>
      <vt:lpstr>Solving the equations</vt:lpstr>
      <vt:lpstr>More than three lights</vt:lpstr>
      <vt:lpstr>Computing light source directions</vt:lpstr>
      <vt:lpstr>Example</vt:lpstr>
      <vt:lpstr>Depth from normals</vt:lpstr>
      <vt:lpstr>Normal Integration</vt:lpstr>
      <vt:lpstr>Depth from normals</vt:lpstr>
      <vt:lpstr>Results</vt:lpstr>
      <vt:lpstr>Results</vt:lpstr>
      <vt:lpstr>Extension</vt:lpstr>
      <vt:lpstr>Questions?</vt:lpstr>
      <vt:lpstr>For now, ignore specular reflection</vt:lpstr>
      <vt:lpstr>And Refraction…</vt:lpstr>
      <vt:lpstr>And Interreflections…</vt:lpstr>
      <vt:lpstr>And Subsurface Scattering…</vt:lpstr>
      <vt:lpstr>Limitations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Images and image filtering</dc:title>
  <dc:creator>Noah Snavely</dc:creator>
  <cp:lastModifiedBy>Noah Snavely</cp:lastModifiedBy>
  <cp:revision>1555</cp:revision>
  <dcterms:created xsi:type="dcterms:W3CDTF">2009-08-25T02:47:59Z</dcterms:created>
  <dcterms:modified xsi:type="dcterms:W3CDTF">2024-03-19T19:52:00Z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1.5.3.3511</vt:lpwstr>
  </property>
</Properties>
</file>