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3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5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8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2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3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34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35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3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37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8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6" r:id="rId11"/>
    <p:sldId id="723" r:id="rId12"/>
    <p:sldId id="724" r:id="rId13"/>
    <p:sldId id="725" r:id="rId14"/>
    <p:sldId id="592" r:id="rId15"/>
    <p:sldId id="673" r:id="rId16"/>
    <p:sldId id="674" r:id="rId17"/>
    <p:sldId id="675" r:id="rId18"/>
    <p:sldId id="595" r:id="rId19"/>
    <p:sldId id="596" r:id="rId20"/>
    <p:sldId id="597" r:id="rId21"/>
    <p:sldId id="727" r:id="rId22"/>
    <p:sldId id="598" r:id="rId23"/>
    <p:sldId id="729" r:id="rId24"/>
    <p:sldId id="745" r:id="rId25"/>
    <p:sldId id="600" r:id="rId26"/>
    <p:sldId id="601" r:id="rId27"/>
    <p:sldId id="602" r:id="rId28"/>
    <p:sldId id="603" r:id="rId29"/>
    <p:sldId id="689" r:id="rId30"/>
    <p:sldId id="690" r:id="rId31"/>
    <p:sldId id="607" r:id="rId32"/>
    <p:sldId id="609" r:id="rId33"/>
    <p:sldId id="610" r:id="rId34"/>
    <p:sldId id="611" r:id="rId35"/>
    <p:sldId id="661" r:id="rId36"/>
    <p:sldId id="614" r:id="rId37"/>
    <p:sldId id="739" r:id="rId38"/>
    <p:sldId id="615" r:id="rId39"/>
    <p:sldId id="640" r:id="rId40"/>
    <p:sldId id="692" r:id="rId41"/>
    <p:sldId id="632" r:id="rId42"/>
    <p:sldId id="633" r:id="rId43"/>
    <p:sldId id="634" r:id="rId44"/>
    <p:sldId id="635" r:id="rId45"/>
    <p:sldId id="639" r:id="rId46"/>
    <p:sldId id="731" r:id="rId47"/>
    <p:sldId id="630" r:id="rId48"/>
    <p:sldId id="691" r:id="rId49"/>
    <p:sldId id="693" r:id="rId50"/>
    <p:sldId id="694" r:id="rId51"/>
    <p:sldId id="695" r:id="rId52"/>
    <p:sldId id="696" r:id="rId53"/>
    <p:sldId id="697" r:id="rId54"/>
    <p:sldId id="698" r:id="rId55"/>
    <p:sldId id="714" r:id="rId56"/>
    <p:sldId id="636" r:id="rId57"/>
    <p:sldId id="730" r:id="rId58"/>
    <p:sldId id="612" r:id="rId59"/>
    <p:sldId id="699" r:id="rId60"/>
    <p:sldId id="700" r:id="rId61"/>
    <p:sldId id="701" r:id="rId62"/>
    <p:sldId id="702" r:id="rId63"/>
    <p:sldId id="703" r:id="rId64"/>
    <p:sldId id="744" r:id="rId65"/>
    <p:sldId id="704" r:id="rId66"/>
    <p:sldId id="742" r:id="rId67"/>
    <p:sldId id="705" r:id="rId68"/>
    <p:sldId id="706" r:id="rId69"/>
    <p:sldId id="738" r:id="rId70"/>
    <p:sldId id="707" r:id="rId71"/>
    <p:sldId id="708" r:id="rId72"/>
    <p:sldId id="709" r:id="rId73"/>
    <p:sldId id="710" r:id="rId74"/>
    <p:sldId id="711" r:id="rId75"/>
    <p:sldId id="712" r:id="rId76"/>
    <p:sldId id="713" r:id="rId77"/>
    <p:sldId id="740" r:id="rId78"/>
  </p:sldIdLst>
  <p:sldSz cx="12192000" cy="6858000"/>
  <p:notesSz cx="7010400" cy="9296400"/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 varScale="1">
        <p:scale>
          <a:sx n="60" d="100"/>
          <a:sy n="60" d="100"/>
        </p:scale>
        <p:origin x="28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  <p:extLst>
      <p:ext uri="{BB962C8B-B14F-4D97-AF65-F5344CB8AC3E}">
        <p14:creationId xmlns:p14="http://schemas.microsoft.com/office/powerpoint/2010/main" val="1187711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1 &amp; 0 &amp; 0 &amp; 0 \\</a:t>
            </a:r>
          </a:p>
          <a:p>
            <a:r>
              <a:rPr lang="en-US" dirty="0"/>
              <a:t>0 &amp; 1 &amp; 0 &amp; 0 \\</a:t>
            </a:r>
          </a:p>
          <a:p>
            <a:r>
              <a:rPr lang="en-US" dirty="0"/>
              <a:t>0 &amp; 0 &amp; 1/f &amp; 0</a:t>
            </a:r>
          </a:p>
          <a:p>
            <a:endParaRPr lang="en-US" dirty="0"/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x \\</a:t>
            </a:r>
          </a:p>
          <a:p>
            <a:r>
              <a:rPr lang="en-US" dirty="0"/>
              <a:t>y \\</a:t>
            </a:r>
          </a:p>
          <a:p>
            <a:r>
              <a:rPr lang="en-US" dirty="0"/>
              <a:t>z \\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x \\</a:t>
            </a:r>
          </a:p>
          <a:p>
            <a:r>
              <a:rPr lang="en-US" dirty="0"/>
              <a:t>y \\ </a:t>
            </a:r>
          </a:p>
          <a:p>
            <a:r>
              <a:rPr lang="en-US" dirty="0"/>
              <a:t>z / f 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32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33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34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39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59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60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61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62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63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65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tapixel.com/2019/07/17/this-is-the-worlds-first-solargraphy-timelaps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14.w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3.png"/><Relationship Id="rId5" Type="http://schemas.openxmlformats.org/officeDocument/2006/relationships/tags" Target="../tags/tag81.xml"/><Relationship Id="rId10" Type="http://schemas.openxmlformats.org/officeDocument/2006/relationships/hyperlink" Target="https://en.wikipedia.org/wiki/M%C3%BCller-Lyer_illusion" TargetMode="External"/><Relationship Id="rId4" Type="http://schemas.openxmlformats.org/officeDocument/2006/relationships/tags" Target="../tags/tag80.xml"/><Relationship Id="rId9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0.xml"/><Relationship Id="rId7" Type="http://schemas.openxmlformats.org/officeDocument/2006/relationships/image" Target="../media/image25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iechanow.ski/cameras-and-lenses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notesSlide" Target="../notesSlides/notesSlide15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0.png"/><Relationship Id="rId2" Type="http://schemas.openxmlformats.org/officeDocument/2006/relationships/tags" Target="../tags/tag93.xml"/><Relationship Id="rId16" Type="http://schemas.openxmlformats.org/officeDocument/2006/relationships/image" Target="../media/image29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image" Target="../media/image28.png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5.xml"/><Relationship Id="rId7" Type="http://schemas.openxmlformats.org/officeDocument/2006/relationships/image" Target="../media/image31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9.xml"/><Relationship Id="rId7" Type="http://schemas.openxmlformats.org/officeDocument/2006/relationships/image" Target="../media/image31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110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image" Target="../media/image37.png"/><Relationship Id="rId3" Type="http://schemas.openxmlformats.org/officeDocument/2006/relationships/tags" Target="../tags/tag113.xml"/><Relationship Id="rId21" Type="http://schemas.openxmlformats.org/officeDocument/2006/relationships/tags" Target="../tags/tag131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image" Target="../media/image36.png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tags" Target="../tags/tag130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35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notesSlide" Target="../notesSlides/notesSlide18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3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46.png"/><Relationship Id="rId5" Type="http://schemas.openxmlformats.org/officeDocument/2006/relationships/tags" Target="../tags/tag136.xml"/><Relationship Id="rId10" Type="http://schemas.openxmlformats.org/officeDocument/2006/relationships/image" Target="../media/image45.png"/><Relationship Id="rId4" Type="http://schemas.openxmlformats.org/officeDocument/2006/relationships/tags" Target="../tags/tag135.xml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1" Type="http://schemas.openxmlformats.org/officeDocument/2006/relationships/image" Target="../media/image56.png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image" Target="../media/image55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image" Target="../media/image59.png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image" Target="../media/image58.png"/><Relationship Id="rId10" Type="http://schemas.openxmlformats.org/officeDocument/2006/relationships/tags" Target="../tags/tag147.xml"/><Relationship Id="rId19" Type="http://schemas.openxmlformats.org/officeDocument/2006/relationships/notesSlide" Target="../notesSlides/notesSlide24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3.w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image" Target="../media/image4.wmf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etapixel.com/2013/01/11/how-focal-length-affects-your-subjects-apparent-weight-as-seen-with-a-cat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00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aronhertzmann.com/2022/02/28/how-does-perspective-work.html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yichangshih/wide_angle_portrait/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Relationship Id="rId4" Type="http://schemas.openxmlformats.org/officeDocument/2006/relationships/hyperlink" Target="http://www.vision.caltech.edu/bouguetj/calib_doc/htmls/exampl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tags" Target="../tags/tag164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6.xml"/><Relationship Id="rId10" Type="http://schemas.openxmlformats.org/officeDocument/2006/relationships/hyperlink" Target="https://www.panotools.org/dersch/barrel/barrel.html" TargetMode="External"/><Relationship Id="rId4" Type="http://schemas.openxmlformats.org/officeDocument/2006/relationships/tags" Target="../tags/tag165.xml"/><Relationship Id="rId9" Type="http://schemas.openxmlformats.org/officeDocument/2006/relationships/image" Target="../media/image11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tags" Target="../tags/tag169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1.xml"/><Relationship Id="rId10" Type="http://schemas.openxmlformats.org/officeDocument/2006/relationships/image" Target="../media/image117.jpeg"/><Relationship Id="rId4" Type="http://schemas.openxmlformats.org/officeDocument/2006/relationships/tags" Target="../tags/tag170.xml"/><Relationship Id="rId9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1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image" Target="../media/image120.png"/><Relationship Id="rId2" Type="http://schemas.openxmlformats.org/officeDocument/2006/relationships/tags" Target="../tags/tag173.xml"/><Relationship Id="rId16" Type="http://schemas.openxmlformats.org/officeDocument/2006/relationships/image" Target="../media/image119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118.pn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notesSlide" Target="../notesSlides/notesSlide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4" Type="http://schemas.openxmlformats.org/officeDocument/2006/relationships/notesSlide" Target="../notesSlides/notesSlide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122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125.png"/><Relationship Id="rId3" Type="http://schemas.openxmlformats.org/officeDocument/2006/relationships/tags" Target="../tags/tag191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hyperlink" Target="https://www.yanceyrichardson.com/artists/olivo-barbieri" TargetMode="External"/><Relationship Id="rId5" Type="http://schemas.openxmlformats.org/officeDocument/2006/relationships/tags" Target="../tags/tag193.xml"/><Relationship Id="rId10" Type="http://schemas.openxmlformats.org/officeDocument/2006/relationships/image" Target="../media/image124.jpeg"/><Relationship Id="rId4" Type="http://schemas.openxmlformats.org/officeDocument/2006/relationships/tags" Target="../tags/tag192.xml"/><Relationship Id="rId9" Type="http://schemas.openxmlformats.org/officeDocument/2006/relationships/image" Target="../media/image123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3" Type="http://schemas.openxmlformats.org/officeDocument/2006/relationships/tags" Target="../tags/tag19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199.xml"/><Relationship Id="rId10" Type="http://schemas.openxmlformats.org/officeDocument/2006/relationships/image" Target="../media/image127.jpeg"/><Relationship Id="rId4" Type="http://schemas.openxmlformats.org/officeDocument/2006/relationships/tags" Target="../tags/tag198.xml"/><Relationship Id="rId9" Type="http://schemas.openxmlformats.org/officeDocument/2006/relationships/image" Target="../media/image12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3706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146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01802" y="6550224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s://petapixel.com/assets/uploads/2019/07/Williestruther4month2018Dec-Apr-005-2-800x497.jpg">
            <a:extLst>
              <a:ext uri="{FF2B5EF4-FFF2-40B4-BE49-F238E27FC236}">
                <a16:creationId xmlns:a16="http://schemas.microsoft.com/office/drawing/2014/main" id="{7FE202C3-E581-4375-B6B2-E2DB425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1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2" name="Picture 4" descr="https://petapixel.com/assets/uploads/2019/07/IMG_6237-800x600.jpg">
            <a:extLst>
              <a:ext uri="{FF2B5EF4-FFF2-40B4-BE49-F238E27FC236}">
                <a16:creationId xmlns:a16="http://schemas.microsoft.com/office/drawing/2014/main" id="{0052B19A-9794-4B63-8C99-0608E3F2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752975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F27CF-9008-45C3-A0F7-36FA35BED218}"/>
              </a:ext>
            </a:extLst>
          </p:cNvPr>
          <p:cNvSpPr/>
          <p:nvPr/>
        </p:nvSpPr>
        <p:spPr>
          <a:xfrm>
            <a:off x="2133600" y="609600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https://petapixel.com/2019/07/17/this-is-the-worlds-first-solargraphy-timelapse/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7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987676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7772400" cy="6096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5527676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295400" y="4648200"/>
            <a:ext cx="9601200" cy="198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840164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3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144963" y="26765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32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8610600" y="3321053"/>
            <a:ext cx="1651000" cy="646113"/>
            <a:chOff x="4464" y="2092"/>
            <a:chExt cx="1040" cy="407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08" y="2092"/>
              <a:ext cx="7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“circle of </a:t>
              </a:r>
            </a:p>
            <a:p>
              <a:pPr algn="ctr"/>
              <a:r>
                <a:rPr lang="en-US" dirty="0">
                  <a:latin typeface="+mj-lt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0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A9275-3EEF-4C12-A359-254566900432}"/>
              </a:ext>
            </a:extLst>
          </p:cNvPr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609600"/>
            <a:ext cx="518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1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724400"/>
          </a:xfrm>
        </p:spPr>
        <p:txBody>
          <a:bodyPr>
            <a:normAutofit/>
          </a:bodyPr>
          <a:lstStyle/>
          <a:p>
            <a:r>
              <a:rPr lang="en-US" dirty="0"/>
              <a:t>Take-home midterm will be handed out at the end of class</a:t>
            </a:r>
          </a:p>
          <a:p>
            <a:pPr lvl="1"/>
            <a:r>
              <a:rPr lang="en-US" dirty="0"/>
              <a:t>Due Tuesday, March 5, by 1:25pm (beginning of class)</a:t>
            </a:r>
          </a:p>
          <a:p>
            <a:endParaRPr lang="en-US" sz="1800" dirty="0"/>
          </a:p>
          <a:p>
            <a:r>
              <a:rPr lang="en-US" dirty="0"/>
              <a:t>Project 2 Code &amp; Report due tonight by 8pm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Project 3: Panorama Stitching</a:t>
            </a:r>
          </a:p>
          <a:p>
            <a:pPr lvl="1"/>
            <a:r>
              <a:rPr lang="en-US" dirty="0"/>
              <a:t>To be released next Tuesday, March 5</a:t>
            </a:r>
          </a:p>
          <a:p>
            <a:pPr lvl="1"/>
            <a:r>
              <a:rPr lang="en-US" dirty="0"/>
              <a:t>Due Friday, March 15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924300" y="1752600"/>
            <a:ext cx="4584700" cy="3430588"/>
            <a:chOff x="1512" y="1920"/>
            <a:chExt cx="2888" cy="2161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512" y="3868"/>
              <a:ext cx="28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+mj-lt"/>
                  <a:hlinkClick r:id="rId10"/>
                </a:rPr>
                <a:t>https://en.wikipedia.org/wiki/Müller-Lyer_illusion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267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B560-DA2A-4A4F-9BA4-B3307C49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Model: A Pinhole Camera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E0F218-BFD4-41E9-BC25-807FB9F49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6858000" cy="4629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B8198-CA50-4626-9B21-CEA82B83707F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4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1" y="1828800"/>
            <a:ext cx="6098163" cy="4626851"/>
          </a:xfrm>
        </p:spPr>
        <p:txBody>
          <a:bodyPr>
            <a:normAutofit/>
          </a:bodyPr>
          <a:lstStyle/>
          <a:p>
            <a:r>
              <a:rPr lang="en-US" sz="2800" dirty="0"/>
              <a:t>The coordinate system</a:t>
            </a:r>
          </a:p>
          <a:p>
            <a:pPr lvl="1"/>
            <a:r>
              <a:rPr lang="en-US" sz="2000" dirty="0"/>
              <a:t>We use the pinhole model as an approximation</a:t>
            </a:r>
          </a:p>
          <a:p>
            <a:pPr lvl="1"/>
            <a:r>
              <a:rPr lang="en-US" sz="2000" dirty="0"/>
              <a:t>Put the optical center (aka Center of Projection, or COP) at the origin</a:t>
            </a:r>
          </a:p>
          <a:p>
            <a:pPr lvl="1"/>
            <a:r>
              <a:rPr lang="en-US" sz="2000" dirty="0"/>
              <a:t>Put the Image Plane (aka Projection Plane) </a:t>
            </a:r>
            <a:r>
              <a:rPr lang="en-US" sz="2000" i="1" dirty="0"/>
              <a:t>in front</a:t>
            </a:r>
            <a:r>
              <a:rPr lang="en-US" sz="2000" dirty="0"/>
              <a:t> of the COP (Why)?</a:t>
            </a:r>
            <a:endParaRPr lang="en-US" sz="1800" dirty="0"/>
          </a:p>
          <a:p>
            <a:pPr lvl="1"/>
            <a:r>
              <a:rPr lang="en-US" sz="2000" dirty="0"/>
              <a:t>The camera looks down the </a:t>
            </a:r>
            <a:r>
              <a:rPr lang="en-US" sz="2000" i="1" dirty="0"/>
              <a:t>positive</a:t>
            </a:r>
            <a:r>
              <a:rPr lang="en-US" sz="2000" dirty="0"/>
              <a:t> z-axis, and the y-axis points down</a:t>
            </a:r>
          </a:p>
          <a:p>
            <a:pPr lvl="2"/>
            <a:r>
              <a:rPr lang="en-US" sz="1800" dirty="0"/>
              <a:t>we like this if we want right-handed-coordinates</a:t>
            </a:r>
          </a:p>
          <a:p>
            <a:pPr lvl="2"/>
            <a:r>
              <a:rPr lang="en-US" sz="1800" dirty="0"/>
              <a:t>other versions are possible (e.g., OpenGL)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B994538C-6123-4910-8AD1-8769E020326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81000" y="2052340"/>
            <a:ext cx="5594540" cy="4424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Projection equations</a:t>
            </a:r>
          </a:p>
          <a:p>
            <a:pPr lvl="1"/>
            <a:r>
              <a:rPr lang="en-US" sz="2000" dirty="0"/>
              <a:t>Compute intersection with PP of ray from (</a:t>
            </a:r>
            <a:r>
              <a:rPr lang="en-US" sz="2000" dirty="0" err="1"/>
              <a:t>x,y,z</a:t>
            </a:r>
            <a:r>
              <a:rPr lang="en-US" sz="2000" dirty="0"/>
              <a:t>) to COP</a:t>
            </a:r>
          </a:p>
          <a:p>
            <a:pPr lvl="1"/>
            <a:r>
              <a:rPr lang="en-US" sz="2000" dirty="0"/>
              <a:t>Derived using similar triangles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We get the projection by throwing out the last coordinate:</a:t>
            </a:r>
          </a:p>
          <a:p>
            <a:pPr lvl="1"/>
            <a:endParaRPr lang="en-US" sz="2000" dirty="0"/>
          </a:p>
        </p:txBody>
      </p:sp>
      <p:pic>
        <p:nvPicPr>
          <p:cNvPr id="467972" name="Picture 4">
            <a:extLst>
              <a:ext uri="{FF2B5EF4-FFF2-40B4-BE49-F238E27FC236}">
                <a16:creationId xmlns:a16="http://schemas.microsoft.com/office/drawing/2014/main" id="{6942C8C3-5742-4224-8408-85531573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04" y="3624032"/>
            <a:ext cx="3439699" cy="6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8" name="Picture 10">
            <a:extLst>
              <a:ext uri="{FF2B5EF4-FFF2-40B4-BE49-F238E27FC236}">
                <a16:creationId xmlns:a16="http://schemas.microsoft.com/office/drawing/2014/main" id="{93F3F6CA-8E67-4876-AE76-32F3D35C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12" y="4986603"/>
            <a:ext cx="3367930" cy="7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FA1B7-ADB5-E287-588E-6557BEED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Camera 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7A55E-A51E-E8C2-1882-EFF60425E233}"/>
              </a:ext>
            </a:extLst>
          </p:cNvPr>
          <p:cNvSpPr txBox="1"/>
          <p:nvPr/>
        </p:nvSpPr>
        <p:spPr>
          <a:xfrm>
            <a:off x="632637" y="1417638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https://ciechanow.ski/cameras-and-lenses/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287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0" y="14478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17876" y="4133851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65964" y="4122738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13089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5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67450" y="54641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1905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46863" y="2830513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87272" y="2057400"/>
            <a:ext cx="10093656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000" y="4800600"/>
            <a:ext cx="1082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The matrix is the </a:t>
            </a:r>
            <a:r>
              <a:rPr lang="en-US" sz="2400" b="1" dirty="0"/>
              <a:t>projection matrix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(Can also represent as a 4x4 matrix – OpenGL does something like this)</a:t>
            </a:r>
          </a:p>
        </p:txBody>
      </p:sp>
      <p:pic>
        <p:nvPicPr>
          <p:cNvPr id="468998" name="Picture 6">
            <a:extLst>
              <a:ext uri="{FF2B5EF4-FFF2-40B4-BE49-F238E27FC236}">
                <a16:creationId xmlns:a16="http://schemas.microsoft.com/office/drawing/2014/main" id="{DA54AF96-A542-43B0-BBEB-AA8F1986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4536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1451D0-F1CE-48C5-A22B-BD6B62E0BE3D}"/>
              </a:ext>
            </a:extLst>
          </p:cNvPr>
          <p:cNvGrpSpPr/>
          <p:nvPr/>
        </p:nvGrpSpPr>
        <p:grpSpPr>
          <a:xfrm>
            <a:off x="5905502" y="2964449"/>
            <a:ext cx="3395663" cy="1383714"/>
            <a:chOff x="6362702" y="2815225"/>
            <a:chExt cx="3395663" cy="1383714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362702" y="3736976"/>
              <a:ext cx="3395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469000" name="Picture 8">
              <a:extLst>
                <a:ext uri="{FF2B5EF4-FFF2-40B4-BE49-F238E27FC236}">
                  <a16:creationId xmlns:a16="http://schemas.microsoft.com/office/drawing/2014/main" id="{6C432347-6221-4ACD-90B6-DB382B869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788" y="2815225"/>
              <a:ext cx="1981200" cy="71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8197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524000"/>
            <a:ext cx="11734800" cy="533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How does scaling the projection matrix change the transformation?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100" y="5372102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B3D8D30-8DA2-4842-8E63-87C51ACA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F01AFEE-B786-40C4-98BE-C0599100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88" y="2705089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18" name="Picture 2">
            <a:extLst>
              <a:ext uri="{FF2B5EF4-FFF2-40B4-BE49-F238E27FC236}">
                <a16:creationId xmlns:a16="http://schemas.microsoft.com/office/drawing/2014/main" id="{A0DC0D15-9E1B-453A-8490-B752C965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0" y="4290676"/>
            <a:ext cx="1063950" cy="11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>
            <a:extLst>
              <a:ext uri="{FF2B5EF4-FFF2-40B4-BE49-F238E27FC236}">
                <a16:creationId xmlns:a16="http://schemas.microsoft.com/office/drawing/2014/main" id="{2D810A5A-F7A4-45B2-85BB-EFA79F59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53809"/>
            <a:ext cx="2675219" cy="16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2678E-D2B7-4227-B420-030A0C7FE131}"/>
              </a:ext>
            </a:extLst>
          </p:cNvPr>
          <p:cNvSpPr txBox="1"/>
          <p:nvPr/>
        </p:nvSpPr>
        <p:spPr>
          <a:xfrm>
            <a:off x="854633" y="4495800"/>
            <a:ext cx="167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Scale by </a:t>
            </a:r>
            <a:r>
              <a:rPr lang="en-US" sz="2800" i="1" dirty="0"/>
              <a:t>f</a:t>
            </a:r>
            <a:r>
              <a:rPr lang="en-US" sz="2800" dirty="0"/>
              <a:t>: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DF04A7D-B95B-41DE-B81E-DDE15A6E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33525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C40D56A-54EF-422F-BE42-E6F2D9840B2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52400" y="5967429"/>
            <a:ext cx="11734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3000" dirty="0"/>
              <a:t>Scaling a projection matrix produces an equivalent projection matrix!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81200" y="1417638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930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9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6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2286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5359401"/>
            <a:ext cx="108204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038601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0600" y="1371601"/>
            <a:ext cx="102108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3276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2638" y="5233988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4" y="2498727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03476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489950" y="6613526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82400" cy="838200"/>
          </a:xfrm>
        </p:spPr>
        <p:txBody>
          <a:bodyPr>
            <a:noAutofit/>
          </a:bodyPr>
          <a:lstStyle/>
          <a:p>
            <a:r>
              <a:rPr lang="en-US" sz="4000" dirty="0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3200400" y="1808162"/>
            <a:ext cx="1500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7543800" y="1905000"/>
            <a:ext cx="1576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2209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8489951" y="6400801"/>
            <a:ext cx="11320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 lines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65620610"/>
              </p:ext>
            </p:extLst>
          </p:nvPr>
        </p:nvGraphicFramePr>
        <p:xfrm>
          <a:off x="1600200" y="3352800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600000" imgH="4850794" progId="">
                  <p:embed/>
                </p:oleObj>
              </mc:Choice>
              <mc:Fallback>
                <p:oleObj name="Image" r:id="rId4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352800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378" y="1600201"/>
            <a:ext cx="9905244" cy="829164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6670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40828" y="2884715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236" y="3059949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2395302" y="2730019"/>
            <a:ext cx="1776305" cy="2042825"/>
            <a:chOff x="1200265" y="3554621"/>
            <a:chExt cx="1776305" cy="2042825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1200645" y="3884551"/>
              <a:ext cx="1455467" cy="579909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>
              <a:off x="1200265" y="4464460"/>
              <a:ext cx="0" cy="101027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1972" y="522811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6714" y="355462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4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20737" y="3333690"/>
            <a:ext cx="726156" cy="402821"/>
            <a:chOff x="525700" y="4158293"/>
            <a:chExt cx="726156" cy="402821"/>
          </a:xfrm>
          <a:effectLst>
            <a:outerShdw blurRad="25400" algn="ctr" rotWithShape="0">
              <a:schemeClr val="bg1">
                <a:alpha val="80000"/>
              </a:scheme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5700" y="4158293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2000" y="4953000"/>
            <a:ext cx="5683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important coordinate systems: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World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Camera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Image</a:t>
            </a:r>
            <a:r>
              <a:rPr lang="en-US" sz="2000" dirty="0"/>
              <a:t> coordinates</a:t>
            </a:r>
            <a:endParaRPr lang="en-US" sz="2000" i="1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8839201" y="3048001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762000" y="6324600"/>
            <a:ext cx="1028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world point (x, y, z) to an image point?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4021"/>
            <a:ext cx="10515600" cy="378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511240" y="5334000"/>
            <a:ext cx="252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5026648" y="5334000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8686800" y="5334000"/>
            <a:ext cx="25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25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project a point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</a:t>
            </a:r>
            <a:r>
              <a:rPr lang="en-US" i="1" dirty="0"/>
              <a:t>image (pixel) coordinates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8794" y="2667000"/>
            <a:ext cx="7825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Useful to decompose into a series of operations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3810000" y="4495800"/>
            <a:ext cx="6543675" cy="1682890"/>
            <a:chOff x="2286000" y="4540249"/>
            <a:chExt cx="6543675" cy="1682890"/>
          </a:xfrm>
        </p:grpSpPr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86200" y="5915164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86000" y="5915164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intrinsics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5915164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27887" y="5915164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391400" y="4540249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73152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7400" y="9144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Translation </a:t>
            </a:r>
            <a:r>
              <a:rPr lang="en-US" dirty="0">
                <a:solidFill>
                  <a:srgbClr val="3333FF"/>
                </a:solidFill>
              </a:rPr>
              <a:t>T</a:t>
            </a:r>
            <a:r>
              <a:rPr lang="en-US" dirty="0"/>
              <a:t> of the optical center from the origin of world </a:t>
            </a:r>
            <a:r>
              <a:rPr lang="en-US" dirty="0" err="1"/>
              <a:t>coords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Rotation </a:t>
            </a:r>
            <a:r>
              <a:rPr lang="en-US" dirty="0">
                <a:solidFill>
                  <a:srgbClr val="3333FF"/>
                </a:solidFill>
              </a:rPr>
              <a:t>R</a:t>
            </a:r>
            <a:r>
              <a:rPr lang="en-US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focal length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, principal point </a:t>
            </a:r>
            <a:r>
              <a:rPr lang="en-US" dirty="0">
                <a:solidFill>
                  <a:srgbClr val="FF0000"/>
                </a:solidFill>
              </a:rPr>
              <a:t>(c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pixel aspect size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blue parameters are called “</a:t>
            </a:r>
            <a:r>
              <a:rPr lang="en-US" dirty="0" err="1">
                <a:solidFill>
                  <a:srgbClr val="3333FF"/>
                </a:solidFill>
              </a:rPr>
              <a:t>extrinsics</a:t>
            </a:r>
            <a:r>
              <a:rPr lang="en-US" dirty="0"/>
              <a:t>,”  red are “</a:t>
            </a:r>
            <a:r>
              <a:rPr lang="en-US" dirty="0">
                <a:solidFill>
                  <a:srgbClr val="FF0000"/>
                </a:solidFill>
              </a:rPr>
              <a:t>intrinsics</a:t>
            </a:r>
            <a:r>
              <a:rPr 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6172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definitions of these parameters are </a:t>
            </a:r>
            <a:r>
              <a:rPr lang="en-US" b="1" dirty="0"/>
              <a:t>not</a:t>
            </a:r>
            <a:r>
              <a:rPr lang="en-US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553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6081" name="Picture 161" descr="$$&#10;\mathbf{x} = &#10;\begin{bmatrix}&#10;sx \\&#10;sy \\&#10;s&#10;\end{bmatrix}&#10;=&#10;\begin{bmatrix}&#10;* &amp; * &amp; * &amp; * \\&#10;* &amp; * &amp; * &amp; * \\&#10;* &amp; * &amp; * &amp; *&#10;\end{bmatrix}&#10;\begin{bmatrix}&#10;X \\&#10;Y \\&#10;Z \\&#10;1&#10;\end{bmatrix}&#10;=&#10;\mathbf{\Pi}\mathbf{X}&#10;$$&#10;">
            <a:extLst>
              <a:ext uri="{FF2B5EF4-FFF2-40B4-BE49-F238E27FC236}">
                <a16:creationId xmlns:a16="http://schemas.microsoft.com/office/drawing/2014/main" id="{92F87D86-6D3C-41A9-9489-3EB9E95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37" y="2983264"/>
            <a:ext cx="4410583" cy="12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091" name="Picture 171" descr="$$&#10;\mathbf{\Pi} = &#10;\begin{bmatrix}&#10; f &amp; s    &amp; c_x \\&#10; 0   &amp; \alpha f &amp; c_y \\&#10; 0   &amp; 0    &amp; 1&#10;\end{bmatrix}&#10;\begin{bmatrix}&#10; 1 &amp; 0 &amp; 0 &amp; 0 \\&#10; 0 &amp; 1 &amp; 0 &amp; 0 \\&#10; 0 &amp; 0 &amp; 1 &amp; 0&#10;\end{bmatrix}&#10;\begin{bmatrix}&#10; \mathbf{R}_{3\times 3} &amp; \mathbf{0}_{3\times 1} \\&#10; \mathbf{0}_{1\times 3} &amp; 0 &#10;\end{bmatrix}&#10;\begin{bmatrix}&#10; \mathbf{I}_{3\times 3} &amp; \mathbf{T}_{3\times 1} \\&#10; \mathbf{0}_{1\times 3} &amp; 0 &#10;\end{bmatrix}&#10;$$">
            <a:extLst>
              <a:ext uri="{FF2B5EF4-FFF2-40B4-BE49-F238E27FC236}">
                <a16:creationId xmlns:a16="http://schemas.microsoft.com/office/drawing/2014/main" id="{7DEEC639-41CB-409A-B30B-FE20B401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35" y="4984750"/>
            <a:ext cx="7142465" cy="9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6AC9CA-5FA4-4AFA-8CD1-A23D4785171C}"/>
              </a:ext>
            </a:extLst>
          </p:cNvPr>
          <p:cNvGrpSpPr/>
          <p:nvPr/>
        </p:nvGrpSpPr>
        <p:grpSpPr>
          <a:xfrm>
            <a:off x="7962900" y="2362200"/>
            <a:ext cx="1790700" cy="1524000"/>
            <a:chOff x="7962900" y="2362200"/>
            <a:chExt cx="1790700" cy="152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F6E11F-417F-409C-B6AC-03F8A25CD6F8}"/>
                </a:ext>
              </a:extLst>
            </p:cNvPr>
            <p:cNvGrpSpPr/>
            <p:nvPr/>
          </p:nvGrpSpPr>
          <p:grpSpPr>
            <a:xfrm>
              <a:off x="7962900" y="2362200"/>
              <a:ext cx="1790700" cy="1524000"/>
              <a:chOff x="7962900" y="2362200"/>
              <a:chExt cx="1790700" cy="1524000"/>
            </a:xfrm>
          </p:grpSpPr>
          <p:pic>
            <p:nvPicPr>
              <p:cNvPr id="1030" name="Picture 1056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8942388" y="2362200"/>
                <a:ext cx="201612" cy="227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4" name="Rectangle 104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305800" y="2743200"/>
                <a:ext cx="1447800" cy="1143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1052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23250" y="2743200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Line 1053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rot="5400000" flipV="1">
                <a:off x="8610600" y="2362199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041" name="Picture 1057" descr="Edittex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2900" y="3276600"/>
                <a:ext cx="190500" cy="261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2" name="Oval 1061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948738" y="330993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6093" name="Picture 173">
              <a:extLst>
                <a:ext uri="{FF2B5EF4-FFF2-40B4-BE49-F238E27FC236}">
                  <a16:creationId xmlns:a16="http://schemas.microsoft.com/office/drawing/2014/main" id="{AC2B5955-4F2E-4A6C-9649-BA2A2E62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223" y="3350419"/>
              <a:ext cx="807554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600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Let’s design a camera</a:t>
            </a:r>
          </a:p>
          <a:p>
            <a:pPr lvl="1"/>
            <a:r>
              <a:rPr lang="en-US" dirty="0"/>
              <a:t>Idea 1:  put a piece of film in front of an object</a:t>
            </a:r>
          </a:p>
          <a:p>
            <a:pPr lvl="1"/>
            <a:r>
              <a:rPr lang="en-US" dirty="0"/>
              <a:t>Do we get a reasonable image?</a:t>
            </a:r>
          </a:p>
          <a:p>
            <a:pPr lvl="1"/>
            <a:r>
              <a:rPr lang="en-US" dirty="0"/>
              <a:t>No. This is a bad camera.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8188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1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811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116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67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4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6" y="1447800"/>
            <a:ext cx="10509248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74422" y="3331031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E551B-5EC3-42BF-824A-77E8B2918B4E}"/>
              </a:ext>
            </a:extLst>
          </p:cNvPr>
          <p:cNvGrpSpPr/>
          <p:nvPr/>
        </p:nvGrpSpPr>
        <p:grpSpPr>
          <a:xfrm>
            <a:off x="7772400" y="4095034"/>
            <a:ext cx="2057400" cy="2392170"/>
            <a:chOff x="9561227" y="2535845"/>
            <a:chExt cx="2057400" cy="2392170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0A4F92-84D6-49C0-85E6-5B70ECC4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B28EF5E-15F3-49F3-AAD5-DAA77C6AE06B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92049F-57CA-4788-9CBB-745AEEBD2AEC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75D385-FE14-4DF7-9255-B00BB2F6A2DC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6D6C3A-760E-4363-A952-C79E4CDFFB87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7A85C0-7207-41AB-88BC-57C7599160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366447-70F8-454D-A860-003925D3F3B8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9BB2EE-DD03-4877-A08B-052460F1362F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8C8DA7-9E4C-4F38-BAB9-20E84EC71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A4A128-159D-4AE5-AFC3-75CBC56D9E7E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E8B0456C-1CC3-44B8-903C-C6C40DD5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9143E04E-70E9-4F37-A6CE-BD78EE0A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B0BD7D7B-BA6C-4A29-BFA6-C2D0CE3FB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57946" y="4388816"/>
              <a:ext cx="164831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A1B38E-20D5-4C4D-91E8-940005C6C4D6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858ACC7-F2CA-40EF-A39B-7AA6EA00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D29E2F8A-7A0B-4FAA-8A32-8D4B51DB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3FDE5F2-75B9-4A29-948B-774B3BDF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644B24-243A-47A0-942B-A5C29568FB6E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74ED88-32E4-4D1D-9CCB-595DEC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D37178-5C42-4ABD-846A-AC0ED554A285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5D0A3-CA2D-4249-A8F0-A99AAA9AE10A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8F27F2-C623-47FC-8944-FC31E1DD7BB6}"/>
              </a:ext>
            </a:extLst>
          </p:cNvPr>
          <p:cNvSpPr txBox="1"/>
          <p:nvPr/>
        </p:nvSpPr>
        <p:spPr>
          <a:xfrm>
            <a:off x="3550108" y="459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8E2A1-8710-4D4F-919E-033F83994F80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A3EAB17-3762-423B-851A-EEFC2813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AC6384C-AD62-4CBE-B1CD-6C6F5A27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57CE2F51-69A8-4DAB-A4EA-08F3704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12A01D-5B26-4EAE-B8A2-B44E522DFE4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F3E755-EE7D-4642-953A-DBCC578DAE2D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62D113-1BA4-4218-AB21-C0FF30349B21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6E56E7-5A90-45E1-976E-11D467BE32E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913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1" y="5085672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8836" y="5576209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EB68E97-70BA-495D-9CAE-4AC1C96EC98F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A1DE1-F046-49C1-95C9-3D1A37A8BB64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761393C-7446-4BC8-B256-833E00B3A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4D3A2C2-1D8A-4FFC-99A9-9542A7022ED4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43FFA0-8D12-4E73-A9A9-95BD47686569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898A70-F164-4585-848E-29CFE79DD3EE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EC1837-D8BA-4626-B7D1-9498173D30A5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7CF05-598A-478D-A3B1-A76F531A0E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270327-1F7A-4763-BC18-6DDD1BD0959F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9E34E-8450-44AC-91DC-A2C768F7EA4B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4E041A-AD25-412C-963A-408B87CF07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A3D2F-F25B-4D7E-B1BC-81892EAFB1B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7BD18E49-106B-493C-9A16-5191D7182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C2A71B17-68A6-4764-A3C2-FE344B11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7233560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11672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1BBD8C-C938-4C97-83E7-DA0C8F95CEF4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8391E41-462C-4C0E-B1D3-0D6ACD35E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B018172F-8389-46CA-9379-EE70642B8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A8FD2596-CCEA-4F8B-AE25-37244443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9117C31-01E2-4AA0-A144-7C0D7D8353A9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455452-A69B-4004-9ADF-C6B1F973586A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C0277E9-07C9-40B7-9C05-24B0DBFFA54B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DDDBEE-FF3E-4E94-A664-70180438DA7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E2ABEC-3405-4A3A-864D-2E7293A49729}"/>
              </a:ext>
            </a:extLst>
          </p:cNvPr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43F635-F438-4C56-94E5-7F0A2BBF9D25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EC390E9A-F5C0-40EF-AD1E-580FF26B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DD070196-0D45-4A8D-960B-3CC2B12B8C31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658655-A5C9-4ED5-8DD1-88B9BFFBB055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3CD9BE-0A94-4228-917A-65936CF9BA75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1C8F1E-3BA6-4D60-8437-CE4AFB30C8DD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B4377A8-1C21-43B7-BAD7-8555839937CC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52BC1FE-2670-4C42-8039-DC4112A22B10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55B22A-DE50-47BB-B416-60A8A348F306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B858E6-38B9-4C32-86E1-1C6689C829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70D04D-5ED7-4180-983C-430A01AD966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5">
              <a:extLst>
                <a:ext uri="{FF2B5EF4-FFF2-40B4-BE49-F238E27FC236}">
                  <a16:creationId xmlns:a16="http://schemas.microsoft.com/office/drawing/2014/main" id="{FE4189AE-8988-4A44-A7DB-F824FB360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7D42BE77-B7BB-4F0A-8279-13FC3690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0EA4FA9-6DF7-437C-AE42-B6A03A6C2F14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6A8572-0B50-4B1C-96C1-6A726463F790}"/>
              </a:ext>
            </a:extLst>
          </p:cNvPr>
          <p:cNvGrpSpPr/>
          <p:nvPr/>
        </p:nvGrpSpPr>
        <p:grpSpPr>
          <a:xfrm>
            <a:off x="3581400" y="3668611"/>
            <a:ext cx="2613798" cy="2460172"/>
            <a:chOff x="5298976" y="3973286"/>
            <a:chExt cx="2613798" cy="2460172"/>
          </a:xfrm>
        </p:grpSpPr>
        <p:sp>
          <p:nvSpPr>
            <p:cNvPr id="52" name="Oval 51"/>
            <p:cNvSpPr/>
            <p:nvPr/>
          </p:nvSpPr>
          <p:spPr>
            <a:xfrm>
              <a:off x="5675213" y="5334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98976" y="50290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7" name="Parallelogram 26"/>
            <p:cNvSpPr/>
            <p:nvPr/>
          </p:nvSpPr>
          <p:spPr>
            <a:xfrm rot="8347545">
              <a:off x="5476636" y="4615947"/>
              <a:ext cx="2436138" cy="1177426"/>
            </a:xfrm>
            <a:prstGeom prst="parallelogram">
              <a:avLst>
                <a:gd name="adj" fmla="val 898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747641" y="3973286"/>
              <a:ext cx="1480457" cy="14260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05988" y="4911897"/>
              <a:ext cx="523061" cy="431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endCxn id="52" idx="1"/>
            </p:cNvCxnSpPr>
            <p:nvPr/>
          </p:nvCxnSpPr>
          <p:spPr>
            <a:xfrm rot="16200000" flipV="1">
              <a:off x="5426513" y="5709558"/>
              <a:ext cx="1034143" cy="413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  <a:endCxn id="52" idx="4"/>
            </p:cNvCxnSpPr>
            <p:nvPr/>
          </p:nvCxnSpPr>
          <p:spPr>
            <a:xfrm rot="10800000">
              <a:off x="5747642" y="5421088"/>
              <a:ext cx="1458685" cy="119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7086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96DC4-FC5B-4307-B52D-3DE6954B4A77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AB565B8-134E-4167-9EF5-703FAE2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71B2E71-F89D-484D-AC08-FC9A87BF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BF95D96C-8696-4731-8FE7-3E51B49F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11DDAE-776C-4559-A2DC-2E4AD3E7F5C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07EB47-C0B6-44B5-BEB7-1F48237179D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2258D-5596-404B-814D-DC3D62546A58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5FA963-ABA8-4298-BB6F-3CA57649CA7C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745BAA-14B1-4E7E-AC91-B2742CD33F55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8" y="138397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956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4838700" y="16383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6018" y="32882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185" y="4302610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042" y="5417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966" y="5929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386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87766" y="5423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767" y="5907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6750" y="6398068"/>
            <a:ext cx="93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((w/2,h/2) unless optical axis doesn’t intersect projection plane at image center)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7714" y="4259066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9936" y="2904311"/>
            <a:ext cx="42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  <p:pic>
        <p:nvPicPr>
          <p:cNvPr id="471044" name="Picture 4" descr="$$&#10;\begin{bmatrix}&#10;f &amp; 0    &amp; c_x \\&#10; 0   &amp; f &amp; c_y \\&#10; 0   &amp; 0    &amp; 1&#10;\end{bmatrix}&#10;\begin{bmatrix}&#10; 1 &amp; 0 &amp; 0 &amp; 0 \\&#10; 0 &amp; 1 &amp; 0 &amp; 0 \\&#10; 0 &amp; 0 &amp; 1 &amp; 0&#10;\end{bmatrix}&#10;$$">
            <a:extLst>
              <a:ext uri="{FF2B5EF4-FFF2-40B4-BE49-F238E27FC236}">
                <a16:creationId xmlns:a16="http://schemas.microsoft.com/office/drawing/2014/main" id="{345A4934-1633-4E80-9FBE-2FF02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8" y="1224856"/>
            <a:ext cx="4065692" cy="13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$$&#10;\mathbf{K} = &#10;\begin{bmatrix}&#10;f &amp; s    &amp; c_x \\&#10; 0   &amp; \alpha f &amp; c_y \\&#10; 0   &amp; 0    &amp; 1&#10;\end{bmatrix}&#10;$$">
            <a:extLst>
              <a:ext uri="{FF2B5EF4-FFF2-40B4-BE49-F238E27FC236}">
                <a16:creationId xmlns:a16="http://schemas.microsoft.com/office/drawing/2014/main" id="{738EE753-2F4B-48B2-8067-8A2DA144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38" y="3841786"/>
            <a:ext cx="3234142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4B68-2F91-43F2-87D1-FF3E909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intrinsics</a:t>
            </a:r>
            <a:r>
              <a:rPr lang="en-US" dirty="0"/>
              <a:t> matrix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B4736-E834-476F-B20C-F5DE3CDFCFD3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114300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2D affine transform </a:t>
            </a:r>
            <a:r>
              <a:rPr lang="en-US" dirty="0"/>
              <a:t>corresponding to a scale by </a:t>
            </a:r>
            <a:r>
              <a:rPr lang="en-US" i="1" dirty="0"/>
              <a:t>f</a:t>
            </a:r>
            <a:r>
              <a:rPr lang="en-US" dirty="0"/>
              <a:t> (focal length) and a translation by (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i="1" baseline="-25000" dirty="0"/>
              <a:t>y</a:t>
            </a:r>
            <a:r>
              <a:rPr lang="en-US" dirty="0"/>
              <a:t>) (principal point)</a:t>
            </a:r>
          </a:p>
          <a:p>
            <a:r>
              <a:rPr lang="en-US" dirty="0"/>
              <a:t>Maps 3D rays to 2D pixels</a:t>
            </a:r>
          </a:p>
        </p:txBody>
      </p:sp>
      <p:pic>
        <p:nvPicPr>
          <p:cNvPr id="472066" name="Picture 2" descr="$$&#10;\mathbf{K} = &#10;\begin{bmatrix}&#10;f &amp;  0    &amp; c_x \\&#10; 0   &amp; f &amp; c_y \\&#10; 0   &amp; 0    &amp; 1&#10;\end{bmatrix}&#10;$$">
            <a:extLst>
              <a:ext uri="{FF2B5EF4-FFF2-40B4-BE49-F238E27FC236}">
                <a16:creationId xmlns:a16="http://schemas.microsoft.com/office/drawing/2014/main" id="{8E6B1D6A-179F-4BF6-A0AE-BC9F9C4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883581"/>
            <a:ext cx="4114802" cy="20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8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8006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1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1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981201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94" y="2362201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2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Add a barrier to block off most of the rays</a:t>
            </a:r>
          </a:p>
          <a:p>
            <a:pPr lvl="1"/>
            <a:r>
              <a:rPr lang="en-US" dirty="0"/>
              <a:t>This reduces blurring</a:t>
            </a:r>
          </a:p>
          <a:p>
            <a:pPr lvl="1"/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  <a:p>
            <a:pPr lvl="1"/>
            <a:r>
              <a:rPr lang="en-US" dirty="0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28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6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600" y="51054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5447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97536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8922" y="6234349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http://petapixel.com/2013/01/11/how-focal-length-affects-your-subjects-apparent-weight-as-seen-with-a-cat/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0514" y="3243930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8702" y="3117591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32644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6238"/>
            <a:ext cx="108204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800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219200" y="1600201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2846389" y="5105401"/>
            <a:ext cx="1713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161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03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108204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Solution: view camera (lens shifted </a:t>
            </a:r>
            <a:r>
              <a:rPr lang="en-US" sz="2800" dirty="0" err="1"/>
              <a:t>w.r.t.</a:t>
            </a:r>
            <a:r>
              <a:rPr lang="en-US" sz="2800" dirty="0"/>
              <a:t>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10744200" y="6583362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428876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4953001" y="3162301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000" y="5164060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350" y="5114904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8077200" y="3163889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7543801" y="5484485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http://en.wikipedia.org/wiki/Perspective_correction_lens</a:t>
            </a:r>
            <a:endParaRPr lang="en-US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z="2800" dirty="0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5801" y="2286000"/>
            <a:ext cx="3398925" cy="4596445"/>
            <a:chOff x="1704" y="960"/>
            <a:chExt cx="2475" cy="3347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115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9372601" y="6400801"/>
            <a:ext cx="12506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04BB-8669-4B30-BD59-C493FA0B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E561-2270-40E6-AF27-6B2B0C8D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148E67-8520-48F1-88F9-B008DFE3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FFD2B-38DA-4B5F-A014-74DFB4AFCE95}"/>
              </a:ext>
            </a:extLst>
          </p:cNvPr>
          <p:cNvSpPr/>
          <p:nvPr/>
        </p:nvSpPr>
        <p:spPr>
          <a:xfrm>
            <a:off x="9982200" y="3352800"/>
            <a:ext cx="1143000" cy="1143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526E8-1F37-4F9F-BC11-200CF73F2685}"/>
              </a:ext>
            </a:extLst>
          </p:cNvPr>
          <p:cNvSpPr txBox="1"/>
          <p:nvPr/>
        </p:nvSpPr>
        <p:spPr>
          <a:xfrm>
            <a:off x="358942" y="6312783"/>
            <a:ext cx="8379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https://aaronhertzmann.com/2022/02/28/how-does-perspective-work</a:t>
            </a:r>
            <a:r>
              <a:rPr lang="en-US">
                <a:hlinkClick r:id="rId3"/>
              </a:rPr>
              <a:t>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">
                  <p:embed/>
                </p:oleObj>
              </mc:Choice>
              <mc:Fallback>
                <p:oleObj name="Image" r:id="rId3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2AA4-482E-48C9-BB51-AA1CE0D5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Distortion-Free Wide-Angle Portraits on Camera Phones</a:t>
            </a:r>
          </a:p>
        </p:txBody>
      </p:sp>
      <p:pic>
        <p:nvPicPr>
          <p:cNvPr id="1026" name="Picture 2" descr="Teaser">
            <a:extLst>
              <a:ext uri="{FF2B5EF4-FFF2-40B4-BE49-F238E27FC236}">
                <a16:creationId xmlns:a16="http://schemas.microsoft.com/office/drawing/2014/main" id="{096C1944-0526-4F1E-98AC-F51983239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3" y="1884776"/>
            <a:ext cx="10285714" cy="3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CBEED-B447-4F49-ACEB-D03795CAC968}"/>
              </a:ext>
            </a:extLst>
          </p:cNvPr>
          <p:cNvSpPr txBox="1"/>
          <p:nvPr/>
        </p:nvSpPr>
        <p:spPr>
          <a:xfrm>
            <a:off x="2209800" y="579120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YiChang</a:t>
            </a:r>
            <a:r>
              <a:rPr lang="en-US" dirty="0"/>
              <a:t> Shih, Wei-Sheng Lai, and Chia-Kai Liang, Distortion-Free Wide-Angle Portraits on Camera Phones, SIGGRAPH 2019</a:t>
            </a:r>
          </a:p>
          <a:p>
            <a:pPr algn="ctr"/>
            <a:r>
              <a:rPr lang="en-US" dirty="0">
                <a:hlinkClick r:id="rId3"/>
              </a:rPr>
              <a:t>https://people.csail.mit.edu/yichangshih/wide_angle_portrait/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17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343400"/>
            <a:ext cx="105156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447801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3668713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0350" y="3668713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250" y="3668713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606F-75F4-4E6C-A3EC-1BC7406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pic>
        <p:nvPicPr>
          <p:cNvPr id="471042" name="Picture 2" descr="http://www.vision.caltech.edu/bouguetj/calib_doc/gifs/dist_plot3.gif">
            <a:extLst>
              <a:ext uri="{FF2B5EF4-FFF2-40B4-BE49-F238E27FC236}">
                <a16:creationId xmlns:a16="http://schemas.microsoft.com/office/drawing/2014/main" id="{F6B44D26-C493-4658-AD80-42DF26C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2334"/>
            <a:ext cx="4781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00772-44EE-48CB-987D-3AD0C97ACD12}"/>
              </a:ext>
            </a:extLst>
          </p:cNvPr>
          <p:cNvSpPr txBox="1"/>
          <p:nvPr/>
        </p:nvSpPr>
        <p:spPr>
          <a:xfrm>
            <a:off x="1859854" y="5562600"/>
            <a:ext cx="852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[Image credit: J. </a:t>
            </a:r>
            <a:r>
              <a:rPr lang="en-US" sz="1600" dirty="0" err="1"/>
              <a:t>Bouguet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http://www.vision.caltech.edu/bouguetj/calib_doc/htmls/example.html</a:t>
            </a:r>
            <a:r>
              <a:rPr lang="en-US" sz="1600" dirty="0"/>
              <a:t>]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2E6CA-52EA-4C12-8607-580E725C45C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400800" y="1905000"/>
            <a:ext cx="3733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Arrows show motion of projected points relative to an ideal (distortion-free lens)</a:t>
            </a:r>
          </a:p>
        </p:txBody>
      </p:sp>
    </p:spTree>
    <p:extLst>
      <p:ext uri="{BB962C8B-B14F-4D97-AF65-F5344CB8AC3E}">
        <p14:creationId xmlns:p14="http://schemas.microsoft.com/office/powerpoint/2010/main" val="345318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160336"/>
            <a:ext cx="8229600" cy="1143000"/>
          </a:xfrm>
        </p:spPr>
        <p:txBody>
          <a:bodyPr/>
          <a:lstStyle/>
          <a:p>
            <a:r>
              <a:rPr lang="en-US" dirty="0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3657601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6248401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from </a:t>
            </a:r>
            <a:r>
              <a:rPr lang="en-US" dirty="0">
                <a:latin typeface="+mj-lt"/>
                <a:hlinkClick r:id="rId10"/>
              </a:rPr>
              <a:t>Helmut </a:t>
            </a:r>
            <a:r>
              <a:rPr lang="en-US" dirty="0" err="1">
                <a:latin typeface="+mj-lt"/>
                <a:hlinkClick r:id="rId10"/>
              </a:rPr>
              <a:t>Dersch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78289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38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143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5334000"/>
            <a:ext cx="115824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model lens distortion</a:t>
            </a:r>
          </a:p>
          <a:p>
            <a:pPr lvl="1"/>
            <a:r>
              <a:rPr lang="en-US" dirty="0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48001" y="2438401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 dirty="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03550" y="4170364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263901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572000"/>
            <a:ext cx="10820400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Take a photo of a parabolic mirror with an orthographic lens (</a:t>
            </a:r>
            <a:r>
              <a:rPr lang="en-US" sz="2200" dirty="0" err="1"/>
              <a:t>Nayar</a:t>
            </a:r>
            <a:r>
              <a:rPr 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Or buy one a lens from a variety of </a:t>
            </a:r>
            <a:r>
              <a:rPr lang="en-US" sz="2200" dirty="0" err="1"/>
              <a:t>omnicam</a:t>
            </a:r>
            <a:r>
              <a:rPr lang="en-US" sz="2200" dirty="0"/>
              <a:t> manufacturers…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See </a:t>
            </a:r>
            <a:r>
              <a:rPr lang="en-US" sz="2200" dirty="0">
                <a:hlinkClick r:id="rId6"/>
              </a:rPr>
              <a:t>http://www.cis.upenn.edu/~kostas/omni.html</a:t>
            </a:r>
            <a:endParaRPr lang="en-US" sz="2200" dirty="0"/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3850" y="174627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676" y="3694114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Tilt-shift images from </a:t>
            </a:r>
            <a:r>
              <a:rPr lang="en-US" dirty="0">
                <a:latin typeface="+mj-lt"/>
                <a:hlinkClick r:id="rId11"/>
              </a:rPr>
              <a:t>Olivo Barbieri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and Photoshop </a:t>
            </a:r>
            <a:r>
              <a:rPr lang="en-US" dirty="0">
                <a:latin typeface="+mj-lt"/>
                <a:hlinkClick r:id="rId12"/>
              </a:rPr>
              <a:t>imitations</a:t>
            </a:r>
            <a:endParaRPr lang="en-US" dirty="0">
              <a:latin typeface="+mj-lt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990601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2614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3953" y="5148606"/>
            <a:ext cx="33831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>
                <a:latin typeface="+mj-lt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1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66901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3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+mj-lt"/>
                <a:hlinkClick r:id="rId11"/>
              </a:rPr>
              <a:t>http://research.famsi.org/kerrmaya.html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+mj-lt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FC06-52B7-4E7F-91E6-3A0583F7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FF31-9CA7-4062-B5B4-A0B9867C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6462714" y="6448426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1295400" y="4800601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 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1587500" y="6583364"/>
            <a:ext cx="1176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608707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3f878a21-2430-49fd-8d12-f071b76d8a47"/>
  <p:tag name="SLIDO_EVENT_SECTION_UUID" val="95150084-bc8f-445b-948b-8ee3efd5e1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20568</TotalTime>
  <Words>2212</Words>
  <Application>Microsoft Office PowerPoint</Application>
  <PresentationFormat>Widescreen</PresentationFormat>
  <Paragraphs>404</Paragraphs>
  <Slides>77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Arial</vt:lpstr>
      <vt:lpstr>Calibri</vt:lpstr>
      <vt:lpstr>EngraversGothic BT Regular</vt:lpstr>
      <vt:lpstr>Helvetica</vt:lpstr>
      <vt:lpstr>Myriad Pro</vt:lpstr>
      <vt:lpstr>Myriad Roman</vt:lpstr>
      <vt:lpstr>Times New Roman</vt:lpstr>
      <vt:lpstr>Office Theme</vt:lpstr>
      <vt:lpstr>Image</vt:lpstr>
      <vt:lpstr>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PowerPoint Presentation</vt:lpstr>
      <vt:lpstr>Shrinking the aperture</vt:lpstr>
      <vt:lpstr>Shrinking the aperture</vt:lpstr>
      <vt:lpstr>Adding a lens</vt:lpstr>
      <vt:lpstr>The eye</vt:lpstr>
      <vt:lpstr>PowerPoint Presentation</vt:lpstr>
      <vt:lpstr>PowerPoint Presentation</vt:lpstr>
      <vt:lpstr>Eyes in nature:  eyespots to pinhole camera</vt:lpstr>
      <vt:lpstr>Projection</vt:lpstr>
      <vt:lpstr>Projection</vt:lpstr>
      <vt:lpstr>Müller-Lyer Illusion</vt:lpstr>
      <vt:lpstr>Geometric Model: A Pinhole Camera</vt:lpstr>
      <vt:lpstr>Modeling projection</vt:lpstr>
      <vt:lpstr>Modeling projection</vt:lpstr>
      <vt:lpstr>Great Camera Demo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Coordinate frames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Typical intrinsics matrix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PowerPoint Presentation</vt:lpstr>
      <vt:lpstr>Perspective distortion: People</vt:lpstr>
      <vt:lpstr>Distortion-Free Wide-Angle Portraits on Camera Phones</vt:lpstr>
      <vt:lpstr>Distortion</vt:lpstr>
      <vt:lpstr>PowerPoint Presentation</vt:lpstr>
      <vt:lpstr>Radial distortion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10: Cameras</dc:title>
  <dc:creator>Noah Snavely</dc:creator>
  <cp:lastModifiedBy>Noah Snavely</cp:lastModifiedBy>
  <cp:revision>779</cp:revision>
  <dcterms:created xsi:type="dcterms:W3CDTF">2009-08-25T02:47:59Z</dcterms:created>
  <dcterms:modified xsi:type="dcterms:W3CDTF">2024-02-29T20:26:37Z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