
<file path=[Content_Types].xml><?xml version="1.0" encoding="utf-8"?>
<Types xmlns="http://schemas.openxmlformats.org/package/2006/content-types">
  <Default Extension="avi" ContentType="video/x-msvideo"/>
  <Default Extension="bin" ContentType="application/vnd.openxmlformats-officedocument.oleObject"/>
  <Default Extension="gif" ContentType="image/gif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mf" ContentType="image/x-wmf"/>
  <Default Extension="wmv" ContentType="video/x-ms-wmv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notesSlides/notesSlide2.xml" ContentType="application/vnd.openxmlformats-officedocument.presentationml.notesSlide+xml"/>
  <Override PartName="/ppt/tags/tag7.xml" ContentType="application/vnd.openxmlformats-officedocument.presentationml.tags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tags/tag11.xml" ContentType="application/vnd.openxmlformats-officedocument.presentationml.tags+xml"/>
  <Override PartName="/ppt/notesSlides/notesSlide27.xml" ContentType="application/vnd.openxmlformats-officedocument.presentationml.notesSlide+xml"/>
  <Override PartName="/ppt/tags/tag12.xml" ContentType="application/vnd.openxmlformats-officedocument.presentationml.tags+xml"/>
  <Override PartName="/ppt/notesSlides/notesSlide28.xml" ContentType="application/vnd.openxmlformats-officedocument.presentationml.notesSlide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notesSlides/notesSlide29.xml" ContentType="application/vnd.openxmlformats-officedocument.presentationml.notesSlide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98" r:id="rId1"/>
  </p:sldMasterIdLst>
  <p:notesMasterIdLst>
    <p:notesMasterId r:id="rId83"/>
  </p:notesMasterIdLst>
  <p:handoutMasterIdLst>
    <p:handoutMasterId r:id="rId84"/>
  </p:handoutMasterIdLst>
  <p:sldIdLst>
    <p:sldId id="751" r:id="rId2"/>
    <p:sldId id="668" r:id="rId3"/>
    <p:sldId id="789" r:id="rId4"/>
    <p:sldId id="817" r:id="rId5"/>
    <p:sldId id="859" r:id="rId6"/>
    <p:sldId id="870" r:id="rId7"/>
    <p:sldId id="876" r:id="rId8"/>
    <p:sldId id="856" r:id="rId9"/>
    <p:sldId id="871" r:id="rId10"/>
    <p:sldId id="666" r:id="rId11"/>
    <p:sldId id="796" r:id="rId12"/>
    <p:sldId id="753" r:id="rId13"/>
    <p:sldId id="752" r:id="rId14"/>
    <p:sldId id="754" r:id="rId15"/>
    <p:sldId id="755" r:id="rId16"/>
    <p:sldId id="760" r:id="rId17"/>
    <p:sldId id="795" r:id="rId18"/>
    <p:sldId id="819" r:id="rId19"/>
    <p:sldId id="759" r:id="rId20"/>
    <p:sldId id="758" r:id="rId21"/>
    <p:sldId id="785" r:id="rId22"/>
    <p:sldId id="786" r:id="rId23"/>
    <p:sldId id="812" r:id="rId24"/>
    <p:sldId id="813" r:id="rId25"/>
    <p:sldId id="807" r:id="rId26"/>
    <p:sldId id="808" r:id="rId27"/>
    <p:sldId id="809" r:id="rId28"/>
    <p:sldId id="764" r:id="rId29"/>
    <p:sldId id="875" r:id="rId30"/>
    <p:sldId id="783" r:id="rId31"/>
    <p:sldId id="765" r:id="rId32"/>
    <p:sldId id="766" r:id="rId33"/>
    <p:sldId id="825" r:id="rId34"/>
    <p:sldId id="769" r:id="rId35"/>
    <p:sldId id="770" r:id="rId36"/>
    <p:sldId id="771" r:id="rId37"/>
    <p:sldId id="861" r:id="rId38"/>
    <p:sldId id="855" r:id="rId39"/>
    <p:sldId id="847" r:id="rId40"/>
    <p:sldId id="775" r:id="rId41"/>
    <p:sldId id="776" r:id="rId42"/>
    <p:sldId id="862" r:id="rId43"/>
    <p:sldId id="868" r:id="rId44"/>
    <p:sldId id="846" r:id="rId45"/>
    <p:sldId id="857" r:id="rId46"/>
    <p:sldId id="869" r:id="rId47"/>
    <p:sldId id="872" r:id="rId48"/>
    <p:sldId id="777" r:id="rId49"/>
    <p:sldId id="778" r:id="rId50"/>
    <p:sldId id="828" r:id="rId51"/>
    <p:sldId id="781" r:id="rId52"/>
    <p:sldId id="784" r:id="rId53"/>
    <p:sldId id="844" r:id="rId54"/>
    <p:sldId id="845" r:id="rId55"/>
    <p:sldId id="782" r:id="rId56"/>
    <p:sldId id="792" r:id="rId57"/>
    <p:sldId id="794" r:id="rId58"/>
    <p:sldId id="689" r:id="rId59"/>
    <p:sldId id="705" r:id="rId60"/>
    <p:sldId id="717" r:id="rId61"/>
    <p:sldId id="848" r:id="rId62"/>
    <p:sldId id="849" r:id="rId63"/>
    <p:sldId id="850" r:id="rId64"/>
    <p:sldId id="843" r:id="rId65"/>
    <p:sldId id="842" r:id="rId66"/>
    <p:sldId id="703" r:id="rId67"/>
    <p:sldId id="670" r:id="rId68"/>
    <p:sldId id="851" r:id="rId69"/>
    <p:sldId id="852" r:id="rId70"/>
    <p:sldId id="853" r:id="rId71"/>
    <p:sldId id="801" r:id="rId72"/>
    <p:sldId id="697" r:id="rId73"/>
    <p:sldId id="802" r:id="rId74"/>
    <p:sldId id="854" r:id="rId75"/>
    <p:sldId id="864" r:id="rId76"/>
    <p:sldId id="873" r:id="rId77"/>
    <p:sldId id="874" r:id="rId78"/>
    <p:sldId id="702" r:id="rId79"/>
    <p:sldId id="836" r:id="rId80"/>
    <p:sldId id="839" r:id="rId81"/>
    <p:sldId id="811" r:id="rId82"/>
  </p:sldIdLst>
  <p:sldSz cx="12192000" cy="6858000"/>
  <p:notesSz cx="7010400" cy="9296400"/>
  <p:custDataLst>
    <p:tags r:id="rId85"/>
  </p:custDataLst>
  <p:defaultTextStyle>
    <a:defPPr>
      <a:defRPr lang="en-US"/>
    </a:defPPr>
    <a:lvl1pPr algn="ctr" rtl="0" fontAlgn="base">
      <a:spcBef>
        <a:spcPct val="50000"/>
      </a:spcBef>
      <a:spcAft>
        <a:spcPct val="0"/>
      </a:spcAft>
      <a:defRPr sz="1200" b="1" kern="1200">
        <a:solidFill>
          <a:srgbClr val="FFFF00"/>
        </a:solidFill>
        <a:latin typeface="Arial" charset="0"/>
        <a:ea typeface="+mn-ea"/>
        <a:cs typeface="+mn-cs"/>
      </a:defRPr>
    </a:lvl1pPr>
    <a:lvl2pPr marL="457200" algn="ctr" rtl="0" fontAlgn="base">
      <a:spcBef>
        <a:spcPct val="50000"/>
      </a:spcBef>
      <a:spcAft>
        <a:spcPct val="0"/>
      </a:spcAft>
      <a:defRPr sz="1200" b="1" kern="1200">
        <a:solidFill>
          <a:srgbClr val="FFFF00"/>
        </a:solidFill>
        <a:latin typeface="Arial" charset="0"/>
        <a:ea typeface="+mn-ea"/>
        <a:cs typeface="+mn-cs"/>
      </a:defRPr>
    </a:lvl2pPr>
    <a:lvl3pPr marL="914400" algn="ctr" rtl="0" fontAlgn="base">
      <a:spcBef>
        <a:spcPct val="50000"/>
      </a:spcBef>
      <a:spcAft>
        <a:spcPct val="0"/>
      </a:spcAft>
      <a:defRPr sz="1200" b="1" kern="1200">
        <a:solidFill>
          <a:srgbClr val="FFFF00"/>
        </a:solidFill>
        <a:latin typeface="Arial" charset="0"/>
        <a:ea typeface="+mn-ea"/>
        <a:cs typeface="+mn-cs"/>
      </a:defRPr>
    </a:lvl3pPr>
    <a:lvl4pPr marL="1371600" algn="ctr" rtl="0" fontAlgn="base">
      <a:spcBef>
        <a:spcPct val="50000"/>
      </a:spcBef>
      <a:spcAft>
        <a:spcPct val="0"/>
      </a:spcAft>
      <a:defRPr sz="1200" b="1" kern="1200">
        <a:solidFill>
          <a:srgbClr val="FFFF00"/>
        </a:solidFill>
        <a:latin typeface="Arial" charset="0"/>
        <a:ea typeface="+mn-ea"/>
        <a:cs typeface="+mn-cs"/>
      </a:defRPr>
    </a:lvl4pPr>
    <a:lvl5pPr marL="1828800" algn="ctr" rtl="0" fontAlgn="base">
      <a:spcBef>
        <a:spcPct val="50000"/>
      </a:spcBef>
      <a:spcAft>
        <a:spcPct val="0"/>
      </a:spcAft>
      <a:defRPr sz="1200" b="1" kern="1200">
        <a:solidFill>
          <a:srgbClr val="FFFF00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b="1" kern="1200">
        <a:solidFill>
          <a:srgbClr val="FFFF00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1200" b="1" kern="1200">
        <a:solidFill>
          <a:srgbClr val="FFFF00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1200" b="1" kern="1200">
        <a:solidFill>
          <a:srgbClr val="FFFF00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1200" b="1" kern="1200">
        <a:solidFill>
          <a:srgbClr val="FFFF00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111111"/>
    <a:srgbClr val="D9D9D9"/>
    <a:srgbClr val="FF00FF"/>
    <a:srgbClr val="00FFFF"/>
    <a:srgbClr val="FFFF00"/>
    <a:srgbClr val="FF0000"/>
    <a:srgbClr val="008000"/>
    <a:srgbClr val="66FF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124" autoAdjust="0"/>
    <p:restoredTop sz="90000" autoAdjust="0"/>
  </p:normalViewPr>
  <p:slideViewPr>
    <p:cSldViewPr>
      <p:cViewPr varScale="1">
        <p:scale>
          <a:sx n="58" d="100"/>
          <a:sy n="58" d="100"/>
        </p:scale>
        <p:origin x="616" y="16"/>
      </p:cViewPr>
      <p:guideLst>
        <p:guide orient="horz" pos="2160"/>
        <p:guide pos="3840"/>
      </p:guideLst>
    </p:cSldViewPr>
  </p:slideViewPr>
  <p:outlineViewPr>
    <p:cViewPr>
      <p:scale>
        <a:sx n="25" d="100"/>
        <a:sy n="25" d="100"/>
      </p:scale>
      <p:origin x="0" y="8154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84" Type="http://schemas.openxmlformats.org/officeDocument/2006/relationships/handoutMaster" Target="handoutMasters/handoutMaster1.xml"/><Relationship Id="rId89" Type="http://schemas.openxmlformats.org/officeDocument/2006/relationships/tableStyles" Target="tableStyles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5" Type="http://schemas.openxmlformats.org/officeDocument/2006/relationships/slide" Target="slides/slide4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tags" Target="tags/tag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notesMaster" Target="notesMasters/notesMaster1.xml"/><Relationship Id="rId88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viewProps" Target="viewProps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19" Type="http://schemas.openxmlformats.org/officeDocument/2006/relationships/slide" Target="slides/slide18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A2B0C7A-5019-408E-AABC-62145126007F}" type="datetimeFigureOut">
              <a:rPr lang="en-US" smtClean="0"/>
              <a:pPr/>
              <a:t>1/25/2024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8057AEB-5644-47BC-A24E-225B9E9A633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274790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1"/>
            <a:ext cx="3038145" cy="4642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2" tIns="46586" rIns="93172" bIns="46586" numCol="1" anchor="t" anchorCtr="0" compatLnSpc="1">
            <a:prstTxWarp prst="textNoShape">
              <a:avLst/>
            </a:prstTxWarp>
          </a:bodyPr>
          <a:lstStyle>
            <a:lvl1pPr algn="l" defTabSz="931887">
              <a:spcBef>
                <a:spcPct val="0"/>
              </a:spcBef>
              <a:defRPr sz="1300" b="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662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72257" y="1"/>
            <a:ext cx="3038144" cy="4642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2" tIns="46586" rIns="93172" bIns="46586" numCol="1" anchor="t" anchorCtr="0" compatLnSpc="1">
            <a:prstTxWarp prst="textNoShape">
              <a:avLst/>
            </a:prstTxWarp>
          </a:bodyPr>
          <a:lstStyle>
            <a:lvl1pPr algn="r" defTabSz="931887">
              <a:spcBef>
                <a:spcPct val="0"/>
              </a:spcBef>
              <a:defRPr sz="1300" b="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662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406400" y="698500"/>
            <a:ext cx="6197600" cy="34861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2662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34112" y="4416099"/>
            <a:ext cx="5142177" cy="41824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2" tIns="46586" rIns="93172" bIns="46586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663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832195"/>
            <a:ext cx="3038145" cy="4642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2" tIns="46586" rIns="93172" bIns="46586" numCol="1" anchor="b" anchorCtr="0" compatLnSpc="1">
            <a:prstTxWarp prst="textNoShape">
              <a:avLst/>
            </a:prstTxWarp>
          </a:bodyPr>
          <a:lstStyle>
            <a:lvl1pPr algn="l" defTabSz="931887">
              <a:spcBef>
                <a:spcPct val="0"/>
              </a:spcBef>
              <a:defRPr sz="1300" b="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663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72257" y="8832195"/>
            <a:ext cx="3038144" cy="4642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2" tIns="46586" rIns="93172" bIns="46586" numCol="1" anchor="b" anchorCtr="0" compatLnSpc="1">
            <a:prstTxWarp prst="textNoShape">
              <a:avLst/>
            </a:prstTxWarp>
          </a:bodyPr>
          <a:lstStyle>
            <a:lvl1pPr algn="r" defTabSz="931887">
              <a:spcBef>
                <a:spcPct val="0"/>
              </a:spcBef>
              <a:defRPr sz="1300" b="0">
                <a:solidFill>
                  <a:schemeClr val="bg1"/>
                </a:solidFill>
              </a:defRPr>
            </a:lvl1pPr>
          </a:lstStyle>
          <a:p>
            <a:fld id="{D50BD8BB-733A-4C3E-A556-733F0C693F13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2254187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38BA026-E42E-46CF-8C2B-7467AC3A8245}" type="slidenum">
              <a:rPr lang="en-US"/>
              <a:pPr/>
              <a:t>2</a:t>
            </a:fld>
            <a:endParaRPr lang="en-US"/>
          </a:p>
        </p:txBody>
      </p:sp>
      <p:sp>
        <p:nvSpPr>
          <p:cNvPr id="675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6758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25C6E3B-ACBE-4D10-8F11-FC5630CB752D}" type="slidenum">
              <a:rPr lang="en-US"/>
              <a:pPr/>
              <a:t>3</a:t>
            </a:fld>
            <a:endParaRPr lang="en-US"/>
          </a:p>
        </p:txBody>
      </p:sp>
      <p:sp>
        <p:nvSpPr>
          <p:cNvPr id="8284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828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173890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06400" y="698500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0BD8BB-733A-4C3E-A556-733F0C693F13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22145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BA5B0D3-A6B3-4219-9062-FBE8E6C5DB5C}" type="slidenum">
              <a:rPr lang="en-US"/>
              <a:pPr/>
              <a:t>10</a:t>
            </a:fld>
            <a:endParaRPr lang="en-US"/>
          </a:p>
        </p:txBody>
      </p:sp>
      <p:sp>
        <p:nvSpPr>
          <p:cNvPr id="6717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67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A2C28404-0FB3-48B1-9521-16A4B1275AEC}" type="slidenum">
              <a:rPr lang="en-US"/>
              <a:pPr/>
              <a:t>21</a:t>
            </a:fld>
            <a:endParaRPr lang="en-US"/>
          </a:p>
        </p:txBody>
      </p:sp>
      <p:sp>
        <p:nvSpPr>
          <p:cNvPr id="7301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301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01345" y="4416099"/>
            <a:ext cx="5607711" cy="4182457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2A3CB2F-5F5C-4B0A-A83C-535E925C0803}" type="slidenum">
              <a:rPr lang="en-US"/>
              <a:pPr/>
              <a:t>22</a:t>
            </a:fld>
            <a:endParaRPr lang="en-US"/>
          </a:p>
        </p:txBody>
      </p:sp>
      <p:sp>
        <p:nvSpPr>
          <p:cNvPr id="7546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546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59B4DA34-03C6-4569-87BC-526FF9673C23}" type="slidenum">
              <a:rPr lang="en-US" altLang="ja-JP"/>
              <a:pPr/>
              <a:t>26</a:t>
            </a:fld>
            <a:endParaRPr lang="en-US" altLang="ja-JP"/>
          </a:p>
        </p:txBody>
      </p:sp>
      <p:sp>
        <p:nvSpPr>
          <p:cNvPr id="71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06400" y="698500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0BD8BB-733A-4C3E-A556-733F0C693F13}" type="slidenum">
              <a:rPr lang="en-US" smtClean="0"/>
              <a:pPr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596194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B2513ED-5D4A-4BC4-9F15-104C777208CC}" type="slidenum">
              <a:rPr lang="en-US"/>
              <a:pPr/>
              <a:t>31</a:t>
            </a:fld>
            <a:endParaRPr lang="en-US"/>
          </a:p>
        </p:txBody>
      </p:sp>
      <p:sp>
        <p:nvSpPr>
          <p:cNvPr id="8908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8908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CF2083D-7E6F-4BA7-99CF-AAB4336652FB}" type="slidenum">
              <a:rPr lang="en-US"/>
              <a:pPr/>
              <a:t>32</a:t>
            </a:fld>
            <a:endParaRPr lang="en-US"/>
          </a:p>
        </p:txBody>
      </p:sp>
      <p:sp>
        <p:nvSpPr>
          <p:cNvPr id="8929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8929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r>
              <a:rPr lang="en-US"/>
              <a:t>Why would this be useful?  Main reason is focus.  Also enables “smart” cropping.</a:t>
            </a: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E5157A4-2D14-49F8-99F1-8BB97BCAEA85}" type="slidenum">
              <a:rPr lang="en-US"/>
              <a:pPr/>
              <a:t>34</a:t>
            </a:fld>
            <a:endParaRPr lang="en-US"/>
          </a:p>
        </p:txBody>
      </p:sp>
      <p:sp>
        <p:nvSpPr>
          <p:cNvPr id="8990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8990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7B8B80A-74B7-476E-A94F-60A7396FE810}" type="slidenum">
              <a:rPr lang="en-US"/>
              <a:pPr/>
              <a:t>35</a:t>
            </a:fld>
            <a:endParaRPr lang="en-US"/>
          </a:p>
        </p:txBody>
      </p:sp>
      <p:sp>
        <p:nvSpPr>
          <p:cNvPr id="9011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011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2C44350-AB74-4678-A7E4-CDBC6C3C3FBF}" type="slidenum">
              <a:rPr lang="en-US"/>
              <a:pPr/>
              <a:t>36</a:t>
            </a:fld>
            <a:endParaRPr lang="en-US"/>
          </a:p>
        </p:txBody>
      </p:sp>
      <p:sp>
        <p:nvSpPr>
          <p:cNvPr id="9031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031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5FE3208D-DCD8-417F-9E6D-D2DCC0217FD6}" type="slidenum">
              <a:rPr lang="en-US"/>
              <a:pPr/>
              <a:t>40</a:t>
            </a:fld>
            <a:endParaRPr lang="en-US"/>
          </a:p>
        </p:txBody>
      </p:sp>
      <p:sp>
        <p:nvSpPr>
          <p:cNvPr id="9072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072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4FA83151-3EB1-48A7-B909-AD3BDE53099C}" type="slidenum">
              <a:rPr lang="en-US"/>
              <a:pPr/>
              <a:t>41</a:t>
            </a:fld>
            <a:endParaRPr lang="en-US"/>
          </a:p>
        </p:txBody>
      </p:sp>
      <p:sp>
        <p:nvSpPr>
          <p:cNvPr id="909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093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A26AD2C8-0894-4F69-A654-0CFC1A594337}" type="slidenum">
              <a:rPr lang="en-US"/>
              <a:pPr/>
              <a:t>48</a:t>
            </a:fld>
            <a:endParaRPr lang="en-US"/>
          </a:p>
        </p:txBody>
      </p:sp>
      <p:sp>
        <p:nvSpPr>
          <p:cNvPr id="9113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1136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E4C4DD22-87D4-470F-A90B-612FE7D0A490}" type="slidenum">
              <a:rPr lang="en-US"/>
              <a:pPr/>
              <a:t>49</a:t>
            </a:fld>
            <a:endParaRPr lang="en-US"/>
          </a:p>
        </p:txBody>
      </p:sp>
      <p:sp>
        <p:nvSpPr>
          <p:cNvPr id="9134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1341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2B6FD4A-F5AC-423D-8F57-C6B004050CD0}" type="slidenum">
              <a:rPr lang="en-US"/>
              <a:pPr/>
              <a:t>51</a:t>
            </a:fld>
            <a:endParaRPr lang="en-US"/>
          </a:p>
        </p:txBody>
      </p:sp>
      <p:sp>
        <p:nvSpPr>
          <p:cNvPr id="9195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7988" y="695325"/>
            <a:ext cx="6164262" cy="3468688"/>
          </a:xfrm>
          <a:ln/>
        </p:spPr>
      </p:sp>
      <p:sp>
        <p:nvSpPr>
          <p:cNvPr id="9195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09770" y="4396116"/>
            <a:ext cx="5160433" cy="4240868"/>
          </a:xfrm>
        </p:spPr>
        <p:txBody>
          <a:bodyPr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pPr algn="r" rtl="0" eaLnBrk="0" fontAlgn="base" hangingPunct="0">
              <a:spcBef>
                <a:spcPct val="0"/>
              </a:spcBef>
              <a:spcAft>
                <a:spcPct val="0"/>
              </a:spcAft>
            </a:pPr>
            <a:fld id="{2AD5CF80-F3B5-463B-92CC-DA743C308056}" type="slidenum">
              <a:rPr lang="en-US" sz="1200">
                <a:solidFill>
                  <a:prstClr val="black"/>
                </a:solidFill>
                <a:latin typeface="Times New Roman" pitchFamily="18" charset="0"/>
              </a:rPr>
              <a:pPr algn="r" rtl="0" eaLnBrk="0" fontAlgn="base" hangingPunct="0">
                <a:spcBef>
                  <a:spcPct val="0"/>
                </a:spcBef>
                <a:spcAft>
                  <a:spcPct val="0"/>
                </a:spcAft>
              </a:pPr>
              <a:t>52</a:t>
            </a:fld>
            <a:endParaRPr lang="en-US" sz="1200" dirty="0">
              <a:solidFill>
                <a:prstClr val="black"/>
              </a:solidFill>
              <a:latin typeface="Times New Roman" pitchFamily="18" charset="0"/>
            </a:endParaRPr>
          </a:p>
        </p:txBody>
      </p:sp>
      <p:sp>
        <p:nvSpPr>
          <p:cNvPr id="4413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4413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5" name="Shape 166"/>
          <p:cNvSpPr>
            <a:spLocks noGrp="1" noRot="1" noChangeAspec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7826" name="Shape 167"/>
          <p:cNvSpPr>
            <a:spLocks noGrp="1"/>
          </p:cNvSpPr>
          <p:nvPr>
            <p:ph type="body" sz="quarter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/>
              <a:t>You may have read this headline last year and thought: 2 billion! That</a:t>
            </a:r>
            <a:r>
              <a:rPr lang="ja-JP" altLang="en-US"/>
              <a:t>’</a:t>
            </a:r>
            <a:r>
              <a:rPr lang="en-US" altLang="ja-JP"/>
              <a:t>s crazy? What is Virtual Reality? And why is it going to be so big?</a:t>
            </a:r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52865005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25C6E3B-ACBE-4D10-8F11-FC5630CB752D}" type="slidenum">
              <a:rPr lang="en-US"/>
              <a:pPr/>
              <a:t>55</a:t>
            </a:fld>
            <a:endParaRPr lang="en-US"/>
          </a:p>
        </p:txBody>
      </p:sp>
      <p:sp>
        <p:nvSpPr>
          <p:cNvPr id="8284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828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6FB2CE73-EF3E-40F6-809D-21219CA0368E}" type="slidenum">
              <a:rPr lang="en-US"/>
              <a:pPr/>
              <a:t>56</a:t>
            </a:fld>
            <a:endParaRPr lang="en-US"/>
          </a:p>
        </p:txBody>
      </p:sp>
      <p:sp>
        <p:nvSpPr>
          <p:cNvPr id="9379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9379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22E030EF-5DBE-4A61-95FC-6577C96129FD}" type="slidenum">
              <a:rPr lang="en-US"/>
              <a:pPr/>
              <a:t>58</a:t>
            </a:fld>
            <a:endParaRPr lang="en-US"/>
          </a:p>
        </p:txBody>
      </p:sp>
      <p:sp>
        <p:nvSpPr>
          <p:cNvPr id="7464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464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01345" y="4416099"/>
            <a:ext cx="5607711" cy="4182457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E0F7752D-4CDC-4460-8B2F-2306D75CB913}" type="slidenum">
              <a:rPr lang="en-US"/>
              <a:pPr/>
              <a:t>59</a:t>
            </a:fld>
            <a:endParaRPr lang="en-US"/>
          </a:p>
        </p:txBody>
      </p:sp>
      <p:sp>
        <p:nvSpPr>
          <p:cNvPr id="790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90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0C15DC7-7B48-4594-B27B-302579429747}" type="slidenum">
              <a:rPr lang="en-US"/>
              <a:pPr/>
              <a:t>60</a:t>
            </a:fld>
            <a:endParaRPr lang="en-US"/>
          </a:p>
        </p:txBody>
      </p:sp>
      <p:sp>
        <p:nvSpPr>
          <p:cNvPr id="816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8161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50BD8BB-733A-4C3E-A556-733F0C693F13}" type="slidenum">
              <a:rPr lang="en-US" smtClean="0"/>
              <a:pPr/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9428412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299B631-F5F2-46C1-AE74-046CF2FE58AC}" type="slidenum">
              <a:rPr lang="en-US"/>
              <a:pPr/>
              <a:t>66</a:t>
            </a:fld>
            <a:endParaRPr lang="en-US"/>
          </a:p>
        </p:txBody>
      </p:sp>
      <p:sp>
        <p:nvSpPr>
          <p:cNvPr id="786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86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5CC047F4-7705-4A15-9013-23F0BF43FB90}" type="slidenum">
              <a:rPr lang="en-US"/>
              <a:pPr/>
              <a:t>67</a:t>
            </a:fld>
            <a:endParaRPr lang="en-US"/>
          </a:p>
        </p:txBody>
      </p:sp>
      <p:sp>
        <p:nvSpPr>
          <p:cNvPr id="6799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6799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8D0A1CB-5827-45E5-ACAD-138954887DA6}" type="slidenum">
              <a:rPr lang="en-US"/>
              <a:pPr/>
              <a:t>72</a:t>
            </a:fld>
            <a:endParaRPr lang="en-US"/>
          </a:p>
        </p:txBody>
      </p:sp>
      <p:sp>
        <p:nvSpPr>
          <p:cNvPr id="7731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731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14D775A-E911-4CA9-8F0F-73C0D387AFF5}" type="slidenum">
              <a:rPr lang="en-US"/>
              <a:pPr/>
              <a:t>75</a:t>
            </a:fld>
            <a:endParaRPr lang="en-US"/>
          </a:p>
        </p:txBody>
      </p:sp>
      <p:sp>
        <p:nvSpPr>
          <p:cNvPr id="7772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77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5C5D440-115A-4F57-A3AC-A5D037A197E7}" type="slidenum">
              <a:rPr lang="en-US"/>
              <a:pPr/>
              <a:t>78</a:t>
            </a:fld>
            <a:endParaRPr lang="en-US"/>
          </a:p>
        </p:txBody>
      </p:sp>
      <p:sp>
        <p:nvSpPr>
          <p:cNvPr id="7833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6400" y="698500"/>
            <a:ext cx="6197600" cy="3486150"/>
          </a:xfrm>
          <a:ln/>
        </p:spPr>
      </p:sp>
      <p:sp>
        <p:nvSpPr>
          <p:cNvPr id="783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CA9B76C-1EE9-4FB0-A4F6-AD0E9825381E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6C5967-0A4D-4B81-ACA3-870B92E25ACE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947C8F0-04CE-422D-86C2-FEEA433FCB4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E3D52E-D212-4708-A5C8-8924A8CA410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534415-FB52-46C2-8007-D452AA22007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 b="1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FEE16C-538C-4179-B248-DB868A4F648E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7659EC-329D-43BA-95B1-B2934A3B83C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AEFD48-7217-4BF0-9D11-08055AB8308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D6E536-C955-4E3B-8F02-DA139273EC35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4E3287-1C01-4BF5-B8E3-AF6199221C7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2355C-310C-424C-94CC-8E0A94DEFB3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hape 20"/>
          <p:cNvSpPr>
            <a:spLocks noGrp="1"/>
          </p:cNvSpPr>
          <p:nvPr>
            <p:ph type="title"/>
          </p:nvPr>
        </p:nvSpPr>
        <p:spPr>
          <a:xfrm>
            <a:off x="869950" y="531615"/>
            <a:ext cx="10452101" cy="1738313"/>
          </a:xfrm>
          <a:prstGeom prst="rect">
            <a:avLst/>
          </a:prstGeom>
        </p:spPr>
        <p:txBody>
          <a:bodyPr lIns="19049" tIns="19049" rIns="19049" bIns="19049" anchor="b"/>
          <a:lstStyle>
            <a:lvl1pPr defTabSz="580409">
              <a:defRPr sz="4500">
                <a:latin typeface="Gill Sans"/>
                <a:ea typeface="Gill Sans"/>
                <a:cs typeface="Gill Sans"/>
                <a:sym typeface="Gill Sans"/>
              </a:defRPr>
            </a:lvl1pPr>
          </a:lstStyle>
          <a:p>
            <a:r>
              <a:t>Title Text</a:t>
            </a:r>
          </a:p>
        </p:txBody>
      </p:sp>
      <p:sp>
        <p:nvSpPr>
          <p:cNvPr id="21" name="Shape 21"/>
          <p:cNvSpPr>
            <a:spLocks noGrp="1"/>
          </p:cNvSpPr>
          <p:nvPr>
            <p:ph type="body" sz="quarter" idx="1"/>
          </p:nvPr>
        </p:nvSpPr>
        <p:spPr>
          <a:xfrm>
            <a:off x="869950" y="3630215"/>
            <a:ext cx="10452101" cy="1283736"/>
          </a:xfrm>
          <a:prstGeom prst="rect">
            <a:avLst/>
          </a:prstGeom>
        </p:spPr>
        <p:txBody>
          <a:bodyPr lIns="19049" tIns="19049" rIns="19049" bIns="19049"/>
          <a:lstStyle>
            <a:lvl1pPr marL="0" indent="0" algn="ctr" defTabSz="580409">
              <a:spcBef>
                <a:spcPts val="0"/>
              </a:spcBef>
              <a:buClrTx/>
              <a:buSzTx/>
              <a:buNone/>
              <a:defRPr sz="3100">
                <a:latin typeface="Gill Sans"/>
                <a:ea typeface="Gill Sans"/>
                <a:cs typeface="Gill Sans"/>
                <a:sym typeface="Gill Sans"/>
              </a:defRPr>
            </a:lvl1pPr>
            <a:lvl2pPr marL="0" indent="0" algn="ctr" defTabSz="580409">
              <a:spcBef>
                <a:spcPts val="0"/>
              </a:spcBef>
              <a:buClrTx/>
              <a:buSzTx/>
              <a:buNone/>
              <a:defRPr sz="3100">
                <a:latin typeface="Gill Sans"/>
                <a:ea typeface="Gill Sans"/>
                <a:cs typeface="Gill Sans"/>
                <a:sym typeface="Gill Sans"/>
              </a:defRPr>
            </a:lvl2pPr>
            <a:lvl3pPr marL="0" indent="0" algn="ctr" defTabSz="580409">
              <a:spcBef>
                <a:spcPts val="0"/>
              </a:spcBef>
              <a:buClrTx/>
              <a:buSzTx/>
              <a:buNone/>
              <a:defRPr sz="3100">
                <a:latin typeface="Gill Sans"/>
                <a:ea typeface="Gill Sans"/>
                <a:cs typeface="Gill Sans"/>
                <a:sym typeface="Gill Sans"/>
              </a:defRPr>
            </a:lvl3pPr>
            <a:lvl4pPr marL="0" indent="0" algn="ctr" defTabSz="580409">
              <a:spcBef>
                <a:spcPts val="0"/>
              </a:spcBef>
              <a:buClrTx/>
              <a:buSzTx/>
              <a:buNone/>
              <a:defRPr sz="3100">
                <a:latin typeface="Gill Sans"/>
                <a:ea typeface="Gill Sans"/>
                <a:cs typeface="Gill Sans"/>
                <a:sym typeface="Gill Sans"/>
              </a:defRPr>
            </a:lvl4pPr>
            <a:lvl5pPr marL="0" indent="0" algn="ctr" defTabSz="580409">
              <a:spcBef>
                <a:spcPts val="0"/>
              </a:spcBef>
              <a:buClrTx/>
              <a:buSzTx/>
              <a:buNone/>
              <a:defRPr sz="3100">
                <a:latin typeface="Gill Sans"/>
                <a:ea typeface="Gill Sans"/>
                <a:cs typeface="Gill Sans"/>
                <a:sym typeface="Gill Sans"/>
              </a:defRPr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4" name="Shape 22"/>
          <p:cNvSpPr>
            <a:spLocks noGrp="1"/>
          </p:cNvSpPr>
          <p:nvPr>
            <p:ph type="sldNum" sz="quarter" idx="10"/>
          </p:nvPr>
        </p:nvSpPr>
        <p:spPr>
          <a:xfrm>
            <a:off x="5962651" y="5767388"/>
            <a:ext cx="254000" cy="207962"/>
          </a:xfrm>
        </p:spPr>
        <p:txBody>
          <a:bodyPr lIns="19049" tIns="19049" rIns="19049" bIns="19049"/>
          <a:lstStyle>
            <a:lvl1pPr defTabSz="579438">
              <a:defRPr/>
            </a:lvl1pPr>
          </a:lstStyle>
          <a:p>
            <a:fld id="{4C9A46C9-2568-4FCA-855A-4CD97DD8831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94808243"/>
      </p:ext>
    </p:extLst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86402D4-04EE-4539-8C84-FD4007F708E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9" r:id="rId1"/>
    <p:sldLayoutId id="2147483800" r:id="rId2"/>
    <p:sldLayoutId id="2147483801" r:id="rId3"/>
    <p:sldLayoutId id="2147483802" r:id="rId4"/>
    <p:sldLayoutId id="2147483803" r:id="rId5"/>
    <p:sldLayoutId id="2147483804" r:id="rId6"/>
    <p:sldLayoutId id="2147483805" r:id="rId7"/>
    <p:sldLayoutId id="2147483806" r:id="rId8"/>
    <p:sldLayoutId id="2147483807" r:id="rId9"/>
    <p:sldLayoutId id="2147483808" r:id="rId10"/>
    <p:sldLayoutId id="2147483809" r:id="rId11"/>
    <p:sldLayoutId id="2147483838" r:id="rId12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mailto:snavely@cs.cornell.edu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tags" Target="../tags/tag4.xml"/><Relationship Id="rId7" Type="http://schemas.openxmlformats.org/officeDocument/2006/relationships/notesSlide" Target="../notesSlides/notesSlide2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6.xml"/><Relationship Id="rId4" Type="http://schemas.openxmlformats.org/officeDocument/2006/relationships/tags" Target="../tags/tag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video" Target="../media/media1.avi"/><Relationship Id="rId2" Type="http://schemas.microsoft.com/office/2007/relationships/media" Target="../media/media1.avi"/><Relationship Id="rId1" Type="http://schemas.openxmlformats.org/officeDocument/2006/relationships/tags" Target="../tags/tag7.xml"/><Relationship Id="rId5" Type="http://schemas.openxmlformats.org/officeDocument/2006/relationships/image" Target="../media/image6.png"/><Relationship Id="rId4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video" Target="../media/media5.mp4"/><Relationship Id="rId13" Type="http://schemas.openxmlformats.org/officeDocument/2006/relationships/image" Target="../media/image10.png"/><Relationship Id="rId3" Type="http://schemas.microsoft.com/office/2007/relationships/media" Target="../media/media3.mp4"/><Relationship Id="rId7" Type="http://schemas.microsoft.com/office/2007/relationships/media" Target="../media/media5.mp4"/><Relationship Id="rId12" Type="http://schemas.openxmlformats.org/officeDocument/2006/relationships/image" Target="../media/image9.png"/><Relationship Id="rId2" Type="http://schemas.openxmlformats.org/officeDocument/2006/relationships/video" Target="../media/media2.mp4"/><Relationship Id="rId16" Type="http://schemas.openxmlformats.org/officeDocument/2006/relationships/image" Target="../media/image13.png"/><Relationship Id="rId1" Type="http://schemas.microsoft.com/office/2007/relationships/media" Target="../media/media2.mp4"/><Relationship Id="rId6" Type="http://schemas.openxmlformats.org/officeDocument/2006/relationships/video" Target="../media/media4.mp4"/><Relationship Id="rId11" Type="http://schemas.openxmlformats.org/officeDocument/2006/relationships/slideLayout" Target="../slideLayouts/slideLayout2.xml"/><Relationship Id="rId5" Type="http://schemas.microsoft.com/office/2007/relationships/media" Target="../media/media4.mp4"/><Relationship Id="rId15" Type="http://schemas.openxmlformats.org/officeDocument/2006/relationships/image" Target="../media/image12.png"/><Relationship Id="rId10" Type="http://schemas.openxmlformats.org/officeDocument/2006/relationships/video" Target="../media/media6.mp4"/><Relationship Id="rId4" Type="http://schemas.openxmlformats.org/officeDocument/2006/relationships/video" Target="../media/media3.mp4"/><Relationship Id="rId9" Type="http://schemas.microsoft.com/office/2007/relationships/media" Target="../media/media6.mp4"/><Relationship Id="rId1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7.mp4"/><Relationship Id="rId1" Type="http://schemas.microsoft.com/office/2007/relationships/media" Target="../media/media7.mp4"/><Relationship Id="rId5" Type="http://schemas.openxmlformats.org/officeDocument/2006/relationships/hyperlink" Target="https://dynibar.github.io/" TargetMode="External"/><Relationship Id="rId4" Type="http://schemas.openxmlformats.org/officeDocument/2006/relationships/image" Target="../media/image1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hyperlink" Target="https://www.cs.cornell.edu/courses/cs5670/2024sp/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.jpeg"/><Relationship Id="rId5" Type="http://schemas.openxmlformats.org/officeDocument/2006/relationships/hyperlink" Target="mailto:ms3682@cornell.edu" TargetMode="External"/><Relationship Id="rId4" Type="http://schemas.openxmlformats.org/officeDocument/2006/relationships/hyperlink" Target="mailto:yc2463@cornell.edu" TargetMode="Externa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://szeliski.org/Book/" TargetMode="External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cmsx.cs.cornell.edu/" TargetMode="External"/><Relationship Id="rId5" Type="http://schemas.openxmlformats.org/officeDocument/2006/relationships/hyperlink" Target="https://canvas.cornell.edu/courses/61359" TargetMode="External"/><Relationship Id="rId4" Type="http://schemas.openxmlformats.org/officeDocument/2006/relationships/hyperlink" Target="http://www.cs.cornell.edu/courses/cs5670/2024sp/" TargetMode="Externa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microsoft.com/office/2007/relationships/media" Target="file:///C:\snavely\work\teaching\2018\18Sp-CS5670\lectures\lec00_intro\blur.wmv" TargetMode="External"/><Relationship Id="rId7" Type="http://schemas.openxmlformats.org/officeDocument/2006/relationships/image" Target="../media/image23.png"/><Relationship Id="rId2" Type="http://schemas.openxmlformats.org/officeDocument/2006/relationships/video" Target="file:///C:\snavely\work\teaching\2018\18Sp-CS5670\lectures\lec00_intro\highres.wmv" TargetMode="External"/><Relationship Id="rId1" Type="http://schemas.microsoft.com/office/2007/relationships/media" Target="file:///C:\snavely\work\teaching\2018\18Sp-CS5670\lectures\lec00_intro\highres.wmv" TargetMode="External"/><Relationship Id="rId6" Type="http://schemas.openxmlformats.org/officeDocument/2006/relationships/image" Target="../media/image22.png"/><Relationship Id="rId5" Type="http://schemas.openxmlformats.org/officeDocument/2006/relationships/slideLayout" Target="../slideLayouts/slideLayout2.xml"/><Relationship Id="rId4" Type="http://schemas.openxmlformats.org/officeDocument/2006/relationships/video" Target="file:///C:\snavely\work\teaching\2018\18Sp-CS5670\lectures\lec00_intro\blur.wmv" TargetMode="Externa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jpe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8.png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25.png"/><Relationship Id="rId9" Type="http://schemas.openxmlformats.org/officeDocument/2006/relationships/image" Target="../media/image30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http://people.w3.org/rishida/photos/html/slides/0311-beijing1_031111_035240+8_beijing_e031124.jpg.html" TargetMode="Externa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hyperlink" Target="http://people.w3.org/rishida/photos/html/slides/0311-beijing1_031111_035240+8_beijing_e031124.jpg.html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jpe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9.wmv"/><Relationship Id="rId1" Type="http://schemas.microsoft.com/office/2007/relationships/media" Target="../media/media9.wmv"/><Relationship Id="rId4" Type="http://schemas.openxmlformats.org/officeDocument/2006/relationships/image" Target="../media/image34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7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hyperlink" Target="https://research.googleblog.com/2017/10/portrait-mode-on-pixel-2-and-pixel-2-xl.html" TargetMode="External"/><Relationship Id="rId3" Type="http://schemas.openxmlformats.org/officeDocument/2006/relationships/image" Target="../media/image39.png"/><Relationship Id="rId7" Type="http://schemas.openxmlformats.org/officeDocument/2006/relationships/image" Target="../media/image42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graphics.stanford.edu/papers/hdrp/hasinoff-hdrplus-sigasia16-preprint.pdf" TargetMode="External"/><Relationship Id="rId5" Type="http://schemas.openxmlformats.org/officeDocument/2006/relationships/image" Target="../media/image41.png"/><Relationship Id="rId10" Type="http://schemas.openxmlformats.org/officeDocument/2006/relationships/hyperlink" Target="https://blog.google/products/photos/magic-eraser/" TargetMode="External"/><Relationship Id="rId4" Type="http://schemas.openxmlformats.org/officeDocument/2006/relationships/image" Target="../media/image40.png"/><Relationship Id="rId9" Type="http://schemas.openxmlformats.org/officeDocument/2006/relationships/image" Target="../media/image43.gi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52.png"/><Relationship Id="rId13" Type="http://schemas.openxmlformats.org/officeDocument/2006/relationships/image" Target="../media/image57.jpeg"/><Relationship Id="rId18" Type="http://schemas.openxmlformats.org/officeDocument/2006/relationships/image" Target="../media/image62.jpeg"/><Relationship Id="rId3" Type="http://schemas.openxmlformats.org/officeDocument/2006/relationships/image" Target="../media/image47.png"/><Relationship Id="rId7" Type="http://schemas.openxmlformats.org/officeDocument/2006/relationships/image" Target="../media/image51.png"/><Relationship Id="rId12" Type="http://schemas.openxmlformats.org/officeDocument/2006/relationships/image" Target="../media/image56.jpeg"/><Relationship Id="rId17" Type="http://schemas.openxmlformats.org/officeDocument/2006/relationships/image" Target="../media/image61.jpeg"/><Relationship Id="rId2" Type="http://schemas.openxmlformats.org/officeDocument/2006/relationships/image" Target="../media/image46.png"/><Relationship Id="rId16" Type="http://schemas.openxmlformats.org/officeDocument/2006/relationships/image" Target="../media/image60.jpeg"/><Relationship Id="rId20" Type="http://schemas.openxmlformats.org/officeDocument/2006/relationships/image" Target="../media/image64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0.png"/><Relationship Id="rId11" Type="http://schemas.openxmlformats.org/officeDocument/2006/relationships/image" Target="../media/image55.jpeg"/><Relationship Id="rId5" Type="http://schemas.openxmlformats.org/officeDocument/2006/relationships/image" Target="../media/image49.png"/><Relationship Id="rId15" Type="http://schemas.openxmlformats.org/officeDocument/2006/relationships/image" Target="../media/image59.jpeg"/><Relationship Id="rId10" Type="http://schemas.openxmlformats.org/officeDocument/2006/relationships/image" Target="../media/image54.jpeg"/><Relationship Id="rId19" Type="http://schemas.openxmlformats.org/officeDocument/2006/relationships/image" Target="../media/image63.jpeg"/><Relationship Id="rId4" Type="http://schemas.openxmlformats.org/officeDocument/2006/relationships/image" Target="../media/image48.png"/><Relationship Id="rId9" Type="http://schemas.openxmlformats.org/officeDocument/2006/relationships/image" Target="../media/image53.jpeg"/><Relationship Id="rId14" Type="http://schemas.openxmlformats.org/officeDocument/2006/relationships/image" Target="../media/image58.pn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8.png"/><Relationship Id="rId3" Type="http://schemas.openxmlformats.org/officeDocument/2006/relationships/image" Target="../media/image65.gif"/><Relationship Id="rId7" Type="http://schemas.openxmlformats.org/officeDocument/2006/relationships/image" Target="../media/image6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Relationship Id="rId6" Type="http://schemas.openxmlformats.org/officeDocument/2006/relationships/hyperlink" Target="http://en.wikipedia.org/wiki/Automatic_number_plate_recognition" TargetMode="External"/><Relationship Id="rId5" Type="http://schemas.openxmlformats.org/officeDocument/2006/relationships/image" Target="../media/image66.png"/><Relationship Id="rId10" Type="http://schemas.openxmlformats.org/officeDocument/2006/relationships/image" Target="../media/image69.png"/><Relationship Id="rId4" Type="http://schemas.openxmlformats.org/officeDocument/2006/relationships/hyperlink" Target="http://yann.lecun.com/exdb/lenet/" TargetMode="External"/><Relationship Id="rId9" Type="http://schemas.openxmlformats.org/officeDocument/2006/relationships/hyperlink" Target="http://sudokugrab.blogspot.com/" TargetMode="Externa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www.cl.cam.ac.uk/~jgd1000/afghan.html" TargetMode="External"/><Relationship Id="rId5" Type="http://schemas.openxmlformats.org/officeDocument/2006/relationships/image" Target="../media/image75.jpeg"/><Relationship Id="rId4" Type="http://schemas.openxmlformats.org/officeDocument/2006/relationships/image" Target="../media/image74.jpe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7.jpeg"/><Relationship Id="rId4" Type="http://schemas.openxmlformats.org/officeDocument/2006/relationships/hyperlink" Target="http://www.sensiblevision.com/" TargetMode="Externa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2.jpe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4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7.jpe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png"/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graphics.stanford.edu/~niessner/thies2016face.html" TargetMode="Externa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eg"/><Relationship Id="rId2" Type="http://schemas.openxmlformats.org/officeDocument/2006/relationships/slideLayout" Target="../slideLayouts/slideLayout2.xml"/><Relationship Id="rId1" Type="http://schemas.openxmlformats.org/officeDocument/2006/relationships/video" Target="https://www.youtube.com/embed/G06dEcZ-QTg?feature=oembed" TargetMode="Externa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whichfaceisreal.com/" TargetMode="External"/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jpeg"/><Relationship Id="rId2" Type="http://schemas.openxmlformats.org/officeDocument/2006/relationships/image" Target="../media/image92.jpe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5.jpeg"/><Relationship Id="rId4" Type="http://schemas.openxmlformats.org/officeDocument/2006/relationships/hyperlink" Target="http://www.howstuffworks.com/first-down-line.htm" TargetMode="Externa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hyperlink" Target="http://www.mobileye.com/" TargetMode="External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6.png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7.jpe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0.jpeg"/><Relationship Id="rId3" Type="http://schemas.openxmlformats.org/officeDocument/2006/relationships/hyperlink" Target="https://en.wikipedia.org/wiki/Curiosity_(rover)" TargetMode="External"/><Relationship Id="rId7" Type="http://schemas.openxmlformats.org/officeDocument/2006/relationships/image" Target="../media/image99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98.png"/><Relationship Id="rId5" Type="http://schemas.openxmlformats.org/officeDocument/2006/relationships/hyperlink" Target="http://www.robocup2016.org/en/events/amazon-picking-challenge/" TargetMode="External"/><Relationship Id="rId4" Type="http://schemas.openxmlformats.org/officeDocument/2006/relationships/image" Target="../media/image4.jpeg"/></Relationships>
</file>

<file path=ppt/slides/_rels/slide52.xml.rels><?xml version="1.0" encoding="UTF-8" standalone="yes"?>
<Relationships xmlns="http://schemas.openxmlformats.org/package/2006/relationships"><Relationship Id="rId8" Type="http://schemas.openxmlformats.org/officeDocument/2006/relationships/hyperlink" Target="https://cs.stanford.edu/people/esteva/nature/" TargetMode="External"/><Relationship Id="rId3" Type="http://schemas.openxmlformats.org/officeDocument/2006/relationships/tags" Target="../tags/tag10.xml"/><Relationship Id="rId7" Type="http://schemas.openxmlformats.org/officeDocument/2006/relationships/image" Target="../media/image102.jpeg"/><Relationship Id="rId2" Type="http://schemas.openxmlformats.org/officeDocument/2006/relationships/tags" Target="../tags/tag9.xml"/><Relationship Id="rId1" Type="http://schemas.openxmlformats.org/officeDocument/2006/relationships/tags" Target="../tags/tag8.xml"/><Relationship Id="rId6" Type="http://schemas.openxmlformats.org/officeDocument/2006/relationships/image" Target="../media/image101.png"/><Relationship Id="rId5" Type="http://schemas.openxmlformats.org/officeDocument/2006/relationships/notesSlide" Target="../notesSlides/notesSlide19.xml"/><Relationship Id="rId4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2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jpeg"/><Relationship Id="rId2" Type="http://schemas.openxmlformats.org/officeDocument/2006/relationships/image" Target="../media/image104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7.png"/><Relationship Id="rId4" Type="http://schemas.openxmlformats.org/officeDocument/2006/relationships/image" Target="../media/image106.png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3.png"/><Relationship Id="rId3" Type="http://schemas.openxmlformats.org/officeDocument/2006/relationships/image" Target="../media/image108.png"/><Relationship Id="rId7" Type="http://schemas.openxmlformats.org/officeDocument/2006/relationships/image" Target="../media/image112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1.png"/><Relationship Id="rId5" Type="http://schemas.openxmlformats.org/officeDocument/2006/relationships/image" Target="../media/image110.png"/><Relationship Id="rId10" Type="http://schemas.openxmlformats.org/officeDocument/2006/relationships/hyperlink" Target="https://flic.kr/p/RnT3iG" TargetMode="External"/><Relationship Id="rId4" Type="http://schemas.openxmlformats.org/officeDocument/2006/relationships/image" Target="../media/image109.png"/><Relationship Id="rId9" Type="http://schemas.openxmlformats.org/officeDocument/2006/relationships/image" Target="../media/image114.jpg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6.png"/><Relationship Id="rId7" Type="http://schemas.openxmlformats.org/officeDocument/2006/relationships/image" Target="../media/image120.png"/><Relationship Id="rId2" Type="http://schemas.openxmlformats.org/officeDocument/2006/relationships/image" Target="../media/image11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9.jpeg"/><Relationship Id="rId5" Type="http://schemas.openxmlformats.org/officeDocument/2006/relationships/image" Target="../media/image118.png"/><Relationship Id="rId4" Type="http://schemas.openxmlformats.org/officeDocument/2006/relationships/image" Target="../media/image117.png"/></Relationships>
</file>

<file path=ppt/slides/_rels/slide5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3.png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3.bin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22.w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oleObject2.bin"/><Relationship Id="rId10" Type="http://schemas.openxmlformats.org/officeDocument/2006/relationships/image" Target="../media/image124.png"/><Relationship Id="rId4" Type="http://schemas.openxmlformats.org/officeDocument/2006/relationships/image" Target="../media/image121.wmf"/><Relationship Id="rId9" Type="http://schemas.openxmlformats.org/officeDocument/2006/relationships/oleObject" Target="../embeddings/oleObject4.bin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5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tags" Target="../tags/tag11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0.png"/><Relationship Id="rId4" Type="http://schemas.openxmlformats.org/officeDocument/2006/relationships/image" Target="../media/image129.png"/></Relationships>
</file>

<file path=ppt/slides/_rels/slide6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5.png"/><Relationship Id="rId3" Type="http://schemas.openxmlformats.org/officeDocument/2006/relationships/notesSlide" Target="../notesSlides/notesSlide28.xml"/><Relationship Id="rId7" Type="http://schemas.openxmlformats.org/officeDocument/2006/relationships/image" Target="../media/image134.jpe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2.xml"/><Relationship Id="rId6" Type="http://schemas.openxmlformats.org/officeDocument/2006/relationships/image" Target="../media/image133.jpeg"/><Relationship Id="rId11" Type="http://schemas.openxmlformats.org/officeDocument/2006/relationships/image" Target="../media/image138.jpeg"/><Relationship Id="rId5" Type="http://schemas.openxmlformats.org/officeDocument/2006/relationships/image" Target="../media/image132.jpeg"/><Relationship Id="rId10" Type="http://schemas.openxmlformats.org/officeDocument/2006/relationships/image" Target="../media/image137.png"/><Relationship Id="rId4" Type="http://schemas.openxmlformats.org/officeDocument/2006/relationships/image" Target="../media/image131.jpeg"/><Relationship Id="rId9" Type="http://schemas.openxmlformats.org/officeDocument/2006/relationships/image" Target="../media/image136.png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9.jpeg"/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0.jpeg"/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2.jpeg"/><Relationship Id="rId2" Type="http://schemas.openxmlformats.org/officeDocument/2006/relationships/image" Target="../media/image14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4.png"/><Relationship Id="rId4" Type="http://schemas.openxmlformats.org/officeDocument/2006/relationships/image" Target="../media/image143.png"/></Relationships>
</file>

<file path=ppt/slides/_rels/slide7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5.png"/><Relationship Id="rId13" Type="http://schemas.openxmlformats.org/officeDocument/2006/relationships/hyperlink" Target="https://www.ids-imaging.us/whitepaper-details/whitepaper-depth-information-3d-images.html" TargetMode="External"/><Relationship Id="rId3" Type="http://schemas.openxmlformats.org/officeDocument/2006/relationships/tags" Target="../tags/tag15.xml"/><Relationship Id="rId7" Type="http://schemas.openxmlformats.org/officeDocument/2006/relationships/notesSlide" Target="../notesSlides/notesSlide29.xml"/><Relationship Id="rId12" Type="http://schemas.openxmlformats.org/officeDocument/2006/relationships/image" Target="../media/image149.png"/><Relationship Id="rId2" Type="http://schemas.openxmlformats.org/officeDocument/2006/relationships/tags" Target="../tags/tag14.xml"/><Relationship Id="rId1" Type="http://schemas.openxmlformats.org/officeDocument/2006/relationships/tags" Target="../tags/tag13.xml"/><Relationship Id="rId6" Type="http://schemas.openxmlformats.org/officeDocument/2006/relationships/slideLayout" Target="../slideLayouts/slideLayout2.xml"/><Relationship Id="rId11" Type="http://schemas.openxmlformats.org/officeDocument/2006/relationships/image" Target="../media/image148.png"/><Relationship Id="rId5" Type="http://schemas.openxmlformats.org/officeDocument/2006/relationships/tags" Target="../tags/tag17.xml"/><Relationship Id="rId10" Type="http://schemas.openxmlformats.org/officeDocument/2006/relationships/image" Target="../media/image147.png"/><Relationship Id="rId4" Type="http://schemas.openxmlformats.org/officeDocument/2006/relationships/tags" Target="../tags/tag16.xml"/><Relationship Id="rId9" Type="http://schemas.openxmlformats.org/officeDocument/2006/relationships/image" Target="../media/image146.pn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1.png"/><Relationship Id="rId2" Type="http://schemas.openxmlformats.org/officeDocument/2006/relationships/image" Target="../media/image15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2.png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6.png"/><Relationship Id="rId3" Type="http://schemas.openxmlformats.org/officeDocument/2006/relationships/tags" Target="../tags/tag20.xml"/><Relationship Id="rId7" Type="http://schemas.openxmlformats.org/officeDocument/2006/relationships/image" Target="../media/image155.png"/><Relationship Id="rId2" Type="http://schemas.openxmlformats.org/officeDocument/2006/relationships/tags" Target="../tags/tag19.xml"/><Relationship Id="rId1" Type="http://schemas.openxmlformats.org/officeDocument/2006/relationships/tags" Target="../tags/tag18.xml"/><Relationship Id="rId6" Type="http://schemas.openxmlformats.org/officeDocument/2006/relationships/image" Target="../media/image154.jpeg"/><Relationship Id="rId5" Type="http://schemas.openxmlformats.org/officeDocument/2006/relationships/notesSlide" Target="../notesSlides/notesSlide30.xml"/><Relationship Id="rId4" Type="http://schemas.openxmlformats.org/officeDocument/2006/relationships/slideLayout" Target="../slideLayouts/slideLayout2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0.mp4"/><Relationship Id="rId1" Type="http://schemas.microsoft.com/office/2007/relationships/media" Target="../media/media10.mp4"/><Relationship Id="rId4" Type="http://schemas.openxmlformats.org/officeDocument/2006/relationships/image" Target="../media/image157.png"/></Relationships>
</file>

<file path=ppt/slides/_rels/slide7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7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0.xml.rels><?xml version="1.0" encoding="UTF-8" standalone="yes"?>
<Relationships xmlns="http://schemas.openxmlformats.org/package/2006/relationships"><Relationship Id="rId2" Type="http://schemas.openxmlformats.org/officeDocument/2006/relationships/hyperlink" Target="http://cuinfo.cornell.edu/aic.cfm" TargetMode="External"/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-76200" y="150875"/>
            <a:ext cx="12039600" cy="839726"/>
          </a:xfrm>
        </p:spPr>
        <p:txBody>
          <a:bodyPr>
            <a:noAutofit/>
          </a:bodyPr>
          <a:lstStyle/>
          <a:p>
            <a:r>
              <a:rPr lang="en-US" sz="4000" b="1" dirty="0"/>
              <a:t>CS5670: Intro to Computer Vision (Cornell Tech)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81000" y="914400"/>
            <a:ext cx="6380335" cy="773875"/>
          </a:xfrm>
        </p:spPr>
        <p:txBody>
          <a:bodyPr>
            <a:normAutofit/>
          </a:bodyPr>
          <a:lstStyle/>
          <a:p>
            <a:pPr algn="l"/>
            <a:r>
              <a:rPr lang="en-US" dirty="0">
                <a:solidFill>
                  <a:schemeClr val="tx1"/>
                </a:solidFill>
              </a:rPr>
              <a:t>Instructor: Noah Snavely</a:t>
            </a:r>
          </a:p>
        </p:txBody>
      </p:sp>
      <p:sp>
        <p:nvSpPr>
          <p:cNvPr id="4" name="Rectangle 3"/>
          <p:cNvSpPr/>
          <p:nvPr/>
        </p:nvSpPr>
        <p:spPr>
          <a:xfrm>
            <a:off x="-76200" y="1600200"/>
            <a:ext cx="12344400" cy="457200"/>
          </a:xfrm>
          <a:prstGeom prst="rect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>
            <a:outerShdw blurRad="101600" dist="762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80996" name="Picture 4" descr="http://www.realitytechnologies.com/images/superimposition.jpg">
            <a:extLst>
              <a:ext uri="{FF2B5EF4-FFF2-40B4-BE49-F238E27FC236}">
                <a16:creationId xmlns:a16="http://schemas.microsoft.com/office/drawing/2014/main" id="{99B00F7F-17EC-4F33-8201-293A3B8E4B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4646013"/>
            <a:ext cx="2774574" cy="2061112"/>
          </a:xfrm>
          <a:prstGeom prst="rect">
            <a:avLst/>
          </a:prstGeom>
          <a:noFill/>
          <a:ln w="19050" cap="flat" cmpd="sng">
            <a:noFill/>
            <a:prstDash val="solid"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80998" name="Picture 6" descr="http://www.kitguru.net/wp-content/uploads/2017/05/6_fi-ziptopia-zipcar-generic-autonomous-cars-image_2.jpg">
            <a:extLst>
              <a:ext uri="{FF2B5EF4-FFF2-40B4-BE49-F238E27FC236}">
                <a16:creationId xmlns:a16="http://schemas.microsoft.com/office/drawing/2014/main" id="{18B37F7E-2CFF-4018-8C14-F4C2A5E1DF7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4865797"/>
            <a:ext cx="3584609" cy="1981492"/>
          </a:xfrm>
          <a:prstGeom prst="rect">
            <a:avLst/>
          </a:prstGeom>
          <a:noFill/>
          <a:ln w="19050" cap="flat" cmpd="sng">
            <a:noFill/>
            <a:prstDash val="solid"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80994" name="Picture 2">
            <a:extLst>
              <a:ext uri="{FF2B5EF4-FFF2-40B4-BE49-F238E27FC236}">
                <a16:creationId xmlns:a16="http://schemas.microsoft.com/office/drawing/2014/main" id="{D4DC5EEE-DF2C-4201-ADCD-F6A4666654B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165" r="34000" b="20486"/>
          <a:stretch/>
        </p:blipFill>
        <p:spPr bwMode="auto">
          <a:xfrm>
            <a:off x="6516167" y="1752600"/>
            <a:ext cx="4572002" cy="3048001"/>
          </a:xfrm>
          <a:prstGeom prst="rect">
            <a:avLst/>
          </a:prstGeom>
          <a:noFill/>
          <a:ln w="19050" cap="flat" cmpd="sng">
            <a:noFill/>
            <a:prstDash val="solid"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88162" name="Picture 2" descr="File:Mars Science Laboratory Curiosity rover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89579" y="1752600"/>
            <a:ext cx="4706421" cy="2647362"/>
          </a:xfrm>
          <a:prstGeom prst="rect">
            <a:avLst/>
          </a:prstGeom>
          <a:noFill/>
          <a:ln w="19050" cap="flat" cmpd="sng">
            <a:noFill/>
            <a:prstDash val="solid"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4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Instructor</a:t>
            </a:r>
          </a:p>
        </p:txBody>
      </p:sp>
      <p:sp>
        <p:nvSpPr>
          <p:cNvPr id="674819" name="Rectangle 3"/>
          <p:cNvSpPr>
            <a:spLocks noGrp="1" noChangeArrowheads="1"/>
          </p:cNvSpPr>
          <p:nvPr>
            <p:ph idx="1"/>
          </p:nvPr>
        </p:nvSpPr>
        <p:spPr>
          <a:xfrm>
            <a:off x="685800" y="1524000"/>
            <a:ext cx="11277600" cy="5181600"/>
          </a:xfrm>
        </p:spPr>
        <p:txBody>
          <a:bodyPr>
            <a:normAutofit/>
          </a:bodyPr>
          <a:lstStyle/>
          <a:p>
            <a:r>
              <a:rPr lang="en-US" dirty="0"/>
              <a:t>Noah Snavely (</a:t>
            </a:r>
            <a:r>
              <a:rPr lang="en-US" dirty="0">
                <a:hlinkClick r:id="rId3"/>
              </a:rPr>
              <a:t>snavely@cs.cornell.edu</a:t>
            </a:r>
            <a:r>
              <a:rPr lang="en-US" dirty="0"/>
              <a:t>)</a:t>
            </a:r>
            <a:br>
              <a:rPr lang="en-US" dirty="0"/>
            </a:br>
            <a:endParaRPr lang="en-US" dirty="0"/>
          </a:p>
          <a:p>
            <a:r>
              <a:rPr lang="en-US" dirty="0"/>
              <a:t>Research interests:</a:t>
            </a:r>
          </a:p>
          <a:p>
            <a:pPr lvl="1"/>
            <a:r>
              <a:rPr lang="en-US" dirty="0"/>
              <a:t>Computer vision and graphics</a:t>
            </a:r>
          </a:p>
          <a:p>
            <a:pPr lvl="1"/>
            <a:r>
              <a:rPr lang="en-US" dirty="0"/>
              <a:t>3D reconstruction and visualization of Internet photo collections</a:t>
            </a:r>
          </a:p>
          <a:p>
            <a:pPr lvl="1"/>
            <a:r>
              <a:rPr lang="en-US" dirty="0"/>
              <a:t>Deep learning for computer graphics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7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Noah’s work</a:t>
            </a:r>
          </a:p>
        </p:txBody>
      </p:sp>
      <p:sp>
        <p:nvSpPr>
          <p:cNvPr id="827395" name="Rectangle 3"/>
          <p:cNvSpPr>
            <a:spLocks noGrp="1" noChangeArrowheads="1"/>
          </p:cNvSpPr>
          <p:nvPr>
            <p:ph idx="1"/>
          </p:nvPr>
        </p:nvSpPr>
        <p:spPr>
          <a:xfrm>
            <a:off x="914400" y="1371600"/>
            <a:ext cx="10363200" cy="1219200"/>
          </a:xfrm>
        </p:spPr>
        <p:txBody>
          <a:bodyPr/>
          <a:lstStyle/>
          <a:p>
            <a:r>
              <a:rPr lang="en-US" dirty="0"/>
              <a:t>Automatic 3D reconstruction from Internet photo collections</a:t>
            </a:r>
            <a:endParaRPr lang="en-US" dirty="0">
              <a:solidFill>
                <a:srgbClr val="FFFF00"/>
              </a:solidFill>
            </a:endParaRPr>
          </a:p>
        </p:txBody>
      </p:sp>
      <p:pic>
        <p:nvPicPr>
          <p:cNvPr id="985090" name="Picture 2" descr="C:\snavely\work\papers\2009\internet_vision\fig\im2structure.pn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2895600" y="3006910"/>
            <a:ext cx="7467600" cy="3698690"/>
          </a:xfrm>
          <a:prstGeom prst="rect">
            <a:avLst/>
          </a:prstGeom>
          <a:noFill/>
        </p:spPr>
      </p:pic>
      <p:sp>
        <p:nvSpPr>
          <p:cNvPr id="7" name="Rectangle 7"/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124200" y="2667000"/>
            <a:ext cx="1923796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“Statue of Liberty”</a:t>
            </a:r>
          </a:p>
        </p:txBody>
      </p:sp>
      <p:sp>
        <p:nvSpPr>
          <p:cNvPr id="8" name="Rectangle 7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1707480" y="5489671"/>
            <a:ext cx="1093569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>
                <a:solidFill>
                  <a:srgbClr val="000000"/>
                </a:solidFill>
                <a:latin typeface="Calibri" pitchFamily="34" charset="0"/>
              </a:rPr>
              <a:t>3D model</a:t>
            </a:r>
            <a:endParaRPr lang="en-US" sz="1800" b="0" dirty="0">
              <a:solidFill>
                <a:srgbClr val="000000"/>
              </a:solidFill>
              <a:latin typeface="Calibri" pitchFamily="34" charset="0"/>
            </a:endParaRPr>
          </a:p>
        </p:txBody>
      </p:sp>
      <p:sp>
        <p:nvSpPr>
          <p:cNvPr id="10" name="Rectangle 7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752600" y="3813271"/>
            <a:ext cx="1383072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 dirty="0" err="1">
                <a:solidFill>
                  <a:srgbClr val="000000"/>
                </a:solidFill>
                <a:latin typeface="Calibri" pitchFamily="34" charset="0"/>
              </a:rPr>
              <a:t>Flickr</a:t>
            </a: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 photos</a:t>
            </a:r>
          </a:p>
        </p:txBody>
      </p:sp>
      <p:sp>
        <p:nvSpPr>
          <p:cNvPr id="11" name="Rectangle 7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5410201" y="2667000"/>
            <a:ext cx="2328971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“Half Dome</a:t>
            </a:r>
            <a:r>
              <a:rPr lang="en-US" sz="1800" b="0">
                <a:solidFill>
                  <a:srgbClr val="000000"/>
                </a:solidFill>
                <a:latin typeface="Calibri" pitchFamily="34" charset="0"/>
              </a:rPr>
              <a:t>, Yosemite”</a:t>
            </a:r>
            <a:endParaRPr lang="en-US" sz="1800" b="0" dirty="0">
              <a:solidFill>
                <a:srgbClr val="000000"/>
              </a:solidFill>
              <a:latin typeface="Calibri" pitchFamily="34" charset="0"/>
            </a:endParaRPr>
          </a:p>
        </p:txBody>
      </p:sp>
      <p:sp>
        <p:nvSpPr>
          <p:cNvPr id="12" name="Rectangle 7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8087180" y="2667000"/>
            <a:ext cx="204742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“</a:t>
            </a:r>
            <a:r>
              <a:rPr lang="en-US" sz="1800" b="0" dirty="0" err="1">
                <a:solidFill>
                  <a:srgbClr val="000000"/>
                </a:solidFill>
                <a:latin typeface="Calibri" pitchFamily="34" charset="0"/>
              </a:rPr>
              <a:t>Colosseum</a:t>
            </a: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, Rome”</a:t>
            </a:r>
          </a:p>
        </p:txBody>
      </p:sp>
    </p:spTree>
    <p:extLst>
      <p:ext uri="{BB962C8B-B14F-4D97-AF65-F5344CB8AC3E}">
        <p14:creationId xmlns:p14="http://schemas.microsoft.com/office/powerpoint/2010/main" val="175036548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City-scale 3D reconstruction</a:t>
            </a:r>
          </a:p>
        </p:txBody>
      </p:sp>
      <p:sp>
        <p:nvSpPr>
          <p:cNvPr id="7" name="Rectangle 6"/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183446" y="5955268"/>
            <a:ext cx="5731954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800" b="0" dirty="0">
                <a:solidFill>
                  <a:srgbClr val="000000"/>
                </a:solidFill>
                <a:latin typeface="Calibri" pitchFamily="34" charset="0"/>
              </a:rPr>
              <a:t>Reconstruction of Dubrovnik, Croatia, from ~40,000 images</a:t>
            </a:r>
          </a:p>
        </p:txBody>
      </p:sp>
      <p:pic>
        <p:nvPicPr>
          <p:cNvPr id="3" name="dubrovnik2.avi">
            <a:hlinkClick r:id="" action="ppaction://media"/>
          </p:cNvPr>
          <p:cNvPicPr>
            <a:picLocks noChangeAspect="1"/>
          </p:cNvPicPr>
          <p:nvPr>
            <a:vide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133600" y="1271426"/>
            <a:ext cx="7924800" cy="4595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6971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2655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9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  <p:bldLst>
      <p:bldP spid="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9E14F2-FC41-4238-A120-F799FEA9C6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Depth from a single image</a:t>
            </a:r>
          </a:p>
        </p:txBody>
      </p:sp>
      <p:pic>
        <p:nvPicPr>
          <p:cNvPr id="4" name="Picture 3" descr="https://lh3.googleusercontent.com/P4oDv1MKYoV60Dy236EC9xgG2sXWdvvv2aXRRRN1awWWCRIwUI-8Jhb_ONNWg-etdhX4KRpvtz88RiUQSoAYPITx1bV11-l8oYIXYrXcaJ34NhEIUx7JqxYe82GUDzgpC97A5bZ9ZM0">
            <a:extLst>
              <a:ext uri="{FF2B5EF4-FFF2-40B4-BE49-F238E27FC236}">
                <a16:creationId xmlns:a16="http://schemas.microsoft.com/office/drawing/2014/main" id="{D5D3BBEE-FD4E-484B-9C65-9B311B3FAA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4000221"/>
            <a:ext cx="8492530" cy="22292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https://lh4.googleusercontent.com/AKAChmmNloTtwy_XI7wSukI7pJPhbemffLEAl4JNSKF0RdcJ55Q-p9lwH2wD5Kv_ipuocqRFx9t-uEVVLifwF2DXWPvZEZuyzHSwLPxxyTDV4d4o5gXZFX8BZlUiF3NRviBghFuFW1E">
            <a:extLst>
              <a:ext uri="{FF2B5EF4-FFF2-40B4-BE49-F238E27FC236}">
                <a16:creationId xmlns:a16="http://schemas.microsoft.com/office/drawing/2014/main" id="{BF61A0F3-A1DD-476D-A914-D3D9FB32013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1447800"/>
            <a:ext cx="8620130" cy="2397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9768243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CBB621-48C7-4D4C-9F9A-9D6091EC1D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Visualizing scenes from tourist photos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C2A26B-D43F-4385-8985-8A5D7C5634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long_wander_coeur_br500">
            <a:hlinkClick r:id="" action="ppaction://media"/>
            <a:extLst>
              <a:ext uri="{FF2B5EF4-FFF2-40B4-BE49-F238E27FC236}">
                <a16:creationId xmlns:a16="http://schemas.microsoft.com/office/drawing/2014/main" id="{1451AFF0-33D0-445A-A4A0-C8DF2603973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2"/>
          <a:stretch>
            <a:fillRect/>
          </a:stretch>
        </p:blipFill>
        <p:spPr>
          <a:xfrm>
            <a:off x="8110909" y="1536632"/>
            <a:ext cx="3184639" cy="2388479"/>
          </a:xfrm>
          <a:prstGeom prst="rect">
            <a:avLst/>
          </a:prstGeom>
        </p:spPr>
      </p:pic>
      <p:pic>
        <p:nvPicPr>
          <p:cNvPr id="5" name="long_wander_navona_br500">
            <a:hlinkClick r:id="" action="ppaction://media"/>
            <a:extLst>
              <a:ext uri="{FF2B5EF4-FFF2-40B4-BE49-F238E27FC236}">
                <a16:creationId xmlns:a16="http://schemas.microsoft.com/office/drawing/2014/main" id="{C36DA8F2-567E-4917-9E78-6792C4591145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3"/>
          <a:stretch>
            <a:fillRect/>
          </a:stretch>
        </p:blipFill>
        <p:spPr>
          <a:xfrm>
            <a:off x="6479301" y="4051819"/>
            <a:ext cx="3385460" cy="2539095"/>
          </a:xfrm>
          <a:prstGeom prst="rect">
            <a:avLst/>
          </a:prstGeom>
        </p:spPr>
      </p:pic>
      <p:pic>
        <p:nvPicPr>
          <p:cNvPr id="6" name="long_wander_trevi_br500">
            <a:hlinkClick r:id="" action="ppaction://media"/>
            <a:extLst>
              <a:ext uri="{FF2B5EF4-FFF2-40B4-BE49-F238E27FC236}">
                <a16:creationId xmlns:a16="http://schemas.microsoft.com/office/drawing/2014/main" id="{BA17293A-BA04-4384-8D05-D3CBEC1BF78F}"/>
              </a:ext>
            </a:extLst>
          </p:cNvPr>
          <p:cNvPicPr>
            <a:picLocks noChangeAspect="1"/>
          </p:cNvPicPr>
          <p:nvPr>
            <a:vide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4"/>
          <a:stretch>
            <a:fillRect/>
          </a:stretch>
        </p:blipFill>
        <p:spPr>
          <a:xfrm>
            <a:off x="932708" y="1543759"/>
            <a:ext cx="3184638" cy="2388478"/>
          </a:xfrm>
          <a:prstGeom prst="rect">
            <a:avLst/>
          </a:prstGeom>
        </p:spPr>
      </p:pic>
      <p:pic>
        <p:nvPicPr>
          <p:cNvPr id="7" name="long_wander_pantheon_br500">
            <a:hlinkClick r:id="" action="ppaction://media"/>
            <a:extLst>
              <a:ext uri="{FF2B5EF4-FFF2-40B4-BE49-F238E27FC236}">
                <a16:creationId xmlns:a16="http://schemas.microsoft.com/office/drawing/2014/main" id="{FF3278B9-1147-4583-8534-30D0B458B8BD}"/>
              </a:ext>
            </a:extLst>
          </p:cNvPr>
          <p:cNvPicPr>
            <a:picLocks noChangeAspect="1"/>
          </p:cNvPicPr>
          <p:nvPr>
            <a:vide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15"/>
          <a:stretch>
            <a:fillRect/>
          </a:stretch>
        </p:blipFill>
        <p:spPr>
          <a:xfrm>
            <a:off x="2327239" y="4051819"/>
            <a:ext cx="3385460" cy="2539095"/>
          </a:xfrm>
          <a:prstGeom prst="rect">
            <a:avLst/>
          </a:prstGeom>
        </p:spPr>
      </p:pic>
      <p:pic>
        <p:nvPicPr>
          <p:cNvPr id="8" name="long_wander_rock_br500">
            <a:hlinkClick r:id="" action="ppaction://media"/>
            <a:extLst>
              <a:ext uri="{FF2B5EF4-FFF2-40B4-BE49-F238E27FC236}">
                <a16:creationId xmlns:a16="http://schemas.microsoft.com/office/drawing/2014/main" id="{DDA043E9-F37B-4FA9-81D7-F9DAC9B02FC1}"/>
              </a:ext>
            </a:extLst>
          </p:cNvPr>
          <p:cNvPicPr>
            <a:picLocks noChangeAspect="1"/>
          </p:cNvPicPr>
          <p:nvPr>
            <a:videoFile r:link="rId10"/>
            <p:extLst>
              <p:ext uri="{DAA4B4D4-6D71-4841-9C94-3DE7FCFB9230}">
                <p14:media xmlns:p14="http://schemas.microsoft.com/office/powerpoint/2010/main" r:embed="rId9"/>
              </p:ext>
            </p:extLst>
          </p:nvPr>
        </p:nvPicPr>
        <p:blipFill>
          <a:blip r:embed="rId16"/>
          <a:stretch>
            <a:fillRect/>
          </a:stretch>
        </p:blipFill>
        <p:spPr>
          <a:xfrm>
            <a:off x="4567762" y="1543759"/>
            <a:ext cx="3184638" cy="23884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54562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00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" dur="12000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2000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1200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12000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5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" fill="hold">
                      <p:stCondLst>
                        <p:cond delay="0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9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4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25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6" fill="hold">
                      <p:stCondLst>
                        <p:cond delay="0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9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34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39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video>
              <p:cMediaNode vol="80000">
                <p:cTn id="40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video>
              <p:cMediaNode vol="80000">
                <p:cTn id="41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  <p:video>
              <p:cMediaNode vol="80000">
                <p:cTn id="42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video>
              <p:cMediaNode vol="80000">
                <p:cTn id="43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video>
              <p:cMediaNode vol="80000">
                <p:cTn id="44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5BA6B1-F0AF-7949-1F98-C3B079ADF4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Reconstructing dynamic 3D scenes</a:t>
            </a:r>
          </a:p>
        </p:txBody>
      </p:sp>
      <p:pic>
        <p:nvPicPr>
          <p:cNvPr id="4" name="girl-dog-running">
            <a:hlinkClick r:id="" action="ppaction://media"/>
            <a:extLst>
              <a:ext uri="{FF2B5EF4-FFF2-40B4-BE49-F238E27FC236}">
                <a16:creationId xmlns:a16="http://schemas.microsoft.com/office/drawing/2014/main" id="{69988FDE-7C6D-EC99-A9A0-D62AA9491947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2582335" y="1685926"/>
            <a:ext cx="7027330" cy="395287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30B0393-7CCC-93BB-F477-A8AEEBF64191}"/>
              </a:ext>
            </a:extLst>
          </p:cNvPr>
          <p:cNvSpPr txBox="1"/>
          <p:nvPr/>
        </p:nvSpPr>
        <p:spPr>
          <a:xfrm>
            <a:off x="2514600" y="5715000"/>
            <a:ext cx="7849056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 fontAlgn="base"/>
            <a:r>
              <a:rPr lang="en-US" sz="1600" b="1" i="0" dirty="0" err="1">
                <a:solidFill>
                  <a:schemeClr val="tx1"/>
                </a:solidFill>
                <a:effectLst/>
                <a:latin typeface="+mj-lt"/>
              </a:rPr>
              <a:t>DynIBaR</a:t>
            </a:r>
            <a:r>
              <a:rPr lang="en-US" sz="1600" b="1" i="0" dirty="0">
                <a:solidFill>
                  <a:schemeClr val="tx1"/>
                </a:solidFill>
                <a:effectLst/>
                <a:latin typeface="+mj-lt"/>
              </a:rPr>
              <a:t>: Neural Dynamic Image-Based Rendering </a:t>
            </a:r>
            <a:r>
              <a:rPr lang="en-US" sz="1600" b="0" i="0" dirty="0">
                <a:solidFill>
                  <a:schemeClr val="tx1"/>
                </a:solidFill>
                <a:effectLst/>
                <a:latin typeface="+mj-lt"/>
              </a:rPr>
              <a:t>[</a:t>
            </a:r>
            <a:r>
              <a:rPr lang="en-US" sz="1600" b="0" i="0" dirty="0">
                <a:solidFill>
                  <a:schemeClr val="tx1"/>
                </a:solidFill>
                <a:effectLst/>
                <a:latin typeface="+mj-lt"/>
                <a:hlinkClick r:id="rId5"/>
              </a:rPr>
              <a:t>https://dynibar.github.io/</a:t>
            </a:r>
            <a:r>
              <a:rPr lang="en-US" sz="1600" b="0" i="0" dirty="0">
                <a:solidFill>
                  <a:schemeClr val="tx1"/>
                </a:solidFill>
                <a:effectLst/>
                <a:latin typeface="+mj-lt"/>
              </a:rPr>
              <a:t>]</a:t>
            </a:r>
          </a:p>
          <a:p>
            <a:pPr algn="l"/>
            <a:r>
              <a:rPr lang="en-US" sz="1600" b="0" i="0" u="none" strike="noStrike" dirty="0" err="1">
                <a:solidFill>
                  <a:schemeClr val="tx1"/>
                </a:solidFill>
                <a:effectLst/>
                <a:latin typeface="+mj-lt"/>
              </a:rPr>
              <a:t>Zhengqi</a:t>
            </a:r>
            <a:r>
              <a:rPr lang="en-US" sz="1600" b="0" i="0" u="none" strike="noStrike" dirty="0">
                <a:solidFill>
                  <a:schemeClr val="tx1"/>
                </a:solidFill>
                <a:effectLst/>
                <a:latin typeface="+mj-lt"/>
              </a:rPr>
              <a:t> Li, Qianqian Wang, Forrester Cole, Richard Tucker, Noah Snavely</a:t>
            </a:r>
            <a:br>
              <a:rPr lang="en-US" sz="1600" dirty="0">
                <a:solidFill>
                  <a:schemeClr val="tx1"/>
                </a:solidFill>
                <a:latin typeface="+mj-lt"/>
              </a:rPr>
            </a:br>
            <a:r>
              <a:rPr lang="en-US" sz="1600" b="0" i="0" u="none" strike="noStrike" dirty="0">
                <a:solidFill>
                  <a:schemeClr val="tx1"/>
                </a:solidFill>
                <a:effectLst/>
                <a:latin typeface="+mj-lt"/>
              </a:rPr>
              <a:t>CVPR 2023</a:t>
            </a:r>
            <a:endParaRPr lang="en-US" sz="1600" dirty="0">
              <a:solidFill>
                <a:schemeClr val="tx1"/>
              </a:solidFill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4107513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0934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Teaching assistants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5334000"/>
            <a:ext cx="10287000" cy="1477962"/>
          </a:xfrm>
        </p:spPr>
        <p:txBody>
          <a:bodyPr>
            <a:normAutofit/>
          </a:bodyPr>
          <a:lstStyle/>
          <a:p>
            <a:r>
              <a:rPr lang="en-US" dirty="0"/>
              <a:t>Please check course webpage for office hours</a:t>
            </a:r>
          </a:p>
          <a:p>
            <a:pPr marL="0" indent="0">
              <a:buNone/>
            </a:pPr>
            <a:r>
              <a:rPr lang="en-US" sz="3600" dirty="0"/>
              <a:t>	</a:t>
            </a:r>
            <a:r>
              <a:rPr lang="en-US" sz="2800" dirty="0">
                <a:hlinkClick r:id="rId2"/>
              </a:rPr>
              <a:t>https://www.cs.cornell.edu/courses/cs5670/2024sp/</a:t>
            </a:r>
            <a:endParaRPr lang="en-US" sz="2800" dirty="0"/>
          </a:p>
        </p:txBody>
      </p:sp>
      <p:grpSp>
        <p:nvGrpSpPr>
          <p:cNvPr id="28" name="Group 27">
            <a:extLst>
              <a:ext uri="{FF2B5EF4-FFF2-40B4-BE49-F238E27FC236}">
                <a16:creationId xmlns:a16="http://schemas.microsoft.com/office/drawing/2014/main" id="{6BD0FFD8-7797-4ED6-806E-26905EB11F41}"/>
              </a:ext>
            </a:extLst>
          </p:cNvPr>
          <p:cNvGrpSpPr/>
          <p:nvPr/>
        </p:nvGrpSpPr>
        <p:grpSpPr>
          <a:xfrm>
            <a:off x="3395693" y="1917898"/>
            <a:ext cx="2438400" cy="2867113"/>
            <a:chOff x="1505030" y="2036325"/>
            <a:chExt cx="2438400" cy="2867113"/>
          </a:xfrm>
        </p:grpSpPr>
        <p:pic>
          <p:nvPicPr>
            <p:cNvPr id="1026" name="Picture 2">
              <a:extLst>
                <a:ext uri="{FF2B5EF4-FFF2-40B4-BE49-F238E27FC236}">
                  <a16:creationId xmlns:a16="http://schemas.microsoft.com/office/drawing/2014/main" id="{4347D8A6-14AC-4950-B925-1DD1B6C0A94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36" r="236"/>
            <a:stretch/>
          </p:blipFill>
          <p:spPr bwMode="auto">
            <a:xfrm>
              <a:off x="1640138" y="2036325"/>
              <a:ext cx="2105166" cy="19796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6D9C4DBD-0DE7-421C-ABC1-9633205EACEA}"/>
                </a:ext>
              </a:extLst>
            </p:cNvPr>
            <p:cNvSpPr txBox="1"/>
            <p:nvPr/>
          </p:nvSpPr>
          <p:spPr>
            <a:xfrm>
              <a:off x="1505030" y="4133997"/>
              <a:ext cx="2438400" cy="76944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R="0" lvl="0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Myriad Pro"/>
                  <a:ea typeface="+mn-ea"/>
                  <a:cs typeface="+mn-cs"/>
                </a:rPr>
                <a:t>Yen-Yu Chang</a:t>
              </a:r>
            </a:p>
            <a:p>
              <a:pPr marR="0" lvl="0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Myriad Pro"/>
                  <a:ea typeface="+mn-ea"/>
                  <a:cs typeface="+mn-cs"/>
                  <a:hlinkClick r:id="rId4"/>
                </a:rPr>
                <a:t>yc2463@cornell.edu</a:t>
              </a:r>
              <a:endPara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Myriad Pro"/>
                <a:ea typeface="+mn-ea"/>
                <a:cs typeface="+mn-cs"/>
              </a:endParaRP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BFB031DF-EAA4-A2E3-01EB-718AE136003A}"/>
              </a:ext>
            </a:extLst>
          </p:cNvPr>
          <p:cNvGrpSpPr/>
          <p:nvPr/>
        </p:nvGrpSpPr>
        <p:grpSpPr>
          <a:xfrm>
            <a:off x="856129" y="1918889"/>
            <a:ext cx="2438400" cy="2866122"/>
            <a:chOff x="856129" y="1918889"/>
            <a:chExt cx="2438400" cy="2866122"/>
          </a:xfrm>
        </p:grpSpPr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E40DF2EF-4AA1-49FC-8A01-CD21B240D0F1}"/>
                </a:ext>
              </a:extLst>
            </p:cNvPr>
            <p:cNvSpPr txBox="1"/>
            <p:nvPr/>
          </p:nvSpPr>
          <p:spPr>
            <a:xfrm>
              <a:off x="856129" y="4015570"/>
              <a:ext cx="2438400" cy="76944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R="0" lvl="0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Myriad Pro"/>
                  <a:ea typeface="+mn-ea"/>
                  <a:cs typeface="+mn-cs"/>
                </a:rPr>
                <a:t>Michelle Shu</a:t>
              </a:r>
            </a:p>
            <a:p>
              <a:pPr marR="0" lvl="0" defTabSz="914400" rtl="0" eaLnBrk="1" fontAlgn="auto" latinLnBrk="0" hangingPunct="1">
                <a:lnSpc>
                  <a:spcPct val="100000"/>
                </a:lnSpc>
                <a:spcBef>
                  <a:spcPct val="20000"/>
                </a:spcBef>
                <a:spcAft>
                  <a:spcPts val="0"/>
                </a:spcAft>
                <a:buClrTx/>
                <a:buSzTx/>
                <a:tabLst/>
                <a:defRPr/>
              </a:pPr>
              <a:r>
                <a:rPr kumimoji="0" lang="en-US" sz="20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Myriad Pro"/>
                  <a:ea typeface="+mn-ea"/>
                  <a:cs typeface="+mn-cs"/>
                  <a:hlinkClick r:id="rId5"/>
                </a:rPr>
                <a:t>ms3682@cornell.edu</a:t>
              </a:r>
              <a:endPara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Myriad Pro"/>
                <a:ea typeface="+mn-ea"/>
                <a:cs typeface="+mn-cs"/>
              </a:endParaRPr>
            </a:p>
          </p:txBody>
        </p:sp>
        <p:pic>
          <p:nvPicPr>
            <p:cNvPr id="4098" name="Picture 2">
              <a:extLst>
                <a:ext uri="{FF2B5EF4-FFF2-40B4-BE49-F238E27FC236}">
                  <a16:creationId xmlns:a16="http://schemas.microsoft.com/office/drawing/2014/main" id="{6FE6BD77-7F78-B071-7920-4B561893F2F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1" r="241"/>
            <a:stretch/>
          </p:blipFill>
          <p:spPr bwMode="auto">
            <a:xfrm>
              <a:off x="1090778" y="1918889"/>
              <a:ext cx="1969102" cy="197862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329829238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Important information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09800" y="1371600"/>
            <a:ext cx="9906001" cy="5334000"/>
          </a:xfrm>
        </p:spPr>
        <p:txBody>
          <a:bodyPr>
            <a:normAutofit/>
          </a:bodyPr>
          <a:lstStyle/>
          <a:p>
            <a:r>
              <a:rPr lang="en-US" sz="2800" dirty="0"/>
              <a:t>Textbook:</a:t>
            </a:r>
          </a:p>
          <a:p>
            <a:pPr lvl="1">
              <a:buNone/>
            </a:pPr>
            <a:r>
              <a:rPr lang="en-US" sz="2400" dirty="0"/>
              <a:t>Rick Szeliski, </a:t>
            </a:r>
            <a:r>
              <a:rPr lang="en-US" sz="2400" i="1" dirty="0"/>
              <a:t>Computer Vision: Algorithms and Applications </a:t>
            </a:r>
            <a:r>
              <a:rPr lang="en-US" sz="2400" dirty="0"/>
              <a:t>online at:	</a:t>
            </a:r>
            <a:r>
              <a:rPr lang="en-US" sz="2000" dirty="0">
                <a:hlinkClick r:id="rId3"/>
              </a:rPr>
              <a:t>http://szeliski.org/Book/</a:t>
            </a:r>
            <a:endParaRPr lang="en-US" sz="2000" dirty="0"/>
          </a:p>
          <a:p>
            <a:pPr lvl="1">
              <a:buNone/>
            </a:pPr>
            <a:endParaRPr lang="en-US" sz="800" dirty="0"/>
          </a:p>
          <a:p>
            <a:r>
              <a:rPr lang="en-US" sz="2800" dirty="0"/>
              <a:t>Course webpage: 			</a:t>
            </a:r>
            <a:r>
              <a:rPr lang="en-US" sz="2000" dirty="0">
                <a:hlinkClick r:id="rId4"/>
              </a:rPr>
              <a:t>http://www.cs.cornell.edu/courses/cs5670/2024sp/</a:t>
            </a:r>
            <a:endParaRPr lang="en-US" sz="2000" dirty="0"/>
          </a:p>
          <a:p>
            <a:pPr marL="0" indent="0">
              <a:buNone/>
            </a:pPr>
            <a:endParaRPr lang="en-US" sz="900" dirty="0"/>
          </a:p>
          <a:p>
            <a:r>
              <a:rPr lang="en-US" sz="2800" dirty="0"/>
              <a:t>Canvas Page: 					</a:t>
            </a:r>
            <a:r>
              <a:rPr lang="en-US" sz="2100" dirty="0">
                <a:hlinkClick r:id="rId5"/>
              </a:rPr>
              <a:t>https://canvas.cornell.edu/courses/61359</a:t>
            </a:r>
            <a:endParaRPr lang="en-US" sz="2100" dirty="0"/>
          </a:p>
          <a:p>
            <a:pPr marL="0" indent="0">
              <a:buNone/>
            </a:pPr>
            <a:endParaRPr lang="en-US" sz="800" dirty="0"/>
          </a:p>
          <a:p>
            <a:r>
              <a:rPr lang="en-US" sz="2800" dirty="0"/>
              <a:t>Announcements/discussion via Ed Discussions (via Canvas)</a:t>
            </a:r>
          </a:p>
          <a:p>
            <a:pPr marL="0" indent="0">
              <a:buNone/>
            </a:pPr>
            <a:endParaRPr lang="en-US" sz="800" dirty="0"/>
          </a:p>
          <a:p>
            <a:r>
              <a:rPr lang="en-US" sz="2800" dirty="0"/>
              <a:t>Assignment </a:t>
            </a:r>
            <a:r>
              <a:rPr lang="en-US" sz="2800" dirty="0" err="1"/>
              <a:t>turnin</a:t>
            </a:r>
            <a:r>
              <a:rPr lang="en-US" sz="2800" dirty="0"/>
              <a:t> via GitHub Classroom and CMSX:			</a:t>
            </a:r>
            <a:r>
              <a:rPr lang="en-US" sz="2000" dirty="0">
                <a:hlinkClick r:id="rId6"/>
              </a:rPr>
              <a:t>https://cmsx.cs.cornell.edu</a:t>
            </a:r>
            <a:endParaRPr lang="en-US" sz="2000" dirty="0"/>
          </a:p>
          <a:p>
            <a:endParaRPr lang="en-US" sz="2800" dirty="0"/>
          </a:p>
        </p:txBody>
      </p:sp>
      <p:pic>
        <p:nvPicPr>
          <p:cNvPr id="6146" name="Picture 2">
            <a:extLst>
              <a:ext uri="{FF2B5EF4-FFF2-40B4-BE49-F238E27FC236}">
                <a16:creationId xmlns:a16="http://schemas.microsoft.com/office/drawing/2014/main" id="{98282D5D-58B1-45F3-ADF9-BA22267C716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75" y="1371600"/>
            <a:ext cx="2000250" cy="2895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8434390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0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Today</a:t>
            </a:r>
          </a:p>
        </p:txBody>
      </p:sp>
      <p:sp>
        <p:nvSpPr>
          <p:cNvPr id="670723" name="Rectangle 3"/>
          <p:cNvSpPr>
            <a:spLocks noGrp="1" noChangeArrowheads="1"/>
          </p:cNvSpPr>
          <p:nvPr>
            <p:ph idx="1"/>
          </p:nvPr>
        </p:nvSpPr>
        <p:spPr>
          <a:xfrm>
            <a:off x="990600" y="1600201"/>
            <a:ext cx="10515600" cy="4876799"/>
          </a:xfrm>
        </p:spPr>
        <p:txBody>
          <a:bodyPr>
            <a:normAutofit/>
          </a:bodyPr>
          <a:lstStyle/>
          <a:p>
            <a:pPr marL="514350" indent="-514350">
              <a:buAutoNum type="arabicPeriod"/>
            </a:pPr>
            <a:r>
              <a:rPr lang="en-US" sz="3600" dirty="0"/>
              <a:t>What is computer vision?</a:t>
            </a:r>
          </a:p>
          <a:p>
            <a:pPr marL="514350" indent="-514350">
              <a:buAutoNum type="arabicPeriod"/>
            </a:pPr>
            <a:endParaRPr lang="en-US" sz="3600" dirty="0"/>
          </a:p>
          <a:p>
            <a:pPr marL="514350" indent="-514350">
              <a:buAutoNum type="arabicPeriod"/>
            </a:pPr>
            <a:r>
              <a:rPr lang="en-US" sz="3600" dirty="0"/>
              <a:t>Why study computer vision?</a:t>
            </a:r>
          </a:p>
          <a:p>
            <a:pPr marL="514350" indent="-514350">
              <a:buAutoNum type="arabicPeriod"/>
            </a:pPr>
            <a:endParaRPr lang="en-US" sz="3600" dirty="0"/>
          </a:p>
          <a:p>
            <a:pPr marL="514350" indent="-514350">
              <a:buAutoNum type="arabicPeriod"/>
            </a:pPr>
            <a:r>
              <a:rPr lang="en-US" sz="3600" dirty="0"/>
              <a:t>Course overview</a:t>
            </a:r>
          </a:p>
          <a:p>
            <a:pPr marL="514350" indent="-514350">
              <a:buAutoNum type="arabicPeriod"/>
            </a:pPr>
            <a:endParaRPr lang="en-US" sz="3600" dirty="0"/>
          </a:p>
          <a:p>
            <a:pPr marL="514350" indent="-514350">
              <a:buAutoNum type="arabicPeriod"/>
            </a:pPr>
            <a:r>
              <a:rPr lang="en-US" sz="3600" dirty="0"/>
              <a:t>Images &amp; image filtering [time permitting]</a:t>
            </a:r>
          </a:p>
          <a:p>
            <a:pPr marL="0" indent="0">
              <a:buNone/>
            </a:pPr>
            <a:endParaRPr lang="en-US" sz="3600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Today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Readings</a:t>
            </a:r>
          </a:p>
          <a:p>
            <a:pPr lvl="1"/>
            <a:r>
              <a:rPr lang="en-US" dirty="0"/>
              <a:t>Szeliski, Chapter 1 (Introduction)</a:t>
            </a:r>
          </a:p>
          <a:p>
            <a:pPr lvl="1"/>
            <a:endParaRPr lang="en-US" dirty="0"/>
          </a:p>
          <a:p>
            <a:endParaRPr lang="en-US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/>
              <a:t>Every image tells a story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4724400" y="1524000"/>
            <a:ext cx="5638800" cy="4648200"/>
          </a:xfrm>
        </p:spPr>
        <p:txBody>
          <a:bodyPr>
            <a:normAutofit/>
          </a:bodyPr>
          <a:lstStyle/>
          <a:p>
            <a:r>
              <a:rPr lang="en-US" dirty="0"/>
              <a:t>Goal of computer vision: perceive the “story” behind the picture</a:t>
            </a:r>
          </a:p>
          <a:p>
            <a:r>
              <a:rPr lang="en-US" dirty="0"/>
              <a:t>Compute properties of the world</a:t>
            </a:r>
          </a:p>
          <a:p>
            <a:pPr lvl="1"/>
            <a:r>
              <a:rPr lang="en-US" dirty="0"/>
              <a:t>3D shape</a:t>
            </a:r>
          </a:p>
          <a:p>
            <a:pPr lvl="1"/>
            <a:r>
              <a:rPr lang="en-US" dirty="0"/>
              <a:t> Names of people or objects</a:t>
            </a:r>
          </a:p>
          <a:p>
            <a:pPr lvl="1"/>
            <a:r>
              <a:rPr lang="en-US" dirty="0"/>
              <a:t>What happened?</a:t>
            </a:r>
          </a:p>
        </p:txBody>
      </p:sp>
      <p:pic>
        <p:nvPicPr>
          <p:cNvPr id="6" name="Picture 5" descr="U121">
            <a:extLst>
              <a:ext uri="{FF2B5EF4-FFF2-40B4-BE49-F238E27FC236}">
                <a16:creationId xmlns:a16="http://schemas.microsoft.com/office/drawing/2014/main" id="{B7F80E69-1325-4B1E-9ACD-7285B4A518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90600" y="1618686"/>
            <a:ext cx="3411940" cy="457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/>
              <a:t>The goal of computer vision</a:t>
            </a:r>
          </a:p>
        </p:txBody>
      </p:sp>
      <p:pic>
        <p:nvPicPr>
          <p:cNvPr id="19460" name="Picture 5" descr="U12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7400" y="1600200"/>
            <a:ext cx="3411940" cy="457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67400" y="1676400"/>
            <a:ext cx="4495800" cy="45289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/>
              <a:t>Can computers match human perception?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5848464" y="1432719"/>
            <a:ext cx="5733936" cy="4906962"/>
          </a:xfrm>
        </p:spPr>
        <p:txBody>
          <a:bodyPr>
            <a:normAutofit/>
          </a:bodyPr>
          <a:lstStyle/>
          <a:p>
            <a:r>
              <a:rPr lang="en-US" dirty="0"/>
              <a:t>Yes and no (mainly no)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computers can be better at “easy” things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humans are better at “hard” things</a:t>
            </a:r>
          </a:p>
          <a:p>
            <a:pPr lvl="1">
              <a:lnSpc>
                <a:spcPct val="90000"/>
              </a:lnSpc>
            </a:pPr>
            <a:endParaRPr lang="en-US" sz="1800" dirty="0"/>
          </a:p>
          <a:p>
            <a:pPr>
              <a:lnSpc>
                <a:spcPct val="90000"/>
              </a:lnSpc>
            </a:pPr>
            <a:r>
              <a:rPr lang="en-US" dirty="0"/>
              <a:t>But huge progress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Accelerating in the last five years due to deep learning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What is considered “hard” keeps changing</a:t>
            </a:r>
          </a:p>
          <a:p>
            <a:pPr lvl="1"/>
            <a:endParaRPr lang="en-US" dirty="0"/>
          </a:p>
        </p:txBody>
      </p:sp>
      <p:pic>
        <p:nvPicPr>
          <p:cNvPr id="19460" name="Picture 5" descr="U12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7400" y="1600200"/>
            <a:ext cx="3411940" cy="457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101600" dist="762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Human perception has its shortcomings</a:t>
            </a:r>
          </a:p>
        </p:txBody>
      </p:sp>
      <p:pic>
        <p:nvPicPr>
          <p:cNvPr id="4098" name="Picture 2" descr="Image">
            <a:extLst>
              <a:ext uri="{FF2B5EF4-FFF2-40B4-BE49-F238E27FC236}">
                <a16:creationId xmlns:a16="http://schemas.microsoft.com/office/drawing/2014/main" id="{8F09A4D2-5341-40EE-9402-55BEAA08FA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7600" y="1447800"/>
            <a:ext cx="4876800" cy="4876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DEA3A99B-477B-4422-A7DD-E6CD0C8C0EFE}"/>
              </a:ext>
            </a:extLst>
          </p:cNvPr>
          <p:cNvSpPr txBox="1"/>
          <p:nvPr/>
        </p:nvSpPr>
        <p:spPr>
          <a:xfrm>
            <a:off x="3048733" y="6348900"/>
            <a:ext cx="6097464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b="0" dirty="0">
                <a:solidFill>
                  <a:schemeClr val="accent1"/>
                </a:solidFill>
                <a:latin typeface="+mj-lt"/>
              </a:rPr>
              <a:t>https://twitter.com/pickover/status/1460275132958662657/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381000"/>
            <a:ext cx="11430000" cy="1143000"/>
          </a:xfrm>
        </p:spPr>
        <p:txBody>
          <a:bodyPr>
            <a:normAutofit fontScale="90000"/>
          </a:bodyPr>
          <a:lstStyle/>
          <a:p>
            <a:r>
              <a:rPr lang="en-US" dirty="0"/>
              <a:t>But humans can tell a lot about a scene from a little information…</a:t>
            </a:r>
          </a:p>
        </p:txBody>
      </p:sp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038600" y="1828801"/>
            <a:ext cx="3848100" cy="3840215"/>
          </a:xfrm>
          <a:prstGeom prst="rect">
            <a:avLst/>
          </a:prstGeom>
          <a:noFill/>
          <a:ln w="9525" cap="flat" cmpd="sng">
            <a:noFill/>
            <a:prstDash val="solid"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3" name="TextBox 12"/>
          <p:cNvSpPr txBox="1"/>
          <p:nvPr/>
        </p:nvSpPr>
        <p:spPr>
          <a:xfrm>
            <a:off x="4181152" y="5638801"/>
            <a:ext cx="356379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b="0" kern="0" dirty="0">
                <a:solidFill>
                  <a:sysClr val="windowText" lastClr="000000"/>
                </a:solidFill>
              </a:rPr>
              <a:t>Source: “80 million tiny images” by </a:t>
            </a:r>
            <a:r>
              <a:rPr lang="en-US" b="0" kern="0" dirty="0" err="1">
                <a:solidFill>
                  <a:sysClr val="windowText" lastClr="000000"/>
                </a:solidFill>
              </a:rPr>
              <a:t>Torralba</a:t>
            </a:r>
            <a:r>
              <a:rPr lang="en-US" b="0" kern="0" dirty="0">
                <a:solidFill>
                  <a:sysClr val="windowText" lastClr="000000"/>
                </a:solidFill>
              </a:rPr>
              <a:t>, et al.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highre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link="rId1"/>
              </p:ext>
            </p:extLst>
          </p:nvPr>
        </p:nvPicPr>
        <p:blipFill>
          <a:blip r:embed="rId6" cstate="print"/>
          <a:stretch>
            <a:fillRect/>
          </a:stretch>
        </p:blipFill>
        <p:spPr>
          <a:xfrm>
            <a:off x="4648200" y="2203892"/>
            <a:ext cx="2971800" cy="2288286"/>
          </a:xfrm>
          <a:prstGeom prst="rect">
            <a:avLst/>
          </a:prstGeom>
        </p:spPr>
      </p:pic>
      <p:pic>
        <p:nvPicPr>
          <p:cNvPr id="4" name="blur.wmv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link="rId3"/>
              </p:ext>
            </p:extLst>
          </p:nvPr>
        </p:nvPicPr>
        <p:blipFill>
          <a:blip r:embed="rId7" cstate="print"/>
          <a:stretch>
            <a:fillRect/>
          </a:stretch>
        </p:blipFill>
        <p:spPr>
          <a:xfrm>
            <a:off x="4648200" y="2240466"/>
            <a:ext cx="2929006" cy="225533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766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  <p:cmd type="call" cmd="stop">
                                      <p:cBhvr>
                                        <p:cTn id="13" dur="1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6" dur="14033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>
                <p:cTn id="1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video>
            <p:video>
              <p:cMediaNode>
                <p:cTn id="18" fill="hold" display="0">
                  <p:stCondLst>
                    <p:cond delay="indefinite"/>
                  </p:stCondLst>
                  <p:endCondLst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pic>
        <p:nvPicPr>
          <p:cNvPr id="109363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33600" y="1447800"/>
            <a:ext cx="7715250" cy="502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295400"/>
            <a:ext cx="8229600" cy="838200"/>
          </a:xfrm>
        </p:spPr>
        <p:txBody>
          <a:bodyPr/>
          <a:lstStyle/>
          <a:p>
            <a:r>
              <a:rPr lang="en-US" dirty="0"/>
              <a:t>Compute the 3D shape of the world</a:t>
            </a:r>
          </a:p>
          <a:p>
            <a:endParaRPr lang="en-US" dirty="0"/>
          </a:p>
          <a:p>
            <a:endParaRPr lang="en-US" dirty="0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9EE4FCA0-9202-4A6A-88B0-0FF5DF40F6DF}"/>
              </a:ext>
            </a:extLst>
          </p:cNvPr>
          <p:cNvGrpSpPr/>
          <p:nvPr/>
        </p:nvGrpSpPr>
        <p:grpSpPr>
          <a:xfrm>
            <a:off x="6553200" y="1828800"/>
            <a:ext cx="3733800" cy="2590800"/>
            <a:chOff x="6553200" y="1828800"/>
            <a:chExt cx="3733800" cy="2590800"/>
          </a:xfrm>
        </p:grpSpPr>
        <p:pic>
          <p:nvPicPr>
            <p:cNvPr id="13" name="Picture 3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6553200" y="2057400"/>
              <a:ext cx="3529724" cy="2362200"/>
            </a:xfrm>
            <a:prstGeom prst="rect">
              <a:avLst/>
            </a:prstGeom>
            <a:noFill/>
            <a:ln w="19050" cap="flat" cmpd="sng">
              <a:noFill/>
              <a:prstDash val="solid"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4" name="Picture 2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9220200" y="1828800"/>
              <a:ext cx="1066800" cy="2245614"/>
            </a:xfrm>
            <a:prstGeom prst="rect">
              <a:avLst/>
            </a:prstGeom>
            <a:noFill/>
            <a:ln w="19050" cap="flat" cmpd="sng">
              <a:noFill/>
              <a:prstDash val="solid"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7" name="Group 6">
            <a:extLst>
              <a:ext uri="{FF2B5EF4-FFF2-40B4-BE49-F238E27FC236}">
                <a16:creationId xmlns:a16="http://schemas.microsoft.com/office/drawing/2014/main" id="{47834FB9-04D1-4E9F-AE63-00B42B6B4C54}"/>
              </a:ext>
            </a:extLst>
          </p:cNvPr>
          <p:cNvGrpSpPr/>
          <p:nvPr/>
        </p:nvGrpSpPr>
        <p:grpSpPr>
          <a:xfrm>
            <a:off x="6450054" y="4800600"/>
            <a:ext cx="3997814" cy="1690688"/>
            <a:chOff x="6450054" y="4800600"/>
            <a:chExt cx="3997814" cy="1690688"/>
          </a:xfrm>
        </p:grpSpPr>
        <p:pic>
          <p:nvPicPr>
            <p:cNvPr id="16" name="Picture 2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6450054" y="4800601"/>
              <a:ext cx="2236747" cy="169068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976901" name="Picture 5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9144001" y="4800600"/>
              <a:ext cx="1303867" cy="1676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8" name="Right Arrow 17"/>
            <p:cNvSpPr/>
            <p:nvPr/>
          </p:nvSpPr>
          <p:spPr>
            <a:xfrm>
              <a:off x="8751426" y="5527875"/>
              <a:ext cx="367373" cy="304800"/>
            </a:xfrm>
            <a:prstGeom prst="rightArrow">
              <a:avLst>
                <a:gd name="adj1" fmla="val 50000"/>
                <a:gd name="adj2" fmla="val 79508"/>
              </a:avLst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4098" name="Picture 2">
            <a:extLst>
              <a:ext uri="{FF2B5EF4-FFF2-40B4-BE49-F238E27FC236}">
                <a16:creationId xmlns:a16="http://schemas.microsoft.com/office/drawing/2014/main" id="{F56C7066-4D69-4755-B910-40FD8F8AE18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6703" y="2213419"/>
            <a:ext cx="3338658" cy="17049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zed-spatial-mapping-point-cloud">
            <a:hlinkClick r:id="" action="ppaction://media"/>
            <a:extLst>
              <a:ext uri="{FF2B5EF4-FFF2-40B4-BE49-F238E27FC236}">
                <a16:creationId xmlns:a16="http://schemas.microsoft.com/office/drawing/2014/main" id="{E1900F7B-9117-4EE5-9A12-C0CFC29DFD2A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609600" y="3695700"/>
            <a:ext cx="4944534" cy="278130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0F85947E-892C-41B0-AC95-341C645FB7C2}"/>
              </a:ext>
            </a:extLst>
          </p:cNvPr>
          <p:cNvSpPr txBox="1"/>
          <p:nvPr/>
        </p:nvSpPr>
        <p:spPr>
          <a:xfrm>
            <a:off x="1999129" y="3338882"/>
            <a:ext cx="145532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0" i="0" dirty="0">
                <a:solidFill>
                  <a:schemeClr val="tx1"/>
                </a:solidFill>
                <a:effectLst/>
                <a:latin typeface="+mj-lt"/>
              </a:rPr>
              <a:t>ZED 2i Camera</a:t>
            </a:r>
            <a:endParaRPr lang="en-US" dirty="0">
              <a:solidFill>
                <a:schemeClr val="tx1"/>
              </a:solidFill>
              <a:latin typeface="+mj-l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02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3000" y="1600201"/>
            <a:ext cx="9906000" cy="838200"/>
          </a:xfrm>
        </p:spPr>
        <p:txBody>
          <a:bodyPr/>
          <a:lstStyle/>
          <a:p>
            <a:r>
              <a:rPr lang="en-US" dirty="0"/>
              <a:t>Recognize objects and people</a:t>
            </a:r>
          </a:p>
          <a:p>
            <a:endParaRPr lang="en-US" dirty="0"/>
          </a:p>
          <a:p>
            <a:endParaRPr lang="en-US" dirty="0"/>
          </a:p>
        </p:txBody>
      </p:sp>
      <p:pic>
        <p:nvPicPr>
          <p:cNvPr id="9748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0" y="2579724"/>
            <a:ext cx="5791200" cy="24494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" name="Rectangle 5"/>
          <p:cNvSpPr/>
          <p:nvPr/>
        </p:nvSpPr>
        <p:spPr>
          <a:xfrm>
            <a:off x="4668700" y="5105401"/>
            <a:ext cx="254980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0" i="1" dirty="0">
                <a:solidFill>
                  <a:schemeClr val="tx1"/>
                </a:solidFill>
                <a:latin typeface="+mj-lt"/>
              </a:rPr>
              <a:t>Terminator 2</a:t>
            </a:r>
            <a:r>
              <a:rPr lang="en-US" sz="2400" b="0" dirty="0">
                <a:solidFill>
                  <a:schemeClr val="tx1"/>
                </a:solidFill>
                <a:latin typeface="+mj-lt"/>
              </a:rPr>
              <a:t>, 1991</a:t>
            </a:r>
            <a:endParaRPr lang="en-US" sz="2400" b="0" i="1" dirty="0">
              <a:solidFill>
                <a:schemeClr val="tx1"/>
              </a:solidFill>
              <a:latin typeface="+mj-lt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9091" name="Picture 3" descr="031111_034757+8_beijing_e031124">
            <a:hlinkClick r:id="rId3"/>
          </p:cNvPr>
          <p:cNvPicPr>
            <a:picLocks noChangeAspect="1" noChangeArrowheads="1"/>
          </p:cNvPicPr>
          <p:nvPr/>
        </p:nvPicPr>
        <p:blipFill>
          <a:blip r:embed="rId4" cstate="print">
            <a:lum bright="-6000" contrast="18000"/>
          </a:blip>
          <a:srcRect l="7777" t="1466" r="16173"/>
          <a:stretch>
            <a:fillRect/>
          </a:stretch>
        </p:blipFill>
        <p:spPr bwMode="auto">
          <a:xfrm>
            <a:off x="1524000" y="381000"/>
            <a:ext cx="9144000" cy="6096000"/>
          </a:xfrm>
          <a:prstGeom prst="rect">
            <a:avLst/>
          </a:prstGeom>
          <a:noFill/>
        </p:spPr>
      </p:pic>
      <p:sp>
        <p:nvSpPr>
          <p:cNvPr id="729093" name="Text Box 5"/>
          <p:cNvSpPr txBox="1">
            <a:spLocks noChangeArrowheads="1"/>
          </p:cNvSpPr>
          <p:nvPr/>
        </p:nvSpPr>
        <p:spPr bwMode="auto">
          <a:xfrm>
            <a:off x="7777164" y="6575425"/>
            <a:ext cx="282257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0" hangingPunct="0">
              <a:spcBef>
                <a:spcPct val="0"/>
              </a:spcBef>
            </a:pPr>
            <a:r>
              <a:rPr lang="en-US" b="0">
                <a:solidFill>
                  <a:schemeClr val="bg1"/>
                </a:solidFill>
                <a:cs typeface="Arial" charset="0"/>
              </a:rPr>
              <a:t>slide credit: Fei-Fei, Fergus &amp; Torralba 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1138" name="Picture 2" descr="031111_034757+8_beijing_e031124">
            <a:hlinkClick r:id="rId3"/>
          </p:cNvPr>
          <p:cNvPicPr>
            <a:picLocks noChangeAspect="1" noChangeArrowheads="1"/>
          </p:cNvPicPr>
          <p:nvPr/>
        </p:nvPicPr>
        <p:blipFill>
          <a:blip r:embed="rId4" cstate="print">
            <a:lum bright="-6000" contrast="18000"/>
          </a:blip>
          <a:srcRect l="7777" t="1466" r="16173"/>
          <a:stretch>
            <a:fillRect/>
          </a:stretch>
        </p:blipFill>
        <p:spPr bwMode="auto">
          <a:xfrm>
            <a:off x="1524000" y="381000"/>
            <a:ext cx="9144000" cy="6096000"/>
          </a:xfrm>
          <a:prstGeom prst="rect">
            <a:avLst/>
          </a:prstGeom>
          <a:noFill/>
        </p:spPr>
      </p:pic>
      <p:sp>
        <p:nvSpPr>
          <p:cNvPr id="731140" name="Text Box 4"/>
          <p:cNvSpPr txBox="1">
            <a:spLocks noChangeArrowheads="1"/>
          </p:cNvSpPr>
          <p:nvPr/>
        </p:nvSpPr>
        <p:spPr bwMode="auto">
          <a:xfrm>
            <a:off x="1752600" y="762001"/>
            <a:ext cx="11430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sky</a:t>
            </a:r>
          </a:p>
        </p:txBody>
      </p:sp>
      <p:sp>
        <p:nvSpPr>
          <p:cNvPr id="731141" name="Text Box 5"/>
          <p:cNvSpPr txBox="1">
            <a:spLocks noChangeArrowheads="1"/>
          </p:cNvSpPr>
          <p:nvPr/>
        </p:nvSpPr>
        <p:spPr bwMode="auto">
          <a:xfrm>
            <a:off x="5105400" y="1447801"/>
            <a:ext cx="18288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building</a:t>
            </a:r>
          </a:p>
        </p:txBody>
      </p:sp>
      <p:sp>
        <p:nvSpPr>
          <p:cNvPr id="731142" name="Text Box 6"/>
          <p:cNvSpPr txBox="1">
            <a:spLocks noChangeArrowheads="1"/>
          </p:cNvSpPr>
          <p:nvPr/>
        </p:nvSpPr>
        <p:spPr bwMode="auto">
          <a:xfrm>
            <a:off x="1524000" y="2514601"/>
            <a:ext cx="11430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flag</a:t>
            </a:r>
          </a:p>
        </p:txBody>
      </p:sp>
      <p:sp>
        <p:nvSpPr>
          <p:cNvPr id="731143" name="Text Box 7"/>
          <p:cNvSpPr txBox="1">
            <a:spLocks noChangeArrowheads="1"/>
          </p:cNvSpPr>
          <p:nvPr/>
        </p:nvSpPr>
        <p:spPr bwMode="auto">
          <a:xfrm>
            <a:off x="9448800" y="4038601"/>
            <a:ext cx="11430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wall</a:t>
            </a:r>
          </a:p>
        </p:txBody>
      </p:sp>
      <p:sp>
        <p:nvSpPr>
          <p:cNvPr id="731144" name="Text Box 8"/>
          <p:cNvSpPr txBox="1">
            <a:spLocks noChangeArrowheads="1"/>
          </p:cNvSpPr>
          <p:nvPr/>
        </p:nvSpPr>
        <p:spPr bwMode="auto">
          <a:xfrm>
            <a:off x="1752600" y="3810001"/>
            <a:ext cx="14478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banner</a:t>
            </a:r>
          </a:p>
        </p:txBody>
      </p:sp>
      <p:sp>
        <p:nvSpPr>
          <p:cNvPr id="731145" name="Text Box 9"/>
          <p:cNvSpPr txBox="1">
            <a:spLocks noChangeArrowheads="1"/>
          </p:cNvSpPr>
          <p:nvPr/>
        </p:nvSpPr>
        <p:spPr bwMode="auto">
          <a:xfrm>
            <a:off x="2819400" y="4800601"/>
            <a:ext cx="9906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bus</a:t>
            </a:r>
          </a:p>
        </p:txBody>
      </p:sp>
      <p:sp>
        <p:nvSpPr>
          <p:cNvPr id="731146" name="Text Box 10"/>
          <p:cNvSpPr txBox="1">
            <a:spLocks noChangeArrowheads="1"/>
          </p:cNvSpPr>
          <p:nvPr/>
        </p:nvSpPr>
        <p:spPr bwMode="auto">
          <a:xfrm>
            <a:off x="6019800" y="5943601"/>
            <a:ext cx="10668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cars</a:t>
            </a:r>
          </a:p>
        </p:txBody>
      </p:sp>
      <p:sp>
        <p:nvSpPr>
          <p:cNvPr id="731147" name="Text Box 11"/>
          <p:cNvSpPr txBox="1">
            <a:spLocks noChangeArrowheads="1"/>
          </p:cNvSpPr>
          <p:nvPr/>
        </p:nvSpPr>
        <p:spPr bwMode="auto">
          <a:xfrm>
            <a:off x="8991600" y="4800601"/>
            <a:ext cx="9906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bus</a:t>
            </a:r>
          </a:p>
        </p:txBody>
      </p:sp>
      <p:sp>
        <p:nvSpPr>
          <p:cNvPr id="731148" name="Text Box 12"/>
          <p:cNvSpPr txBox="1">
            <a:spLocks noChangeArrowheads="1"/>
          </p:cNvSpPr>
          <p:nvPr/>
        </p:nvSpPr>
        <p:spPr bwMode="auto">
          <a:xfrm>
            <a:off x="4724400" y="3505201"/>
            <a:ext cx="11430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face</a:t>
            </a:r>
          </a:p>
        </p:txBody>
      </p:sp>
      <p:sp>
        <p:nvSpPr>
          <p:cNvPr id="731149" name="Text Box 13"/>
          <p:cNvSpPr txBox="1">
            <a:spLocks noChangeArrowheads="1"/>
          </p:cNvSpPr>
          <p:nvPr/>
        </p:nvSpPr>
        <p:spPr bwMode="auto">
          <a:xfrm>
            <a:off x="6629400" y="4419601"/>
            <a:ext cx="2133600" cy="519113"/>
          </a:xfrm>
          <a:prstGeom prst="rect">
            <a:avLst/>
          </a:prstGeom>
          <a:solidFill>
            <a:srgbClr val="000080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800">
                <a:cs typeface="Arial" charset="0"/>
              </a:rPr>
              <a:t>street lamp</a:t>
            </a:r>
          </a:p>
        </p:txBody>
      </p:sp>
      <p:sp>
        <p:nvSpPr>
          <p:cNvPr id="731150" name="Text Box 14"/>
          <p:cNvSpPr txBox="1">
            <a:spLocks noChangeArrowheads="1"/>
          </p:cNvSpPr>
          <p:nvPr/>
        </p:nvSpPr>
        <p:spPr bwMode="auto">
          <a:xfrm>
            <a:off x="7777164" y="6194425"/>
            <a:ext cx="282257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0" hangingPunct="0">
              <a:spcBef>
                <a:spcPct val="0"/>
              </a:spcBef>
            </a:pPr>
            <a:r>
              <a:rPr lang="en-US" b="0">
                <a:solidFill>
                  <a:schemeClr val="bg1"/>
                </a:solidFill>
                <a:cs typeface="Arial" charset="0"/>
              </a:rPr>
              <a:t>slide credit: Fei-Fei, Fergus &amp; Torralba </a:t>
            </a: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295400"/>
            <a:ext cx="8991600" cy="685800"/>
          </a:xfrm>
        </p:spPr>
        <p:txBody>
          <a:bodyPr/>
          <a:lstStyle/>
          <a:p>
            <a:r>
              <a:rPr lang="en-US" dirty="0"/>
              <a:t>“Enhance” images</a:t>
            </a:r>
          </a:p>
        </p:txBody>
      </p:sp>
      <p:pic>
        <p:nvPicPr>
          <p:cNvPr id="108646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962400" y="2286001"/>
            <a:ext cx="4360764" cy="3290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si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 cstate="print"/>
          <a:stretch>
            <a:fillRect/>
          </a:stretch>
        </p:blipFill>
        <p:spPr>
          <a:xfrm>
            <a:off x="152400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3834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Forensics</a:t>
            </a:r>
          </a:p>
        </p:txBody>
      </p:sp>
      <p:pic>
        <p:nvPicPr>
          <p:cNvPr id="4" name="Picture 2" descr="cropinemiko1_10bright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24401" y="2274888"/>
            <a:ext cx="2388377" cy="3744912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" name="Text Box 6"/>
          <p:cNvSpPr txBox="1">
            <a:spLocks noChangeArrowheads="1"/>
          </p:cNvSpPr>
          <p:nvPr/>
        </p:nvSpPr>
        <p:spPr bwMode="auto">
          <a:xfrm>
            <a:off x="6951174" y="6553201"/>
            <a:ext cx="3793026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Source: </a:t>
            </a:r>
            <a:r>
              <a:rPr lang="en-US" dirty="0" err="1">
                <a:solidFill>
                  <a:schemeClr val="tx1"/>
                </a:solidFill>
              </a:rPr>
              <a:t>Nayar</a:t>
            </a:r>
            <a:r>
              <a:rPr lang="en-US" dirty="0">
                <a:solidFill>
                  <a:schemeClr val="tx1"/>
                </a:solidFill>
              </a:rPr>
              <a:t> and Nishino, “Eyes for Relighting”</a:t>
            </a: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cropinemiko1_10bright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911600" y="65088"/>
            <a:ext cx="4332288" cy="6792912"/>
          </a:xfrm>
          <a:prstGeom prst="rect">
            <a:avLst/>
          </a:prstGeom>
          <a:noFill/>
        </p:spPr>
      </p:pic>
      <p:pic>
        <p:nvPicPr>
          <p:cNvPr id="6147" name="Picture 3" descr="emikoseye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270000" y="-774700"/>
            <a:ext cx="9588500" cy="7920038"/>
          </a:xfrm>
          <a:prstGeom prst="rect">
            <a:avLst/>
          </a:prstGeom>
          <a:noFill/>
        </p:spPr>
      </p:pic>
      <p:sp>
        <p:nvSpPr>
          <p:cNvPr id="9" name="Text Box 6"/>
          <p:cNvSpPr txBox="1">
            <a:spLocks noChangeArrowheads="1"/>
          </p:cNvSpPr>
          <p:nvPr/>
        </p:nvSpPr>
        <p:spPr bwMode="auto">
          <a:xfrm>
            <a:off x="6951174" y="6553201"/>
            <a:ext cx="3793026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Source: </a:t>
            </a:r>
            <a:r>
              <a:rPr lang="en-US" dirty="0" err="1">
                <a:solidFill>
                  <a:schemeClr val="tx1"/>
                </a:solidFill>
              </a:rPr>
              <a:t>Nayar</a:t>
            </a:r>
            <a:r>
              <a:rPr lang="en-US" dirty="0">
                <a:solidFill>
                  <a:schemeClr val="tx1"/>
                </a:solidFill>
              </a:rPr>
              <a:t> and Nishino, “Eyes for Relighting”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81347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2336300"/>
            <a:ext cx="9354453" cy="2235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Text Box 6"/>
          <p:cNvSpPr txBox="1">
            <a:spLocks noChangeArrowheads="1"/>
          </p:cNvSpPr>
          <p:nvPr/>
        </p:nvSpPr>
        <p:spPr bwMode="auto">
          <a:xfrm>
            <a:off x="6951174" y="6553201"/>
            <a:ext cx="3793026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Source: </a:t>
            </a:r>
            <a:r>
              <a:rPr lang="en-US" dirty="0" err="1">
                <a:solidFill>
                  <a:schemeClr val="tx1"/>
                </a:solidFill>
              </a:rPr>
              <a:t>Nayar</a:t>
            </a:r>
            <a:r>
              <a:rPr lang="en-US" dirty="0">
                <a:solidFill>
                  <a:schemeClr val="tx1"/>
                </a:solidFill>
              </a:rPr>
              <a:t> and Nishino, “Eyes for Relighting”</a:t>
            </a: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goal of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0" y="1295400"/>
            <a:ext cx="10896600" cy="609600"/>
          </a:xfrm>
        </p:spPr>
        <p:txBody>
          <a:bodyPr>
            <a:normAutofit/>
          </a:bodyPr>
          <a:lstStyle/>
          <a:p>
            <a:r>
              <a:rPr lang="en-US" dirty="0"/>
              <a:t>Improve photos (“Computational Photography”)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63299FB7-2E3D-4290-A43A-B4025F724773}"/>
              </a:ext>
            </a:extLst>
          </p:cNvPr>
          <p:cNvGrpSpPr/>
          <p:nvPr/>
        </p:nvGrpSpPr>
        <p:grpSpPr>
          <a:xfrm>
            <a:off x="533400" y="1944409"/>
            <a:ext cx="4062417" cy="2014771"/>
            <a:chOff x="254977" y="1957511"/>
            <a:chExt cx="4062417" cy="2014771"/>
          </a:xfrm>
        </p:grpSpPr>
        <p:sp>
          <p:nvSpPr>
            <p:cNvPr id="27" name="TextBox 26"/>
            <p:cNvSpPr txBox="1"/>
            <p:nvPr/>
          </p:nvSpPr>
          <p:spPr>
            <a:xfrm>
              <a:off x="757925" y="3633728"/>
              <a:ext cx="3048000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Super-resolution (source: 2d3)</a:t>
              </a:r>
            </a:p>
          </p:txBody>
        </p:sp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BF0DD811-3DDC-40FC-9879-680C4D70933A}"/>
                </a:ext>
              </a:extLst>
            </p:cNvPr>
            <p:cNvGrpSpPr/>
            <p:nvPr/>
          </p:nvGrpSpPr>
          <p:grpSpPr>
            <a:xfrm>
              <a:off x="254977" y="1957511"/>
              <a:ext cx="4062417" cy="1648713"/>
              <a:chOff x="254977" y="1957512"/>
              <a:chExt cx="4149673" cy="1613310"/>
            </a:xfrm>
          </p:grpSpPr>
          <p:pic>
            <p:nvPicPr>
              <p:cNvPr id="1002497" name="Picture 1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254977" y="2316162"/>
                <a:ext cx="773723" cy="4572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  <p:pic>
            <p:nvPicPr>
              <p:cNvPr id="22" name="Picture 1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304800" y="2362200"/>
                <a:ext cx="773723" cy="4572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  <p:pic>
            <p:nvPicPr>
              <p:cNvPr id="23" name="Picture 1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381000" y="2438400"/>
                <a:ext cx="773723" cy="4572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  <p:pic>
            <p:nvPicPr>
              <p:cNvPr id="24" name="Picture 1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457200" y="2514600"/>
                <a:ext cx="773723" cy="4572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  <p:pic>
            <p:nvPicPr>
              <p:cNvPr id="25" name="Picture 1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533400" y="2590800"/>
                <a:ext cx="773723" cy="4572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  <p:sp>
            <p:nvSpPr>
              <p:cNvPr id="26" name="Right Arrow 25"/>
              <p:cNvSpPr/>
              <p:nvPr/>
            </p:nvSpPr>
            <p:spPr>
              <a:xfrm>
                <a:off x="1405545" y="2560638"/>
                <a:ext cx="367373" cy="304800"/>
              </a:xfrm>
              <a:prstGeom prst="rightArrow">
                <a:avLst>
                  <a:gd name="adj1" fmla="val 50000"/>
                  <a:gd name="adj2" fmla="val 79508"/>
                </a:avLst>
              </a:prstGeom>
              <a:solidFill>
                <a:schemeClr val="accent1">
                  <a:lumMod val="60000"/>
                  <a:lumOff val="40000"/>
                </a:schemeClr>
              </a:solidFill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pic>
            <p:nvPicPr>
              <p:cNvPr id="1002499" name="Picture 3"/>
              <p:cNvPicPr>
                <a:picLocks noChangeAspect="1" noChangeArrowheads="1"/>
              </p:cNvPicPr>
              <p:nvPr/>
            </p:nvPicPr>
            <p:blipFill>
              <a:blip r:embed="rId4" cstate="print"/>
              <a:srcRect/>
              <a:stretch>
                <a:fillRect/>
              </a:stretch>
            </p:blipFill>
            <p:spPr bwMode="auto">
              <a:xfrm>
                <a:off x="1890050" y="1957512"/>
                <a:ext cx="2514600" cy="161331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</p:pic>
        </p:grpSp>
      </p:grpSp>
      <p:grpSp>
        <p:nvGrpSpPr>
          <p:cNvPr id="6" name="Group 5">
            <a:extLst>
              <a:ext uri="{FF2B5EF4-FFF2-40B4-BE49-F238E27FC236}">
                <a16:creationId xmlns:a16="http://schemas.microsoft.com/office/drawing/2014/main" id="{9661DCF7-A8F8-470D-9351-0CF6262754EA}"/>
              </a:ext>
            </a:extLst>
          </p:cNvPr>
          <p:cNvGrpSpPr/>
          <p:nvPr/>
        </p:nvGrpSpPr>
        <p:grpSpPr>
          <a:xfrm>
            <a:off x="113193" y="4132764"/>
            <a:ext cx="4685940" cy="2522955"/>
            <a:chOff x="2988761" y="1828800"/>
            <a:chExt cx="6057540" cy="3144658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3429000" y="1828800"/>
              <a:ext cx="5257800" cy="2381275"/>
            </a:xfrm>
            <a:prstGeom prst="rect">
              <a:avLst/>
            </a:prstGeom>
          </p:spPr>
        </p:pic>
        <p:sp>
          <p:nvSpPr>
            <p:cNvPr id="30" name="TextBox 29"/>
            <p:cNvSpPr txBox="1"/>
            <p:nvPr/>
          </p:nvSpPr>
          <p:spPr>
            <a:xfrm>
              <a:off x="2988761" y="4244584"/>
              <a:ext cx="6057540" cy="7288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>
                <a:spcBef>
                  <a:spcPts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Low-light photography </a:t>
              </a:r>
            </a:p>
            <a:p>
              <a:pPr>
                <a:spcBef>
                  <a:spcPts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(credit: </a:t>
              </a:r>
              <a:r>
                <a:rPr lang="en-US" sz="1600" b="0" dirty="0" err="1">
                  <a:solidFill>
                    <a:schemeClr val="tx1"/>
                  </a:solidFill>
                  <a:latin typeface="+mn-lt"/>
                  <a:hlinkClick r:id="rId6"/>
                </a:rPr>
                <a:t>Hasinoff</a:t>
              </a:r>
              <a:r>
                <a:rPr lang="en-US" sz="1600" b="0" dirty="0">
                  <a:solidFill>
                    <a:schemeClr val="tx1"/>
                  </a:solidFill>
                  <a:latin typeface="+mn-lt"/>
                  <a:hlinkClick r:id="rId6"/>
                </a:rPr>
                <a:t> et al., SIGGRAPH ASIA 2016</a:t>
              </a: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)</a:t>
              </a:r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D1398F68-4144-4C4F-8E6E-A7096B0F0899}"/>
              </a:ext>
            </a:extLst>
          </p:cNvPr>
          <p:cNvGrpSpPr/>
          <p:nvPr/>
        </p:nvGrpSpPr>
        <p:grpSpPr>
          <a:xfrm>
            <a:off x="5163369" y="2825210"/>
            <a:ext cx="3581400" cy="2819589"/>
            <a:chOff x="152400" y="4123013"/>
            <a:chExt cx="3809513" cy="2999179"/>
          </a:xfrm>
        </p:grpSpPr>
        <p:pic>
          <p:nvPicPr>
            <p:cNvPr id="982018" name="Picture 2" descr="https://4.bp.blogspot.com/-pQ1j2lyMvMw/WeUbl8BfPdI/AAAAAAAACDk/_nR4-zLdzIoaxOHhbb3AHPRSQRwhb8FfQCLcBGAs/s640/girl-with-the-orange-hat-s.jpg">
              <a:extLst>
                <a:ext uri="{FF2B5EF4-FFF2-40B4-BE49-F238E27FC236}">
                  <a16:creationId xmlns:a16="http://schemas.microsoft.com/office/drawing/2014/main" id="{E42275CC-0AC0-4955-8E8E-37ACD2149FE3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3061" y="4123013"/>
              <a:ext cx="3658648" cy="237812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992A7B0F-2DA9-455F-A280-85F238F2837C}"/>
                </a:ext>
              </a:extLst>
            </p:cNvPr>
            <p:cNvSpPr txBox="1"/>
            <p:nvPr/>
          </p:nvSpPr>
          <p:spPr>
            <a:xfrm>
              <a:off x="152400" y="6500170"/>
              <a:ext cx="3809513" cy="62202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>
                <a:defRPr sz="1600" b="0">
                  <a:solidFill>
                    <a:schemeClr val="tx1"/>
                  </a:solidFill>
                  <a:latin typeface="+mn-lt"/>
                </a:defRPr>
              </a:lvl1pPr>
            </a:lstStyle>
            <a:p>
              <a:r>
                <a:rPr lang="en-US" dirty="0"/>
                <a:t>Depth of field on cell phone camera (source: </a:t>
              </a:r>
              <a:r>
                <a:rPr lang="en-US" dirty="0">
                  <a:hlinkClick r:id="rId8"/>
                </a:rPr>
                <a:t>Google Research Blog</a:t>
              </a:r>
              <a:r>
                <a:rPr lang="en-US" dirty="0"/>
                <a:t>)</a:t>
              </a:r>
            </a:p>
          </p:txBody>
        </p:sp>
      </p:grpSp>
      <p:grpSp>
        <p:nvGrpSpPr>
          <p:cNvPr id="12" name="Group 11">
            <a:extLst>
              <a:ext uri="{FF2B5EF4-FFF2-40B4-BE49-F238E27FC236}">
                <a16:creationId xmlns:a16="http://schemas.microsoft.com/office/drawing/2014/main" id="{9B867D7A-67C2-44E3-9575-EEF4A78593DE}"/>
              </a:ext>
            </a:extLst>
          </p:cNvPr>
          <p:cNvGrpSpPr/>
          <p:nvPr/>
        </p:nvGrpSpPr>
        <p:grpSpPr>
          <a:xfrm>
            <a:off x="8798495" y="2209340"/>
            <a:ext cx="3467460" cy="4020234"/>
            <a:chOff x="8798495" y="2209340"/>
            <a:chExt cx="3467460" cy="4020234"/>
          </a:xfrm>
        </p:grpSpPr>
        <p:pic>
          <p:nvPicPr>
            <p:cNvPr id="5122" name="Picture 2" descr="Gif showing Magic Eraser being used in Google Photos on Pixel 6 on a photo of a child on the beach with people in the background. Magic Eraser suggests to &quot;remove people in the background,&quot; then removes them, resulting in an image with just the child on the beach.">
              <a:extLst>
                <a:ext uri="{FF2B5EF4-FFF2-40B4-BE49-F238E27FC236}">
                  <a16:creationId xmlns:a16="http://schemas.microsoft.com/office/drawing/2014/main" id="{162BCB4D-6E0E-47B4-BCCD-C29A0B9F16FD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798495" y="2209340"/>
              <a:ext cx="3467460" cy="346746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4E03A478-AF22-409E-AC2E-239CAAC552DF}"/>
                </a:ext>
              </a:extLst>
            </p:cNvPr>
            <p:cNvSpPr txBox="1"/>
            <p:nvPr/>
          </p:nvSpPr>
          <p:spPr>
            <a:xfrm>
              <a:off x="9427325" y="5644799"/>
              <a:ext cx="22098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>
                <a:defRPr sz="1600" b="0">
                  <a:solidFill>
                    <a:schemeClr val="tx1"/>
                  </a:solidFill>
                  <a:latin typeface="+mn-lt"/>
                </a:defRPr>
              </a:lvl1pPr>
            </a:lstStyle>
            <a:p>
              <a:r>
                <a:rPr lang="en-US" dirty="0"/>
                <a:t>Removing objects (</a:t>
              </a:r>
              <a:r>
                <a:rPr lang="en-US" dirty="0">
                  <a:hlinkClick r:id="rId10"/>
                </a:rPr>
                <a:t>Google Magic Eraser</a:t>
              </a:r>
              <a:r>
                <a:rPr lang="en-US" dirty="0"/>
                <a:t>)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The first image of a black hole, from the galaxy Messier 87.">
            <a:extLst>
              <a:ext uri="{FF2B5EF4-FFF2-40B4-BE49-F238E27FC236}">
                <a16:creationId xmlns:a16="http://schemas.microsoft.com/office/drawing/2014/main" id="{86634062-C4CC-71D6-8CB7-1F699EF4F8F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2286000"/>
            <a:ext cx="5715000" cy="381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027C592-B0D6-E64B-3814-1B5E408613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14600" y="76200"/>
            <a:ext cx="3952079" cy="2117335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63F36229-684D-8019-A020-ABC194DA9200}"/>
              </a:ext>
            </a:extLst>
          </p:cNvPr>
          <p:cNvSpPr txBox="1"/>
          <p:nvPr/>
        </p:nvSpPr>
        <p:spPr>
          <a:xfrm>
            <a:off x="6781800" y="2009001"/>
            <a:ext cx="14478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0" i="0" dirty="0">
                <a:solidFill>
                  <a:srgbClr val="363636"/>
                </a:solidFill>
                <a:effectLst/>
                <a:latin typeface="+mj-lt"/>
              </a:rPr>
              <a:t>April 10, 2019</a:t>
            </a:r>
            <a:endParaRPr lang="en-US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24513883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oup 5">
            <a:extLst>
              <a:ext uri="{FF2B5EF4-FFF2-40B4-BE49-F238E27FC236}">
                <a16:creationId xmlns:a16="http://schemas.microsoft.com/office/drawing/2014/main" id="{3662AE67-04C1-42FC-8097-C3322B1720FF}"/>
              </a:ext>
            </a:extLst>
          </p:cNvPr>
          <p:cNvGrpSpPr/>
          <p:nvPr/>
        </p:nvGrpSpPr>
        <p:grpSpPr>
          <a:xfrm>
            <a:off x="1512664" y="2906742"/>
            <a:ext cx="9187581" cy="1440812"/>
            <a:chOff x="2057400" y="3174007"/>
            <a:chExt cx="9187581" cy="1440812"/>
          </a:xfrm>
        </p:grpSpPr>
        <p:grpSp>
          <p:nvGrpSpPr>
            <p:cNvPr id="31" name="Group 30"/>
            <p:cNvGrpSpPr/>
            <p:nvPr/>
          </p:nvGrpSpPr>
          <p:grpSpPr>
            <a:xfrm>
              <a:off x="2057400" y="3174007"/>
              <a:ext cx="9187581" cy="1440812"/>
              <a:chOff x="304800" y="2754434"/>
              <a:chExt cx="9688721" cy="1519402"/>
            </a:xfrm>
          </p:grpSpPr>
          <p:pic>
            <p:nvPicPr>
              <p:cNvPr id="22" name="Picture 21"/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4577942" y="2947358"/>
                <a:ext cx="1295491" cy="1133554"/>
              </a:xfrm>
              <a:prstGeom prst="rect">
                <a:avLst/>
              </a:prstGeom>
            </p:spPr>
          </p:pic>
          <p:pic>
            <p:nvPicPr>
              <p:cNvPr id="29" name="Picture 28"/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8621921" y="2754434"/>
                <a:ext cx="1371600" cy="1519402"/>
              </a:xfrm>
              <a:prstGeom prst="rect">
                <a:avLst/>
              </a:prstGeom>
            </p:spPr>
          </p:pic>
          <p:pic>
            <p:nvPicPr>
              <p:cNvPr id="15" name="Picture 36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 bwMode="auto">
              <a:xfrm>
                <a:off x="304800" y="3352801"/>
                <a:ext cx="1371600" cy="457199"/>
              </a:xfrm>
              <a:prstGeom prst="rect">
                <a:avLst/>
              </a:prstGeom>
              <a:noFill/>
            </p:spPr>
          </p:pic>
          <p:pic>
            <p:nvPicPr>
              <p:cNvPr id="27" name="Picture 9"/>
              <p:cNvPicPr>
                <a:picLocks noChangeAspect="1" noChangeArrowheads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/>
            </p:blipFill>
            <p:spPr bwMode="auto">
              <a:xfrm>
                <a:off x="1930754" y="3054916"/>
                <a:ext cx="1068306" cy="1068306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pic>
          <p:pic>
            <p:nvPicPr>
              <p:cNvPr id="980994" name="Picture 2" descr="https://img.buzzfeed.com/buzzfeed-static/static/2015-10/22/13/enhanced/webdr15/enhanced-1331-1445534657-2.png"/>
              <p:cNvPicPr>
                <a:picLocks noChangeAspect="1" noChangeArrowheads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296347" y="3036946"/>
                <a:ext cx="954916" cy="954916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pic>
          <p:nvPicPr>
            <p:cNvPr id="5122" name="Picture 2" descr="The YouTube logo is made of a red round-rectangular box with a white &quot;play&quot; button inside and the word &quot;YouTube&quot; written in black.">
              <a:extLst>
                <a:ext uri="{FF2B5EF4-FFF2-40B4-BE49-F238E27FC236}">
                  <a16:creationId xmlns:a16="http://schemas.microsoft.com/office/drawing/2014/main" id="{CC07D923-4401-4930-8208-F5F14976E4E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325387" y="3703573"/>
              <a:ext cx="1377647" cy="30781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5124" name="Picture 4" descr="Tiktok Logo">
              <a:extLst>
                <a:ext uri="{FF2B5EF4-FFF2-40B4-BE49-F238E27FC236}">
                  <a16:creationId xmlns:a16="http://schemas.microsoft.com/office/drawing/2014/main" id="{D6CAE40C-D32F-413E-85CC-3FF4E3F76F4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505835" y="3371118"/>
              <a:ext cx="1738653" cy="10883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study computer vision?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349668"/>
            <a:ext cx="10972800" cy="786742"/>
          </a:xfrm>
        </p:spPr>
        <p:txBody>
          <a:bodyPr>
            <a:normAutofit/>
          </a:bodyPr>
          <a:lstStyle/>
          <a:p>
            <a:r>
              <a:rPr lang="en-US" dirty="0"/>
              <a:t>Billions of images/videos captured per day</a:t>
            </a:r>
          </a:p>
        </p:txBody>
      </p:sp>
      <p:grpSp>
        <p:nvGrpSpPr>
          <p:cNvPr id="30" name="Group 29"/>
          <p:cNvGrpSpPr/>
          <p:nvPr/>
        </p:nvGrpSpPr>
        <p:grpSpPr>
          <a:xfrm>
            <a:off x="1904015" y="1981200"/>
            <a:ext cx="8345870" cy="1088396"/>
            <a:chOff x="152400" y="1900237"/>
            <a:chExt cx="8801100" cy="1147763"/>
          </a:xfrm>
        </p:grpSpPr>
        <p:pic>
          <p:nvPicPr>
            <p:cNvPr id="4" name="Picture 7" descr="album5"/>
            <p:cNvPicPr>
              <a:picLocks noChangeAspect="1" noChangeArrowheads="1"/>
            </p:cNvPicPr>
            <p:nvPr/>
          </p:nvPicPr>
          <p:blipFill>
            <a:blip r:embed="rId9" cstate="print"/>
            <a:srcRect/>
            <a:stretch>
              <a:fillRect/>
            </a:stretch>
          </p:blipFill>
          <p:spPr bwMode="auto">
            <a:xfrm>
              <a:off x="1614805" y="1900237"/>
              <a:ext cx="1457325" cy="1147763"/>
            </a:xfrm>
            <a:prstGeom prst="rect">
              <a:avLst/>
            </a:prstGeom>
            <a:noFill/>
          </p:spPr>
        </p:pic>
        <p:pic>
          <p:nvPicPr>
            <p:cNvPr id="5" name="Picture 8" descr="album7"/>
            <p:cNvPicPr>
              <a:picLocks noChangeAspect="1" noChangeArrowheads="1"/>
            </p:cNvPicPr>
            <p:nvPr/>
          </p:nvPicPr>
          <p:blipFill>
            <a:blip r:embed="rId10" cstate="print"/>
            <a:srcRect/>
            <a:stretch>
              <a:fillRect/>
            </a:stretch>
          </p:blipFill>
          <p:spPr bwMode="auto">
            <a:xfrm>
              <a:off x="152400" y="1955006"/>
              <a:ext cx="1468438" cy="1038225"/>
            </a:xfrm>
            <a:prstGeom prst="rect">
              <a:avLst/>
            </a:prstGeom>
            <a:noFill/>
          </p:spPr>
        </p:pic>
        <p:pic>
          <p:nvPicPr>
            <p:cNvPr id="11" name="Picture 22" descr="movie7"/>
            <p:cNvPicPr>
              <a:picLocks noChangeAspect="1" noChangeArrowheads="1"/>
            </p:cNvPicPr>
            <p:nvPr/>
          </p:nvPicPr>
          <p:blipFill>
            <a:blip r:embed="rId11" cstate="print"/>
            <a:srcRect/>
            <a:stretch>
              <a:fillRect/>
            </a:stretch>
          </p:blipFill>
          <p:spPr bwMode="auto">
            <a:xfrm>
              <a:off x="4584064" y="1966912"/>
              <a:ext cx="1600200" cy="1014413"/>
            </a:xfrm>
            <a:prstGeom prst="rect">
              <a:avLst/>
            </a:prstGeom>
            <a:noFill/>
          </p:spPr>
        </p:pic>
        <p:pic>
          <p:nvPicPr>
            <p:cNvPr id="12" name="Picture 24" descr="sports2"/>
            <p:cNvPicPr>
              <a:picLocks noChangeAspect="1" noChangeArrowheads="1"/>
            </p:cNvPicPr>
            <p:nvPr/>
          </p:nvPicPr>
          <p:blipFill>
            <a:blip r:embed="rId12" cstate="print"/>
            <a:srcRect/>
            <a:stretch>
              <a:fillRect/>
            </a:stretch>
          </p:blipFill>
          <p:spPr bwMode="auto">
            <a:xfrm>
              <a:off x="7467600" y="1980406"/>
              <a:ext cx="1485900" cy="987425"/>
            </a:xfrm>
            <a:prstGeom prst="rect">
              <a:avLst/>
            </a:prstGeom>
            <a:noFill/>
          </p:spPr>
        </p:pic>
        <p:pic>
          <p:nvPicPr>
            <p:cNvPr id="13" name="Picture 25" descr="movie8"/>
            <p:cNvPicPr>
              <a:picLocks noChangeAspect="1" noChangeArrowheads="1"/>
            </p:cNvPicPr>
            <p:nvPr/>
          </p:nvPicPr>
          <p:blipFill>
            <a:blip r:embed="rId13" cstate="print"/>
            <a:srcRect/>
            <a:stretch>
              <a:fillRect/>
            </a:stretch>
          </p:blipFill>
          <p:spPr bwMode="auto">
            <a:xfrm>
              <a:off x="3066097" y="1983581"/>
              <a:ext cx="1524000" cy="981075"/>
            </a:xfrm>
            <a:prstGeom prst="rect">
              <a:avLst/>
            </a:prstGeom>
            <a:noFill/>
          </p:spPr>
        </p:pic>
        <p:pic>
          <p:nvPicPr>
            <p:cNvPr id="9" name="Picture 8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6007673" y="2015128"/>
              <a:ext cx="1626103" cy="913119"/>
            </a:xfrm>
            <a:prstGeom prst="rect">
              <a:avLst/>
            </a:prstGeom>
          </p:spPr>
        </p:pic>
      </p:grpSp>
      <p:sp>
        <p:nvSpPr>
          <p:cNvPr id="980996" name="Rectangle 980995"/>
          <p:cNvSpPr/>
          <p:nvPr/>
        </p:nvSpPr>
        <p:spPr>
          <a:xfrm>
            <a:off x="587957" y="5529894"/>
            <a:ext cx="9220200" cy="11757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 algn="l" fontAlgn="auto">
              <a:spcBef>
                <a:spcPct val="20000"/>
              </a:spcBef>
              <a:spcAft>
                <a:spcPts val="0"/>
              </a:spcAft>
              <a:buFont typeface="Arial" pitchFamily="34" charset="0"/>
              <a:buChar char="•"/>
            </a:pPr>
            <a:r>
              <a:rPr lang="en-US" sz="3200" b="0" dirty="0">
                <a:solidFill>
                  <a:prstClr val="black"/>
                </a:solidFill>
                <a:latin typeface="+mj-lt"/>
              </a:rPr>
              <a:t>Huge number of potential applications</a:t>
            </a:r>
          </a:p>
          <a:p>
            <a:pPr marL="342900" indent="-342900" algn="l" fontAlgn="auto">
              <a:spcBef>
                <a:spcPct val="20000"/>
              </a:spcBef>
              <a:spcAft>
                <a:spcPts val="0"/>
              </a:spcAft>
              <a:buFont typeface="Arial" pitchFamily="34" charset="0"/>
              <a:buChar char="•"/>
            </a:pPr>
            <a:r>
              <a:rPr lang="en-US" sz="3200" b="0" dirty="0">
                <a:solidFill>
                  <a:prstClr val="black"/>
                </a:solidFill>
                <a:latin typeface="+mj-lt"/>
              </a:rPr>
              <a:t>The next slides show the current state of the art</a:t>
            </a:r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F560EEFA-2393-4D8A-835A-4507BCE0CD4C}"/>
              </a:ext>
            </a:extLst>
          </p:cNvPr>
          <p:cNvGrpSpPr/>
          <p:nvPr/>
        </p:nvGrpSpPr>
        <p:grpSpPr>
          <a:xfrm>
            <a:off x="2889043" y="4305408"/>
            <a:ext cx="6309964" cy="1224136"/>
            <a:chOff x="1939874" y="4518761"/>
            <a:chExt cx="6309964" cy="1224136"/>
          </a:xfrm>
        </p:grpSpPr>
        <p:grpSp>
          <p:nvGrpSpPr>
            <p:cNvPr id="980992" name="Group 980991"/>
            <p:cNvGrpSpPr/>
            <p:nvPr/>
          </p:nvGrpSpPr>
          <p:grpSpPr>
            <a:xfrm>
              <a:off x="1939874" y="4518761"/>
              <a:ext cx="4998552" cy="1224136"/>
              <a:chOff x="3390900" y="3962400"/>
              <a:chExt cx="5600700" cy="1371600"/>
            </a:xfrm>
          </p:grpSpPr>
          <p:pic>
            <p:nvPicPr>
              <p:cNvPr id="17" name="Picture 45" descr="vessels"/>
              <p:cNvPicPr>
                <a:picLocks noChangeAspect="1" noChangeArrowheads="1"/>
              </p:cNvPicPr>
              <p:nvPr/>
            </p:nvPicPr>
            <p:blipFill>
              <a:blip r:embed="rId15" cstate="print"/>
              <a:srcRect/>
              <a:stretch>
                <a:fillRect/>
              </a:stretch>
            </p:blipFill>
            <p:spPr bwMode="auto">
              <a:xfrm>
                <a:off x="3390900" y="4114800"/>
                <a:ext cx="838200" cy="1066800"/>
              </a:xfrm>
              <a:prstGeom prst="rect">
                <a:avLst/>
              </a:prstGeom>
              <a:noFill/>
            </p:spPr>
          </p:pic>
          <p:pic>
            <p:nvPicPr>
              <p:cNvPr id="18" name="Picture 46" descr="spine"/>
              <p:cNvPicPr>
                <a:picLocks noChangeAspect="1" noChangeArrowheads="1"/>
              </p:cNvPicPr>
              <p:nvPr/>
            </p:nvPicPr>
            <p:blipFill>
              <a:blip r:embed="rId16" cstate="print"/>
              <a:srcRect/>
              <a:stretch>
                <a:fillRect/>
              </a:stretch>
            </p:blipFill>
            <p:spPr bwMode="auto">
              <a:xfrm>
                <a:off x="4311650" y="4038600"/>
                <a:ext cx="825500" cy="1219200"/>
              </a:xfrm>
              <a:prstGeom prst="rect">
                <a:avLst/>
              </a:prstGeom>
              <a:noFill/>
            </p:spPr>
          </p:pic>
          <p:pic>
            <p:nvPicPr>
              <p:cNvPr id="19" name="Picture 47" descr="hubble4"/>
              <p:cNvPicPr>
                <a:picLocks noChangeAspect="1" noChangeArrowheads="1"/>
              </p:cNvPicPr>
              <p:nvPr/>
            </p:nvPicPr>
            <p:blipFill>
              <a:blip r:embed="rId17" cstate="print"/>
              <a:srcRect/>
              <a:stretch>
                <a:fillRect/>
              </a:stretch>
            </p:blipFill>
            <p:spPr bwMode="auto">
              <a:xfrm>
                <a:off x="7823200" y="4180681"/>
                <a:ext cx="1168400" cy="935038"/>
              </a:xfrm>
              <a:prstGeom prst="rect">
                <a:avLst/>
              </a:prstGeom>
              <a:noFill/>
            </p:spPr>
          </p:pic>
          <p:pic>
            <p:nvPicPr>
              <p:cNvPr id="24" name="Picture 43" descr="Hawaii_IR_loop"/>
              <p:cNvPicPr>
                <a:picLocks noChangeAspect="1" noChangeArrowheads="1"/>
              </p:cNvPicPr>
              <p:nvPr/>
            </p:nvPicPr>
            <p:blipFill>
              <a:blip r:embed="rId18" cstate="print"/>
              <a:srcRect/>
              <a:stretch>
                <a:fillRect/>
              </a:stretch>
            </p:blipFill>
            <p:spPr bwMode="auto">
              <a:xfrm>
                <a:off x="6445250" y="3962400"/>
                <a:ext cx="1295400" cy="1371600"/>
              </a:xfrm>
              <a:prstGeom prst="rect">
                <a:avLst/>
              </a:prstGeom>
              <a:noFill/>
            </p:spPr>
          </p:pic>
          <p:pic>
            <p:nvPicPr>
              <p:cNvPr id="25" name="Picture 44" descr="aerial"/>
              <p:cNvPicPr>
                <a:picLocks noChangeAspect="1" noChangeArrowheads="1"/>
              </p:cNvPicPr>
              <p:nvPr/>
            </p:nvPicPr>
            <p:blipFill>
              <a:blip r:embed="rId19" cstate="print"/>
              <a:srcRect/>
              <a:stretch>
                <a:fillRect/>
              </a:stretch>
            </p:blipFill>
            <p:spPr bwMode="auto">
              <a:xfrm>
                <a:off x="5219700" y="4041775"/>
                <a:ext cx="1143000" cy="1212850"/>
              </a:xfrm>
              <a:prstGeom prst="rect">
                <a:avLst/>
              </a:prstGeom>
              <a:noFill/>
            </p:spPr>
          </p:pic>
        </p:grpSp>
        <p:pic>
          <p:nvPicPr>
            <p:cNvPr id="5126" name="Picture 6" descr="Scanning electron microscope - Wikipedia">
              <a:extLst>
                <a:ext uri="{FF2B5EF4-FFF2-40B4-BE49-F238E27FC236}">
                  <a16:creationId xmlns:a16="http://schemas.microsoft.com/office/drawing/2014/main" id="{3F6B9C0C-0035-4BCC-8A96-01BF3697312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022122" y="4663457"/>
              <a:ext cx="1227716" cy="93474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09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80996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98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Optical character recognition (OCR)</a:t>
            </a:r>
          </a:p>
        </p:txBody>
      </p:sp>
      <p:pic>
        <p:nvPicPr>
          <p:cNvPr id="889859" name="Picture 3" descr="asamples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57400" y="1676400"/>
            <a:ext cx="3657600" cy="2286000"/>
          </a:xfrm>
          <a:prstGeom prst="rect">
            <a:avLst/>
          </a:prstGeom>
          <a:noFill/>
        </p:spPr>
      </p:pic>
      <p:sp>
        <p:nvSpPr>
          <p:cNvPr id="889860" name="Text Box 4"/>
          <p:cNvSpPr txBox="1">
            <a:spLocks noChangeArrowheads="1"/>
          </p:cNvSpPr>
          <p:nvPr/>
        </p:nvSpPr>
        <p:spPr bwMode="auto">
          <a:xfrm>
            <a:off x="2306309" y="3914776"/>
            <a:ext cx="318677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</a:rPr>
              <a:t>Digit recognition, AT&amp;T labs (1990’s)</a:t>
            </a:r>
          </a:p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  <a:hlinkClick r:id="rId4"/>
              </a:rPr>
              <a:t>http://yann.lecun.com/exdb/lenet/</a:t>
            </a:r>
            <a:r>
              <a:rPr lang="en-US" sz="1600" b="0" dirty="0">
                <a:solidFill>
                  <a:schemeClr val="tx1"/>
                </a:solidFill>
                <a:latin typeface="+mn-lt"/>
              </a:rPr>
              <a:t> </a:t>
            </a:r>
          </a:p>
        </p:txBody>
      </p:sp>
      <p:sp>
        <p:nvSpPr>
          <p:cNvPr id="889861" name="Rectangle 5"/>
          <p:cNvSpPr>
            <a:spLocks noChangeArrowheads="1"/>
          </p:cNvSpPr>
          <p:nvPr/>
        </p:nvSpPr>
        <p:spPr bwMode="auto">
          <a:xfrm>
            <a:off x="2133600" y="1219200"/>
            <a:ext cx="77724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742950" lvl="1" indent="-285750" algn="l" eaLnBrk="0" hangingPunct="0">
              <a:spcBef>
                <a:spcPct val="20000"/>
              </a:spcBef>
              <a:buFontTx/>
              <a:buChar char="•"/>
            </a:pPr>
            <a:r>
              <a:rPr lang="en-US" sz="2000" b="0" dirty="0">
                <a:solidFill>
                  <a:schemeClr val="tx1"/>
                </a:solidFill>
                <a:latin typeface="+mn-lt"/>
              </a:rPr>
              <a:t>If you have a scanner, it probably came with OCR software</a:t>
            </a:r>
          </a:p>
          <a:p>
            <a:pPr marL="342900" indent="-342900" algn="l" eaLnBrk="0" hangingPunct="0">
              <a:spcBef>
                <a:spcPct val="20000"/>
              </a:spcBef>
            </a:pPr>
            <a:endParaRPr lang="en-US" sz="2800" b="0" dirty="0">
              <a:solidFill>
                <a:schemeClr val="tx1"/>
              </a:solidFill>
              <a:latin typeface="+mn-lt"/>
            </a:endParaRPr>
          </a:p>
        </p:txBody>
      </p:sp>
      <p:pic>
        <p:nvPicPr>
          <p:cNvPr id="889862" name="Picture 6" descr="California_license_plate_ANPR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858001" y="1676400"/>
            <a:ext cx="2766323" cy="2133600"/>
          </a:xfrm>
          <a:prstGeom prst="rect">
            <a:avLst/>
          </a:prstGeom>
          <a:noFill/>
        </p:spPr>
      </p:pic>
      <p:sp>
        <p:nvSpPr>
          <p:cNvPr id="889863" name="Text Box 7"/>
          <p:cNvSpPr txBox="1">
            <a:spLocks noChangeArrowheads="1"/>
          </p:cNvSpPr>
          <p:nvPr/>
        </p:nvSpPr>
        <p:spPr bwMode="auto">
          <a:xfrm>
            <a:off x="6035676" y="3870326"/>
            <a:ext cx="4513263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</a:rPr>
              <a:t>License plate readers</a:t>
            </a:r>
          </a:p>
          <a:p>
            <a:pPr eaLnBrk="0" hangingPunct="0">
              <a:spcBef>
                <a:spcPct val="0"/>
              </a:spcBef>
            </a:pPr>
            <a:r>
              <a:rPr lang="en-US" b="0" dirty="0">
                <a:solidFill>
                  <a:schemeClr val="tx1"/>
                </a:solidFill>
                <a:latin typeface="+mn-lt"/>
                <a:hlinkClick r:id="rId6"/>
              </a:rPr>
              <a:t>http://en.wikipedia.org/wiki/Automatic_number_plate_recognition</a:t>
            </a:r>
            <a:endParaRPr lang="en-US" b="0" dirty="0">
              <a:solidFill>
                <a:schemeClr val="tx1"/>
              </a:solidFill>
              <a:latin typeface="+mn-lt"/>
            </a:endParaRPr>
          </a:p>
          <a:p>
            <a:pPr eaLnBrk="0" hangingPunct="0">
              <a:spcBef>
                <a:spcPct val="0"/>
              </a:spcBef>
            </a:pPr>
            <a:endParaRPr lang="en-US" b="0" dirty="0">
              <a:solidFill>
                <a:schemeClr val="tx1"/>
              </a:solidFill>
              <a:latin typeface="+mn-lt"/>
            </a:endParaRPr>
          </a:p>
        </p:txBody>
      </p:sp>
      <p:pic>
        <p:nvPicPr>
          <p:cNvPr id="983042" name="Picture 2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2743200" y="4724400"/>
            <a:ext cx="2442210" cy="182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Text Box 7"/>
          <p:cNvSpPr txBox="1">
            <a:spLocks noChangeArrowheads="1"/>
          </p:cNvSpPr>
          <p:nvPr/>
        </p:nvSpPr>
        <p:spPr bwMode="auto">
          <a:xfrm>
            <a:off x="2731626" y="6519446"/>
            <a:ext cx="2501775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</a:rPr>
              <a:t>Automatic check processing</a:t>
            </a:r>
            <a:endParaRPr lang="en-US" b="0" dirty="0">
              <a:solidFill>
                <a:schemeClr val="tx1"/>
              </a:solidFill>
              <a:latin typeface="+mn-lt"/>
            </a:endParaRPr>
          </a:p>
        </p:txBody>
      </p:sp>
      <p:pic>
        <p:nvPicPr>
          <p:cNvPr id="983043" name="Picture 3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400800" y="4572000"/>
            <a:ext cx="1657350" cy="2209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Text Box 7"/>
          <p:cNvSpPr txBox="1">
            <a:spLocks noChangeArrowheads="1"/>
          </p:cNvSpPr>
          <p:nvPr/>
        </p:nvSpPr>
        <p:spPr bwMode="auto">
          <a:xfrm>
            <a:off x="8153401" y="5562600"/>
            <a:ext cx="2278123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</a:rPr>
              <a:t>Sudoku grabber</a:t>
            </a:r>
          </a:p>
          <a:p>
            <a:pPr eaLnBrk="0" hangingPunct="0">
              <a:spcBef>
                <a:spcPct val="0"/>
              </a:spcBef>
            </a:pPr>
            <a:r>
              <a:rPr lang="en-US" b="0" dirty="0">
                <a:solidFill>
                  <a:schemeClr val="tx1"/>
                </a:solidFill>
                <a:latin typeface="+mn-lt"/>
                <a:hlinkClick r:id="rId9"/>
              </a:rPr>
              <a:t>http://sudokugrab.blogspot.com/</a:t>
            </a:r>
            <a:endParaRPr lang="en-US" b="0" dirty="0">
              <a:solidFill>
                <a:schemeClr val="tx1"/>
              </a:solidFill>
              <a:latin typeface="+mn-lt"/>
            </a:endParaRPr>
          </a:p>
        </p:txBody>
      </p:sp>
      <p:pic>
        <p:nvPicPr>
          <p:cNvPr id="996353" name="Picture 1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2057401" y="1676400"/>
            <a:ext cx="3655279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98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63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98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0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30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89863" grpId="0"/>
      <p:bldP spid="11" grpId="0"/>
      <p:bldP spid="13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19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Face detection</a:t>
            </a:r>
          </a:p>
        </p:txBody>
      </p:sp>
      <p:sp>
        <p:nvSpPr>
          <p:cNvPr id="891907" name="Rectangle 3"/>
          <p:cNvSpPr>
            <a:spLocks noGrp="1" noChangeArrowheads="1"/>
          </p:cNvSpPr>
          <p:nvPr>
            <p:ph idx="1"/>
          </p:nvPr>
        </p:nvSpPr>
        <p:spPr>
          <a:xfrm>
            <a:off x="2209800" y="4876800"/>
            <a:ext cx="7772400" cy="1295400"/>
          </a:xfrm>
        </p:spPr>
        <p:txBody>
          <a:bodyPr>
            <a:normAutofit/>
          </a:bodyPr>
          <a:lstStyle/>
          <a:p>
            <a:r>
              <a:rPr lang="en-US" dirty="0"/>
              <a:t>Nearly all cameras detect faces in real time</a:t>
            </a:r>
          </a:p>
          <a:p>
            <a:pPr lvl="1"/>
            <a:r>
              <a:rPr lang="en-US" dirty="0"/>
              <a:t>(Why?)</a:t>
            </a:r>
          </a:p>
        </p:txBody>
      </p:sp>
      <p:pic>
        <p:nvPicPr>
          <p:cNvPr id="982018" name="Picture 2" descr="http://www.theiphonemom.com/wp-content/uploads/2015/01/Screenshot-2015-01-03-06.37.00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1515679"/>
            <a:ext cx="6781800" cy="3317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Face analysis and recognition</a:t>
            </a:r>
          </a:p>
        </p:txBody>
      </p:sp>
      <p:pic>
        <p:nvPicPr>
          <p:cNvPr id="980996" name="Picture 4" descr="http://www.etechmag.com/wp-content/uploads/2012/06/Face-dot-com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1447800"/>
            <a:ext cx="5638800" cy="56101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6537621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98051" name="Picture 3" descr="10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205288" y="1219200"/>
            <a:ext cx="3517900" cy="5105400"/>
          </a:xfrm>
          <a:prstGeom prst="rect">
            <a:avLst/>
          </a:prstGeom>
          <a:noFill/>
        </p:spPr>
      </p:pic>
      <p:sp>
        <p:nvSpPr>
          <p:cNvPr id="898052" name="Rectangle 4"/>
          <p:cNvSpPr>
            <a:spLocks noChangeArrowheads="1"/>
          </p:cNvSpPr>
          <p:nvPr/>
        </p:nvSpPr>
        <p:spPr bwMode="auto">
          <a:xfrm>
            <a:off x="2590800" y="6400800"/>
            <a:ext cx="673735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2400" b="0" dirty="0">
                <a:solidFill>
                  <a:schemeClr val="tx1"/>
                </a:solidFill>
                <a:latin typeface="+mj-lt"/>
              </a:rPr>
              <a:t>Who is she? </a:t>
            </a:r>
          </a:p>
        </p:txBody>
      </p:sp>
      <p:sp>
        <p:nvSpPr>
          <p:cNvPr id="898053" name="Text Box 5"/>
          <p:cNvSpPr txBox="1">
            <a:spLocks noChangeArrowheads="1"/>
          </p:cNvSpPr>
          <p:nvPr/>
        </p:nvSpPr>
        <p:spPr bwMode="auto">
          <a:xfrm>
            <a:off x="9281994" y="6434139"/>
            <a:ext cx="1213088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solidFill>
                  <a:schemeClr val="tx1"/>
                </a:solidFill>
                <a:latin typeface="+mj-lt"/>
              </a:rPr>
              <a:t>Source: S. Seitz</a:t>
            </a:r>
          </a:p>
        </p:txBody>
      </p:sp>
      <p:sp>
        <p:nvSpPr>
          <p:cNvPr id="9" name="Rectangle 2">
            <a:extLst>
              <a:ext uri="{FF2B5EF4-FFF2-40B4-BE49-F238E27FC236}">
                <a16:creationId xmlns:a16="http://schemas.microsoft.com/office/drawing/2014/main" id="{84A45F2C-F4F7-4954-95B9-FF114A113CA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/>
          <a:p>
            <a:r>
              <a:rPr lang="en-US" dirty="0"/>
              <a:t>Vision-based biometrics</a:t>
            </a: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0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Vision-based biometrics</a:t>
            </a:r>
          </a:p>
        </p:txBody>
      </p:sp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1D570507-4C4E-4D50-9347-1B51EAEA271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900099" name="Picture 3" descr="youngProcessed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438400" y="4362450"/>
            <a:ext cx="3124200" cy="2343150"/>
          </a:xfrm>
          <a:prstGeom prst="rect">
            <a:avLst/>
          </a:prstGeom>
          <a:noFill/>
        </p:spPr>
      </p:pic>
      <p:pic>
        <p:nvPicPr>
          <p:cNvPr id="900100" name="Picture 4" descr="matched2002_R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019800" y="4362450"/>
            <a:ext cx="3124200" cy="2343150"/>
          </a:xfrm>
          <a:prstGeom prst="rect">
            <a:avLst/>
          </a:prstGeom>
          <a:noFill/>
        </p:spPr>
      </p:pic>
      <p:pic>
        <p:nvPicPr>
          <p:cNvPr id="900101" name="Picture 5" descr="afghanportraits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495800" y="1367722"/>
            <a:ext cx="3200400" cy="2392298"/>
          </a:xfrm>
          <a:prstGeom prst="rect">
            <a:avLst/>
          </a:prstGeom>
          <a:noFill/>
        </p:spPr>
      </p:pic>
      <p:sp>
        <p:nvSpPr>
          <p:cNvPr id="900102" name="Rectangle 6"/>
          <p:cNvSpPr>
            <a:spLocks noChangeArrowheads="1"/>
          </p:cNvSpPr>
          <p:nvPr/>
        </p:nvSpPr>
        <p:spPr bwMode="auto">
          <a:xfrm>
            <a:off x="3016250" y="3886200"/>
            <a:ext cx="6737350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j-lt"/>
              </a:rPr>
              <a:t>“</a:t>
            </a:r>
            <a:r>
              <a:rPr lang="en-US" sz="1600" b="0" i="1" dirty="0">
                <a:solidFill>
                  <a:schemeClr val="tx1"/>
                </a:solidFill>
                <a:latin typeface="+mj-lt"/>
              </a:rPr>
              <a:t>How the Afghan Girl was Identified by Her Iris Patterns</a:t>
            </a:r>
            <a:r>
              <a:rPr lang="en-US" sz="1600" b="0" dirty="0">
                <a:solidFill>
                  <a:schemeClr val="tx1"/>
                </a:solidFill>
                <a:latin typeface="+mj-lt"/>
              </a:rPr>
              <a:t>”  Read the </a:t>
            </a:r>
            <a:r>
              <a:rPr lang="en-US" sz="1600" b="0" dirty="0">
                <a:solidFill>
                  <a:schemeClr val="tx1"/>
                </a:solidFill>
                <a:latin typeface="+mj-lt"/>
                <a:hlinkClick r:id="rId6"/>
              </a:rPr>
              <a:t>story </a:t>
            </a:r>
            <a:endParaRPr lang="en-US" sz="1600" b="0" dirty="0">
              <a:solidFill>
                <a:schemeClr val="tx1"/>
              </a:solidFill>
              <a:latin typeface="+mj-lt"/>
            </a:endParaRPr>
          </a:p>
        </p:txBody>
      </p:sp>
      <p:sp>
        <p:nvSpPr>
          <p:cNvPr id="900103" name="Text Box 7"/>
          <p:cNvSpPr txBox="1">
            <a:spLocks noChangeArrowheads="1"/>
          </p:cNvSpPr>
          <p:nvPr/>
        </p:nvSpPr>
        <p:spPr bwMode="auto">
          <a:xfrm>
            <a:off x="9250671" y="6434139"/>
            <a:ext cx="1275734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solidFill>
                  <a:schemeClr val="tx1"/>
                </a:solidFill>
                <a:latin typeface="+mj-lt"/>
              </a:rPr>
              <a:t>Source: S. Seitz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2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Login without a password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581D71F5-7DC2-425D-AA92-E6BDE1C978C5}"/>
              </a:ext>
            </a:extLst>
          </p:cNvPr>
          <p:cNvGrpSpPr/>
          <p:nvPr/>
        </p:nvGrpSpPr>
        <p:grpSpPr>
          <a:xfrm>
            <a:off x="2133600" y="2057400"/>
            <a:ext cx="3505200" cy="3495424"/>
            <a:chOff x="685800" y="2364773"/>
            <a:chExt cx="3505200" cy="3495424"/>
          </a:xfrm>
        </p:grpSpPr>
        <p:sp>
          <p:nvSpPr>
            <p:cNvPr id="902149" name="Rectangle 5"/>
            <p:cNvSpPr>
              <a:spLocks noChangeArrowheads="1"/>
            </p:cNvSpPr>
            <p:nvPr/>
          </p:nvSpPr>
          <p:spPr bwMode="auto">
            <a:xfrm>
              <a:off x="1181100" y="5029200"/>
              <a:ext cx="2514600" cy="83099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j-lt"/>
                </a:rPr>
                <a:t>Fingerprint scanners on many new smartphones and other devices</a:t>
              </a:r>
            </a:p>
          </p:txBody>
        </p:sp>
        <p:pic>
          <p:nvPicPr>
            <p:cNvPr id="983042" name="Picture 2" descr="Image result for fingerprint scanner apple">
              <a:extLst>
                <a:ext uri="{FF2B5EF4-FFF2-40B4-BE49-F238E27FC236}">
                  <a16:creationId xmlns:a16="http://schemas.microsoft.com/office/drawing/2014/main" id="{7EA1CBCE-B9A7-4312-9068-C3307D31C3E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5800" y="2364773"/>
              <a:ext cx="3505200" cy="26289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3" name="Group 2">
            <a:extLst>
              <a:ext uri="{FF2B5EF4-FFF2-40B4-BE49-F238E27FC236}">
                <a16:creationId xmlns:a16="http://schemas.microsoft.com/office/drawing/2014/main" id="{FDAF7DEA-EE92-4B8B-B002-9A85E680BAA5}"/>
              </a:ext>
            </a:extLst>
          </p:cNvPr>
          <p:cNvGrpSpPr/>
          <p:nvPr/>
        </p:nvGrpSpPr>
        <p:grpSpPr>
          <a:xfrm>
            <a:off x="6203307" y="2057400"/>
            <a:ext cx="3991096" cy="3460950"/>
            <a:chOff x="4619504" y="2368469"/>
            <a:chExt cx="3991096" cy="3460950"/>
          </a:xfrm>
        </p:grpSpPr>
        <p:sp>
          <p:nvSpPr>
            <p:cNvPr id="902152" name="Rectangle 8"/>
            <p:cNvSpPr>
              <a:spLocks noChangeArrowheads="1"/>
            </p:cNvSpPr>
            <p:nvPr/>
          </p:nvSpPr>
          <p:spPr bwMode="auto">
            <a:xfrm>
              <a:off x="4953000" y="5029200"/>
              <a:ext cx="3581400" cy="80021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j-lt"/>
                </a:rPr>
                <a:t>Face unlock on Apple iPhone X</a:t>
              </a:r>
              <a:br>
                <a:rPr lang="en-US" sz="1600" b="0" dirty="0">
                  <a:solidFill>
                    <a:schemeClr val="tx1"/>
                  </a:solidFill>
                  <a:latin typeface="+mj-lt"/>
                </a:rPr>
              </a:br>
              <a:r>
                <a:rPr lang="en-US" sz="1600" b="0" dirty="0">
                  <a:solidFill>
                    <a:schemeClr val="tx1"/>
                  </a:solidFill>
                  <a:latin typeface="+mj-lt"/>
                </a:rPr>
                <a:t>See also </a:t>
              </a:r>
              <a:r>
                <a:rPr lang="en-US" sz="1400" b="0" dirty="0">
                  <a:solidFill>
                    <a:schemeClr val="tx1"/>
                  </a:solidFill>
                  <a:latin typeface="+mj-lt"/>
                  <a:hlinkClick r:id="rId4"/>
                </a:rPr>
                <a:t>http://www.sensiblevision.com/</a:t>
              </a:r>
              <a:endParaRPr lang="en-US" sz="1400" b="0" dirty="0">
                <a:solidFill>
                  <a:schemeClr val="tx1"/>
                </a:solidFill>
                <a:latin typeface="+mj-lt"/>
              </a:endParaRPr>
            </a:p>
            <a:p>
              <a:pPr eaLnBrk="0" hangingPunct="0">
                <a:spcBef>
                  <a:spcPct val="0"/>
                </a:spcBef>
              </a:pPr>
              <a:endParaRPr lang="en-US" sz="1400" b="0" dirty="0">
                <a:solidFill>
                  <a:schemeClr val="tx1"/>
                </a:solidFill>
                <a:latin typeface="+mj-lt"/>
              </a:endParaRPr>
            </a:p>
          </p:txBody>
        </p:sp>
        <p:pic>
          <p:nvPicPr>
            <p:cNvPr id="983044" name="Picture 4" descr="Image result for iphone x face unlock">
              <a:extLst>
                <a:ext uri="{FF2B5EF4-FFF2-40B4-BE49-F238E27FC236}">
                  <a16:creationId xmlns:a16="http://schemas.microsoft.com/office/drawing/2014/main" id="{52EFBF5D-3570-4544-92A9-E5120B34B21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19504" y="2368469"/>
              <a:ext cx="3991096" cy="266073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2ADEE34-9BF2-413C-99D9-C6807642B2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0" y="857250"/>
            <a:ext cx="9144000" cy="5143500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BDF34330-D764-4E3C-B91D-F61D65FB2964}"/>
              </a:ext>
            </a:extLst>
          </p:cNvPr>
          <p:cNvSpPr/>
          <p:nvPr/>
        </p:nvSpPr>
        <p:spPr>
          <a:xfrm>
            <a:off x="1600200" y="6019800"/>
            <a:ext cx="4572000" cy="759182"/>
          </a:xfrm>
          <a:prstGeom prst="rect">
            <a:avLst/>
          </a:prstGeom>
        </p:spPr>
        <p:txBody>
          <a:bodyPr>
            <a:spAutoFit/>
          </a:bodyPr>
          <a:lstStyle/>
          <a:p>
            <a:pPr algn="l">
              <a:spcBef>
                <a:spcPts val="400"/>
              </a:spcBef>
            </a:pPr>
            <a:r>
              <a:rPr lang="en-US" sz="2000" b="0" dirty="0">
                <a:solidFill>
                  <a:schemeClr val="tx1"/>
                </a:solidFill>
                <a:latin typeface="+mj-lt"/>
              </a:rPr>
              <a:t>New York Times, Jan. 18, 2020</a:t>
            </a:r>
          </a:p>
          <a:p>
            <a:pPr algn="l">
              <a:spcBef>
                <a:spcPts val="400"/>
              </a:spcBef>
            </a:pPr>
            <a:r>
              <a:rPr lang="en-US" sz="2000" b="0" dirty="0">
                <a:solidFill>
                  <a:schemeClr val="tx1"/>
                </a:solidFill>
                <a:latin typeface="+mj-lt"/>
              </a:rPr>
              <a:t>by Kashmir Hill</a:t>
            </a:r>
          </a:p>
        </p:txBody>
      </p:sp>
    </p:spTree>
    <p:extLst>
      <p:ext uri="{BB962C8B-B14F-4D97-AF65-F5344CB8AC3E}">
        <p14:creationId xmlns:p14="http://schemas.microsoft.com/office/powerpoint/2010/main" val="3612448332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73428" y="0"/>
            <a:ext cx="684514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424473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08699" y="1537252"/>
            <a:ext cx="5574603" cy="4406349"/>
          </a:xfrm>
          <a:prstGeom prst="rect">
            <a:avLst/>
          </a:prstGeom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Bird identification</a:t>
            </a: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3581401" y="5976492"/>
            <a:ext cx="490820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>
              <a:spcBef>
                <a:spcPct val="0"/>
              </a:spcBef>
            </a:pPr>
            <a:r>
              <a:rPr lang="en-US" sz="1800" b="0" dirty="0">
                <a:solidFill>
                  <a:schemeClr val="tx1"/>
                </a:solidFill>
                <a:latin typeface="+mn-lt"/>
              </a:rPr>
              <a:t>Merlin Bird ID (based on Cornell Tech technology!)</a:t>
            </a:r>
          </a:p>
        </p:txBody>
      </p:sp>
    </p:spTree>
    <p:extLst>
      <p:ext uri="{BB962C8B-B14F-4D97-AF65-F5344CB8AC3E}">
        <p14:creationId xmlns:p14="http://schemas.microsoft.com/office/powerpoint/2010/main" val="253993565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06242" name="Picture 2" descr="____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924800" y="1952626"/>
            <a:ext cx="2343150" cy="3076575"/>
          </a:xfrm>
          <a:prstGeom prst="rect">
            <a:avLst/>
          </a:prstGeom>
          <a:noFill/>
        </p:spPr>
      </p:pic>
      <p:pic>
        <p:nvPicPr>
          <p:cNvPr id="906243" name="Picture 3" descr="cap_138439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057400" y="2181226"/>
            <a:ext cx="5715000" cy="2619375"/>
          </a:xfrm>
          <a:prstGeom prst="rect">
            <a:avLst/>
          </a:prstGeom>
          <a:noFill/>
        </p:spPr>
      </p:pic>
      <p:sp>
        <p:nvSpPr>
          <p:cNvPr id="906244" name="Text Box 4"/>
          <p:cNvSpPr txBox="1">
            <a:spLocks noChangeArrowheads="1"/>
          </p:cNvSpPr>
          <p:nvPr/>
        </p:nvSpPr>
        <p:spPr bwMode="auto">
          <a:xfrm>
            <a:off x="3489326" y="5988050"/>
            <a:ext cx="5129481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>
              <a:spcBef>
                <a:spcPct val="0"/>
              </a:spcBef>
            </a:pPr>
            <a:r>
              <a:rPr lang="en-US" sz="1800" b="0" i="1" dirty="0">
                <a:solidFill>
                  <a:schemeClr val="tx1"/>
                </a:solidFill>
                <a:latin typeface="+mn-lt"/>
              </a:rPr>
              <a:t>The Matrix</a:t>
            </a:r>
            <a:r>
              <a:rPr lang="en-US" sz="1800" b="0" dirty="0">
                <a:solidFill>
                  <a:schemeClr val="tx1"/>
                </a:solidFill>
                <a:latin typeface="+mn-lt"/>
              </a:rPr>
              <a:t> movies, ESC Entertainment, XYZRGB, NRC</a:t>
            </a:r>
          </a:p>
        </p:txBody>
      </p:sp>
      <p:sp>
        <p:nvSpPr>
          <p:cNvPr id="906245" name="Rectangle 5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 dirty="0"/>
              <a:t>Special effects: shape capture</a:t>
            </a:r>
          </a:p>
        </p:txBody>
      </p:sp>
      <p:sp>
        <p:nvSpPr>
          <p:cNvPr id="906246" name="Text Box 6"/>
          <p:cNvSpPr txBox="1">
            <a:spLocks noChangeArrowheads="1"/>
          </p:cNvSpPr>
          <p:nvPr/>
        </p:nvSpPr>
        <p:spPr bwMode="auto">
          <a:xfrm>
            <a:off x="9250671" y="6434139"/>
            <a:ext cx="1275734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  <a:latin typeface="+mj-lt"/>
              </a:rPr>
              <a:t>Source: S. Seitz</a:t>
            </a:r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8290" name="Text Box 2"/>
          <p:cNvSpPr txBox="1">
            <a:spLocks noChangeArrowheads="1"/>
          </p:cNvSpPr>
          <p:nvPr/>
        </p:nvSpPr>
        <p:spPr bwMode="auto">
          <a:xfrm>
            <a:off x="3698876" y="6369050"/>
            <a:ext cx="4759325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>
              <a:spcBef>
                <a:spcPct val="0"/>
              </a:spcBef>
            </a:pPr>
            <a:r>
              <a:rPr lang="en-US" sz="1600" b="0" i="1">
                <a:solidFill>
                  <a:schemeClr val="tx1"/>
                </a:solidFill>
                <a:latin typeface="+mj-lt"/>
              </a:rPr>
              <a:t>Pirates of the </a:t>
            </a:r>
            <a:r>
              <a:rPr lang="en-US" sz="1600" b="0" i="1" dirty="0" err="1">
                <a:solidFill>
                  <a:schemeClr val="tx1"/>
                </a:solidFill>
                <a:latin typeface="+mj-lt"/>
              </a:rPr>
              <a:t>Carribean</a:t>
            </a:r>
            <a:r>
              <a:rPr lang="en-US" sz="1600" b="0" dirty="0">
                <a:solidFill>
                  <a:schemeClr val="tx1"/>
                </a:solidFill>
                <a:latin typeface="+mj-lt"/>
              </a:rPr>
              <a:t>, Industrial Light and Magic</a:t>
            </a:r>
          </a:p>
        </p:txBody>
      </p:sp>
      <p:sp>
        <p:nvSpPr>
          <p:cNvPr id="908291" name="Rectangle 3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 dirty="0"/>
              <a:t>Special effects: motion capture</a:t>
            </a:r>
          </a:p>
        </p:txBody>
      </p:sp>
      <p:pic>
        <p:nvPicPr>
          <p:cNvPr id="908292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457575" y="1400176"/>
            <a:ext cx="5276850" cy="2409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08293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462339" y="3854450"/>
            <a:ext cx="5267325" cy="2419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08294" name="Text Box 6"/>
          <p:cNvSpPr txBox="1">
            <a:spLocks noChangeArrowheads="1"/>
          </p:cNvSpPr>
          <p:nvPr/>
        </p:nvSpPr>
        <p:spPr bwMode="auto">
          <a:xfrm>
            <a:off x="9281994" y="6434139"/>
            <a:ext cx="1213088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  <a:latin typeface="+mj-lt"/>
              </a:rPr>
              <a:t>Source: S. Seitz</a:t>
            </a: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4CB6828D-4BED-48B5-8D67-274EC6C958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05000" y="6553199"/>
            <a:ext cx="4002006" cy="30480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58DCACDF-E430-4422-9433-1D25D54828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15580" y="152401"/>
            <a:ext cx="9144000" cy="6140101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358464E9-BDAE-4EE0-94C7-9F73FC4716D5}"/>
              </a:ext>
            </a:extLst>
          </p:cNvPr>
          <p:cNvSpPr/>
          <p:nvPr/>
        </p:nvSpPr>
        <p:spPr>
          <a:xfrm>
            <a:off x="8001000" y="1"/>
            <a:ext cx="2971800" cy="56549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1EED3DAC-DE66-43AB-95C3-C65433011BA3}"/>
              </a:ext>
            </a:extLst>
          </p:cNvPr>
          <p:cNvSpPr/>
          <p:nvPr/>
        </p:nvSpPr>
        <p:spPr>
          <a:xfrm>
            <a:off x="7162800" y="2819400"/>
            <a:ext cx="3496780" cy="373379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309302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4CB6828D-4BED-48B5-8D67-274EC6C958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05000" y="6553199"/>
            <a:ext cx="4002006" cy="30480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58DCACDF-E430-4422-9433-1D25D54828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15580" y="152401"/>
            <a:ext cx="9144000" cy="6140101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358464E9-BDAE-4EE0-94C7-9F73FC4716D5}"/>
              </a:ext>
            </a:extLst>
          </p:cNvPr>
          <p:cNvSpPr/>
          <p:nvPr/>
        </p:nvSpPr>
        <p:spPr>
          <a:xfrm>
            <a:off x="8001000" y="1"/>
            <a:ext cx="2971800" cy="56549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82018" name="Picture 2" descr="The camera rig, dubbed “the three-headed monster” used on “The Irishman.”">
            <a:extLst>
              <a:ext uri="{FF2B5EF4-FFF2-40B4-BE49-F238E27FC236}">
                <a16:creationId xmlns:a16="http://schemas.microsoft.com/office/drawing/2014/main" id="{D3A8D536-19F2-4A60-9903-15A367AE076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00250" y="685801"/>
            <a:ext cx="8191500" cy="6143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83443576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4638"/>
            <a:ext cx="11125200" cy="1143000"/>
          </a:xfrm>
        </p:spPr>
        <p:txBody>
          <a:bodyPr>
            <a:normAutofit/>
          </a:bodyPr>
          <a:lstStyle/>
          <a:p>
            <a:r>
              <a:rPr lang="en-US" dirty="0"/>
              <a:t>3D face tracking w/ consumer cameras</a:t>
            </a:r>
          </a:p>
        </p:txBody>
      </p:sp>
      <p:grpSp>
        <p:nvGrpSpPr>
          <p:cNvPr id="6" name="Group 5"/>
          <p:cNvGrpSpPr/>
          <p:nvPr/>
        </p:nvGrpSpPr>
        <p:grpSpPr>
          <a:xfrm>
            <a:off x="4076700" y="1417638"/>
            <a:ext cx="4038600" cy="2883932"/>
            <a:chOff x="1371600" y="1600200"/>
            <a:chExt cx="6400800" cy="4570762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371600" y="1600200"/>
              <a:ext cx="6400800" cy="3949032"/>
            </a:xfrm>
            <a:prstGeom prst="rect">
              <a:avLst/>
            </a:prstGeom>
          </p:spPr>
        </p:pic>
        <p:sp>
          <p:nvSpPr>
            <p:cNvPr id="5" name="Text Box 4"/>
            <p:cNvSpPr txBox="1">
              <a:spLocks noChangeArrowheads="1"/>
            </p:cNvSpPr>
            <p:nvPr/>
          </p:nvSpPr>
          <p:spPr bwMode="auto">
            <a:xfrm>
              <a:off x="2940352" y="5585605"/>
              <a:ext cx="3624350" cy="5853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>
                <a:spcBef>
                  <a:spcPct val="0"/>
                </a:spcBef>
              </a:pPr>
              <a:r>
                <a:rPr lang="en-US" sz="1800" b="0" dirty="0">
                  <a:solidFill>
                    <a:schemeClr val="tx1"/>
                  </a:solidFill>
                  <a:latin typeface="+mn-lt"/>
                </a:rPr>
                <a:t>Snapchat Lenses</a:t>
              </a:r>
            </a:p>
          </p:txBody>
        </p:sp>
      </p:grp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57104" y="4419600"/>
            <a:ext cx="6705600" cy="1900648"/>
          </a:xfrm>
          <a:prstGeom prst="rect">
            <a:avLst/>
          </a:prstGeom>
        </p:spPr>
      </p:pic>
      <p:sp>
        <p:nvSpPr>
          <p:cNvPr id="8" name="Text Box 4"/>
          <p:cNvSpPr txBox="1">
            <a:spLocks noChangeArrowheads="1"/>
          </p:cNvSpPr>
          <p:nvPr/>
        </p:nvSpPr>
        <p:spPr bwMode="auto">
          <a:xfrm>
            <a:off x="4533108" y="6320248"/>
            <a:ext cx="3696492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>
              <a:spcBef>
                <a:spcPct val="0"/>
              </a:spcBef>
            </a:pPr>
            <a:r>
              <a:rPr lang="en-US" sz="1800" b="0" dirty="0">
                <a:solidFill>
                  <a:schemeClr val="tx1"/>
                </a:solidFill>
                <a:latin typeface="+mn-lt"/>
                <a:hlinkClick r:id="rId4"/>
              </a:rPr>
              <a:t>Face2Face system</a:t>
            </a:r>
            <a:r>
              <a:rPr lang="en-US" sz="1800" b="0" dirty="0">
                <a:solidFill>
                  <a:schemeClr val="tx1"/>
                </a:solidFill>
                <a:latin typeface="+mn-lt"/>
              </a:rPr>
              <a:t> (</a:t>
            </a:r>
            <a:r>
              <a:rPr lang="en-US" sz="1800" b="0" dirty="0" err="1">
                <a:solidFill>
                  <a:schemeClr val="tx1"/>
                </a:solidFill>
                <a:latin typeface="+mn-lt"/>
              </a:rPr>
              <a:t>Thies</a:t>
            </a:r>
            <a:r>
              <a:rPr lang="en-US" sz="1800" b="0" dirty="0">
                <a:solidFill>
                  <a:schemeClr val="tx1"/>
                </a:solidFill>
                <a:latin typeface="+mn-lt"/>
              </a:rPr>
              <a:t> et al.)</a:t>
            </a:r>
          </a:p>
        </p:txBody>
      </p:sp>
    </p:spTree>
    <p:extLst>
      <p:ext uri="{BB962C8B-B14F-4D97-AF65-F5344CB8AC3E}">
        <p14:creationId xmlns:p14="http://schemas.microsoft.com/office/powerpoint/2010/main" val="2805201139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281E1C-8038-4C08-A36E-DA52B8FC90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Image synthesis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2F076BB-0B91-4794-B18C-37E768F3CDF7}"/>
              </a:ext>
            </a:extLst>
          </p:cNvPr>
          <p:cNvSpPr txBox="1"/>
          <p:nvPr/>
        </p:nvSpPr>
        <p:spPr>
          <a:xfrm>
            <a:off x="1752601" y="6521063"/>
            <a:ext cx="890019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0" dirty="0" err="1">
                <a:solidFill>
                  <a:schemeClr val="tx1"/>
                </a:solidFill>
                <a:latin typeface="+mj-lt"/>
              </a:rPr>
              <a:t>Karras</a:t>
            </a:r>
            <a:r>
              <a:rPr lang="en-US" sz="1400" b="0" dirty="0">
                <a:solidFill>
                  <a:schemeClr val="tx1"/>
                </a:solidFill>
                <a:latin typeface="+mj-lt"/>
              </a:rPr>
              <a:t>, et al., </a:t>
            </a:r>
            <a:r>
              <a:rPr lang="en-US" sz="1400" b="0" i="1" dirty="0">
                <a:solidFill>
                  <a:schemeClr val="tx1"/>
                </a:solidFill>
                <a:latin typeface="+mj-lt"/>
              </a:rPr>
              <a:t>Progressive Growing of GANs for Improved Quality, Stability, and Variation</a:t>
            </a:r>
            <a:r>
              <a:rPr lang="en-US" sz="1400" b="0" dirty="0">
                <a:solidFill>
                  <a:schemeClr val="tx1"/>
                </a:solidFill>
                <a:latin typeface="+mj-lt"/>
              </a:rPr>
              <a:t>, ICLR 2018</a:t>
            </a:r>
            <a:endParaRPr lang="en-US" sz="1400" b="0" i="1" dirty="0">
              <a:solidFill>
                <a:schemeClr val="tx1"/>
              </a:solidFill>
              <a:latin typeface="+mj-lt"/>
            </a:endParaRPr>
          </a:p>
        </p:txBody>
      </p:sp>
      <p:pic>
        <p:nvPicPr>
          <p:cNvPr id="3" name="Online Media 2" title="Progressive Growing of GANs for Improved Quality, Stability, and Variation">
            <a:hlinkClick r:id="" action="ppaction://media"/>
            <a:extLst>
              <a:ext uri="{FF2B5EF4-FFF2-40B4-BE49-F238E27FC236}">
                <a16:creationId xmlns:a16="http://schemas.microsoft.com/office/drawing/2014/main" id="{4F7BD4BF-0584-4283-9323-8697755ED602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3"/>
          <a:stretch>
            <a:fillRect/>
          </a:stretch>
        </p:blipFill>
        <p:spPr>
          <a:xfrm>
            <a:off x="2049982" y="1524000"/>
            <a:ext cx="8092036" cy="457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45882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EA698C-BCD6-4C59-B88A-47C32624C9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Which face is real?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3DEC4C2-33BD-47C7-99B7-680BEF32E7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04999" y="1417638"/>
            <a:ext cx="8382002" cy="488400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62AA5261-2A34-4566-8BD9-9F66CF7F0378}"/>
              </a:ext>
            </a:extLst>
          </p:cNvPr>
          <p:cNvSpPr txBox="1"/>
          <p:nvPr/>
        </p:nvSpPr>
        <p:spPr>
          <a:xfrm>
            <a:off x="3048000" y="6123801"/>
            <a:ext cx="609600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b="0" dirty="0">
                <a:solidFill>
                  <a:schemeClr val="tx1"/>
                </a:solidFill>
                <a:latin typeface="+mj-lt"/>
                <a:hlinkClick r:id="rId3"/>
              </a:rPr>
              <a:t>https://www.whichfaceisreal.com/</a:t>
            </a:r>
            <a:endParaRPr lang="en-US" sz="1600" b="0" dirty="0">
              <a:solidFill>
                <a:schemeClr val="tx1"/>
              </a:solidFill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238556002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BF8F8D-0B7B-FBD7-D1F2-EF7B6205F4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Image synthesis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49CA02AA-FDDA-6C97-9A4E-ABAE55260481}"/>
              </a:ext>
            </a:extLst>
          </p:cNvPr>
          <p:cNvGrpSpPr/>
          <p:nvPr/>
        </p:nvGrpSpPr>
        <p:grpSpPr>
          <a:xfrm>
            <a:off x="1510748" y="1412668"/>
            <a:ext cx="4267200" cy="4851975"/>
            <a:chOff x="2209800" y="1417638"/>
            <a:chExt cx="4267200" cy="4851975"/>
          </a:xfrm>
        </p:grpSpPr>
        <p:pic>
          <p:nvPicPr>
            <p:cNvPr id="5122" name="Picture 2" descr="unknown">
              <a:extLst>
                <a:ext uri="{FF2B5EF4-FFF2-40B4-BE49-F238E27FC236}">
                  <a16:creationId xmlns:a16="http://schemas.microsoft.com/office/drawing/2014/main" id="{6DA430ED-9C98-D847-68CF-19C35A464E5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09800" y="1417638"/>
              <a:ext cx="4267200" cy="42672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B0F35D36-BA80-2214-BC30-4BC0BC056EC5}"/>
                </a:ext>
              </a:extLst>
            </p:cNvPr>
            <p:cNvSpPr txBox="1"/>
            <p:nvPr/>
          </p:nvSpPr>
          <p:spPr>
            <a:xfrm>
              <a:off x="2438400" y="5684838"/>
              <a:ext cx="38100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0" dirty="0">
                  <a:solidFill>
                    <a:schemeClr val="tx1"/>
                  </a:solidFill>
                  <a:latin typeface="+mj-lt"/>
                </a:rPr>
                <a:t>“An astronaut riding a horse in a photorealistic style” – DALL-E 2</a:t>
              </a:r>
            </a:p>
          </p:txBody>
        </p:sp>
      </p:grpSp>
      <p:grpSp>
        <p:nvGrpSpPr>
          <p:cNvPr id="7" name="Group 6">
            <a:extLst>
              <a:ext uri="{FF2B5EF4-FFF2-40B4-BE49-F238E27FC236}">
                <a16:creationId xmlns:a16="http://schemas.microsoft.com/office/drawing/2014/main" id="{564704E5-0C9E-595F-0611-1424B339FAE0}"/>
              </a:ext>
            </a:extLst>
          </p:cNvPr>
          <p:cNvGrpSpPr/>
          <p:nvPr/>
        </p:nvGrpSpPr>
        <p:grpSpPr>
          <a:xfrm>
            <a:off x="6006548" y="1412668"/>
            <a:ext cx="4724396" cy="4869467"/>
            <a:chOff x="5943604" y="1417638"/>
            <a:chExt cx="4724396" cy="4869467"/>
          </a:xfrm>
        </p:grpSpPr>
        <p:pic>
          <p:nvPicPr>
            <p:cNvPr id="1026" name="Picture 2">
              <a:extLst>
                <a:ext uri="{FF2B5EF4-FFF2-40B4-BE49-F238E27FC236}">
                  <a16:creationId xmlns:a16="http://schemas.microsoft.com/office/drawing/2014/main" id="{2B86F651-8158-DA1A-9A4D-78BC91D15B0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72202" y="1417638"/>
              <a:ext cx="4267200" cy="42672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A86925B9-9F0F-6642-4937-60382B7213D7}"/>
                </a:ext>
              </a:extLst>
            </p:cNvPr>
            <p:cNvSpPr txBox="1"/>
            <p:nvPr/>
          </p:nvSpPr>
          <p:spPr>
            <a:xfrm>
              <a:off x="5943604" y="5702330"/>
              <a:ext cx="4724396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>
                <a:defRPr sz="1600" b="0">
                  <a:solidFill>
                    <a:schemeClr val="tx1"/>
                  </a:solidFill>
                  <a:latin typeface="+mj-lt"/>
                </a:defRPr>
              </a:lvl1pPr>
            </a:lstStyle>
            <a:p>
              <a:r>
                <a:rPr lang="en-US" dirty="0"/>
                <a:t>“A photo of a Corgi dog riding a bike in Times Square. It is wearing sunglasses and a beach hat” – Imagen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5701219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0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Sports</a:t>
            </a:r>
          </a:p>
        </p:txBody>
      </p:sp>
      <p:pic>
        <p:nvPicPr>
          <p:cNvPr id="910340" name="Picture 4" descr="first-down-line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981200" y="1981200"/>
            <a:ext cx="3810000" cy="2857500"/>
          </a:xfrm>
          <a:prstGeom prst="rect">
            <a:avLst/>
          </a:prstGeom>
          <a:noFill/>
        </p:spPr>
      </p:pic>
      <p:sp>
        <p:nvSpPr>
          <p:cNvPr id="910341" name="Text Box 5"/>
          <p:cNvSpPr txBox="1">
            <a:spLocks noChangeArrowheads="1"/>
          </p:cNvSpPr>
          <p:nvPr/>
        </p:nvSpPr>
        <p:spPr bwMode="auto">
          <a:xfrm>
            <a:off x="1789445" y="4924426"/>
            <a:ext cx="4264565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>
              <a:spcBef>
                <a:spcPct val="0"/>
              </a:spcBef>
            </a:pPr>
            <a:r>
              <a:rPr lang="en-US" sz="1800" b="0" i="1" dirty="0" err="1">
                <a:solidFill>
                  <a:schemeClr val="tx1"/>
                </a:solidFill>
                <a:latin typeface="+mn-lt"/>
              </a:rPr>
              <a:t>Sportvision</a:t>
            </a:r>
            <a:r>
              <a:rPr lang="en-US" sz="1800" b="0" dirty="0">
                <a:solidFill>
                  <a:schemeClr val="tx1"/>
                </a:solidFill>
                <a:latin typeface="+mn-lt"/>
              </a:rPr>
              <a:t> first down line</a:t>
            </a:r>
          </a:p>
          <a:p>
            <a:pPr>
              <a:spcBef>
                <a:spcPct val="0"/>
              </a:spcBef>
            </a:pPr>
            <a:r>
              <a:rPr lang="en-US" sz="1800" b="0" dirty="0">
                <a:solidFill>
                  <a:schemeClr val="tx1"/>
                </a:solidFill>
                <a:latin typeface="+mn-lt"/>
                <a:hlinkClick r:id="rId4"/>
              </a:rPr>
              <a:t>Explanation</a:t>
            </a:r>
            <a:r>
              <a:rPr lang="en-US" sz="1800" b="0" dirty="0">
                <a:solidFill>
                  <a:schemeClr val="tx1"/>
                </a:solidFill>
                <a:latin typeface="+mn-lt"/>
              </a:rPr>
              <a:t> on www.howstuffworks.com</a:t>
            </a:r>
          </a:p>
        </p:txBody>
      </p:sp>
      <p:sp>
        <p:nvSpPr>
          <p:cNvPr id="910342" name="Text Box 6"/>
          <p:cNvSpPr txBox="1">
            <a:spLocks noChangeArrowheads="1"/>
          </p:cNvSpPr>
          <p:nvPr/>
        </p:nvSpPr>
        <p:spPr bwMode="auto">
          <a:xfrm>
            <a:off x="9250671" y="6434139"/>
            <a:ext cx="1275734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  <a:latin typeface="+mj-lt"/>
              </a:rPr>
              <a:t>Source: S. Seitz</a:t>
            </a:r>
          </a:p>
        </p:txBody>
      </p:sp>
      <p:pic>
        <p:nvPicPr>
          <p:cNvPr id="983044" name="Picture 4" descr="http://www.halobattleguide.com/images/blog/writing/arbook/OlympicAR2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7236" y="1831542"/>
            <a:ext cx="4112354" cy="31568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2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Smart cars</a:t>
            </a:r>
          </a:p>
        </p:txBody>
      </p:sp>
      <p:sp>
        <p:nvSpPr>
          <p:cNvPr id="912387" name="Rectangle 3"/>
          <p:cNvSpPr>
            <a:spLocks noGrp="1" noChangeArrowheads="1"/>
          </p:cNvSpPr>
          <p:nvPr>
            <p:ph idx="1"/>
          </p:nvPr>
        </p:nvSpPr>
        <p:spPr>
          <a:xfrm>
            <a:off x="228600" y="5105400"/>
            <a:ext cx="5334000" cy="1631950"/>
          </a:xfrm>
        </p:spPr>
        <p:txBody>
          <a:bodyPr>
            <a:normAutofit fontScale="92500" lnSpcReduction="10000"/>
          </a:bodyPr>
          <a:lstStyle/>
          <a:p>
            <a:r>
              <a:rPr lang="en-US" dirty="0">
                <a:hlinkClick r:id="rId3"/>
              </a:rPr>
              <a:t>Mobileye</a:t>
            </a:r>
            <a:endParaRPr lang="en-US" dirty="0"/>
          </a:p>
          <a:p>
            <a:r>
              <a:rPr lang="en-US" dirty="0"/>
              <a:t>Tesla Autopilot</a:t>
            </a:r>
          </a:p>
          <a:p>
            <a:r>
              <a:rPr lang="en-US" dirty="0"/>
              <a:t>Safety features in many cars</a:t>
            </a:r>
          </a:p>
        </p:txBody>
      </p:sp>
      <p:pic>
        <p:nvPicPr>
          <p:cNvPr id="912388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514600" y="1417638"/>
            <a:ext cx="7781925" cy="4006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Self-driving cars</a:t>
            </a:r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F888DEE2-4DC4-444A-AAE9-3A911CB5CDB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" name="Picture 2" descr="Image result for waymo">
            <a:extLst>
              <a:ext uri="{FF2B5EF4-FFF2-40B4-BE49-F238E27FC236}">
                <a16:creationId xmlns:a16="http://schemas.microsoft.com/office/drawing/2014/main" id="{24F41B59-02FB-4593-AD5E-E943A128934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0400" y="1676400"/>
            <a:ext cx="5791200" cy="4343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ectangle 3">
            <a:extLst>
              <a:ext uri="{FF2B5EF4-FFF2-40B4-BE49-F238E27FC236}">
                <a16:creationId xmlns:a16="http://schemas.microsoft.com/office/drawing/2014/main" id="{45C4BD6A-C06A-421B-A285-A5AFDAD410D3}"/>
              </a:ext>
            </a:extLst>
          </p:cNvPr>
          <p:cNvSpPr txBox="1">
            <a:spLocks noChangeArrowheads="1"/>
          </p:cNvSpPr>
          <p:nvPr/>
        </p:nvSpPr>
        <p:spPr>
          <a:xfrm>
            <a:off x="4419600" y="6096000"/>
            <a:ext cx="3352800" cy="685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 fontAlgn="auto">
              <a:spcAft>
                <a:spcPts val="0"/>
              </a:spcAft>
              <a:buFont typeface="Arial" pitchFamily="34" charset="0"/>
              <a:buNone/>
            </a:pPr>
            <a:r>
              <a:rPr lang="en-US" b="0"/>
              <a:t>Waymo</a:t>
            </a:r>
            <a:endParaRPr lang="en-US" b="0" dirty="0"/>
          </a:p>
        </p:txBody>
      </p:sp>
    </p:spTree>
    <p:extLst>
      <p:ext uri="{BB962C8B-B14F-4D97-AF65-F5344CB8AC3E}">
        <p14:creationId xmlns:p14="http://schemas.microsoft.com/office/powerpoint/2010/main" val="96810472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8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Robotics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1854692" y="1219201"/>
            <a:ext cx="3712904" cy="3193993"/>
            <a:chOff x="838200" y="2352174"/>
            <a:chExt cx="3787437" cy="3258108"/>
          </a:xfrm>
        </p:grpSpPr>
        <p:sp>
          <p:nvSpPr>
            <p:cNvPr id="918536" name="Rectangle 8"/>
            <p:cNvSpPr>
              <a:spLocks noChangeArrowheads="1"/>
            </p:cNvSpPr>
            <p:nvPr/>
          </p:nvSpPr>
          <p:spPr bwMode="auto">
            <a:xfrm>
              <a:off x="1078277" y="5076559"/>
              <a:ext cx="3178401" cy="53372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NASA’s Mars Curiosity Rover</a:t>
              </a:r>
            </a:p>
            <a:p>
              <a:pPr eaLnBrk="0" hangingPunct="0">
                <a:spcBef>
                  <a:spcPct val="0"/>
                </a:spcBef>
              </a:pPr>
              <a:r>
                <a:rPr lang="en-US" b="0" dirty="0">
                  <a:solidFill>
                    <a:schemeClr val="tx1"/>
                  </a:solidFill>
                  <a:latin typeface="+mn-lt"/>
                  <a:hlinkClick r:id="rId3"/>
                </a:rPr>
                <a:t>https://en.wikipedia.org/wiki/Curiosity_(rover)</a:t>
              </a:r>
              <a:endParaRPr lang="en-US" b="0" dirty="0">
                <a:solidFill>
                  <a:schemeClr val="tx1"/>
                </a:solidFill>
                <a:latin typeface="+mn-lt"/>
              </a:endParaRPr>
            </a:p>
          </p:txBody>
        </p:sp>
        <p:pic>
          <p:nvPicPr>
            <p:cNvPr id="986114" name="Picture 2" descr="File:Mars Science Laboratory Curiosity rover.jpg"/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20980"/>
            <a:stretch/>
          </p:blipFill>
          <p:spPr bwMode="auto">
            <a:xfrm>
              <a:off x="838200" y="2352174"/>
              <a:ext cx="3787437" cy="26960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4" name="Group 3"/>
          <p:cNvGrpSpPr/>
          <p:nvPr/>
        </p:nvGrpSpPr>
        <p:grpSpPr>
          <a:xfrm>
            <a:off x="5780343" y="1311389"/>
            <a:ext cx="4811458" cy="3056422"/>
            <a:chOff x="4206207" y="2177240"/>
            <a:chExt cx="5174583" cy="3287093"/>
          </a:xfrm>
        </p:grpSpPr>
        <p:sp>
          <p:nvSpPr>
            <p:cNvPr id="11" name="Rectangle 8"/>
            <p:cNvSpPr>
              <a:spLocks noChangeArrowheads="1"/>
            </p:cNvSpPr>
            <p:nvPr/>
          </p:nvSpPr>
          <p:spPr bwMode="auto">
            <a:xfrm>
              <a:off x="4206207" y="4901625"/>
              <a:ext cx="5174583" cy="56270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Amazon Picking Challenge</a:t>
              </a:r>
            </a:p>
            <a:p>
              <a:pPr eaLnBrk="0" hangingPunct="0">
                <a:spcBef>
                  <a:spcPct val="0"/>
                </a:spcBef>
              </a:pPr>
              <a:r>
                <a:rPr lang="en-US" b="0" dirty="0">
                  <a:solidFill>
                    <a:schemeClr val="tx1"/>
                  </a:solidFill>
                  <a:latin typeface="+mn-lt"/>
                  <a:hlinkClick r:id="rId5"/>
                </a:rPr>
                <a:t>http://www.robocup2016.org/en/events/amazon-picking-challenge/</a:t>
              </a:r>
              <a:endParaRPr lang="en-US" b="0" dirty="0">
                <a:solidFill>
                  <a:schemeClr val="tx1"/>
                </a:solidFill>
                <a:latin typeface="+mn-lt"/>
              </a:endParaRPr>
            </a:p>
          </p:txBody>
        </p:sp>
        <p:pic>
          <p:nvPicPr>
            <p:cNvPr id="2" name="Picture 1"/>
            <p:cNvPicPr>
              <a:picLocks noChangeAspect="1"/>
            </p:cNvPicPr>
            <p:nvPr/>
          </p:nvPicPr>
          <p:blipFill rotWithShape="1">
            <a:blip r:embed="rId6"/>
            <a:srcRect r="9381"/>
            <a:stretch/>
          </p:blipFill>
          <p:spPr>
            <a:xfrm>
              <a:off x="4545686" y="2177240"/>
              <a:ext cx="4343399" cy="26960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grpSp>
        <p:nvGrpSpPr>
          <p:cNvPr id="6" name="Group 5"/>
          <p:cNvGrpSpPr/>
          <p:nvPr/>
        </p:nvGrpSpPr>
        <p:grpSpPr>
          <a:xfrm>
            <a:off x="1675020" y="4683390"/>
            <a:ext cx="4191000" cy="2174611"/>
            <a:chOff x="2400299" y="4724400"/>
            <a:chExt cx="4191000" cy="2174611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 rotWithShape="1">
            <a:blip r:embed="rId7"/>
            <a:srcRect t="25077" r="12500" b="7483"/>
            <a:stretch/>
          </p:blipFill>
          <p:spPr>
            <a:xfrm>
              <a:off x="2400299" y="4724400"/>
              <a:ext cx="4191000" cy="1836057"/>
            </a:xfrm>
            <a:prstGeom prst="rect">
              <a:avLst/>
            </a:prstGeom>
          </p:spPr>
        </p:pic>
        <p:sp>
          <p:nvSpPr>
            <p:cNvPr id="12" name="Rectangle 8"/>
            <p:cNvSpPr>
              <a:spLocks noChangeArrowheads="1"/>
            </p:cNvSpPr>
            <p:nvPr/>
          </p:nvSpPr>
          <p:spPr bwMode="auto">
            <a:xfrm>
              <a:off x="3732506" y="6560457"/>
              <a:ext cx="1678986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chemeClr val="tx1"/>
                  </a:solidFill>
                  <a:latin typeface="+mn-lt"/>
                </a:rPr>
                <a:t>Amazon Prime Air</a:t>
              </a:r>
            </a:p>
          </p:txBody>
        </p:sp>
      </p:grpSp>
      <p:pic>
        <p:nvPicPr>
          <p:cNvPr id="983042" name="Picture 2" descr="Image result for amazon scout">
            <a:extLst>
              <a:ext uri="{FF2B5EF4-FFF2-40B4-BE49-F238E27FC236}">
                <a16:creationId xmlns:a16="http://schemas.microsoft.com/office/drawing/2014/main" id="{93D2BBE2-C906-423B-99C7-994F544A319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47772" y="4679873"/>
            <a:ext cx="3282028" cy="18461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Rectangle 8">
            <a:extLst>
              <a:ext uri="{FF2B5EF4-FFF2-40B4-BE49-F238E27FC236}">
                <a16:creationId xmlns:a16="http://schemas.microsoft.com/office/drawing/2014/main" id="{FA101404-B092-4075-9417-F8DA75F2726B}"/>
              </a:ext>
            </a:extLst>
          </p:cNvPr>
          <p:cNvSpPr>
            <a:spLocks noChangeArrowheads="1"/>
          </p:cNvSpPr>
          <p:nvPr/>
        </p:nvSpPr>
        <p:spPr bwMode="auto">
          <a:xfrm>
            <a:off x="7501333" y="6499521"/>
            <a:ext cx="1369478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1600" b="0" dirty="0">
                <a:solidFill>
                  <a:schemeClr val="tx1"/>
                </a:solidFill>
                <a:latin typeface="+mn-lt"/>
              </a:rPr>
              <a:t>Amazon Scout</a:t>
            </a:r>
          </a:p>
        </p:txBody>
      </p:sp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099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/>
              <a:t>Medical imaging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4F605D9D-5941-4506-BF9C-1609E5241FDA}"/>
              </a:ext>
            </a:extLst>
          </p:cNvPr>
          <p:cNvGrpSpPr/>
          <p:nvPr/>
        </p:nvGrpSpPr>
        <p:grpSpPr>
          <a:xfrm>
            <a:off x="838200" y="1728215"/>
            <a:ext cx="2091295" cy="2729110"/>
            <a:chOff x="457200" y="1616075"/>
            <a:chExt cx="3505200" cy="4574236"/>
          </a:xfrm>
        </p:grpSpPr>
        <p:pic>
          <p:nvPicPr>
            <p:cNvPr id="340996" name="Picture 4" descr="mybrain"/>
            <p:cNvPicPr>
              <a:picLocks noChangeAspect="1" noChangeArrowheads="1"/>
            </p:cNvPicPr>
            <p:nvPr>
              <p:custDataLst>
                <p:tags r:id="rId2"/>
              </p:custDataLst>
            </p:nvPr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457200" y="1616075"/>
              <a:ext cx="3505200" cy="3505200"/>
            </a:xfrm>
            <a:prstGeom prst="rect">
              <a:avLst/>
            </a:prstGeom>
            <a:noFill/>
          </p:spPr>
        </p:pic>
        <p:sp>
          <p:nvSpPr>
            <p:cNvPr id="340999" name="Rectangle 7"/>
            <p:cNvSpPr>
              <a:spLocks noChangeArrowheads="1"/>
            </p:cNvSpPr>
            <p:nvPr>
              <p:custDataLst>
                <p:tags r:id="rId3"/>
              </p:custDataLst>
            </p:nvPr>
          </p:nvSpPr>
          <p:spPr bwMode="auto">
            <a:xfrm>
              <a:off x="932078" y="5210175"/>
              <a:ext cx="2496923" cy="98013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 rtl="0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0" dirty="0">
                  <a:solidFill>
                    <a:srgbClr val="000000"/>
                  </a:solidFill>
                  <a:latin typeface="+mj-lt"/>
                </a:rPr>
                <a:t>3D imaging (MRI, CT)</a:t>
              </a:r>
            </a:p>
          </p:txBody>
        </p:sp>
      </p:grpSp>
      <p:grpSp>
        <p:nvGrpSpPr>
          <p:cNvPr id="4" name="Group 3">
            <a:extLst>
              <a:ext uri="{FF2B5EF4-FFF2-40B4-BE49-F238E27FC236}">
                <a16:creationId xmlns:a16="http://schemas.microsoft.com/office/drawing/2014/main" id="{E879F24D-023F-439D-9C0A-316CC0F0BBE1}"/>
              </a:ext>
            </a:extLst>
          </p:cNvPr>
          <p:cNvGrpSpPr/>
          <p:nvPr/>
        </p:nvGrpSpPr>
        <p:grpSpPr>
          <a:xfrm>
            <a:off x="3352800" y="1728215"/>
            <a:ext cx="8374284" cy="2898707"/>
            <a:chOff x="1908858" y="3796316"/>
            <a:chExt cx="8374284" cy="2898707"/>
          </a:xfrm>
        </p:grpSpPr>
        <p:pic>
          <p:nvPicPr>
            <p:cNvPr id="984066" name="Picture 2" descr="Figure 1">
              <a:extLst>
                <a:ext uri="{FF2B5EF4-FFF2-40B4-BE49-F238E27FC236}">
                  <a16:creationId xmlns:a16="http://schemas.microsoft.com/office/drawing/2014/main" id="{96A4A93F-1AED-44ED-AF3A-FECB8138A05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08858" y="3796316"/>
              <a:ext cx="8374284" cy="2284030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8D4FC63E-B886-4FD6-91AD-951193FB14A9}"/>
                </a:ext>
              </a:extLst>
            </p:cNvPr>
            <p:cNvSpPr/>
            <p:nvPr/>
          </p:nvSpPr>
          <p:spPr>
            <a:xfrm>
              <a:off x="2697004" y="6110248"/>
              <a:ext cx="6755654" cy="5847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1600" b="0" dirty="0">
                  <a:solidFill>
                    <a:srgbClr val="000000"/>
                  </a:solidFill>
                  <a:latin typeface="+mj-lt"/>
                </a:rPr>
                <a:t>Skin cancer classification with deep learning </a:t>
              </a:r>
              <a:r>
                <a:rPr lang="en-US" sz="1600" b="0" dirty="0">
                  <a:solidFill>
                    <a:srgbClr val="000000"/>
                  </a:solidFill>
                  <a:latin typeface="+mj-lt"/>
                  <a:hlinkClick r:id="rId8"/>
                </a:rPr>
                <a:t>https://cs.stanford.edu/people/esteva/nature/</a:t>
              </a:r>
              <a:endParaRPr lang="en-US" sz="1600" b="0" dirty="0">
                <a:solidFill>
                  <a:srgbClr val="000000"/>
                </a:solidFill>
                <a:latin typeface="+mj-lt"/>
              </a:endParaRPr>
            </a:p>
          </p:txBody>
        </p:sp>
      </p:grp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6801" name="Screen Shot 2015-04-23 at 5.52.59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92" t="16205" r="6075" b="1205"/>
          <a:stretch>
            <a:fillRect/>
          </a:stretch>
        </p:blipFill>
        <p:spPr bwMode="auto">
          <a:xfrm>
            <a:off x="1447800" y="685800"/>
            <a:ext cx="9013825" cy="5745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4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83107359"/>
      </p:ext>
    </p:extLst>
  </p:cSld>
  <p:clrMapOvr>
    <a:masterClrMapping/>
  </p:clrMapOvr>
  <p:transition spd="slow"/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Virtual &amp; Augmented Reality</a:t>
            </a:r>
          </a:p>
        </p:txBody>
      </p:sp>
      <p:grpSp>
        <p:nvGrpSpPr>
          <p:cNvPr id="6" name="Group 5"/>
          <p:cNvGrpSpPr/>
          <p:nvPr/>
        </p:nvGrpSpPr>
        <p:grpSpPr>
          <a:xfrm>
            <a:off x="2514600" y="1061283"/>
            <a:ext cx="2895600" cy="2838510"/>
            <a:chOff x="609600" y="1371600"/>
            <a:chExt cx="2895600" cy="2838510"/>
          </a:xfrm>
        </p:grpSpPr>
        <p:pic>
          <p:nvPicPr>
            <p:cNvPr id="1000450" name="Picture 2" descr="http://onlinecmag.com/wp-content/uploads/2016/11/dsky.co_.jpg?x59574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9600" y="1371600"/>
              <a:ext cx="2895600" cy="232603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" name="Rectangle 8"/>
            <p:cNvSpPr>
              <a:spLocks noChangeArrowheads="1"/>
            </p:cNvSpPr>
            <p:nvPr/>
          </p:nvSpPr>
          <p:spPr bwMode="auto">
            <a:xfrm>
              <a:off x="951665" y="3810000"/>
              <a:ext cx="2195987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2000" b="0" dirty="0">
                  <a:solidFill>
                    <a:schemeClr val="tx1"/>
                  </a:solidFill>
                  <a:latin typeface="+mn-lt"/>
                </a:rPr>
                <a:t>6DoF head tracking</a:t>
              </a:r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5867400" y="1608423"/>
            <a:ext cx="3358858" cy="2290822"/>
            <a:chOff x="3352800" y="1600200"/>
            <a:chExt cx="3358858" cy="2290822"/>
          </a:xfrm>
        </p:grpSpPr>
        <p:pic>
          <p:nvPicPr>
            <p:cNvPr id="1000452" name="Picture 4" descr="http://media.gizmodo.co.uk/wp-content/uploads/2015/07/oculus-rift-final-620x349.jpg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352800" y="1600200"/>
              <a:ext cx="3358858" cy="189071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0" name="Rectangle 8"/>
            <p:cNvSpPr>
              <a:spLocks noChangeArrowheads="1"/>
            </p:cNvSpPr>
            <p:nvPr/>
          </p:nvSpPr>
          <p:spPr bwMode="auto">
            <a:xfrm>
              <a:off x="3884957" y="3490912"/>
              <a:ext cx="2439643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2000" b="0" dirty="0">
                  <a:solidFill>
                    <a:schemeClr val="tx1"/>
                  </a:solidFill>
                  <a:latin typeface="+mn-lt"/>
                </a:rPr>
                <a:t>Hand &amp; body tracking</a:t>
              </a:r>
            </a:p>
          </p:txBody>
        </p:sp>
      </p:grpSp>
      <p:grpSp>
        <p:nvGrpSpPr>
          <p:cNvPr id="11" name="Group 10"/>
          <p:cNvGrpSpPr/>
          <p:nvPr/>
        </p:nvGrpSpPr>
        <p:grpSpPr>
          <a:xfrm>
            <a:off x="6556230" y="4267200"/>
            <a:ext cx="3197371" cy="2377708"/>
            <a:chOff x="5032229" y="4219441"/>
            <a:chExt cx="3197371" cy="2377708"/>
          </a:xfrm>
        </p:grpSpPr>
        <p:pic>
          <p:nvPicPr>
            <p:cNvPr id="8" name="Picture 7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032229" y="4219441"/>
              <a:ext cx="3197371" cy="1945254"/>
            </a:xfrm>
            <a:prstGeom prst="rect">
              <a:avLst/>
            </a:prstGeom>
          </p:spPr>
        </p:pic>
        <p:sp>
          <p:nvSpPr>
            <p:cNvPr id="13" name="Rectangle 8"/>
            <p:cNvSpPr>
              <a:spLocks noChangeArrowheads="1"/>
            </p:cNvSpPr>
            <p:nvPr/>
          </p:nvSpPr>
          <p:spPr bwMode="auto">
            <a:xfrm>
              <a:off x="5417410" y="6197039"/>
              <a:ext cx="2427011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eaLnBrk="0" hangingPunct="0">
                <a:spcBef>
                  <a:spcPct val="0"/>
                </a:spcBef>
              </a:pPr>
              <a:r>
                <a:rPr lang="en-US" sz="2000" b="0" dirty="0">
                  <a:solidFill>
                    <a:schemeClr val="tx1"/>
                  </a:solidFill>
                  <a:latin typeface="+mn-lt"/>
                </a:rPr>
                <a:t>3D-360 video capture</a:t>
              </a:r>
            </a:p>
          </p:txBody>
        </p:sp>
      </p:grpSp>
      <p:pic>
        <p:nvPicPr>
          <p:cNvPr id="12" name="Picture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86000" y="4226369"/>
            <a:ext cx="3674986" cy="1993213"/>
          </a:xfrm>
          <a:prstGeom prst="rect">
            <a:avLst/>
          </a:prstGeom>
        </p:spPr>
      </p:pic>
      <p:sp>
        <p:nvSpPr>
          <p:cNvPr id="16" name="Rectangle 8"/>
          <p:cNvSpPr>
            <a:spLocks noChangeArrowheads="1"/>
          </p:cNvSpPr>
          <p:nvPr/>
        </p:nvSpPr>
        <p:spPr bwMode="auto">
          <a:xfrm>
            <a:off x="2776398" y="6229449"/>
            <a:ext cx="269419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0" hangingPunct="0">
              <a:spcBef>
                <a:spcPct val="0"/>
              </a:spcBef>
            </a:pPr>
            <a:r>
              <a:rPr lang="en-US" sz="2000" b="0" dirty="0">
                <a:solidFill>
                  <a:schemeClr val="tx1"/>
                </a:solidFill>
                <a:latin typeface="+mn-lt"/>
              </a:rPr>
              <a:t>3D scene understanding</a:t>
            </a:r>
          </a:p>
        </p:txBody>
      </p:sp>
    </p:spTree>
    <p:extLst>
      <p:ext uri="{BB962C8B-B14F-4D97-AF65-F5344CB8AC3E}">
        <p14:creationId xmlns:p14="http://schemas.microsoft.com/office/powerpoint/2010/main" val="890649651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7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Current state of the art</a:t>
            </a:r>
          </a:p>
        </p:txBody>
      </p:sp>
      <p:sp>
        <p:nvSpPr>
          <p:cNvPr id="827395" name="Rectangle 3"/>
          <p:cNvSpPr>
            <a:spLocks noGrp="1" noChangeArrowheads="1"/>
          </p:cNvSpPr>
          <p:nvPr>
            <p:ph idx="1"/>
          </p:nvPr>
        </p:nvSpPr>
        <p:spPr>
          <a:xfrm>
            <a:off x="762000" y="1371600"/>
            <a:ext cx="10668000" cy="5257800"/>
          </a:xfrm>
        </p:spPr>
        <p:txBody>
          <a:bodyPr>
            <a:normAutofit/>
          </a:bodyPr>
          <a:lstStyle/>
          <a:p>
            <a:r>
              <a:rPr lang="en-US" sz="2800" dirty="0"/>
              <a:t>You just saw many examples of current systems.</a:t>
            </a:r>
          </a:p>
          <a:p>
            <a:pPr lvl="1"/>
            <a:r>
              <a:rPr lang="en-US" sz="2400" dirty="0"/>
              <a:t>Many of these are less than 5 years old</a:t>
            </a:r>
          </a:p>
          <a:p>
            <a:pPr lvl="1"/>
            <a:endParaRPr lang="en-US" sz="1600" dirty="0"/>
          </a:p>
          <a:p>
            <a:r>
              <a:rPr lang="en-US" sz="2800" dirty="0"/>
              <a:t>Computer vision is an active research area, and rapidly changing</a:t>
            </a:r>
            <a:endParaRPr lang="en-US" sz="2400" dirty="0"/>
          </a:p>
          <a:p>
            <a:pPr lvl="1"/>
            <a:r>
              <a:rPr lang="en-US" sz="2400" dirty="0"/>
              <a:t>Many new apps in the next 5 years</a:t>
            </a:r>
          </a:p>
          <a:p>
            <a:pPr lvl="1"/>
            <a:r>
              <a:rPr lang="en-US" sz="2400" dirty="0"/>
              <a:t>Deep learning and generative methods powering many modern applications</a:t>
            </a:r>
          </a:p>
          <a:p>
            <a:pPr lvl="1"/>
            <a:endParaRPr lang="en-US" sz="1400" dirty="0"/>
          </a:p>
          <a:p>
            <a:r>
              <a:rPr lang="en-US" sz="2800" dirty="0"/>
              <a:t>Many startups across a dizzying array of areas</a:t>
            </a:r>
          </a:p>
          <a:p>
            <a:pPr lvl="1"/>
            <a:r>
              <a:rPr lang="en-US" sz="2400" dirty="0"/>
              <a:t>Generative AI, robotics, autonomous vehicles, medical imaging, construction, inspection, VR/AR, 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73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73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73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73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739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99780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267200" y="1524000"/>
            <a:ext cx="19431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936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is computer vision difficult?</a:t>
            </a:r>
          </a:p>
        </p:txBody>
      </p:sp>
      <p:pic>
        <p:nvPicPr>
          <p:cNvPr id="1099779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895600" y="2286000"/>
            <a:ext cx="2286000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099778" name="Picture 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057401" y="1447800"/>
            <a:ext cx="2043953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8" name="TextBox 7"/>
          <p:cNvSpPr txBox="1"/>
          <p:nvPr/>
        </p:nvSpPr>
        <p:spPr>
          <a:xfrm>
            <a:off x="3008262" y="3821668"/>
            <a:ext cx="20882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n-lt"/>
              </a:rPr>
              <a:t>Viewpoint variation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3429001" y="6248400"/>
            <a:ext cx="13110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n-lt"/>
              </a:rPr>
              <a:t>Illumination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8212823" y="6107668"/>
            <a:ext cx="6652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n-lt"/>
              </a:rPr>
              <a:t>Scale</a:t>
            </a:r>
          </a:p>
        </p:txBody>
      </p:sp>
      <p:pic>
        <p:nvPicPr>
          <p:cNvPr id="1076225" name="Picture 1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981200" y="4343400"/>
            <a:ext cx="1968012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076226" name="Picture 2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276600" y="4572001"/>
            <a:ext cx="1981200" cy="13040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076228" name="Picture 4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4419600" y="4800601"/>
            <a:ext cx="1981200" cy="13040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3" name="Picture 2" descr="A picture containing outdoor, person, young, boy&#10;&#10;Description automatically generated">
            <a:extLst>
              <a:ext uri="{FF2B5EF4-FFF2-40B4-BE49-F238E27FC236}">
                <a16:creationId xmlns:a16="http://schemas.microsoft.com/office/drawing/2014/main" id="{6130EBEC-3807-4F1F-A322-5BEABAE9E122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4202" y="1371600"/>
            <a:ext cx="3147848" cy="4718820"/>
          </a:xfrm>
          <a:prstGeom prst="rect">
            <a:avLst/>
          </a:prstGeom>
        </p:spPr>
      </p:pic>
      <p:sp>
        <p:nvSpPr>
          <p:cNvPr id="4" name="Rectangle 3">
            <a:hlinkClick r:id="rId10"/>
            <a:extLst>
              <a:ext uri="{FF2B5EF4-FFF2-40B4-BE49-F238E27FC236}">
                <a16:creationId xmlns:a16="http://schemas.microsoft.com/office/drawing/2014/main" id="{AED27E65-B332-4F44-9491-5D6B60797FEA}"/>
              </a:ext>
            </a:extLst>
          </p:cNvPr>
          <p:cNvSpPr/>
          <p:nvPr/>
        </p:nvSpPr>
        <p:spPr>
          <a:xfrm>
            <a:off x="7898695" y="5803686"/>
            <a:ext cx="2247731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0" dirty="0">
                <a:solidFill>
                  <a:schemeClr val="bg1"/>
                </a:solidFill>
                <a:hlinkClick r:id="rId1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Credit: Flickr user </a:t>
            </a:r>
            <a:r>
              <a:rPr lang="en-US" b="0" dirty="0" err="1">
                <a:solidFill>
                  <a:schemeClr val="bg1"/>
                </a:solidFill>
                <a:hlinkClick r:id="rId1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michaelpaul</a:t>
            </a:r>
            <a:endParaRPr lang="en-US" b="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9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9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97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62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6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62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13" grpId="0"/>
      <p:bldP spid="17" grpId="0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is computer vision difficult?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1981200" y="1295401"/>
            <a:ext cx="4038600" cy="2366367"/>
            <a:chOff x="304800" y="1600200"/>
            <a:chExt cx="4876800" cy="2857500"/>
          </a:xfrm>
        </p:grpSpPr>
        <p:pic>
          <p:nvPicPr>
            <p:cNvPr id="1100804" name="Picture 4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304800" y="1676400"/>
              <a:ext cx="2286000" cy="14668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100805" name="Picture 5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1676400" y="2743200"/>
              <a:ext cx="2286000" cy="17145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100806" name="Picture 6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2895600" y="1600200"/>
              <a:ext cx="2286000" cy="17145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1" name="TextBox 10"/>
          <p:cNvSpPr txBox="1"/>
          <p:nvPr/>
        </p:nvSpPr>
        <p:spPr>
          <a:xfrm>
            <a:off x="2976572" y="3745468"/>
            <a:ext cx="21586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j-lt"/>
              </a:rPr>
              <a:t>Intra-class variation</a:t>
            </a:r>
          </a:p>
        </p:txBody>
      </p:sp>
      <p:pic>
        <p:nvPicPr>
          <p:cNvPr id="1100807" name="Picture 7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590800" y="4191000"/>
            <a:ext cx="2781300" cy="2225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3" name="TextBox 12"/>
          <p:cNvSpPr txBox="1"/>
          <p:nvPr/>
        </p:nvSpPr>
        <p:spPr>
          <a:xfrm>
            <a:off x="2916707" y="6424043"/>
            <a:ext cx="21084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j-lt"/>
              </a:rPr>
              <a:t>Background clutter</a:t>
            </a:r>
          </a:p>
        </p:txBody>
      </p:sp>
      <p:pic>
        <p:nvPicPr>
          <p:cNvPr id="14" name="Picture 6" descr="bird_head_motion_blur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086600" y="1524000"/>
            <a:ext cx="2667000" cy="1741412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5" name="TextBox 14"/>
          <p:cNvSpPr txBox="1"/>
          <p:nvPr/>
        </p:nvSpPr>
        <p:spPr>
          <a:xfrm>
            <a:off x="6909828" y="3352800"/>
            <a:ext cx="305423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j-lt"/>
              </a:rPr>
              <a:t>Motion (Source: S. Lazebnik)</a:t>
            </a:r>
          </a:p>
        </p:txBody>
      </p:sp>
      <p:pic>
        <p:nvPicPr>
          <p:cNvPr id="1074177" name="Picture 1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934200" y="4114800"/>
            <a:ext cx="2895600" cy="2171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16" name="TextBox 15"/>
          <p:cNvSpPr txBox="1"/>
          <p:nvPr/>
        </p:nvSpPr>
        <p:spPr>
          <a:xfrm>
            <a:off x="7855552" y="6336268"/>
            <a:ext cx="11785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0" dirty="0">
                <a:solidFill>
                  <a:schemeClr val="tx1"/>
                </a:solidFill>
                <a:latin typeface="+mj-lt"/>
              </a:rPr>
              <a:t>Occlusion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08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4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5" grpId="0"/>
      <p:bldP spid="16" grpId="0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45491" name="Group 19"/>
          <p:cNvGrpSpPr>
            <a:grpSpLocks/>
          </p:cNvGrpSpPr>
          <p:nvPr/>
        </p:nvGrpSpPr>
        <p:grpSpPr bwMode="auto">
          <a:xfrm>
            <a:off x="2057400" y="762000"/>
            <a:ext cx="5715000" cy="5715000"/>
            <a:chOff x="1776" y="480"/>
            <a:chExt cx="3600" cy="3600"/>
          </a:xfrm>
        </p:grpSpPr>
        <p:graphicFrame>
          <p:nvGraphicFramePr>
            <p:cNvPr id="745475" name="Object 3"/>
            <p:cNvGraphicFramePr>
              <a:graphicFrameLocks noChangeAspect="1"/>
            </p:cNvGraphicFramePr>
            <p:nvPr/>
          </p:nvGraphicFramePr>
          <p:xfrm>
            <a:off x="1776" y="2352"/>
            <a:ext cx="1728" cy="172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Image File" r:id="rId3" imgW="3251160" imgH="3251160" progId="">
                    <p:embed/>
                  </p:oleObj>
                </mc:Choice>
                <mc:Fallback>
                  <p:oleObj name="Image File" r:id="rId3" imgW="3251160" imgH="3251160" progId="">
                    <p:embed/>
                    <p:pic>
                      <p:nvPicPr>
                        <p:cNvPr id="0" name="Picture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4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776" y="2352"/>
                          <a:ext cx="1728" cy="172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745476" name="Object 4"/>
            <p:cNvGraphicFramePr>
              <a:graphicFrameLocks noChangeAspect="1"/>
            </p:cNvGraphicFramePr>
            <p:nvPr/>
          </p:nvGraphicFramePr>
          <p:xfrm>
            <a:off x="1776" y="480"/>
            <a:ext cx="1728" cy="172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Image File" r:id="rId5" imgW="3251160" imgH="3251160" progId="">
                    <p:embed/>
                  </p:oleObj>
                </mc:Choice>
                <mc:Fallback>
                  <p:oleObj name="Image File" r:id="rId5" imgW="3251160" imgH="3251160" progId="">
                    <p:embed/>
                    <p:pic>
                      <p:nvPicPr>
                        <p:cNvPr id="0" name="Picture 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6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776" y="480"/>
                          <a:ext cx="1728" cy="172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745477" name="Object 5"/>
            <p:cNvGraphicFramePr>
              <a:graphicFrameLocks noChangeAspect="1"/>
            </p:cNvGraphicFramePr>
            <p:nvPr/>
          </p:nvGraphicFramePr>
          <p:xfrm>
            <a:off x="3648" y="2352"/>
            <a:ext cx="1728" cy="172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Image" r:id="rId7" imgW="3250794" imgH="3250794" progId="">
                    <p:embed/>
                  </p:oleObj>
                </mc:Choice>
                <mc:Fallback>
                  <p:oleObj name="Image" r:id="rId7" imgW="3250794" imgH="3250794" progId="">
                    <p:embed/>
                    <p:pic>
                      <p:nvPicPr>
                        <p:cNvPr id="0" name="Picture 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8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648" y="2352"/>
                          <a:ext cx="1728" cy="172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745478" name="Object 6"/>
            <p:cNvGraphicFramePr>
              <a:graphicFrameLocks noChangeAspect="1"/>
            </p:cNvGraphicFramePr>
            <p:nvPr/>
          </p:nvGraphicFramePr>
          <p:xfrm>
            <a:off x="3648" y="480"/>
            <a:ext cx="1728" cy="1728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Image" r:id="rId9" imgW="3250794" imgH="3250794" progId="">
                    <p:embed/>
                  </p:oleObj>
                </mc:Choice>
                <mc:Fallback>
                  <p:oleObj name="Image" r:id="rId9" imgW="3250794" imgH="3250794" progId="">
                    <p:embed/>
                    <p:pic>
                      <p:nvPicPr>
                        <p:cNvPr id="0" name="Picture 6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10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648" y="480"/>
                          <a:ext cx="1728" cy="1728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grpSp>
        <p:nvGrpSpPr>
          <p:cNvPr id="745492" name="Group 20"/>
          <p:cNvGrpSpPr>
            <a:grpSpLocks/>
          </p:cNvGrpSpPr>
          <p:nvPr/>
        </p:nvGrpSpPr>
        <p:grpSpPr bwMode="auto">
          <a:xfrm>
            <a:off x="2209800" y="1219200"/>
            <a:ext cx="4495800" cy="5257800"/>
            <a:chOff x="1872" y="768"/>
            <a:chExt cx="2832" cy="3312"/>
          </a:xfrm>
        </p:grpSpPr>
        <p:sp>
          <p:nvSpPr>
            <p:cNvPr id="745479" name="Oval 7"/>
            <p:cNvSpPr>
              <a:spLocks noChangeArrowheads="1"/>
            </p:cNvSpPr>
            <p:nvPr/>
          </p:nvSpPr>
          <p:spPr bwMode="auto">
            <a:xfrm>
              <a:off x="2304" y="1824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0" name="Oval 8"/>
            <p:cNvSpPr>
              <a:spLocks noChangeArrowheads="1"/>
            </p:cNvSpPr>
            <p:nvPr/>
          </p:nvSpPr>
          <p:spPr bwMode="auto">
            <a:xfrm>
              <a:off x="2688" y="1632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1" name="Oval 9"/>
            <p:cNvSpPr>
              <a:spLocks noChangeArrowheads="1"/>
            </p:cNvSpPr>
            <p:nvPr/>
          </p:nvSpPr>
          <p:spPr bwMode="auto">
            <a:xfrm>
              <a:off x="3888" y="768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2" name="Oval 10"/>
            <p:cNvSpPr>
              <a:spLocks noChangeArrowheads="1"/>
            </p:cNvSpPr>
            <p:nvPr/>
          </p:nvSpPr>
          <p:spPr bwMode="auto">
            <a:xfrm>
              <a:off x="1872" y="3264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3" name="Oval 11"/>
            <p:cNvSpPr>
              <a:spLocks noChangeArrowheads="1"/>
            </p:cNvSpPr>
            <p:nvPr/>
          </p:nvSpPr>
          <p:spPr bwMode="auto">
            <a:xfrm>
              <a:off x="2640" y="3456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4" name="Oval 12"/>
            <p:cNvSpPr>
              <a:spLocks noChangeArrowheads="1"/>
            </p:cNvSpPr>
            <p:nvPr/>
          </p:nvSpPr>
          <p:spPr bwMode="auto">
            <a:xfrm>
              <a:off x="2736" y="2976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5" name="Oval 13"/>
            <p:cNvSpPr>
              <a:spLocks noChangeArrowheads="1"/>
            </p:cNvSpPr>
            <p:nvPr/>
          </p:nvSpPr>
          <p:spPr bwMode="auto">
            <a:xfrm>
              <a:off x="3792" y="3600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45486" name="Oval 14"/>
            <p:cNvSpPr>
              <a:spLocks noChangeArrowheads="1"/>
            </p:cNvSpPr>
            <p:nvPr/>
          </p:nvSpPr>
          <p:spPr bwMode="auto">
            <a:xfrm>
              <a:off x="4224" y="3600"/>
              <a:ext cx="480" cy="480"/>
            </a:xfrm>
            <a:prstGeom prst="ellipse">
              <a:avLst/>
            </a:prstGeom>
            <a:noFill/>
            <a:ln w="28575">
              <a:solidFill>
                <a:srgbClr val="FF33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graphicFrame>
        <p:nvGraphicFramePr>
          <p:cNvPr id="745487" name="Object 15"/>
          <p:cNvGraphicFramePr>
            <a:graphicFrameLocks noChangeAspect="1"/>
          </p:cNvGraphicFramePr>
          <p:nvPr/>
        </p:nvGraphicFramePr>
        <p:xfrm>
          <a:off x="8763000" y="3200401"/>
          <a:ext cx="757238" cy="473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Image File" r:id="rId11" imgW="3251160" imgH="3251160" progId="">
                  <p:embed/>
                </p:oleObj>
              </mc:Choice>
              <mc:Fallback>
                <p:oleObj name="Image File" r:id="rId11" imgW="3251160" imgH="3251160" progId="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 l="31035" t="82759" r="41379"/>
                      <a:stretch>
                        <a:fillRect/>
                      </a:stretch>
                    </p:blipFill>
                    <p:spPr bwMode="auto">
                      <a:xfrm>
                        <a:off x="8763000" y="3200401"/>
                        <a:ext cx="757238" cy="4730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45488" name="Rectangle 16"/>
          <p:cNvSpPr>
            <a:spLocks noGrp="1" noChangeArrowheads="1"/>
          </p:cNvSpPr>
          <p:nvPr>
            <p:ph type="title"/>
          </p:nvPr>
        </p:nvSpPr>
        <p:spPr>
          <a:xfrm>
            <a:off x="304800" y="136192"/>
            <a:ext cx="8229600" cy="563563"/>
          </a:xfrm>
          <a:noFill/>
          <a:ln/>
        </p:spPr>
        <p:txBody>
          <a:bodyPr>
            <a:normAutofit fontScale="90000"/>
          </a:bodyPr>
          <a:lstStyle/>
          <a:p>
            <a:r>
              <a:rPr lang="en-US" dirty="0"/>
              <a:t>Challenges:  local ambiguity</a:t>
            </a:r>
          </a:p>
        </p:txBody>
      </p:sp>
      <p:sp>
        <p:nvSpPr>
          <p:cNvPr id="745490" name="Text Box 18"/>
          <p:cNvSpPr txBox="1">
            <a:spLocks noChangeArrowheads="1"/>
          </p:cNvSpPr>
          <p:nvPr/>
        </p:nvSpPr>
        <p:spPr bwMode="auto">
          <a:xfrm>
            <a:off x="7777164" y="6575425"/>
            <a:ext cx="282257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l" eaLnBrk="0" hangingPunct="0">
              <a:spcBef>
                <a:spcPct val="0"/>
              </a:spcBef>
            </a:pPr>
            <a:r>
              <a:rPr lang="en-US" b="0" dirty="0">
                <a:solidFill>
                  <a:schemeClr val="tx1"/>
                </a:solidFill>
                <a:latin typeface="+mj-lt"/>
                <a:cs typeface="Arial" charset="0"/>
              </a:rPr>
              <a:t>slide credit: Fei-Fei, Fergus &amp; Torralba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54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54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9506" name="Rectangle 2"/>
          <p:cNvSpPr>
            <a:spLocks noGrp="1" noChangeArrowheads="1"/>
          </p:cNvSpPr>
          <p:nvPr>
            <p:ph type="title"/>
          </p:nvPr>
        </p:nvSpPr>
        <p:spPr>
          <a:xfrm>
            <a:off x="381000" y="-152400"/>
            <a:ext cx="10515600" cy="1143000"/>
          </a:xfrm>
        </p:spPr>
        <p:txBody>
          <a:bodyPr>
            <a:normAutofit/>
          </a:bodyPr>
          <a:lstStyle/>
          <a:p>
            <a:r>
              <a:rPr lang="en-US" sz="3600" dirty="0"/>
              <a:t>But there are lots of visual cues we can use…</a:t>
            </a:r>
          </a:p>
        </p:txBody>
      </p:sp>
      <p:pic>
        <p:nvPicPr>
          <p:cNvPr id="789514" name="Picture 10" descr="brunei"/>
          <p:cNvPicPr>
            <a:picLocks noChangeAspect="1" noChangeArrowheads="1"/>
          </p:cNvPicPr>
          <p:nvPr/>
        </p:nvPicPr>
        <p:blipFill>
          <a:blip r:embed="rId3" cstate="print"/>
          <a:srcRect t="6250"/>
          <a:stretch>
            <a:fillRect/>
          </a:stretch>
        </p:blipFill>
        <p:spPr bwMode="auto">
          <a:xfrm>
            <a:off x="2209800" y="876962"/>
            <a:ext cx="7820152" cy="5500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Text Box 9"/>
          <p:cNvSpPr txBox="1">
            <a:spLocks noChangeArrowheads="1"/>
          </p:cNvSpPr>
          <p:nvPr/>
        </p:nvSpPr>
        <p:spPr bwMode="auto">
          <a:xfrm>
            <a:off x="8991600" y="6458502"/>
            <a:ext cx="1648208" cy="276999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Source: S. Lazebnik</a:t>
            </a:r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5106" name="Rectangle 2"/>
          <p:cNvSpPr>
            <a:spLocks noGrp="1" noChangeArrowheads="1"/>
          </p:cNvSpPr>
          <p:nvPr>
            <p:ph type="title"/>
          </p:nvPr>
        </p:nvSpPr>
        <p:spPr>
          <a:xfrm>
            <a:off x="609600" y="114299"/>
            <a:ext cx="8229600" cy="1143000"/>
          </a:xfrm>
        </p:spPr>
        <p:txBody>
          <a:bodyPr/>
          <a:lstStyle/>
          <a:p>
            <a:r>
              <a:rPr lang="en-US" dirty="0"/>
              <a:t>Bottom line</a:t>
            </a:r>
          </a:p>
        </p:txBody>
      </p:sp>
      <p:sp>
        <p:nvSpPr>
          <p:cNvPr id="815107" name="Rectangle 3"/>
          <p:cNvSpPr>
            <a:spLocks noGrp="1" noChangeArrowheads="1"/>
          </p:cNvSpPr>
          <p:nvPr>
            <p:ph idx="1"/>
          </p:nvPr>
        </p:nvSpPr>
        <p:spPr>
          <a:xfrm>
            <a:off x="609600" y="1371600"/>
            <a:ext cx="11049000" cy="5257800"/>
          </a:xfrm>
        </p:spPr>
        <p:txBody>
          <a:bodyPr>
            <a:normAutofit/>
          </a:bodyPr>
          <a:lstStyle/>
          <a:p>
            <a:r>
              <a:rPr lang="en-US" dirty="0"/>
              <a:t>Perception is an inherently ambiguous problem</a:t>
            </a:r>
          </a:p>
          <a:p>
            <a:pPr lvl="1"/>
            <a:r>
              <a:rPr lang="en-US" dirty="0"/>
              <a:t>Many different 3D scenes could have given rise to a given 2D image</a:t>
            </a:r>
          </a:p>
          <a:p>
            <a:pPr lvl="1"/>
            <a:endParaRPr lang="en-US" dirty="0"/>
          </a:p>
          <a:p>
            <a:pPr marL="457200" lvl="1" indent="0">
              <a:buNone/>
            </a:pPr>
            <a:endParaRPr lang="en-US" dirty="0"/>
          </a:p>
          <a:p>
            <a:pPr marL="457200" lvl="1" indent="0">
              <a:buNone/>
            </a:pPr>
            <a:endParaRPr lang="en-US" dirty="0"/>
          </a:p>
          <a:p>
            <a:pPr marL="457200" lvl="1" indent="0">
              <a:buNone/>
            </a:pPr>
            <a:endParaRPr lang="en-US" dirty="0"/>
          </a:p>
          <a:p>
            <a:pPr marL="457200" lvl="1" indent="0">
              <a:buNone/>
            </a:pPr>
            <a:endParaRPr lang="en-US" dirty="0"/>
          </a:p>
          <a:p>
            <a:pPr lvl="1"/>
            <a:endParaRPr lang="en-US" dirty="0"/>
          </a:p>
          <a:p>
            <a:pPr lvl="1">
              <a:buNone/>
            </a:pPr>
            <a:endParaRPr lang="en-US" dirty="0"/>
          </a:p>
          <a:p>
            <a:pPr lvl="1"/>
            <a:r>
              <a:rPr lang="en-US" dirty="0"/>
              <a:t>We often must use prior knowledge about the world’s structure</a:t>
            </a:r>
          </a:p>
        </p:txBody>
      </p:sp>
      <p:sp>
        <p:nvSpPr>
          <p:cNvPr id="815112" name="Rectangle 8"/>
          <p:cNvSpPr>
            <a:spLocks noChangeArrowheads="1"/>
          </p:cNvSpPr>
          <p:nvPr/>
        </p:nvSpPr>
        <p:spPr bwMode="auto">
          <a:xfrm>
            <a:off x="8778875" y="6583364"/>
            <a:ext cx="1866900" cy="274637"/>
          </a:xfrm>
          <a:prstGeom prst="rect">
            <a:avLst/>
          </a:prstGeom>
          <a:noFill/>
          <a:ln w="1905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b="0">
                <a:solidFill>
                  <a:schemeClr val="bg1"/>
                </a:solidFill>
              </a:rPr>
              <a:t>Image source: F. Durand</a:t>
            </a:r>
          </a:p>
        </p:txBody>
      </p:sp>
      <p:pic>
        <p:nvPicPr>
          <p:cNvPr id="110592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657600" y="2667000"/>
            <a:ext cx="4572000" cy="30145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E0D0FF0-4370-4091-ABE8-161F77359353}"/>
              </a:ext>
            </a:extLst>
          </p:cNvPr>
          <p:cNvSpPr txBox="1"/>
          <p:nvPr/>
        </p:nvSpPr>
        <p:spPr>
          <a:xfrm>
            <a:off x="3657600" y="5681507"/>
            <a:ext cx="463146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b="0" dirty="0">
                <a:solidFill>
                  <a:schemeClr val="tx1"/>
                </a:solidFill>
                <a:latin typeface="+mj-lt"/>
              </a:rPr>
              <a:t>Artist Julian </a:t>
            </a:r>
            <a:r>
              <a:rPr lang="en-US" sz="1600" b="0" dirty="0" err="1">
                <a:solidFill>
                  <a:schemeClr val="tx1"/>
                </a:solidFill>
                <a:latin typeface="+mj-lt"/>
              </a:rPr>
              <a:t>Beever</a:t>
            </a:r>
            <a:r>
              <a:rPr lang="en-US" sz="1600" b="0" dirty="0">
                <a:solidFill>
                  <a:schemeClr val="tx1"/>
                </a:solidFill>
                <a:latin typeface="+mj-lt"/>
              </a:rPr>
              <a:t> with his anamorphic Coke bottle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510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0114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0115" name="Picture 3" descr="Screen Shot 2015-01-21 at 11.55.15 AM.png"/>
          <p:cNvSpPr>
            <a:spLocks noChangeAspect="1"/>
          </p:cNvSpPr>
          <p:nvPr/>
        </p:nvSpPr>
        <p:spPr bwMode="auto">
          <a:xfrm>
            <a:off x="1524000" y="187326"/>
            <a:ext cx="9144000" cy="6442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endParaRPr lang="en-US" altLang="en-US"/>
          </a:p>
        </p:txBody>
      </p:sp>
      <p:pic>
        <p:nvPicPr>
          <p:cNvPr id="90116" name="Picture 1" descr="Screen Shot 2015-01-21 at 11.55.15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152401"/>
            <a:ext cx="9144000" cy="6442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90514814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113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1139" name="Picture 3" descr="Screen Shot 2015-01-21 at 11.55.15 AM.png"/>
          <p:cNvSpPr>
            <a:spLocks noChangeAspect="1"/>
          </p:cNvSpPr>
          <p:nvPr/>
        </p:nvSpPr>
        <p:spPr bwMode="auto">
          <a:xfrm>
            <a:off x="1524000" y="187326"/>
            <a:ext cx="9144000" cy="6442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endParaRPr lang="en-US" altLang="en-US"/>
          </a:p>
        </p:txBody>
      </p:sp>
      <p:pic>
        <p:nvPicPr>
          <p:cNvPr id="91140" name="Picture 1" descr="Screen Shot 2015-01-21 at 11.55.15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556" r="29861" b="53574"/>
          <a:stretch>
            <a:fillRect/>
          </a:stretch>
        </p:blipFill>
        <p:spPr bwMode="auto">
          <a:xfrm>
            <a:off x="1905000" y="152400"/>
            <a:ext cx="8077200" cy="667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49720741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1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sp>
        <p:nvSpPr>
          <p:cNvPr id="92162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en-US"/>
          </a:p>
        </p:txBody>
      </p:sp>
      <p:pic>
        <p:nvPicPr>
          <p:cNvPr id="92163" name="Picture 1" descr="Screen Shot 2015-01-21 at 11.55.15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081" t="47131" r="29457"/>
          <a:stretch>
            <a:fillRect/>
          </a:stretch>
        </p:blipFill>
        <p:spPr bwMode="auto">
          <a:xfrm>
            <a:off x="2133600" y="1"/>
            <a:ext cx="7162800" cy="6761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70587460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/>
              <a:t>CS5670</a:t>
            </a:r>
            <a:r>
              <a:rPr lang="en-US" dirty="0"/>
              <a:t>: Introduction to Computer Vision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Project-based course whose goal is to teach you the basics of computer vision – image processing, geometry, recognition – in a hands-on way</a:t>
            </a:r>
          </a:p>
        </p:txBody>
      </p:sp>
    </p:spTree>
    <p:extLst>
      <p:ext uri="{BB962C8B-B14F-4D97-AF65-F5344CB8AC3E}">
        <p14:creationId xmlns:p14="http://schemas.microsoft.com/office/powerpoint/2010/main" val="3915045968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Course requirements</a:t>
            </a:r>
          </a:p>
        </p:txBody>
      </p:sp>
      <p:sp>
        <p:nvSpPr>
          <p:cNvPr id="4" name="Rectangle 3"/>
          <p:cNvSpPr>
            <a:spLocks noGrp="1" noChangeArrowheads="1"/>
          </p:cNvSpPr>
          <p:nvPr>
            <p:ph idx="1"/>
            <p:custDataLst>
              <p:tags r:id="rId1"/>
            </p:custDataLst>
          </p:nvPr>
        </p:nvSpPr>
        <p:spPr>
          <a:xfrm>
            <a:off x="762000" y="1371601"/>
            <a:ext cx="10820400" cy="5105399"/>
          </a:xfrm>
        </p:spPr>
        <p:txBody>
          <a:bodyPr>
            <a:normAutofit/>
          </a:bodyPr>
          <a:lstStyle/>
          <a:p>
            <a:r>
              <a:rPr lang="en-US" dirty="0"/>
              <a:t>Prerequisites</a:t>
            </a:r>
          </a:p>
          <a:p>
            <a:pPr lvl="1"/>
            <a:r>
              <a:rPr lang="en-US" dirty="0"/>
              <a:t>Data structures</a:t>
            </a:r>
          </a:p>
          <a:p>
            <a:pPr lvl="1"/>
            <a:r>
              <a:rPr lang="en-US" dirty="0"/>
              <a:t>Good working knowledge of Python programming</a:t>
            </a:r>
          </a:p>
          <a:p>
            <a:pPr lvl="1"/>
            <a:r>
              <a:rPr lang="en-US" dirty="0"/>
              <a:t>Linear algebra</a:t>
            </a:r>
          </a:p>
          <a:p>
            <a:pPr lvl="1"/>
            <a:r>
              <a:rPr lang="en-US" dirty="0"/>
              <a:t>Vector calculus</a:t>
            </a:r>
          </a:p>
          <a:p>
            <a:pPr marL="457200" lvl="1" indent="0">
              <a:buNone/>
            </a:pPr>
            <a:endParaRPr lang="en-US" dirty="0"/>
          </a:p>
          <a:p>
            <a:r>
              <a:rPr lang="en-US" dirty="0"/>
              <a:t>Course does </a:t>
            </a:r>
            <a:r>
              <a:rPr lang="en-US" b="1" i="1" dirty="0"/>
              <a:t>not</a:t>
            </a:r>
            <a:r>
              <a:rPr lang="en-US" dirty="0"/>
              <a:t> assume prior imaging experience</a:t>
            </a:r>
          </a:p>
          <a:p>
            <a:pPr lvl="1"/>
            <a:r>
              <a:rPr lang="en-US" dirty="0"/>
              <a:t>computer vision, image processing, graphics, etc.</a:t>
            </a:r>
          </a:p>
          <a:p>
            <a:pPr marL="0" indent="0">
              <a:buNone/>
            </a:pPr>
            <a:endParaRPr lang="en-US" sz="2600" dirty="0"/>
          </a:p>
          <a:p>
            <a:pPr>
              <a:buNone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908079894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5410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/>
              <a:t>Course overview (tentative)</a:t>
            </a:r>
          </a:p>
        </p:txBody>
      </p:sp>
      <p:sp>
        <p:nvSpPr>
          <p:cNvPr id="785411" name="Rectangle 3"/>
          <p:cNvSpPr>
            <a:spLocks noGrp="1" noChangeArrowheads="1"/>
          </p:cNvSpPr>
          <p:nvPr>
            <p:ph idx="1"/>
          </p:nvPr>
        </p:nvSpPr>
        <p:spPr>
          <a:xfrm>
            <a:off x="4572000" y="1371600"/>
            <a:ext cx="6629400" cy="5562600"/>
          </a:xfrm>
        </p:spPr>
        <p:txBody>
          <a:bodyPr>
            <a:normAutofit/>
          </a:bodyPr>
          <a:lstStyle/>
          <a:p>
            <a:pPr marL="609600" indent="-609600">
              <a:buAutoNum type="arabicPeriod"/>
            </a:pPr>
            <a:r>
              <a:rPr lang="en-US" dirty="0"/>
              <a:t>Low-level vision</a:t>
            </a:r>
          </a:p>
          <a:p>
            <a:pPr marL="1009650" lvl="1" indent="-609600"/>
            <a:r>
              <a:rPr lang="en-US" sz="2400" dirty="0"/>
              <a:t>image processing, edge detection, feature detection, cameras, image formation</a:t>
            </a:r>
          </a:p>
          <a:p>
            <a:pPr marL="400050" lvl="1" indent="0">
              <a:buNone/>
            </a:pPr>
            <a:endParaRPr lang="en-US" sz="2400" dirty="0"/>
          </a:p>
          <a:p>
            <a:pPr marL="609600" indent="-609600">
              <a:buFont typeface="Arial" pitchFamily="34" charset="0"/>
              <a:buAutoNum type="arabicPeriod"/>
            </a:pPr>
            <a:r>
              <a:rPr lang="en-US" dirty="0"/>
              <a:t>Geometry &amp; appearance</a:t>
            </a:r>
          </a:p>
          <a:p>
            <a:pPr marL="1009650" lvl="1" indent="-609600"/>
            <a:r>
              <a:rPr lang="en-US" sz="2400" dirty="0"/>
              <a:t>projective geometry, stereo, structure from motion, optimization, lighting &amp; materials</a:t>
            </a:r>
          </a:p>
          <a:p>
            <a:pPr marL="400050" lvl="1" indent="0">
              <a:buNone/>
            </a:pPr>
            <a:endParaRPr lang="en-US" sz="2400" dirty="0"/>
          </a:p>
          <a:p>
            <a:pPr marL="609600" indent="-609600">
              <a:buFont typeface="Arial" pitchFamily="34" charset="0"/>
              <a:buAutoNum type="arabicPeriod"/>
            </a:pPr>
            <a:r>
              <a:rPr lang="en-US" dirty="0"/>
              <a:t>Recognition &amp; generative models</a:t>
            </a:r>
          </a:p>
          <a:p>
            <a:pPr marL="1009650" lvl="1" indent="-609600"/>
            <a:r>
              <a:rPr lang="en-US" sz="2400" dirty="0"/>
              <a:t>object classification, deep learning, diffusion models</a:t>
            </a: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108032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438400" y="1600200"/>
            <a:ext cx="1600200" cy="10040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080325" name="Picture 5" descr="C:\snavely\work\teaching\09Fa-CS6610\material\Epipolar_geometry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405666" y="3124200"/>
            <a:ext cx="1709134" cy="1052734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080326" name="Picture 6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514600" y="4953000"/>
            <a:ext cx="1600200" cy="10601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54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54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03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5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54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03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85411" grpId="0" uiExpand="1" build="p"/>
    </p:bld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891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1. Low-level vision</a:t>
            </a:r>
          </a:p>
        </p:txBody>
      </p:sp>
      <p:sp>
        <p:nvSpPr>
          <p:cNvPr id="678929" name="Rectangle 17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Basic image processing and image formation</a:t>
            </a:r>
          </a:p>
        </p:txBody>
      </p:sp>
      <p:grpSp>
        <p:nvGrpSpPr>
          <p:cNvPr id="678931" name="Group 19"/>
          <p:cNvGrpSpPr>
            <a:grpSpLocks/>
          </p:cNvGrpSpPr>
          <p:nvPr/>
        </p:nvGrpSpPr>
        <p:grpSpPr bwMode="auto">
          <a:xfrm>
            <a:off x="2006600" y="2438400"/>
            <a:ext cx="4267200" cy="1397000"/>
            <a:chOff x="2880" y="1234"/>
            <a:chExt cx="2688" cy="880"/>
          </a:xfrm>
        </p:grpSpPr>
        <p:pic>
          <p:nvPicPr>
            <p:cNvPr id="678918" name="Picture 6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4032" y="1378"/>
              <a:ext cx="248" cy="248"/>
            </a:xfrm>
            <a:prstGeom prst="rect">
              <a:avLst/>
            </a:prstGeom>
            <a:noFill/>
          </p:spPr>
        </p:pic>
        <p:pic>
          <p:nvPicPr>
            <p:cNvPr id="678919" name="Picture 7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2880" y="1234"/>
              <a:ext cx="892" cy="613"/>
            </a:xfrm>
            <a:prstGeom prst="rect">
              <a:avLst/>
            </a:prstGeom>
            <a:noFill/>
          </p:spPr>
        </p:pic>
        <p:pic>
          <p:nvPicPr>
            <p:cNvPr id="678920" name="Picture 8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4656" y="1234"/>
              <a:ext cx="912" cy="619"/>
            </a:xfrm>
            <a:prstGeom prst="rect">
              <a:avLst/>
            </a:prstGeom>
            <a:noFill/>
          </p:spPr>
        </p:pic>
        <p:sp>
          <p:nvSpPr>
            <p:cNvPr id="678925" name="Text Box 13"/>
            <p:cNvSpPr txBox="1">
              <a:spLocks noChangeArrowheads="1"/>
            </p:cNvSpPr>
            <p:nvPr/>
          </p:nvSpPr>
          <p:spPr bwMode="auto">
            <a:xfrm>
              <a:off x="3312" y="1881"/>
              <a:ext cx="1558" cy="233"/>
            </a:xfrm>
            <a:prstGeom prst="rect">
              <a:avLst/>
            </a:prstGeom>
            <a:noFill/>
            <a:ln w="1905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1800" b="0" dirty="0">
                  <a:solidFill>
                    <a:schemeClr val="tx1"/>
                  </a:solidFill>
                  <a:latin typeface="+mn-lt"/>
                </a:rPr>
                <a:t>Filtering, edge detection</a:t>
              </a:r>
            </a:p>
          </p:txBody>
        </p:sp>
        <p:sp>
          <p:nvSpPr>
            <p:cNvPr id="678926" name="Text Box 14"/>
            <p:cNvSpPr txBox="1">
              <a:spLocks noChangeArrowheads="1"/>
            </p:cNvSpPr>
            <p:nvPr/>
          </p:nvSpPr>
          <p:spPr bwMode="auto">
            <a:xfrm>
              <a:off x="3792" y="1378"/>
              <a:ext cx="216" cy="365"/>
            </a:xfrm>
            <a:prstGeom prst="rect">
              <a:avLst/>
            </a:prstGeom>
            <a:noFill/>
            <a:ln w="1905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3200">
                  <a:solidFill>
                    <a:schemeClr val="bg1"/>
                  </a:solidFill>
                </a:rPr>
                <a:t>*</a:t>
              </a:r>
            </a:p>
          </p:txBody>
        </p:sp>
        <p:sp>
          <p:nvSpPr>
            <p:cNvPr id="678927" name="Text Box 15"/>
            <p:cNvSpPr txBox="1">
              <a:spLocks noChangeArrowheads="1"/>
            </p:cNvSpPr>
            <p:nvPr/>
          </p:nvSpPr>
          <p:spPr bwMode="auto">
            <a:xfrm>
              <a:off x="4342" y="1330"/>
              <a:ext cx="266" cy="365"/>
            </a:xfrm>
            <a:prstGeom prst="rect">
              <a:avLst/>
            </a:prstGeom>
            <a:noFill/>
            <a:ln w="1905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3200">
                  <a:solidFill>
                    <a:schemeClr val="bg1"/>
                  </a:solidFill>
                </a:rPr>
                <a:t>=</a:t>
              </a:r>
            </a:p>
          </p:txBody>
        </p:sp>
      </p:grpSp>
      <p:grpSp>
        <p:nvGrpSpPr>
          <p:cNvPr id="678932" name="Group 20"/>
          <p:cNvGrpSpPr>
            <a:grpSpLocks/>
          </p:cNvGrpSpPr>
          <p:nvPr/>
        </p:nvGrpSpPr>
        <p:grpSpPr bwMode="auto">
          <a:xfrm>
            <a:off x="1905000" y="4160840"/>
            <a:ext cx="4267200" cy="2457450"/>
            <a:chOff x="1680" y="2669"/>
            <a:chExt cx="2688" cy="1548"/>
          </a:xfrm>
        </p:grpSpPr>
        <p:pic>
          <p:nvPicPr>
            <p:cNvPr id="678921" name="Picture 9" descr="Sunflowers2_circles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072" y="2669"/>
              <a:ext cx="1296" cy="1296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miter lim="800000"/>
              <a:headEnd/>
              <a:tailEnd/>
            </a:ln>
          </p:spPr>
        </p:pic>
        <p:pic>
          <p:nvPicPr>
            <p:cNvPr id="678922" name="Picture 10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1680" y="2669"/>
              <a:ext cx="1281" cy="1310"/>
            </a:xfrm>
            <a:prstGeom prst="rect">
              <a:avLst/>
            </a:prstGeom>
            <a:noFill/>
            <a:ln w="19050">
              <a:noFill/>
              <a:miter lim="800000"/>
              <a:headEnd/>
              <a:tailEnd/>
            </a:ln>
            <a:effectLst/>
          </p:spPr>
        </p:pic>
        <p:sp>
          <p:nvSpPr>
            <p:cNvPr id="678928" name="Text Box 16"/>
            <p:cNvSpPr txBox="1">
              <a:spLocks noChangeArrowheads="1"/>
            </p:cNvSpPr>
            <p:nvPr/>
          </p:nvSpPr>
          <p:spPr bwMode="auto">
            <a:xfrm>
              <a:off x="2418" y="3984"/>
              <a:ext cx="1198" cy="233"/>
            </a:xfrm>
            <a:prstGeom prst="rect">
              <a:avLst/>
            </a:prstGeom>
            <a:noFill/>
            <a:ln w="1905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1800" b="0" dirty="0">
                  <a:solidFill>
                    <a:schemeClr val="tx1"/>
                  </a:solidFill>
                  <a:latin typeface="+mn-lt"/>
                </a:rPr>
                <a:t>Feature extraction</a:t>
              </a:r>
            </a:p>
          </p:txBody>
        </p:sp>
      </p:grpSp>
      <p:grpSp>
        <p:nvGrpSpPr>
          <p:cNvPr id="24" name="Group 23"/>
          <p:cNvGrpSpPr/>
          <p:nvPr/>
        </p:nvGrpSpPr>
        <p:grpSpPr>
          <a:xfrm>
            <a:off x="6822580" y="2286000"/>
            <a:ext cx="3388221" cy="4255532"/>
            <a:chOff x="457200" y="2438400"/>
            <a:chExt cx="3388221" cy="4255532"/>
          </a:xfrm>
        </p:grpSpPr>
        <p:grpSp>
          <p:nvGrpSpPr>
            <p:cNvPr id="21" name="Group 20"/>
            <p:cNvGrpSpPr/>
            <p:nvPr/>
          </p:nvGrpSpPr>
          <p:grpSpPr>
            <a:xfrm>
              <a:off x="457200" y="2438400"/>
              <a:ext cx="3388221" cy="4255532"/>
              <a:chOff x="457200" y="2438400"/>
              <a:chExt cx="3388221" cy="4255532"/>
            </a:xfrm>
          </p:grpSpPr>
          <p:pic>
            <p:nvPicPr>
              <p:cNvPr id="18" name="Picture 4" descr="CAM_OBS_LOUVAIN_1544_s"/>
              <p:cNvPicPr>
                <a:picLocks noChangeAspect="1" noChangeArrowheads="1"/>
              </p:cNvPicPr>
              <p:nvPr/>
            </p:nvPicPr>
            <p:blipFill>
              <a:blip r:embed="rId9" cstate="print"/>
              <a:srcRect/>
              <a:stretch>
                <a:fillRect/>
              </a:stretch>
            </p:blipFill>
            <p:spPr bwMode="auto">
              <a:xfrm>
                <a:off x="457200" y="2438400"/>
                <a:ext cx="3388221" cy="2373312"/>
              </a:xfrm>
              <a:prstGeom prst="rect">
                <a:avLst/>
              </a:prstGeom>
              <a:noFill/>
            </p:spPr>
          </p:pic>
          <p:sp>
            <p:nvSpPr>
              <p:cNvPr id="20" name="Rectangle 7"/>
              <p:cNvSpPr>
                <a:spLocks noChangeArrowheads="1"/>
              </p:cNvSpPr>
              <p:nvPr>
                <p:custDataLst>
                  <p:tags r:id="rId1"/>
                </p:custDataLst>
              </p:nvPr>
            </p:nvSpPr>
            <p:spPr bwMode="auto">
              <a:xfrm>
                <a:off x="1227850" y="6324600"/>
                <a:ext cx="1881798" cy="3693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pPr algn="ctr" rtl="0" eaLnBrk="0" fontAlgn="base" hangingPunct="0">
                  <a:spcBef>
                    <a:spcPct val="0"/>
                  </a:spcBef>
                  <a:spcAft>
                    <a:spcPct val="0"/>
                  </a:spcAft>
                </a:pPr>
                <a:r>
                  <a:rPr lang="en-US" sz="1800" b="0" dirty="0">
                    <a:solidFill>
                      <a:srgbClr val="000000"/>
                    </a:solidFill>
                    <a:latin typeface="+mj-lt"/>
                  </a:rPr>
                  <a:t>Image formation</a:t>
                </a:r>
              </a:p>
            </p:txBody>
          </p:sp>
        </p:grpSp>
        <p:pic>
          <p:nvPicPr>
            <p:cNvPr id="22" name="Picture 4" descr="neweye"/>
            <p:cNvPicPr>
              <a:picLocks noChangeAspect="1" noChangeArrowheads="1"/>
            </p:cNvPicPr>
            <p:nvPr/>
          </p:nvPicPr>
          <p:blipFill>
            <a:blip r:embed="rId10" cstate="print"/>
            <a:srcRect/>
            <a:stretch>
              <a:fillRect/>
            </a:stretch>
          </p:blipFill>
          <p:spPr bwMode="auto">
            <a:xfrm>
              <a:off x="592666" y="4953000"/>
              <a:ext cx="1388534" cy="12149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23" name="Picture 6" descr="mosquito"/>
            <p:cNvPicPr>
              <a:picLocks noChangeAspect="1" noChangeArrowheads="1"/>
            </p:cNvPicPr>
            <p:nvPr/>
          </p:nvPicPr>
          <p:blipFill>
            <a:blip r:embed="rId11" cstate="print"/>
            <a:srcRect/>
            <a:stretch>
              <a:fillRect/>
            </a:stretch>
          </p:blipFill>
          <p:spPr bwMode="auto">
            <a:xfrm>
              <a:off x="2362200" y="4953000"/>
              <a:ext cx="1074561" cy="1143000"/>
            </a:xfrm>
            <a:prstGeom prst="rect">
              <a:avLst/>
            </a:prstGeom>
            <a:noFill/>
            <a:ln w="9525">
              <a:solidFill>
                <a:srgbClr val="292929"/>
              </a:solidFill>
              <a:miter lim="800000"/>
              <a:headEnd/>
              <a:tailEnd/>
            </a:ln>
          </p:spPr>
        </p:pic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89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49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altLang="en-US" dirty="0"/>
              <a:t>Project: </a:t>
            </a:r>
            <a:r>
              <a:rPr lang="en-US" altLang="en-US"/>
              <a:t>Hybrid images</a:t>
            </a: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17210155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pic>
        <p:nvPicPr>
          <p:cNvPr id="105474" name="Picture 5" descr="MonroeEnstein_AudeOliva2007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163513"/>
            <a:ext cx="4851400" cy="6692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31430966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49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  <p:pic>
        <p:nvPicPr>
          <p:cNvPr id="106498" name="Picture 2" descr="MonroeEnsteinSmall_AudeOliva2007.jp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80114" y="3315466"/>
            <a:ext cx="268286" cy="3540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33726950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Project: Feature detection and matching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2971801" y="1524000"/>
            <a:ext cx="5918549" cy="4114800"/>
            <a:chOff x="685800" y="1066800"/>
            <a:chExt cx="8001000" cy="5562600"/>
          </a:xfr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grpSpPr>
        <p:pic>
          <p:nvPicPr>
            <p:cNvPr id="5" name="Picture 5" descr="featExtract1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685800" y="1066800"/>
              <a:ext cx="2846388" cy="381793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6" name="Picture 6" descr="featExtract2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4267200" y="1187450"/>
              <a:ext cx="4419600" cy="35369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7" name="Picture 8" descr="featData2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2752725" y="5038725"/>
              <a:ext cx="1590675" cy="15906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8" name="Picture 7" descr="featData1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5191125" y="5030788"/>
              <a:ext cx="1590675" cy="159861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9" name="Right Arrow 13"/>
            <p:cNvSpPr>
              <a:spLocks noChangeArrowheads="1"/>
            </p:cNvSpPr>
            <p:nvPr/>
          </p:nvSpPr>
          <p:spPr bwMode="auto">
            <a:xfrm rot="3375002">
              <a:off x="2547937" y="4100513"/>
              <a:ext cx="1133475" cy="685800"/>
            </a:xfrm>
            <a:prstGeom prst="rightArrow">
              <a:avLst>
                <a:gd name="adj1" fmla="val 50000"/>
                <a:gd name="adj2" fmla="val 49997"/>
              </a:avLst>
            </a:prstGeom>
            <a:solidFill>
              <a:schemeClr val="accent1">
                <a:lumMod val="60000"/>
                <a:lumOff val="40000"/>
              </a:schemeClr>
            </a:solidFill>
            <a:ln w="2540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Right Arrow 14"/>
            <p:cNvSpPr>
              <a:spLocks noChangeArrowheads="1"/>
            </p:cNvSpPr>
            <p:nvPr/>
          </p:nvSpPr>
          <p:spPr bwMode="auto">
            <a:xfrm rot="7715876">
              <a:off x="5618162" y="4129088"/>
              <a:ext cx="1133475" cy="685800"/>
            </a:xfrm>
            <a:prstGeom prst="rightArrow">
              <a:avLst>
                <a:gd name="adj1" fmla="val 50000"/>
                <a:gd name="adj2" fmla="val 49997"/>
              </a:avLst>
            </a:prstGeom>
            <a:solidFill>
              <a:schemeClr val="accent1">
                <a:lumMod val="60000"/>
                <a:lumOff val="40000"/>
              </a:schemeClr>
            </a:solidFill>
            <a:ln w="25400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</p:grpSp>
    </p:spTree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2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2. Geometry &amp; appearance</a:t>
            </a:r>
          </a:p>
        </p:txBody>
      </p:sp>
      <p:sp>
        <p:nvSpPr>
          <p:cNvPr id="15" name="Rectangle 7"/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2789863" y="3886200"/>
            <a:ext cx="200035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600" b="0" dirty="0">
                <a:solidFill>
                  <a:srgbClr val="000000"/>
                </a:solidFill>
                <a:latin typeface="+mj-lt"/>
              </a:rPr>
              <a:t>Projective geometry</a:t>
            </a:r>
          </a:p>
        </p:txBody>
      </p:sp>
      <p:grpSp>
        <p:nvGrpSpPr>
          <p:cNvPr id="20" name="Group 19"/>
          <p:cNvGrpSpPr/>
          <p:nvPr/>
        </p:nvGrpSpPr>
        <p:grpSpPr>
          <a:xfrm>
            <a:off x="2209800" y="4419601"/>
            <a:ext cx="3048000" cy="2155597"/>
            <a:chOff x="2819400" y="4473803"/>
            <a:chExt cx="3048000" cy="2155597"/>
          </a:xfrm>
        </p:grpSpPr>
        <p:pic>
          <p:nvPicPr>
            <p:cNvPr id="1081347" name="Picture 3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2819400" y="4473803"/>
              <a:ext cx="3048000" cy="177459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9" name="Rectangle 7"/>
            <p:cNvSpPr>
              <a:spLocks noChangeArrowheads="1"/>
            </p:cNvSpPr>
            <p:nvPr>
              <p:custDataLst>
                <p:tags r:id="rId5"/>
              </p:custDataLst>
            </p:nvPr>
          </p:nvSpPr>
          <p:spPr bwMode="auto">
            <a:xfrm>
              <a:off x="3532156" y="6290846"/>
              <a:ext cx="1752916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rtl="0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1600" b="0" dirty="0">
                  <a:solidFill>
                    <a:srgbClr val="000000"/>
                  </a:solidFill>
                  <a:latin typeface="+mj-lt"/>
                </a:rPr>
                <a:t>Multi-view stereo</a:t>
              </a:r>
            </a:p>
          </p:txBody>
        </p:sp>
      </p:grpSp>
      <p:grpSp>
        <p:nvGrpSpPr>
          <p:cNvPr id="25" name="Group 24"/>
          <p:cNvGrpSpPr/>
          <p:nvPr/>
        </p:nvGrpSpPr>
        <p:grpSpPr>
          <a:xfrm>
            <a:off x="6096000" y="4800601"/>
            <a:ext cx="4114800" cy="1390381"/>
            <a:chOff x="1" y="2895600"/>
            <a:chExt cx="5943599" cy="2008329"/>
          </a:xfrm>
        </p:grpSpPr>
        <p:pic>
          <p:nvPicPr>
            <p:cNvPr id="22" name="Picture 4" descr="C:\snavely\thesis\Colosseum1.png"/>
            <p:cNvPicPr>
              <a:picLocks noChangeAspect="1" noChangeArrowheads="1"/>
            </p:cNvPicPr>
            <p:nvPr/>
          </p:nvPicPr>
          <p:blipFill>
            <a:blip r:embed="rId9" cstate="print"/>
            <a:srcRect l="2835" r="2835"/>
            <a:stretch>
              <a:fillRect/>
            </a:stretch>
          </p:blipFill>
          <p:spPr bwMode="auto">
            <a:xfrm>
              <a:off x="3313727" y="2895600"/>
              <a:ext cx="2629873" cy="1981200"/>
            </a:xfrm>
            <a:prstGeom prst="rect">
              <a:avLst/>
            </a:prstGeom>
            <a:noFill/>
            <a:ln w="19050">
              <a:solidFill>
                <a:schemeClr val="tx1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23" name="Picture 2"/>
            <p:cNvPicPr>
              <a:picLocks noChangeAspect="1" noChangeArrowheads="1"/>
            </p:cNvPicPr>
            <p:nvPr/>
          </p:nvPicPr>
          <p:blipFill>
            <a:blip r:embed="rId10" cstate="print"/>
            <a:srcRect/>
            <a:stretch>
              <a:fillRect/>
            </a:stretch>
          </p:blipFill>
          <p:spPr bwMode="auto">
            <a:xfrm>
              <a:off x="1" y="2895600"/>
              <a:ext cx="2743200" cy="200832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24" name="Right Arrow 23"/>
            <p:cNvSpPr/>
            <p:nvPr/>
          </p:nvSpPr>
          <p:spPr>
            <a:xfrm>
              <a:off x="2819400" y="3657600"/>
              <a:ext cx="367373" cy="304800"/>
            </a:xfrm>
            <a:prstGeom prst="rightArrow">
              <a:avLst>
                <a:gd name="adj1" fmla="val 50000"/>
                <a:gd name="adj2" fmla="val 79508"/>
              </a:avLst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+mj-lt"/>
              </a:endParaRPr>
            </a:p>
          </p:txBody>
        </p:sp>
      </p:grpSp>
      <p:sp>
        <p:nvSpPr>
          <p:cNvPr id="26" name="Rectangle 7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092085" y="6248400"/>
            <a:ext cx="219246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600" b="0" dirty="0">
                <a:solidFill>
                  <a:srgbClr val="000000"/>
                </a:solidFill>
                <a:latin typeface="+mj-lt"/>
              </a:rPr>
              <a:t>Structure from motion</a:t>
            </a:r>
          </a:p>
        </p:txBody>
      </p:sp>
      <p:pic>
        <p:nvPicPr>
          <p:cNvPr id="27" name="Picture 5" descr="perspective_2_lg"/>
          <p:cNvPicPr>
            <a:picLocks noGrp="1" noChangeAspect="1" noChangeArrowheads="1"/>
          </p:cNvPicPr>
          <p:nvPr>
            <p:ph idx="1"/>
          </p:nvPr>
        </p:nvPicPr>
        <p:blipFill>
          <a:blip r:embed="rId11" cstate="print"/>
          <a:srcRect/>
          <a:stretch>
            <a:fillRect/>
          </a:stretch>
        </p:blipFill>
        <p:spPr>
          <a:xfrm>
            <a:off x="2286000" y="1524001"/>
            <a:ext cx="3048000" cy="2346755"/>
          </a:xfrm>
          <a:noFill/>
        </p:spPr>
      </p:pic>
      <p:pic>
        <p:nvPicPr>
          <p:cNvPr id="7170" name="Picture 2">
            <a:extLst>
              <a:ext uri="{FF2B5EF4-FFF2-40B4-BE49-F238E27FC236}">
                <a16:creationId xmlns:a16="http://schemas.microsoft.com/office/drawing/2014/main" id="{893F438E-9C2B-4EFC-8525-72DB0A07EF2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4514" y="1422120"/>
            <a:ext cx="2381250" cy="2333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8" name="Rectangle 7">
            <a:extLst>
              <a:ext uri="{FF2B5EF4-FFF2-40B4-BE49-F238E27FC236}">
                <a16:creationId xmlns:a16="http://schemas.microsoft.com/office/drawing/2014/main" id="{8A81BCFB-00B7-445C-BBB2-38EDDA312440}"/>
              </a:ext>
            </a:extLst>
          </p:cNvPr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7422368" y="3885148"/>
            <a:ext cx="133434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600" b="0" dirty="0">
                <a:solidFill>
                  <a:srgbClr val="000000"/>
                </a:solidFill>
                <a:latin typeface="+mj-lt"/>
              </a:rPr>
              <a:t>Stereo vision</a:t>
            </a:r>
          </a:p>
        </p:txBody>
      </p:sp>
      <p:sp>
        <p:nvSpPr>
          <p:cNvPr id="29" name="Rectangle 7">
            <a:extLst>
              <a:ext uri="{FF2B5EF4-FFF2-40B4-BE49-F238E27FC236}">
                <a16:creationId xmlns:a16="http://schemas.microsoft.com/office/drawing/2014/main" id="{E8BCDBFE-A0F2-4020-8529-45DD3E67F7B6}"/>
              </a:ext>
            </a:extLst>
          </p:cNvPr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6630294" y="3532235"/>
            <a:ext cx="1795683" cy="2616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1100" b="0" dirty="0">
                <a:solidFill>
                  <a:srgbClr val="000000"/>
                </a:solidFill>
                <a:latin typeface="+mj-lt"/>
              </a:rPr>
              <a:t>Image credit: </a:t>
            </a:r>
            <a:r>
              <a:rPr lang="en-US" sz="1100" b="0" dirty="0">
                <a:solidFill>
                  <a:srgbClr val="000000"/>
                </a:solidFill>
                <a:latin typeface="+mj-lt"/>
                <a:hlinkClick r:id="rId13"/>
              </a:rPr>
              <a:t>IDS Imaging</a:t>
            </a:r>
            <a:endParaRPr lang="en-US" sz="1100" b="0" dirty="0">
              <a:solidFill>
                <a:srgbClr val="000000"/>
              </a:solidFill>
              <a:latin typeface="+mj-lt"/>
            </a:endParaRPr>
          </a:p>
        </p:txBody>
      </p:sp>
    </p:spTree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Project: Creating panoramas</a:t>
            </a:r>
          </a:p>
        </p:txBody>
      </p:sp>
      <p:pic>
        <p:nvPicPr>
          <p:cNvPr id="108441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1" y="4262438"/>
            <a:ext cx="9164095" cy="2443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4420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1" y="1457326"/>
            <a:ext cx="5800725" cy="2124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4421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267201" y="2133600"/>
            <a:ext cx="6181725" cy="1943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44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44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Project: 3D reconstruction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45207" y="1295400"/>
            <a:ext cx="6501587" cy="48761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1605151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619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3. Recognition, Deep Learning &amp; Generative Models</a:t>
            </a: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3A4F7F4E-AFF0-47E4-877F-400F5B6C957C}"/>
              </a:ext>
            </a:extLst>
          </p:cNvPr>
          <p:cNvGrpSpPr/>
          <p:nvPr/>
        </p:nvGrpSpPr>
        <p:grpSpPr>
          <a:xfrm>
            <a:off x="990600" y="2038138"/>
            <a:ext cx="3390899" cy="1816295"/>
            <a:chOff x="647701" y="2438400"/>
            <a:chExt cx="3390899" cy="1816295"/>
          </a:xfrm>
        </p:grpSpPr>
        <p:grpSp>
          <p:nvGrpSpPr>
            <p:cNvPr id="4" name="Group 3">
              <a:extLst>
                <a:ext uri="{FF2B5EF4-FFF2-40B4-BE49-F238E27FC236}">
                  <a16:creationId xmlns:a16="http://schemas.microsoft.com/office/drawing/2014/main" id="{34D4EC34-8C33-4C18-AF0F-DA6B47E85375}"/>
                </a:ext>
              </a:extLst>
            </p:cNvPr>
            <p:cNvGrpSpPr/>
            <p:nvPr/>
          </p:nvGrpSpPr>
          <p:grpSpPr>
            <a:xfrm>
              <a:off x="647701" y="2438400"/>
              <a:ext cx="3390899" cy="1371600"/>
              <a:chOff x="76200" y="2438400"/>
              <a:chExt cx="3390899" cy="1371600"/>
            </a:xfrm>
          </p:grpSpPr>
          <p:pic>
            <p:nvPicPr>
              <p:cNvPr id="1026" name="Picture 2" descr="Image result for dog">
                <a:extLst>
                  <a:ext uri="{FF2B5EF4-FFF2-40B4-BE49-F238E27FC236}">
                    <a16:creationId xmlns:a16="http://schemas.microsoft.com/office/drawing/2014/main" id="{AEAD0C69-D6B0-421F-ACD2-7D6AAE762F80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6200" y="2438400"/>
                <a:ext cx="1828800" cy="137160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2" name="Arrow: Right 1">
                <a:extLst>
                  <a:ext uri="{FF2B5EF4-FFF2-40B4-BE49-F238E27FC236}">
                    <a16:creationId xmlns:a16="http://schemas.microsoft.com/office/drawing/2014/main" id="{451BFCE3-758A-43FD-A5F1-348A052A834D}"/>
                  </a:ext>
                </a:extLst>
              </p:cNvPr>
              <p:cNvSpPr/>
              <p:nvPr/>
            </p:nvSpPr>
            <p:spPr>
              <a:xfrm>
                <a:off x="2039120" y="2856290"/>
                <a:ext cx="457200" cy="533400"/>
              </a:xfrm>
              <a:prstGeom prst="rightArrow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882B4C7A-C08C-4A8B-B687-582DA7B122CE}"/>
                  </a:ext>
                </a:extLst>
              </p:cNvPr>
              <p:cNvSpPr txBox="1"/>
              <p:nvPr/>
            </p:nvSpPr>
            <p:spPr>
              <a:xfrm>
                <a:off x="2496320" y="2884463"/>
                <a:ext cx="970779" cy="47705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2500" b="0" dirty="0">
                    <a:solidFill>
                      <a:schemeClr val="tx1"/>
                    </a:solidFill>
                    <a:latin typeface="+mj-lt"/>
                  </a:rPr>
                  <a:t>“dog”</a:t>
                </a:r>
              </a:p>
            </p:txBody>
          </p:sp>
        </p:grpSp>
        <p:sp>
          <p:nvSpPr>
            <p:cNvPr id="19" name="Rectangle 7">
              <a:extLst>
                <a:ext uri="{FF2B5EF4-FFF2-40B4-BE49-F238E27FC236}">
                  <a16:creationId xmlns:a16="http://schemas.microsoft.com/office/drawing/2014/main" id="{21721626-75B0-4C98-9477-54B094F2F390}"/>
                </a:ext>
              </a:extLst>
            </p:cNvPr>
            <p:cNvSpPr>
              <a:spLocks noChangeArrowheads="1"/>
            </p:cNvSpPr>
            <p:nvPr>
              <p:custDataLst>
                <p:tags r:id="rId3"/>
              </p:custDataLst>
            </p:nvPr>
          </p:nvSpPr>
          <p:spPr bwMode="auto">
            <a:xfrm>
              <a:off x="1052732" y="3854585"/>
              <a:ext cx="2388795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rtl="0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0" dirty="0">
                  <a:solidFill>
                    <a:srgbClr val="000000"/>
                  </a:solidFill>
                  <a:latin typeface="+mj-lt"/>
                </a:rPr>
                <a:t>Image classification</a:t>
              </a:r>
            </a:p>
          </p:txBody>
        </p: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46C27F9E-10FE-CA24-5755-351CFFE8A960}"/>
              </a:ext>
            </a:extLst>
          </p:cNvPr>
          <p:cNvGrpSpPr/>
          <p:nvPr/>
        </p:nvGrpSpPr>
        <p:grpSpPr>
          <a:xfrm>
            <a:off x="4803804" y="1295400"/>
            <a:ext cx="6778596" cy="2457510"/>
            <a:chOff x="4803804" y="1295400"/>
            <a:chExt cx="6778596" cy="2457510"/>
          </a:xfrm>
        </p:grpSpPr>
        <p:pic>
          <p:nvPicPr>
            <p:cNvPr id="1028" name="Picture 4">
              <a:extLst>
                <a:ext uri="{FF2B5EF4-FFF2-40B4-BE49-F238E27FC236}">
                  <a16:creationId xmlns:a16="http://schemas.microsoft.com/office/drawing/2014/main" id="{83BC8082-56BF-45E5-B6B4-64D1B54374D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803804" y="1295400"/>
              <a:ext cx="6778596" cy="208441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2" name="Rectangle 7">
              <a:extLst>
                <a:ext uri="{FF2B5EF4-FFF2-40B4-BE49-F238E27FC236}">
                  <a16:creationId xmlns:a16="http://schemas.microsoft.com/office/drawing/2014/main" id="{D2912F17-B3E5-43BF-8AA6-232F1D7AFF96}"/>
                </a:ext>
              </a:extLst>
            </p:cNvPr>
            <p:cNvSpPr>
              <a:spLocks noChangeArrowheads="1"/>
            </p:cNvSpPr>
            <p:nvPr>
              <p:custDataLst>
                <p:tags r:id="rId2"/>
              </p:custDataLst>
            </p:nvPr>
          </p:nvSpPr>
          <p:spPr bwMode="auto">
            <a:xfrm>
              <a:off x="6327374" y="3352800"/>
              <a:ext cx="3731471" cy="4001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rtl="0" eaLnBrk="0" fontAlgn="base" hangingPunct="0">
                <a:spcBef>
                  <a:spcPct val="0"/>
                </a:spcBef>
                <a:spcAft>
                  <a:spcPct val="0"/>
                </a:spcAft>
              </a:pPr>
              <a:r>
                <a:rPr lang="en-US" sz="2000" b="0" dirty="0">
                  <a:solidFill>
                    <a:srgbClr val="000000"/>
                  </a:solidFill>
                  <a:latin typeface="+mj-lt"/>
                </a:rPr>
                <a:t>Convolutional Neural Networks</a:t>
              </a:r>
            </a:p>
          </p:txBody>
        </p:sp>
      </p:grpSp>
      <p:sp>
        <p:nvSpPr>
          <p:cNvPr id="8" name="Rectangle 7">
            <a:extLst>
              <a:ext uri="{FF2B5EF4-FFF2-40B4-BE49-F238E27FC236}">
                <a16:creationId xmlns:a16="http://schemas.microsoft.com/office/drawing/2014/main" id="{4FE6B94E-C6F7-80BB-244C-8800C3FABCA7}"/>
              </a:ext>
            </a:extLst>
          </p:cNvPr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4648200" y="6339203"/>
            <a:ext cx="2084481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rtl="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2000" b="0" dirty="0">
                <a:solidFill>
                  <a:srgbClr val="000000"/>
                </a:solidFill>
                <a:latin typeface="+mj-lt"/>
              </a:rPr>
              <a:t>Image generation</a:t>
            </a:r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1DB9EEB0-9428-EA89-4A34-3CBAE4EA2957}"/>
              </a:ext>
            </a:extLst>
          </p:cNvPr>
          <p:cNvGrpSpPr/>
          <p:nvPr/>
        </p:nvGrpSpPr>
        <p:grpSpPr>
          <a:xfrm>
            <a:off x="2669317" y="4025286"/>
            <a:ext cx="6096912" cy="2313917"/>
            <a:chOff x="2669317" y="4025286"/>
            <a:chExt cx="6096912" cy="2313917"/>
          </a:xfrm>
        </p:grpSpPr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0CB0956F-09D0-077D-5E36-7DACDF1602DF}"/>
                </a:ext>
              </a:extLst>
            </p:cNvPr>
            <p:cNvSpPr txBox="1"/>
            <p:nvPr/>
          </p:nvSpPr>
          <p:spPr>
            <a:xfrm>
              <a:off x="2669317" y="6031426"/>
              <a:ext cx="6096912" cy="30777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US" sz="1400" b="0" i="1" dirty="0">
                  <a:solidFill>
                    <a:schemeClr val="tx1"/>
                  </a:solidFill>
                  <a:latin typeface="+mj-lt"/>
                </a:rPr>
                <a:t>“a class watching a computer vision lecture at Cornell Tech”</a:t>
              </a:r>
            </a:p>
          </p:txBody>
        </p:sp>
        <p:pic>
          <p:nvPicPr>
            <p:cNvPr id="17" name="Picture 16" descr="A group of people in a room with computers&#10;&#10;Description automatically generated">
              <a:extLst>
                <a:ext uri="{FF2B5EF4-FFF2-40B4-BE49-F238E27FC236}">
                  <a16:creationId xmlns:a16="http://schemas.microsoft.com/office/drawing/2014/main" id="{3991F725-F653-DA6C-111E-B128EEA1DDA8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962400" y="4025286"/>
              <a:ext cx="3510746" cy="2006140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2C058E-2973-AABF-1A69-D69ADE0988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Project: Neural Radiance Fields (</a:t>
            </a:r>
            <a:r>
              <a:rPr lang="en-US" dirty="0" err="1"/>
              <a:t>NeRFs</a:t>
            </a:r>
            <a:r>
              <a:rPr lang="en-US" dirty="0"/>
              <a:t>)</a:t>
            </a:r>
          </a:p>
        </p:txBody>
      </p:sp>
      <p:pic>
        <p:nvPicPr>
          <p:cNvPr id="4" name="spiral2_fg">
            <a:hlinkClick r:id="" action="ppaction://media"/>
            <a:extLst>
              <a:ext uri="{FF2B5EF4-FFF2-40B4-BE49-F238E27FC236}">
                <a16:creationId xmlns:a16="http://schemas.microsoft.com/office/drawing/2014/main" id="{D85E3C82-1FB5-4F64-D2EC-305B5197FEF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276600" y="1828800"/>
            <a:ext cx="5040312" cy="381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05162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000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DA5B69-F3FB-4B8F-C140-85A1120A865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Lectures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45FA61-B257-BE22-5404-0C8B70FCE84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Lectures will be held in person in Bloomberg 131</a:t>
            </a:r>
          </a:p>
          <a:p>
            <a:r>
              <a:rPr lang="en-US" dirty="0"/>
              <a:t>If there is an instance where you need to attend lecture remotely, please reach out to the instructor for approval</a:t>
            </a:r>
          </a:p>
        </p:txBody>
      </p:sp>
    </p:spTree>
    <p:extLst>
      <p:ext uri="{BB962C8B-B14F-4D97-AF65-F5344CB8AC3E}">
        <p14:creationId xmlns:p14="http://schemas.microsoft.com/office/powerpoint/2010/main" val="770423966"/>
      </p:ext>
    </p:extLst>
  </p:cSld>
  <p:clrMapOvr>
    <a:masterClrMapping/>
  </p:clrMapOvr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2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Grading</a:t>
            </a:r>
          </a:p>
        </p:txBody>
      </p:sp>
      <p:sp>
        <p:nvSpPr>
          <p:cNvPr id="782339" name="Rectangle 3"/>
          <p:cNvSpPr>
            <a:spLocks noGrp="1" noChangeArrowheads="1"/>
          </p:cNvSpPr>
          <p:nvPr>
            <p:ph idx="1"/>
          </p:nvPr>
        </p:nvSpPr>
        <p:spPr>
          <a:xfrm>
            <a:off x="1066800" y="1447800"/>
            <a:ext cx="10363200" cy="5135562"/>
          </a:xfrm>
        </p:spPr>
        <p:txBody>
          <a:bodyPr>
            <a:normAutofit/>
          </a:bodyPr>
          <a:lstStyle/>
          <a:p>
            <a:r>
              <a:rPr lang="en-US" dirty="0"/>
              <a:t>Approximately weekly short quizzes (typically at the beginning of class on Thursdays)</a:t>
            </a:r>
          </a:p>
          <a:p>
            <a:r>
              <a:rPr lang="en-US" dirty="0"/>
              <a:t>One midterm (take-home), one final exam (</a:t>
            </a:r>
            <a:r>
              <a:rPr lang="en-US"/>
              <a:t>in class)</a:t>
            </a:r>
            <a:endParaRPr lang="en-US" dirty="0"/>
          </a:p>
          <a:p>
            <a:endParaRPr lang="en-US" dirty="0"/>
          </a:p>
          <a:p>
            <a:r>
              <a:rPr lang="en-US" dirty="0"/>
              <a:t>Grade breakdown (subject to minor tweaks):</a:t>
            </a:r>
          </a:p>
          <a:p>
            <a:pPr lvl="1"/>
            <a:r>
              <a:rPr lang="en-US" altLang="en-US" dirty="0"/>
              <a:t>Quizzes: 5% (lowest quiz grade dropped)</a:t>
            </a:r>
          </a:p>
          <a:p>
            <a:pPr lvl="1"/>
            <a:r>
              <a:rPr lang="en-US" altLang="en-US" dirty="0"/>
              <a:t>Midterm: 16%</a:t>
            </a:r>
          </a:p>
          <a:p>
            <a:pPr lvl="1"/>
            <a:r>
              <a:rPr lang="en-US" altLang="en-US" dirty="0"/>
              <a:t>Programming projects: 63%</a:t>
            </a:r>
          </a:p>
          <a:p>
            <a:pPr lvl="1"/>
            <a:r>
              <a:rPr lang="en-US" altLang="en-US" dirty="0"/>
              <a:t>Final exam: 16%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2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2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23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233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233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Late policy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  <a:p>
            <a:r>
              <a:rPr lang="en-US" dirty="0"/>
              <a:t>Four free “slip days” will be available for the semester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altLang="en-US" dirty="0"/>
              <a:t>A late project will be penalized by 10% for each day it is late (excepting slip days), and no extra credit will be awarded</a:t>
            </a:r>
          </a:p>
        </p:txBody>
      </p:sp>
    </p:spTree>
    <p:extLst>
      <p:ext uri="{BB962C8B-B14F-4D97-AF65-F5344CB8AC3E}">
        <p14:creationId xmlns:p14="http://schemas.microsoft.com/office/powerpoint/2010/main" val="2801058346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Academic Integrity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00201"/>
            <a:ext cx="10972800" cy="5105399"/>
          </a:xfrm>
        </p:spPr>
        <p:txBody>
          <a:bodyPr>
            <a:normAutofit fontScale="92500"/>
          </a:bodyPr>
          <a:lstStyle/>
          <a:p>
            <a:r>
              <a:rPr lang="en-US" altLang="en-US" dirty="0"/>
              <a:t>Assignments will be done solo or in pairs (we’ll let you know for each project)</a:t>
            </a:r>
          </a:p>
          <a:p>
            <a:r>
              <a:rPr lang="en-US" altLang="en-US" dirty="0"/>
              <a:t>Please do not leave any code public on GitHub (or the like) at the end of the semester!</a:t>
            </a:r>
          </a:p>
          <a:p>
            <a:r>
              <a:rPr lang="en-US" altLang="en-US" dirty="0"/>
              <a:t>We will follow the Cornell Code of Academic Integrity (</a:t>
            </a:r>
            <a:r>
              <a:rPr lang="en-US" altLang="en-US" dirty="0">
                <a:hlinkClick r:id="rId2"/>
              </a:rPr>
              <a:t>http://cuinfo.cornell.edu/aic.cfm</a:t>
            </a:r>
            <a:r>
              <a:rPr lang="en-US" altLang="en-US" dirty="0"/>
              <a:t>)</a:t>
            </a:r>
          </a:p>
          <a:p>
            <a:r>
              <a:rPr lang="en-US" altLang="en-US" dirty="0"/>
              <a:t>If you use ChatGPT (or CoPilot, or similar) on coding assignments, you must disclose that with your submission</a:t>
            </a:r>
          </a:p>
          <a:p>
            <a:pPr lvl="1"/>
            <a:r>
              <a:rPr lang="en-US" altLang="en-US" b="1" dirty="0"/>
              <a:t>BUT</a:t>
            </a:r>
            <a:r>
              <a:rPr lang="en-US" altLang="en-US" dirty="0"/>
              <a:t>: We advise you to do all coding yourself, unassisted. You will learn less, and become less capable experts in vision, if you rely on LLMs.</a:t>
            </a:r>
          </a:p>
        </p:txBody>
      </p:sp>
    </p:spTree>
    <p:extLst>
      <p:ext uri="{BB962C8B-B14F-4D97-AF65-F5344CB8AC3E}">
        <p14:creationId xmlns:p14="http://schemas.microsoft.com/office/powerpoint/2010/main" val="8157773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Questions?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LIDO_APP_VERSION" val="1.0.1.2417"/>
  <p:tag name="SLIDO_PRESENTATION_ID" val="00000000-0000-0000-0000-000000000000"/>
  <p:tag name="SLIDO_EVENT_UUID" val="f6c2a710-1c8b-40db-a7af-1f9857076e4e"/>
  <p:tag name="SLIDO_EVENT_SECTION_UUID" val="730f02d7-bcb0-4b4f-8e5d-3b95d31752c4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Myriad">
      <a:majorFont>
        <a:latin typeface="Myriad Pro"/>
        <a:ea typeface=""/>
        <a:cs typeface=""/>
      </a:majorFont>
      <a:minorFont>
        <a:latin typeface="Myriad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86497</TotalTime>
  <Words>1773</Words>
  <Application>Microsoft Office PowerPoint</Application>
  <PresentationFormat>Widescreen</PresentationFormat>
  <Paragraphs>312</Paragraphs>
  <Slides>81</Slides>
  <Notes>31</Notes>
  <HiddenSlides>0</HiddenSlides>
  <MMClips>13</MMClips>
  <ScaleCrop>false</ScaleCrop>
  <HeadingPairs>
    <vt:vector size="8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81</vt:i4>
      </vt:variant>
    </vt:vector>
  </HeadingPairs>
  <TitlesOfParts>
    <vt:vector size="89" baseType="lpstr">
      <vt:lpstr>Arial</vt:lpstr>
      <vt:lpstr>Calibri</vt:lpstr>
      <vt:lpstr>Gill Sans</vt:lpstr>
      <vt:lpstr>Myriad Pro</vt:lpstr>
      <vt:lpstr>Times New Roman</vt:lpstr>
      <vt:lpstr>Office Theme</vt:lpstr>
      <vt:lpstr>Image File</vt:lpstr>
      <vt:lpstr>Image</vt:lpstr>
      <vt:lpstr>CS5670: Intro to Computer Vision (Cornell Tech)</vt:lpstr>
      <vt:lpstr>Instructor</vt:lpstr>
      <vt:lpstr>Noah’s work</vt:lpstr>
      <vt:lpstr>City-scale 3D reconstruction</vt:lpstr>
      <vt:lpstr>Depth from a single image</vt:lpstr>
      <vt:lpstr>Visualizing scenes from tourist photos</vt:lpstr>
      <vt:lpstr>Reconstructing dynamic 3D scenes</vt:lpstr>
      <vt:lpstr>Teaching assistants</vt:lpstr>
      <vt:lpstr>Important information</vt:lpstr>
      <vt:lpstr>Today</vt:lpstr>
      <vt:lpstr>Today</vt:lpstr>
      <vt:lpstr>Every image tells a story</vt:lpstr>
      <vt:lpstr>The goal of computer vision</vt:lpstr>
      <vt:lpstr>Can computers match human perception?</vt:lpstr>
      <vt:lpstr>Human perception has its shortcomings</vt:lpstr>
      <vt:lpstr>But humans can tell a lot about a scene from a little information…</vt:lpstr>
      <vt:lpstr>PowerPoint Presentation</vt:lpstr>
      <vt:lpstr>The goal of computer vision</vt:lpstr>
      <vt:lpstr>The goal of computer vision</vt:lpstr>
      <vt:lpstr>The goal of computer vision</vt:lpstr>
      <vt:lpstr>PowerPoint Presentation</vt:lpstr>
      <vt:lpstr>PowerPoint Presentation</vt:lpstr>
      <vt:lpstr>The goal of computer vision</vt:lpstr>
      <vt:lpstr>PowerPoint Presentation</vt:lpstr>
      <vt:lpstr>The goal of computer vision</vt:lpstr>
      <vt:lpstr>PowerPoint Presentation</vt:lpstr>
      <vt:lpstr>PowerPoint Presentation</vt:lpstr>
      <vt:lpstr>The goal of computer vision</vt:lpstr>
      <vt:lpstr>PowerPoint Presentation</vt:lpstr>
      <vt:lpstr>Why study computer vision?</vt:lpstr>
      <vt:lpstr>Optical character recognition (OCR)</vt:lpstr>
      <vt:lpstr>Face detection</vt:lpstr>
      <vt:lpstr>Face analysis and recognition</vt:lpstr>
      <vt:lpstr>Vision-based biometrics</vt:lpstr>
      <vt:lpstr>Vision-based biometrics</vt:lpstr>
      <vt:lpstr>Login without a password</vt:lpstr>
      <vt:lpstr>PowerPoint Presentation</vt:lpstr>
      <vt:lpstr>PowerPoint Presentation</vt:lpstr>
      <vt:lpstr>Bird identification</vt:lpstr>
      <vt:lpstr>Special effects: shape capture</vt:lpstr>
      <vt:lpstr>Special effects: motion capture</vt:lpstr>
      <vt:lpstr>PowerPoint Presentation</vt:lpstr>
      <vt:lpstr>PowerPoint Presentation</vt:lpstr>
      <vt:lpstr>3D face tracking w/ consumer cameras</vt:lpstr>
      <vt:lpstr>Image synthesis</vt:lpstr>
      <vt:lpstr>Which face is real?</vt:lpstr>
      <vt:lpstr>Image synthesis</vt:lpstr>
      <vt:lpstr>Sports</vt:lpstr>
      <vt:lpstr>Smart cars</vt:lpstr>
      <vt:lpstr>Self-driving cars</vt:lpstr>
      <vt:lpstr>Robotics</vt:lpstr>
      <vt:lpstr>Medical imaging</vt:lpstr>
      <vt:lpstr>PowerPoint Presentation</vt:lpstr>
      <vt:lpstr>Virtual &amp; Augmented Reality</vt:lpstr>
      <vt:lpstr>Current state of the art</vt:lpstr>
      <vt:lpstr>Why is computer vision difficult?</vt:lpstr>
      <vt:lpstr>Why is computer vision difficult?</vt:lpstr>
      <vt:lpstr>Challenges:  local ambiguity</vt:lpstr>
      <vt:lpstr>But there are lots of visual cues we can use…</vt:lpstr>
      <vt:lpstr>Bottom line</vt:lpstr>
      <vt:lpstr>PowerPoint Presentation</vt:lpstr>
      <vt:lpstr>PowerPoint Presentation</vt:lpstr>
      <vt:lpstr>PowerPoint Presentation</vt:lpstr>
      <vt:lpstr>CS5670: Introduction to Computer Vision</vt:lpstr>
      <vt:lpstr>Course requirements</vt:lpstr>
      <vt:lpstr>Course overview (tentative)</vt:lpstr>
      <vt:lpstr>1. Low-level vision</vt:lpstr>
      <vt:lpstr>Project: Hybrid images</vt:lpstr>
      <vt:lpstr>PowerPoint Presentation</vt:lpstr>
      <vt:lpstr>PowerPoint Presentation</vt:lpstr>
      <vt:lpstr>Project: Feature detection and matching</vt:lpstr>
      <vt:lpstr>2. Geometry &amp; appearance</vt:lpstr>
      <vt:lpstr>Project: Creating panoramas</vt:lpstr>
      <vt:lpstr>Project: 3D reconstruction</vt:lpstr>
      <vt:lpstr>3. Recognition, Deep Learning &amp; Generative Models</vt:lpstr>
      <vt:lpstr>Project: Neural Radiance Fields (NeRFs)</vt:lpstr>
      <vt:lpstr>Lectures</vt:lpstr>
      <vt:lpstr>Grading</vt:lpstr>
      <vt:lpstr>Late policy</vt:lpstr>
      <vt:lpstr>Academic Integrity</vt:lpstr>
      <vt:lpstr>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CS6670: Computer Vision</dc:title>
  <dc:creator>Noah Snavely</dc:creator>
  <cp:lastModifiedBy>Noah Snavely</cp:lastModifiedBy>
  <cp:revision>412</cp:revision>
  <dcterms:created xsi:type="dcterms:W3CDTF">2003-06-12T19:48:44Z</dcterms:created>
  <dcterms:modified xsi:type="dcterms:W3CDTF">2024-01-25T20:40:20Z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SlidoAppVersion">
    <vt:lpwstr>1.0.1.2417</vt:lpwstr>
  </property>
</Properties>
</file>