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503" r:id="rId2"/>
    <p:sldId id="256" r:id="rId3"/>
    <p:sldId id="815" r:id="rId4"/>
    <p:sldId id="1049" r:id="rId5"/>
    <p:sldId id="614" r:id="rId6"/>
    <p:sldId id="794" r:id="rId7"/>
    <p:sldId id="799" r:id="rId8"/>
    <p:sldId id="796" r:id="rId9"/>
    <p:sldId id="797" r:id="rId10"/>
    <p:sldId id="798" r:id="rId11"/>
    <p:sldId id="795" r:id="rId12"/>
    <p:sldId id="1052" r:id="rId13"/>
    <p:sldId id="1044" r:id="rId14"/>
    <p:sldId id="1051" r:id="rId15"/>
    <p:sldId id="1045" r:id="rId16"/>
    <p:sldId id="978" r:id="rId17"/>
    <p:sldId id="980" r:id="rId18"/>
    <p:sldId id="981" r:id="rId19"/>
    <p:sldId id="1023" r:id="rId20"/>
    <p:sldId id="1017" r:id="rId21"/>
    <p:sldId id="1016" r:id="rId22"/>
    <p:sldId id="1007" r:id="rId23"/>
    <p:sldId id="1008" r:id="rId24"/>
    <p:sldId id="988" r:id="rId25"/>
    <p:sldId id="982" r:id="rId26"/>
    <p:sldId id="983" r:id="rId27"/>
    <p:sldId id="984" r:id="rId28"/>
    <p:sldId id="985" r:id="rId29"/>
    <p:sldId id="986" r:id="rId30"/>
    <p:sldId id="987" r:id="rId31"/>
    <p:sldId id="1032" r:id="rId32"/>
    <p:sldId id="1031" r:id="rId33"/>
    <p:sldId id="1050" r:id="rId34"/>
    <p:sldId id="989" r:id="rId35"/>
    <p:sldId id="992" r:id="rId36"/>
    <p:sldId id="1014" r:id="rId37"/>
    <p:sldId id="1005" r:id="rId38"/>
    <p:sldId id="1018" r:id="rId39"/>
    <p:sldId id="1019" r:id="rId40"/>
    <p:sldId id="1020" r:id="rId41"/>
    <p:sldId id="993" r:id="rId42"/>
    <p:sldId id="994" r:id="rId43"/>
    <p:sldId id="995" r:id="rId44"/>
    <p:sldId id="1021" r:id="rId45"/>
    <p:sldId id="1000" r:id="rId46"/>
    <p:sldId id="1013" r:id="rId47"/>
    <p:sldId id="1001" r:id="rId48"/>
    <p:sldId id="1002" r:id="rId49"/>
    <p:sldId id="1003" r:id="rId50"/>
    <p:sldId id="1004" r:id="rId51"/>
    <p:sldId id="1054" r:id="rId52"/>
    <p:sldId id="1006" r:id="rId53"/>
    <p:sldId id="1033" r:id="rId54"/>
    <p:sldId id="1034" r:id="rId55"/>
    <p:sldId id="1035" r:id="rId56"/>
    <p:sldId id="1036" r:id="rId57"/>
    <p:sldId id="1037" r:id="rId58"/>
    <p:sldId id="1038" r:id="rId59"/>
    <p:sldId id="1039" r:id="rId60"/>
    <p:sldId id="1040" r:id="rId61"/>
    <p:sldId id="1041" r:id="rId62"/>
    <p:sldId id="1043" r:id="rId63"/>
    <p:sldId id="1042" r:id="rId64"/>
    <p:sldId id="1046" r:id="rId65"/>
    <p:sldId id="1047" r:id="rId66"/>
    <p:sldId id="1048" r:id="rId67"/>
  </p:sldIdLst>
  <p:sldSz cx="12192000" cy="6858000"/>
  <p:notesSz cx="7010400" cy="92964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2" autoAdjust="0"/>
    <p:restoredTop sz="94444" autoAdjust="0"/>
  </p:normalViewPr>
  <p:slideViewPr>
    <p:cSldViewPr>
      <p:cViewPr varScale="1">
        <p:scale>
          <a:sx n="60" d="100"/>
          <a:sy n="60" d="100"/>
        </p:scale>
        <p:origin x="422" y="28"/>
      </p:cViewPr>
      <p:guideLst>
        <p:guide orient="horz" pos="2160"/>
        <p:guide pos="384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Myriad Pro" panose="020B0503030403020204"/>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latin typeface="Myriad Pro" panose="020B0503030403020204"/>
              </a:rPr>
              <a:pPr/>
              <a:t>3/23/2023</a:t>
            </a:fld>
            <a:endParaRPr lang="en-US" dirty="0">
              <a:latin typeface="Myriad Pro" panose="020B0503030403020204"/>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Myriad Pro" panose="020B0503030403020204"/>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latin typeface="Myriad Pro" panose="020B0503030403020204"/>
              </a:rPr>
              <a:pPr/>
              <a:t>‹#›</a:t>
            </a:fld>
            <a:endParaRPr lang="en-US" dirty="0">
              <a:latin typeface="Myriad Pro" panose="020B0503030403020204"/>
            </a:endParaRPr>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Myriad Pro" panose="020B0503030403020204"/>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Myriad Pro" panose="020B0503030403020204"/>
              </a:defRPr>
            </a:lvl1pPr>
          </a:lstStyle>
          <a:p>
            <a:fld id="{D492CD9C-0936-4CB5-8F47-4F37A3C1BD80}" type="datetimeFigureOut">
              <a:rPr lang="en-US" smtClean="0"/>
              <a:pPr/>
              <a:t>3/23/2023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Myriad Pro" panose="020B0503030403020204"/>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Myriad Pro" panose="020B0503030403020204"/>
              </a:defRPr>
            </a:lvl1pPr>
          </a:lstStyle>
          <a:p>
            <a:fld id="{2A8A4206-02EB-4F55-B83C-8E908C558B6E}" type="slidenum">
              <a:rPr lang="en-US" smtClean="0"/>
              <a:pPr/>
              <a:t>‹#›</a:t>
            </a:fld>
            <a:endParaRPr lang="en-US" dirty="0"/>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a:ea typeface="+mn-ea"/>
        <a:cs typeface="+mn-cs"/>
      </a:defRPr>
    </a:lvl1pPr>
    <a:lvl2pPr marL="457200" algn="l" defTabSz="914400" rtl="0" eaLnBrk="1" latinLnBrk="0" hangingPunct="1">
      <a:defRPr sz="1200" kern="1200">
        <a:solidFill>
          <a:schemeClr val="tx1"/>
        </a:solidFill>
        <a:latin typeface="Myriad Pro" panose="020B0503030403020204"/>
        <a:ea typeface="+mn-ea"/>
        <a:cs typeface="+mn-cs"/>
      </a:defRPr>
    </a:lvl2pPr>
    <a:lvl3pPr marL="914400" algn="l" defTabSz="914400" rtl="0" eaLnBrk="1" latinLnBrk="0" hangingPunct="1">
      <a:defRPr sz="1200" kern="1200">
        <a:solidFill>
          <a:schemeClr val="tx1"/>
        </a:solidFill>
        <a:latin typeface="Myriad Pro" panose="020B0503030403020204"/>
        <a:ea typeface="+mn-ea"/>
        <a:cs typeface="+mn-cs"/>
      </a:defRPr>
    </a:lvl3pPr>
    <a:lvl4pPr marL="1371600" algn="l" defTabSz="914400" rtl="0" eaLnBrk="1" latinLnBrk="0" hangingPunct="1">
      <a:defRPr sz="1200" kern="1200">
        <a:solidFill>
          <a:schemeClr val="tx1"/>
        </a:solidFill>
        <a:latin typeface="Myriad Pro" panose="020B0503030403020204"/>
        <a:ea typeface="+mn-ea"/>
        <a:cs typeface="+mn-cs"/>
      </a:defRPr>
    </a:lvl4pPr>
    <a:lvl5pPr marL="1828800" algn="l" defTabSz="914400" rtl="0" eaLnBrk="1" latinLnBrk="0" hangingPunct="1">
      <a:defRPr sz="1200" kern="1200">
        <a:solidFill>
          <a:schemeClr val="tx1"/>
        </a:solidFill>
        <a:latin typeface="Myriad Pro" panose="020B050303040302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We then add several photos at a time to the reconstruction, refine the model, and repeat until no more photos match any points in the scene.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Necker reversal ambiguity:</a:t>
            </a:r>
            <a:endParaRPr/>
          </a:p>
          <a:p>
            <a:pPr marL="0" lvl="0" indent="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32" name="Shape 14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52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Shape 144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Necker reversal ambiguity:</a:t>
            </a:r>
            <a:endParaRPr/>
          </a:p>
          <a:p>
            <a:pPr marL="0" lvl="0" indent="0" rtl="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47" name="Shape 144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3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6" name="Shape 14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4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85999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77" name="Shape 147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112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7" name="Shape 148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182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Shape 149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ea typeface="Calibri"/>
              <a:cs typeface="Calibri"/>
              <a:sym typeface="Calibri"/>
            </a:endParaRPr>
          </a:p>
        </p:txBody>
      </p:sp>
      <p:sp>
        <p:nvSpPr>
          <p:cNvPr id="1494" name="Shape 149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cs typeface="Calibri"/>
                <a:sym typeface="Calibri"/>
              </a:rPr>
              <a:t>59</a:t>
            </a:fld>
            <a:endParaRPr sz="1200" dirty="0">
              <a:solidFill>
                <a:schemeClr val="dk1"/>
              </a:solidFill>
              <a:ea typeface="Calibri"/>
              <a:cs typeface="Calibri"/>
              <a:sym typeface="Calibri"/>
            </a:endParaRPr>
          </a:p>
        </p:txBody>
      </p:sp>
    </p:spTree>
    <p:extLst>
      <p:ext uri="{BB962C8B-B14F-4D97-AF65-F5344CB8AC3E}">
        <p14:creationId xmlns:p14="http://schemas.microsoft.com/office/powerpoint/2010/main" val="373739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Shape 1499"/>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0" name="Shape 15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51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6" name="Shape 15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8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3" name="Shape 152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061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4" name="Shape 151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3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Next, we match features across each pair of photos using approximate nearest neighbor matching.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t>We then link connected components of pairwise feature matches together to form correspondences across multiple images.</a:t>
            </a:r>
          </a:p>
          <a:p>
            <a:pPr>
              <a:spcBef>
                <a:spcPct val="0"/>
              </a:spcBef>
            </a:pPr>
            <a:r>
              <a:rPr lang="en-US"/>
              <a:t>Once we have correspondences, we run structure from motion to recover the camera and scene geometry.  Structure from motion solves the following problem:</a:t>
            </a:r>
          </a:p>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xfrm>
            <a:off x="406400" y="696913"/>
            <a:ext cx="6197600" cy="3486150"/>
          </a:xfrm>
          <a:ln/>
        </p:spPr>
      </p:sp>
      <p:sp>
        <p:nvSpPr>
          <p:cNvPr id="94211" name="Rectangle 3"/>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13172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Structure from motion solves the following problem:</a:t>
            </a:r>
          </a:p>
          <a:p>
            <a:pPr>
              <a:spcBef>
                <a:spcPct val="0"/>
              </a:spcBef>
            </a:pPr>
            <a:endParaRPr lang="en-US"/>
          </a:p>
          <a:p>
            <a:pPr>
              <a:spcBef>
                <a:spcPct val="0"/>
              </a:spcBef>
            </a:pPr>
            <a:r>
              <a:rPr lang="en-US"/>
              <a:t>Given a set of images of a static scene with 2D points in correspondence, shown here as color-coded points, find…</a:t>
            </a:r>
          </a:p>
          <a:p>
            <a:pPr>
              <a:spcBef>
                <a:spcPct val="0"/>
              </a:spcBef>
            </a:pPr>
            <a:endParaRPr lang="en-US"/>
          </a:p>
          <a:p>
            <a:pPr>
              <a:spcBef>
                <a:spcPct val="0"/>
              </a:spcBef>
            </a:pPr>
            <a:r>
              <a:rPr lang="en-US"/>
              <a:t>a set of 3D points P and </a:t>
            </a:r>
          </a:p>
          <a:p>
            <a:pPr>
              <a:spcBef>
                <a:spcPct val="0"/>
              </a:spcBef>
            </a:pPr>
            <a:r>
              <a:rPr 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Structure from motion solves the following problem:</a:t>
            </a:r>
          </a:p>
          <a:p>
            <a:pPr>
              <a:spcBef>
                <a:spcPct val="0"/>
              </a:spcBef>
            </a:pPr>
            <a:endParaRPr lang="en-US" dirty="0"/>
          </a:p>
          <a:p>
            <a:pPr>
              <a:spcBef>
                <a:spcPct val="0"/>
              </a:spcBef>
            </a:pPr>
            <a:r>
              <a:rPr lang="en-US" dirty="0"/>
              <a:t>Given a set of images of a static scene with 2D points in correspondence, shown here as color-coded points, find…</a:t>
            </a:r>
          </a:p>
          <a:p>
            <a:pPr>
              <a:spcBef>
                <a:spcPct val="0"/>
              </a:spcBef>
            </a:pPr>
            <a:endParaRPr lang="en-US" dirty="0"/>
          </a:p>
          <a:p>
            <a:pPr>
              <a:spcBef>
                <a:spcPct val="0"/>
              </a:spcBef>
            </a:pPr>
            <a:r>
              <a:rPr lang="en-US" dirty="0"/>
              <a:t>a set of 3D points P and </a:t>
            </a:r>
          </a:p>
          <a:p>
            <a:pPr>
              <a:spcBef>
                <a:spcPct val="0"/>
              </a:spcBef>
            </a:pPr>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pPr>
              <a:spcBef>
                <a:spcPct val="0"/>
              </a:spcBef>
            </a:pPr>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l">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Liu_Hui" TargetMode="Externa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hyperlink" Target="https://arxiv.org/abs/2003.04626"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3.png"/><Relationship Id="rId18" Type="http://schemas.openxmlformats.org/officeDocument/2006/relationships/image" Target="../media/image39.png"/><Relationship Id="rId3" Type="http://schemas.openxmlformats.org/officeDocument/2006/relationships/image" Target="../media/image40.jpeg"/><Relationship Id="rId7"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3.png"/><Relationship Id="rId18" Type="http://schemas.openxmlformats.org/officeDocument/2006/relationships/image" Target="../media/image47.jpeg"/><Relationship Id="rId3" Type="http://schemas.openxmlformats.org/officeDocument/2006/relationships/image" Target="../media/image24.png"/><Relationship Id="rId21" Type="http://schemas.openxmlformats.org/officeDocument/2006/relationships/image" Target="../media/image48.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44.png"/><Relationship Id="rId25"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7.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36.png"/><Relationship Id="rId5" Type="http://schemas.openxmlformats.org/officeDocument/2006/relationships/image" Target="../media/image26.png"/><Relationship Id="rId15" Type="http://schemas.openxmlformats.org/officeDocument/2006/relationships/image" Target="../media/image46.jpeg"/><Relationship Id="rId23" Type="http://schemas.openxmlformats.org/officeDocument/2006/relationships/image" Target="../media/image41.png"/><Relationship Id="rId10" Type="http://schemas.openxmlformats.org/officeDocument/2006/relationships/image" Target="../media/image31.png"/><Relationship Id="rId19"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45.jpeg"/><Relationship Id="rId14" Type="http://schemas.openxmlformats.org/officeDocument/2006/relationships/image" Target="../media/image35.png"/><Relationship Id="rId22"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3.png"/><Relationship Id="rId7"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0.jpe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49.jpeg"/><Relationship Id="rId19"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eb-image-graph.vercel.app/graph/1?dot_url=https://drive.google.com/uc?export=download%26id=1xeYx7FvYjm9aWWdkNMPKeXlVacLK_cVd&amp;list_url=https://www.cs.cornell.edu/courses/cs5670/2023sp/demos/ImageGraphs/Trevi/trevi_url_list.tx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18" Type="http://schemas.openxmlformats.org/officeDocument/2006/relationships/image" Target="../media/image39.png"/><Relationship Id="rId3" Type="http://schemas.openxmlformats.org/officeDocument/2006/relationships/image" Target="../media/image60.png"/><Relationship Id="rId7"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48.jpe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63.png"/><Relationship Id="rId5" Type="http://schemas.openxmlformats.org/officeDocument/2006/relationships/image" Target="../media/image62.png"/><Relationship Id="rId15" Type="http://schemas.openxmlformats.org/officeDocument/2006/relationships/image" Target="../media/image38.jpeg"/><Relationship Id="rId10" Type="http://schemas.openxmlformats.org/officeDocument/2006/relationships/image" Target="../media/image31.png"/><Relationship Id="rId19" Type="http://schemas.openxmlformats.org/officeDocument/2006/relationships/image" Target="../media/image43.png"/><Relationship Id="rId4" Type="http://schemas.openxmlformats.org/officeDocument/2006/relationships/image" Target="../media/image61.png"/><Relationship Id="rId9" Type="http://schemas.openxmlformats.org/officeDocument/2006/relationships/image" Target="../media/image45.jpeg"/><Relationship Id="rId1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5.png"/><Relationship Id="rId4"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6.png"/><Relationship Id="rId4"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models/points.ply.0.ply"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Libration"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7.jpg"/><Relationship Id="rId11" Type="http://schemas.openxmlformats.org/officeDocument/2006/relationships/image" Target="../media/image82.jp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75.png"/><Relationship Id="rId9" Type="http://schemas.openxmlformats.org/officeDocument/2006/relationships/image" Target="../media/image80.jp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RdYWp70P_k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SOpwHaQnRS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youtube.com/watch?v=sA4Za3Hv6ng" TargetMode="External"/><Relationship Id="rId4" Type="http://schemas.openxmlformats.org/officeDocument/2006/relationships/image" Target="../media/image95.jp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watch?v=KOG7yTz1iTA" TargetMode="External"/><Relationship Id="rId5" Type="http://schemas.openxmlformats.org/officeDocument/2006/relationships/hyperlink" Target="https://www.youtube.com/watch?v=FMtvrTGnP04" TargetMode="Externa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hyperlink" Target="https://www.youtube.com/watch?v=ZR1yXFAslSk" TargetMode="External"/><Relationship Id="rId4" Type="http://schemas.openxmlformats.org/officeDocument/2006/relationships/hyperlink" Target="https://www.youtube.com/watch?v=k43xJs3Roqg"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medium.com/scape-technologies/building-the-ar-cloud-part-three-3d-maps-the-digital-scaffolding-of-the-21st-century-465fa55782dd" TargetMode="External"/><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www.theverge.com/2019/8/8/20776247/google-maps-live-view-ar-walking-directions-ios-android-featur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5EA8-0F5B-4794-9401-B952AB1D1350}"/>
              </a:ext>
            </a:extLst>
          </p:cNvPr>
          <p:cNvSpPr>
            <a:spLocks noGrp="1"/>
          </p:cNvSpPr>
          <p:nvPr>
            <p:ph type="ctrTitle"/>
          </p:nvPr>
        </p:nvSpPr>
        <p:spPr/>
        <p:txBody>
          <a:bodyPr/>
          <a:lstStyle/>
          <a:p>
            <a:pPr algn="ctr"/>
            <a:r>
              <a:rPr lang="en-US"/>
              <a:t>Quiz 7 </a:t>
            </a:r>
            <a:r>
              <a:rPr lang="en-US" dirty="0"/>
              <a:t>(on Canvas)</a:t>
            </a:r>
            <a:br>
              <a:rPr lang="en-US" dirty="0"/>
            </a:br>
            <a:r>
              <a:rPr lang="en-US" dirty="0"/>
              <a:t>Closed book / closed note</a:t>
            </a:r>
          </a:p>
        </p:txBody>
      </p:sp>
      <p:sp>
        <p:nvSpPr>
          <p:cNvPr id="3" name="Subtitle 2">
            <a:extLst>
              <a:ext uri="{FF2B5EF4-FFF2-40B4-BE49-F238E27FC236}">
                <a16:creationId xmlns:a16="http://schemas.microsoft.com/office/drawing/2014/main" id="{399C6317-2C41-4CBF-B19A-2F40EA0C67A9}"/>
              </a:ext>
            </a:extLst>
          </p:cNvPr>
          <p:cNvSpPr>
            <a:spLocks noGrp="1"/>
          </p:cNvSpPr>
          <p:nvPr>
            <p:ph type="subTitle" idx="1"/>
          </p:nvPr>
        </p:nvSpPr>
        <p:spPr/>
        <p:txBody>
          <a:bodyPr/>
          <a:lstStyle/>
          <a:p>
            <a:r>
              <a:rPr lang="en-US" b="1" dirty="0"/>
              <a:t>Ends at 1:08pm</a:t>
            </a:r>
          </a:p>
        </p:txBody>
      </p:sp>
    </p:spTree>
    <p:extLst>
      <p:ext uri="{BB962C8B-B14F-4D97-AF65-F5344CB8AC3E}">
        <p14:creationId xmlns:p14="http://schemas.microsoft.com/office/powerpoint/2010/main" val="2019556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0"/>
            <a:ext cx="8229600" cy="1143000"/>
          </a:xfrm>
        </p:spPr>
        <p:txBody>
          <a:bodyPr>
            <a:noAutofit/>
          </a:bodyPr>
          <a:lstStyle/>
          <a:p>
            <a:r>
              <a:rPr lang="en-US" sz="8800" dirty="0">
                <a:solidFill>
                  <a:schemeClr val="bg1"/>
                </a:solidFill>
                <a:latin typeface="Edwardian Script ITC" pitchFamily="66" charset="0"/>
              </a:rPr>
              <a:t>First Place</a:t>
            </a:r>
          </a:p>
        </p:txBody>
      </p:sp>
    </p:spTree>
    <p:extLst>
      <p:ext uri="{BB962C8B-B14F-4D97-AF65-F5344CB8AC3E}">
        <p14:creationId xmlns:p14="http://schemas.microsoft.com/office/powerpoint/2010/main" val="37410521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057400" y="274638"/>
            <a:ext cx="8229600" cy="1143000"/>
          </a:xfrm>
        </p:spPr>
        <p:txBody>
          <a:bodyPr>
            <a:normAutofit/>
          </a:bodyPr>
          <a:lstStyle/>
          <a:p>
            <a:r>
              <a:rPr lang="en-US" sz="3600" dirty="0" err="1">
                <a:solidFill>
                  <a:schemeClr val="bg1"/>
                </a:solidFill>
              </a:rPr>
              <a:t>Kulvinder</a:t>
            </a:r>
            <a:r>
              <a:rPr lang="en-US" sz="3600" dirty="0">
                <a:solidFill>
                  <a:schemeClr val="bg1"/>
                </a:solidFill>
              </a:rPr>
              <a:t> </a:t>
            </a:r>
            <a:r>
              <a:rPr lang="en-US" sz="3600" dirty="0" err="1">
                <a:solidFill>
                  <a:schemeClr val="bg1"/>
                </a:solidFill>
              </a:rPr>
              <a:t>Lotay</a:t>
            </a:r>
            <a:r>
              <a:rPr lang="en-US" sz="3600" dirty="0">
                <a:solidFill>
                  <a:schemeClr val="bg1"/>
                </a:solidFill>
              </a:rPr>
              <a:t> and Roger Wang</a:t>
            </a:r>
          </a:p>
        </p:txBody>
      </p:sp>
      <p:pic>
        <p:nvPicPr>
          <p:cNvPr id="4" name="Picture 3" descr="A picture containing sky, grass, outdoor&#10;&#10;Description automatically generated">
            <a:extLst>
              <a:ext uri="{FF2B5EF4-FFF2-40B4-BE49-F238E27FC236}">
                <a16:creationId xmlns:a16="http://schemas.microsoft.com/office/drawing/2014/main" id="{46EDB4AF-77A3-4601-93DE-73D75BD6AF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734056"/>
            <a:ext cx="9144000" cy="1389888"/>
          </a:xfrm>
          <a:prstGeom prst="rect">
            <a:avLst/>
          </a:prstGeom>
        </p:spPr>
      </p:pic>
    </p:spTree>
    <p:extLst>
      <p:ext uri="{BB962C8B-B14F-4D97-AF65-F5344CB8AC3E}">
        <p14:creationId xmlns:p14="http://schemas.microsoft.com/office/powerpoint/2010/main" val="129340534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955A-DA5D-475F-A683-80992BCA49E7}"/>
              </a:ext>
            </a:extLst>
          </p:cNvPr>
          <p:cNvSpPr>
            <a:spLocks noGrp="1"/>
          </p:cNvSpPr>
          <p:nvPr>
            <p:ph type="title"/>
          </p:nvPr>
        </p:nvSpPr>
        <p:spPr/>
        <p:txBody>
          <a:bodyPr/>
          <a:lstStyle/>
          <a:p>
            <a:r>
              <a:rPr lang="en-US" dirty="0"/>
              <a:t>Reminder: multi-view stereo</a:t>
            </a:r>
          </a:p>
        </p:txBody>
      </p:sp>
      <p:grpSp>
        <p:nvGrpSpPr>
          <p:cNvPr id="14" name="Group 13">
            <a:extLst>
              <a:ext uri="{FF2B5EF4-FFF2-40B4-BE49-F238E27FC236}">
                <a16:creationId xmlns:a16="http://schemas.microsoft.com/office/drawing/2014/main" id="{0B45B83D-DA27-443E-9A98-584609548391}"/>
              </a:ext>
            </a:extLst>
          </p:cNvPr>
          <p:cNvGrpSpPr/>
          <p:nvPr/>
        </p:nvGrpSpPr>
        <p:grpSpPr>
          <a:xfrm>
            <a:off x="1586637" y="3581400"/>
            <a:ext cx="9018726" cy="2910343"/>
            <a:chOff x="2511789" y="2358277"/>
            <a:chExt cx="6636028" cy="2141445"/>
          </a:xfrm>
        </p:grpSpPr>
        <p:pic>
          <p:nvPicPr>
            <p:cNvPr id="5" name="Picture 1" descr="C:\snavely\demos\PhotoTourism\data\Temple\Temple1.png">
              <a:extLst>
                <a:ext uri="{FF2B5EF4-FFF2-40B4-BE49-F238E27FC236}">
                  <a16:creationId xmlns:a16="http://schemas.microsoft.com/office/drawing/2014/main" id="{4D72D5AD-0820-4DB0-ACAC-DC9FA983E91A}"/>
                </a:ext>
              </a:extLst>
            </p:cNvPr>
            <p:cNvPicPr>
              <a:picLocks noChangeAspect="1" noChangeArrowheads="1"/>
            </p:cNvPicPr>
            <p:nvPr/>
          </p:nvPicPr>
          <p:blipFill>
            <a:blip r:embed="rId2" cstate="print"/>
            <a:srcRect l="7080" r="7080" b="24907"/>
            <a:stretch>
              <a:fillRect/>
            </a:stretch>
          </p:blipFill>
          <p:spPr bwMode="auto">
            <a:xfrm>
              <a:off x="4209603" y="2567780"/>
              <a:ext cx="2771775" cy="1722437"/>
            </a:xfrm>
            <a:prstGeom prst="rect">
              <a:avLst/>
            </a:prstGeom>
            <a:noFill/>
            <a:ln w="9525">
              <a:noFill/>
              <a:miter lim="800000"/>
              <a:headEnd/>
              <a:tailEnd/>
            </a:ln>
          </p:spPr>
        </p:pic>
        <p:grpSp>
          <p:nvGrpSpPr>
            <p:cNvPr id="6" name="Group 13">
              <a:extLst>
                <a:ext uri="{FF2B5EF4-FFF2-40B4-BE49-F238E27FC236}">
                  <a16:creationId xmlns:a16="http://schemas.microsoft.com/office/drawing/2014/main" id="{353235D5-8E77-4568-896D-56BADF242FB7}"/>
                </a:ext>
              </a:extLst>
            </p:cNvPr>
            <p:cNvGrpSpPr/>
            <p:nvPr/>
          </p:nvGrpSpPr>
          <p:grpSpPr>
            <a:xfrm>
              <a:off x="2511789" y="2380993"/>
              <a:ext cx="1595610" cy="1815913"/>
              <a:chOff x="1071390" y="1631272"/>
              <a:chExt cx="3119610" cy="3550328"/>
            </a:xfrm>
          </p:grpSpPr>
          <p:pic>
            <p:nvPicPr>
              <p:cNvPr id="7" name="Picture 2" descr="C:\snavely\work\teaching\09Fa-CS6610\lectures\lec11\templeSparseRing\templeSR0001.png">
                <a:extLst>
                  <a:ext uri="{FF2B5EF4-FFF2-40B4-BE49-F238E27FC236}">
                    <a16:creationId xmlns:a16="http://schemas.microsoft.com/office/drawing/2014/main" id="{13A6D049-F04C-4476-9B10-D604F00DBDC5}"/>
                  </a:ext>
                </a:extLst>
              </p:cNvPr>
              <p:cNvPicPr>
                <a:picLocks noChangeAspect="1" noChangeArrowheads="1"/>
              </p:cNvPicPr>
              <p:nvPr/>
            </p:nvPicPr>
            <p:blipFill>
              <a:blip r:embed="rId3"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8" name="Picture 3" descr="C:\snavely\work\teaching\09Fa-CS6610\lectures\lec11\templeSparseRing\templeSR0002.png">
                <a:extLst>
                  <a:ext uri="{FF2B5EF4-FFF2-40B4-BE49-F238E27FC236}">
                    <a16:creationId xmlns:a16="http://schemas.microsoft.com/office/drawing/2014/main" id="{CBBBEA3F-8C3A-4C34-B4EC-61ADF19F0FF5}"/>
                  </a:ext>
                </a:extLst>
              </p:cNvPr>
              <p:cNvPicPr>
                <a:picLocks noChangeAspect="1" noChangeArrowheads="1"/>
              </p:cNvPicPr>
              <p:nvPr/>
            </p:nvPicPr>
            <p:blipFill>
              <a:blip r:embed="rId4"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9" name="Picture 4" descr="C:\snavely\work\teaching\09Fa-CS6610\lectures\lec11\templeSparseRing\templeSR0003.png">
                <a:extLst>
                  <a:ext uri="{FF2B5EF4-FFF2-40B4-BE49-F238E27FC236}">
                    <a16:creationId xmlns:a16="http://schemas.microsoft.com/office/drawing/2014/main" id="{F2DE210F-0F84-4C4A-858B-16208DE5BAC8}"/>
                  </a:ext>
                </a:extLst>
              </p:cNvPr>
              <p:cNvPicPr>
                <a:picLocks noChangeAspect="1" noChangeArrowheads="1"/>
              </p:cNvPicPr>
              <p:nvPr/>
            </p:nvPicPr>
            <p:blipFill>
              <a:blip r:embed="rId5"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10" name="Picture 5" descr="C:\snavely\work\teaching\09Fa-CS6610\lectures\lec11\templeSparseRing\templeSR0004.png">
                <a:extLst>
                  <a:ext uri="{FF2B5EF4-FFF2-40B4-BE49-F238E27FC236}">
                    <a16:creationId xmlns:a16="http://schemas.microsoft.com/office/drawing/2014/main" id="{E52F069F-3033-44E8-B6D3-BE70847DFBA7}"/>
                  </a:ext>
                </a:extLst>
              </p:cNvPr>
              <p:cNvPicPr>
                <a:picLocks noChangeAspect="1" noChangeArrowheads="1"/>
              </p:cNvPicPr>
              <p:nvPr/>
            </p:nvPicPr>
            <p:blipFill>
              <a:blip r:embed="rId6"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11" name="Picture 6" descr="C:\snavely\work\teaching\09Fa-CS6610\lectures\lec11\templeSparseRing\templeSR0005.png">
                <a:extLst>
                  <a:ext uri="{FF2B5EF4-FFF2-40B4-BE49-F238E27FC236}">
                    <a16:creationId xmlns:a16="http://schemas.microsoft.com/office/drawing/2014/main" id="{7E4B1CA5-EF10-4D3C-BD5E-4721A8ACAB5C}"/>
                  </a:ext>
                </a:extLst>
              </p:cNvPr>
              <p:cNvPicPr>
                <a:picLocks noChangeAspect="1" noChangeArrowheads="1"/>
              </p:cNvPicPr>
              <p:nvPr/>
            </p:nvPicPr>
            <p:blipFill>
              <a:blip r:embed="rId7"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pic>
          <p:nvPicPr>
            <p:cNvPr id="12" name="Picture 2" descr="A Comparison and Evaluation of Multi-View Stereo Reconstruction Algorithms">
              <a:extLst>
                <a:ext uri="{FF2B5EF4-FFF2-40B4-BE49-F238E27FC236}">
                  <a16:creationId xmlns:a16="http://schemas.microsoft.com/office/drawing/2014/main" id="{7A628252-89FF-4F9E-82EC-F97A8DB90D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2358277"/>
              <a:ext cx="1604017" cy="214144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A5C80516-6577-4352-9CFF-4536A8E5DB10}"/>
                </a:ext>
              </a:extLst>
            </p:cNvPr>
            <p:cNvSpPr/>
            <p:nvPr/>
          </p:nvSpPr>
          <p:spPr>
            <a:xfrm>
              <a:off x="6897135" y="3126991"/>
              <a:ext cx="533400" cy="6096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矩形 3">
            <a:extLst>
              <a:ext uri="{FF2B5EF4-FFF2-40B4-BE49-F238E27FC236}">
                <a16:creationId xmlns:a16="http://schemas.microsoft.com/office/drawing/2014/main" id="{A4FCFB6E-5E56-4AC5-B537-7A1C037F63B6}"/>
              </a:ext>
            </a:extLst>
          </p:cNvPr>
          <p:cNvSpPr/>
          <p:nvPr/>
        </p:nvSpPr>
        <p:spPr>
          <a:xfrm>
            <a:off x="1149080" y="1608015"/>
            <a:ext cx="9893840" cy="1569660"/>
          </a:xfrm>
          <a:prstGeom prst="rect">
            <a:avLst/>
          </a:prstGeom>
        </p:spPr>
        <p:txBody>
          <a:bodyPr wrap="square">
            <a:spAutoFit/>
          </a:bodyPr>
          <a:lstStyle/>
          <a:p>
            <a:r>
              <a:rPr lang="en-US" sz="3200" b="1" dirty="0"/>
              <a:t>Problem formulation: </a:t>
            </a:r>
            <a:r>
              <a:rPr lang="en-US" sz="3200" dirty="0"/>
              <a:t>given several images of the same object or scene, compute a representation of its 3D shape</a:t>
            </a:r>
          </a:p>
        </p:txBody>
      </p:sp>
    </p:spTree>
    <p:extLst>
      <p:ext uri="{BB962C8B-B14F-4D97-AF65-F5344CB8AC3E}">
        <p14:creationId xmlns:p14="http://schemas.microsoft.com/office/powerpoint/2010/main" val="3174645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A2BD-BD21-4EFC-AABA-99708D7B046D}"/>
              </a:ext>
            </a:extLst>
          </p:cNvPr>
          <p:cNvSpPr>
            <a:spLocks noGrp="1"/>
          </p:cNvSpPr>
          <p:nvPr>
            <p:ph type="title"/>
          </p:nvPr>
        </p:nvSpPr>
        <p:spPr/>
        <p:txBody>
          <a:bodyPr/>
          <a:lstStyle/>
          <a:p>
            <a:r>
              <a:rPr lang="en-US" dirty="0"/>
              <a:t>Structure from motion</a:t>
            </a:r>
          </a:p>
        </p:txBody>
      </p:sp>
      <p:sp>
        <p:nvSpPr>
          <p:cNvPr id="3" name="Content Placeholder 2">
            <a:extLst>
              <a:ext uri="{FF2B5EF4-FFF2-40B4-BE49-F238E27FC236}">
                <a16:creationId xmlns:a16="http://schemas.microsoft.com/office/drawing/2014/main" id="{9630D633-F950-44C2-94C9-DACBCC0EB013}"/>
              </a:ext>
            </a:extLst>
          </p:cNvPr>
          <p:cNvSpPr>
            <a:spLocks noGrp="1"/>
          </p:cNvSpPr>
          <p:nvPr>
            <p:ph idx="1"/>
          </p:nvPr>
        </p:nvSpPr>
        <p:spPr/>
        <p:txBody>
          <a:bodyPr/>
          <a:lstStyle/>
          <a:p>
            <a:r>
              <a:rPr lang="en-US" dirty="0"/>
              <a:t>Multi-view stereo assumes that cameras are calibrated</a:t>
            </a:r>
          </a:p>
          <a:p>
            <a:pPr lvl="1"/>
            <a:r>
              <a:rPr lang="en-US" dirty="0" err="1"/>
              <a:t>Extrinsics</a:t>
            </a:r>
            <a:r>
              <a:rPr lang="en-US" dirty="0"/>
              <a:t> and </a:t>
            </a:r>
            <a:r>
              <a:rPr lang="en-US" dirty="0" err="1"/>
              <a:t>intrinsics</a:t>
            </a:r>
            <a:r>
              <a:rPr lang="en-US" dirty="0"/>
              <a:t> are known for all views</a:t>
            </a:r>
          </a:p>
          <a:p>
            <a:endParaRPr lang="en-US" dirty="0"/>
          </a:p>
          <a:p>
            <a:r>
              <a:rPr lang="en-US" dirty="0"/>
              <a:t>How do we compute calibration if we don’t know it? In general, this is called </a:t>
            </a:r>
            <a:r>
              <a:rPr lang="en-US" i="1" dirty="0"/>
              <a:t>structure from motion</a:t>
            </a:r>
            <a:endParaRPr lang="en-US" dirty="0"/>
          </a:p>
        </p:txBody>
      </p:sp>
    </p:spTree>
    <p:extLst>
      <p:ext uri="{BB962C8B-B14F-4D97-AF65-F5344CB8AC3E}">
        <p14:creationId xmlns:p14="http://schemas.microsoft.com/office/powerpoint/2010/main" val="18126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ubrovnik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232690"/>
            <a:ext cx="8382000" cy="4863310"/>
          </a:xfrm>
          <a:prstGeom prst="rect">
            <a:avLst/>
          </a:prstGeom>
        </p:spPr>
      </p:pic>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1746753" y="5867400"/>
            <a:ext cx="6108595" cy="923330"/>
          </a:xfrm>
          <a:prstGeom prst="rect">
            <a:avLst/>
          </a:prstGeom>
          <a:noFill/>
        </p:spPr>
        <p:txBody>
          <a:bodyPr wrap="none" rtlCol="0">
            <a:spAutoFit/>
          </a:bodyPr>
          <a:lstStyle/>
          <a:p>
            <a:r>
              <a:rPr lang="en-US" dirty="0"/>
              <a:t>Dubrovnik, Croatia. 4,619 images (out of an initial 57,845).</a:t>
            </a:r>
          </a:p>
          <a:p>
            <a:r>
              <a:rPr lang="en-US" dirty="0"/>
              <a:t>Total reconstruction time: 23 hours</a:t>
            </a:r>
          </a:p>
          <a:p>
            <a:r>
              <a:rPr lang="en-US" dirty="0"/>
              <a:t>Number of cores: 352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666"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0569-9D31-412D-B214-8228BE32C3F7}"/>
              </a:ext>
            </a:extLst>
          </p:cNvPr>
          <p:cNvSpPr>
            <a:spLocks noGrp="1"/>
          </p:cNvSpPr>
          <p:nvPr>
            <p:ph type="title"/>
          </p:nvPr>
        </p:nvSpPr>
        <p:spPr/>
        <p:txBody>
          <a:bodyPr/>
          <a:lstStyle/>
          <a:p>
            <a:r>
              <a:rPr lang="en-US" dirty="0"/>
              <a:t>Two views</a:t>
            </a:r>
          </a:p>
        </p:txBody>
      </p:sp>
      <p:pic>
        <p:nvPicPr>
          <p:cNvPr id="5" name="Picture 4" descr="A close up of a toy&#10;&#10;Description automatically generated">
            <a:extLst>
              <a:ext uri="{FF2B5EF4-FFF2-40B4-BE49-F238E27FC236}">
                <a16:creationId xmlns:a16="http://schemas.microsoft.com/office/drawing/2014/main" id="{FC522177-2AC5-4F5E-8189-48E2BF8A2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76400"/>
            <a:ext cx="3426542" cy="2590800"/>
          </a:xfrm>
          <a:prstGeom prst="rect">
            <a:avLst/>
          </a:prstGeom>
        </p:spPr>
      </p:pic>
      <p:pic>
        <p:nvPicPr>
          <p:cNvPr id="7" name="Picture 6" descr="A close up of a toy&#10;&#10;Description automatically generated">
            <a:extLst>
              <a:ext uri="{FF2B5EF4-FFF2-40B4-BE49-F238E27FC236}">
                <a16:creationId xmlns:a16="http://schemas.microsoft.com/office/drawing/2014/main" id="{10FC3CE9-6BCA-4711-8B95-1AC839E2D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676400"/>
            <a:ext cx="3426542" cy="2590800"/>
          </a:xfrm>
          <a:prstGeom prst="rect">
            <a:avLst/>
          </a:prstGeom>
        </p:spPr>
      </p:pic>
      <p:sp>
        <p:nvSpPr>
          <p:cNvPr id="8" name="Content Placeholder 2">
            <a:extLst>
              <a:ext uri="{FF2B5EF4-FFF2-40B4-BE49-F238E27FC236}">
                <a16:creationId xmlns:a16="http://schemas.microsoft.com/office/drawing/2014/main" id="{B926BF0E-4915-430C-BD07-DCBC5757B19A}"/>
              </a:ext>
            </a:extLst>
          </p:cNvPr>
          <p:cNvSpPr>
            <a:spLocks noGrp="1"/>
          </p:cNvSpPr>
          <p:nvPr>
            <p:ph idx="1"/>
          </p:nvPr>
        </p:nvSpPr>
        <p:spPr>
          <a:xfrm>
            <a:off x="990600" y="4694238"/>
            <a:ext cx="10210800" cy="1706563"/>
          </a:xfrm>
        </p:spPr>
        <p:txBody>
          <a:bodyPr>
            <a:normAutofit/>
          </a:bodyPr>
          <a:lstStyle/>
          <a:p>
            <a:r>
              <a:rPr lang="en-US" dirty="0"/>
              <a:t>Solve for Fundamental matrix / Essential matrix</a:t>
            </a:r>
          </a:p>
          <a:p>
            <a:r>
              <a:rPr lang="en-US" dirty="0"/>
              <a:t>Factorize into </a:t>
            </a:r>
            <a:r>
              <a:rPr lang="en-US" dirty="0" err="1"/>
              <a:t>intrinsics</a:t>
            </a:r>
            <a:r>
              <a:rPr lang="en-US" dirty="0"/>
              <a:t>, rotation, and translation</a:t>
            </a:r>
          </a:p>
        </p:txBody>
      </p:sp>
    </p:spTree>
    <p:extLst>
      <p:ext uri="{BB962C8B-B14F-4D97-AF65-F5344CB8AC3E}">
        <p14:creationId xmlns:p14="http://schemas.microsoft.com/office/powerpoint/2010/main" val="80299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a:xfrm>
            <a:off x="685800" y="1600200"/>
            <a:ext cx="10820400" cy="5181600"/>
          </a:xfrm>
        </p:spPr>
        <p:txBody>
          <a:bodyPr>
            <a:normAutofit/>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a:t>quadrifocal tensor</a:t>
            </a:r>
            <a:endParaRPr lang="en-US" dirty="0"/>
          </a:p>
          <a:p>
            <a:endParaRPr lang="en-US" dirty="0"/>
          </a:p>
          <a:p>
            <a:r>
              <a:rPr lang="en-US" dirty="0"/>
              <a:t>After this it starts to get complicated…</a:t>
            </a:r>
          </a:p>
          <a:p>
            <a:pPr lvl="1"/>
            <a:r>
              <a:rPr lang="en-US" dirty="0"/>
              <a:t>Instead, we explicitly solve for camera poses and scene geometry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066800" y="1600201"/>
            <a:ext cx="10058400" cy="5181599"/>
          </a:xfrm>
        </p:spPr>
        <p:txBody>
          <a:bodyPr>
            <a:normAutofit/>
          </a:bodyPr>
          <a:lstStyle/>
          <a:p>
            <a:r>
              <a:rPr lang="en-US" dirty="0"/>
              <a:t>Given many images, how can we </a:t>
            </a:r>
          </a:p>
          <a:p>
            <a:pPr lvl="1">
              <a:buNone/>
            </a:pPr>
            <a:r>
              <a:rPr lang="en-US" dirty="0"/>
              <a:t>a) figure out where they were all taken from?</a:t>
            </a:r>
          </a:p>
          <a:p>
            <a:pPr lvl="1">
              <a:buNone/>
            </a:pPr>
            <a:r>
              <a:rPr lang="en-US" dirty="0"/>
              <a:t>b) build a 3D model of the scene?</a:t>
            </a:r>
          </a:p>
          <a:p>
            <a:pPr lvl="1">
              <a:buNone/>
            </a:pPr>
            <a:endParaRPr lang="en-US" dirty="0"/>
          </a:p>
          <a:p>
            <a:pPr lvl="1">
              <a:buNone/>
            </a:pPr>
            <a:endParaRPr lang="en-US" dirty="0"/>
          </a:p>
          <a:p>
            <a:pPr lvl="1">
              <a:buNone/>
            </a:pPr>
            <a:endParaRPr lang="en-US" dirty="0"/>
          </a:p>
          <a:p>
            <a:pPr lvl="1">
              <a:buNone/>
            </a:pPr>
            <a:endParaRPr lang="en-US" dirty="0"/>
          </a:p>
          <a:p>
            <a:pPr lvl="1">
              <a:buNone/>
            </a:pPr>
            <a:endParaRPr lang="en-US" dirty="0"/>
          </a:p>
          <a:p>
            <a:pPr lvl="1">
              <a:buNone/>
            </a:pPr>
            <a:r>
              <a:rPr lang="en-US" dirty="0"/>
              <a:t>This is the </a:t>
            </a:r>
            <a:r>
              <a:rPr lang="en-US" b="1" dirty="0"/>
              <a:t>structure from motion (</a:t>
            </a:r>
            <a:r>
              <a:rPr lang="en-US" b="1" dirty="0" err="1"/>
              <a:t>SfM</a:t>
            </a:r>
            <a:r>
              <a:rPr lang="en-US" b="1" dirty="0"/>
              <a:t>) </a:t>
            </a:r>
            <a:r>
              <a:rPr lang="en-US" dirty="0"/>
              <a:t>problem</a:t>
            </a:r>
          </a:p>
        </p:txBody>
      </p:sp>
      <p:grpSp>
        <p:nvGrpSpPr>
          <p:cNvPr id="7" name="Group 6"/>
          <p:cNvGrpSpPr/>
          <p:nvPr/>
        </p:nvGrpSpPr>
        <p:grpSpPr>
          <a:xfrm>
            <a:off x="2667000" y="3299394"/>
            <a:ext cx="6768186" cy="2339406"/>
            <a:chOff x="40818" y="3352800"/>
            <a:chExt cx="8972550" cy="3101339"/>
          </a:xfrm>
        </p:grpSpPr>
        <p:pic>
          <p:nvPicPr>
            <p:cNvPr id="4"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6" name="Right Arrow 5"/>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Structure from motion</a:t>
            </a:r>
          </a:p>
        </p:txBody>
      </p:sp>
      <p:sp>
        <p:nvSpPr>
          <p:cNvPr id="4" name="Rectangle 3"/>
          <p:cNvSpPr txBox="1">
            <a:spLocks noChangeArrowheads="1"/>
          </p:cNvSpPr>
          <p:nvPr/>
        </p:nvSpPr>
        <p:spPr>
          <a:xfrm>
            <a:off x="2209800" y="3581400"/>
            <a:ext cx="8382000" cy="3124200"/>
          </a:xfrm>
          <a:prstGeom prst="rect">
            <a:avLst/>
          </a:prstGeom>
        </p:spPr>
        <p:txBody>
          <a:bodyPr>
            <a:normAutofit fontScale="92500" lnSpcReduction="20000"/>
          </a:bodyPr>
          <a:lstStyle/>
          <a:p>
            <a:pPr marL="342900" indent="-342900">
              <a:lnSpc>
                <a:spcPct val="90000"/>
              </a:lnSpc>
              <a:spcBef>
                <a:spcPct val="20000"/>
              </a:spcBef>
              <a:buFont typeface="Arial" pitchFamily="34" charset="0"/>
              <a:buChar char="•"/>
              <a:defRPr/>
            </a:pPr>
            <a:r>
              <a:rPr lang="en-US" sz="3200" dirty="0"/>
              <a:t>Input: images with 2D points in correspondence      	</a:t>
            </a:r>
            <a:r>
              <a:rPr lang="en-US" sz="3200" i="1" dirty="0" err="1"/>
              <a:t>p</a:t>
            </a:r>
            <a:r>
              <a:rPr lang="en-US" sz="3200" i="1" baseline="-25000" dirty="0" err="1"/>
              <a:t>i</a:t>
            </a:r>
            <a:r>
              <a:rPr lang="en-US" sz="3200" baseline="-25000" dirty="0" err="1"/>
              <a:t>,</a:t>
            </a:r>
            <a:r>
              <a:rPr lang="en-US" sz="3200" i="1" baseline="-25000" dirty="0" err="1"/>
              <a:t>j</a:t>
            </a:r>
            <a:r>
              <a:rPr lang="en-US" sz="3200" i="1" baseline="-25000" dirty="0"/>
              <a:t>  </a:t>
            </a:r>
            <a:r>
              <a:rPr lang="en-US" sz="3200" dirty="0"/>
              <a:t>= (</a:t>
            </a:r>
            <a:r>
              <a:rPr lang="en-US" sz="3200" i="1" dirty="0" err="1"/>
              <a:t>u</a:t>
            </a:r>
            <a:r>
              <a:rPr lang="en-US" sz="3200" i="1" baseline="-25000" dirty="0" err="1"/>
              <a:t>i</a:t>
            </a:r>
            <a:r>
              <a:rPr lang="en-US" sz="3200" baseline="-25000" dirty="0" err="1"/>
              <a:t>,</a:t>
            </a:r>
            <a:r>
              <a:rPr lang="en-US" sz="3200" i="1" baseline="-25000" dirty="0" err="1"/>
              <a:t>j</a:t>
            </a:r>
            <a:r>
              <a:rPr lang="en-US" sz="3200" dirty="0" err="1"/>
              <a:t>,</a:t>
            </a:r>
            <a:r>
              <a:rPr lang="en-US" sz="3200" i="1" dirty="0" err="1"/>
              <a:t>v</a:t>
            </a:r>
            <a:r>
              <a:rPr lang="en-US" sz="3200" i="1" baseline="-25000" dirty="0" err="1"/>
              <a:t>i</a:t>
            </a:r>
            <a:r>
              <a:rPr lang="en-US" sz="3200" baseline="-25000" dirty="0" err="1"/>
              <a:t>,</a:t>
            </a:r>
            <a:r>
              <a:rPr lang="en-US" sz="3200" i="1" baseline="-25000" dirty="0" err="1"/>
              <a:t>j</a:t>
            </a:r>
            <a:r>
              <a:rPr lang="en-US" sz="3200" dirty="0"/>
              <a:t>)</a:t>
            </a:r>
          </a:p>
          <a:p>
            <a:pPr marL="342900" indent="-342900">
              <a:lnSpc>
                <a:spcPct val="90000"/>
              </a:lnSpc>
              <a:spcBef>
                <a:spcPct val="20000"/>
              </a:spcBef>
              <a:buFont typeface="Arial" pitchFamily="34" charset="0"/>
              <a:buChar char="•"/>
              <a:defRPr/>
            </a:pPr>
            <a:endParaRPr lang="en-US" sz="3200" dirty="0"/>
          </a:p>
          <a:p>
            <a:pPr marL="342900" indent="-342900">
              <a:lnSpc>
                <a:spcPct val="90000"/>
              </a:lnSpc>
              <a:spcBef>
                <a:spcPct val="20000"/>
              </a:spcBef>
              <a:buFont typeface="Arial" pitchFamily="34" charset="0"/>
              <a:buChar char="•"/>
              <a:defRPr/>
            </a:pPr>
            <a:r>
              <a:rPr lang="en-US" sz="3200" dirty="0"/>
              <a:t>Output</a:t>
            </a:r>
          </a:p>
          <a:p>
            <a:pPr marL="800100" lvl="1" indent="-342900">
              <a:lnSpc>
                <a:spcPct val="90000"/>
              </a:lnSpc>
              <a:spcBef>
                <a:spcPct val="20000"/>
              </a:spcBef>
              <a:buFont typeface="Arial" pitchFamily="34" charset="0"/>
              <a:buChar char="•"/>
              <a:defRPr/>
            </a:pPr>
            <a:r>
              <a:rPr lang="en-US" sz="3200" dirty="0"/>
              <a:t>structure: 3D location </a:t>
            </a:r>
            <a:r>
              <a:rPr lang="en-US" sz="3200" b="1" dirty="0"/>
              <a:t>x</a:t>
            </a:r>
            <a:r>
              <a:rPr lang="en-US" sz="3200" i="1" baseline="-25000" dirty="0"/>
              <a:t>i</a:t>
            </a:r>
            <a:r>
              <a:rPr lang="en-US" sz="3200" dirty="0"/>
              <a:t> for each point </a:t>
            </a:r>
            <a:r>
              <a:rPr lang="en-US" sz="3200" i="1" dirty="0"/>
              <a:t>p</a:t>
            </a:r>
            <a:r>
              <a:rPr lang="en-US" sz="3200" i="1" baseline="-25000" dirty="0"/>
              <a:t>i</a:t>
            </a:r>
          </a:p>
          <a:p>
            <a:pPr marL="800100" lvl="1" indent="-342900">
              <a:lnSpc>
                <a:spcPct val="90000"/>
              </a:lnSpc>
              <a:spcBef>
                <a:spcPct val="20000"/>
              </a:spcBef>
              <a:buFont typeface="Arial" pitchFamily="34" charset="0"/>
              <a:buChar char="•"/>
              <a:defRPr/>
            </a:pPr>
            <a:r>
              <a:rPr lang="en-US" sz="3200" dirty="0"/>
              <a:t>motion: camera parameters</a:t>
            </a:r>
            <a:r>
              <a:rPr lang="en-US" sz="3200" b="1" dirty="0"/>
              <a:t> </a:t>
            </a:r>
            <a:r>
              <a:rPr lang="en-US" sz="3200" b="1" dirty="0" err="1"/>
              <a:t>R</a:t>
            </a:r>
            <a:r>
              <a:rPr lang="en-US" sz="3200" i="1" baseline="-25000" dirty="0" err="1"/>
              <a:t>j</a:t>
            </a:r>
            <a:r>
              <a:rPr lang="en-US" sz="3200" i="1" baseline="-25000" dirty="0"/>
              <a:t> </a:t>
            </a:r>
            <a:r>
              <a:rPr lang="en-US" sz="3200" dirty="0"/>
              <a:t>,</a:t>
            </a:r>
            <a:r>
              <a:rPr lang="en-US" sz="3200" i="1" dirty="0"/>
              <a:t> </a:t>
            </a:r>
            <a:r>
              <a:rPr lang="en-US" sz="3200" b="1" dirty="0" err="1"/>
              <a:t>t</a:t>
            </a:r>
            <a:r>
              <a:rPr lang="en-US" sz="3200" i="1" baseline="-25000" dirty="0" err="1"/>
              <a:t>j</a:t>
            </a:r>
            <a:r>
              <a:rPr lang="en-US" sz="3200" dirty="0"/>
              <a:t> &amp; possibly </a:t>
            </a:r>
            <a:r>
              <a:rPr lang="en-US" sz="3200" b="1" dirty="0" err="1"/>
              <a:t>K</a:t>
            </a:r>
            <a:r>
              <a:rPr lang="en-US" sz="3200" i="1" baseline="-25000" dirty="0" err="1"/>
              <a:t>j</a:t>
            </a:r>
            <a:endParaRPr lang="en-US" sz="3200" b="1" i="1" baseline="-25000" dirty="0"/>
          </a:p>
          <a:p>
            <a:pPr marL="800100" lvl="1" indent="-342900">
              <a:lnSpc>
                <a:spcPct val="90000"/>
              </a:lnSpc>
              <a:spcBef>
                <a:spcPct val="20000"/>
              </a:spcBef>
              <a:buFont typeface="Arial" pitchFamily="34" charset="0"/>
              <a:buChar char="•"/>
              <a:defRPr/>
            </a:pPr>
            <a:endParaRPr lang="en-US" sz="3200" i="1" baseline="-25000" dirty="0"/>
          </a:p>
          <a:p>
            <a:pPr marL="342900" indent="-342900">
              <a:lnSpc>
                <a:spcPct val="90000"/>
              </a:lnSpc>
              <a:spcBef>
                <a:spcPct val="20000"/>
              </a:spcBef>
              <a:buFont typeface="Arial" pitchFamily="34" charset="0"/>
              <a:buChar char="•"/>
              <a:defRPr/>
            </a:pPr>
            <a:r>
              <a:rPr lang="en-US" sz="3200" dirty="0"/>
              <a:t>Objective function: minimize </a:t>
            </a:r>
            <a:r>
              <a:rPr lang="en-US" sz="3200" i="1" dirty="0" err="1"/>
              <a:t>reprojection</a:t>
            </a:r>
            <a:r>
              <a:rPr lang="en-US" sz="3200" i="1" dirty="0"/>
              <a:t> error</a:t>
            </a:r>
          </a:p>
          <a:p>
            <a:pPr marL="342900" indent="-342900">
              <a:lnSpc>
                <a:spcPct val="90000"/>
              </a:lnSpc>
              <a:spcBef>
                <a:spcPct val="20000"/>
              </a:spcBef>
              <a:defRPr/>
            </a:pPr>
            <a:endParaRPr lang="en-US" sz="3200" dirty="0"/>
          </a:p>
        </p:txBody>
      </p:sp>
      <p:pic>
        <p:nvPicPr>
          <p:cNvPr id="146433" name="Picture 1" descr="C:\snavely\demos\PhotoTourism\data\Temple\Temple1.png"/>
          <p:cNvPicPr>
            <a:picLocks noChangeAspect="1" noChangeArrowheads="1"/>
          </p:cNvPicPr>
          <p:nvPr/>
        </p:nvPicPr>
        <p:blipFill>
          <a:blip r:embed="rId2" cstate="print"/>
          <a:srcRect l="7080" r="7080" b="24907"/>
          <a:stretch>
            <a:fillRect/>
          </a:stretch>
        </p:blipFill>
        <p:spPr bwMode="auto">
          <a:xfrm>
            <a:off x="4953001" y="1401764"/>
            <a:ext cx="2771775" cy="1722437"/>
          </a:xfrm>
          <a:prstGeom prst="rect">
            <a:avLst/>
          </a:prstGeom>
          <a:noFill/>
          <a:ln w="9525">
            <a:noFill/>
            <a:miter lim="800000"/>
            <a:headEnd/>
            <a:tailEnd/>
          </a:ln>
        </p:spPr>
      </p:pic>
      <p:pic>
        <p:nvPicPr>
          <p:cNvPr id="146434" name="Picture 2" descr="C:\snavely\demos\PhotoTourism\data\Temple\Temple2.png"/>
          <p:cNvPicPr>
            <a:picLocks noChangeAspect="1" noChangeArrowheads="1"/>
          </p:cNvPicPr>
          <p:nvPr/>
        </p:nvPicPr>
        <p:blipFill>
          <a:blip r:embed="rId3" cstate="print"/>
          <a:srcRect l="10625" r="10625"/>
          <a:stretch>
            <a:fillRect/>
          </a:stretch>
        </p:blipFill>
        <p:spPr bwMode="auto">
          <a:xfrm>
            <a:off x="7989888" y="1066800"/>
            <a:ext cx="2449512" cy="2209800"/>
          </a:xfrm>
          <a:prstGeom prst="rect">
            <a:avLst/>
          </a:prstGeom>
          <a:noFill/>
          <a:ln w="9525">
            <a:noFill/>
            <a:miter lim="800000"/>
            <a:headEnd/>
            <a:tailEnd/>
          </a:ln>
        </p:spPr>
      </p:pic>
      <p:sp>
        <p:nvSpPr>
          <p:cNvPr id="6" name="TextBox 5"/>
          <p:cNvSpPr txBox="1">
            <a:spLocks noChangeArrowheads="1"/>
          </p:cNvSpPr>
          <p:nvPr/>
        </p:nvSpPr>
        <p:spPr bwMode="auto">
          <a:xfrm>
            <a:off x="5257800" y="3048000"/>
            <a:ext cx="2311851" cy="369332"/>
          </a:xfrm>
          <a:prstGeom prst="rect">
            <a:avLst/>
          </a:prstGeom>
          <a:noFill/>
          <a:ln w="9525">
            <a:noFill/>
            <a:miter lim="800000"/>
            <a:headEnd/>
            <a:tailEnd/>
          </a:ln>
        </p:spPr>
        <p:txBody>
          <a:bodyPr wrap="none">
            <a:spAutoFit/>
          </a:bodyPr>
          <a:lstStyle/>
          <a:p>
            <a:r>
              <a:rPr lang="en-US" dirty="0">
                <a:latin typeface="Myriad Pro" panose="020B0503030403020204"/>
              </a:rPr>
              <a:t>Reconstruction (side)</a:t>
            </a:r>
          </a:p>
        </p:txBody>
      </p:sp>
      <p:sp>
        <p:nvSpPr>
          <p:cNvPr id="7" name="TextBox 6"/>
          <p:cNvSpPr txBox="1">
            <a:spLocks noChangeArrowheads="1"/>
          </p:cNvSpPr>
          <p:nvPr/>
        </p:nvSpPr>
        <p:spPr bwMode="auto">
          <a:xfrm>
            <a:off x="8950325" y="3175000"/>
            <a:ext cx="670183" cy="369332"/>
          </a:xfrm>
          <a:prstGeom prst="rect">
            <a:avLst/>
          </a:prstGeom>
          <a:noFill/>
          <a:ln w="9525">
            <a:noFill/>
            <a:miter lim="800000"/>
            <a:headEnd/>
            <a:tailEnd/>
          </a:ln>
        </p:spPr>
        <p:txBody>
          <a:bodyPr wrap="none">
            <a:spAutoFit/>
          </a:bodyPr>
          <a:lstStyle/>
          <a:p>
            <a:r>
              <a:rPr lang="en-US" dirty="0">
                <a:latin typeface="Myriad Pro" panose="020B0503030403020204"/>
              </a:rPr>
              <a:t>(top)</a:t>
            </a:r>
          </a:p>
        </p:txBody>
      </p:sp>
      <p:grpSp>
        <p:nvGrpSpPr>
          <p:cNvPr id="2" name="Group 13"/>
          <p:cNvGrpSpPr/>
          <p:nvPr/>
        </p:nvGrpSpPr>
        <p:grpSpPr>
          <a:xfrm>
            <a:off x="2819400" y="1447801"/>
            <a:ext cx="1595610" cy="1815913"/>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also compute camera poses from video (often called Visual SLAM)</a:t>
            </a:r>
          </a:p>
        </p:txBody>
      </p:sp>
      <p:grpSp>
        <p:nvGrpSpPr>
          <p:cNvPr id="3" name="Group 2">
            <a:extLst>
              <a:ext uri="{FF2B5EF4-FFF2-40B4-BE49-F238E27FC236}">
                <a16:creationId xmlns:a16="http://schemas.microsoft.com/office/drawing/2014/main" id="{524B34A8-7E0F-441B-8C32-06413B6F93E8}"/>
              </a:ext>
            </a:extLst>
          </p:cNvPr>
          <p:cNvGrpSpPr/>
          <p:nvPr/>
        </p:nvGrpSpPr>
        <p:grpSpPr>
          <a:xfrm>
            <a:off x="381000" y="2133600"/>
            <a:ext cx="11267996" cy="2809664"/>
            <a:chOff x="1468305" y="1905000"/>
            <a:chExt cx="8290130" cy="2067136"/>
          </a:xfrm>
        </p:grpSpPr>
        <p:pic>
          <p:nvPicPr>
            <p:cNvPr id="4" name="Google Shape;867;p95">
              <a:extLst>
                <a:ext uri="{FF2B5EF4-FFF2-40B4-BE49-F238E27FC236}">
                  <a16:creationId xmlns:a16="http://schemas.microsoft.com/office/drawing/2014/main" id="{33623647-1DD2-42E3-B576-E969136F9536}"/>
                </a:ext>
              </a:extLst>
            </p:cNvPr>
            <p:cNvPicPr preferRelativeResize="0"/>
            <p:nvPr/>
          </p:nvPicPr>
          <p:blipFill rotWithShape="1">
            <a:blip r:embed="rId2">
              <a:alphaModFix/>
            </a:blip>
            <a:srcRect/>
            <a:stretch/>
          </p:blipFill>
          <p:spPr>
            <a:xfrm>
              <a:off x="1468305" y="1905000"/>
              <a:ext cx="3674908" cy="2067136"/>
            </a:xfrm>
            <a:prstGeom prst="rect">
              <a:avLst/>
            </a:prstGeom>
            <a:noFill/>
            <a:ln>
              <a:noFill/>
            </a:ln>
          </p:spPr>
        </p:pic>
        <p:pic>
          <p:nvPicPr>
            <p:cNvPr id="5" name="Google Shape;868;p95">
              <a:extLst>
                <a:ext uri="{FF2B5EF4-FFF2-40B4-BE49-F238E27FC236}">
                  <a16:creationId xmlns:a16="http://schemas.microsoft.com/office/drawing/2014/main" id="{6AA4B123-F6F5-4D8A-9A61-4E39EB053CDA}"/>
                </a:ext>
              </a:extLst>
            </p:cNvPr>
            <p:cNvPicPr preferRelativeResize="0"/>
            <p:nvPr/>
          </p:nvPicPr>
          <p:blipFill rotWithShape="1">
            <a:blip r:embed="rId3">
              <a:alphaModFix/>
            </a:blip>
            <a:srcRect/>
            <a:stretch/>
          </p:blipFill>
          <p:spPr>
            <a:xfrm>
              <a:off x="6400800" y="1905000"/>
              <a:ext cx="3357635" cy="2067135"/>
            </a:xfrm>
            <a:prstGeom prst="rect">
              <a:avLst/>
            </a:prstGeom>
            <a:noFill/>
            <a:ln w="19050" cap="flat" cmpd="sng">
              <a:solidFill>
                <a:schemeClr val="dk1"/>
              </a:solidFill>
              <a:prstDash val="solid"/>
              <a:round/>
              <a:headEnd type="none" w="sm" len="sm"/>
              <a:tailEnd type="none" w="sm" len="sm"/>
            </a:ln>
          </p:spPr>
        </p:pic>
        <p:sp>
          <p:nvSpPr>
            <p:cNvPr id="6" name="Google Shape;869;p95">
              <a:extLst>
                <a:ext uri="{FF2B5EF4-FFF2-40B4-BE49-F238E27FC236}">
                  <a16:creationId xmlns:a16="http://schemas.microsoft.com/office/drawing/2014/main" id="{C3204C4D-CFFF-4632-8F53-B432F1737C28}"/>
                </a:ext>
              </a:extLst>
            </p:cNvPr>
            <p:cNvSpPr/>
            <p:nvPr/>
          </p:nvSpPr>
          <p:spPr>
            <a:xfrm>
              <a:off x="5410519" y="2647275"/>
              <a:ext cx="761931" cy="547155"/>
            </a:xfrm>
            <a:prstGeom prst="rightArrow">
              <a:avLst>
                <a:gd name="adj1" fmla="val 50000"/>
                <a:gd name="adj2" fmla="val 50000"/>
              </a:avLst>
            </a:prstGeom>
            <a:solidFill>
              <a:srgbClr val="F7CAA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0288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913928" cy="1066799"/>
          </a:xfrm>
        </p:spPr>
        <p:txBody>
          <a:bodyPr>
            <a:normAutofit/>
          </a:bodyPr>
          <a:lstStyle/>
          <a:p>
            <a:pPr algn="l"/>
            <a:r>
              <a:rPr lang="en-US" sz="3200" b="0" dirty="0"/>
              <a:t>Structure from motion</a:t>
            </a:r>
          </a:p>
        </p:txBody>
      </p:sp>
      <p:sp>
        <p:nvSpPr>
          <p:cNvPr id="6" name="Title 1"/>
          <p:cNvSpPr txBox="1">
            <a:spLocks/>
          </p:cNvSpPr>
          <p:nvPr/>
        </p:nvSpPr>
        <p:spPr>
          <a:xfrm>
            <a:off x="-252350" y="-174625"/>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
        <p:nvSpPr>
          <p:cNvPr id="8" name="Rectangle 7"/>
          <p:cNvSpPr/>
          <p:nvPr/>
        </p:nvSpPr>
        <p:spPr>
          <a:xfrm>
            <a:off x="-152400" y="1600200"/>
            <a:ext cx="124968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srcRect/>
          <a:stretch>
            <a:fillRect/>
          </a:stretch>
        </p:blipFill>
        <p:spPr bwMode="auto">
          <a:xfrm>
            <a:off x="1501558" y="2599169"/>
            <a:ext cx="4236155" cy="3101339"/>
          </a:xfrm>
          <a:prstGeom prst="rect">
            <a:avLst/>
          </a:prstGeom>
          <a:noFill/>
          <a:ln w="9525">
            <a:noFill/>
            <a:miter lim="800000"/>
            <a:headEnd/>
            <a:tailEnd/>
          </a:ln>
          <a:effectLst/>
        </p:spPr>
      </p:pic>
      <p:sp>
        <p:nvSpPr>
          <p:cNvPr id="11" name="Right Arrow 10"/>
          <p:cNvSpPr/>
          <p:nvPr/>
        </p:nvSpPr>
        <p:spPr>
          <a:xfrm>
            <a:off x="5772068" y="3845038"/>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77BC635-64AD-41D6-B6CA-298E0A4F7E03}"/>
              </a:ext>
            </a:extLst>
          </p:cNvPr>
          <p:cNvPicPr>
            <a:picLocks noChangeAspect="1"/>
          </p:cNvPicPr>
          <p:nvPr/>
        </p:nvPicPr>
        <p:blipFill>
          <a:blip r:embed="rId3"/>
          <a:stretch>
            <a:fillRect/>
          </a:stretch>
        </p:blipFill>
        <p:spPr>
          <a:xfrm>
            <a:off x="6594715" y="2687750"/>
            <a:ext cx="4010025" cy="29241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we’ve seen so far…</a:t>
            </a:r>
          </a:p>
        </p:txBody>
      </p:sp>
      <p:sp>
        <p:nvSpPr>
          <p:cNvPr id="3" name="Content Placeholder 2"/>
          <p:cNvSpPr>
            <a:spLocks noGrp="1"/>
          </p:cNvSpPr>
          <p:nvPr>
            <p:ph idx="1"/>
          </p:nvPr>
        </p:nvSpPr>
        <p:spPr/>
        <p:txBody>
          <a:bodyPr>
            <a:normAutofit lnSpcReduction="10000"/>
          </a:bodyPr>
          <a:lstStyle/>
          <a:p>
            <a:r>
              <a:rPr lang="en-US" dirty="0"/>
              <a:t>2D transformations between images</a:t>
            </a:r>
          </a:p>
          <a:p>
            <a:pPr lvl="1"/>
            <a:r>
              <a:rPr lang="en-US" dirty="0"/>
              <a:t>Translations, affine transformations, </a:t>
            </a:r>
            <a:r>
              <a:rPr lang="en-US" dirty="0" err="1"/>
              <a:t>homographies</a:t>
            </a:r>
            <a:r>
              <a:rPr lang="en-US" dirty="0"/>
              <a:t>…</a:t>
            </a:r>
          </a:p>
          <a:p>
            <a:pPr lvl="1"/>
            <a:endParaRPr lang="en-US" dirty="0"/>
          </a:p>
          <a:p>
            <a:r>
              <a:rPr lang="en-US" dirty="0"/>
              <a:t>Fundamental matrices</a:t>
            </a:r>
          </a:p>
          <a:p>
            <a:pPr lvl="1"/>
            <a:r>
              <a:rPr lang="en-US" dirty="0"/>
              <a:t>Represent relationships between 2D images in the form of corresponding 2D lines</a:t>
            </a:r>
          </a:p>
          <a:p>
            <a:pPr marL="457200" lvl="1" indent="0">
              <a:buNone/>
            </a:pPr>
            <a:endParaRPr lang="en-US" dirty="0"/>
          </a:p>
          <a:p>
            <a:r>
              <a:rPr lang="en-US" b="1" dirty="0"/>
              <a:t>What’s new: </a:t>
            </a:r>
            <a:r>
              <a:rPr lang="en-US" dirty="0"/>
              <a:t>Explicitly representing 3D geometry of cameras </a:t>
            </a:r>
            <a:r>
              <a:rPr lang="en-US" i="1" dirty="0"/>
              <a:t>and points</a:t>
            </a:r>
            <a:endParaRPr lang="en-US" b="1" dirty="0"/>
          </a:p>
        </p:txBody>
      </p:sp>
    </p:spTree>
    <p:extLst>
      <p:ext uri="{BB962C8B-B14F-4D97-AF65-F5344CB8AC3E}">
        <p14:creationId xmlns:p14="http://schemas.microsoft.com/office/powerpoint/2010/main" val="25787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1852"/>
          <a:stretch/>
        </p:blipFill>
        <p:spPr bwMode="auto">
          <a:xfrm>
            <a:off x="3500682" y="1752600"/>
            <a:ext cx="5190636" cy="40386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Triangulation &amp; camera calibration</a:t>
            </a:r>
          </a:p>
        </p:txBody>
      </p:sp>
      <p:sp>
        <p:nvSpPr>
          <p:cNvPr id="3" name="Content Placeholder 2"/>
          <p:cNvSpPr>
            <a:spLocks noGrp="1"/>
          </p:cNvSpPr>
          <p:nvPr>
            <p:ph idx="1"/>
          </p:nvPr>
        </p:nvSpPr>
        <p:spPr>
          <a:xfrm>
            <a:off x="609600" y="1600201"/>
            <a:ext cx="7848600" cy="5029199"/>
          </a:xfrm>
        </p:spPr>
        <p:txBody>
          <a:bodyPr>
            <a:normAutofit fontScale="85000" lnSpcReduction="10000"/>
          </a:bodyPr>
          <a:lstStyle/>
          <a:p>
            <a:r>
              <a:rPr lang="en-US" dirty="0"/>
              <a:t>Suppose we have known camera parameters, each of which observes a point</a:t>
            </a:r>
          </a:p>
          <a:p>
            <a:pPr lvl="1"/>
            <a:r>
              <a:rPr lang="en-US" dirty="0"/>
              <a:t>How can we compute the 3D location of that point?</a:t>
            </a:r>
          </a:p>
          <a:p>
            <a:pPr lvl="1"/>
            <a:r>
              <a:rPr lang="en-US" dirty="0"/>
              <a:t>This is called </a:t>
            </a:r>
            <a:r>
              <a:rPr lang="en-US" i="1" dirty="0"/>
              <a:t>triangulation</a:t>
            </a:r>
            <a:r>
              <a:rPr lang="en-US" dirty="0"/>
              <a:t> (known since ancient times)</a:t>
            </a:r>
          </a:p>
          <a:p>
            <a:endParaRPr lang="en-US" dirty="0"/>
          </a:p>
          <a:p>
            <a:r>
              <a:rPr lang="en-US" dirty="0"/>
              <a:t>On the other hand: Suppose we have known 3D points</a:t>
            </a:r>
          </a:p>
          <a:p>
            <a:pPr lvl="1"/>
            <a:r>
              <a:rPr lang="en-US" dirty="0"/>
              <a:t>And have matches between these points and an image</a:t>
            </a:r>
          </a:p>
          <a:p>
            <a:pPr lvl="1"/>
            <a:r>
              <a:rPr lang="en-US" dirty="0"/>
              <a:t>How can we compute the camera parameters?</a:t>
            </a:r>
          </a:p>
          <a:p>
            <a:pPr lvl="1"/>
            <a:r>
              <a:rPr lang="en-US" dirty="0"/>
              <a:t>This is called </a:t>
            </a:r>
            <a:r>
              <a:rPr lang="en-US" i="1" dirty="0"/>
              <a:t>camera calibration</a:t>
            </a:r>
            <a:r>
              <a:rPr lang="en-US" dirty="0"/>
              <a:t> (or </a:t>
            </a:r>
            <a:r>
              <a:rPr lang="en-US" i="1" dirty="0"/>
              <a:t>camera </a:t>
            </a:r>
            <a:r>
              <a:rPr lang="en-US" i="1" dirty="0" err="1"/>
              <a:t>resectioning</a:t>
            </a:r>
            <a:r>
              <a:rPr lang="en-US" dirty="0"/>
              <a:t>)</a:t>
            </a:r>
          </a:p>
        </p:txBody>
      </p:sp>
      <p:grpSp>
        <p:nvGrpSpPr>
          <p:cNvPr id="5" name="Group 4">
            <a:extLst>
              <a:ext uri="{FF2B5EF4-FFF2-40B4-BE49-F238E27FC236}">
                <a16:creationId xmlns:a16="http://schemas.microsoft.com/office/drawing/2014/main" id="{DAA32ABA-DCE6-444D-961B-505C045917C7}"/>
              </a:ext>
            </a:extLst>
          </p:cNvPr>
          <p:cNvGrpSpPr/>
          <p:nvPr/>
        </p:nvGrpSpPr>
        <p:grpSpPr>
          <a:xfrm>
            <a:off x="9501810" y="685800"/>
            <a:ext cx="2765918" cy="2903646"/>
            <a:chOff x="8992073" y="1295400"/>
            <a:chExt cx="2742727" cy="2894946"/>
          </a:xfrm>
        </p:grpSpPr>
        <p:pic>
          <p:nvPicPr>
            <p:cNvPr id="1026" name="Picture 2">
              <a:extLst>
                <a:ext uri="{FF2B5EF4-FFF2-40B4-BE49-F238E27FC236}">
                  <a16:creationId xmlns:a16="http://schemas.microsoft.com/office/drawing/2014/main" id="{572898B5-42A2-469B-AF3C-D5385E6F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1295400"/>
              <a:ext cx="1597122" cy="2371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BA38A-F011-476E-8A45-4B68BDD108C6}"/>
                </a:ext>
              </a:extLst>
            </p:cNvPr>
            <p:cNvSpPr txBox="1"/>
            <p:nvPr/>
          </p:nvSpPr>
          <p:spPr>
            <a:xfrm>
              <a:off x="8992073" y="3667126"/>
              <a:ext cx="2742727" cy="523220"/>
            </a:xfrm>
            <a:prstGeom prst="rect">
              <a:avLst/>
            </a:prstGeom>
            <a:noFill/>
          </p:spPr>
          <p:txBody>
            <a:bodyPr wrap="square">
              <a:spAutoFit/>
            </a:bodyPr>
            <a:lstStyle/>
            <a:p>
              <a:pPr algn="ctr"/>
              <a:r>
                <a:rPr lang="en-US" sz="1400" b="0" i="0" u="none" strike="noStrike" dirty="0">
                  <a:solidFill>
                    <a:srgbClr val="0645AD"/>
                  </a:solidFill>
                  <a:effectLst/>
                  <a:latin typeface="+mj-lt"/>
                  <a:hlinkClick r:id="rId3" tooltip="Liu Hui"/>
                </a:rPr>
                <a:t>Liu Hui</a:t>
              </a:r>
              <a:r>
                <a:rPr lang="en-US" sz="1400" b="0" i="0" dirty="0">
                  <a:solidFill>
                    <a:srgbClr val="202122"/>
                  </a:solidFill>
                  <a:effectLst/>
                  <a:latin typeface="+mj-lt"/>
                </a:rPr>
                <a:t> (c. 263), How to measure the height of a sea island.</a:t>
              </a:r>
              <a:endParaRPr lang="en-US" sz="1400" dirty="0">
                <a:latin typeface="+mj-lt"/>
              </a:endParaRPr>
            </a:p>
          </p:txBody>
        </p:sp>
      </p:grpSp>
      <p:grpSp>
        <p:nvGrpSpPr>
          <p:cNvPr id="11" name="Group 10">
            <a:extLst>
              <a:ext uri="{FF2B5EF4-FFF2-40B4-BE49-F238E27FC236}">
                <a16:creationId xmlns:a16="http://schemas.microsoft.com/office/drawing/2014/main" id="{85018738-3C00-4C65-8A8C-5D645F9DEBDC}"/>
              </a:ext>
            </a:extLst>
          </p:cNvPr>
          <p:cNvGrpSpPr/>
          <p:nvPr/>
        </p:nvGrpSpPr>
        <p:grpSpPr>
          <a:xfrm>
            <a:off x="8075101" y="4419600"/>
            <a:ext cx="4848608" cy="2362200"/>
            <a:chOff x="8075101" y="4419600"/>
            <a:chExt cx="4848608" cy="2362200"/>
          </a:xfrm>
        </p:grpSpPr>
        <p:pic>
          <p:nvPicPr>
            <p:cNvPr id="1028" name="Picture 4" descr="PnP-Net: A hybrid Perspective-n-Point Network | DeepAI">
              <a:extLst>
                <a:ext uri="{FF2B5EF4-FFF2-40B4-BE49-F238E27FC236}">
                  <a16:creationId xmlns:a16="http://schemas.microsoft.com/office/drawing/2014/main" id="{6519CDAA-9D72-4089-967A-6FA1D937A6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5101" y="4419600"/>
              <a:ext cx="4116899" cy="2362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5368BBA-3F17-4ED1-BD79-ED899D7D51F3}"/>
                </a:ext>
              </a:extLst>
            </p:cNvPr>
            <p:cNvSpPr txBox="1"/>
            <p:nvPr/>
          </p:nvSpPr>
          <p:spPr>
            <a:xfrm>
              <a:off x="9296400" y="6353348"/>
              <a:ext cx="3627309" cy="276999"/>
            </a:xfrm>
            <a:prstGeom prst="rect">
              <a:avLst/>
            </a:prstGeom>
            <a:noFill/>
          </p:spPr>
          <p:txBody>
            <a:bodyPr wrap="square">
              <a:spAutoFit/>
            </a:bodyPr>
            <a:lstStyle/>
            <a:p>
              <a:r>
                <a:rPr lang="en-US" sz="1200" dirty="0">
                  <a:hlinkClick r:id="rId5"/>
                </a:rPr>
                <a:t>https://arxiv.org/abs/2003.04626</a:t>
              </a:r>
              <a:r>
                <a:rPr lang="en-US" sz="1200" dirty="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p:txBody>
          <a:bodyPr/>
          <a:lstStyle/>
          <a:p>
            <a:endParaRPr lang="en-US" dirty="0"/>
          </a:p>
          <a:p>
            <a:r>
              <a:rPr lang="en-US" dirty="0"/>
              <a:t>What if we don’t know 3D points or camera parameters?</a:t>
            </a:r>
          </a:p>
          <a:p>
            <a:r>
              <a:rPr lang="en-US" dirty="0"/>
              <a:t>SfM solves both of these problems </a:t>
            </a:r>
            <a:r>
              <a:rPr lang="en-US" i="1" dirty="0"/>
              <a:t>at once</a:t>
            </a:r>
          </a:p>
          <a:p>
            <a:r>
              <a:rPr lang="en-US" dirty="0"/>
              <a:t>A kind of chicken-and-egg problem</a:t>
            </a:r>
          </a:p>
          <a:p>
            <a:pPr lvl="1"/>
            <a:r>
              <a:rPr lang="en-US" dirty="0"/>
              <a:t>(but solvable)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Photo Tourism</a:t>
            </a:r>
          </a:p>
        </p:txBody>
      </p:sp>
      <p:pic>
        <p:nvPicPr>
          <p:cNvPr id="2" name="TreviFlythrough2">
            <a:hlinkClick r:id="" action="ppaction://media"/>
            <a:extLst>
              <a:ext uri="{FF2B5EF4-FFF2-40B4-BE49-F238E27FC236}">
                <a16:creationId xmlns:a16="http://schemas.microsoft.com/office/drawing/2014/main" id="{D3BC9F53-59E3-A7C5-E716-60453B5216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9400" y="1676400"/>
            <a:ext cx="6553200" cy="4914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step: how to get correspondence?</a:t>
            </a:r>
          </a:p>
        </p:txBody>
      </p:sp>
      <p:sp>
        <p:nvSpPr>
          <p:cNvPr id="3" name="Content Placeholder 2"/>
          <p:cNvSpPr>
            <a:spLocks noGrp="1"/>
          </p:cNvSpPr>
          <p:nvPr>
            <p:ph idx="1"/>
          </p:nvPr>
        </p:nvSpPr>
        <p:spPr>
          <a:xfrm>
            <a:off x="1981200" y="1600201"/>
            <a:ext cx="8229600" cy="762000"/>
          </a:xfrm>
        </p:spPr>
        <p:txBody>
          <a:bodyPr/>
          <a:lstStyle/>
          <a:p>
            <a:r>
              <a:rPr lang="en-US" dirty="0"/>
              <a:t>Feature detection and matching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Feature detection</a:t>
            </a:r>
          </a:p>
        </p:txBody>
      </p:sp>
      <p:grpSp>
        <p:nvGrpSpPr>
          <p:cNvPr id="2" name="Group 37"/>
          <p:cNvGrpSpPr>
            <a:grpSpLocks/>
          </p:cNvGrpSpPr>
          <p:nvPr/>
        </p:nvGrpSpPr>
        <p:grpSpPr bwMode="auto">
          <a:xfrm>
            <a:off x="3937001" y="2392364"/>
            <a:ext cx="4232275" cy="3711575"/>
            <a:chOff x="1300" y="1670"/>
            <a:chExt cx="2049" cy="1800"/>
          </a:xfrm>
        </p:grpSpPr>
        <p:pic>
          <p:nvPicPr>
            <p:cNvPr id="34821" name="Picture 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4822" name="Picture 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4823" name="Picture 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4824" name="Picture 1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4825" name="Picture 1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4826" name="Picture 1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4827" name="Picture 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4828" name="Picture 2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4829" name="Picture 2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4830" name="Picture 2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4831" name="Picture 2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4832" name="Picture 2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833" name="Picture 2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4834" name="Picture 3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4835" name="Picture 3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4836" name="Picture 3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grpSp>
      <p:sp>
        <p:nvSpPr>
          <p:cNvPr id="34820" name="Rectangle 39"/>
          <p:cNvSpPr>
            <a:spLocks noChangeArrowheads="1"/>
          </p:cNvSpPr>
          <p:nvPr/>
        </p:nvSpPr>
        <p:spPr bwMode="auto">
          <a:xfrm>
            <a:off x="2908300" y="1355726"/>
            <a:ext cx="6529388" cy="550863"/>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accent2"/>
              </a:buClr>
              <a:buSzPct val="110000"/>
            </a:pPr>
            <a:r>
              <a:rPr lang="en-US" sz="2400" dirty="0">
                <a:latin typeface="Myriad Pro" panose="020B0503030403020204"/>
              </a:rPr>
              <a:t>Detect features using SIFT [Lowe, IJCV 2004]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Feature detection</a:t>
            </a:r>
          </a:p>
        </p:txBody>
      </p:sp>
      <p:sp>
        <p:nvSpPr>
          <p:cNvPr id="35843" name="Rectangle 3"/>
          <p:cNvSpPr>
            <a:spLocks noGrp="1" noChangeArrowheads="1"/>
          </p:cNvSpPr>
          <p:nvPr>
            <p:ph type="body" idx="1"/>
          </p:nvPr>
        </p:nvSpPr>
        <p:spPr>
          <a:xfrm>
            <a:off x="2908300" y="1355726"/>
            <a:ext cx="6529388" cy="550863"/>
          </a:xfrm>
        </p:spPr>
        <p:txBody>
          <a:bodyPr/>
          <a:lstStyle/>
          <a:p>
            <a:pPr>
              <a:buFontTx/>
              <a:buNone/>
            </a:pPr>
            <a:r>
              <a:rPr lang="en-US" sz="2400"/>
              <a:t>Detect features using SIFT [Lowe, IJCV 2004]</a:t>
            </a:r>
          </a:p>
        </p:txBody>
      </p:sp>
      <p:grpSp>
        <p:nvGrpSpPr>
          <p:cNvPr id="2" name="Group 251"/>
          <p:cNvGrpSpPr>
            <a:grpSpLocks/>
          </p:cNvGrpSpPr>
          <p:nvPr/>
        </p:nvGrpSpPr>
        <p:grpSpPr bwMode="auto">
          <a:xfrm>
            <a:off x="3937001" y="2392364"/>
            <a:ext cx="4232275" cy="3711575"/>
            <a:chOff x="1300" y="1670"/>
            <a:chExt cx="2049" cy="1800"/>
          </a:xfrm>
        </p:grpSpPr>
        <p:pic>
          <p:nvPicPr>
            <p:cNvPr id="35845" name="Picture 8"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5846" name="Picture 9"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5847" name="Picture 10"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5848" name="Picture 18"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5849" name="Picture 19"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5850" name="Picture 20"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5851" name="Picture 23"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5852" name="Picture 24"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5853" name="Picture 25"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5854" name="Picture 26"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5855" name="Picture 27"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5856" name="Picture 28"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5857" name="Picture 30"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5858" name="Picture 34"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5859" name="Picture 35"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5860" name="Picture 36"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5861"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2"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3"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4"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5"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6"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5867"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8"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9"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0"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1"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2"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3"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4"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5"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6"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7"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8"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9"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0"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1"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2"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3"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4"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5"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6"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7"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8"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9"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0"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1"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2"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3"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4"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5"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6"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7"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8"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0"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1"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2"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3"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4"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5"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6"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7"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8"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9"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0"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1"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2"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3"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4"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5"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6"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7"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8"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9"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0"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1"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2"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3"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4"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5"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6"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7"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8"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9"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0"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1"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2"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3"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4"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5"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6"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7"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8"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39"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0"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1"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2"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3"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4"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5"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6"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7"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8"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9"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0"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1"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2"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3"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4"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5"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6"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7"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8"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9"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0"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1"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2"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3"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4"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5"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6"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7"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8"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9"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4559301" y="4465638"/>
            <a:ext cx="3332163" cy="1295400"/>
          </a:xfrm>
          <a:prstGeom prst="line">
            <a:avLst/>
          </a:prstGeom>
          <a:noFill/>
          <a:ln w="34925">
            <a:solidFill>
              <a:schemeClr val="tx1"/>
            </a:solidFill>
            <a:round/>
            <a:headEnd/>
            <a:tailEnd/>
          </a:ln>
        </p:spPr>
        <p:txBody>
          <a:bodyPr/>
          <a:lstStyle/>
          <a:p>
            <a:endParaRPr lang="en-US"/>
          </a:p>
        </p:txBody>
      </p:sp>
      <p:sp>
        <p:nvSpPr>
          <p:cNvPr id="36867" name="Rectangle 2"/>
          <p:cNvSpPr>
            <a:spLocks noGrp="1" noChangeArrowheads="1"/>
          </p:cNvSpPr>
          <p:nvPr>
            <p:ph type="title"/>
          </p:nvPr>
        </p:nvSpPr>
        <p:spPr/>
        <p:txBody>
          <a:bodyPr/>
          <a:lstStyle/>
          <a:p>
            <a:r>
              <a:rPr lang="en-US"/>
              <a:t>Feature matching</a:t>
            </a:r>
          </a:p>
        </p:txBody>
      </p:sp>
      <p:sp>
        <p:nvSpPr>
          <p:cNvPr id="36868" name="Rectangle 3"/>
          <p:cNvSpPr>
            <a:spLocks noGrp="1" noChangeArrowheads="1"/>
          </p:cNvSpPr>
          <p:nvPr>
            <p:ph type="body" idx="1"/>
          </p:nvPr>
        </p:nvSpPr>
        <p:spPr>
          <a:xfrm>
            <a:off x="3024188" y="1355726"/>
            <a:ext cx="6297612" cy="588963"/>
          </a:xfrm>
        </p:spPr>
        <p:txBody>
          <a:bodyPr/>
          <a:lstStyle/>
          <a:p>
            <a:pPr>
              <a:buFontTx/>
              <a:buNone/>
            </a:pPr>
            <a:r>
              <a:rPr lang="en-US" sz="2400"/>
              <a:t>Match features between each pair of images</a:t>
            </a:r>
          </a:p>
        </p:txBody>
      </p:sp>
      <p:grpSp>
        <p:nvGrpSpPr>
          <p:cNvPr id="2" name="Group 548"/>
          <p:cNvGrpSpPr>
            <a:grpSpLocks/>
          </p:cNvGrpSpPr>
          <p:nvPr/>
        </p:nvGrpSpPr>
        <p:grpSpPr bwMode="auto">
          <a:xfrm>
            <a:off x="3937001" y="2395539"/>
            <a:ext cx="4232275" cy="3711575"/>
            <a:chOff x="1300" y="1670"/>
            <a:chExt cx="2049" cy="1800"/>
          </a:xfrm>
        </p:grpSpPr>
        <p:sp>
          <p:nvSpPr>
            <p:cNvPr id="36996" name="Line 547"/>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6997" name="Line 546"/>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6998" name="Line 545"/>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6999" name="Line 544"/>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000"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001"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002"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003"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004"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005" name="Line 15"/>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006" name="Line 17"/>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007" name="Line 18"/>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008" name="Line 19"/>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009" name="Line 27"/>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010" name="Line 38"/>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011" name="Line 41"/>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012" name="Line 43"/>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013" name="Picture 4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014" name="Picture 4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015" name="Picture 4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016" name="Picture 5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017" name="Picture 5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018" name="Picture 5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019" name="Picture 6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020" name="Picture 6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7021" name="Picture 6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7022" name="Picture 6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023" name="Picture 6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7024" name="Picture 6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025" name="Picture 6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026" name="Picture 7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027" name="Picture 7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028" name="Picture 7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029" name="Picture 78" descr="daryoush_66536317"/>
            <p:cNvPicPr>
              <a:picLocks noChangeAspect="1" noChangeArrowheads="1"/>
            </p:cNvPicPr>
            <p:nvPr/>
          </p:nvPicPr>
          <p:blipFill>
            <a:blip r:embed="rId19" cstate="print"/>
            <a:srcRect/>
            <a:stretch>
              <a:fillRect/>
            </a:stretch>
          </p:blipFill>
          <p:spPr bwMode="auto">
            <a:xfrm>
              <a:off x="2968" y="2226"/>
              <a:ext cx="362" cy="271"/>
            </a:xfrm>
            <a:prstGeom prst="rect">
              <a:avLst/>
            </a:prstGeom>
            <a:noFill/>
            <a:ln w="9525">
              <a:noFill/>
              <a:miter lim="800000"/>
              <a:headEnd/>
              <a:tailEnd/>
            </a:ln>
          </p:spPr>
        </p:pic>
        <p:pic>
          <p:nvPicPr>
            <p:cNvPr id="37030" name="Picture 7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7031" name="Picture 81" descr="mscolly_8512764"/>
            <p:cNvPicPr>
              <a:picLocks noChangeAspect="1" noChangeArrowheads="1"/>
            </p:cNvPicPr>
            <p:nvPr/>
          </p:nvPicPr>
          <p:blipFill>
            <a:blip r:embed="rId21" cstate="print"/>
            <a:srcRect/>
            <a:stretch>
              <a:fillRect/>
            </a:stretch>
          </p:blipFill>
          <p:spPr bwMode="auto">
            <a:xfrm>
              <a:off x="1912" y="2059"/>
              <a:ext cx="271" cy="362"/>
            </a:xfrm>
            <a:prstGeom prst="rect">
              <a:avLst/>
            </a:prstGeom>
            <a:noFill/>
            <a:ln w="9525">
              <a:noFill/>
              <a:miter lim="800000"/>
              <a:headEnd/>
              <a:tailEnd/>
            </a:ln>
          </p:spPr>
        </p:pic>
        <p:sp>
          <p:nvSpPr>
            <p:cNvPr id="3703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703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9"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0"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1"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2"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3"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4"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5"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6"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7"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8"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9"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0"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1"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2"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3"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4"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5"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6"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7"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8"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9"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0"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1"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2"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3"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4"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5"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6"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7"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8"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9"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0"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4"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5"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6"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7"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8"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9"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0"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1"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2"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3"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4"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3"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4"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5"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6"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7"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8"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9"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0"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1"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2"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3"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4"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5"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6"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7"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8"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9"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40"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grpSp>
        <p:nvGrpSpPr>
          <p:cNvPr id="3" name="Group 549"/>
          <p:cNvGrpSpPr>
            <a:grpSpLocks/>
          </p:cNvGrpSpPr>
          <p:nvPr/>
        </p:nvGrpSpPr>
        <p:grpSpPr bwMode="auto">
          <a:xfrm>
            <a:off x="3937001" y="2392364"/>
            <a:ext cx="4232275" cy="3711575"/>
            <a:chOff x="1300" y="1670"/>
            <a:chExt cx="2049" cy="1800"/>
          </a:xfrm>
        </p:grpSpPr>
        <p:pic>
          <p:nvPicPr>
            <p:cNvPr id="36871" name="Picture 550" descr="vgasull_23497540"/>
            <p:cNvPicPr>
              <a:picLocks noChangeAspect="1" noChangeArrowheads="1"/>
            </p:cNvPicPr>
            <p:nvPr/>
          </p:nvPicPr>
          <p:blipFill>
            <a:blip r:embed="rId22" cstate="print"/>
            <a:srcRect/>
            <a:stretch>
              <a:fillRect/>
            </a:stretch>
          </p:blipFill>
          <p:spPr bwMode="auto">
            <a:xfrm>
              <a:off x="1773" y="3199"/>
              <a:ext cx="361" cy="271"/>
            </a:xfrm>
            <a:prstGeom prst="rect">
              <a:avLst/>
            </a:prstGeom>
            <a:noFill/>
            <a:ln w="9525">
              <a:noFill/>
              <a:miter lim="800000"/>
              <a:headEnd/>
              <a:tailEnd/>
            </a:ln>
          </p:spPr>
        </p:pic>
        <p:pic>
          <p:nvPicPr>
            <p:cNvPr id="36872" name="Picture 551"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6873" name="Picture 552"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6874" name="Picture 553"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6875" name="Picture 554" descr="antmoose_35893232"/>
            <p:cNvPicPr>
              <a:picLocks noChangeAspect="1" noChangeArrowheads="1"/>
            </p:cNvPicPr>
            <p:nvPr/>
          </p:nvPicPr>
          <p:blipFill>
            <a:blip r:embed="rId23" cstate="print"/>
            <a:srcRect/>
            <a:stretch>
              <a:fillRect/>
            </a:stretch>
          </p:blipFill>
          <p:spPr bwMode="auto">
            <a:xfrm>
              <a:off x="1355" y="2059"/>
              <a:ext cx="362" cy="271"/>
            </a:xfrm>
            <a:prstGeom prst="rect">
              <a:avLst/>
            </a:prstGeom>
            <a:noFill/>
            <a:ln w="9525">
              <a:noFill/>
              <a:miter lim="800000"/>
              <a:headEnd/>
              <a:tailEnd/>
            </a:ln>
          </p:spPr>
        </p:pic>
        <p:pic>
          <p:nvPicPr>
            <p:cNvPr id="36876" name="Picture 555"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6877" name="Picture 556"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6878" name="Picture 557"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6879" name="Picture 558"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6880" name="Picture 55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6881" name="Picture 560"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6882" name="Picture 561"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6883" name="Picture 562" descr="kurtnaks_31268253"/>
            <p:cNvPicPr>
              <a:picLocks noChangeAspect="1" noChangeArrowheads="1"/>
            </p:cNvPicPr>
            <p:nvPr/>
          </p:nvPicPr>
          <p:blipFill>
            <a:blip r:embed="rId24" cstate="print"/>
            <a:srcRect/>
            <a:stretch>
              <a:fillRect/>
            </a:stretch>
          </p:blipFill>
          <p:spPr bwMode="auto">
            <a:xfrm>
              <a:off x="2412" y="1809"/>
              <a:ext cx="362" cy="242"/>
            </a:xfrm>
            <a:prstGeom prst="rect">
              <a:avLst/>
            </a:prstGeom>
            <a:noFill/>
            <a:ln w="9525">
              <a:noFill/>
              <a:miter lim="800000"/>
              <a:headEnd/>
              <a:tailEnd/>
            </a:ln>
          </p:spPr>
        </p:pic>
        <p:pic>
          <p:nvPicPr>
            <p:cNvPr id="36884" name="Picture 56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6885" name="Picture 56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6886" name="Picture 565" descr="mscolly_8512764"/>
            <p:cNvPicPr>
              <a:picLocks noChangeAspect="1" noChangeArrowheads="1"/>
            </p:cNvPicPr>
            <p:nvPr/>
          </p:nvPicPr>
          <p:blipFill>
            <a:blip r:embed="rId25" cstate="print"/>
            <a:srcRect/>
            <a:stretch>
              <a:fillRect/>
            </a:stretch>
          </p:blipFill>
          <p:spPr bwMode="auto">
            <a:xfrm>
              <a:off x="1912" y="2059"/>
              <a:ext cx="271" cy="362"/>
            </a:xfrm>
            <a:prstGeom prst="rect">
              <a:avLst/>
            </a:prstGeom>
            <a:noFill/>
            <a:ln w="9525">
              <a:noFill/>
              <a:miter lim="800000"/>
              <a:headEnd/>
              <a:tailEnd/>
            </a:ln>
          </p:spPr>
        </p:pic>
        <p:sp>
          <p:nvSpPr>
            <p:cNvPr id="36887"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88"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89"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0"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1"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2"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6893"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4"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5"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6"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7"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8"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9"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0"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1"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2"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3"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4"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5"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6"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7"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8"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9"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0"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1"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2"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3"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4"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5"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6"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7"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8"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9"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0"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1"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2"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3"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4"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5"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6"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7"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8"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9"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0"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1"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2"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3"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4"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5"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6"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7"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8"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9"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0"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1"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2"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3"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4"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5"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6"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7"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8"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9"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0"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1"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2"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3"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4"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5"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6"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7"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8"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9"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0"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1"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2"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3"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4"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5"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6"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7"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8"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9"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0"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1"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2"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3"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4"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5"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6"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7"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8"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9"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0"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1"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2"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3"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4"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5"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6"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7"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8"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9"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0"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1"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2"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3"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4"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5"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p:spPr>
        <p:txBody>
          <a:bodyPr/>
          <a:lstStyle/>
          <a:p>
            <a:endParaRPr lang="en-US"/>
          </a:p>
        </p:txBody>
      </p:sp>
      <p:sp>
        <p:nvSpPr>
          <p:cNvPr id="37891" name="Rectangle 2"/>
          <p:cNvSpPr>
            <a:spLocks noGrp="1" noChangeArrowheads="1"/>
          </p:cNvSpPr>
          <p:nvPr>
            <p:ph type="title"/>
          </p:nvPr>
        </p:nvSpPr>
        <p:spPr/>
        <p:txBody>
          <a:bodyPr/>
          <a:lstStyle/>
          <a:p>
            <a:r>
              <a:rPr lang="en-US"/>
              <a:t>Feature matching</a:t>
            </a:r>
          </a:p>
        </p:txBody>
      </p:sp>
      <p:grpSp>
        <p:nvGrpSpPr>
          <p:cNvPr id="2" name="Group 585"/>
          <p:cNvGrpSpPr>
            <a:grpSpLocks/>
          </p:cNvGrpSpPr>
          <p:nvPr/>
        </p:nvGrpSpPr>
        <p:grpSpPr bwMode="auto">
          <a:xfrm>
            <a:off x="3937001" y="2395539"/>
            <a:ext cx="4232275" cy="3711575"/>
            <a:chOff x="1300" y="1670"/>
            <a:chExt cx="2049" cy="1800"/>
          </a:xfrm>
        </p:grpSpPr>
        <p:sp>
          <p:nvSpPr>
            <p:cNvPr id="38040" name="Line 584"/>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8041" name="Line 582"/>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8042" name="Line 580"/>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8043" name="Line 58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8044"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8045"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8046"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8047"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8048"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8049" name="Line 16"/>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8050" name="Line 17"/>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8051" name="Line 24"/>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8052" name="Line 32"/>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8053" name="Line 3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pic>
          <p:nvPicPr>
            <p:cNvPr id="38054" name="Picture 39"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8055" name="Picture 40"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8056" name="Picture 41"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8057" name="Picture 4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8058" name="Picture 5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8059" name="Picture 5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8060" name="Picture 54"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61" name="Picture 55"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8062" name="Picture 56"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8063" name="Picture 57"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64" name="Picture 58"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8065" name="Picture 59"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8066" name="Picture 61"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8067" name="Picture 65"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8068" name="Picture 66"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8069" name="Picture 67"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8070" name="Picture 70"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71" name="Picture 71"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72" name="Picture 73"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8073"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4"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5"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6"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7"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8"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8079"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0"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1"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2"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3"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4"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5"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6"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7"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8"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9"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0"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1"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2"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3"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4"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5"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6"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7"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8"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9"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0"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1"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2"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3"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4"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5"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6"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7"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8"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9"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1"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2"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3"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4"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5"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6"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7"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8"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9"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0"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1"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2"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3"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4"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5"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6"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7"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8"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9"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0"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1"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2"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3"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4"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5"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6"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7"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8"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9"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0"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1"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2"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3"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4"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5"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6"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7"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8"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9"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50"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1"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2"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3"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4"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5"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6"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7"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8"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9"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0"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1"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2"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3"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4"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5"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6"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7"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8"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9"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0"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1"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2"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3"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4"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5"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6"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7"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8"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9"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80"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81"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37893" name="Rectangle 587"/>
          <p:cNvSpPr>
            <a:spLocks noChangeArrowheads="1"/>
          </p:cNvSpPr>
          <p:nvPr/>
        </p:nvSpPr>
        <p:spPr bwMode="auto">
          <a:xfrm>
            <a:off x="1906588" y="1277938"/>
            <a:ext cx="8761412" cy="895350"/>
          </a:xfrm>
          <a:prstGeom prst="rect">
            <a:avLst/>
          </a:prstGeom>
          <a:noFill/>
          <a:ln w="9525">
            <a:noFill/>
            <a:miter lim="800000"/>
            <a:headEnd/>
            <a:tailEnd/>
          </a:ln>
        </p:spPr>
        <p:txBody>
          <a:bodyPr wrap="square">
            <a:spAutoFit/>
          </a:bodyPr>
          <a:lstStyle/>
          <a:p>
            <a:pPr eaLnBrk="0">
              <a:lnSpc>
                <a:spcPct val="110000"/>
              </a:lnSpc>
              <a:spcBef>
                <a:spcPts val="600"/>
              </a:spcBef>
              <a:spcAft>
                <a:spcPts val="600"/>
              </a:spcAft>
              <a:buClr>
                <a:schemeClr val="accent2"/>
              </a:buClr>
              <a:buSzPct val="110000"/>
            </a:pPr>
            <a:r>
              <a:rPr lang="en-US" sz="2400" dirty="0">
                <a:latin typeface="Myriad Pro" panose="020B0503030403020204"/>
              </a:rPr>
              <a:t>Refine matching using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37895" name="Line 589"/>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7896" name="Line 590"/>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7897" name="Line 59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7898" name="Line 592"/>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899" name="Line 593"/>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900" name="Line 594"/>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901" name="Line 595"/>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902" name="Line 596"/>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903" name="Line 597"/>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904" name="Line 598"/>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905" name="Line 599"/>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906" name="Line 600"/>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907" name="Line 601"/>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908" name="Line 602"/>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909" name="Line 603"/>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910" name="Line 60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911" name="Line 605"/>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912" name="Picture 606"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913" name="Picture 607"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914" name="Picture 608"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915" name="Picture 60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916" name="Picture 61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917" name="Picture 61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918" name="Picture 61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19" name="Picture 613" descr="ekenzie_18947135"/>
            <p:cNvPicPr>
              <a:picLocks noChangeAspect="1" noChangeArrowheads="1"/>
            </p:cNvPicPr>
            <p:nvPr/>
          </p:nvPicPr>
          <p:blipFill>
            <a:blip r:embed="rId19" cstate="print"/>
            <a:srcRect/>
            <a:stretch>
              <a:fillRect/>
            </a:stretch>
          </p:blipFill>
          <p:spPr bwMode="auto">
            <a:xfrm>
              <a:off x="2746" y="3088"/>
              <a:ext cx="243" cy="362"/>
            </a:xfrm>
            <a:prstGeom prst="rect">
              <a:avLst/>
            </a:prstGeom>
            <a:noFill/>
            <a:ln w="9525">
              <a:noFill/>
              <a:miter lim="800000"/>
              <a:headEnd/>
              <a:tailEnd/>
            </a:ln>
          </p:spPr>
        </p:pic>
        <p:pic>
          <p:nvPicPr>
            <p:cNvPr id="37920" name="Picture 614" descr="ewanmcdowall_60821586"/>
            <p:cNvPicPr>
              <a:picLocks noChangeAspect="1" noChangeArrowheads="1"/>
            </p:cNvPicPr>
            <p:nvPr/>
          </p:nvPicPr>
          <p:blipFill>
            <a:blip r:embed="rId20" cstate="print"/>
            <a:srcRect/>
            <a:stretch>
              <a:fillRect/>
            </a:stretch>
          </p:blipFill>
          <p:spPr bwMode="auto">
            <a:xfrm>
              <a:off x="1884" y="2615"/>
              <a:ext cx="361" cy="271"/>
            </a:xfrm>
            <a:prstGeom prst="rect">
              <a:avLst/>
            </a:prstGeom>
            <a:noFill/>
            <a:ln w="9525">
              <a:noFill/>
              <a:miter lim="800000"/>
              <a:headEnd/>
              <a:tailEnd/>
            </a:ln>
          </p:spPr>
        </p:pic>
        <p:pic>
          <p:nvPicPr>
            <p:cNvPr id="37921" name="Picture 61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22" name="Picture 616" descr="kurtnaks_31263284"/>
            <p:cNvPicPr>
              <a:picLocks noChangeAspect="1" noChangeArrowheads="1"/>
            </p:cNvPicPr>
            <p:nvPr/>
          </p:nvPicPr>
          <p:blipFill>
            <a:blip r:embed="rId21" cstate="print"/>
            <a:srcRect/>
            <a:stretch>
              <a:fillRect/>
            </a:stretch>
          </p:blipFill>
          <p:spPr bwMode="auto">
            <a:xfrm>
              <a:off x="1439" y="2476"/>
              <a:ext cx="241" cy="362"/>
            </a:xfrm>
            <a:prstGeom prst="rect">
              <a:avLst/>
            </a:prstGeom>
            <a:noFill/>
            <a:ln w="9525">
              <a:noFill/>
              <a:miter lim="800000"/>
              <a:headEnd/>
              <a:tailEnd/>
            </a:ln>
          </p:spPr>
        </p:pic>
        <p:pic>
          <p:nvPicPr>
            <p:cNvPr id="37923" name="Picture 61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924" name="Picture 618"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925" name="Picture 619"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926" name="Picture 620"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927" name="Picture 621"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928" name="Picture 6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29" name="Picture 623"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30" name="Picture 624"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7931"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2"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3"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4"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5"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6"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7937"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8"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9"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0"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1"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2"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3"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4"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5"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6"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7"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8"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9"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0"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1"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2"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3"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4"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5"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6"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7"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8"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9"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0"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1"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2"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3"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4"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5"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6"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7"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8"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9"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0"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1"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2"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3"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4"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5"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6"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7"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8"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9"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0"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1"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2"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3"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4"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5"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6"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7"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8"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9"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0"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1"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2"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3"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4"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5"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6"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7"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8"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9"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0"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1"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2"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3"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4"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5"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6"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7"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8"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09"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0"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1"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2"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3"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4"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5"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6"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7"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8"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9"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0"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1"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2"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3"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4"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5"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6"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7"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8"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9"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0"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1"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2"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3"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4"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5"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6"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7"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8"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9"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957945" y="1600201"/>
            <a:ext cx="10167256" cy="4525963"/>
          </a:xfrm>
        </p:spPr>
        <p:txBody>
          <a:bodyPr/>
          <a:lstStyle/>
          <a:p>
            <a:r>
              <a:rPr lang="en-US" dirty="0" err="1"/>
              <a:t>Szeliski</a:t>
            </a:r>
            <a:r>
              <a:rPr lang="en-US" dirty="0"/>
              <a:t> (2nd Edition), </a:t>
            </a:r>
            <a:r>
              <a:rPr lang="en-US"/>
              <a:t>Chapter 11.4</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connectivity graph</a:t>
            </a:r>
          </a:p>
        </p:txBody>
      </p:sp>
      <p:pic>
        <p:nvPicPr>
          <p:cNvPr id="4" name="Picture 3"/>
          <p:cNvPicPr>
            <a:picLocks noChangeAspect="1" noChangeArrowheads="1"/>
          </p:cNvPicPr>
          <p:nvPr/>
        </p:nvPicPr>
        <p:blipFill>
          <a:blip r:embed="rId2" cstate="print"/>
          <a:srcRect/>
          <a:stretch>
            <a:fillRect/>
          </a:stretch>
        </p:blipFill>
        <p:spPr bwMode="auto">
          <a:xfrm>
            <a:off x="3568190" y="1516499"/>
            <a:ext cx="4939540" cy="438459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2358390" y="6057900"/>
            <a:ext cx="7489936" cy="369332"/>
          </a:xfrm>
          <a:prstGeom prst="rect">
            <a:avLst/>
          </a:prstGeom>
          <a:noFill/>
        </p:spPr>
        <p:txBody>
          <a:bodyPr wrap="none" rtlCol="0">
            <a:spAutoFit/>
          </a:bodyPr>
          <a:lstStyle/>
          <a:p>
            <a:r>
              <a:rPr lang="en-US" dirty="0"/>
              <a:t>(graph layout produced using  the </a:t>
            </a:r>
            <a:r>
              <a:rPr lang="en-US" dirty="0" err="1"/>
              <a:t>Graphviz</a:t>
            </a:r>
            <a:r>
              <a:rPr lang="en-US" dirty="0"/>
              <a:t> toolkit: </a:t>
            </a:r>
            <a:r>
              <a:rPr lang="en-US" dirty="0">
                <a:hlinkClick r:id="rId3"/>
              </a:rPr>
              <a:t>http://www.graphviz.org/</a:t>
            </a:r>
            <a:r>
              <a:rPr lang="en-US"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6112-BC9F-4D6A-9977-796399CC78BD}"/>
              </a:ext>
            </a:extLst>
          </p:cNvPr>
          <p:cNvSpPr>
            <a:spLocks noGrp="1"/>
          </p:cNvSpPr>
          <p:nvPr>
            <p:ph type="title"/>
          </p:nvPr>
        </p:nvSpPr>
        <p:spPr/>
        <p:txBody>
          <a:bodyPr/>
          <a:lstStyle/>
          <a:p>
            <a:r>
              <a:rPr lang="en-US" dirty="0">
                <a:hlinkClick r:id="rId2"/>
              </a:rPr>
              <a:t>Demo</a:t>
            </a:r>
            <a:endParaRPr lang="en-US" dirty="0"/>
          </a:p>
        </p:txBody>
      </p:sp>
      <p:sp>
        <p:nvSpPr>
          <p:cNvPr id="3" name="Content Placeholder 2">
            <a:extLst>
              <a:ext uri="{FF2B5EF4-FFF2-40B4-BE49-F238E27FC236}">
                <a16:creationId xmlns:a16="http://schemas.microsoft.com/office/drawing/2014/main" id="{FC971E54-4E37-40B6-9E90-1F81B6409E8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78051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Correspondence estimation</a:t>
            </a:r>
          </a:p>
        </p:txBody>
      </p:sp>
      <p:sp>
        <p:nvSpPr>
          <p:cNvPr id="34819" name="Rectangle 3"/>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2209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p:cNvSpPr txBox="1">
            <a:spLocks noChangeArrowheads="1"/>
          </p:cNvSpPr>
          <p:nvPr/>
        </p:nvSpPr>
        <p:spPr bwMode="auto">
          <a:xfrm>
            <a:off x="4419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p:cNvSpPr txBox="1">
            <a:spLocks noChangeArrowheads="1"/>
          </p:cNvSpPr>
          <p:nvPr/>
        </p:nvSpPr>
        <p:spPr bwMode="auto">
          <a:xfrm>
            <a:off x="6629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p:cNvSpPr txBox="1">
            <a:spLocks noChangeArrowheads="1"/>
          </p:cNvSpPr>
          <p:nvPr/>
        </p:nvSpPr>
        <p:spPr bwMode="auto">
          <a:xfrm>
            <a:off x="8910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1" y="2968626"/>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2819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p:cNvSpPr>
            <a:spLocks noChangeShapeType="1"/>
          </p:cNvSpPr>
          <p:nvPr/>
        </p:nvSpPr>
        <p:spPr bwMode="auto">
          <a:xfrm flipV="1">
            <a:off x="4953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p:cNvSpPr>
            <a:spLocks noChangeShapeType="1"/>
          </p:cNvSpPr>
          <p:nvPr/>
        </p:nvSpPr>
        <p:spPr bwMode="auto">
          <a:xfrm>
            <a:off x="7086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p:cNvSpPr>
            <a:spLocks noChangeArrowheads="1"/>
          </p:cNvSpPr>
          <p:nvPr/>
        </p:nvSpPr>
        <p:spPr bwMode="auto">
          <a:xfrm>
            <a:off x="4876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p:cNvSpPr>
            <a:spLocks noChangeArrowheads="1"/>
          </p:cNvSpPr>
          <p:nvPr/>
        </p:nvSpPr>
        <p:spPr bwMode="auto">
          <a:xfrm>
            <a:off x="2743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p:cNvSpPr>
            <a:spLocks noChangeArrowheads="1"/>
          </p:cNvSpPr>
          <p:nvPr/>
        </p:nvSpPr>
        <p:spPr bwMode="auto">
          <a:xfrm>
            <a:off x="7010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p:cNvSpPr>
            <a:spLocks noChangeArrowheads="1"/>
          </p:cNvSpPr>
          <p:nvPr/>
        </p:nvSpPr>
        <p:spPr bwMode="auto">
          <a:xfrm>
            <a:off x="9448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0769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500" fill="hold"/>
                                        <p:tgtEl>
                                          <p:spTgt spid="34837"/>
                                        </p:tgtEl>
                                        <p:attrNameLst>
                                          <p:attrName>fillcolor</p:attrName>
                                        </p:attrNameLst>
                                      </p:cBhvr>
                                      <p:to>
                                        <a:srgbClr val="FF0101"/>
                                      </p:to>
                                    </p:animClr>
                                    <p:set>
                                      <p:cBhvr>
                                        <p:cTn id="47" dur="500" fill="hold"/>
                                        <p:tgtEl>
                                          <p:spTgt spid="34837"/>
                                        </p:tgtEl>
                                        <p:attrNameLst>
                                          <p:attrName>fill.type</p:attrName>
                                        </p:attrNameLst>
                                      </p:cBhvr>
                                      <p:to>
                                        <p:strVal val="solid"/>
                                      </p:to>
                                    </p:set>
                                    <p:set>
                                      <p:cBhvr>
                                        <p:cTn id="48" dur="500" fill="hold"/>
                                        <p:tgtEl>
                                          <p:spTgt spid="3483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34836"/>
                                        </p:tgtEl>
                                        <p:attrNameLst>
                                          <p:attrName>fillcolor</p:attrName>
                                        </p:attrNameLst>
                                      </p:cBhvr>
                                      <p:to>
                                        <a:srgbClr val="FF0101"/>
                                      </p:to>
                                    </p:animClr>
                                    <p:set>
                                      <p:cBhvr>
                                        <p:cTn id="51" dur="500" fill="hold"/>
                                        <p:tgtEl>
                                          <p:spTgt spid="34836"/>
                                        </p:tgtEl>
                                        <p:attrNameLst>
                                          <p:attrName>fill.type</p:attrName>
                                        </p:attrNameLst>
                                      </p:cBhvr>
                                      <p:to>
                                        <p:strVal val="solid"/>
                                      </p:to>
                                    </p:set>
                                    <p:set>
                                      <p:cBhvr>
                                        <p:cTn id="52" dur="500" fill="hold"/>
                                        <p:tgtEl>
                                          <p:spTgt spid="3483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34839"/>
                                        </p:tgtEl>
                                        <p:attrNameLst>
                                          <p:attrName>fillcolor</p:attrName>
                                        </p:attrNameLst>
                                      </p:cBhvr>
                                      <p:to>
                                        <a:srgbClr val="FF0101"/>
                                      </p:to>
                                    </p:animClr>
                                    <p:set>
                                      <p:cBhvr>
                                        <p:cTn id="55" dur="500" fill="hold"/>
                                        <p:tgtEl>
                                          <p:spTgt spid="34839"/>
                                        </p:tgtEl>
                                        <p:attrNameLst>
                                          <p:attrName>fill.type</p:attrName>
                                        </p:attrNameLst>
                                      </p:cBhvr>
                                      <p:to>
                                        <p:strVal val="solid"/>
                                      </p:to>
                                    </p:set>
                                    <p:set>
                                      <p:cBhvr>
                                        <p:cTn id="56" dur="500" fill="hold"/>
                                        <p:tgtEl>
                                          <p:spTgt spid="3483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34840"/>
                                        </p:tgtEl>
                                        <p:attrNameLst>
                                          <p:attrName>fillcolor</p:attrName>
                                        </p:attrNameLst>
                                      </p:cBhvr>
                                      <p:to>
                                        <a:srgbClr val="FF0101"/>
                                      </p:to>
                                    </p:animClr>
                                    <p:set>
                                      <p:cBhvr>
                                        <p:cTn id="59" dur="500" fill="hold"/>
                                        <p:tgtEl>
                                          <p:spTgt spid="34840"/>
                                        </p:tgtEl>
                                        <p:attrNameLst>
                                          <p:attrName>fill.type</p:attrName>
                                        </p:attrNameLst>
                                      </p:cBhvr>
                                      <p:to>
                                        <p:strVal val="solid"/>
                                      </p:to>
                                    </p:set>
                                    <p:set>
                                      <p:cBhvr>
                                        <p:cTn id="60" dur="500" fill="hold"/>
                                        <p:tgtEl>
                                          <p:spTgt spid="34840"/>
                                        </p:tgtEl>
                                        <p:attrNameLst>
                                          <p:attrName>fill.on</p:attrName>
                                        </p:attrNameLst>
                                      </p:cBhvr>
                                      <p:to>
                                        <p:strVal val="true"/>
                                      </p:to>
                                    </p:set>
                                  </p:childTnLst>
                                </p:cTn>
                              </p:par>
                              <p:par>
                                <p:cTn id="61" presetID="7" presetClass="emph" presetSubtype="2" fill="hold" nodeType="withEffect">
                                  <p:stCondLst>
                                    <p:cond delay="0"/>
                                  </p:stCondLst>
                                  <p:childTnLst>
                                    <p:animClr clrSpc="rgb" dir="cw">
                                      <p:cBhvr>
                                        <p:cTn id="62" dur="500" fill="hold"/>
                                        <p:tgtEl>
                                          <p:spTgt spid="34844"/>
                                        </p:tgtEl>
                                        <p:attrNameLst>
                                          <p:attrName>stroke.color</p:attrName>
                                        </p:attrNameLst>
                                      </p:cBhvr>
                                      <p:to>
                                        <a:srgbClr val="3366FF"/>
                                      </p:to>
                                    </p:animClr>
                                    <p:set>
                                      <p:cBhvr>
                                        <p:cTn id="63" dur="500" fill="hold"/>
                                        <p:tgtEl>
                                          <p:spTgt spid="34844"/>
                                        </p:tgtEl>
                                        <p:attrNameLst>
                                          <p:attrName>stroke.on</p:attrName>
                                        </p:attrNameLst>
                                      </p:cBhvr>
                                      <p:to>
                                        <p:strVal val="true"/>
                                      </p:to>
                                    </p:set>
                                  </p:childTnLst>
                                </p:cTn>
                              </p:par>
                              <p:par>
                                <p:cTn id="64" presetID="7" presetClass="emph" presetSubtype="2" fill="hold" nodeType="withEffect">
                                  <p:stCondLst>
                                    <p:cond delay="0"/>
                                  </p:stCondLst>
                                  <p:childTnLst>
                                    <p:animClr clrSpc="rgb" dir="cw">
                                      <p:cBhvr>
                                        <p:cTn id="65" dur="500" fill="hold"/>
                                        <p:tgtEl>
                                          <p:spTgt spid="34845"/>
                                        </p:tgtEl>
                                        <p:attrNameLst>
                                          <p:attrName>stroke.color</p:attrName>
                                        </p:attrNameLst>
                                      </p:cBhvr>
                                      <p:to>
                                        <a:srgbClr val="3366FF"/>
                                      </p:to>
                                    </p:animClr>
                                    <p:set>
                                      <p:cBhvr>
                                        <p:cTn id="66" dur="500" fill="hold"/>
                                        <p:tgtEl>
                                          <p:spTgt spid="34845"/>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34846"/>
                                        </p:tgtEl>
                                        <p:attrNameLst>
                                          <p:attrName>stroke.color</p:attrName>
                                        </p:attrNameLst>
                                      </p:cBhvr>
                                      <p:to>
                                        <a:srgbClr val="3366FF"/>
                                      </p:to>
                                    </p:animClr>
                                    <p:set>
                                      <p:cBhvr>
                                        <p:cTn id="6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to Structure from Motion</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3704"/>
          <a:stretch/>
        </p:blipFill>
        <p:spPr bwMode="auto">
          <a:xfrm>
            <a:off x="3500682" y="1828800"/>
            <a:ext cx="5190636" cy="3962400"/>
          </a:xfrm>
          <a:prstGeom prst="rect">
            <a:avLst/>
          </a:prstGeom>
          <a:noFill/>
          <a:ln w="9525">
            <a:noFill/>
            <a:miter lim="800000"/>
            <a:headEnd/>
            <a:tailEnd/>
          </a:ln>
        </p:spPr>
      </p:pic>
    </p:spTree>
    <p:extLst>
      <p:ext uri="{BB962C8B-B14F-4D97-AF65-F5344CB8AC3E}">
        <p14:creationId xmlns:p14="http://schemas.microsoft.com/office/powerpoint/2010/main" val="3508221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4"/>
          <p:cNvGrpSpPr>
            <a:grpSpLocks/>
          </p:cNvGrpSpPr>
          <p:nvPr/>
        </p:nvGrpSpPr>
        <p:grpSpPr bwMode="auto">
          <a:xfrm>
            <a:off x="1985963" y="1058863"/>
            <a:ext cx="7899400" cy="4743450"/>
            <a:chOff x="461963" y="1733550"/>
            <a:chExt cx="7899400" cy="4743450"/>
          </a:xfrm>
        </p:grpSpPr>
        <p:grpSp>
          <p:nvGrpSpPr>
            <p:cNvPr id="3" name="Group 66"/>
            <p:cNvGrpSpPr>
              <a:grpSpLocks/>
            </p:cNvGrpSpPr>
            <p:nvPr/>
          </p:nvGrpSpPr>
          <p:grpSpPr bwMode="auto">
            <a:xfrm>
              <a:off x="461963" y="3581400"/>
              <a:ext cx="2270125" cy="2057400"/>
              <a:chOff x="461963" y="3581400"/>
              <a:chExt cx="2270125" cy="2057400"/>
            </a:xfrm>
          </p:grpSpPr>
          <p:sp>
            <p:nvSpPr>
              <p:cNvPr id="24640"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24641"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24642"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24643"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24644"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24645"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grpSp>
            <p:nvGrpSpPr>
              <p:cNvPr id="4" name="Group 54"/>
              <p:cNvGrpSpPr>
                <a:grpSpLocks/>
              </p:cNvGrpSpPr>
              <p:nvPr/>
            </p:nvGrpSpPr>
            <p:grpSpPr bwMode="auto">
              <a:xfrm>
                <a:off x="1425575" y="4119563"/>
                <a:ext cx="1076325" cy="860425"/>
                <a:chOff x="831" y="2079"/>
                <a:chExt cx="822" cy="657"/>
              </a:xfrm>
            </p:grpSpPr>
            <p:sp>
              <p:nvSpPr>
                <p:cNvPr id="24647"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4648"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49"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4650"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4651"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52"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4653"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grpSp>
          <p:nvGrpSpPr>
            <p:cNvPr id="5" name="Group 67"/>
            <p:cNvGrpSpPr>
              <a:grpSpLocks/>
            </p:cNvGrpSpPr>
            <p:nvPr/>
          </p:nvGrpSpPr>
          <p:grpSpPr bwMode="auto">
            <a:xfrm>
              <a:off x="6151563" y="3773488"/>
              <a:ext cx="2209800" cy="1981200"/>
              <a:chOff x="6151563" y="3773488"/>
              <a:chExt cx="2209800" cy="1981200"/>
            </a:xfrm>
          </p:grpSpPr>
          <p:sp>
            <p:nvSpPr>
              <p:cNvPr id="24626"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24627"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2462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2462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2463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2463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grpSp>
            <p:nvGrpSpPr>
              <p:cNvPr id="6" name="Group 70"/>
              <p:cNvGrpSpPr>
                <a:grpSpLocks/>
              </p:cNvGrpSpPr>
              <p:nvPr/>
            </p:nvGrpSpPr>
            <p:grpSpPr bwMode="auto">
              <a:xfrm>
                <a:off x="6510338" y="4197350"/>
                <a:ext cx="1003300" cy="1016000"/>
                <a:chOff x="4188" y="2004"/>
                <a:chExt cx="756" cy="765"/>
              </a:xfrm>
            </p:grpSpPr>
            <p:sp>
              <p:nvSpPr>
                <p:cNvPr id="24633"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4634"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35"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4636"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4637"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38"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4639"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grpSp>
          <p:nvGrpSpPr>
            <p:cNvPr id="7" name="Group 68"/>
            <p:cNvGrpSpPr>
              <a:grpSpLocks/>
            </p:cNvGrpSpPr>
            <p:nvPr/>
          </p:nvGrpSpPr>
          <p:grpSpPr bwMode="auto">
            <a:xfrm>
              <a:off x="3208338" y="1733550"/>
              <a:ext cx="2362200" cy="2090738"/>
              <a:chOff x="3208338" y="1733550"/>
              <a:chExt cx="2362200" cy="2090738"/>
            </a:xfrm>
          </p:grpSpPr>
          <p:sp>
            <p:nvSpPr>
              <p:cNvPr id="2461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grpSp>
            <p:nvGrpSpPr>
              <p:cNvPr id="8" name="Group 22"/>
              <p:cNvGrpSpPr>
                <a:grpSpLocks/>
              </p:cNvGrpSpPr>
              <p:nvPr/>
            </p:nvGrpSpPr>
            <p:grpSpPr bwMode="auto">
              <a:xfrm>
                <a:off x="3208338" y="1733550"/>
                <a:ext cx="2362200" cy="2090738"/>
                <a:chOff x="2412" y="2031"/>
                <a:chExt cx="837" cy="741"/>
              </a:xfrm>
            </p:grpSpPr>
            <p:sp>
              <p:nvSpPr>
                <p:cNvPr id="24619"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20"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4621"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4622"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23"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4624"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sp>
              <p:nvSpPr>
                <p:cNvPr id="24625"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grpSp>
        </p:grpSp>
        <p:grpSp>
          <p:nvGrpSpPr>
            <p:cNvPr id="9" name="Group 83"/>
            <p:cNvGrpSpPr>
              <a:grpSpLocks/>
            </p:cNvGrpSpPr>
            <p:nvPr/>
          </p:nvGrpSpPr>
          <p:grpSpPr bwMode="auto">
            <a:xfrm>
              <a:off x="3551238" y="4343400"/>
              <a:ext cx="2057400" cy="2133600"/>
              <a:chOff x="3551238" y="4343400"/>
              <a:chExt cx="2057400" cy="2133600"/>
            </a:xfrm>
          </p:grpSpPr>
          <p:sp>
            <p:nvSpPr>
              <p:cNvPr id="24603"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24604"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24605"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24606"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24607"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24608"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grpSp>
            <p:nvGrpSpPr>
              <p:cNvPr id="10" name="Group 62"/>
              <p:cNvGrpSpPr>
                <a:grpSpLocks/>
              </p:cNvGrpSpPr>
              <p:nvPr/>
            </p:nvGrpSpPr>
            <p:grpSpPr bwMode="auto">
              <a:xfrm>
                <a:off x="3968750" y="4591050"/>
                <a:ext cx="1073150" cy="950913"/>
                <a:chOff x="2412" y="2031"/>
                <a:chExt cx="837" cy="741"/>
              </a:xfrm>
            </p:grpSpPr>
            <p:sp>
              <p:nvSpPr>
                <p:cNvPr id="24610"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4611"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12"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4613"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4614"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4615"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4616"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grpSp>
      <p:sp>
        <p:nvSpPr>
          <p:cNvPr id="24579" name="Rectangle 85"/>
          <p:cNvSpPr>
            <a:spLocks noChangeArrowheads="1"/>
          </p:cNvSpPr>
          <p:nvPr/>
        </p:nvSpPr>
        <p:spPr bwMode="auto">
          <a:xfrm>
            <a:off x="2552701" y="3330575"/>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1,1</a:t>
            </a:r>
          </a:p>
        </p:txBody>
      </p:sp>
      <p:sp>
        <p:nvSpPr>
          <p:cNvPr id="24580" name="Rectangle 86"/>
          <p:cNvSpPr>
            <a:spLocks noChangeArrowheads="1"/>
          </p:cNvSpPr>
          <p:nvPr/>
        </p:nvSpPr>
        <p:spPr bwMode="auto">
          <a:xfrm>
            <a:off x="5210176" y="3698875"/>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1,2</a:t>
            </a:r>
          </a:p>
        </p:txBody>
      </p:sp>
      <p:sp>
        <p:nvSpPr>
          <p:cNvPr id="24581" name="Rectangle 87"/>
          <p:cNvSpPr>
            <a:spLocks noChangeArrowheads="1"/>
          </p:cNvSpPr>
          <p:nvPr/>
        </p:nvSpPr>
        <p:spPr bwMode="auto">
          <a:xfrm>
            <a:off x="7658101" y="36068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1,3</a:t>
            </a:r>
          </a:p>
        </p:txBody>
      </p:sp>
      <p:sp>
        <p:nvSpPr>
          <p:cNvPr id="24582" name="TextBox 89"/>
          <p:cNvSpPr txBox="1">
            <a:spLocks noChangeArrowheads="1"/>
          </p:cNvSpPr>
          <p:nvPr/>
        </p:nvSpPr>
        <p:spPr bwMode="auto">
          <a:xfrm>
            <a:off x="2667001" y="4964114"/>
            <a:ext cx="1005403" cy="369332"/>
          </a:xfrm>
          <a:prstGeom prst="rect">
            <a:avLst/>
          </a:prstGeom>
          <a:noFill/>
          <a:ln w="9525">
            <a:noFill/>
            <a:miter lim="800000"/>
            <a:headEnd/>
            <a:tailEnd/>
          </a:ln>
        </p:spPr>
        <p:txBody>
          <a:bodyPr wrap="none">
            <a:spAutoFit/>
          </a:bodyPr>
          <a:lstStyle/>
          <a:p>
            <a:r>
              <a:rPr lang="en-US" dirty="0">
                <a:latin typeface="Myriad Pro" panose="020B0503030403020204"/>
              </a:rPr>
              <a:t>Image 1</a:t>
            </a:r>
          </a:p>
        </p:txBody>
      </p:sp>
      <p:sp>
        <p:nvSpPr>
          <p:cNvPr id="24583" name="TextBox 90"/>
          <p:cNvSpPr txBox="1">
            <a:spLocks noChangeArrowheads="1"/>
          </p:cNvSpPr>
          <p:nvPr/>
        </p:nvSpPr>
        <p:spPr bwMode="auto">
          <a:xfrm>
            <a:off x="5608639" y="5802314"/>
            <a:ext cx="1005403" cy="369332"/>
          </a:xfrm>
          <a:prstGeom prst="rect">
            <a:avLst/>
          </a:prstGeom>
          <a:noFill/>
          <a:ln w="9525">
            <a:noFill/>
            <a:miter lim="800000"/>
            <a:headEnd/>
            <a:tailEnd/>
          </a:ln>
        </p:spPr>
        <p:txBody>
          <a:bodyPr wrap="none">
            <a:spAutoFit/>
          </a:bodyPr>
          <a:lstStyle/>
          <a:p>
            <a:r>
              <a:rPr lang="en-US" dirty="0">
                <a:latin typeface="Myriad Pro" panose="020B0503030403020204"/>
              </a:rPr>
              <a:t>Image 2</a:t>
            </a:r>
          </a:p>
        </p:txBody>
      </p:sp>
      <p:sp>
        <p:nvSpPr>
          <p:cNvPr id="24584" name="TextBox 91"/>
          <p:cNvSpPr txBox="1">
            <a:spLocks noChangeArrowheads="1"/>
          </p:cNvSpPr>
          <p:nvPr/>
        </p:nvSpPr>
        <p:spPr bwMode="auto">
          <a:xfrm>
            <a:off x="8763001" y="4976813"/>
            <a:ext cx="1005403" cy="369332"/>
          </a:xfrm>
          <a:prstGeom prst="rect">
            <a:avLst/>
          </a:prstGeom>
          <a:noFill/>
          <a:ln w="9525">
            <a:noFill/>
            <a:miter lim="800000"/>
            <a:headEnd/>
            <a:tailEnd/>
          </a:ln>
        </p:spPr>
        <p:txBody>
          <a:bodyPr wrap="none">
            <a:spAutoFit/>
          </a:bodyPr>
          <a:lstStyle/>
          <a:p>
            <a:r>
              <a:rPr lang="en-US" dirty="0">
                <a:latin typeface="Myriad Pro" panose="020B0503030403020204"/>
              </a:rPr>
              <a:t>Image 3</a:t>
            </a:r>
          </a:p>
        </p:txBody>
      </p:sp>
      <p:grpSp>
        <p:nvGrpSpPr>
          <p:cNvPr id="11" name="Group 97"/>
          <p:cNvGrpSpPr>
            <a:grpSpLocks/>
          </p:cNvGrpSpPr>
          <p:nvPr/>
        </p:nvGrpSpPr>
        <p:grpSpPr bwMode="auto">
          <a:xfrm>
            <a:off x="4329113" y="681038"/>
            <a:ext cx="3338512" cy="2684462"/>
            <a:chOff x="1986" y="854"/>
            <a:chExt cx="2103" cy="1691"/>
          </a:xfrm>
        </p:grpSpPr>
        <p:sp>
          <p:nvSpPr>
            <p:cNvPr id="24592"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1</a:t>
              </a:r>
            </a:p>
          </p:txBody>
        </p:sp>
        <p:sp>
          <p:nvSpPr>
            <p:cNvPr id="24593"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4</a:t>
              </a:r>
            </a:p>
          </p:txBody>
        </p:sp>
        <p:sp>
          <p:nvSpPr>
            <p:cNvPr id="24594"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3</a:t>
              </a:r>
            </a:p>
          </p:txBody>
        </p:sp>
        <p:sp>
          <p:nvSpPr>
            <p:cNvPr id="24595"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2</a:t>
              </a:r>
            </a:p>
          </p:txBody>
        </p:sp>
        <p:sp>
          <p:nvSpPr>
            <p:cNvPr id="24596"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5</a:t>
              </a:r>
            </a:p>
          </p:txBody>
        </p:sp>
        <p:sp>
          <p:nvSpPr>
            <p:cNvPr id="24597"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6</a:t>
              </a:r>
            </a:p>
          </p:txBody>
        </p:sp>
        <p:sp>
          <p:nvSpPr>
            <p:cNvPr id="24598"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7</a:t>
              </a:r>
            </a:p>
          </p:txBody>
        </p:sp>
      </p:grpSp>
      <p:sp>
        <p:nvSpPr>
          <p:cNvPr id="24586" name="Text Box 86"/>
          <p:cNvSpPr txBox="1">
            <a:spLocks noChangeArrowheads="1"/>
          </p:cNvSpPr>
          <p:nvPr/>
        </p:nvSpPr>
        <p:spPr bwMode="auto">
          <a:xfrm>
            <a:off x="2705100" y="5191126"/>
            <a:ext cx="1112838"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1</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1</a:t>
            </a:r>
          </a:p>
        </p:txBody>
      </p:sp>
      <p:sp>
        <p:nvSpPr>
          <p:cNvPr id="24587" name="Text Box 87"/>
          <p:cNvSpPr txBox="1">
            <a:spLocks noChangeArrowheads="1"/>
          </p:cNvSpPr>
          <p:nvPr/>
        </p:nvSpPr>
        <p:spPr bwMode="auto">
          <a:xfrm>
            <a:off x="5622926" y="6019801"/>
            <a:ext cx="1128713"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2</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2</a:t>
            </a:r>
          </a:p>
        </p:txBody>
      </p:sp>
      <p:sp>
        <p:nvSpPr>
          <p:cNvPr id="24588" name="Text Box 88"/>
          <p:cNvSpPr txBox="1">
            <a:spLocks noChangeArrowheads="1"/>
          </p:cNvSpPr>
          <p:nvPr/>
        </p:nvSpPr>
        <p:spPr bwMode="auto">
          <a:xfrm>
            <a:off x="8799514" y="5181601"/>
            <a:ext cx="1106487"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3</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3</a:t>
            </a:r>
          </a:p>
        </p:txBody>
      </p:sp>
      <p:sp>
        <p:nvSpPr>
          <p:cNvPr id="104" name="Line 99"/>
          <p:cNvSpPr>
            <a:spLocks noChangeShapeType="1"/>
          </p:cNvSpPr>
          <p:nvPr/>
        </p:nvSpPr>
        <p:spPr bwMode="auto">
          <a:xfrm flipH="1">
            <a:off x="1998663" y="1504950"/>
            <a:ext cx="2881312" cy="3455988"/>
          </a:xfrm>
          <a:prstGeom prst="line">
            <a:avLst/>
          </a:prstGeom>
          <a:noFill/>
          <a:ln w="28575">
            <a:solidFill>
              <a:srgbClr val="3366FF"/>
            </a:solidFill>
            <a:prstDash val="dash"/>
            <a:round/>
            <a:headEnd/>
            <a:tailEnd type="triangle" w="med" len="med"/>
          </a:ln>
        </p:spPr>
        <p:txBody>
          <a:bodyPr/>
          <a:lstStyle/>
          <a:p>
            <a:endParaRPr lang="en-US"/>
          </a:p>
        </p:txBody>
      </p:sp>
      <p:sp>
        <p:nvSpPr>
          <p:cNvPr id="105" name="Line 100"/>
          <p:cNvSpPr>
            <a:spLocks noChangeShapeType="1"/>
          </p:cNvSpPr>
          <p:nvPr/>
        </p:nvSpPr>
        <p:spPr bwMode="auto">
          <a:xfrm>
            <a:off x="4879975" y="1543050"/>
            <a:ext cx="1150938" cy="4262438"/>
          </a:xfrm>
          <a:prstGeom prst="line">
            <a:avLst/>
          </a:prstGeom>
          <a:noFill/>
          <a:ln w="28575">
            <a:solidFill>
              <a:srgbClr val="3366FF"/>
            </a:solidFill>
            <a:prstDash val="dash"/>
            <a:round/>
            <a:headEnd/>
            <a:tailEnd type="triangle" w="med" len="med"/>
          </a:ln>
        </p:spPr>
        <p:txBody>
          <a:bodyPr/>
          <a:lstStyle/>
          <a:p>
            <a:endParaRPr lang="en-US"/>
          </a:p>
        </p:txBody>
      </p:sp>
      <p:sp>
        <p:nvSpPr>
          <p:cNvPr id="106" name="Line 101"/>
          <p:cNvSpPr>
            <a:spLocks noChangeShapeType="1"/>
          </p:cNvSpPr>
          <p:nvPr/>
        </p:nvSpPr>
        <p:spPr bwMode="auto">
          <a:xfrm>
            <a:off x="4879975" y="1543050"/>
            <a:ext cx="4992688" cy="3379788"/>
          </a:xfrm>
          <a:prstGeom prst="line">
            <a:avLst/>
          </a:prstGeom>
          <a:noFill/>
          <a:ln w="28575">
            <a:solidFill>
              <a:srgbClr val="3366FF"/>
            </a:solidFill>
            <a:prstDash val="dash"/>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1000"/>
                                        <p:tgtEl>
                                          <p:spTgt spid="104"/>
                                        </p:tgtEl>
                                      </p:cBhvr>
                                    </p:animEffect>
                                  </p:childTnLst>
                                </p:cTn>
                              </p:par>
                            </p:childTnLst>
                          </p:cTn>
                        </p:par>
                        <p:par>
                          <p:cTn id="8" fill="hold">
                            <p:stCondLst>
                              <p:cond delay="1000"/>
                            </p:stCondLst>
                            <p:childTnLst>
                              <p:par>
                                <p:cTn id="9" presetID="22" presetClass="entr" presetSubtype="1" fill="hold" grpId="0" nodeType="afterEffect">
                                  <p:stCondLst>
                                    <p:cond delay="1500"/>
                                  </p:stCondLst>
                                  <p:childTnLst>
                                    <p:set>
                                      <p:cBhvr>
                                        <p:cTn id="10" dur="1" fill="hold">
                                          <p:stCondLst>
                                            <p:cond delay="0"/>
                                          </p:stCondLst>
                                        </p:cTn>
                                        <p:tgtEl>
                                          <p:spTgt spid="105"/>
                                        </p:tgtEl>
                                        <p:attrNameLst>
                                          <p:attrName>style.visibility</p:attrName>
                                        </p:attrNameLst>
                                      </p:cBhvr>
                                      <p:to>
                                        <p:strVal val="visible"/>
                                      </p:to>
                                    </p:set>
                                    <p:animEffect transition="in" filter="wipe(up)">
                                      <p:cBhvr>
                                        <p:cTn id="11" dur="1000"/>
                                        <p:tgtEl>
                                          <p:spTgt spid="105"/>
                                        </p:tgtEl>
                                      </p:cBhvr>
                                    </p:animEffect>
                                  </p:childTnLst>
                                </p:cTn>
                              </p:par>
                            </p:childTnLst>
                          </p:cTn>
                        </p:par>
                        <p:par>
                          <p:cTn id="12" fill="hold">
                            <p:stCondLst>
                              <p:cond delay="3500"/>
                            </p:stCondLst>
                            <p:childTnLst>
                              <p:par>
                                <p:cTn id="13" presetID="22" presetClass="entr" presetSubtype="1" fill="hold" grpId="0" nodeType="afterEffect">
                                  <p:stCondLst>
                                    <p:cond delay="1500"/>
                                  </p:stCondLst>
                                  <p:childTnLst>
                                    <p:set>
                                      <p:cBhvr>
                                        <p:cTn id="14" dur="1" fill="hold">
                                          <p:stCondLst>
                                            <p:cond delay="0"/>
                                          </p:stCondLst>
                                        </p:cTn>
                                        <p:tgtEl>
                                          <p:spTgt spid="106"/>
                                        </p:tgtEl>
                                        <p:attrNameLst>
                                          <p:attrName>style.visibility</p:attrName>
                                        </p:attrNameLst>
                                      </p:cBhvr>
                                      <p:to>
                                        <p:strVal val="visible"/>
                                      </p:to>
                                    </p:set>
                                    <p:animEffect transition="in" filter="wipe(up)">
                                      <p:cBhvr>
                                        <p:cTn id="15"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1</a:t>
            </a:r>
          </a:p>
        </p:txBody>
      </p:sp>
      <p:sp>
        <p:nvSpPr>
          <p:cNvPr id="123956" name="Text Box 52"/>
          <p:cNvSpPr txBox="1">
            <a:spLocks noChangeArrowheads="1"/>
          </p:cNvSpPr>
          <p:nvPr/>
        </p:nvSpPr>
        <p:spPr bwMode="auto">
          <a:xfrm>
            <a:off x="4371976" y="6040438"/>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2</a:t>
            </a:r>
          </a:p>
        </p:txBody>
      </p:sp>
      <p:sp>
        <p:nvSpPr>
          <p:cNvPr id="123957" name="Text Box 53"/>
          <p:cNvSpPr txBox="1">
            <a:spLocks noChangeArrowheads="1"/>
          </p:cNvSpPr>
          <p:nvPr/>
        </p:nvSpPr>
        <p:spPr bwMode="auto">
          <a:xfrm>
            <a:off x="8805864"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3</a:t>
            </a:r>
          </a:p>
        </p:txBody>
      </p:sp>
      <p:grpSp>
        <p:nvGrpSpPr>
          <p:cNvPr id="2" name="Group 54"/>
          <p:cNvGrpSpPr>
            <a:grpSpLocks/>
          </p:cNvGrpSpPr>
          <p:nvPr/>
        </p:nvGrpSpPr>
        <p:grpSpPr bwMode="auto">
          <a:xfrm>
            <a:off x="2949576" y="4119564"/>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3" name="Group 62"/>
          <p:cNvGrpSpPr>
            <a:grpSpLocks/>
          </p:cNvGrpSpPr>
          <p:nvPr/>
        </p:nvGrpSpPr>
        <p:grpSpPr bwMode="auto">
          <a:xfrm>
            <a:off x="5492750" y="4591051"/>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4" name="Group 70"/>
          <p:cNvGrpSpPr>
            <a:grpSpLocks/>
          </p:cNvGrpSpPr>
          <p:nvPr/>
        </p:nvGrpSpPr>
        <p:grpSpPr bwMode="auto">
          <a:xfrm>
            <a:off x="8034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4463"/>
            <a:chOff x="1986" y="854"/>
            <a:chExt cx="2103" cy="1691"/>
          </a:xfrm>
        </p:grpSpPr>
        <p:sp>
          <p:nvSpPr>
            <p:cNvPr id="21550"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1</a:t>
              </a:r>
            </a:p>
          </p:txBody>
        </p:sp>
        <p:sp>
          <p:nvSpPr>
            <p:cNvPr id="21551"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4</a:t>
              </a:r>
            </a:p>
          </p:txBody>
        </p:sp>
        <p:sp>
          <p:nvSpPr>
            <p:cNvPr id="21552"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3</a:t>
              </a:r>
            </a:p>
          </p:txBody>
        </p:sp>
        <p:sp>
          <p:nvSpPr>
            <p:cNvPr id="21553"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2</a:t>
              </a:r>
            </a:p>
          </p:txBody>
        </p:sp>
        <p:sp>
          <p:nvSpPr>
            <p:cNvPr id="21554"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5</a:t>
              </a:r>
            </a:p>
          </p:txBody>
        </p:sp>
        <p:sp>
          <p:nvSpPr>
            <p:cNvPr id="21555"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6</a:t>
              </a:r>
            </a:p>
          </p:txBody>
        </p:sp>
        <p:sp>
          <p:nvSpPr>
            <p:cNvPr id="21556"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7" name="Group 105"/>
          <p:cNvGrpSpPr>
            <a:grpSpLocks/>
          </p:cNvGrpSpPr>
          <p:nvPr/>
        </p:nvGrpSpPr>
        <p:grpSpPr bwMode="auto">
          <a:xfrm>
            <a:off x="7824788" y="1930401"/>
            <a:ext cx="2405062" cy="1184275"/>
            <a:chOff x="3969" y="1047"/>
            <a:chExt cx="1515" cy="746"/>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1</a:t>
            </a:r>
          </a:p>
        </p:txBody>
      </p:sp>
      <p:sp>
        <p:nvSpPr>
          <p:cNvPr id="123956" name="Text Box 52"/>
          <p:cNvSpPr txBox="1">
            <a:spLocks noChangeArrowheads="1"/>
          </p:cNvSpPr>
          <p:nvPr/>
        </p:nvSpPr>
        <p:spPr bwMode="auto">
          <a:xfrm>
            <a:off x="4371976" y="6040438"/>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2</a:t>
            </a:r>
          </a:p>
        </p:txBody>
      </p:sp>
      <p:sp>
        <p:nvSpPr>
          <p:cNvPr id="123957" name="Text Box 53"/>
          <p:cNvSpPr txBox="1">
            <a:spLocks noChangeArrowheads="1"/>
          </p:cNvSpPr>
          <p:nvPr/>
        </p:nvSpPr>
        <p:spPr bwMode="auto">
          <a:xfrm>
            <a:off x="8805864"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3</a:t>
            </a:r>
          </a:p>
        </p:txBody>
      </p:sp>
      <p:grpSp>
        <p:nvGrpSpPr>
          <p:cNvPr id="2" name="Group 54"/>
          <p:cNvGrpSpPr>
            <a:grpSpLocks/>
          </p:cNvGrpSpPr>
          <p:nvPr/>
        </p:nvGrpSpPr>
        <p:grpSpPr bwMode="auto">
          <a:xfrm>
            <a:off x="2949576" y="4119564"/>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3" name="Group 62"/>
          <p:cNvGrpSpPr>
            <a:grpSpLocks/>
          </p:cNvGrpSpPr>
          <p:nvPr/>
        </p:nvGrpSpPr>
        <p:grpSpPr bwMode="auto">
          <a:xfrm>
            <a:off x="5492750" y="4591051"/>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4" name="Group 70"/>
          <p:cNvGrpSpPr>
            <a:grpSpLocks/>
          </p:cNvGrpSpPr>
          <p:nvPr/>
        </p:nvGrpSpPr>
        <p:grpSpPr bwMode="auto">
          <a:xfrm>
            <a:off x="8034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1550"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1</a:t>
              </a:r>
            </a:p>
          </p:txBody>
        </p:sp>
        <p:sp>
          <p:nvSpPr>
            <p:cNvPr id="21551"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4</a:t>
              </a:r>
            </a:p>
          </p:txBody>
        </p:sp>
        <p:sp>
          <p:nvSpPr>
            <p:cNvPr id="21552"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3</a:t>
              </a:r>
            </a:p>
          </p:txBody>
        </p:sp>
        <p:sp>
          <p:nvSpPr>
            <p:cNvPr id="21553"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2</a:t>
              </a:r>
            </a:p>
          </p:txBody>
        </p:sp>
        <p:sp>
          <p:nvSpPr>
            <p:cNvPr id="21554"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5</a:t>
              </a:r>
            </a:p>
          </p:txBody>
        </p:sp>
        <p:sp>
          <p:nvSpPr>
            <p:cNvPr id="21555"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6</a:t>
              </a:r>
            </a:p>
          </p:txBody>
        </p:sp>
        <p:sp>
          <p:nvSpPr>
            <p:cNvPr id="21556"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7" name="Group 105"/>
          <p:cNvGrpSpPr>
            <a:grpSpLocks/>
          </p:cNvGrpSpPr>
          <p:nvPr/>
        </p:nvGrpSpPr>
        <p:grpSpPr bwMode="auto">
          <a:xfrm>
            <a:off x="7824788" y="1930402"/>
            <a:ext cx="2443162" cy="1192213"/>
            <a:chOff x="3969" y="1047"/>
            <a:chExt cx="1539" cy="751"/>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39" cy="485"/>
            </a:xfrm>
            <a:prstGeom prst="rect">
              <a:avLst/>
            </a:prstGeom>
            <a:noFill/>
            <a:ln w="9525">
              <a:noFill/>
              <a:miter lim="800000"/>
              <a:headEnd/>
              <a:tailEnd/>
            </a:ln>
          </p:spPr>
          <p:txBody>
            <a:bodyPr wrap="none">
              <a:spAutoFit/>
            </a:bodyPr>
            <a:lstStyle/>
            <a:p>
              <a:r>
                <a:rPr lang="en-US" sz="4400" dirty="0">
                  <a:latin typeface="Times New Roman" pitchFamily="18" charset="0"/>
                </a:rPr>
                <a:t>g(</a:t>
              </a:r>
              <a:r>
                <a:rPr lang="en-US" sz="4400" b="1" dirty="0">
                  <a:latin typeface="Times New Roman" pitchFamily="18" charset="0"/>
                </a:rPr>
                <a:t>R</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T</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X</a:t>
              </a:r>
              <a:r>
                <a:rPr lang="en-US" sz="4400" dirty="0">
                  <a:latin typeface="Times New Roman" pitchFamily="18" charset="0"/>
                </a:rPr>
                <a:t>)</a:t>
              </a:r>
            </a:p>
          </p:txBody>
        </p:sp>
      </p:grpSp>
      <p:sp>
        <p:nvSpPr>
          <p:cNvPr id="74" name="Rectangle 85"/>
          <p:cNvSpPr>
            <a:spLocks noChangeArrowheads="1"/>
          </p:cNvSpPr>
          <p:nvPr/>
        </p:nvSpPr>
        <p:spPr bwMode="auto">
          <a:xfrm>
            <a:off x="2552701" y="40386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1,1</a:t>
            </a:r>
          </a:p>
        </p:txBody>
      </p:sp>
      <p:sp>
        <p:nvSpPr>
          <p:cNvPr id="75" name="Rectangle 86"/>
          <p:cNvSpPr>
            <a:spLocks noChangeArrowheads="1"/>
          </p:cNvSpPr>
          <p:nvPr/>
        </p:nvSpPr>
        <p:spPr bwMode="auto">
          <a:xfrm>
            <a:off x="5210176" y="44069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1,2</a:t>
            </a:r>
          </a:p>
        </p:txBody>
      </p:sp>
      <p:sp>
        <p:nvSpPr>
          <p:cNvPr id="76" name="Rectangle 87"/>
          <p:cNvSpPr>
            <a:spLocks noChangeArrowheads="1"/>
          </p:cNvSpPr>
          <p:nvPr/>
        </p:nvSpPr>
        <p:spPr bwMode="auto">
          <a:xfrm>
            <a:off x="8079468" y="4125912"/>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p:nvPr/>
        </p:nvSpPr>
        <p:spPr>
          <a:xfrm>
            <a:off x="7848601" y="2983468"/>
            <a:ext cx="2419893" cy="369332"/>
          </a:xfrm>
          <a:prstGeom prst="rect">
            <a:avLst/>
          </a:prstGeom>
          <a:noFill/>
        </p:spPr>
        <p:txBody>
          <a:bodyPr wrap="none" rtlCol="0">
            <a:spAutoFit/>
          </a:bodyPr>
          <a:lstStyle/>
          <a:p>
            <a:r>
              <a:rPr lang="en-US" i="1" dirty="0"/>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2100"/>
                            </p:stCondLst>
                            <p:childTnLst>
                              <p:par>
                                <p:cTn id="123" presetID="22" presetClass="entr" presetSubtype="1" fill="hold" grpId="0" nodeType="afterEffect">
                                  <p:stCondLst>
                                    <p:cond delay="1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Problem size</a:t>
            </a:r>
          </a:p>
        </p:txBody>
      </p:sp>
      <p:sp>
        <p:nvSpPr>
          <p:cNvPr id="41987" name="Content Placeholder 3"/>
          <p:cNvSpPr>
            <a:spLocks noGrp="1"/>
          </p:cNvSpPr>
          <p:nvPr>
            <p:ph idx="1"/>
          </p:nvPr>
        </p:nvSpPr>
        <p:spPr>
          <a:xfrm>
            <a:off x="609600" y="1600201"/>
            <a:ext cx="10972800" cy="4876799"/>
          </a:xfrm>
        </p:spPr>
        <p:txBody>
          <a:bodyPr>
            <a:normAutofit fontScale="92500" lnSpcReduction="20000"/>
          </a:bodyPr>
          <a:lstStyle/>
          <a:p>
            <a:r>
              <a:rPr lang="en-US" dirty="0"/>
              <a:t>What are the variables?</a:t>
            </a:r>
          </a:p>
          <a:p>
            <a:pPr lvl="1"/>
            <a:r>
              <a:rPr lang="en-US" dirty="0"/>
              <a:t>Cameras and points</a:t>
            </a:r>
          </a:p>
          <a:p>
            <a:r>
              <a:rPr lang="en-US" dirty="0"/>
              <a:t>How many variables per camera?</a:t>
            </a:r>
          </a:p>
          <a:p>
            <a:pPr lvl="1"/>
            <a:r>
              <a:rPr lang="en-US" dirty="0"/>
              <a:t>6 (if calibrated), more if uncalibrated</a:t>
            </a:r>
          </a:p>
          <a:p>
            <a:r>
              <a:rPr lang="en-US" dirty="0"/>
              <a:t>How many variables per point?</a:t>
            </a:r>
          </a:p>
          <a:p>
            <a:pPr lvl="1"/>
            <a:r>
              <a:rPr lang="en-US" dirty="0"/>
              <a:t>3</a:t>
            </a:r>
          </a:p>
          <a:p>
            <a:endParaRPr lang="en-US" dirty="0"/>
          </a:p>
          <a:p>
            <a:r>
              <a:rPr lang="en-US" dirty="0" err="1"/>
              <a:t>Trevi</a:t>
            </a:r>
            <a:r>
              <a:rPr lang="en-US" dirty="0"/>
              <a:t> Fountain collection</a:t>
            </a:r>
          </a:p>
          <a:p>
            <a:pPr lvl="1">
              <a:buFont typeface="Arial" pitchFamily="34" charset="0"/>
              <a:buNone/>
            </a:pPr>
            <a:r>
              <a:rPr lang="en-US" dirty="0"/>
              <a:t>    466 input photos</a:t>
            </a:r>
          </a:p>
          <a:p>
            <a:pPr lvl="1">
              <a:buFont typeface="Arial" pitchFamily="34" charset="0"/>
              <a:buNone/>
            </a:pPr>
            <a:r>
              <a:rPr lang="en-US" dirty="0"/>
              <a:t> + &gt; 100,000 3D points</a:t>
            </a:r>
          </a:p>
          <a:p>
            <a:pPr lvl="1">
              <a:buFont typeface="Arial" pitchFamily="34" charset="0"/>
              <a:buNone/>
            </a:pPr>
            <a:r>
              <a:rPr lang="en-US" dirty="0"/>
              <a:t>      = very large optimization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98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9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143000" y="1600200"/>
            <a:ext cx="9906000" cy="5029200"/>
          </a:xfrm>
        </p:spPr>
        <p:txBody>
          <a:bodyPr>
            <a:normAutofit/>
          </a:bodyPr>
          <a:lstStyle/>
          <a:p>
            <a:r>
              <a:rPr lang="en-US" dirty="0"/>
              <a:t>Minimize sum of squared </a:t>
            </a:r>
            <a:r>
              <a:rPr lang="en-US" dirty="0" err="1"/>
              <a:t>reprojection</a:t>
            </a:r>
            <a:r>
              <a:rPr lang="en-US" dirty="0"/>
              <a:t> errors:</a:t>
            </a:r>
          </a:p>
          <a:p>
            <a:endParaRPr lang="en-US" dirty="0"/>
          </a:p>
          <a:p>
            <a:endParaRPr lang="en-US" dirty="0"/>
          </a:p>
          <a:p>
            <a:endParaRPr lang="en-US" dirty="0"/>
          </a:p>
          <a:p>
            <a:endParaRPr lang="en-US" dirty="0"/>
          </a:p>
          <a:p>
            <a:endParaRPr lang="en-US" dirty="0"/>
          </a:p>
          <a:p>
            <a:r>
              <a:rPr lang="en-US" dirty="0"/>
              <a:t>Minimizing this function is called </a:t>
            </a:r>
            <a:r>
              <a:rPr lang="en-US" i="1" dirty="0"/>
              <a:t>bundle adjustment</a:t>
            </a:r>
          </a:p>
          <a:p>
            <a:pPr lvl="1"/>
            <a:r>
              <a:rPr lang="en-US" dirty="0"/>
              <a:t>Optimized using non-linear least squares, e.g. Levenberg-Marquardt algorithm</a:t>
            </a:r>
          </a:p>
        </p:txBody>
      </p:sp>
      <p:pic>
        <p:nvPicPr>
          <p:cNvPr id="4" name="Picture 25"/>
          <p:cNvPicPr>
            <a:picLocks noChangeAspect="1" noChangeArrowheads="1"/>
          </p:cNvPicPr>
          <p:nvPr/>
        </p:nvPicPr>
        <p:blipFill>
          <a:blip r:embed="rId2" cstate="print"/>
          <a:srcRect/>
          <a:stretch>
            <a:fillRect/>
          </a:stretch>
        </p:blipFill>
        <p:spPr bwMode="auto">
          <a:xfrm>
            <a:off x="4052887" y="2096870"/>
            <a:ext cx="5715000" cy="1323975"/>
          </a:xfrm>
          <a:prstGeom prst="rect">
            <a:avLst/>
          </a:prstGeom>
          <a:noFill/>
          <a:ln w="9525">
            <a:noFill/>
            <a:miter lim="800000"/>
            <a:headEnd/>
            <a:tailEnd/>
          </a:ln>
        </p:spPr>
      </p:pic>
      <p:sp>
        <p:nvSpPr>
          <p:cNvPr id="5" name="Right Brace 4"/>
          <p:cNvSpPr/>
          <p:nvPr/>
        </p:nvSpPr>
        <p:spPr>
          <a:xfrm rot="5400000">
            <a:off x="7100887" y="2354044"/>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TextBox 5"/>
          <p:cNvSpPr txBox="1">
            <a:spLocks noChangeArrowheads="1"/>
          </p:cNvSpPr>
          <p:nvPr/>
        </p:nvSpPr>
        <p:spPr bwMode="auto">
          <a:xfrm>
            <a:off x="6390088" y="3344645"/>
            <a:ext cx="1689886"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predicted</a:t>
            </a:r>
            <a:r>
              <a:rPr lang="en-US" dirty="0">
                <a:latin typeface="Myriad Pro" panose="020B0503030403020204"/>
              </a:rPr>
              <a:t> </a:t>
            </a:r>
          </a:p>
          <a:p>
            <a:pPr algn="ctr"/>
            <a:r>
              <a:rPr lang="en-US" dirty="0">
                <a:latin typeface="Myriad Pro" panose="020B0503030403020204"/>
              </a:rPr>
              <a:t>image location</a:t>
            </a:r>
          </a:p>
        </p:txBody>
      </p:sp>
      <p:sp>
        <p:nvSpPr>
          <p:cNvPr id="7" name="TextBox 6"/>
          <p:cNvSpPr txBox="1">
            <a:spLocks noChangeArrowheads="1"/>
          </p:cNvSpPr>
          <p:nvPr/>
        </p:nvSpPr>
        <p:spPr bwMode="auto">
          <a:xfrm>
            <a:off x="8142688" y="3344645"/>
            <a:ext cx="1689886"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observed</a:t>
            </a:r>
            <a:endParaRPr lang="en-US" dirty="0">
              <a:latin typeface="Myriad Pro" panose="020B0503030403020204"/>
            </a:endParaRPr>
          </a:p>
          <a:p>
            <a:pPr algn="ctr"/>
            <a:r>
              <a:rPr lang="en-US" dirty="0">
                <a:latin typeface="Myriad Pro" panose="020B0503030403020204"/>
              </a:rPr>
              <a:t>image location</a:t>
            </a:r>
          </a:p>
        </p:txBody>
      </p:sp>
      <p:sp>
        <p:nvSpPr>
          <p:cNvPr id="8" name="Right Brace 7"/>
          <p:cNvSpPr/>
          <p:nvPr/>
        </p:nvSpPr>
        <p:spPr>
          <a:xfrm rot="5400000">
            <a:off x="8830469" y="2788226"/>
            <a:ext cx="228600" cy="884237"/>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9"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1" y="2492157"/>
            <a:ext cx="2058987" cy="533400"/>
          </a:xfrm>
          <a:prstGeom prst="rect">
            <a:avLst/>
          </a:prstGeom>
          <a:noFill/>
          <a:ln w="9525">
            <a:noFill/>
            <a:miter lim="800000"/>
            <a:headEnd/>
            <a:tailEnd/>
          </a:ln>
        </p:spPr>
      </p:pic>
      <p:sp>
        <p:nvSpPr>
          <p:cNvPr id="13" name="Right Brace 12"/>
          <p:cNvSpPr/>
          <p:nvPr/>
        </p:nvSpPr>
        <p:spPr>
          <a:xfrm rot="5400000">
            <a:off x="5464629" y="3011269"/>
            <a:ext cx="228599"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Box 13"/>
          <p:cNvSpPr txBox="1">
            <a:spLocks noChangeArrowheads="1"/>
          </p:cNvSpPr>
          <p:nvPr/>
        </p:nvSpPr>
        <p:spPr bwMode="auto">
          <a:xfrm>
            <a:off x="4170917" y="3903898"/>
            <a:ext cx="2972289"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indicator variable</a:t>
            </a:r>
            <a:r>
              <a:rPr lang="en-US" dirty="0">
                <a:latin typeface="Myriad Pro" panose="020B0503030403020204"/>
              </a:rPr>
              <a:t>:</a:t>
            </a:r>
          </a:p>
          <a:p>
            <a:pPr algn="ctr"/>
            <a:r>
              <a:rPr lang="en-US" dirty="0">
                <a:latin typeface="Myriad Pro" panose="020B0503030403020204"/>
              </a:rPr>
              <a:t>is point </a:t>
            </a:r>
            <a:r>
              <a:rPr lang="en-US" i="1" dirty="0" err="1">
                <a:latin typeface="Myriad Pro" panose="020B0503030403020204"/>
              </a:rPr>
              <a:t>i</a:t>
            </a:r>
            <a:r>
              <a:rPr lang="en-US" i="1" dirty="0">
                <a:latin typeface="Myriad Pro" panose="020B0503030403020204"/>
              </a:rPr>
              <a:t> </a:t>
            </a:r>
            <a:r>
              <a:rPr lang="en-US" dirty="0">
                <a:latin typeface="Myriad Pro" panose="020B0503030403020204"/>
              </a:rPr>
              <a:t>visible in image </a:t>
            </a:r>
            <a:r>
              <a:rPr lang="en-US" i="1" dirty="0">
                <a:latin typeface="Myriad Pro" panose="020B0503030403020204"/>
              </a:rPr>
              <a:t>j </a:t>
            </a:r>
            <a:r>
              <a:rPr lang="en-US" dirty="0">
                <a:latin typeface="Myriad Pro" panose="020B0503030403020204"/>
              </a:rPr>
              <a:t>?</a:t>
            </a:r>
            <a:endParaRPr lang="en-US" i="1" dirty="0">
              <a:latin typeface="Myriad Pro" panose="020B0503030403020204"/>
            </a:endParaRPr>
          </a:p>
        </p:txBody>
      </p:sp>
      <p:cxnSp>
        <p:nvCxnSpPr>
          <p:cNvPr id="16" name="Straight Arrow Connector 15"/>
          <p:cNvCxnSpPr/>
          <p:nvPr/>
        </p:nvCxnSpPr>
        <p:spPr>
          <a:xfrm rot="16200000" flipH="1">
            <a:off x="5379355" y="3749685"/>
            <a:ext cx="417731" cy="76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Tree>
    <p:extLst>
      <p:ext uri="{BB962C8B-B14F-4D97-AF65-F5344CB8AC3E}">
        <p14:creationId xmlns:p14="http://schemas.microsoft.com/office/powerpoint/2010/main" val="150025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5020-3FCF-442F-9B4A-3C02DD14FC9B}"/>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92E3A83-AC8B-4E8D-8E4E-7E28CCAD0786}"/>
              </a:ext>
            </a:extLst>
          </p:cNvPr>
          <p:cNvSpPr>
            <a:spLocks noGrp="1"/>
          </p:cNvSpPr>
          <p:nvPr>
            <p:ph idx="1"/>
          </p:nvPr>
        </p:nvSpPr>
        <p:spPr/>
        <p:txBody>
          <a:bodyPr/>
          <a:lstStyle/>
          <a:p>
            <a:r>
              <a:rPr lang="en-US" dirty="0"/>
              <a:t>Project 4 due tomorrow, 3/31, by 8pm</a:t>
            </a:r>
          </a:p>
          <a:p>
            <a:r>
              <a:rPr lang="en-US" dirty="0"/>
              <a:t>Project 5 on </a:t>
            </a:r>
            <a:r>
              <a:rPr lang="en-US" dirty="0" err="1"/>
              <a:t>NeRF</a:t>
            </a:r>
            <a:r>
              <a:rPr lang="en-US" dirty="0"/>
              <a:t> coming up after Spring Break</a:t>
            </a:r>
          </a:p>
        </p:txBody>
      </p:sp>
    </p:spTree>
    <p:extLst>
      <p:ext uri="{BB962C8B-B14F-4D97-AF65-F5344CB8AC3E}">
        <p14:creationId xmlns:p14="http://schemas.microsoft.com/office/powerpoint/2010/main" val="326972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
        <p:nvSpPr>
          <p:cNvPr id="3" name="Content Placeholder 2"/>
          <p:cNvSpPr>
            <a:spLocks noGrp="1"/>
          </p:cNvSpPr>
          <p:nvPr>
            <p:ph idx="1"/>
          </p:nvPr>
        </p:nvSpPr>
        <p:spPr>
          <a:xfrm>
            <a:off x="1981200" y="1600201"/>
            <a:ext cx="8229600" cy="762000"/>
          </a:xfrm>
        </p:spPr>
        <p:txBody>
          <a:bodyPr/>
          <a:lstStyle/>
          <a:p>
            <a:r>
              <a:rPr lang="en-US" dirty="0"/>
              <a:t>No…</a:t>
            </a:r>
          </a:p>
        </p:txBody>
      </p:sp>
      <p:pic>
        <p:nvPicPr>
          <p:cNvPr id="1331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94781"/>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65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57"/>
          <p:cNvSpPr>
            <a:spLocks noChangeShapeType="1"/>
          </p:cNvSpPr>
          <p:nvPr/>
        </p:nvSpPr>
        <p:spPr bwMode="auto">
          <a:xfrm flipH="1" flipV="1">
            <a:off x="4483100" y="3967164"/>
            <a:ext cx="3455988" cy="1343025"/>
          </a:xfrm>
          <a:prstGeom prst="line">
            <a:avLst/>
          </a:prstGeom>
          <a:noFill/>
          <a:ln w="34925">
            <a:solidFill>
              <a:schemeClr val="tx1"/>
            </a:solidFill>
            <a:round/>
            <a:headEnd/>
            <a:tailEnd/>
          </a:ln>
        </p:spPr>
        <p:txBody>
          <a:bodyPr/>
          <a:lstStyle/>
          <a:p>
            <a:endParaRPr lang="en-US"/>
          </a:p>
        </p:txBody>
      </p:sp>
      <p:sp>
        <p:nvSpPr>
          <p:cNvPr id="38915" name="Rectangle 2"/>
          <p:cNvSpPr>
            <a:spLocks noGrp="1" noChangeArrowheads="1"/>
          </p:cNvSpPr>
          <p:nvPr>
            <p:ph type="title"/>
          </p:nvPr>
        </p:nvSpPr>
        <p:spPr/>
        <p:txBody>
          <a:bodyPr/>
          <a:lstStyle/>
          <a:p>
            <a:r>
              <a:rPr lang="en-US"/>
              <a:t>Incremental structure from motion</a:t>
            </a:r>
          </a:p>
        </p:txBody>
      </p:sp>
      <p:grpSp>
        <p:nvGrpSpPr>
          <p:cNvPr id="2" name="Group 152"/>
          <p:cNvGrpSpPr>
            <a:grpSpLocks/>
          </p:cNvGrpSpPr>
          <p:nvPr/>
        </p:nvGrpSpPr>
        <p:grpSpPr bwMode="auto">
          <a:xfrm>
            <a:off x="3937000" y="1944689"/>
            <a:ext cx="4192588" cy="3711575"/>
            <a:chOff x="1520" y="1225"/>
            <a:chExt cx="2641" cy="2338"/>
          </a:xfrm>
        </p:grpSpPr>
        <p:sp>
          <p:nvSpPr>
            <p:cNvPr id="38935" name="Line 6"/>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38936" name="Line 7"/>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38937" name="Line 8"/>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38938" name="Line 9"/>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38939" name="Line 10"/>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38940" name="Line 11"/>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38941" name="Line 12"/>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38942" name="Line 13"/>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38943" name="Line 14"/>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38944" name="Line 15"/>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38945" name="Line 16"/>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38946" name="Line 17"/>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38947" name="Line 18"/>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38948" name="Line 19"/>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38949" name="Line 20"/>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38950" name="Line 21"/>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38951" name="Line 22"/>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38952" name="Picture 23"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38953" name="Picture 24"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38954" name="Picture 25"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38955" name="Picture 26"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38956" name="Picture 27"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38957" name="Picture 28"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38958" name="Picture 29"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38959" name="Picture 30"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38960" name="Picture 31"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38961" name="Picture 32"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2" name="Picture 35"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38963" name="Picture 36"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38964" name="Picture 37"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38965"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38966" name="Picture 39" descr="daryoush_66536317"/>
            <p:cNvPicPr>
              <a:picLocks noChangeAspect="1" noChangeArrowheads="1"/>
            </p:cNvPicPr>
            <p:nvPr/>
          </p:nvPicPr>
          <p:blipFill>
            <a:blip r:embed="rId17" cstate="print"/>
            <a:srcRect/>
            <a:stretch>
              <a:fillRect/>
            </a:stretch>
          </p:blipFill>
          <p:spPr bwMode="auto">
            <a:xfrm>
              <a:off x="3690" y="1947"/>
              <a:ext cx="471" cy="352"/>
            </a:xfrm>
            <a:prstGeom prst="rect">
              <a:avLst/>
            </a:prstGeom>
            <a:noFill/>
            <a:ln w="9525">
              <a:noFill/>
              <a:miter lim="800000"/>
              <a:headEnd/>
              <a:tailEnd/>
            </a:ln>
          </p:spPr>
        </p:pic>
        <p:pic>
          <p:nvPicPr>
            <p:cNvPr id="38967" name="Picture 40"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8" name="Picture 41" descr="mscolly_8512764"/>
            <p:cNvPicPr>
              <a:picLocks noChangeAspect="1" noChangeArrowheads="1"/>
            </p:cNvPicPr>
            <p:nvPr/>
          </p:nvPicPr>
          <p:blipFill>
            <a:blip r:embed="rId18" cstate="print"/>
            <a:srcRect/>
            <a:stretch>
              <a:fillRect/>
            </a:stretch>
          </p:blipFill>
          <p:spPr bwMode="auto">
            <a:xfrm>
              <a:off x="2316" y="1730"/>
              <a:ext cx="353" cy="470"/>
            </a:xfrm>
            <a:prstGeom prst="rect">
              <a:avLst/>
            </a:prstGeom>
            <a:noFill/>
            <a:ln w="9525">
              <a:noFill/>
              <a:miter lim="800000"/>
              <a:headEnd/>
              <a:tailEnd/>
            </a:ln>
          </p:spPr>
        </p:pic>
        <p:sp>
          <p:nvSpPr>
            <p:cNvPr id="38969"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0"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1"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2"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3"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4"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8975"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6"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7"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8"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9"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0"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1"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2"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3"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4"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5"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6"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7"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8"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9"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0"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1"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2"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3"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4"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5"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6"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7"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8"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9"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0"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1"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2"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3"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4"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5"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6"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7"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8"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9"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0"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1"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2"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3"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4"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5"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6"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7"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8"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9"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0"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1"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2"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3"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4"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5"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6"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7"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8"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9"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0"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1"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2"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3"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4"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5"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6"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7"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38"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39"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0"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1"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2"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3"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4"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5"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6"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7"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8"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9"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0"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1"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2"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3"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4"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5"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6"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7"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8"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9"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0"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1"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2"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3"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4"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5"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6"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931" name="Rectangle 291"/>
          <p:cNvSpPr>
            <a:spLocks noChangeArrowheads="1"/>
          </p:cNvSpPr>
          <p:nvPr/>
        </p:nvSpPr>
        <p:spPr bwMode="auto">
          <a:xfrm>
            <a:off x="3368675" y="1585913"/>
            <a:ext cx="5799138" cy="4722812"/>
          </a:xfrm>
          <a:prstGeom prst="rect">
            <a:avLst/>
          </a:prstGeom>
          <a:solidFill>
            <a:srgbClr val="FFFFFF">
              <a:alpha val="74901"/>
            </a:srgbClr>
          </a:solidFill>
          <a:ln w="9525">
            <a:noFill/>
            <a:miter lim="800000"/>
            <a:headEnd/>
            <a:tailEnd/>
          </a:ln>
        </p:spPr>
        <p:txBody>
          <a:bodyPr wrap="none" anchor="ctr"/>
          <a:lstStyle/>
          <a:p>
            <a:endParaRPr lang="en-US" dirty="0">
              <a:latin typeface="Myriad Pro" panose="020B0503030403020204"/>
            </a:endParaRPr>
          </a:p>
        </p:txBody>
      </p:sp>
      <p:grpSp>
        <p:nvGrpSpPr>
          <p:cNvPr id="3" name="Group 153"/>
          <p:cNvGrpSpPr>
            <a:grpSpLocks/>
          </p:cNvGrpSpPr>
          <p:nvPr/>
        </p:nvGrpSpPr>
        <p:grpSpPr bwMode="auto">
          <a:xfrm>
            <a:off x="4224339" y="3606801"/>
            <a:ext cx="496887" cy="746125"/>
            <a:chOff x="1701" y="2272"/>
            <a:chExt cx="313" cy="470"/>
          </a:xfrm>
        </p:grpSpPr>
        <p:pic>
          <p:nvPicPr>
            <p:cNvPr id="38927" name="Picture 33" descr="kurtnaks_31263284"/>
            <p:cNvPicPr>
              <a:picLocks noChangeAspect="1" noChangeArrowheads="1"/>
            </p:cNvPicPr>
            <p:nvPr/>
          </p:nvPicPr>
          <p:blipFill>
            <a:blip r:embed="rId19" cstate="print"/>
            <a:srcRect/>
            <a:stretch>
              <a:fillRect/>
            </a:stretch>
          </p:blipFill>
          <p:spPr bwMode="auto">
            <a:xfrm>
              <a:off x="1701" y="2272"/>
              <a:ext cx="313" cy="470"/>
            </a:xfrm>
            <a:prstGeom prst="rect">
              <a:avLst/>
            </a:prstGeom>
            <a:noFill/>
            <a:ln w="9525">
              <a:noFill/>
              <a:miter lim="800000"/>
              <a:headEnd/>
              <a:tailEnd/>
            </a:ln>
          </p:spPr>
        </p:pic>
        <p:sp>
          <p:nvSpPr>
            <p:cNvPr id="38928"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9"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0"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1"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2"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3"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934"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795" name="Rectangle 155"/>
          <p:cNvSpPr>
            <a:spLocks noChangeArrowheads="1"/>
          </p:cNvSpPr>
          <p:nvPr/>
        </p:nvSpPr>
        <p:spPr bwMode="auto">
          <a:xfrm>
            <a:off x="4060825" y="3505200"/>
            <a:ext cx="806450" cy="960438"/>
          </a:xfrm>
          <a:prstGeom prst="rect">
            <a:avLst/>
          </a:prstGeom>
          <a:noFill/>
          <a:ln w="28575">
            <a:solidFill>
              <a:srgbClr val="0000FF"/>
            </a:solidFill>
            <a:prstDash val="dash"/>
            <a:miter lim="800000"/>
            <a:headEnd/>
            <a:tailEnd/>
          </a:ln>
        </p:spPr>
        <p:txBody>
          <a:bodyPr wrap="none" anchor="ctr"/>
          <a:lstStyle/>
          <a:p>
            <a:endParaRPr lang="en-US" dirty="0">
              <a:latin typeface="Myriad Pro" panose="020B0503030403020204"/>
            </a:endParaRPr>
          </a:p>
        </p:txBody>
      </p:sp>
      <p:grpSp>
        <p:nvGrpSpPr>
          <p:cNvPr id="4" name="Group 154"/>
          <p:cNvGrpSpPr>
            <a:grpSpLocks/>
          </p:cNvGrpSpPr>
          <p:nvPr/>
        </p:nvGrpSpPr>
        <p:grpSpPr bwMode="auto">
          <a:xfrm>
            <a:off x="7669213" y="4868864"/>
            <a:ext cx="500062" cy="746125"/>
            <a:chOff x="3871" y="3067"/>
            <a:chExt cx="315" cy="470"/>
          </a:xfrm>
        </p:grpSpPr>
        <p:pic>
          <p:nvPicPr>
            <p:cNvPr id="38922" name="Picture 34" descr="kurtnaks_31264738"/>
            <p:cNvPicPr>
              <a:picLocks noChangeAspect="1" noChangeArrowheads="1"/>
            </p:cNvPicPr>
            <p:nvPr/>
          </p:nvPicPr>
          <p:blipFill>
            <a:blip r:embed="rId20" cstate="print"/>
            <a:srcRect/>
            <a:stretch>
              <a:fillRect/>
            </a:stretch>
          </p:blipFill>
          <p:spPr bwMode="auto">
            <a:xfrm>
              <a:off x="3871" y="3067"/>
              <a:ext cx="315" cy="470"/>
            </a:xfrm>
            <a:prstGeom prst="rect">
              <a:avLst/>
            </a:prstGeom>
            <a:noFill/>
            <a:ln w="9525">
              <a:noFill/>
              <a:miter lim="800000"/>
              <a:headEnd/>
              <a:tailEnd/>
            </a:ln>
          </p:spPr>
        </p:pic>
        <p:sp>
          <p:nvSpPr>
            <p:cNvPr id="38923"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4"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5"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6"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796" name="Rectangle 156"/>
          <p:cNvSpPr>
            <a:spLocks noChangeArrowheads="1"/>
          </p:cNvSpPr>
          <p:nvPr/>
        </p:nvSpPr>
        <p:spPr bwMode="auto">
          <a:xfrm>
            <a:off x="7516813" y="4773614"/>
            <a:ext cx="806450" cy="960437"/>
          </a:xfrm>
          <a:prstGeom prst="rect">
            <a:avLst/>
          </a:prstGeom>
          <a:noFill/>
          <a:ln w="28575">
            <a:solidFill>
              <a:srgbClr val="0000FF"/>
            </a:solidFill>
            <a:prstDash val="dash"/>
            <a:miter lim="800000"/>
            <a:headEnd/>
            <a:tailEnd/>
          </a:ln>
        </p:spPr>
        <p:txBody>
          <a:bodyPr wrap="none" anchor="ctr"/>
          <a:lstStyle/>
          <a:p>
            <a:endParaRPr lang="en-US" dirty="0">
              <a:latin typeface="Myriad Pro" panose="020B0503030403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Incremental structure from motion</a:t>
            </a:r>
          </a:p>
        </p:txBody>
      </p:sp>
      <p:pic>
        <p:nvPicPr>
          <p:cNvPr id="2" name="TreviReconstruct2">
            <a:hlinkClick r:id="" action="ppaction://media"/>
            <a:extLst>
              <a:ext uri="{FF2B5EF4-FFF2-40B4-BE49-F238E27FC236}">
                <a16:creationId xmlns:a16="http://schemas.microsoft.com/office/drawing/2014/main" id="{6BD9A1DE-67F9-9260-F303-BF57B3CB49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1417638"/>
            <a:ext cx="6858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Incremental structure from motion</a:t>
            </a:r>
          </a:p>
        </p:txBody>
      </p:sp>
      <p:pic>
        <p:nvPicPr>
          <p:cNvPr id="2" name="TreviReconstruct2b">
            <a:hlinkClick r:id="" action="ppaction://media"/>
            <a:extLst>
              <a:ext uri="{FF2B5EF4-FFF2-40B4-BE49-F238E27FC236}">
                <a16:creationId xmlns:a16="http://schemas.microsoft.com/office/drawing/2014/main" id="{2EDE99E2-9786-523C-4277-C1CC5CF67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3200" y="1676400"/>
            <a:ext cx="67056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structure from motion</a:t>
            </a:r>
          </a:p>
        </p:txBody>
      </p:sp>
      <p:pic>
        <p:nvPicPr>
          <p:cNvPr id="4" name="dub_iba_15f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6413" y="1675520"/>
            <a:ext cx="6097588" cy="4572880"/>
          </a:xfrm>
          <a:prstGeom prst="rect">
            <a:avLst/>
          </a:prstGeom>
        </p:spPr>
      </p:pic>
      <p:sp>
        <p:nvSpPr>
          <p:cNvPr id="3" name="TextBox 2">
            <a:extLst>
              <a:ext uri="{FF2B5EF4-FFF2-40B4-BE49-F238E27FC236}">
                <a16:creationId xmlns:a16="http://schemas.microsoft.com/office/drawing/2014/main" id="{51908FBB-E478-4ABB-B4CF-9C43F16A8A54}"/>
              </a:ext>
            </a:extLst>
          </p:cNvPr>
          <p:cNvSpPr txBox="1"/>
          <p:nvPr/>
        </p:nvSpPr>
        <p:spPr>
          <a:xfrm>
            <a:off x="2800363" y="6248400"/>
            <a:ext cx="6589689" cy="369332"/>
          </a:xfrm>
          <a:prstGeom prst="rect">
            <a:avLst/>
          </a:prstGeom>
          <a:noFill/>
        </p:spPr>
        <p:txBody>
          <a:bodyPr wrap="none" rtlCol="0">
            <a:spAutoFit/>
          </a:bodyPr>
          <a:lstStyle/>
          <a:p>
            <a:pPr algn="ctr"/>
            <a:r>
              <a:rPr lang="en-US" dirty="0"/>
              <a:t>Time-lapse reconstruction of Dubrovnik, Croatia, viewed from above</a:t>
            </a:r>
          </a:p>
        </p:txBody>
      </p:sp>
    </p:spTree>
    <p:extLst>
      <p:ext uri="{BB962C8B-B14F-4D97-AF65-F5344CB8AC3E}">
        <p14:creationId xmlns:p14="http://schemas.microsoft.com/office/powerpoint/2010/main" val="2699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Photo Tourism</a:t>
            </a:r>
          </a:p>
        </p:txBody>
      </p:sp>
      <p:pic>
        <p:nvPicPr>
          <p:cNvPr id="2" name="TreviInteract">
            <a:hlinkClick r:id="" action="ppaction://media"/>
            <a:extLst>
              <a:ext uri="{FF2B5EF4-FFF2-40B4-BE49-F238E27FC236}">
                <a16:creationId xmlns:a16="http://schemas.microsoft.com/office/drawing/2014/main" id="{1BF8EF9D-1570-2B12-2709-0845270A96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1295400"/>
            <a:ext cx="7162800" cy="5372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19400"/>
            <a:ext cx="8229600" cy="1143000"/>
          </a:xfrm>
        </p:spPr>
        <p:txBody>
          <a:bodyPr>
            <a:noAutofit/>
          </a:bodyPr>
          <a:lstStyle/>
          <a:p>
            <a:r>
              <a:rPr lang="en-US" sz="7200" u="sng" dirty="0">
                <a:solidFill>
                  <a:srgbClr val="3333FF"/>
                </a:solidFill>
              </a:rPr>
              <a:t>Demo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consMontage"/>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srcRect/>
          <a:stretch>
            <a:fillRect/>
          </a:stretch>
        </p:blipFill>
        <p:spPr bwMode="auto">
          <a:xfrm>
            <a:off x="1524000" y="-1"/>
            <a:ext cx="9212060" cy="6858001"/>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0"/>
            <a:ext cx="10287000" cy="6858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7412-1E3D-43E0-88EB-47067F1239E7}"/>
              </a:ext>
            </a:extLst>
          </p:cNvPr>
          <p:cNvSpPr>
            <a:spLocks noGrp="1"/>
          </p:cNvSpPr>
          <p:nvPr>
            <p:ph type="title"/>
          </p:nvPr>
        </p:nvSpPr>
        <p:spPr/>
        <p:txBody>
          <a:bodyPr/>
          <a:lstStyle/>
          <a:p>
            <a:r>
              <a:rPr lang="en-US" dirty="0"/>
              <a:t>Project 3 Artifact Prizes</a:t>
            </a:r>
          </a:p>
        </p:txBody>
      </p:sp>
    </p:spTree>
    <p:extLst>
      <p:ext uri="{BB962C8B-B14F-4D97-AF65-F5344CB8AC3E}">
        <p14:creationId xmlns:p14="http://schemas.microsoft.com/office/powerpoint/2010/main" val="2314815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753EE-B803-4DF3-BB42-748057ED7532}"/>
              </a:ext>
            </a:extLst>
          </p:cNvPr>
          <p:cNvPicPr>
            <a:picLocks noChangeAspect="1"/>
          </p:cNvPicPr>
          <p:nvPr/>
        </p:nvPicPr>
        <p:blipFill>
          <a:blip r:embed="rId2"/>
          <a:stretch>
            <a:fillRect/>
          </a:stretch>
        </p:blipFill>
        <p:spPr>
          <a:xfrm>
            <a:off x="1524000" y="228600"/>
            <a:ext cx="9144000" cy="5930498"/>
          </a:xfrm>
          <a:prstGeom prst="rect">
            <a:avLst/>
          </a:prstGeom>
        </p:spPr>
      </p:pic>
      <p:sp>
        <p:nvSpPr>
          <p:cNvPr id="3" name="Rectangle 2">
            <a:extLst>
              <a:ext uri="{FF2B5EF4-FFF2-40B4-BE49-F238E27FC236}">
                <a16:creationId xmlns:a16="http://schemas.microsoft.com/office/drawing/2014/main" id="{3303BBC3-6165-4BDA-944A-3AAA138B189E}"/>
              </a:ext>
            </a:extLst>
          </p:cNvPr>
          <p:cNvSpPr/>
          <p:nvPr/>
        </p:nvSpPr>
        <p:spPr>
          <a:xfrm>
            <a:off x="1828801" y="6324600"/>
            <a:ext cx="3899465" cy="369332"/>
          </a:xfrm>
          <a:prstGeom prst="rect">
            <a:avLst/>
          </a:prstGeom>
        </p:spPr>
        <p:txBody>
          <a:bodyPr wrap="none">
            <a:spAutoFit/>
          </a:bodyPr>
          <a:lstStyle/>
          <a:p>
            <a:r>
              <a:rPr lang="en-US" dirty="0">
                <a:hlinkClick r:id="rId3"/>
              </a:rPr>
              <a:t>https://en.wikipedia.org/wiki/Libration</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D37E-6927-4335-ADDB-20582C6B4F6B}"/>
              </a:ext>
            </a:extLst>
          </p:cNvPr>
          <p:cNvSpPr>
            <a:spLocks noGrp="1"/>
          </p:cNvSpPr>
          <p:nvPr>
            <p:ph type="title"/>
          </p:nvPr>
        </p:nvSpPr>
        <p:spPr/>
        <p:txBody>
          <a:bodyPr/>
          <a:lstStyle/>
          <a:p>
            <a:r>
              <a:rPr lang="en-US" dirty="0" err="1"/>
              <a:t>Libration</a:t>
            </a:r>
            <a:endParaRPr lang="en-US" dirty="0"/>
          </a:p>
        </p:txBody>
      </p:sp>
      <p:pic>
        <p:nvPicPr>
          <p:cNvPr id="5" name="Content Placeholder 4" descr="A picture containing text, black, white, night sky&#10;&#10;Description automatically generated">
            <a:extLst>
              <a:ext uri="{FF2B5EF4-FFF2-40B4-BE49-F238E27FC236}">
                <a16:creationId xmlns:a16="http://schemas.microsoft.com/office/drawing/2014/main" id="{DA0607AB-0032-4968-83BF-2755BA4C64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1762919"/>
            <a:ext cx="4191000" cy="4200525"/>
          </a:xfrm>
        </p:spPr>
      </p:pic>
    </p:spTree>
    <p:extLst>
      <p:ext uri="{BB962C8B-B14F-4D97-AF65-F5344CB8AC3E}">
        <p14:creationId xmlns:p14="http://schemas.microsoft.com/office/powerpoint/2010/main" val="585575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6470259" y="404899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2698359" y="406042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2006202" y="2549526"/>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3177745" y="2549526"/>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4349288" y="2549526"/>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5520831" y="2549526"/>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6692374" y="2549526"/>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7863917" y="2549526"/>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9035460" y="2549526"/>
            <a:ext cx="1198200" cy="997345"/>
          </a:xfrm>
          <a:prstGeom prst="rect">
            <a:avLst/>
          </a:prstGeom>
          <a:noFill/>
          <a:ln>
            <a:noFill/>
          </a:ln>
        </p:spPr>
      </p:pic>
      <p:sp>
        <p:nvSpPr>
          <p:cNvPr id="2" name="Title 1">
            <a:extLst>
              <a:ext uri="{FF2B5EF4-FFF2-40B4-BE49-F238E27FC236}">
                <a16:creationId xmlns:a16="http://schemas.microsoft.com/office/drawing/2014/main" id="{0A7C84CB-4994-4997-B2C3-A6F59BEFA22F}"/>
              </a:ext>
            </a:extLst>
          </p:cNvPr>
          <p:cNvSpPr>
            <a:spLocks noGrp="1"/>
          </p:cNvSpPr>
          <p:nvPr>
            <p:ph type="title"/>
          </p:nvPr>
        </p:nvSpPr>
        <p:spPr/>
        <p:txBody>
          <a:bodyPr>
            <a:normAutofit/>
          </a:bodyPr>
          <a:lstStyle/>
          <a:p>
            <a:r>
              <a:rPr lang="en-US" sz="4400" dirty="0" err="1">
                <a:latin typeface="Myriad Pro" panose="020B0503030403020204"/>
                <a:ea typeface="Calibri"/>
                <a:cs typeface="Calibri"/>
                <a:sym typeface="Calibri"/>
              </a:rPr>
              <a:t>SfM</a:t>
            </a:r>
            <a:r>
              <a:rPr lang="en-US" sz="4400" dirty="0">
                <a:latin typeface="Myriad Pro" panose="020B0503030403020204"/>
                <a:ea typeface="Calibri"/>
                <a:cs typeface="Calibri"/>
                <a:sym typeface="Calibri"/>
              </a:rPr>
              <a:t> – Failure cases</a:t>
            </a:r>
            <a:endParaRPr lang="en-US" dirty="0"/>
          </a:p>
        </p:txBody>
      </p:sp>
      <p:sp>
        <p:nvSpPr>
          <p:cNvPr id="3" name="Content Placeholder 2">
            <a:extLst>
              <a:ext uri="{FF2B5EF4-FFF2-40B4-BE49-F238E27FC236}">
                <a16:creationId xmlns:a16="http://schemas.microsoft.com/office/drawing/2014/main" id="{4F62EA91-714C-4355-9FD4-576BC2B99606}"/>
              </a:ext>
            </a:extLst>
          </p:cNvPr>
          <p:cNvSpPr>
            <a:spLocks noGrp="1"/>
          </p:cNvSpPr>
          <p:nvPr>
            <p:ph idx="1"/>
          </p:nvPr>
        </p:nvSpPr>
        <p:spPr/>
        <p:txBody>
          <a:bodyPr/>
          <a:lstStyle/>
          <a:p>
            <a:r>
              <a:rPr lang="en-US" sz="3200" dirty="0">
                <a:solidFill>
                  <a:schemeClr val="dk1"/>
                </a:solidFill>
                <a:latin typeface="Myriad Pro" panose="020B0503030403020204"/>
                <a:ea typeface="Calibri"/>
                <a:cs typeface="Calibri"/>
                <a:sym typeface="Calibri"/>
              </a:rPr>
              <a:t>Necker reversal</a:t>
            </a:r>
            <a:endParaRPr lang="en-US" dirty="0"/>
          </a:p>
          <a:p>
            <a:endParaRPr lang="en-US" dirty="0"/>
          </a:p>
        </p:txBody>
      </p:sp>
    </p:spTree>
    <p:extLst>
      <p:ext uri="{BB962C8B-B14F-4D97-AF65-F5344CB8AC3E}">
        <p14:creationId xmlns:p14="http://schemas.microsoft.com/office/powerpoint/2010/main" val="39150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448"/>
        <p:cNvGrpSpPr/>
        <p:nvPr/>
      </p:nvGrpSpPr>
      <p:grpSpPr>
        <a:xfrm>
          <a:off x="0" y="0"/>
          <a:ext cx="0" cy="0"/>
          <a:chOff x="0" y="0"/>
          <a:chExt cx="0" cy="0"/>
        </a:xfrm>
      </p:grpSpPr>
      <p:sp>
        <p:nvSpPr>
          <p:cNvPr id="1449" name="Shape 1449"/>
          <p:cNvSpPr txBox="1"/>
          <p:nvPr/>
        </p:nvSpPr>
        <p:spPr>
          <a:xfrm>
            <a:off x="1981200" y="-92337"/>
            <a:ext cx="8229600" cy="1143000"/>
          </a:xfrm>
          <a:prstGeom prst="rect">
            <a:avLst/>
          </a:prstGeom>
          <a:noFill/>
          <a:ln>
            <a:noFill/>
          </a:ln>
        </p:spPr>
        <p:txBody>
          <a:bodyPr spcFirstLastPara="1" wrap="square" lIns="91425" tIns="45700" rIns="91425" bIns="45700" anchor="ctr" anchorCtr="0">
            <a:noAutofit/>
          </a:bodyPr>
          <a:lstStyle/>
          <a:p>
            <a:pPr algn="ctr"/>
            <a:r>
              <a:rPr lang="en-US" sz="4300" dirty="0" err="1">
                <a:solidFill>
                  <a:srgbClr val="3333FF"/>
                </a:solidFill>
                <a:latin typeface="Myriad Pro" panose="020B0503030403020204"/>
                <a:ea typeface="Calibri"/>
                <a:cs typeface="Calibri"/>
                <a:sym typeface="Calibri"/>
              </a:rPr>
              <a:t>SfM</a:t>
            </a:r>
            <a:r>
              <a:rPr lang="en-US" sz="4300" dirty="0">
                <a:solidFill>
                  <a:srgbClr val="3333FF"/>
                </a:solidFill>
                <a:latin typeface="Myriad Pro" panose="020B0503030403020204"/>
                <a:ea typeface="Calibri"/>
                <a:cs typeface="Calibri"/>
                <a:sym typeface="Calibri"/>
              </a:rPr>
              <a:t> – Failure cases</a:t>
            </a:r>
            <a:endParaRPr sz="4400" dirty="0">
              <a:solidFill>
                <a:srgbClr val="3333FF"/>
              </a:solidFill>
              <a:latin typeface="Myriad Pro" panose="020B0503030403020204"/>
              <a:ea typeface="Calibri"/>
              <a:cs typeface="Calibri"/>
              <a:sym typeface="Calibri"/>
            </a:endParaRPr>
          </a:p>
        </p:txBody>
      </p:sp>
      <p:sp>
        <p:nvSpPr>
          <p:cNvPr id="1450" name="Shape 1450"/>
          <p:cNvSpPr txBox="1"/>
          <p:nvPr/>
        </p:nvSpPr>
        <p:spPr>
          <a:xfrm>
            <a:off x="1728900" y="912101"/>
            <a:ext cx="8229600" cy="617100"/>
          </a:xfrm>
          <a:prstGeom prst="rect">
            <a:avLst/>
          </a:prstGeom>
          <a:noFill/>
          <a:ln>
            <a:noFill/>
          </a:ln>
        </p:spPr>
        <p:txBody>
          <a:bodyPr spcFirstLastPara="1" wrap="square" lIns="91425" tIns="45700" rIns="91425" bIns="45700" anchor="t" anchorCtr="0">
            <a:noAutofit/>
          </a:bodyPr>
          <a:lstStyle/>
          <a:p>
            <a:pPr marL="342900" indent="-342900">
              <a:buClr>
                <a:schemeClr val="dk1"/>
              </a:buClr>
              <a:buSzPts val="3200"/>
              <a:buFont typeface="Arial"/>
              <a:buChar char="•"/>
            </a:pPr>
            <a:r>
              <a:rPr lang="en-US" sz="3200" dirty="0">
                <a:solidFill>
                  <a:schemeClr val="dk1"/>
                </a:solidFill>
                <a:latin typeface="Myriad Pro" panose="020B0503030403020204"/>
                <a:ea typeface="Calibri"/>
                <a:cs typeface="Calibri"/>
                <a:sym typeface="Calibri"/>
              </a:rPr>
              <a:t>Necker reversal:</a:t>
            </a:r>
            <a:endParaRPr sz="3200" dirty="0">
              <a:solidFill>
                <a:schemeClr val="dk1"/>
              </a:solidFill>
              <a:latin typeface="Myriad Pro" panose="020B0503030403020204"/>
              <a:ea typeface="Calibri"/>
              <a:cs typeface="Calibri"/>
              <a:sym typeface="Calibri"/>
            </a:endParaRPr>
          </a:p>
          <a:p>
            <a:endParaRPr sz="3200" dirty="0">
              <a:solidFill>
                <a:schemeClr val="dk1"/>
              </a:solidFill>
              <a:latin typeface="Myriad Pro" panose="020B0503030403020204"/>
              <a:ea typeface="Calibri"/>
              <a:cs typeface="Calibri"/>
              <a:sym typeface="Calibri"/>
            </a:endParaRPr>
          </a:p>
          <a:p>
            <a:endParaRPr sz="3200" dirty="0">
              <a:solidFill>
                <a:schemeClr val="dk1"/>
              </a:solidFill>
              <a:latin typeface="Myriad Pro" panose="020B0503030403020204"/>
              <a:ea typeface="Calibri"/>
              <a:cs typeface="Calibri"/>
              <a:sym typeface="Calibri"/>
            </a:endParaRPr>
          </a:p>
        </p:txBody>
      </p:sp>
      <p:sp>
        <p:nvSpPr>
          <p:cNvPr id="1451" name="Shape 1451"/>
          <p:cNvSpPr txBox="1"/>
          <p:nvPr/>
        </p:nvSpPr>
        <p:spPr>
          <a:xfrm>
            <a:off x="1404750" y="1529200"/>
            <a:ext cx="9382500" cy="3000000"/>
          </a:xfrm>
          <a:prstGeom prst="rect">
            <a:avLst/>
          </a:prstGeom>
          <a:noFill/>
          <a:ln>
            <a:noFill/>
          </a:ln>
        </p:spPr>
        <p:txBody>
          <a:bodyPr spcFirstLastPara="1" wrap="square" lIns="91425" tIns="91425" rIns="91425" bIns="91425" anchor="ctr" anchorCtr="0">
            <a:noAutofit/>
          </a:bodyPr>
          <a:lstStyle/>
          <a:p>
            <a:endParaRPr sz="3200"/>
          </a:p>
        </p:txBody>
      </p:sp>
      <p:sp>
        <p:nvSpPr>
          <p:cNvPr id="1452" name="Shape 1452"/>
          <p:cNvSpPr txBox="1"/>
          <p:nvPr/>
        </p:nvSpPr>
        <p:spPr>
          <a:xfrm>
            <a:off x="1524000" y="1529200"/>
            <a:ext cx="9382500" cy="2331900"/>
          </a:xfrm>
          <a:prstGeom prst="rect">
            <a:avLst/>
          </a:prstGeom>
          <a:noFill/>
          <a:ln>
            <a:noFill/>
          </a:ln>
        </p:spPr>
        <p:txBody>
          <a:bodyPr spcFirstLastPara="1" wrap="square" lIns="91425" tIns="91425" rIns="91425" bIns="91425" anchor="t" anchorCtr="0">
            <a:noAutofit/>
          </a:bodyPr>
          <a:lstStyle/>
          <a:p>
            <a:pPr>
              <a:buClr>
                <a:schemeClr val="dk1"/>
              </a:buClr>
              <a:buSzPts val="1100"/>
            </a:pPr>
            <a:r>
              <a:rPr lang="en-US" sz="3200">
                <a:solidFill>
                  <a:schemeClr val="dk1"/>
                </a:solidFill>
              </a:rPr>
              <a:t>A rotating object generates the same image as its mirror object rotating in the opposite sense. Under perspective projection the images are different.</a:t>
            </a:r>
            <a:endParaRPr sz="3200">
              <a:solidFill>
                <a:schemeClr val="dk1"/>
              </a:solidFill>
            </a:endParaRPr>
          </a:p>
          <a:p>
            <a:endParaRPr/>
          </a:p>
        </p:txBody>
      </p:sp>
      <p:pic>
        <p:nvPicPr>
          <p:cNvPr id="1453" name="Shape 1453"/>
          <p:cNvPicPr preferRelativeResize="0"/>
          <p:nvPr/>
        </p:nvPicPr>
        <p:blipFill>
          <a:blip r:embed="rId3">
            <a:alphaModFix/>
          </a:blip>
          <a:stretch>
            <a:fillRect/>
          </a:stretch>
        </p:blipFill>
        <p:spPr>
          <a:xfrm>
            <a:off x="2364501" y="3213675"/>
            <a:ext cx="7594001" cy="3441038"/>
          </a:xfrm>
          <a:prstGeom prst="rect">
            <a:avLst/>
          </a:prstGeom>
          <a:noFill/>
          <a:ln>
            <a:noFill/>
          </a:ln>
        </p:spPr>
      </p:pic>
    </p:spTree>
    <p:extLst>
      <p:ext uri="{BB962C8B-B14F-4D97-AF65-F5344CB8AC3E}">
        <p14:creationId xmlns:p14="http://schemas.microsoft.com/office/powerpoint/2010/main" val="1181944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Shape 1458"/>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959"/>
            </a:pPr>
            <a:r>
              <a:rPr lang="en-US" sz="3959" dirty="0">
                <a:solidFill>
                  <a:schemeClr val="dk1"/>
                </a:solidFill>
                <a:latin typeface="Myriad Pro" panose="020B0503030403020204"/>
                <a:ea typeface="Calibri"/>
                <a:cs typeface="Calibri"/>
                <a:sym typeface="Calibri"/>
              </a:rPr>
              <a:t>Structure from Motion – Failure cases</a:t>
            </a:r>
            <a:endParaRPr dirty="0"/>
          </a:p>
        </p:txBody>
      </p:sp>
      <p:sp>
        <p:nvSpPr>
          <p:cNvPr id="1459" name="Shape 145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Repetitive structures: Symmetries	in man-made scenes</a:t>
            </a:r>
            <a:endParaRPr dirty="0"/>
          </a:p>
        </p:txBody>
      </p:sp>
      <p:pic>
        <p:nvPicPr>
          <p:cNvPr id="1460" name="Shape 1460" descr="C:\snavely\talks\2008\DEFENSE\images\duomo2.jpg"/>
          <p:cNvPicPr preferRelativeResize="0"/>
          <p:nvPr/>
        </p:nvPicPr>
        <p:blipFill rotWithShape="1">
          <a:blip r:embed="rId3">
            <a:alphaModFix/>
          </a:blip>
          <a:srcRect/>
          <a:stretch/>
        </p:blipFill>
        <p:spPr>
          <a:xfrm>
            <a:off x="257333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1" name="Shape 1461" descr="C:\snavely\talks\2008\DEFENSE\images\duomo1.jpg"/>
          <p:cNvPicPr preferRelativeResize="0"/>
          <p:nvPr/>
        </p:nvPicPr>
        <p:blipFill rotWithShape="1">
          <a:blip r:embed="rId4">
            <a:alphaModFix/>
          </a:blip>
          <a:srcRect/>
          <a:stretch/>
        </p:blipFill>
        <p:spPr>
          <a:xfrm>
            <a:off x="624236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2" name="Shape 1462" descr="C:\snavely\talks\2008\DEFENSE\images\failure\florence\FlorenceDuomoReconstruction2_cropped2.png"/>
          <p:cNvPicPr preferRelativeResize="0"/>
          <p:nvPr/>
        </p:nvPicPr>
        <p:blipFill rotWithShape="1">
          <a:blip r:embed="rId5">
            <a:alphaModFix/>
          </a:blip>
          <a:srcRect/>
          <a:stretch/>
        </p:blipFill>
        <p:spPr>
          <a:xfrm>
            <a:off x="2373630" y="4738116"/>
            <a:ext cx="3436620" cy="165125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3" name="Shape 1463" descr="C:\snavely\talks\2008\DEFENSE\images\failure\florence\FlorenceDuomo.png"/>
          <p:cNvPicPr preferRelativeResize="0"/>
          <p:nvPr/>
        </p:nvPicPr>
        <p:blipFill rotWithShape="1">
          <a:blip r:embed="rId6">
            <a:alphaModFix/>
          </a:blip>
          <a:srcRect/>
          <a:stretch/>
        </p:blipFill>
        <p:spPr>
          <a:xfrm>
            <a:off x="6084570" y="4760976"/>
            <a:ext cx="3566160" cy="160895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2551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a:xfrm>
            <a:off x="6355425" y="4679022"/>
            <a:ext cx="8229600" cy="844200"/>
          </a:xfrm>
          <a:prstGeom prst="rect">
            <a:avLst/>
          </a:prstGeom>
        </p:spPr>
        <p:txBody>
          <a:bodyPr spcFirstLastPara="1" vert="horz" wrap="square" lIns="91425" tIns="91425" rIns="91425" bIns="91425" rtlCol="0" anchor="ctr" anchorCtr="0">
            <a:noAutofit/>
          </a:bodyPr>
          <a:lstStyle/>
          <a:p>
            <a:pPr algn="l">
              <a:spcBef>
                <a:spcPts val="0"/>
              </a:spcBef>
            </a:pPr>
            <a:r>
              <a:rPr lang="en-US" sz="3200" b="1"/>
              <a:t>Repetitive structures</a:t>
            </a:r>
            <a:endParaRPr b="1"/>
          </a:p>
        </p:txBody>
      </p:sp>
      <p:pic>
        <p:nvPicPr>
          <p:cNvPr id="1470" name="Shape 1470"/>
          <p:cNvPicPr preferRelativeResize="0"/>
          <p:nvPr/>
        </p:nvPicPr>
        <p:blipFill>
          <a:blip r:embed="rId3">
            <a:alphaModFix/>
          </a:blip>
          <a:stretch>
            <a:fillRect/>
          </a:stretch>
        </p:blipFill>
        <p:spPr>
          <a:xfrm>
            <a:off x="1968625" y="389925"/>
            <a:ext cx="3668100" cy="2206500"/>
          </a:xfrm>
          <a:prstGeom prst="rect">
            <a:avLst/>
          </a:prstGeom>
          <a:noFill/>
          <a:ln>
            <a:noFill/>
          </a:ln>
        </p:spPr>
      </p:pic>
      <p:pic>
        <p:nvPicPr>
          <p:cNvPr id="1471" name="Shape 1471"/>
          <p:cNvPicPr preferRelativeResize="0"/>
          <p:nvPr/>
        </p:nvPicPr>
        <p:blipFill>
          <a:blip r:embed="rId4">
            <a:alphaModFix/>
          </a:blip>
          <a:stretch>
            <a:fillRect/>
          </a:stretch>
        </p:blipFill>
        <p:spPr>
          <a:xfrm>
            <a:off x="6118413" y="160550"/>
            <a:ext cx="2286000" cy="3048000"/>
          </a:xfrm>
          <a:prstGeom prst="rect">
            <a:avLst/>
          </a:prstGeom>
          <a:noFill/>
          <a:ln>
            <a:noFill/>
          </a:ln>
        </p:spPr>
      </p:pic>
      <p:pic>
        <p:nvPicPr>
          <p:cNvPr id="1472" name="Shape 1472"/>
          <p:cNvPicPr preferRelativeResize="0"/>
          <p:nvPr/>
        </p:nvPicPr>
        <p:blipFill>
          <a:blip r:embed="rId5">
            <a:alphaModFix/>
          </a:blip>
          <a:stretch>
            <a:fillRect/>
          </a:stretch>
        </p:blipFill>
        <p:spPr>
          <a:xfrm>
            <a:off x="8534400" y="160550"/>
            <a:ext cx="2000250" cy="3048000"/>
          </a:xfrm>
          <a:prstGeom prst="rect">
            <a:avLst/>
          </a:prstGeom>
          <a:noFill/>
          <a:ln>
            <a:noFill/>
          </a:ln>
        </p:spPr>
      </p:pic>
      <p:pic>
        <p:nvPicPr>
          <p:cNvPr id="1473" name="Shape 1473"/>
          <p:cNvPicPr preferRelativeResize="0"/>
          <p:nvPr/>
        </p:nvPicPr>
        <p:blipFill>
          <a:blip r:embed="rId6">
            <a:alphaModFix/>
          </a:blip>
          <a:stretch>
            <a:fillRect/>
          </a:stretch>
        </p:blipFill>
        <p:spPr>
          <a:xfrm>
            <a:off x="1616901" y="3055125"/>
            <a:ext cx="4501525" cy="3681550"/>
          </a:xfrm>
          <a:prstGeom prst="rect">
            <a:avLst/>
          </a:prstGeom>
          <a:noFill/>
          <a:ln>
            <a:noFill/>
          </a:ln>
        </p:spPr>
      </p:pic>
      <p:sp>
        <p:nvSpPr>
          <p:cNvPr id="1474" name="Shape 1474"/>
          <p:cNvSpPr txBox="1"/>
          <p:nvPr/>
        </p:nvSpPr>
        <p:spPr>
          <a:xfrm>
            <a:off x="6118425" y="5046050"/>
            <a:ext cx="4809600" cy="3000000"/>
          </a:xfrm>
          <a:prstGeom prst="rect">
            <a:avLst/>
          </a:prstGeom>
          <a:noFill/>
          <a:ln>
            <a:noFill/>
          </a:ln>
        </p:spPr>
        <p:txBody>
          <a:bodyPr spcFirstLastPara="1" wrap="square" lIns="91425" tIns="91425" rIns="91425" bIns="91425" anchor="ctr" anchorCtr="0">
            <a:noAutofit/>
          </a:bodyPr>
          <a:lstStyle/>
          <a:p>
            <a:r>
              <a:rPr lang="en-US">
                <a:solidFill>
                  <a:schemeClr val="dk1"/>
                </a:solidFill>
              </a:rPr>
              <a:t>https://demuc.de/tutorials/cvpr2017/sparse-modeling.pdf</a:t>
            </a:r>
            <a:endParaRPr>
              <a:solidFill>
                <a:schemeClr val="dk1"/>
              </a:solidFill>
            </a:endParaRPr>
          </a:p>
        </p:txBody>
      </p:sp>
    </p:spTree>
    <p:extLst>
      <p:ext uri="{BB962C8B-B14F-4D97-AF65-F5344CB8AC3E}">
        <p14:creationId xmlns:p14="http://schemas.microsoft.com/office/powerpoint/2010/main" val="24725937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478"/>
        <p:cNvGrpSpPr/>
        <p:nvPr/>
      </p:nvGrpSpPr>
      <p:grpSpPr>
        <a:xfrm>
          <a:off x="0" y="0"/>
          <a:ext cx="0" cy="0"/>
          <a:chOff x="0" y="0"/>
          <a:chExt cx="0" cy="0"/>
        </a:xfrm>
      </p:grpSpPr>
      <p:sp>
        <p:nvSpPr>
          <p:cNvPr id="1479" name="Shape 1479"/>
          <p:cNvSpPr txBox="1">
            <a:spLocks noGrp="1"/>
          </p:cNvSpPr>
          <p:nvPr>
            <p:ph type="title"/>
          </p:nvPr>
        </p:nvSpPr>
        <p:spPr>
          <a:xfrm>
            <a:off x="1866525" y="-162087"/>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959"/>
            </a:pPr>
            <a:r>
              <a:rPr lang="en-US" sz="3959" b="1"/>
              <a:t>Repetitive Structure: Solution</a:t>
            </a:r>
            <a:endParaRPr b="1"/>
          </a:p>
        </p:txBody>
      </p:sp>
      <p:sp>
        <p:nvSpPr>
          <p:cNvPr id="1480" name="Shape 1480"/>
          <p:cNvSpPr txBox="1">
            <a:spLocks noGrp="1"/>
          </p:cNvSpPr>
          <p:nvPr>
            <p:ph type="body" idx="1"/>
          </p:nvPr>
        </p:nvSpPr>
        <p:spPr>
          <a:xfrm>
            <a:off x="1524000" y="751575"/>
            <a:ext cx="5940600" cy="1143000"/>
          </a:xfrm>
          <a:prstGeom prst="rect">
            <a:avLst/>
          </a:prstGeom>
          <a:noFill/>
          <a:ln>
            <a:noFill/>
          </a:ln>
        </p:spPr>
        <p:txBody>
          <a:bodyPr spcFirstLastPara="1" vert="horz" wrap="square" lIns="91425" tIns="45700" rIns="91425" bIns="45700" rtlCol="0" anchor="t" anchorCtr="0">
            <a:noAutofit/>
          </a:bodyPr>
          <a:lstStyle/>
          <a:p>
            <a:pPr marL="0" indent="0">
              <a:spcBef>
                <a:spcPts val="0"/>
              </a:spcBef>
              <a:buNone/>
            </a:pPr>
            <a:r>
              <a:rPr lang="en-US" sz="3600"/>
              <a:t>• Pre-processing: Remove inconsistent scene graph edges.</a:t>
            </a:r>
            <a:endParaRPr sz="3600"/>
          </a:p>
          <a:p>
            <a:pPr marL="0" indent="0">
              <a:spcBef>
                <a:spcPts val="0"/>
              </a:spcBef>
              <a:buClr>
                <a:schemeClr val="dk1"/>
              </a:buClr>
              <a:buSzPts val="1100"/>
              <a:buNone/>
            </a:pPr>
            <a:r>
              <a:rPr lang="en-US" sz="1400"/>
              <a:t>Zach et al. 2010, “Disambiguating visual relations using loop constraints”</a:t>
            </a:r>
            <a:endParaRPr sz="1400"/>
          </a:p>
          <a:p>
            <a:pPr marL="0" indent="0">
              <a:spcBef>
                <a:spcPts val="0"/>
              </a:spcBef>
              <a:buClr>
                <a:schemeClr val="dk1"/>
              </a:buClr>
              <a:buSzPts val="1100"/>
              <a:buNone/>
            </a:pPr>
            <a:r>
              <a:rPr lang="en-US" sz="1400"/>
              <a:t>Wilson and Snavely 2013, “Network Principles for SfM: Disambiguating Repeated Structures with Local Context”</a:t>
            </a:r>
            <a:endParaRPr sz="1400"/>
          </a:p>
          <a:p>
            <a:pPr marL="0" indent="0">
              <a:spcBef>
                <a:spcPts val="0"/>
              </a:spcBef>
              <a:buNone/>
            </a:pPr>
            <a:endParaRPr sz="1400"/>
          </a:p>
        </p:txBody>
      </p:sp>
      <p:sp>
        <p:nvSpPr>
          <p:cNvPr id="1481" name="Shape 1481"/>
          <p:cNvSpPr txBox="1"/>
          <p:nvPr/>
        </p:nvSpPr>
        <p:spPr>
          <a:xfrm>
            <a:off x="1646250" y="6334200"/>
            <a:ext cx="8899500" cy="523800"/>
          </a:xfrm>
          <a:prstGeom prst="rect">
            <a:avLst/>
          </a:prstGeom>
          <a:noFill/>
          <a:ln>
            <a:noFill/>
          </a:ln>
        </p:spPr>
        <p:txBody>
          <a:bodyPr spcFirstLastPara="1" wrap="square" lIns="91425" tIns="91425" rIns="91425" bIns="91425" anchor="t" anchorCtr="0">
            <a:noAutofit/>
          </a:bodyPr>
          <a:lstStyle/>
          <a:p>
            <a:r>
              <a:rPr lang="en-US"/>
              <a:t>https://demuc.de/tutorials/cvpr2017/sparse-modeling.pdf</a:t>
            </a:r>
            <a:endParaRPr/>
          </a:p>
        </p:txBody>
      </p:sp>
      <p:sp>
        <p:nvSpPr>
          <p:cNvPr id="1482" name="Shape 1482"/>
          <p:cNvSpPr txBox="1">
            <a:spLocks noGrp="1"/>
          </p:cNvSpPr>
          <p:nvPr>
            <p:ph type="body" idx="1"/>
          </p:nvPr>
        </p:nvSpPr>
        <p:spPr>
          <a:xfrm>
            <a:off x="1524000" y="3692775"/>
            <a:ext cx="5252400" cy="1267200"/>
          </a:xfrm>
          <a:prstGeom prst="rect">
            <a:avLst/>
          </a:prstGeom>
          <a:noFill/>
          <a:ln>
            <a:noFill/>
          </a:ln>
        </p:spPr>
        <p:txBody>
          <a:bodyPr spcFirstLastPara="1" vert="horz" wrap="square" lIns="91425" tIns="45700" rIns="91425" bIns="45700" rtlCol="0" anchor="t" anchorCtr="0">
            <a:noAutofit/>
          </a:bodyPr>
          <a:lstStyle/>
          <a:p>
            <a:pPr marL="0" indent="0">
              <a:spcBef>
                <a:spcPts val="0"/>
              </a:spcBef>
              <a:buNone/>
            </a:pPr>
            <a:r>
              <a:rPr lang="en-US"/>
              <a:t>• Post-processing:Identify and correct duplicate structures</a:t>
            </a:r>
            <a:endParaRPr/>
          </a:p>
          <a:p>
            <a:pPr marL="0" indent="0">
              <a:spcBef>
                <a:spcPts val="0"/>
              </a:spcBef>
              <a:buNone/>
            </a:pPr>
            <a:r>
              <a:rPr lang="en-US" sz="1400"/>
              <a:t>Heinly et al. 2014, “Correcting for Duplicate Scene  Structure</a:t>
            </a:r>
            <a:endParaRPr sz="1400"/>
          </a:p>
          <a:p>
            <a:pPr marL="0" indent="0">
              <a:spcBef>
                <a:spcPts val="0"/>
              </a:spcBef>
              <a:buNone/>
            </a:pPr>
            <a:r>
              <a:rPr lang="en-US" sz="1400"/>
              <a:t> in Sparse 3D Reconstruction”</a:t>
            </a:r>
            <a:endParaRPr sz="1400"/>
          </a:p>
          <a:p>
            <a:pPr marL="0" indent="0">
              <a:spcBef>
                <a:spcPts val="0"/>
              </a:spcBef>
              <a:buNone/>
            </a:pPr>
            <a:endParaRPr sz="1400"/>
          </a:p>
        </p:txBody>
      </p:sp>
      <p:pic>
        <p:nvPicPr>
          <p:cNvPr id="1483" name="Shape 1483"/>
          <p:cNvPicPr preferRelativeResize="0"/>
          <p:nvPr/>
        </p:nvPicPr>
        <p:blipFill>
          <a:blip r:embed="rId3">
            <a:alphaModFix/>
          </a:blip>
          <a:stretch>
            <a:fillRect/>
          </a:stretch>
        </p:blipFill>
        <p:spPr>
          <a:xfrm>
            <a:off x="5881925" y="0"/>
            <a:ext cx="4442526" cy="3297000"/>
          </a:xfrm>
          <a:prstGeom prst="rect">
            <a:avLst/>
          </a:prstGeom>
          <a:noFill/>
          <a:ln>
            <a:noFill/>
          </a:ln>
        </p:spPr>
      </p:pic>
      <p:pic>
        <p:nvPicPr>
          <p:cNvPr id="1484" name="Shape 1484"/>
          <p:cNvPicPr preferRelativeResize="0"/>
          <p:nvPr/>
        </p:nvPicPr>
        <p:blipFill>
          <a:blip r:embed="rId4">
            <a:alphaModFix/>
          </a:blip>
          <a:stretch>
            <a:fillRect/>
          </a:stretch>
        </p:blipFill>
        <p:spPr>
          <a:xfrm>
            <a:off x="5881925" y="3092101"/>
            <a:ext cx="4786076" cy="3625804"/>
          </a:xfrm>
          <a:prstGeom prst="rect">
            <a:avLst/>
          </a:prstGeom>
          <a:noFill/>
          <a:ln>
            <a:noFill/>
          </a:ln>
        </p:spPr>
      </p:pic>
    </p:spTree>
    <p:extLst>
      <p:ext uri="{BB962C8B-B14F-4D97-AF65-F5344CB8AC3E}">
        <p14:creationId xmlns:p14="http://schemas.microsoft.com/office/powerpoint/2010/main" val="42539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3"/>
                                        </p:tgtEl>
                                        <p:attrNameLst>
                                          <p:attrName>style.visibility</p:attrName>
                                        </p:attrNameLst>
                                      </p:cBhvr>
                                      <p:to>
                                        <p:strVal val="visible"/>
                                      </p:to>
                                    </p:set>
                                    <p:animEffect transition="in" filter="fade">
                                      <p:cBhvr>
                                        <p:cTn id="7" dur="1000"/>
                                        <p:tgtEl>
                                          <p:spTgt spid="1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4"/>
                                        </p:tgtEl>
                                        <p:attrNameLst>
                                          <p:attrName>style.visibility</p:attrName>
                                        </p:attrNameLst>
                                      </p:cBhvr>
                                      <p:to>
                                        <p:strVal val="visible"/>
                                      </p:to>
                                    </p:set>
                                    <p:animEffect transition="in" filter="fade">
                                      <p:cBhvr>
                                        <p:cTn id="12" dur="1000"/>
                                        <p:tgtEl>
                                          <p:spTgt spid="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err="1">
                <a:solidFill>
                  <a:schemeClr val="dk1"/>
                </a:solidFill>
                <a:latin typeface="Myriad Pro" panose="020B0503030403020204"/>
                <a:ea typeface="Calibri"/>
                <a:cs typeface="Calibri"/>
                <a:sym typeface="Calibri"/>
              </a:rPr>
              <a:t>SfM</a:t>
            </a:r>
            <a:r>
              <a:rPr lang="en-US" dirty="0">
                <a:solidFill>
                  <a:schemeClr val="dk1"/>
                </a:solidFill>
                <a:latin typeface="Myriad Pro" panose="020B0503030403020204"/>
                <a:ea typeface="Calibri"/>
                <a:cs typeface="Calibri"/>
                <a:sym typeface="Calibri"/>
              </a:rPr>
              <a:t> applications</a:t>
            </a:r>
            <a:endParaRPr dirty="0"/>
          </a:p>
        </p:txBody>
      </p:sp>
      <p:sp>
        <p:nvSpPr>
          <p:cNvPr id="1490" name="Shape 1490"/>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Autofit/>
          </a:bodyPr>
          <a:lstStyle/>
          <a:p>
            <a:pPr indent="-139700">
              <a:spcBef>
                <a:spcPts val="0"/>
              </a:spcBef>
              <a:buClr>
                <a:schemeClr val="dk1"/>
              </a:buClr>
              <a:buSzPts val="3200"/>
              <a:buNone/>
            </a:pPr>
            <a:endParaRPr dirty="0">
              <a:solidFill>
                <a:schemeClr val="dk1"/>
              </a:solidFill>
              <a:latin typeface="Myriad Pro" panose="020B0503030403020204"/>
              <a:ea typeface="Calibri"/>
              <a:cs typeface="Calibri"/>
              <a:sym typeface="Calibri"/>
            </a:endParaRPr>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3D modeling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Surveying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Robot navigation and mapmaking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Visual effects…</a:t>
            </a:r>
            <a:endParaRPr dirty="0"/>
          </a:p>
          <a:p>
            <a:pPr lvl="1">
              <a:spcBef>
                <a:spcPts val="560"/>
              </a:spcBef>
              <a:buClr>
                <a:schemeClr val="dk1"/>
              </a:buClr>
              <a:buSzPts val="2800"/>
              <a:buFont typeface="Arial"/>
              <a:buChar char="–"/>
            </a:pPr>
            <a:r>
              <a:rPr lang="en-US" dirty="0">
                <a:solidFill>
                  <a:schemeClr val="dk1"/>
                </a:solidFill>
                <a:latin typeface="Myriad Pro" panose="020B0503030403020204"/>
                <a:ea typeface="Calibri"/>
                <a:cs typeface="Calibri"/>
                <a:sym typeface="Calibri"/>
              </a:rPr>
              <a:t>(see video)</a:t>
            </a:r>
            <a:endParaRPr dirty="0"/>
          </a:p>
        </p:txBody>
      </p:sp>
    </p:spTree>
    <p:extLst>
      <p:ext uri="{BB962C8B-B14F-4D97-AF65-F5344CB8AC3E}">
        <p14:creationId xmlns:p14="http://schemas.microsoft.com/office/powerpoint/2010/main" val="1473596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Shape 149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err="1">
                <a:solidFill>
                  <a:schemeClr val="dk1"/>
                </a:solidFill>
                <a:latin typeface="Myriad Pro" panose="020B0503030403020204"/>
                <a:ea typeface="Calibri"/>
                <a:cs typeface="Calibri"/>
                <a:sym typeface="Calibri"/>
              </a:rPr>
              <a:t>SfM</a:t>
            </a:r>
            <a:r>
              <a:rPr lang="en-US" dirty="0">
                <a:solidFill>
                  <a:schemeClr val="dk1"/>
                </a:solidFill>
                <a:latin typeface="Myriad Pro" panose="020B0503030403020204"/>
                <a:ea typeface="Calibri"/>
                <a:cs typeface="Calibri"/>
                <a:sym typeface="Calibri"/>
              </a:rPr>
              <a:t> applications</a:t>
            </a:r>
            <a:endParaRPr dirty="0"/>
          </a:p>
        </p:txBody>
      </p:sp>
      <p:sp>
        <p:nvSpPr>
          <p:cNvPr id="1497" name="Shape 149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3D modeling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Surveying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Robot navigation and mapmaking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Virtual and augmented reality</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Visual effects (“Match moving”)</a:t>
            </a:r>
            <a:endParaRPr dirty="0"/>
          </a:p>
          <a:p>
            <a:pPr lvl="1">
              <a:spcBef>
                <a:spcPts val="560"/>
              </a:spcBef>
              <a:buClr>
                <a:schemeClr val="dk1"/>
              </a:buClr>
              <a:buSzPts val="2800"/>
              <a:buFont typeface="Arial"/>
              <a:buChar char="–"/>
            </a:pPr>
            <a:r>
              <a:rPr lang="en-US" u="sng" dirty="0">
                <a:solidFill>
                  <a:schemeClr val="hlink"/>
                </a:solidFill>
                <a:latin typeface="Myriad Pro" panose="020B0503030403020204"/>
                <a:ea typeface="Calibri"/>
                <a:cs typeface="Calibri"/>
                <a:sym typeface="Calibri"/>
                <a:hlinkClick r:id="rId3"/>
              </a:rPr>
              <a:t>https://www.youtube.com/watch?v=RdYWp70P_kY</a:t>
            </a:r>
            <a:endParaRPr dirty="0">
              <a:solidFill>
                <a:schemeClr val="dk1"/>
              </a:solidFill>
              <a:latin typeface="Myriad Pro" panose="020B0503030403020204"/>
              <a:ea typeface="Calibri"/>
              <a:cs typeface="Calibri"/>
              <a:sym typeface="Calibri"/>
            </a:endParaRPr>
          </a:p>
          <a:p>
            <a:pPr lvl="1" indent="-107950">
              <a:spcBef>
                <a:spcPts val="560"/>
              </a:spcBef>
              <a:buClr>
                <a:schemeClr val="dk1"/>
              </a:buClr>
              <a:buSzPts val="2800"/>
              <a:buNone/>
            </a:pPr>
            <a:endParaRPr dirty="0">
              <a:solidFill>
                <a:schemeClr val="dk1"/>
              </a:solidFill>
              <a:latin typeface="Myriad Pro" panose="020B0503030403020204"/>
              <a:ea typeface="Calibri"/>
              <a:cs typeface="Calibri"/>
              <a:sym typeface="Calibri"/>
            </a:endParaRPr>
          </a:p>
        </p:txBody>
      </p:sp>
    </p:spTree>
    <p:extLst>
      <p:ext uri="{BB962C8B-B14F-4D97-AF65-F5344CB8AC3E}">
        <p14:creationId xmlns:p14="http://schemas.microsoft.com/office/powerpoint/2010/main" val="29784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0"/>
            <a:ext cx="8229600" cy="1143000"/>
          </a:xfrm>
        </p:spPr>
        <p:txBody>
          <a:bodyPr>
            <a:noAutofit/>
          </a:bodyPr>
          <a:lstStyle/>
          <a:p>
            <a:r>
              <a:rPr lang="en-US" sz="8800" dirty="0">
                <a:solidFill>
                  <a:schemeClr val="bg1"/>
                </a:solidFill>
                <a:latin typeface="Edwardian Script ITC" pitchFamily="66" charset="0"/>
              </a:rPr>
              <a:t>Third Place</a:t>
            </a:r>
          </a:p>
        </p:txBody>
      </p:sp>
    </p:spTree>
    <p:extLst>
      <p:ext uri="{BB962C8B-B14F-4D97-AF65-F5344CB8AC3E}">
        <p14:creationId xmlns:p14="http://schemas.microsoft.com/office/powerpoint/2010/main" val="48865916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501"/>
        <p:cNvGrpSpPr/>
        <p:nvPr/>
      </p:nvGrpSpPr>
      <p:grpSpPr>
        <a:xfrm>
          <a:off x="0" y="0"/>
          <a:ext cx="0" cy="0"/>
          <a:chOff x="0" y="0"/>
          <a:chExt cx="0" cy="0"/>
        </a:xfrm>
      </p:grpSpPr>
      <p:sp>
        <p:nvSpPr>
          <p:cNvPr id="1502" name="Shape 1502"/>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solidFill>
                  <a:schemeClr val="dk1"/>
                </a:solidFill>
                <a:latin typeface="Myriad Pro" panose="020B0503030403020204"/>
                <a:ea typeface="Calibri"/>
                <a:cs typeface="Calibri"/>
                <a:sym typeface="Calibri"/>
              </a:rPr>
              <a:t>Applications – Photosynth</a:t>
            </a:r>
            <a:endParaRPr dirty="0"/>
          </a:p>
        </p:txBody>
      </p:sp>
      <p:pic>
        <p:nvPicPr>
          <p:cNvPr id="1503" name="Shape 1503" descr="http://www.historyofinformation.com/images/2253c.jpg"/>
          <p:cNvPicPr preferRelativeResize="0"/>
          <p:nvPr/>
        </p:nvPicPr>
        <p:blipFill rotWithShape="1">
          <a:blip r:embed="rId3">
            <a:alphaModFix/>
          </a:blip>
          <a:srcRect/>
          <a:stretch/>
        </p:blipFill>
        <p:spPr>
          <a:xfrm>
            <a:off x="3352800" y="1822704"/>
            <a:ext cx="5486400" cy="4120896"/>
          </a:xfrm>
          <a:prstGeom prst="rect">
            <a:avLst/>
          </a:prstGeom>
          <a:noFill/>
          <a:ln>
            <a:noFill/>
          </a:ln>
        </p:spPr>
      </p:pic>
    </p:spTree>
    <p:extLst>
      <p:ext uri="{BB962C8B-B14F-4D97-AF65-F5344CB8AC3E}">
        <p14:creationId xmlns:p14="http://schemas.microsoft.com/office/powerpoint/2010/main" val="1624043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a:solidFill>
                  <a:schemeClr val="dk1"/>
                </a:solidFill>
              </a:rPr>
              <a:t>Applications – Hyperlapse</a:t>
            </a:r>
            <a:endParaRPr>
              <a:solidFill>
                <a:schemeClr val="dk1"/>
              </a:solidFill>
            </a:endParaRPr>
          </a:p>
        </p:txBody>
      </p:sp>
      <p:sp>
        <p:nvSpPr>
          <p:cNvPr id="1509" name="Shape 1509"/>
          <p:cNvSpPr/>
          <p:nvPr/>
        </p:nvSpPr>
        <p:spPr>
          <a:xfrm>
            <a:off x="1371600" y="5877580"/>
            <a:ext cx="9448800" cy="523200"/>
          </a:xfrm>
          <a:prstGeom prst="rect">
            <a:avLst/>
          </a:prstGeom>
          <a:noFill/>
          <a:ln>
            <a:noFill/>
          </a:ln>
        </p:spPr>
        <p:txBody>
          <a:bodyPr spcFirstLastPara="1" wrap="square" lIns="91425" tIns="45700" rIns="91425" bIns="45700" anchor="t" anchorCtr="0">
            <a:noAutofit/>
          </a:bodyPr>
          <a:lstStyle/>
          <a:p>
            <a:pPr algn="ctr"/>
            <a:r>
              <a:rPr lang="en-US" sz="2800" u="sng" dirty="0">
                <a:solidFill>
                  <a:schemeClr val="hlink"/>
                </a:solidFill>
                <a:latin typeface="Myriad Pro" panose="020B0503030403020204"/>
                <a:ea typeface="Calibri"/>
                <a:cs typeface="Calibri"/>
                <a:sym typeface="Calibri"/>
                <a:hlinkClick r:id="rId3"/>
              </a:rPr>
              <a:t>https://www.youtube.com/watch?v=SOpwHaQnRSY</a:t>
            </a:r>
            <a:endParaRPr sz="2800" dirty="0">
              <a:solidFill>
                <a:schemeClr val="dk1"/>
              </a:solidFill>
              <a:latin typeface="Myriad Pro" panose="020B0503030403020204"/>
              <a:ea typeface="Calibri"/>
              <a:cs typeface="Calibri"/>
              <a:sym typeface="Calibri"/>
            </a:endParaRPr>
          </a:p>
        </p:txBody>
      </p:sp>
      <p:pic>
        <p:nvPicPr>
          <p:cNvPr id="1510" name="Shape 1510" descr="Image result for hyperlapse microsoft"/>
          <p:cNvPicPr preferRelativeResize="0"/>
          <p:nvPr/>
        </p:nvPicPr>
        <p:blipFill rotWithShape="1">
          <a:blip r:embed="rId4">
            <a:alphaModFix/>
          </a:blip>
          <a:srcRect/>
          <a:stretch/>
        </p:blipFill>
        <p:spPr>
          <a:xfrm>
            <a:off x="2438400" y="1677416"/>
            <a:ext cx="7315200" cy="4112768"/>
          </a:xfrm>
          <a:prstGeom prst="rect">
            <a:avLst/>
          </a:prstGeom>
          <a:noFill/>
          <a:ln>
            <a:noFill/>
          </a:ln>
        </p:spPr>
      </p:pic>
      <p:sp>
        <p:nvSpPr>
          <p:cNvPr id="1511" name="Shape 1511"/>
          <p:cNvSpPr txBox="1"/>
          <p:nvPr/>
        </p:nvSpPr>
        <p:spPr>
          <a:xfrm>
            <a:off x="3344800" y="6488176"/>
            <a:ext cx="6984300" cy="297098"/>
          </a:xfrm>
          <a:prstGeom prst="rect">
            <a:avLst/>
          </a:prstGeom>
          <a:noFill/>
          <a:ln>
            <a:noFill/>
          </a:ln>
        </p:spPr>
        <p:txBody>
          <a:bodyPr spcFirstLastPara="1" wrap="square" lIns="91425" tIns="91425" rIns="91425" bIns="91425" anchor="ctr" anchorCtr="0">
            <a:noAutofit/>
          </a:bodyPr>
          <a:lstStyle/>
          <a:p>
            <a:r>
              <a:rPr lang="en-US" dirty="0">
                <a:hlinkClick r:id="rId5"/>
              </a:rPr>
              <a:t>https://www.youtube.com/watch?v=sA4Za3Hv6ng</a:t>
            </a:r>
            <a:endParaRPr dirty="0"/>
          </a:p>
        </p:txBody>
      </p:sp>
    </p:spTree>
    <p:extLst>
      <p:ext uri="{BB962C8B-B14F-4D97-AF65-F5344CB8AC3E}">
        <p14:creationId xmlns:p14="http://schemas.microsoft.com/office/powerpoint/2010/main" val="374293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Applications: Visual Reality &amp; Augmented Reality </a:t>
            </a:r>
            <a:endParaRPr dirty="0"/>
          </a:p>
        </p:txBody>
      </p:sp>
      <p:pic>
        <p:nvPicPr>
          <p:cNvPr id="1526" name="Shape 1526"/>
          <p:cNvPicPr preferRelativeResize="0"/>
          <p:nvPr/>
        </p:nvPicPr>
        <p:blipFill>
          <a:blip r:embed="rId3">
            <a:alphaModFix/>
          </a:blip>
          <a:stretch>
            <a:fillRect/>
          </a:stretch>
        </p:blipFill>
        <p:spPr>
          <a:xfrm>
            <a:off x="441139" y="1771074"/>
            <a:ext cx="5086238" cy="3352798"/>
          </a:xfrm>
          <a:prstGeom prst="rect">
            <a:avLst/>
          </a:prstGeom>
          <a:noFill/>
          <a:ln>
            <a:noFill/>
          </a:ln>
        </p:spPr>
      </p:pic>
      <p:pic>
        <p:nvPicPr>
          <p:cNvPr id="1528" name="Shape 1528"/>
          <p:cNvPicPr preferRelativeResize="0"/>
          <p:nvPr/>
        </p:nvPicPr>
        <p:blipFill>
          <a:blip r:embed="rId4">
            <a:alphaModFix/>
          </a:blip>
          <a:stretch>
            <a:fillRect/>
          </a:stretch>
        </p:blipFill>
        <p:spPr>
          <a:xfrm>
            <a:off x="6347713" y="1752601"/>
            <a:ext cx="5472226" cy="3352798"/>
          </a:xfrm>
          <a:prstGeom prst="rect">
            <a:avLst/>
          </a:prstGeom>
          <a:noFill/>
          <a:ln>
            <a:noFill/>
          </a:ln>
        </p:spPr>
      </p:pic>
      <p:grpSp>
        <p:nvGrpSpPr>
          <p:cNvPr id="3" name="Group 2">
            <a:extLst>
              <a:ext uri="{FF2B5EF4-FFF2-40B4-BE49-F238E27FC236}">
                <a16:creationId xmlns:a16="http://schemas.microsoft.com/office/drawing/2014/main" id="{098CEF67-ED30-48C5-AD56-A13031D7CA44}"/>
              </a:ext>
            </a:extLst>
          </p:cNvPr>
          <p:cNvGrpSpPr/>
          <p:nvPr/>
        </p:nvGrpSpPr>
        <p:grpSpPr>
          <a:xfrm>
            <a:off x="6676701" y="5134972"/>
            <a:ext cx="4814250" cy="858012"/>
            <a:chOff x="5159526" y="4734439"/>
            <a:chExt cx="4814250" cy="858012"/>
          </a:xfrm>
        </p:grpSpPr>
        <p:sp>
          <p:nvSpPr>
            <p:cNvPr id="1529" name="Shape 1529"/>
            <p:cNvSpPr txBox="1"/>
            <p:nvPr/>
          </p:nvSpPr>
          <p:spPr>
            <a:xfrm>
              <a:off x="6066651" y="4734439"/>
              <a:ext cx="3000000" cy="427644"/>
            </a:xfrm>
            <a:prstGeom prst="rect">
              <a:avLst/>
            </a:prstGeom>
            <a:noFill/>
            <a:ln>
              <a:noFill/>
            </a:ln>
          </p:spPr>
          <p:txBody>
            <a:bodyPr spcFirstLastPara="1" wrap="square" lIns="91425" tIns="91425" rIns="91425" bIns="91425" anchor="ctr" anchorCtr="0">
              <a:noAutofit/>
            </a:bodyPr>
            <a:lstStyle/>
            <a:p>
              <a:pPr algn="ctr"/>
              <a:r>
                <a:rPr lang="en-US" sz="2400" dirty="0" err="1"/>
                <a:t>Hololens</a:t>
              </a:r>
              <a:endParaRPr sz="2400" dirty="0"/>
            </a:p>
          </p:txBody>
        </p:sp>
        <p:sp>
          <p:nvSpPr>
            <p:cNvPr id="1530" name="Shape 1530"/>
            <p:cNvSpPr txBox="1"/>
            <p:nvPr/>
          </p:nvSpPr>
          <p:spPr>
            <a:xfrm>
              <a:off x="5159526" y="4882801"/>
              <a:ext cx="4814250" cy="709650"/>
            </a:xfrm>
            <a:prstGeom prst="rect">
              <a:avLst/>
            </a:prstGeom>
            <a:noFill/>
            <a:ln>
              <a:noFill/>
            </a:ln>
          </p:spPr>
          <p:txBody>
            <a:bodyPr spcFirstLastPara="1" wrap="square" lIns="91425" tIns="91425" rIns="91425" bIns="91425" anchor="ctr" anchorCtr="0">
              <a:noAutofit/>
            </a:bodyPr>
            <a:lstStyle/>
            <a:p>
              <a:r>
                <a:rPr lang="en-US" sz="1600" dirty="0">
                  <a:hlinkClick r:id="rId5"/>
                </a:rPr>
                <a:t>https://www.youtube.com/watch?v=FMtvrTGnP04</a:t>
              </a:r>
              <a:endParaRPr sz="1600" dirty="0"/>
            </a:p>
          </p:txBody>
        </p:sp>
      </p:grpSp>
      <p:grpSp>
        <p:nvGrpSpPr>
          <p:cNvPr id="2" name="Group 1">
            <a:extLst>
              <a:ext uri="{FF2B5EF4-FFF2-40B4-BE49-F238E27FC236}">
                <a16:creationId xmlns:a16="http://schemas.microsoft.com/office/drawing/2014/main" id="{540321B6-2D7D-4AD6-B25B-CB437E860A59}"/>
              </a:ext>
            </a:extLst>
          </p:cNvPr>
          <p:cNvGrpSpPr/>
          <p:nvPr/>
        </p:nvGrpSpPr>
        <p:grpSpPr>
          <a:xfrm>
            <a:off x="909687" y="5074133"/>
            <a:ext cx="4663076" cy="1020585"/>
            <a:chOff x="-26475" y="4632625"/>
            <a:chExt cx="5197169" cy="1020585"/>
          </a:xfrm>
        </p:grpSpPr>
        <p:sp>
          <p:nvSpPr>
            <p:cNvPr id="1527" name="Shape 1527"/>
            <p:cNvSpPr txBox="1"/>
            <p:nvPr/>
          </p:nvSpPr>
          <p:spPr>
            <a:xfrm>
              <a:off x="1072109" y="4632625"/>
              <a:ext cx="3000000" cy="549322"/>
            </a:xfrm>
            <a:prstGeom prst="rect">
              <a:avLst/>
            </a:prstGeom>
            <a:noFill/>
            <a:ln>
              <a:noFill/>
            </a:ln>
          </p:spPr>
          <p:txBody>
            <a:bodyPr spcFirstLastPara="1" wrap="square" lIns="91425" tIns="91425" rIns="91425" bIns="91425" anchor="ctr" anchorCtr="0">
              <a:noAutofit/>
            </a:bodyPr>
            <a:lstStyle/>
            <a:p>
              <a:pPr algn="ctr"/>
              <a:r>
                <a:rPr lang="en-US" sz="2400" dirty="0"/>
                <a:t>Oculus</a:t>
              </a:r>
              <a:endParaRPr sz="2400" dirty="0"/>
            </a:p>
          </p:txBody>
        </p:sp>
        <p:sp>
          <p:nvSpPr>
            <p:cNvPr id="1531" name="Shape 1531"/>
            <p:cNvSpPr txBox="1"/>
            <p:nvPr/>
          </p:nvSpPr>
          <p:spPr>
            <a:xfrm>
              <a:off x="-26475" y="4740092"/>
              <a:ext cx="5197169" cy="913118"/>
            </a:xfrm>
            <a:prstGeom prst="rect">
              <a:avLst/>
            </a:prstGeom>
            <a:noFill/>
            <a:ln>
              <a:noFill/>
            </a:ln>
          </p:spPr>
          <p:txBody>
            <a:bodyPr spcFirstLastPara="1" wrap="square" lIns="91425" tIns="91425" rIns="91425" bIns="91425" anchor="ctr" anchorCtr="0">
              <a:noAutofit/>
            </a:bodyPr>
            <a:lstStyle/>
            <a:p>
              <a:r>
                <a:rPr lang="en-US" sz="1600" dirty="0">
                  <a:hlinkClick r:id="rId6"/>
                </a:rPr>
                <a:t>https://www.youtube.com/watch?v=KOG7yTz1iTA</a:t>
              </a:r>
              <a:r>
                <a:rPr lang="en-US" sz="1600" dirty="0"/>
                <a:t> </a:t>
              </a:r>
              <a:endParaRPr sz="1600" dirty="0"/>
            </a:p>
          </p:txBody>
        </p:sp>
      </p:grpSp>
    </p:spTree>
    <p:extLst>
      <p:ext uri="{BB962C8B-B14F-4D97-AF65-F5344CB8AC3E}">
        <p14:creationId xmlns:p14="http://schemas.microsoft.com/office/powerpoint/2010/main" val="3961861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515"/>
        <p:cNvGrpSpPr/>
        <p:nvPr/>
      </p:nvGrpSpPr>
      <p:grpSpPr>
        <a:xfrm>
          <a:off x="0" y="0"/>
          <a:ext cx="0" cy="0"/>
          <a:chOff x="0" y="0"/>
          <a:chExt cx="0" cy="0"/>
        </a:xfrm>
      </p:grpSpPr>
      <p:pic>
        <p:nvPicPr>
          <p:cNvPr id="1517" name="Shape 1517"/>
          <p:cNvPicPr preferRelativeResize="0"/>
          <p:nvPr/>
        </p:nvPicPr>
        <p:blipFill>
          <a:blip r:embed="rId3">
            <a:alphaModFix/>
          </a:blip>
          <a:stretch>
            <a:fillRect/>
          </a:stretch>
        </p:blipFill>
        <p:spPr>
          <a:xfrm>
            <a:off x="1639225" y="1981201"/>
            <a:ext cx="4123674" cy="2475475"/>
          </a:xfrm>
          <a:prstGeom prst="rect">
            <a:avLst/>
          </a:prstGeom>
          <a:noFill/>
          <a:ln>
            <a:noFill/>
          </a:ln>
        </p:spPr>
      </p:pic>
      <p:sp>
        <p:nvSpPr>
          <p:cNvPr id="1518" name="Shape 1518"/>
          <p:cNvSpPr txBox="1"/>
          <p:nvPr/>
        </p:nvSpPr>
        <p:spPr>
          <a:xfrm>
            <a:off x="-291472" y="4457498"/>
            <a:ext cx="8128520" cy="620266"/>
          </a:xfrm>
          <a:prstGeom prst="rect">
            <a:avLst/>
          </a:prstGeom>
          <a:noFill/>
          <a:ln>
            <a:noFill/>
          </a:ln>
        </p:spPr>
        <p:txBody>
          <a:bodyPr spcFirstLastPara="1" wrap="square" lIns="91425" tIns="91425" rIns="91425" bIns="91425" anchor="ctr" anchorCtr="0">
            <a:noAutofit/>
          </a:bodyPr>
          <a:lstStyle/>
          <a:p>
            <a:pPr algn="ctr"/>
            <a:r>
              <a:rPr lang="en-US" sz="1600" dirty="0">
                <a:hlinkClick r:id="rId4"/>
              </a:rPr>
              <a:t>https://www.youtube.com/watch?v=k43xJs3Roqg</a:t>
            </a:r>
            <a:r>
              <a:rPr lang="en-US" sz="1600" dirty="0"/>
              <a:t> </a:t>
            </a:r>
            <a:endParaRPr sz="1600" dirty="0"/>
          </a:p>
        </p:txBody>
      </p:sp>
      <p:sp>
        <p:nvSpPr>
          <p:cNvPr id="1519" name="Shape 1519"/>
          <p:cNvSpPr txBox="1"/>
          <p:nvPr/>
        </p:nvSpPr>
        <p:spPr>
          <a:xfrm>
            <a:off x="4193783" y="4522252"/>
            <a:ext cx="8766684" cy="491496"/>
          </a:xfrm>
          <a:prstGeom prst="rect">
            <a:avLst/>
          </a:prstGeom>
          <a:noFill/>
          <a:ln>
            <a:noFill/>
          </a:ln>
        </p:spPr>
        <p:txBody>
          <a:bodyPr spcFirstLastPara="1" wrap="square" lIns="91425" tIns="91425" rIns="91425" bIns="91425" anchor="ctr" anchorCtr="0">
            <a:noAutofit/>
          </a:bodyPr>
          <a:lstStyle/>
          <a:p>
            <a:pPr algn="ctr"/>
            <a:r>
              <a:rPr lang="en-US" sz="1600" dirty="0">
                <a:hlinkClick r:id="rId5"/>
              </a:rPr>
              <a:t>https://www.youtube.com/watch?v=ZR1yXFAslSk</a:t>
            </a:r>
            <a:r>
              <a:rPr lang="en-US" sz="1600" dirty="0"/>
              <a:t> </a:t>
            </a:r>
            <a:endParaRPr sz="1600" dirty="0"/>
          </a:p>
        </p:txBody>
      </p:sp>
      <p:pic>
        <p:nvPicPr>
          <p:cNvPr id="2050" name="Picture 2" descr="https://upload.wikimedia.org/wikipedia/commons/thumb/d/d3/Waymo_Chrysler_Pacifica_in_Los_Altos%2C_2017.jpg/2560px-Waymo_Chrysler_Pacifica_in_Los_Altos%2C_2017.jpg">
            <a:extLst>
              <a:ext uri="{FF2B5EF4-FFF2-40B4-BE49-F238E27FC236}">
                <a16:creationId xmlns:a16="http://schemas.microsoft.com/office/drawing/2014/main" id="{B96F2679-934E-4217-A115-1E9526F87D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81201"/>
            <a:ext cx="4572000" cy="2471738"/>
          </a:xfrm>
          <a:prstGeom prst="rect">
            <a:avLst/>
          </a:prstGeom>
          <a:noFill/>
          <a:extLst>
            <a:ext uri="{909E8E84-426E-40DD-AFC4-6F175D3DCCD1}">
              <a14:hiddenFill xmlns:a14="http://schemas.microsoft.com/office/drawing/2010/main">
                <a:solidFill>
                  <a:srgbClr val="FFFFFF"/>
                </a:solidFill>
              </a14:hiddenFill>
            </a:ext>
          </a:extLst>
        </p:spPr>
      </p:pic>
      <p:sp>
        <p:nvSpPr>
          <p:cNvPr id="9" name="Shape 1525">
            <a:extLst>
              <a:ext uri="{FF2B5EF4-FFF2-40B4-BE49-F238E27FC236}">
                <a16:creationId xmlns:a16="http://schemas.microsoft.com/office/drawing/2014/main" id="{2D2FAEA3-939F-4E92-8F6B-232946586D03}"/>
              </a:ext>
            </a:extLst>
          </p:cNvPr>
          <p:cNvSpPr txBox="1">
            <a:spLocks/>
          </p:cNvSpPr>
          <p:nvPr/>
        </p:nvSpPr>
        <p:spPr>
          <a:xfrm>
            <a:off x="609600" y="277392"/>
            <a:ext cx="10972800" cy="11430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spcBef>
                <a:spcPts val="0"/>
              </a:spcBef>
              <a:buClr>
                <a:schemeClr val="dk1"/>
              </a:buClr>
              <a:buSzPts val="4400"/>
            </a:pPr>
            <a:r>
              <a:rPr lang="en-US" sz="4400" dirty="0">
                <a:ea typeface="Arial"/>
                <a:cs typeface="Arial"/>
                <a:sym typeface="Arial"/>
              </a:rPr>
              <a:t>Applications: Simultaneous localization and mapping (</a:t>
            </a:r>
            <a:r>
              <a:rPr lang="en-US" sz="4400" dirty="0">
                <a:solidFill>
                  <a:schemeClr val="dk1"/>
                </a:solidFill>
                <a:ea typeface="Arial"/>
                <a:cs typeface="Arial"/>
                <a:sym typeface="Arial"/>
              </a:rPr>
              <a:t>SLAM)</a:t>
            </a:r>
            <a:endParaRPr lang="en-US" dirty="0"/>
          </a:p>
        </p:txBody>
      </p:sp>
    </p:spTree>
    <p:extLst>
      <p:ext uri="{BB962C8B-B14F-4D97-AF65-F5344CB8AC3E}">
        <p14:creationId xmlns:p14="http://schemas.microsoft.com/office/powerpoint/2010/main" val="1522317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E744E-8B8D-47A3-A430-F18705EB8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971675"/>
            <a:ext cx="5181600" cy="2914650"/>
          </a:xfrm>
          <a:prstGeom prst="rect">
            <a:avLst/>
          </a:prstGeom>
        </p:spPr>
      </p:pic>
      <p:sp>
        <p:nvSpPr>
          <p:cNvPr id="6" name="Rectangle 5">
            <a:extLst>
              <a:ext uri="{FF2B5EF4-FFF2-40B4-BE49-F238E27FC236}">
                <a16:creationId xmlns:a16="http://schemas.microsoft.com/office/drawing/2014/main" id="{080024C8-D283-47AE-99F6-42D1D0E36D8B}"/>
              </a:ext>
            </a:extLst>
          </p:cNvPr>
          <p:cNvSpPr/>
          <p:nvPr/>
        </p:nvSpPr>
        <p:spPr>
          <a:xfrm>
            <a:off x="1295400" y="5029201"/>
            <a:ext cx="9448800" cy="1384995"/>
          </a:xfrm>
          <a:prstGeom prst="rect">
            <a:avLst/>
          </a:prstGeom>
        </p:spPr>
        <p:txBody>
          <a:bodyPr wrap="square">
            <a:spAutoFit/>
          </a:bodyPr>
          <a:lstStyle/>
          <a:p>
            <a:r>
              <a:rPr lang="en-US" sz="2400" dirty="0"/>
              <a:t>Scape: Building the ‘AR Cloud’: Part Three —3D Maps, the Digital Scaffolding of the 21st Century</a:t>
            </a:r>
          </a:p>
          <a:p>
            <a:r>
              <a:rPr lang="en-US" dirty="0">
                <a:hlinkClick r:id="rId3"/>
              </a:rPr>
              <a:t>https://medium.com/scape-technologies/building-the-ar-cloud-part-three-3d-maps-the-digital-scaffolding-of-the-21st-century-465fa55782dd</a:t>
            </a:r>
            <a:endParaRPr lang="en-US" dirty="0"/>
          </a:p>
        </p:txBody>
      </p:sp>
      <p:sp>
        <p:nvSpPr>
          <p:cNvPr id="7" name="Shape 1525">
            <a:extLst>
              <a:ext uri="{FF2B5EF4-FFF2-40B4-BE49-F238E27FC236}">
                <a16:creationId xmlns:a16="http://schemas.microsoft.com/office/drawing/2014/main" id="{5CDBAEBB-4D15-46D1-89AC-41353890C9A4}"/>
              </a:ext>
            </a:extLst>
          </p:cNvPr>
          <p:cNvSpPr txBox="1">
            <a:spLocks noGrp="1"/>
          </p:cNvSpPr>
          <p:nvPr>
            <p:ph type="title"/>
          </p:nvPr>
        </p:nvSpPr>
        <p:spPr>
          <a:xfrm>
            <a:off x="609600" y="274638"/>
            <a:ext cx="109728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Applications: Visual Reality &amp; Augmented Reality </a:t>
            </a:r>
            <a:endParaRPr dirty="0"/>
          </a:p>
        </p:txBody>
      </p:sp>
    </p:spTree>
    <p:extLst>
      <p:ext uri="{BB962C8B-B14F-4D97-AF65-F5344CB8AC3E}">
        <p14:creationId xmlns:p14="http://schemas.microsoft.com/office/powerpoint/2010/main" val="582191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08B4-CAEC-462F-B8C7-DB5D79EB1426}"/>
              </a:ext>
            </a:extLst>
          </p:cNvPr>
          <p:cNvSpPr>
            <a:spLocks noGrp="1"/>
          </p:cNvSpPr>
          <p:nvPr>
            <p:ph type="title"/>
          </p:nvPr>
        </p:nvSpPr>
        <p:spPr/>
        <p:txBody>
          <a:bodyPr/>
          <a:lstStyle/>
          <a:p>
            <a:r>
              <a:rPr lang="en-US" dirty="0"/>
              <a:t>Application: AR walking directions</a:t>
            </a:r>
          </a:p>
        </p:txBody>
      </p:sp>
      <p:pic>
        <p:nvPicPr>
          <p:cNvPr id="3074" name="Picture 2" descr="https://4.bp.blogspot.com/-9MFayvljK6Y/XF29Rr-NWaI/AAAAAAAADvk/7t-GYuGbyLYM1RB1qQ3meRjG9kiM_lJ3ACLcBGAs/s1600/image1.png">
            <a:extLst>
              <a:ext uri="{FF2B5EF4-FFF2-40B4-BE49-F238E27FC236}">
                <a16:creationId xmlns:a16="http://schemas.microsoft.com/office/drawing/2014/main" id="{A055781C-B7BC-4366-AD66-224AD20A98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1676400"/>
            <a:ext cx="233468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4A6B14-2796-43E0-A25D-95304B0C5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133600"/>
            <a:ext cx="6096000" cy="3429000"/>
          </a:xfrm>
          <a:prstGeom prst="rect">
            <a:avLst/>
          </a:prstGeom>
        </p:spPr>
      </p:pic>
      <p:sp>
        <p:nvSpPr>
          <p:cNvPr id="6" name="TextBox 5">
            <a:extLst>
              <a:ext uri="{FF2B5EF4-FFF2-40B4-BE49-F238E27FC236}">
                <a16:creationId xmlns:a16="http://schemas.microsoft.com/office/drawing/2014/main" id="{65F1931C-ED77-4F34-A859-B086EDF82F1D}"/>
              </a:ext>
            </a:extLst>
          </p:cNvPr>
          <p:cNvSpPr txBox="1"/>
          <p:nvPr/>
        </p:nvSpPr>
        <p:spPr>
          <a:xfrm>
            <a:off x="1371600" y="6096000"/>
            <a:ext cx="9601200" cy="646331"/>
          </a:xfrm>
          <a:prstGeom prst="rect">
            <a:avLst/>
          </a:prstGeom>
          <a:noFill/>
        </p:spPr>
        <p:txBody>
          <a:bodyPr wrap="square">
            <a:spAutoFit/>
          </a:bodyPr>
          <a:lstStyle/>
          <a:p>
            <a:r>
              <a:rPr lang="en-US" dirty="0">
                <a:hlinkClick r:id="rId4"/>
              </a:rPr>
              <a:t>https://www.theverge.com/2019/8/8/20776247/google-maps-live-view-ar-walking-directions-ios-android-feature</a:t>
            </a:r>
            <a:r>
              <a:rPr lang="en-US" dirty="0"/>
              <a:t> </a:t>
            </a:r>
          </a:p>
        </p:txBody>
      </p:sp>
    </p:spTree>
    <p:extLst>
      <p:ext uri="{BB962C8B-B14F-4D97-AF65-F5344CB8AC3E}">
        <p14:creationId xmlns:p14="http://schemas.microsoft.com/office/powerpoint/2010/main" val="1735293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563C-9D01-4CE4-8D71-F6E7BE3B347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2718C65-CA5F-4F89-9FF1-9D5AC7B123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8940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057400" y="274638"/>
            <a:ext cx="8229600" cy="1143000"/>
          </a:xfrm>
        </p:spPr>
        <p:txBody>
          <a:bodyPr>
            <a:normAutofit/>
          </a:bodyPr>
          <a:lstStyle/>
          <a:p>
            <a:r>
              <a:rPr lang="en-US" sz="3600" dirty="0" err="1">
                <a:solidFill>
                  <a:schemeClr val="bg1"/>
                </a:solidFill>
              </a:rPr>
              <a:t>Yuxi</a:t>
            </a:r>
            <a:r>
              <a:rPr lang="en-US" sz="3600" dirty="0">
                <a:solidFill>
                  <a:schemeClr val="bg1"/>
                </a:solidFill>
              </a:rPr>
              <a:t> Sun and </a:t>
            </a:r>
            <a:r>
              <a:rPr lang="en-US" sz="3600" dirty="0" err="1">
                <a:solidFill>
                  <a:schemeClr val="bg1"/>
                </a:solidFill>
              </a:rPr>
              <a:t>Yaohai</a:t>
            </a:r>
            <a:r>
              <a:rPr lang="en-US" sz="3600" dirty="0">
                <a:solidFill>
                  <a:schemeClr val="bg1"/>
                </a:solidFill>
              </a:rPr>
              <a:t> Xu</a:t>
            </a:r>
          </a:p>
        </p:txBody>
      </p:sp>
      <p:pic>
        <p:nvPicPr>
          <p:cNvPr id="4" name="Picture 3" descr="A close up of a street in front of a brick building&#10;&#10;Description automatically generated">
            <a:extLst>
              <a:ext uri="{FF2B5EF4-FFF2-40B4-BE49-F238E27FC236}">
                <a16:creationId xmlns:a16="http://schemas.microsoft.com/office/drawing/2014/main" id="{871CA5ED-5F2B-48C1-AB6D-657EDFE2D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67076"/>
            <a:ext cx="9144000" cy="2323848"/>
          </a:xfrm>
          <a:prstGeom prst="rect">
            <a:avLst/>
          </a:prstGeom>
        </p:spPr>
      </p:pic>
    </p:spTree>
    <p:extLst>
      <p:ext uri="{BB962C8B-B14F-4D97-AF65-F5344CB8AC3E}">
        <p14:creationId xmlns:p14="http://schemas.microsoft.com/office/powerpoint/2010/main" val="18456668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0"/>
            <a:ext cx="8229600" cy="1143000"/>
          </a:xfrm>
        </p:spPr>
        <p:txBody>
          <a:bodyPr>
            <a:noAutofit/>
          </a:bodyPr>
          <a:lstStyle/>
          <a:p>
            <a:r>
              <a:rPr lang="en-US" sz="8800" dirty="0">
                <a:solidFill>
                  <a:schemeClr val="bg1"/>
                </a:solidFill>
                <a:latin typeface="Edwardian Script ITC" pitchFamily="66" charset="0"/>
              </a:rPr>
              <a:t>Second Place</a:t>
            </a:r>
          </a:p>
        </p:txBody>
      </p:sp>
    </p:spTree>
    <p:extLst>
      <p:ext uri="{BB962C8B-B14F-4D97-AF65-F5344CB8AC3E}">
        <p14:creationId xmlns:p14="http://schemas.microsoft.com/office/powerpoint/2010/main" val="7112453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057400" y="274638"/>
            <a:ext cx="8229600" cy="1143000"/>
          </a:xfrm>
        </p:spPr>
        <p:txBody>
          <a:bodyPr>
            <a:normAutofit/>
          </a:bodyPr>
          <a:lstStyle/>
          <a:p>
            <a:r>
              <a:rPr lang="en-US" sz="3600" dirty="0" err="1">
                <a:solidFill>
                  <a:schemeClr val="bg1"/>
                </a:solidFill>
              </a:rPr>
              <a:t>Aayushi</a:t>
            </a:r>
            <a:r>
              <a:rPr lang="en-US" sz="3600" dirty="0">
                <a:solidFill>
                  <a:schemeClr val="bg1"/>
                </a:solidFill>
              </a:rPr>
              <a:t> Jain and Keith Yu</a:t>
            </a:r>
          </a:p>
        </p:txBody>
      </p:sp>
      <p:pic>
        <p:nvPicPr>
          <p:cNvPr id="1026" name="Picture 2" descr="http://www.cs.cornell.edu/courses/cs5670/2019sp/artifacts/pa3/group_of_asj79_ky367/Artifact.jpg">
            <a:extLst>
              <a:ext uri="{FF2B5EF4-FFF2-40B4-BE49-F238E27FC236}">
                <a16:creationId xmlns:a16="http://schemas.microsoft.com/office/drawing/2014/main" id="{384EEF37-BC1F-4495-B1ED-EC9B26C3E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738439"/>
            <a:ext cx="9144000" cy="137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83889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78180bb7-b833-45c1-a8f3-170ef19590a0"/>
  <p:tag name="SLIDO_EVENT_SECTION_UUID" val="bb7823e4-8be3-40bf-8135-3472182b4ba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24309</TotalTime>
  <Words>2117</Words>
  <Application>Microsoft Office PowerPoint</Application>
  <PresentationFormat>Widescreen</PresentationFormat>
  <Paragraphs>278</Paragraphs>
  <Slides>66</Slides>
  <Notes>22</Notes>
  <HiddenSlides>16</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Edwardian Script ITC</vt:lpstr>
      <vt:lpstr>Myriad Pro</vt:lpstr>
      <vt:lpstr>Times New Roman</vt:lpstr>
      <vt:lpstr>Office Theme</vt:lpstr>
      <vt:lpstr>Quiz 7 (on Canvas) Closed book / closed note</vt:lpstr>
      <vt:lpstr>Structure from motion</vt:lpstr>
      <vt:lpstr>Readings</vt:lpstr>
      <vt:lpstr>Announcements</vt:lpstr>
      <vt:lpstr>Project 3 Artifact Prizes</vt:lpstr>
      <vt:lpstr>Third Place</vt:lpstr>
      <vt:lpstr>Yuxi Sun and Yaohai Xu</vt:lpstr>
      <vt:lpstr>Second Place</vt:lpstr>
      <vt:lpstr>Aayushi Jain and Keith Yu</vt:lpstr>
      <vt:lpstr>First Place</vt:lpstr>
      <vt:lpstr>Kulvinder Lotay and Roger Wang</vt:lpstr>
      <vt:lpstr>Reminder: multi-view stereo</vt:lpstr>
      <vt:lpstr>Structure from motion</vt:lpstr>
      <vt:lpstr>Large-scale structure from motion</vt:lpstr>
      <vt:lpstr>Two views</vt:lpstr>
      <vt:lpstr>What about more than two views?</vt:lpstr>
      <vt:lpstr>Structure from motion</vt:lpstr>
      <vt:lpstr>Structure from motion</vt:lpstr>
      <vt:lpstr>Can also compute camera poses from video (often called Visual SLAM)</vt:lpstr>
      <vt:lpstr>What we’ve seen so far…</vt:lpstr>
      <vt:lpstr>Input</vt:lpstr>
      <vt:lpstr>Triangulation &amp; camera calibration</vt:lpstr>
      <vt:lpstr>Structure from motion</vt:lpstr>
      <vt:lpstr>Photo Tourism</vt:lpstr>
      <vt:lpstr>First step: how to get correspondence?</vt:lpstr>
      <vt:lpstr>Feature detection</vt:lpstr>
      <vt:lpstr>Feature detection</vt:lpstr>
      <vt:lpstr>Feature matching</vt:lpstr>
      <vt:lpstr>Feature matching</vt:lpstr>
      <vt:lpstr>Image connectivity graph</vt:lpstr>
      <vt:lpstr>Demo</vt:lpstr>
      <vt:lpstr>Correspondence estimation</vt:lpstr>
      <vt:lpstr>Input to Structure from Motion</vt:lpstr>
      <vt:lpstr>PowerPoint Presentation</vt:lpstr>
      <vt:lpstr>Structure from motion</vt:lpstr>
      <vt:lpstr>Structure from motion</vt:lpstr>
      <vt:lpstr>Problem size</vt:lpstr>
      <vt:lpstr>Structure from motion</vt:lpstr>
      <vt:lpstr>Is SfM always uniquely solvable?</vt:lpstr>
      <vt:lpstr>Is SfM always uniquely solvable?</vt:lpstr>
      <vt:lpstr>Incremental structure from motion</vt:lpstr>
      <vt:lpstr>Incremental structure from motion</vt:lpstr>
      <vt:lpstr>Incremental structure from motion</vt:lpstr>
      <vt:lpstr>Incremental structure from motion</vt:lpstr>
      <vt:lpstr>Photo Tourism</vt:lpstr>
      <vt:lpstr>Demo</vt:lpstr>
      <vt:lpstr>PowerPoint Presentation</vt:lpstr>
      <vt:lpstr>PowerPoint Presentation</vt:lpstr>
      <vt:lpstr>PowerPoint Presentation</vt:lpstr>
      <vt:lpstr>PowerPoint Presentation</vt:lpstr>
      <vt:lpstr>Libration</vt:lpstr>
      <vt:lpstr>Questions?</vt:lpstr>
      <vt:lpstr>SfM – Failure cases</vt:lpstr>
      <vt:lpstr>PowerPoint Presentation</vt:lpstr>
      <vt:lpstr>Structure from Motion – Failure cases</vt:lpstr>
      <vt:lpstr>Repetitive structures</vt:lpstr>
      <vt:lpstr>Repetitive Structure: Solution</vt:lpstr>
      <vt:lpstr>SfM applications</vt:lpstr>
      <vt:lpstr>SfM applications</vt:lpstr>
      <vt:lpstr>Applications – Photosynth</vt:lpstr>
      <vt:lpstr>Applications – Hyperlapse</vt:lpstr>
      <vt:lpstr>Applications: Visual Reality &amp; Augmented Reality </vt:lpstr>
      <vt:lpstr>PowerPoint Presentation</vt:lpstr>
      <vt:lpstr>Applications: Visual Reality &amp; Augmented Reality </vt:lpstr>
      <vt:lpstr>Application: AR walking directions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954</cp:revision>
  <dcterms:created xsi:type="dcterms:W3CDTF">2009-08-25T02:47:59Z</dcterms:created>
  <dcterms:modified xsi:type="dcterms:W3CDTF">2023-03-23T21:39:51Z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