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604" r:id="rId2"/>
    <p:sldId id="718" r:id="rId3"/>
    <p:sldId id="730" r:id="rId4"/>
    <p:sldId id="688" r:id="rId5"/>
    <p:sldId id="689" r:id="rId6"/>
    <p:sldId id="642" r:id="rId7"/>
    <p:sldId id="643" r:id="rId8"/>
    <p:sldId id="644" r:id="rId9"/>
    <p:sldId id="645" r:id="rId10"/>
    <p:sldId id="646" r:id="rId11"/>
    <p:sldId id="256" r:id="rId12"/>
    <p:sldId id="647" r:id="rId13"/>
    <p:sldId id="648" r:id="rId14"/>
    <p:sldId id="715" r:id="rId15"/>
    <p:sldId id="649" r:id="rId16"/>
    <p:sldId id="650" r:id="rId17"/>
    <p:sldId id="651" r:id="rId18"/>
    <p:sldId id="690" r:id="rId19"/>
    <p:sldId id="691" r:id="rId20"/>
    <p:sldId id="692" r:id="rId21"/>
    <p:sldId id="693" r:id="rId22"/>
    <p:sldId id="695" r:id="rId23"/>
    <p:sldId id="696" r:id="rId24"/>
    <p:sldId id="697" r:id="rId25"/>
    <p:sldId id="698" r:id="rId26"/>
    <p:sldId id="699" r:id="rId27"/>
    <p:sldId id="700" r:id="rId28"/>
    <p:sldId id="701" r:id="rId29"/>
    <p:sldId id="702" r:id="rId30"/>
    <p:sldId id="703" r:id="rId31"/>
    <p:sldId id="706" r:id="rId32"/>
    <p:sldId id="707" r:id="rId33"/>
    <p:sldId id="708" r:id="rId34"/>
    <p:sldId id="709" r:id="rId35"/>
    <p:sldId id="710" r:id="rId36"/>
    <p:sldId id="711" r:id="rId37"/>
    <p:sldId id="712" r:id="rId38"/>
    <p:sldId id="850" r:id="rId39"/>
    <p:sldId id="851" r:id="rId40"/>
    <p:sldId id="852" r:id="rId41"/>
    <p:sldId id="713" r:id="rId42"/>
    <p:sldId id="849" r:id="rId43"/>
  </p:sldIdLst>
  <p:sldSz cx="12192000" cy="6858000"/>
  <p:notesSz cx="7010400" cy="92964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EECE1"/>
    <a:srgbClr val="00FF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23" autoAdjust="0"/>
    <p:restoredTop sz="94017" autoAdjust="0"/>
  </p:normalViewPr>
  <p:slideViewPr>
    <p:cSldViewPr>
      <p:cViewPr varScale="1">
        <p:scale>
          <a:sx n="60" d="100"/>
          <a:sy n="60" d="100"/>
        </p:scale>
        <p:origin x="288" y="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55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54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A4A8A1-FB57-4F37-933B-E3AB6E2B12C8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AD0D45-FC33-472B-BA8B-E0C7D39FAC9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6963" cy="3475037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 lIns="91602" tIns="45801" rIns="91602" bIns="45801"/>
          <a:lstStyle/>
          <a:p>
            <a:r>
              <a:rPr lang="en-US"/>
              <a:t>Therefore, it is desirable if the global motion model we need to recover is translation, which has only two parameters. It turns out that for a pure panning motion, if we convert two images to their cylindrical maps with known focal length, the relationship between them can be represented by a translation. </a:t>
            </a:r>
          </a:p>
          <a:p>
            <a:r>
              <a:rPr lang="en-US"/>
              <a:t>Here is an example of how cylindrical maps are constructed with differently with f’s. Note how straight lines are curved. </a:t>
            </a:r>
          </a:p>
          <a:p>
            <a:r>
              <a:rPr lang="en-US"/>
              <a:t>Similarly, we can map an image to its longitude/latitude spherical coordinates as well if f is given.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CD5D59-94A6-4ACA-AFA1-590142793A0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6963" cy="3475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 lIns="91602" tIns="45801" rIns="91602" bIns="45801"/>
          <a:lstStyle/>
          <a:p>
            <a:r>
              <a:rPr lang="en-US"/>
              <a:t>Therefore, it is desirable if the global motion model we need to recover is translation, which has only two parameters. It turns out that for a pure panning motion, if we convert two images to their cylindrical maps with known focal length, the relationship between them can be represented by a translation. </a:t>
            </a:r>
          </a:p>
          <a:p>
            <a:r>
              <a:rPr lang="en-US"/>
              <a:t>Here is an example of how cylindrical maps are constructed with differently with f’s. Note how straight lines are curved. </a:t>
            </a:r>
          </a:p>
          <a:p>
            <a:r>
              <a:rPr lang="en-US"/>
              <a:t>Similarly, we can map an image to its longitude/latitude spherical coordinates as well if f is given.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5589A7-65F7-4B3E-8ACD-5BE6F8B0A9F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6963" cy="3475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 lIns="91602" tIns="45801" rIns="91602" bIns="45801"/>
          <a:lstStyle/>
          <a:p>
            <a:r>
              <a:rPr lang="en-US"/>
              <a:t>Therefore, it is desirable if the global motion model we need to recover is translation, which has only two parameters. It turns out that for a pure panning motion, if we convert two images to their cylindrical maps with known focal length, the relationship between them can be represented by a translation. </a:t>
            </a:r>
          </a:p>
          <a:p>
            <a:r>
              <a:rPr lang="en-US"/>
              <a:t>Here is an example of how cylindrical maps are constructed with differently with f’s. Note how straight lines are curved. </a:t>
            </a:r>
          </a:p>
          <a:p>
            <a:r>
              <a:rPr lang="en-US"/>
              <a:t>Similarly, we can map an image to its longitude/latitude spherical coordinates as well if f is given.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008E75D-BC08-4FAF-B498-C035F06E1523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5772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97D8C5-146C-4349-8F3D-F6B2B3C6FC85}" type="slidenum">
              <a:rPr lang="en-US" altLang="en-US"/>
              <a:pPr eaLnBrk="1" hangingPunct="1"/>
              <a:t>31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A:  render as black</a:t>
            </a:r>
          </a:p>
        </p:txBody>
      </p:sp>
    </p:spTree>
    <p:extLst>
      <p:ext uri="{BB962C8B-B14F-4D97-AF65-F5344CB8AC3E}">
        <p14:creationId xmlns:p14="http://schemas.microsoft.com/office/powerpoint/2010/main" val="954858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How to handle motion? 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F9177A-D98A-452A-8166-C800E4B72F8E}" type="slidenum">
              <a:rPr lang="en-US" altLang="en-US"/>
              <a:pPr eaLnBrk="1" hangingPunct="1"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3198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gapan.com/gigapans/10275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tags" Target="../tags/tag4.xml"/><Relationship Id="rId21" Type="http://schemas.openxmlformats.org/officeDocument/2006/relationships/image" Target="../media/image30.png"/><Relationship Id="rId7" Type="http://schemas.openxmlformats.org/officeDocument/2006/relationships/tags" Target="../tags/tag8.xml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tags" Target="../tags/tag3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6.xml"/><Relationship Id="rId15" Type="http://schemas.openxmlformats.org/officeDocument/2006/relationships/image" Target="../media/image24.png"/><Relationship Id="rId10" Type="http://schemas.openxmlformats.org/officeDocument/2006/relationships/tags" Target="../tags/tag11.xml"/><Relationship Id="rId19" Type="http://schemas.openxmlformats.org/officeDocument/2006/relationships/image" Target="../media/image28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ubc.ca/~mbrown/autostitch/autostitch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hyperlink" Target="http://www.acm.org/pubs/citations/proceedings/graph/258734/p251-szeliski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5" Type="http://schemas.openxmlformats.org/officeDocument/2006/relationships/image" Target="../media/image64.png"/><Relationship Id="rId4" Type="http://schemas.openxmlformats.org/officeDocument/2006/relationships/hyperlink" Target="http://www.cs.cornell.edu/courses/cs5670/2020sp/resources/Blinn_Compositing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www.cs.cornell.edu/courses/cs5670/2020sp/resources/Perez_PoissonImageEditing.pdf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bleearth.nasa.gov/collection/1484/blue-marble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vcu.edu/article/Science_On_a_Sphere_now_at_VCU_offers_a_world_of_possibilities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07572"/>
            <a:ext cx="8077200" cy="816428"/>
          </a:xfrm>
        </p:spPr>
        <p:txBody>
          <a:bodyPr>
            <a:normAutofit/>
          </a:bodyPr>
          <a:lstStyle/>
          <a:p>
            <a:pPr algn="l"/>
            <a:r>
              <a:rPr lang="en-US" sz="3600" b="0" dirty="0"/>
              <a:t>Panoramas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192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960971-0E96-476D-BF4F-08E6CFC80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12192000" cy="48796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1853F8-FC1A-4414-9243-E1A42A4DECF8}"/>
              </a:ext>
            </a:extLst>
          </p:cNvPr>
          <p:cNvSpPr txBox="1"/>
          <p:nvPr/>
        </p:nvSpPr>
        <p:spPr>
          <a:xfrm>
            <a:off x="533400" y="6464604"/>
            <a:ext cx="453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Space Shuttle Discovery Flight Deck, </a:t>
            </a:r>
            <a:r>
              <a:rPr lang="en-US" dirty="0" err="1">
                <a:hlinkClick r:id="rId3"/>
              </a:rPr>
              <a:t>Gigapan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2937" y="2013857"/>
            <a:ext cx="8450262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use </a:t>
            </a:r>
            <a:r>
              <a:rPr lang="en-US" dirty="0" err="1"/>
              <a:t>homography</a:t>
            </a:r>
            <a:r>
              <a:rPr lang="en-US" dirty="0"/>
              <a:t> to create a 360 panorama?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3F4341F7-7F20-43FE-9C32-5A604CD9F219}"/>
              </a:ext>
            </a:extLst>
          </p:cNvPr>
          <p:cNvGrpSpPr/>
          <p:nvPr/>
        </p:nvGrpSpPr>
        <p:grpSpPr>
          <a:xfrm>
            <a:off x="1939225" y="1585757"/>
            <a:ext cx="8195375" cy="3595843"/>
            <a:chOff x="1175447" y="2170283"/>
            <a:chExt cx="8195375" cy="3595843"/>
          </a:xfrm>
        </p:grpSpPr>
        <p:grpSp>
          <p:nvGrpSpPr>
            <p:cNvPr id="4" name="Group 20">
              <a:extLst>
                <a:ext uri="{FF2B5EF4-FFF2-40B4-BE49-F238E27FC236}">
                  <a16:creationId xmlns:a16="http://schemas.microsoft.com/office/drawing/2014/main" id="{B1FA321F-FF07-4F8B-BE35-A03421A5F94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581304" y="3395662"/>
              <a:ext cx="942975" cy="944563"/>
              <a:chOff x="1182" y="939"/>
              <a:chExt cx="594" cy="595"/>
            </a:xfrm>
          </p:grpSpPr>
          <p:sp>
            <p:nvSpPr>
              <p:cNvPr id="5" name="Line 16">
                <a:extLst>
                  <a:ext uri="{FF2B5EF4-FFF2-40B4-BE49-F238E27FC236}">
                    <a16:creationId xmlns:a16="http://schemas.microsoft.com/office/drawing/2014/main" id="{97A33E2A-7241-4430-8B09-274AC70C06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4" y="939"/>
                <a:ext cx="302" cy="35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10">
                <a:extLst>
                  <a:ext uri="{FF2B5EF4-FFF2-40B4-BE49-F238E27FC236}">
                    <a16:creationId xmlns:a16="http://schemas.microsoft.com/office/drawing/2014/main" id="{9E924E4B-93F0-48F0-9066-5D92E5D678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180804">
                <a:off x="1182" y="1126"/>
                <a:ext cx="260" cy="408"/>
                <a:chOff x="3979" y="3269"/>
                <a:chExt cx="260" cy="408"/>
              </a:xfrm>
            </p:grpSpPr>
            <p:sp>
              <p:nvSpPr>
                <p:cNvPr id="7" name="Freeform 11">
                  <a:extLst>
                    <a:ext uri="{FF2B5EF4-FFF2-40B4-BE49-F238E27FC236}">
                      <a16:creationId xmlns:a16="http://schemas.microsoft.com/office/drawing/2014/main" id="{CDF730C9-552A-4E5C-B672-CE0620BB92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4" y="3371"/>
                  <a:ext cx="180" cy="306"/>
                </a:xfrm>
                <a:custGeom>
                  <a:avLst/>
                  <a:gdLst>
                    <a:gd name="T0" fmla="*/ 9 w 202"/>
                    <a:gd name="T1" fmla="*/ 305 h 306"/>
                    <a:gd name="T2" fmla="*/ 0 w 202"/>
                    <a:gd name="T3" fmla="*/ 22 h 306"/>
                    <a:gd name="T4" fmla="*/ 4 w 202"/>
                    <a:gd name="T5" fmla="*/ 13 h 306"/>
                    <a:gd name="T6" fmla="*/ 9 w 202"/>
                    <a:gd name="T7" fmla="*/ 14 h 306"/>
                    <a:gd name="T8" fmla="*/ 12 w 202"/>
                    <a:gd name="T9" fmla="*/ 13 h 306"/>
                    <a:gd name="T10" fmla="*/ 12 w 202"/>
                    <a:gd name="T11" fmla="*/ 10 h 306"/>
                    <a:gd name="T12" fmla="*/ 15 w 202"/>
                    <a:gd name="T13" fmla="*/ 11 h 306"/>
                    <a:gd name="T14" fmla="*/ 18 w 202"/>
                    <a:gd name="T15" fmla="*/ 7 h 306"/>
                    <a:gd name="T16" fmla="*/ 20 w 202"/>
                    <a:gd name="T17" fmla="*/ 9 h 306"/>
                    <a:gd name="T18" fmla="*/ 23 w 202"/>
                    <a:gd name="T19" fmla="*/ 6 h 306"/>
                    <a:gd name="T20" fmla="*/ 26 w 202"/>
                    <a:gd name="T21" fmla="*/ 5 h 306"/>
                    <a:gd name="T22" fmla="*/ 29 w 202"/>
                    <a:gd name="T23" fmla="*/ 3 h 306"/>
                    <a:gd name="T24" fmla="*/ 32 w 202"/>
                    <a:gd name="T25" fmla="*/ 4 h 306"/>
                    <a:gd name="T26" fmla="*/ 35 w 202"/>
                    <a:gd name="T27" fmla="*/ 3 h 306"/>
                    <a:gd name="T28" fmla="*/ 37 w 202"/>
                    <a:gd name="T29" fmla="*/ 0 h 306"/>
                    <a:gd name="T30" fmla="*/ 42 w 202"/>
                    <a:gd name="T31" fmla="*/ 0 h 306"/>
                    <a:gd name="T32" fmla="*/ 45 w 202"/>
                    <a:gd name="T33" fmla="*/ 1 h 306"/>
                    <a:gd name="T34" fmla="*/ 47 w 202"/>
                    <a:gd name="T35" fmla="*/ 1 h 306"/>
                    <a:gd name="T36" fmla="*/ 48 w 202"/>
                    <a:gd name="T37" fmla="*/ 3 h 306"/>
                    <a:gd name="T38" fmla="*/ 52 w 202"/>
                    <a:gd name="T39" fmla="*/ 4 h 306"/>
                    <a:gd name="T40" fmla="*/ 55 w 202"/>
                    <a:gd name="T41" fmla="*/ 7 h 306"/>
                    <a:gd name="T42" fmla="*/ 58 w 202"/>
                    <a:gd name="T43" fmla="*/ 7 h 306"/>
                    <a:gd name="T44" fmla="*/ 62 w 202"/>
                    <a:gd name="T45" fmla="*/ 10 h 306"/>
                    <a:gd name="T46" fmla="*/ 64 w 202"/>
                    <a:gd name="T47" fmla="*/ 12 h 306"/>
                    <a:gd name="T48" fmla="*/ 69 w 202"/>
                    <a:gd name="T49" fmla="*/ 11 h 306"/>
                    <a:gd name="T50" fmla="*/ 70 w 202"/>
                    <a:gd name="T51" fmla="*/ 16 h 306"/>
                    <a:gd name="T52" fmla="*/ 74 w 202"/>
                    <a:gd name="T53" fmla="*/ 17 h 306"/>
                    <a:gd name="T54" fmla="*/ 76 w 202"/>
                    <a:gd name="T55" fmla="*/ 19 h 306"/>
                    <a:gd name="T56" fmla="*/ 78 w 202"/>
                    <a:gd name="T57" fmla="*/ 21 h 306"/>
                    <a:gd name="T58" fmla="*/ 80 w 202"/>
                    <a:gd name="T59" fmla="*/ 24 h 306"/>
                    <a:gd name="T60" fmla="*/ 82 w 202"/>
                    <a:gd name="T61" fmla="*/ 27 h 306"/>
                    <a:gd name="T62" fmla="*/ 85 w 202"/>
                    <a:gd name="T63" fmla="*/ 31 h 306"/>
                    <a:gd name="T64" fmla="*/ 86 w 202"/>
                    <a:gd name="T65" fmla="*/ 35 h 306"/>
                    <a:gd name="T66" fmla="*/ 87 w 202"/>
                    <a:gd name="T67" fmla="*/ 36 h 306"/>
                    <a:gd name="T68" fmla="*/ 90 w 202"/>
                    <a:gd name="T69" fmla="*/ 41 h 306"/>
                    <a:gd name="T70" fmla="*/ 91 w 202"/>
                    <a:gd name="T71" fmla="*/ 44 h 306"/>
                    <a:gd name="T72" fmla="*/ 94 w 202"/>
                    <a:gd name="T73" fmla="*/ 46 h 306"/>
                    <a:gd name="T74" fmla="*/ 96 w 202"/>
                    <a:gd name="T75" fmla="*/ 50 h 306"/>
                    <a:gd name="T76" fmla="*/ 99 w 202"/>
                    <a:gd name="T77" fmla="*/ 53 h 306"/>
                    <a:gd name="T78" fmla="*/ 101 w 202"/>
                    <a:gd name="T79" fmla="*/ 55 h 306"/>
                    <a:gd name="T80" fmla="*/ 102 w 202"/>
                    <a:gd name="T81" fmla="*/ 59 h 306"/>
                    <a:gd name="T82" fmla="*/ 104 w 202"/>
                    <a:gd name="T83" fmla="*/ 62 h 306"/>
                    <a:gd name="T84" fmla="*/ 105 w 202"/>
                    <a:gd name="T85" fmla="*/ 67 h 306"/>
                    <a:gd name="T86" fmla="*/ 106 w 202"/>
                    <a:gd name="T87" fmla="*/ 73 h 306"/>
                    <a:gd name="T88" fmla="*/ 107 w 202"/>
                    <a:gd name="T89" fmla="*/ 76 h 306"/>
                    <a:gd name="T90" fmla="*/ 110 w 202"/>
                    <a:gd name="T91" fmla="*/ 80 h 306"/>
                    <a:gd name="T92" fmla="*/ 111 w 202"/>
                    <a:gd name="T93" fmla="*/ 84 h 306"/>
                    <a:gd name="T94" fmla="*/ 113 w 202"/>
                    <a:gd name="T95" fmla="*/ 90 h 306"/>
                    <a:gd name="T96" fmla="*/ 113 w 202"/>
                    <a:gd name="T97" fmla="*/ 99 h 306"/>
                    <a:gd name="T98" fmla="*/ 9 w 202"/>
                    <a:gd name="T99" fmla="*/ 305 h 30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202"/>
                    <a:gd name="T151" fmla="*/ 0 h 306"/>
                    <a:gd name="T152" fmla="*/ 202 w 202"/>
                    <a:gd name="T153" fmla="*/ 306 h 30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202" h="306">
                      <a:moveTo>
                        <a:pt x="16" y="305"/>
                      </a:moveTo>
                      <a:lnTo>
                        <a:pt x="0" y="22"/>
                      </a:lnTo>
                      <a:lnTo>
                        <a:pt x="9" y="13"/>
                      </a:lnTo>
                      <a:lnTo>
                        <a:pt x="15" y="14"/>
                      </a:lnTo>
                      <a:lnTo>
                        <a:pt x="21" y="13"/>
                      </a:lnTo>
                      <a:lnTo>
                        <a:pt x="22" y="10"/>
                      </a:lnTo>
                      <a:lnTo>
                        <a:pt x="27" y="11"/>
                      </a:lnTo>
                      <a:lnTo>
                        <a:pt x="31" y="7"/>
                      </a:lnTo>
                      <a:lnTo>
                        <a:pt x="37" y="9"/>
                      </a:lnTo>
                      <a:lnTo>
                        <a:pt x="41" y="6"/>
                      </a:lnTo>
                      <a:lnTo>
                        <a:pt x="46" y="5"/>
                      </a:lnTo>
                      <a:lnTo>
                        <a:pt x="52" y="3"/>
                      </a:lnTo>
                      <a:lnTo>
                        <a:pt x="57" y="4"/>
                      </a:lnTo>
                      <a:lnTo>
                        <a:pt x="62" y="3"/>
                      </a:lnTo>
                      <a:lnTo>
                        <a:pt x="66" y="0"/>
                      </a:lnTo>
                      <a:lnTo>
                        <a:pt x="74" y="0"/>
                      </a:lnTo>
                      <a:lnTo>
                        <a:pt x="80" y="1"/>
                      </a:lnTo>
                      <a:lnTo>
                        <a:pt x="83" y="1"/>
                      </a:lnTo>
                      <a:lnTo>
                        <a:pt x="86" y="3"/>
                      </a:lnTo>
                      <a:lnTo>
                        <a:pt x="92" y="4"/>
                      </a:lnTo>
                      <a:lnTo>
                        <a:pt x="98" y="7"/>
                      </a:lnTo>
                      <a:lnTo>
                        <a:pt x="103" y="7"/>
                      </a:lnTo>
                      <a:lnTo>
                        <a:pt x="111" y="10"/>
                      </a:lnTo>
                      <a:lnTo>
                        <a:pt x="115" y="12"/>
                      </a:lnTo>
                      <a:lnTo>
                        <a:pt x="121" y="11"/>
                      </a:lnTo>
                      <a:lnTo>
                        <a:pt x="125" y="16"/>
                      </a:lnTo>
                      <a:lnTo>
                        <a:pt x="131" y="17"/>
                      </a:lnTo>
                      <a:lnTo>
                        <a:pt x="135" y="19"/>
                      </a:lnTo>
                      <a:lnTo>
                        <a:pt x="140" y="21"/>
                      </a:lnTo>
                      <a:lnTo>
                        <a:pt x="142" y="24"/>
                      </a:lnTo>
                      <a:lnTo>
                        <a:pt x="146" y="27"/>
                      </a:lnTo>
                      <a:lnTo>
                        <a:pt x="151" y="31"/>
                      </a:lnTo>
                      <a:lnTo>
                        <a:pt x="153" y="35"/>
                      </a:lnTo>
                      <a:lnTo>
                        <a:pt x="156" y="36"/>
                      </a:lnTo>
                      <a:lnTo>
                        <a:pt x="160" y="41"/>
                      </a:lnTo>
                      <a:lnTo>
                        <a:pt x="163" y="44"/>
                      </a:lnTo>
                      <a:lnTo>
                        <a:pt x="168" y="46"/>
                      </a:lnTo>
                      <a:lnTo>
                        <a:pt x="172" y="50"/>
                      </a:lnTo>
                      <a:lnTo>
                        <a:pt x="176" y="53"/>
                      </a:lnTo>
                      <a:lnTo>
                        <a:pt x="178" y="55"/>
                      </a:lnTo>
                      <a:lnTo>
                        <a:pt x="182" y="59"/>
                      </a:lnTo>
                      <a:lnTo>
                        <a:pt x="185" y="62"/>
                      </a:lnTo>
                      <a:lnTo>
                        <a:pt x="186" y="67"/>
                      </a:lnTo>
                      <a:lnTo>
                        <a:pt x="189" y="73"/>
                      </a:lnTo>
                      <a:lnTo>
                        <a:pt x="192" y="76"/>
                      </a:lnTo>
                      <a:lnTo>
                        <a:pt x="196" y="80"/>
                      </a:lnTo>
                      <a:lnTo>
                        <a:pt x="198" y="84"/>
                      </a:lnTo>
                      <a:lnTo>
                        <a:pt x="200" y="90"/>
                      </a:lnTo>
                      <a:lnTo>
                        <a:pt x="201" y="99"/>
                      </a:lnTo>
                      <a:lnTo>
                        <a:pt x="16" y="305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" name="Arc 12">
                  <a:extLst>
                    <a:ext uri="{FF2B5EF4-FFF2-40B4-BE49-F238E27FC236}">
                      <a16:creationId xmlns:a16="http://schemas.microsoft.com/office/drawing/2014/main" id="{CDE100C5-25DB-4274-B557-70483A0997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380000">
                  <a:off x="4011" y="3348"/>
                  <a:ext cx="132" cy="149"/>
                </a:xfrm>
                <a:custGeom>
                  <a:avLst/>
                  <a:gdLst>
                    <a:gd name="T0" fmla="*/ 0 w 21745"/>
                    <a:gd name="T1" fmla="*/ 0 h 21600"/>
                    <a:gd name="T2" fmla="*/ 0 w 21745"/>
                    <a:gd name="T3" fmla="*/ 0 h 21600"/>
                    <a:gd name="T4" fmla="*/ 0 w 217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745"/>
                    <a:gd name="T10" fmla="*/ 0 h 21600"/>
                    <a:gd name="T11" fmla="*/ 21745 w 217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745" h="21600" fill="none" extrusionOk="0">
                      <a:moveTo>
                        <a:pt x="0" y="0"/>
                      </a:moveTo>
                      <a:cubicBezTo>
                        <a:pt x="48" y="0"/>
                        <a:pt x="96" y="-1"/>
                        <a:pt x="145" y="0"/>
                      </a:cubicBezTo>
                      <a:cubicBezTo>
                        <a:pt x="12074" y="0"/>
                        <a:pt x="21745" y="9670"/>
                        <a:pt x="21745" y="21600"/>
                      </a:cubicBezTo>
                    </a:path>
                    <a:path w="21745" h="21600" stroke="0" extrusionOk="0">
                      <a:moveTo>
                        <a:pt x="0" y="0"/>
                      </a:moveTo>
                      <a:cubicBezTo>
                        <a:pt x="48" y="0"/>
                        <a:pt x="96" y="-1"/>
                        <a:pt x="145" y="0"/>
                      </a:cubicBezTo>
                      <a:cubicBezTo>
                        <a:pt x="12074" y="0"/>
                        <a:pt x="21745" y="9670"/>
                        <a:pt x="21745" y="21600"/>
                      </a:cubicBezTo>
                      <a:lnTo>
                        <a:pt x="145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54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" name="Line 13">
                  <a:extLst>
                    <a:ext uri="{FF2B5EF4-FFF2-40B4-BE49-F238E27FC236}">
                      <a16:creationId xmlns:a16="http://schemas.microsoft.com/office/drawing/2014/main" id="{DFE481A2-F564-48EE-BFDB-C74D3D54A2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79" y="3269"/>
                  <a:ext cx="20" cy="40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" name="Oval 14">
                  <a:extLst>
                    <a:ext uri="{FF2B5EF4-FFF2-40B4-BE49-F238E27FC236}">
                      <a16:creationId xmlns:a16="http://schemas.microsoft.com/office/drawing/2014/main" id="{5DB55FBD-C471-4144-9974-71C9929C4E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3960000">
                  <a:off x="4047" y="3351"/>
                  <a:ext cx="71" cy="111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" name="Line 15">
                  <a:extLst>
                    <a:ext uri="{FF2B5EF4-FFF2-40B4-BE49-F238E27FC236}">
                      <a16:creationId xmlns:a16="http://schemas.microsoft.com/office/drawing/2014/main" id="{0FABA8A1-0D4F-4F3C-8CBC-42A826ED5D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9" y="3376"/>
                  <a:ext cx="240" cy="3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98E21D43-974C-4322-B0A5-2BE24F2FFAB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804348" y="3510756"/>
              <a:ext cx="990600" cy="914400"/>
              <a:chOff x="1104" y="1104"/>
              <a:chExt cx="624" cy="576"/>
            </a:xfrm>
          </p:grpSpPr>
          <p:grpSp>
            <p:nvGrpSpPr>
              <p:cNvPr id="13" name="Group 4">
                <a:extLst>
                  <a:ext uri="{FF2B5EF4-FFF2-40B4-BE49-F238E27FC236}">
                    <a16:creationId xmlns:a16="http://schemas.microsoft.com/office/drawing/2014/main" id="{5A936F03-247A-40B9-ACB3-163404FFBA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164331">
                <a:off x="1180" y="1268"/>
                <a:ext cx="260" cy="408"/>
                <a:chOff x="3979" y="3269"/>
                <a:chExt cx="260" cy="408"/>
              </a:xfrm>
            </p:grpSpPr>
            <p:sp>
              <p:nvSpPr>
                <p:cNvPr id="15" name="Freeform 5">
                  <a:extLst>
                    <a:ext uri="{FF2B5EF4-FFF2-40B4-BE49-F238E27FC236}">
                      <a16:creationId xmlns:a16="http://schemas.microsoft.com/office/drawing/2014/main" id="{397E635E-2B47-4C48-9C67-0C26185212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4" y="3371"/>
                  <a:ext cx="180" cy="306"/>
                </a:xfrm>
                <a:custGeom>
                  <a:avLst/>
                  <a:gdLst>
                    <a:gd name="T0" fmla="*/ 9 w 202"/>
                    <a:gd name="T1" fmla="*/ 305 h 306"/>
                    <a:gd name="T2" fmla="*/ 0 w 202"/>
                    <a:gd name="T3" fmla="*/ 22 h 306"/>
                    <a:gd name="T4" fmla="*/ 4 w 202"/>
                    <a:gd name="T5" fmla="*/ 13 h 306"/>
                    <a:gd name="T6" fmla="*/ 9 w 202"/>
                    <a:gd name="T7" fmla="*/ 14 h 306"/>
                    <a:gd name="T8" fmla="*/ 12 w 202"/>
                    <a:gd name="T9" fmla="*/ 13 h 306"/>
                    <a:gd name="T10" fmla="*/ 12 w 202"/>
                    <a:gd name="T11" fmla="*/ 10 h 306"/>
                    <a:gd name="T12" fmla="*/ 15 w 202"/>
                    <a:gd name="T13" fmla="*/ 11 h 306"/>
                    <a:gd name="T14" fmla="*/ 18 w 202"/>
                    <a:gd name="T15" fmla="*/ 7 h 306"/>
                    <a:gd name="T16" fmla="*/ 20 w 202"/>
                    <a:gd name="T17" fmla="*/ 9 h 306"/>
                    <a:gd name="T18" fmla="*/ 23 w 202"/>
                    <a:gd name="T19" fmla="*/ 6 h 306"/>
                    <a:gd name="T20" fmla="*/ 26 w 202"/>
                    <a:gd name="T21" fmla="*/ 5 h 306"/>
                    <a:gd name="T22" fmla="*/ 29 w 202"/>
                    <a:gd name="T23" fmla="*/ 3 h 306"/>
                    <a:gd name="T24" fmla="*/ 32 w 202"/>
                    <a:gd name="T25" fmla="*/ 4 h 306"/>
                    <a:gd name="T26" fmla="*/ 35 w 202"/>
                    <a:gd name="T27" fmla="*/ 3 h 306"/>
                    <a:gd name="T28" fmla="*/ 37 w 202"/>
                    <a:gd name="T29" fmla="*/ 0 h 306"/>
                    <a:gd name="T30" fmla="*/ 42 w 202"/>
                    <a:gd name="T31" fmla="*/ 0 h 306"/>
                    <a:gd name="T32" fmla="*/ 45 w 202"/>
                    <a:gd name="T33" fmla="*/ 1 h 306"/>
                    <a:gd name="T34" fmla="*/ 47 w 202"/>
                    <a:gd name="T35" fmla="*/ 1 h 306"/>
                    <a:gd name="T36" fmla="*/ 48 w 202"/>
                    <a:gd name="T37" fmla="*/ 3 h 306"/>
                    <a:gd name="T38" fmla="*/ 52 w 202"/>
                    <a:gd name="T39" fmla="*/ 4 h 306"/>
                    <a:gd name="T40" fmla="*/ 55 w 202"/>
                    <a:gd name="T41" fmla="*/ 7 h 306"/>
                    <a:gd name="T42" fmla="*/ 58 w 202"/>
                    <a:gd name="T43" fmla="*/ 7 h 306"/>
                    <a:gd name="T44" fmla="*/ 62 w 202"/>
                    <a:gd name="T45" fmla="*/ 10 h 306"/>
                    <a:gd name="T46" fmla="*/ 64 w 202"/>
                    <a:gd name="T47" fmla="*/ 12 h 306"/>
                    <a:gd name="T48" fmla="*/ 69 w 202"/>
                    <a:gd name="T49" fmla="*/ 11 h 306"/>
                    <a:gd name="T50" fmla="*/ 70 w 202"/>
                    <a:gd name="T51" fmla="*/ 16 h 306"/>
                    <a:gd name="T52" fmla="*/ 74 w 202"/>
                    <a:gd name="T53" fmla="*/ 17 h 306"/>
                    <a:gd name="T54" fmla="*/ 76 w 202"/>
                    <a:gd name="T55" fmla="*/ 19 h 306"/>
                    <a:gd name="T56" fmla="*/ 78 w 202"/>
                    <a:gd name="T57" fmla="*/ 21 h 306"/>
                    <a:gd name="T58" fmla="*/ 80 w 202"/>
                    <a:gd name="T59" fmla="*/ 24 h 306"/>
                    <a:gd name="T60" fmla="*/ 82 w 202"/>
                    <a:gd name="T61" fmla="*/ 27 h 306"/>
                    <a:gd name="T62" fmla="*/ 85 w 202"/>
                    <a:gd name="T63" fmla="*/ 31 h 306"/>
                    <a:gd name="T64" fmla="*/ 86 w 202"/>
                    <a:gd name="T65" fmla="*/ 35 h 306"/>
                    <a:gd name="T66" fmla="*/ 87 w 202"/>
                    <a:gd name="T67" fmla="*/ 36 h 306"/>
                    <a:gd name="T68" fmla="*/ 90 w 202"/>
                    <a:gd name="T69" fmla="*/ 41 h 306"/>
                    <a:gd name="T70" fmla="*/ 91 w 202"/>
                    <a:gd name="T71" fmla="*/ 44 h 306"/>
                    <a:gd name="T72" fmla="*/ 94 w 202"/>
                    <a:gd name="T73" fmla="*/ 46 h 306"/>
                    <a:gd name="T74" fmla="*/ 96 w 202"/>
                    <a:gd name="T75" fmla="*/ 50 h 306"/>
                    <a:gd name="T76" fmla="*/ 99 w 202"/>
                    <a:gd name="T77" fmla="*/ 53 h 306"/>
                    <a:gd name="T78" fmla="*/ 101 w 202"/>
                    <a:gd name="T79" fmla="*/ 55 h 306"/>
                    <a:gd name="T80" fmla="*/ 102 w 202"/>
                    <a:gd name="T81" fmla="*/ 59 h 306"/>
                    <a:gd name="T82" fmla="*/ 104 w 202"/>
                    <a:gd name="T83" fmla="*/ 62 h 306"/>
                    <a:gd name="T84" fmla="*/ 105 w 202"/>
                    <a:gd name="T85" fmla="*/ 67 h 306"/>
                    <a:gd name="T86" fmla="*/ 106 w 202"/>
                    <a:gd name="T87" fmla="*/ 73 h 306"/>
                    <a:gd name="T88" fmla="*/ 107 w 202"/>
                    <a:gd name="T89" fmla="*/ 76 h 306"/>
                    <a:gd name="T90" fmla="*/ 110 w 202"/>
                    <a:gd name="T91" fmla="*/ 80 h 306"/>
                    <a:gd name="T92" fmla="*/ 111 w 202"/>
                    <a:gd name="T93" fmla="*/ 84 h 306"/>
                    <a:gd name="T94" fmla="*/ 113 w 202"/>
                    <a:gd name="T95" fmla="*/ 90 h 306"/>
                    <a:gd name="T96" fmla="*/ 113 w 202"/>
                    <a:gd name="T97" fmla="*/ 99 h 306"/>
                    <a:gd name="T98" fmla="*/ 9 w 202"/>
                    <a:gd name="T99" fmla="*/ 305 h 30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202"/>
                    <a:gd name="T151" fmla="*/ 0 h 306"/>
                    <a:gd name="T152" fmla="*/ 202 w 202"/>
                    <a:gd name="T153" fmla="*/ 306 h 30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202" h="306">
                      <a:moveTo>
                        <a:pt x="16" y="305"/>
                      </a:moveTo>
                      <a:lnTo>
                        <a:pt x="0" y="22"/>
                      </a:lnTo>
                      <a:lnTo>
                        <a:pt x="9" y="13"/>
                      </a:lnTo>
                      <a:lnTo>
                        <a:pt x="15" y="14"/>
                      </a:lnTo>
                      <a:lnTo>
                        <a:pt x="21" y="13"/>
                      </a:lnTo>
                      <a:lnTo>
                        <a:pt x="22" y="10"/>
                      </a:lnTo>
                      <a:lnTo>
                        <a:pt x="27" y="11"/>
                      </a:lnTo>
                      <a:lnTo>
                        <a:pt x="31" y="7"/>
                      </a:lnTo>
                      <a:lnTo>
                        <a:pt x="37" y="9"/>
                      </a:lnTo>
                      <a:lnTo>
                        <a:pt x="41" y="6"/>
                      </a:lnTo>
                      <a:lnTo>
                        <a:pt x="46" y="5"/>
                      </a:lnTo>
                      <a:lnTo>
                        <a:pt x="52" y="3"/>
                      </a:lnTo>
                      <a:lnTo>
                        <a:pt x="57" y="4"/>
                      </a:lnTo>
                      <a:lnTo>
                        <a:pt x="62" y="3"/>
                      </a:lnTo>
                      <a:lnTo>
                        <a:pt x="66" y="0"/>
                      </a:lnTo>
                      <a:lnTo>
                        <a:pt x="74" y="0"/>
                      </a:lnTo>
                      <a:lnTo>
                        <a:pt x="80" y="1"/>
                      </a:lnTo>
                      <a:lnTo>
                        <a:pt x="83" y="1"/>
                      </a:lnTo>
                      <a:lnTo>
                        <a:pt x="86" y="3"/>
                      </a:lnTo>
                      <a:lnTo>
                        <a:pt x="92" y="4"/>
                      </a:lnTo>
                      <a:lnTo>
                        <a:pt x="98" y="7"/>
                      </a:lnTo>
                      <a:lnTo>
                        <a:pt x="103" y="7"/>
                      </a:lnTo>
                      <a:lnTo>
                        <a:pt x="111" y="10"/>
                      </a:lnTo>
                      <a:lnTo>
                        <a:pt x="115" y="12"/>
                      </a:lnTo>
                      <a:lnTo>
                        <a:pt x="121" y="11"/>
                      </a:lnTo>
                      <a:lnTo>
                        <a:pt x="125" y="16"/>
                      </a:lnTo>
                      <a:lnTo>
                        <a:pt x="131" y="17"/>
                      </a:lnTo>
                      <a:lnTo>
                        <a:pt x="135" y="19"/>
                      </a:lnTo>
                      <a:lnTo>
                        <a:pt x="140" y="21"/>
                      </a:lnTo>
                      <a:lnTo>
                        <a:pt x="142" y="24"/>
                      </a:lnTo>
                      <a:lnTo>
                        <a:pt x="146" y="27"/>
                      </a:lnTo>
                      <a:lnTo>
                        <a:pt x="151" y="31"/>
                      </a:lnTo>
                      <a:lnTo>
                        <a:pt x="153" y="35"/>
                      </a:lnTo>
                      <a:lnTo>
                        <a:pt x="156" y="36"/>
                      </a:lnTo>
                      <a:lnTo>
                        <a:pt x="160" y="41"/>
                      </a:lnTo>
                      <a:lnTo>
                        <a:pt x="163" y="44"/>
                      </a:lnTo>
                      <a:lnTo>
                        <a:pt x="168" y="46"/>
                      </a:lnTo>
                      <a:lnTo>
                        <a:pt x="172" y="50"/>
                      </a:lnTo>
                      <a:lnTo>
                        <a:pt x="176" y="53"/>
                      </a:lnTo>
                      <a:lnTo>
                        <a:pt x="178" y="55"/>
                      </a:lnTo>
                      <a:lnTo>
                        <a:pt x="182" y="59"/>
                      </a:lnTo>
                      <a:lnTo>
                        <a:pt x="185" y="62"/>
                      </a:lnTo>
                      <a:lnTo>
                        <a:pt x="186" y="67"/>
                      </a:lnTo>
                      <a:lnTo>
                        <a:pt x="189" y="73"/>
                      </a:lnTo>
                      <a:lnTo>
                        <a:pt x="192" y="76"/>
                      </a:lnTo>
                      <a:lnTo>
                        <a:pt x="196" y="80"/>
                      </a:lnTo>
                      <a:lnTo>
                        <a:pt x="198" y="84"/>
                      </a:lnTo>
                      <a:lnTo>
                        <a:pt x="200" y="90"/>
                      </a:lnTo>
                      <a:lnTo>
                        <a:pt x="201" y="99"/>
                      </a:lnTo>
                      <a:lnTo>
                        <a:pt x="16" y="305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Arc 6">
                  <a:extLst>
                    <a:ext uri="{FF2B5EF4-FFF2-40B4-BE49-F238E27FC236}">
                      <a16:creationId xmlns:a16="http://schemas.microsoft.com/office/drawing/2014/main" id="{88B871E3-65A8-4D7A-A14C-3B56F5B6FC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380000">
                  <a:off x="4011" y="3348"/>
                  <a:ext cx="132" cy="149"/>
                </a:xfrm>
                <a:custGeom>
                  <a:avLst/>
                  <a:gdLst>
                    <a:gd name="T0" fmla="*/ 0 w 21745"/>
                    <a:gd name="T1" fmla="*/ 0 h 21600"/>
                    <a:gd name="T2" fmla="*/ 0 w 21745"/>
                    <a:gd name="T3" fmla="*/ 0 h 21600"/>
                    <a:gd name="T4" fmla="*/ 0 w 217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745"/>
                    <a:gd name="T10" fmla="*/ 0 h 21600"/>
                    <a:gd name="T11" fmla="*/ 21745 w 217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745" h="21600" fill="none" extrusionOk="0">
                      <a:moveTo>
                        <a:pt x="0" y="0"/>
                      </a:moveTo>
                      <a:cubicBezTo>
                        <a:pt x="48" y="0"/>
                        <a:pt x="96" y="-1"/>
                        <a:pt x="145" y="0"/>
                      </a:cubicBezTo>
                      <a:cubicBezTo>
                        <a:pt x="12074" y="0"/>
                        <a:pt x="21745" y="9670"/>
                        <a:pt x="21745" y="21600"/>
                      </a:cubicBezTo>
                    </a:path>
                    <a:path w="21745" h="21600" stroke="0" extrusionOk="0">
                      <a:moveTo>
                        <a:pt x="0" y="0"/>
                      </a:moveTo>
                      <a:cubicBezTo>
                        <a:pt x="48" y="0"/>
                        <a:pt x="96" y="-1"/>
                        <a:pt x="145" y="0"/>
                      </a:cubicBezTo>
                      <a:cubicBezTo>
                        <a:pt x="12074" y="0"/>
                        <a:pt x="21745" y="9670"/>
                        <a:pt x="21745" y="21600"/>
                      </a:cubicBezTo>
                      <a:lnTo>
                        <a:pt x="145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54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" name="Line 7">
                  <a:extLst>
                    <a:ext uri="{FF2B5EF4-FFF2-40B4-BE49-F238E27FC236}">
                      <a16:creationId xmlns:a16="http://schemas.microsoft.com/office/drawing/2014/main" id="{EA2B9E40-F8C7-481B-BB38-9E177203B4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79" y="3269"/>
                  <a:ext cx="20" cy="40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Oval 8">
                  <a:extLst>
                    <a:ext uri="{FF2B5EF4-FFF2-40B4-BE49-F238E27FC236}">
                      <a16:creationId xmlns:a16="http://schemas.microsoft.com/office/drawing/2014/main" id="{30A5C669-2DBA-4E34-8F23-D6FD7365C7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3960000">
                  <a:off x="4047" y="3351"/>
                  <a:ext cx="71" cy="111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" name="Line 9">
                  <a:extLst>
                    <a:ext uri="{FF2B5EF4-FFF2-40B4-BE49-F238E27FC236}">
                      <a16:creationId xmlns:a16="http://schemas.microsoft.com/office/drawing/2014/main" id="{69243F5C-660A-4880-8834-DCE7DE0205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9" y="3376"/>
                  <a:ext cx="240" cy="3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" name="Line 17">
                <a:extLst>
                  <a:ext uri="{FF2B5EF4-FFF2-40B4-BE49-F238E27FC236}">
                    <a16:creationId xmlns:a16="http://schemas.microsoft.com/office/drawing/2014/main" id="{72F90357-F9A8-4A7B-AF9B-12C91C567D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0" y="1104"/>
                <a:ext cx="48" cy="57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1">
              <a:extLst>
                <a:ext uri="{FF2B5EF4-FFF2-40B4-BE49-F238E27FC236}">
                  <a16:creationId xmlns:a16="http://schemas.microsoft.com/office/drawing/2014/main" id="{BB9275F7-D372-40E9-8CFE-A815D26BA429}"/>
                </a:ext>
              </a:extLst>
            </p:cNvPr>
            <p:cNvGrpSpPr>
              <a:grpSpLocks/>
            </p:cNvGrpSpPr>
            <p:nvPr/>
          </p:nvGrpSpPr>
          <p:grpSpPr bwMode="auto">
            <a:xfrm rot="14850102" flipV="1">
              <a:off x="4048823" y="3221831"/>
              <a:ext cx="946150" cy="1143000"/>
              <a:chOff x="1180" y="816"/>
              <a:chExt cx="596" cy="720"/>
            </a:xfrm>
          </p:grpSpPr>
          <p:sp>
            <p:nvSpPr>
              <p:cNvPr id="21" name="Line 22">
                <a:extLst>
                  <a:ext uri="{FF2B5EF4-FFF2-40B4-BE49-F238E27FC236}">
                    <a16:creationId xmlns:a16="http://schemas.microsoft.com/office/drawing/2014/main" id="{8157BC51-78FC-4A80-AC67-6693140057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816"/>
                <a:ext cx="384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2" name="Group 25">
                <a:extLst>
                  <a:ext uri="{FF2B5EF4-FFF2-40B4-BE49-F238E27FC236}">
                    <a16:creationId xmlns:a16="http://schemas.microsoft.com/office/drawing/2014/main" id="{9F4C34CF-9347-4729-8D7E-F755A3D0B8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180804">
                <a:off x="1182" y="1126"/>
                <a:ext cx="260" cy="408"/>
                <a:chOff x="3979" y="3269"/>
                <a:chExt cx="260" cy="408"/>
              </a:xfrm>
            </p:grpSpPr>
            <p:sp>
              <p:nvSpPr>
                <p:cNvPr id="23" name="Freeform 24">
                  <a:extLst>
                    <a:ext uri="{FF2B5EF4-FFF2-40B4-BE49-F238E27FC236}">
                      <a16:creationId xmlns:a16="http://schemas.microsoft.com/office/drawing/2014/main" id="{1E09EF83-2E35-46DB-B78F-4C5E759C8E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4" y="3371"/>
                  <a:ext cx="180" cy="306"/>
                </a:xfrm>
                <a:custGeom>
                  <a:avLst/>
                  <a:gdLst>
                    <a:gd name="T0" fmla="*/ 9 w 202"/>
                    <a:gd name="T1" fmla="*/ 305 h 306"/>
                    <a:gd name="T2" fmla="*/ 0 w 202"/>
                    <a:gd name="T3" fmla="*/ 22 h 306"/>
                    <a:gd name="T4" fmla="*/ 4 w 202"/>
                    <a:gd name="T5" fmla="*/ 13 h 306"/>
                    <a:gd name="T6" fmla="*/ 9 w 202"/>
                    <a:gd name="T7" fmla="*/ 14 h 306"/>
                    <a:gd name="T8" fmla="*/ 12 w 202"/>
                    <a:gd name="T9" fmla="*/ 13 h 306"/>
                    <a:gd name="T10" fmla="*/ 12 w 202"/>
                    <a:gd name="T11" fmla="*/ 10 h 306"/>
                    <a:gd name="T12" fmla="*/ 15 w 202"/>
                    <a:gd name="T13" fmla="*/ 11 h 306"/>
                    <a:gd name="T14" fmla="*/ 18 w 202"/>
                    <a:gd name="T15" fmla="*/ 7 h 306"/>
                    <a:gd name="T16" fmla="*/ 20 w 202"/>
                    <a:gd name="T17" fmla="*/ 9 h 306"/>
                    <a:gd name="T18" fmla="*/ 23 w 202"/>
                    <a:gd name="T19" fmla="*/ 6 h 306"/>
                    <a:gd name="T20" fmla="*/ 26 w 202"/>
                    <a:gd name="T21" fmla="*/ 5 h 306"/>
                    <a:gd name="T22" fmla="*/ 29 w 202"/>
                    <a:gd name="T23" fmla="*/ 3 h 306"/>
                    <a:gd name="T24" fmla="*/ 32 w 202"/>
                    <a:gd name="T25" fmla="*/ 4 h 306"/>
                    <a:gd name="T26" fmla="*/ 35 w 202"/>
                    <a:gd name="T27" fmla="*/ 3 h 306"/>
                    <a:gd name="T28" fmla="*/ 37 w 202"/>
                    <a:gd name="T29" fmla="*/ 0 h 306"/>
                    <a:gd name="T30" fmla="*/ 42 w 202"/>
                    <a:gd name="T31" fmla="*/ 0 h 306"/>
                    <a:gd name="T32" fmla="*/ 45 w 202"/>
                    <a:gd name="T33" fmla="*/ 1 h 306"/>
                    <a:gd name="T34" fmla="*/ 47 w 202"/>
                    <a:gd name="T35" fmla="*/ 1 h 306"/>
                    <a:gd name="T36" fmla="*/ 48 w 202"/>
                    <a:gd name="T37" fmla="*/ 3 h 306"/>
                    <a:gd name="T38" fmla="*/ 52 w 202"/>
                    <a:gd name="T39" fmla="*/ 4 h 306"/>
                    <a:gd name="T40" fmla="*/ 55 w 202"/>
                    <a:gd name="T41" fmla="*/ 7 h 306"/>
                    <a:gd name="T42" fmla="*/ 58 w 202"/>
                    <a:gd name="T43" fmla="*/ 7 h 306"/>
                    <a:gd name="T44" fmla="*/ 62 w 202"/>
                    <a:gd name="T45" fmla="*/ 10 h 306"/>
                    <a:gd name="T46" fmla="*/ 64 w 202"/>
                    <a:gd name="T47" fmla="*/ 12 h 306"/>
                    <a:gd name="T48" fmla="*/ 69 w 202"/>
                    <a:gd name="T49" fmla="*/ 11 h 306"/>
                    <a:gd name="T50" fmla="*/ 70 w 202"/>
                    <a:gd name="T51" fmla="*/ 16 h 306"/>
                    <a:gd name="T52" fmla="*/ 74 w 202"/>
                    <a:gd name="T53" fmla="*/ 17 h 306"/>
                    <a:gd name="T54" fmla="*/ 76 w 202"/>
                    <a:gd name="T55" fmla="*/ 19 h 306"/>
                    <a:gd name="T56" fmla="*/ 78 w 202"/>
                    <a:gd name="T57" fmla="*/ 21 h 306"/>
                    <a:gd name="T58" fmla="*/ 80 w 202"/>
                    <a:gd name="T59" fmla="*/ 24 h 306"/>
                    <a:gd name="T60" fmla="*/ 82 w 202"/>
                    <a:gd name="T61" fmla="*/ 27 h 306"/>
                    <a:gd name="T62" fmla="*/ 85 w 202"/>
                    <a:gd name="T63" fmla="*/ 31 h 306"/>
                    <a:gd name="T64" fmla="*/ 86 w 202"/>
                    <a:gd name="T65" fmla="*/ 35 h 306"/>
                    <a:gd name="T66" fmla="*/ 87 w 202"/>
                    <a:gd name="T67" fmla="*/ 36 h 306"/>
                    <a:gd name="T68" fmla="*/ 90 w 202"/>
                    <a:gd name="T69" fmla="*/ 41 h 306"/>
                    <a:gd name="T70" fmla="*/ 91 w 202"/>
                    <a:gd name="T71" fmla="*/ 44 h 306"/>
                    <a:gd name="T72" fmla="*/ 94 w 202"/>
                    <a:gd name="T73" fmla="*/ 46 h 306"/>
                    <a:gd name="T74" fmla="*/ 96 w 202"/>
                    <a:gd name="T75" fmla="*/ 50 h 306"/>
                    <a:gd name="T76" fmla="*/ 99 w 202"/>
                    <a:gd name="T77" fmla="*/ 53 h 306"/>
                    <a:gd name="T78" fmla="*/ 101 w 202"/>
                    <a:gd name="T79" fmla="*/ 55 h 306"/>
                    <a:gd name="T80" fmla="*/ 102 w 202"/>
                    <a:gd name="T81" fmla="*/ 59 h 306"/>
                    <a:gd name="T82" fmla="*/ 104 w 202"/>
                    <a:gd name="T83" fmla="*/ 62 h 306"/>
                    <a:gd name="T84" fmla="*/ 105 w 202"/>
                    <a:gd name="T85" fmla="*/ 67 h 306"/>
                    <a:gd name="T86" fmla="*/ 106 w 202"/>
                    <a:gd name="T87" fmla="*/ 73 h 306"/>
                    <a:gd name="T88" fmla="*/ 107 w 202"/>
                    <a:gd name="T89" fmla="*/ 76 h 306"/>
                    <a:gd name="T90" fmla="*/ 110 w 202"/>
                    <a:gd name="T91" fmla="*/ 80 h 306"/>
                    <a:gd name="T92" fmla="*/ 111 w 202"/>
                    <a:gd name="T93" fmla="*/ 84 h 306"/>
                    <a:gd name="T94" fmla="*/ 113 w 202"/>
                    <a:gd name="T95" fmla="*/ 90 h 306"/>
                    <a:gd name="T96" fmla="*/ 113 w 202"/>
                    <a:gd name="T97" fmla="*/ 99 h 306"/>
                    <a:gd name="T98" fmla="*/ 9 w 202"/>
                    <a:gd name="T99" fmla="*/ 305 h 30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202"/>
                    <a:gd name="T151" fmla="*/ 0 h 306"/>
                    <a:gd name="T152" fmla="*/ 202 w 202"/>
                    <a:gd name="T153" fmla="*/ 306 h 30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202" h="306">
                      <a:moveTo>
                        <a:pt x="16" y="305"/>
                      </a:moveTo>
                      <a:lnTo>
                        <a:pt x="0" y="22"/>
                      </a:lnTo>
                      <a:lnTo>
                        <a:pt x="9" y="13"/>
                      </a:lnTo>
                      <a:lnTo>
                        <a:pt x="15" y="14"/>
                      </a:lnTo>
                      <a:lnTo>
                        <a:pt x="21" y="13"/>
                      </a:lnTo>
                      <a:lnTo>
                        <a:pt x="22" y="10"/>
                      </a:lnTo>
                      <a:lnTo>
                        <a:pt x="27" y="11"/>
                      </a:lnTo>
                      <a:lnTo>
                        <a:pt x="31" y="7"/>
                      </a:lnTo>
                      <a:lnTo>
                        <a:pt x="37" y="9"/>
                      </a:lnTo>
                      <a:lnTo>
                        <a:pt x="41" y="6"/>
                      </a:lnTo>
                      <a:lnTo>
                        <a:pt x="46" y="5"/>
                      </a:lnTo>
                      <a:lnTo>
                        <a:pt x="52" y="3"/>
                      </a:lnTo>
                      <a:lnTo>
                        <a:pt x="57" y="4"/>
                      </a:lnTo>
                      <a:lnTo>
                        <a:pt x="62" y="3"/>
                      </a:lnTo>
                      <a:lnTo>
                        <a:pt x="66" y="0"/>
                      </a:lnTo>
                      <a:lnTo>
                        <a:pt x="74" y="0"/>
                      </a:lnTo>
                      <a:lnTo>
                        <a:pt x="80" y="1"/>
                      </a:lnTo>
                      <a:lnTo>
                        <a:pt x="83" y="1"/>
                      </a:lnTo>
                      <a:lnTo>
                        <a:pt x="86" y="3"/>
                      </a:lnTo>
                      <a:lnTo>
                        <a:pt x="92" y="4"/>
                      </a:lnTo>
                      <a:lnTo>
                        <a:pt x="98" y="7"/>
                      </a:lnTo>
                      <a:lnTo>
                        <a:pt x="103" y="7"/>
                      </a:lnTo>
                      <a:lnTo>
                        <a:pt x="111" y="10"/>
                      </a:lnTo>
                      <a:lnTo>
                        <a:pt x="115" y="12"/>
                      </a:lnTo>
                      <a:lnTo>
                        <a:pt x="121" y="11"/>
                      </a:lnTo>
                      <a:lnTo>
                        <a:pt x="125" y="16"/>
                      </a:lnTo>
                      <a:lnTo>
                        <a:pt x="131" y="17"/>
                      </a:lnTo>
                      <a:lnTo>
                        <a:pt x="135" y="19"/>
                      </a:lnTo>
                      <a:lnTo>
                        <a:pt x="140" y="21"/>
                      </a:lnTo>
                      <a:lnTo>
                        <a:pt x="142" y="24"/>
                      </a:lnTo>
                      <a:lnTo>
                        <a:pt x="146" y="27"/>
                      </a:lnTo>
                      <a:lnTo>
                        <a:pt x="151" y="31"/>
                      </a:lnTo>
                      <a:lnTo>
                        <a:pt x="153" y="35"/>
                      </a:lnTo>
                      <a:lnTo>
                        <a:pt x="156" y="36"/>
                      </a:lnTo>
                      <a:lnTo>
                        <a:pt x="160" y="41"/>
                      </a:lnTo>
                      <a:lnTo>
                        <a:pt x="163" y="44"/>
                      </a:lnTo>
                      <a:lnTo>
                        <a:pt x="168" y="46"/>
                      </a:lnTo>
                      <a:lnTo>
                        <a:pt x="172" y="50"/>
                      </a:lnTo>
                      <a:lnTo>
                        <a:pt x="176" y="53"/>
                      </a:lnTo>
                      <a:lnTo>
                        <a:pt x="178" y="55"/>
                      </a:lnTo>
                      <a:lnTo>
                        <a:pt x="182" y="59"/>
                      </a:lnTo>
                      <a:lnTo>
                        <a:pt x="185" y="62"/>
                      </a:lnTo>
                      <a:lnTo>
                        <a:pt x="186" y="67"/>
                      </a:lnTo>
                      <a:lnTo>
                        <a:pt x="189" y="73"/>
                      </a:lnTo>
                      <a:lnTo>
                        <a:pt x="192" y="76"/>
                      </a:lnTo>
                      <a:lnTo>
                        <a:pt x="196" y="80"/>
                      </a:lnTo>
                      <a:lnTo>
                        <a:pt x="198" y="84"/>
                      </a:lnTo>
                      <a:lnTo>
                        <a:pt x="200" y="90"/>
                      </a:lnTo>
                      <a:lnTo>
                        <a:pt x="201" y="99"/>
                      </a:lnTo>
                      <a:lnTo>
                        <a:pt x="16" y="305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Arc 25">
                  <a:extLst>
                    <a:ext uri="{FF2B5EF4-FFF2-40B4-BE49-F238E27FC236}">
                      <a16:creationId xmlns:a16="http://schemas.microsoft.com/office/drawing/2014/main" id="{BF597F25-9A5C-4B73-AAB8-36F7FD8214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380000">
                  <a:off x="4011" y="3348"/>
                  <a:ext cx="132" cy="149"/>
                </a:xfrm>
                <a:custGeom>
                  <a:avLst/>
                  <a:gdLst>
                    <a:gd name="T0" fmla="*/ 0 w 21745"/>
                    <a:gd name="T1" fmla="*/ 0 h 21600"/>
                    <a:gd name="T2" fmla="*/ 0 w 21745"/>
                    <a:gd name="T3" fmla="*/ 0 h 21600"/>
                    <a:gd name="T4" fmla="*/ 0 w 217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745"/>
                    <a:gd name="T10" fmla="*/ 0 h 21600"/>
                    <a:gd name="T11" fmla="*/ 21745 w 217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745" h="21600" fill="none" extrusionOk="0">
                      <a:moveTo>
                        <a:pt x="0" y="0"/>
                      </a:moveTo>
                      <a:cubicBezTo>
                        <a:pt x="48" y="0"/>
                        <a:pt x="96" y="-1"/>
                        <a:pt x="145" y="0"/>
                      </a:cubicBezTo>
                      <a:cubicBezTo>
                        <a:pt x="12074" y="0"/>
                        <a:pt x="21745" y="9670"/>
                        <a:pt x="21745" y="21600"/>
                      </a:cubicBezTo>
                    </a:path>
                    <a:path w="21745" h="21600" stroke="0" extrusionOk="0">
                      <a:moveTo>
                        <a:pt x="0" y="0"/>
                      </a:moveTo>
                      <a:cubicBezTo>
                        <a:pt x="48" y="0"/>
                        <a:pt x="96" y="-1"/>
                        <a:pt x="145" y="0"/>
                      </a:cubicBezTo>
                      <a:cubicBezTo>
                        <a:pt x="12074" y="0"/>
                        <a:pt x="21745" y="9670"/>
                        <a:pt x="21745" y="21600"/>
                      </a:cubicBezTo>
                      <a:lnTo>
                        <a:pt x="145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54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Line 26">
                  <a:extLst>
                    <a:ext uri="{FF2B5EF4-FFF2-40B4-BE49-F238E27FC236}">
                      <a16:creationId xmlns:a16="http://schemas.microsoft.com/office/drawing/2014/main" id="{4EC09AE8-D3A0-4A74-A021-81845101BF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79" y="3269"/>
                  <a:ext cx="20" cy="40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Oval 27">
                  <a:extLst>
                    <a:ext uri="{FF2B5EF4-FFF2-40B4-BE49-F238E27FC236}">
                      <a16:creationId xmlns:a16="http://schemas.microsoft.com/office/drawing/2014/main" id="{882DB50C-5B79-4CDC-B68B-1EE31F8E9A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3960000">
                  <a:off x="4047" y="3351"/>
                  <a:ext cx="71" cy="111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" name="Line 28">
                  <a:extLst>
                    <a:ext uri="{FF2B5EF4-FFF2-40B4-BE49-F238E27FC236}">
                      <a16:creationId xmlns:a16="http://schemas.microsoft.com/office/drawing/2014/main" id="{CB5CEBCC-A998-449E-BDDF-AFC525A514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9" y="3376"/>
                  <a:ext cx="240" cy="3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8" name="Group 48">
              <a:extLst>
                <a:ext uri="{FF2B5EF4-FFF2-40B4-BE49-F238E27FC236}">
                  <a16:creationId xmlns:a16="http://schemas.microsoft.com/office/drawing/2014/main" id="{B836E5F8-BC03-4C0A-BEE6-9D0AA06BA3F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156648" y="2482056"/>
              <a:ext cx="2057400" cy="1905000"/>
              <a:chOff x="1968" y="1056"/>
              <a:chExt cx="1296" cy="1200"/>
            </a:xfrm>
          </p:grpSpPr>
          <p:sp>
            <p:nvSpPr>
              <p:cNvPr id="29" name="Line 34">
                <a:extLst>
                  <a:ext uri="{FF2B5EF4-FFF2-40B4-BE49-F238E27FC236}">
                    <a16:creationId xmlns:a16="http://schemas.microsoft.com/office/drawing/2014/main" id="{93A6F34D-0ABA-44E5-8FD9-146F1B9D4C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8" y="1056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35">
                <a:extLst>
                  <a:ext uri="{FF2B5EF4-FFF2-40B4-BE49-F238E27FC236}">
                    <a16:creationId xmlns:a16="http://schemas.microsoft.com/office/drawing/2014/main" id="{AB242023-B092-4619-9124-A0479942DA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480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36">
                <a:extLst>
                  <a:ext uri="{FF2B5EF4-FFF2-40B4-BE49-F238E27FC236}">
                    <a16:creationId xmlns:a16="http://schemas.microsoft.com/office/drawing/2014/main" id="{816CCB1E-89D9-4159-B185-BCB35AA684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6" y="1056"/>
                <a:ext cx="0" cy="120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50">
              <a:extLst>
                <a:ext uri="{FF2B5EF4-FFF2-40B4-BE49-F238E27FC236}">
                  <a16:creationId xmlns:a16="http://schemas.microsoft.com/office/drawing/2014/main" id="{A163AFF5-0491-47CC-B5E8-F1DF2C64879B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964435" y="2051843"/>
              <a:ext cx="2068512" cy="2754313"/>
              <a:chOff x="1968" y="41"/>
              <a:chExt cx="1303" cy="1735"/>
            </a:xfrm>
          </p:grpSpPr>
          <p:sp>
            <p:nvSpPr>
              <p:cNvPr id="33" name="Line 40">
                <a:extLst>
                  <a:ext uri="{FF2B5EF4-FFF2-40B4-BE49-F238E27FC236}">
                    <a16:creationId xmlns:a16="http://schemas.microsoft.com/office/drawing/2014/main" id="{A88B1D1C-9D37-4EFA-9A75-007C560276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8" y="1488"/>
                <a:ext cx="1296" cy="288"/>
              </a:xfrm>
              <a:prstGeom prst="line">
                <a:avLst/>
              </a:prstGeom>
              <a:noFill/>
              <a:ln w="12700">
                <a:solidFill>
                  <a:srgbClr val="33CC33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41">
                <a:extLst>
                  <a:ext uri="{FF2B5EF4-FFF2-40B4-BE49-F238E27FC236}">
                    <a16:creationId xmlns:a16="http://schemas.microsoft.com/office/drawing/2014/main" id="{95EA66F0-F805-486E-86FC-D14E3D5F96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8" y="41"/>
                <a:ext cx="1303" cy="1735"/>
              </a:xfrm>
              <a:prstGeom prst="line">
                <a:avLst/>
              </a:prstGeom>
              <a:noFill/>
              <a:ln w="12700">
                <a:solidFill>
                  <a:srgbClr val="33CC33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42">
                <a:extLst>
                  <a:ext uri="{FF2B5EF4-FFF2-40B4-BE49-F238E27FC236}">
                    <a16:creationId xmlns:a16="http://schemas.microsoft.com/office/drawing/2014/main" id="{3B2FEBB1-EF7A-4818-80BD-61F3AC082B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64" y="55"/>
                <a:ext cx="0" cy="1433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52">
              <a:extLst>
                <a:ext uri="{FF2B5EF4-FFF2-40B4-BE49-F238E27FC236}">
                  <a16:creationId xmlns:a16="http://schemas.microsoft.com/office/drawing/2014/main" id="{533B9E8E-1EEB-4CD9-B893-722063EEC2D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147248" y="2253456"/>
              <a:ext cx="2057400" cy="2362200"/>
              <a:chOff x="1968" y="1536"/>
              <a:chExt cx="1296" cy="1488"/>
            </a:xfrm>
          </p:grpSpPr>
          <p:grpSp>
            <p:nvGrpSpPr>
              <p:cNvPr id="37" name="Group 49">
                <a:extLst>
                  <a:ext uri="{FF2B5EF4-FFF2-40B4-BE49-F238E27FC236}">
                    <a16:creationId xmlns:a16="http://schemas.microsoft.com/office/drawing/2014/main" id="{E7F0B78C-D18A-47B7-89CF-26C6AB1D00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68" y="1536"/>
                <a:ext cx="1296" cy="1488"/>
                <a:chOff x="1968" y="1536"/>
                <a:chExt cx="1296" cy="1488"/>
              </a:xfrm>
            </p:grpSpPr>
            <p:sp>
              <p:nvSpPr>
                <p:cNvPr id="39" name="Line 30">
                  <a:extLst>
                    <a:ext uri="{FF2B5EF4-FFF2-40B4-BE49-F238E27FC236}">
                      <a16:creationId xmlns:a16="http://schemas.microsoft.com/office/drawing/2014/main" id="{1F7674D9-C482-4EEE-BE28-DFA05BDABC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68" y="1536"/>
                  <a:ext cx="1296" cy="24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Line 31">
                  <a:extLst>
                    <a:ext uri="{FF2B5EF4-FFF2-40B4-BE49-F238E27FC236}">
                      <a16:creationId xmlns:a16="http://schemas.microsoft.com/office/drawing/2014/main" id="{689FFE6B-6ADF-4782-8E0D-35F6EBE2EC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68" y="1776"/>
                  <a:ext cx="1296" cy="1248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1" name="Line 32">
                  <a:extLst>
                    <a:ext uri="{FF2B5EF4-FFF2-40B4-BE49-F238E27FC236}">
                      <a16:creationId xmlns:a16="http://schemas.microsoft.com/office/drawing/2014/main" id="{FD870C0F-8C00-4DCB-BA42-156CC3A7E7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64" y="1536"/>
                  <a:ext cx="0" cy="14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38" name="Line 51">
                <a:extLst>
                  <a:ext uri="{FF2B5EF4-FFF2-40B4-BE49-F238E27FC236}">
                    <a16:creationId xmlns:a16="http://schemas.microsoft.com/office/drawing/2014/main" id="{C3ACB5D6-4ECA-4A8F-88D8-CF29E5261C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1968"/>
                <a:ext cx="48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" name="Group 21">
              <a:extLst>
                <a:ext uri="{FF2B5EF4-FFF2-40B4-BE49-F238E27FC236}">
                  <a16:creationId xmlns:a16="http://schemas.microsoft.com/office/drawing/2014/main" id="{72E1AE28-6F8F-4EA6-98D2-0E95E01C6EBE}"/>
                </a:ext>
              </a:extLst>
            </p:cNvPr>
            <p:cNvGrpSpPr>
              <a:grpSpLocks/>
            </p:cNvGrpSpPr>
            <p:nvPr/>
          </p:nvGrpSpPr>
          <p:grpSpPr bwMode="auto">
            <a:xfrm rot="19331052" flipV="1">
              <a:off x="4593212" y="3876776"/>
              <a:ext cx="895350" cy="1016000"/>
              <a:chOff x="1182" y="894"/>
              <a:chExt cx="564" cy="640"/>
            </a:xfrm>
          </p:grpSpPr>
          <p:sp>
            <p:nvSpPr>
              <p:cNvPr id="45" name="Line 22">
                <a:extLst>
                  <a:ext uri="{FF2B5EF4-FFF2-40B4-BE49-F238E27FC236}">
                    <a16:creationId xmlns:a16="http://schemas.microsoft.com/office/drawing/2014/main" id="{94AB17B0-3E39-48B8-8A33-09681B6867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9" y="894"/>
                <a:ext cx="287" cy="37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46" name="Group 25">
                <a:extLst>
                  <a:ext uri="{FF2B5EF4-FFF2-40B4-BE49-F238E27FC236}">
                    <a16:creationId xmlns:a16="http://schemas.microsoft.com/office/drawing/2014/main" id="{2C12DFB9-B23D-4F48-AEEC-32D2A9A4C2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180804">
                <a:off x="1182" y="1126"/>
                <a:ext cx="260" cy="408"/>
                <a:chOff x="3979" y="3269"/>
                <a:chExt cx="260" cy="408"/>
              </a:xfrm>
            </p:grpSpPr>
            <p:sp>
              <p:nvSpPr>
                <p:cNvPr id="47" name="Freeform 24">
                  <a:extLst>
                    <a:ext uri="{FF2B5EF4-FFF2-40B4-BE49-F238E27FC236}">
                      <a16:creationId xmlns:a16="http://schemas.microsoft.com/office/drawing/2014/main" id="{5F1F9384-C882-4855-8DBC-41C25363D7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4" y="3371"/>
                  <a:ext cx="180" cy="306"/>
                </a:xfrm>
                <a:custGeom>
                  <a:avLst/>
                  <a:gdLst>
                    <a:gd name="T0" fmla="*/ 9 w 202"/>
                    <a:gd name="T1" fmla="*/ 305 h 306"/>
                    <a:gd name="T2" fmla="*/ 0 w 202"/>
                    <a:gd name="T3" fmla="*/ 22 h 306"/>
                    <a:gd name="T4" fmla="*/ 4 w 202"/>
                    <a:gd name="T5" fmla="*/ 13 h 306"/>
                    <a:gd name="T6" fmla="*/ 9 w 202"/>
                    <a:gd name="T7" fmla="*/ 14 h 306"/>
                    <a:gd name="T8" fmla="*/ 12 w 202"/>
                    <a:gd name="T9" fmla="*/ 13 h 306"/>
                    <a:gd name="T10" fmla="*/ 12 w 202"/>
                    <a:gd name="T11" fmla="*/ 10 h 306"/>
                    <a:gd name="T12" fmla="*/ 15 w 202"/>
                    <a:gd name="T13" fmla="*/ 11 h 306"/>
                    <a:gd name="T14" fmla="*/ 18 w 202"/>
                    <a:gd name="T15" fmla="*/ 7 h 306"/>
                    <a:gd name="T16" fmla="*/ 20 w 202"/>
                    <a:gd name="T17" fmla="*/ 9 h 306"/>
                    <a:gd name="T18" fmla="*/ 23 w 202"/>
                    <a:gd name="T19" fmla="*/ 6 h 306"/>
                    <a:gd name="T20" fmla="*/ 26 w 202"/>
                    <a:gd name="T21" fmla="*/ 5 h 306"/>
                    <a:gd name="T22" fmla="*/ 29 w 202"/>
                    <a:gd name="T23" fmla="*/ 3 h 306"/>
                    <a:gd name="T24" fmla="*/ 32 w 202"/>
                    <a:gd name="T25" fmla="*/ 4 h 306"/>
                    <a:gd name="T26" fmla="*/ 35 w 202"/>
                    <a:gd name="T27" fmla="*/ 3 h 306"/>
                    <a:gd name="T28" fmla="*/ 37 w 202"/>
                    <a:gd name="T29" fmla="*/ 0 h 306"/>
                    <a:gd name="T30" fmla="*/ 42 w 202"/>
                    <a:gd name="T31" fmla="*/ 0 h 306"/>
                    <a:gd name="T32" fmla="*/ 45 w 202"/>
                    <a:gd name="T33" fmla="*/ 1 h 306"/>
                    <a:gd name="T34" fmla="*/ 47 w 202"/>
                    <a:gd name="T35" fmla="*/ 1 h 306"/>
                    <a:gd name="T36" fmla="*/ 48 w 202"/>
                    <a:gd name="T37" fmla="*/ 3 h 306"/>
                    <a:gd name="T38" fmla="*/ 52 w 202"/>
                    <a:gd name="T39" fmla="*/ 4 h 306"/>
                    <a:gd name="T40" fmla="*/ 55 w 202"/>
                    <a:gd name="T41" fmla="*/ 7 h 306"/>
                    <a:gd name="T42" fmla="*/ 58 w 202"/>
                    <a:gd name="T43" fmla="*/ 7 h 306"/>
                    <a:gd name="T44" fmla="*/ 62 w 202"/>
                    <a:gd name="T45" fmla="*/ 10 h 306"/>
                    <a:gd name="T46" fmla="*/ 64 w 202"/>
                    <a:gd name="T47" fmla="*/ 12 h 306"/>
                    <a:gd name="T48" fmla="*/ 69 w 202"/>
                    <a:gd name="T49" fmla="*/ 11 h 306"/>
                    <a:gd name="T50" fmla="*/ 70 w 202"/>
                    <a:gd name="T51" fmla="*/ 16 h 306"/>
                    <a:gd name="T52" fmla="*/ 74 w 202"/>
                    <a:gd name="T53" fmla="*/ 17 h 306"/>
                    <a:gd name="T54" fmla="*/ 76 w 202"/>
                    <a:gd name="T55" fmla="*/ 19 h 306"/>
                    <a:gd name="T56" fmla="*/ 78 w 202"/>
                    <a:gd name="T57" fmla="*/ 21 h 306"/>
                    <a:gd name="T58" fmla="*/ 80 w 202"/>
                    <a:gd name="T59" fmla="*/ 24 h 306"/>
                    <a:gd name="T60" fmla="*/ 82 w 202"/>
                    <a:gd name="T61" fmla="*/ 27 h 306"/>
                    <a:gd name="T62" fmla="*/ 85 w 202"/>
                    <a:gd name="T63" fmla="*/ 31 h 306"/>
                    <a:gd name="T64" fmla="*/ 86 w 202"/>
                    <a:gd name="T65" fmla="*/ 35 h 306"/>
                    <a:gd name="T66" fmla="*/ 87 w 202"/>
                    <a:gd name="T67" fmla="*/ 36 h 306"/>
                    <a:gd name="T68" fmla="*/ 90 w 202"/>
                    <a:gd name="T69" fmla="*/ 41 h 306"/>
                    <a:gd name="T70" fmla="*/ 91 w 202"/>
                    <a:gd name="T71" fmla="*/ 44 h 306"/>
                    <a:gd name="T72" fmla="*/ 94 w 202"/>
                    <a:gd name="T73" fmla="*/ 46 h 306"/>
                    <a:gd name="T74" fmla="*/ 96 w 202"/>
                    <a:gd name="T75" fmla="*/ 50 h 306"/>
                    <a:gd name="T76" fmla="*/ 99 w 202"/>
                    <a:gd name="T77" fmla="*/ 53 h 306"/>
                    <a:gd name="T78" fmla="*/ 101 w 202"/>
                    <a:gd name="T79" fmla="*/ 55 h 306"/>
                    <a:gd name="T80" fmla="*/ 102 w 202"/>
                    <a:gd name="T81" fmla="*/ 59 h 306"/>
                    <a:gd name="T82" fmla="*/ 104 w 202"/>
                    <a:gd name="T83" fmla="*/ 62 h 306"/>
                    <a:gd name="T84" fmla="*/ 105 w 202"/>
                    <a:gd name="T85" fmla="*/ 67 h 306"/>
                    <a:gd name="T86" fmla="*/ 106 w 202"/>
                    <a:gd name="T87" fmla="*/ 73 h 306"/>
                    <a:gd name="T88" fmla="*/ 107 w 202"/>
                    <a:gd name="T89" fmla="*/ 76 h 306"/>
                    <a:gd name="T90" fmla="*/ 110 w 202"/>
                    <a:gd name="T91" fmla="*/ 80 h 306"/>
                    <a:gd name="T92" fmla="*/ 111 w 202"/>
                    <a:gd name="T93" fmla="*/ 84 h 306"/>
                    <a:gd name="T94" fmla="*/ 113 w 202"/>
                    <a:gd name="T95" fmla="*/ 90 h 306"/>
                    <a:gd name="T96" fmla="*/ 113 w 202"/>
                    <a:gd name="T97" fmla="*/ 99 h 306"/>
                    <a:gd name="T98" fmla="*/ 9 w 202"/>
                    <a:gd name="T99" fmla="*/ 305 h 30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202"/>
                    <a:gd name="T151" fmla="*/ 0 h 306"/>
                    <a:gd name="T152" fmla="*/ 202 w 202"/>
                    <a:gd name="T153" fmla="*/ 306 h 30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202" h="306">
                      <a:moveTo>
                        <a:pt x="16" y="305"/>
                      </a:moveTo>
                      <a:lnTo>
                        <a:pt x="0" y="22"/>
                      </a:lnTo>
                      <a:lnTo>
                        <a:pt x="9" y="13"/>
                      </a:lnTo>
                      <a:lnTo>
                        <a:pt x="15" y="14"/>
                      </a:lnTo>
                      <a:lnTo>
                        <a:pt x="21" y="13"/>
                      </a:lnTo>
                      <a:lnTo>
                        <a:pt x="22" y="10"/>
                      </a:lnTo>
                      <a:lnTo>
                        <a:pt x="27" y="11"/>
                      </a:lnTo>
                      <a:lnTo>
                        <a:pt x="31" y="7"/>
                      </a:lnTo>
                      <a:lnTo>
                        <a:pt x="37" y="9"/>
                      </a:lnTo>
                      <a:lnTo>
                        <a:pt x="41" y="6"/>
                      </a:lnTo>
                      <a:lnTo>
                        <a:pt x="46" y="5"/>
                      </a:lnTo>
                      <a:lnTo>
                        <a:pt x="52" y="3"/>
                      </a:lnTo>
                      <a:lnTo>
                        <a:pt x="57" y="4"/>
                      </a:lnTo>
                      <a:lnTo>
                        <a:pt x="62" y="3"/>
                      </a:lnTo>
                      <a:lnTo>
                        <a:pt x="66" y="0"/>
                      </a:lnTo>
                      <a:lnTo>
                        <a:pt x="74" y="0"/>
                      </a:lnTo>
                      <a:lnTo>
                        <a:pt x="80" y="1"/>
                      </a:lnTo>
                      <a:lnTo>
                        <a:pt x="83" y="1"/>
                      </a:lnTo>
                      <a:lnTo>
                        <a:pt x="86" y="3"/>
                      </a:lnTo>
                      <a:lnTo>
                        <a:pt x="92" y="4"/>
                      </a:lnTo>
                      <a:lnTo>
                        <a:pt x="98" y="7"/>
                      </a:lnTo>
                      <a:lnTo>
                        <a:pt x="103" y="7"/>
                      </a:lnTo>
                      <a:lnTo>
                        <a:pt x="111" y="10"/>
                      </a:lnTo>
                      <a:lnTo>
                        <a:pt x="115" y="12"/>
                      </a:lnTo>
                      <a:lnTo>
                        <a:pt x="121" y="11"/>
                      </a:lnTo>
                      <a:lnTo>
                        <a:pt x="125" y="16"/>
                      </a:lnTo>
                      <a:lnTo>
                        <a:pt x="131" y="17"/>
                      </a:lnTo>
                      <a:lnTo>
                        <a:pt x="135" y="19"/>
                      </a:lnTo>
                      <a:lnTo>
                        <a:pt x="140" y="21"/>
                      </a:lnTo>
                      <a:lnTo>
                        <a:pt x="142" y="24"/>
                      </a:lnTo>
                      <a:lnTo>
                        <a:pt x="146" y="27"/>
                      </a:lnTo>
                      <a:lnTo>
                        <a:pt x="151" y="31"/>
                      </a:lnTo>
                      <a:lnTo>
                        <a:pt x="153" y="35"/>
                      </a:lnTo>
                      <a:lnTo>
                        <a:pt x="156" y="36"/>
                      </a:lnTo>
                      <a:lnTo>
                        <a:pt x="160" y="41"/>
                      </a:lnTo>
                      <a:lnTo>
                        <a:pt x="163" y="44"/>
                      </a:lnTo>
                      <a:lnTo>
                        <a:pt x="168" y="46"/>
                      </a:lnTo>
                      <a:lnTo>
                        <a:pt x="172" y="50"/>
                      </a:lnTo>
                      <a:lnTo>
                        <a:pt x="176" y="53"/>
                      </a:lnTo>
                      <a:lnTo>
                        <a:pt x="178" y="55"/>
                      </a:lnTo>
                      <a:lnTo>
                        <a:pt x="182" y="59"/>
                      </a:lnTo>
                      <a:lnTo>
                        <a:pt x="185" y="62"/>
                      </a:lnTo>
                      <a:lnTo>
                        <a:pt x="186" y="67"/>
                      </a:lnTo>
                      <a:lnTo>
                        <a:pt x="189" y="73"/>
                      </a:lnTo>
                      <a:lnTo>
                        <a:pt x="192" y="76"/>
                      </a:lnTo>
                      <a:lnTo>
                        <a:pt x="196" y="80"/>
                      </a:lnTo>
                      <a:lnTo>
                        <a:pt x="198" y="84"/>
                      </a:lnTo>
                      <a:lnTo>
                        <a:pt x="200" y="90"/>
                      </a:lnTo>
                      <a:lnTo>
                        <a:pt x="201" y="99"/>
                      </a:lnTo>
                      <a:lnTo>
                        <a:pt x="16" y="305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Arc 25">
                  <a:extLst>
                    <a:ext uri="{FF2B5EF4-FFF2-40B4-BE49-F238E27FC236}">
                      <a16:creationId xmlns:a16="http://schemas.microsoft.com/office/drawing/2014/main" id="{37B1FCFA-05C3-4FF6-A6BB-6FCBF9F8D1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380000">
                  <a:off x="4011" y="3348"/>
                  <a:ext cx="132" cy="149"/>
                </a:xfrm>
                <a:custGeom>
                  <a:avLst/>
                  <a:gdLst>
                    <a:gd name="T0" fmla="*/ 0 w 21745"/>
                    <a:gd name="T1" fmla="*/ 0 h 21600"/>
                    <a:gd name="T2" fmla="*/ 0 w 21745"/>
                    <a:gd name="T3" fmla="*/ 0 h 21600"/>
                    <a:gd name="T4" fmla="*/ 0 w 217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745"/>
                    <a:gd name="T10" fmla="*/ 0 h 21600"/>
                    <a:gd name="T11" fmla="*/ 21745 w 217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745" h="21600" fill="none" extrusionOk="0">
                      <a:moveTo>
                        <a:pt x="0" y="0"/>
                      </a:moveTo>
                      <a:cubicBezTo>
                        <a:pt x="48" y="0"/>
                        <a:pt x="96" y="-1"/>
                        <a:pt x="145" y="0"/>
                      </a:cubicBezTo>
                      <a:cubicBezTo>
                        <a:pt x="12074" y="0"/>
                        <a:pt x="21745" y="9670"/>
                        <a:pt x="21745" y="21600"/>
                      </a:cubicBezTo>
                    </a:path>
                    <a:path w="21745" h="21600" stroke="0" extrusionOk="0">
                      <a:moveTo>
                        <a:pt x="0" y="0"/>
                      </a:moveTo>
                      <a:cubicBezTo>
                        <a:pt x="48" y="0"/>
                        <a:pt x="96" y="-1"/>
                        <a:pt x="145" y="0"/>
                      </a:cubicBezTo>
                      <a:cubicBezTo>
                        <a:pt x="12074" y="0"/>
                        <a:pt x="21745" y="9670"/>
                        <a:pt x="21745" y="21600"/>
                      </a:cubicBezTo>
                      <a:lnTo>
                        <a:pt x="145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54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Line 26">
                  <a:extLst>
                    <a:ext uri="{FF2B5EF4-FFF2-40B4-BE49-F238E27FC236}">
                      <a16:creationId xmlns:a16="http://schemas.microsoft.com/office/drawing/2014/main" id="{AA2228D5-FAC2-41F2-AA99-011AA529FA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79" y="3269"/>
                  <a:ext cx="20" cy="40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Oval 27">
                  <a:extLst>
                    <a:ext uri="{FF2B5EF4-FFF2-40B4-BE49-F238E27FC236}">
                      <a16:creationId xmlns:a16="http://schemas.microsoft.com/office/drawing/2014/main" id="{CFDA879C-D0B5-466D-9B0C-1B57CE9257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3960000">
                  <a:off x="4047" y="3351"/>
                  <a:ext cx="71" cy="111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1" name="Line 28">
                  <a:extLst>
                    <a:ext uri="{FF2B5EF4-FFF2-40B4-BE49-F238E27FC236}">
                      <a16:creationId xmlns:a16="http://schemas.microsoft.com/office/drawing/2014/main" id="{CBD3337E-CA1A-4429-873E-71894F989F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9" y="3376"/>
                  <a:ext cx="240" cy="3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2" name="Line 31">
              <a:extLst>
                <a:ext uri="{FF2B5EF4-FFF2-40B4-BE49-F238E27FC236}">
                  <a16:creationId xmlns:a16="http://schemas.microsoft.com/office/drawing/2014/main" id="{B24FE497-2889-4417-85C4-20F334D9AD4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5082005" y="2543406"/>
              <a:ext cx="1229612" cy="264192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Line 31">
              <a:extLst>
                <a:ext uri="{FF2B5EF4-FFF2-40B4-BE49-F238E27FC236}">
                  <a16:creationId xmlns:a16="http://schemas.microsoft.com/office/drawing/2014/main" id="{D13D0009-B5F3-42BA-A442-07143BD649E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5335855" y="3549864"/>
              <a:ext cx="799717" cy="26909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Line 31">
              <a:extLst>
                <a:ext uri="{FF2B5EF4-FFF2-40B4-BE49-F238E27FC236}">
                  <a16:creationId xmlns:a16="http://schemas.microsoft.com/office/drawing/2014/main" id="{1B9906A3-90F2-46DC-B8F2-0DA8A3F3BD1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5441365" y="3442394"/>
              <a:ext cx="644285" cy="26725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Line 31">
              <a:extLst>
                <a:ext uri="{FF2B5EF4-FFF2-40B4-BE49-F238E27FC236}">
                  <a16:creationId xmlns:a16="http://schemas.microsoft.com/office/drawing/2014/main" id="{9D7B821B-C463-4889-ABDE-DAC1967E0DA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5567481" y="3342835"/>
              <a:ext cx="402409" cy="26461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Line 31">
              <a:extLst>
                <a:ext uri="{FF2B5EF4-FFF2-40B4-BE49-F238E27FC236}">
                  <a16:creationId xmlns:a16="http://schemas.microsoft.com/office/drawing/2014/main" id="{37378F16-3E1A-492D-B021-536D5AFC388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5674143" y="3235506"/>
              <a:ext cx="182528" cy="26527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8CCFB67-9DA4-4BBA-A84B-71AE72D0D5BB}"/>
                </a:ext>
              </a:extLst>
            </p:cNvPr>
            <p:cNvSpPr txBox="1"/>
            <p:nvPr/>
          </p:nvSpPr>
          <p:spPr>
            <a:xfrm>
              <a:off x="5161338" y="5396794"/>
              <a:ext cx="40135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These rays never hit the projection plane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D82DD7D0-19E2-4A93-AEAD-C93A84EF41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5713" y="5174378"/>
              <a:ext cx="517743" cy="2990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Line 32">
              <a:extLst>
                <a:ext uri="{FF2B5EF4-FFF2-40B4-BE49-F238E27FC236}">
                  <a16:creationId xmlns:a16="http://schemas.microsoft.com/office/drawing/2014/main" id="{EB71123C-1008-4526-8316-07386CAAF7F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4410002" y="-879605"/>
              <a:ext cx="0" cy="64691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F228969-9C22-4BA7-9D59-1B9F3270ECDF}"/>
                </a:ext>
              </a:extLst>
            </p:cNvPr>
            <p:cNvSpPr txBox="1"/>
            <p:nvPr/>
          </p:nvSpPr>
          <p:spPr>
            <a:xfrm>
              <a:off x="7652595" y="2170283"/>
              <a:ext cx="17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Projection plane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53B5A96-8C3A-4DA3-9AC4-D294E5F6932D}"/>
                </a:ext>
              </a:extLst>
            </p:cNvPr>
            <p:cNvSpPr txBox="1"/>
            <p:nvPr/>
          </p:nvSpPr>
          <p:spPr>
            <a:xfrm>
              <a:off x="3830600" y="4872899"/>
              <a:ext cx="11000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Camera D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9B381EF-D1C8-426D-855D-C89C75AE4B05}"/>
                </a:ext>
              </a:extLst>
            </p:cNvPr>
            <p:cNvSpPr txBox="1"/>
            <p:nvPr/>
          </p:nvSpPr>
          <p:spPr>
            <a:xfrm>
              <a:off x="2016413" y="4236958"/>
              <a:ext cx="1648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Cameras A, B, C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7DC92302-7C5D-4ECD-A957-2C333B0F4253}"/>
                </a:ext>
              </a:extLst>
            </p:cNvPr>
            <p:cNvCxnSpPr>
              <a:cxnSpLocks/>
              <a:stCxn id="64" idx="3"/>
            </p:cNvCxnSpPr>
            <p:nvPr/>
          </p:nvCxnSpPr>
          <p:spPr>
            <a:xfrm flipV="1">
              <a:off x="3664813" y="4337513"/>
              <a:ext cx="343409" cy="8411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F0ED8E7-6DC9-4AF1-8D72-4B089C6834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84806" y="4661864"/>
              <a:ext cx="237490" cy="2291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tangle 2">
            <a:extLst>
              <a:ext uri="{FF2B5EF4-FFF2-40B4-BE49-F238E27FC236}">
                <a16:creationId xmlns:a16="http://schemas.microsoft.com/office/drawing/2014/main" id="{59088711-498E-4ACE-B21C-80058E0CA708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Answer: No</a:t>
            </a:r>
          </a:p>
        </p:txBody>
      </p:sp>
    </p:spTree>
    <p:extLst>
      <p:ext uri="{BB962C8B-B14F-4D97-AF65-F5344CB8AC3E}">
        <p14:creationId xmlns:p14="http://schemas.microsoft.com/office/powerpoint/2010/main" val="2176944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Panoramas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if you want a 360</a:t>
            </a:r>
            <a:r>
              <a:rPr lang="en-US">
                <a:cs typeface="Arial" pitchFamily="34" charset="0"/>
                <a:sym typeface="Symbol" pitchFamily="18" charset="2"/>
              </a:rPr>
              <a:t></a:t>
            </a:r>
            <a:r>
              <a:rPr lang="en-US"/>
              <a:t> field of view?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 rot="1842902">
            <a:off x="5407932" y="3439892"/>
            <a:ext cx="412750" cy="647700"/>
            <a:chOff x="3979" y="3269"/>
            <a:chExt cx="260" cy="408"/>
          </a:xfrm>
        </p:grpSpPr>
        <p:sp>
          <p:nvSpPr>
            <p:cNvPr id="12303" name="Freeform 14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4 w 202"/>
                <a:gd name="T1" fmla="*/ 305 h 306"/>
                <a:gd name="T2" fmla="*/ 0 w 202"/>
                <a:gd name="T3" fmla="*/ 22 h 306"/>
                <a:gd name="T4" fmla="*/ 8 w 202"/>
                <a:gd name="T5" fmla="*/ 13 h 306"/>
                <a:gd name="T6" fmla="*/ 13 w 202"/>
                <a:gd name="T7" fmla="*/ 14 h 306"/>
                <a:gd name="T8" fmla="*/ 19 w 202"/>
                <a:gd name="T9" fmla="*/ 13 h 306"/>
                <a:gd name="T10" fmla="*/ 20 w 202"/>
                <a:gd name="T11" fmla="*/ 10 h 306"/>
                <a:gd name="T12" fmla="*/ 24 w 202"/>
                <a:gd name="T13" fmla="*/ 11 h 306"/>
                <a:gd name="T14" fmla="*/ 28 w 202"/>
                <a:gd name="T15" fmla="*/ 7 h 306"/>
                <a:gd name="T16" fmla="*/ 33 w 202"/>
                <a:gd name="T17" fmla="*/ 9 h 306"/>
                <a:gd name="T18" fmla="*/ 37 w 202"/>
                <a:gd name="T19" fmla="*/ 6 h 306"/>
                <a:gd name="T20" fmla="*/ 41 w 202"/>
                <a:gd name="T21" fmla="*/ 5 h 306"/>
                <a:gd name="T22" fmla="*/ 46 w 202"/>
                <a:gd name="T23" fmla="*/ 3 h 306"/>
                <a:gd name="T24" fmla="*/ 51 w 202"/>
                <a:gd name="T25" fmla="*/ 4 h 306"/>
                <a:gd name="T26" fmla="*/ 55 w 202"/>
                <a:gd name="T27" fmla="*/ 3 h 306"/>
                <a:gd name="T28" fmla="*/ 59 w 202"/>
                <a:gd name="T29" fmla="*/ 0 h 306"/>
                <a:gd name="T30" fmla="*/ 66 w 202"/>
                <a:gd name="T31" fmla="*/ 0 h 306"/>
                <a:gd name="T32" fmla="*/ 71 w 202"/>
                <a:gd name="T33" fmla="*/ 1 h 306"/>
                <a:gd name="T34" fmla="*/ 74 w 202"/>
                <a:gd name="T35" fmla="*/ 1 h 306"/>
                <a:gd name="T36" fmla="*/ 77 w 202"/>
                <a:gd name="T37" fmla="*/ 3 h 306"/>
                <a:gd name="T38" fmla="*/ 82 w 202"/>
                <a:gd name="T39" fmla="*/ 4 h 306"/>
                <a:gd name="T40" fmla="*/ 87 w 202"/>
                <a:gd name="T41" fmla="*/ 7 h 306"/>
                <a:gd name="T42" fmla="*/ 92 w 202"/>
                <a:gd name="T43" fmla="*/ 7 h 306"/>
                <a:gd name="T44" fmla="*/ 99 w 202"/>
                <a:gd name="T45" fmla="*/ 10 h 306"/>
                <a:gd name="T46" fmla="*/ 102 w 202"/>
                <a:gd name="T47" fmla="*/ 12 h 306"/>
                <a:gd name="T48" fmla="*/ 108 w 202"/>
                <a:gd name="T49" fmla="*/ 11 h 306"/>
                <a:gd name="T50" fmla="*/ 111 w 202"/>
                <a:gd name="T51" fmla="*/ 16 h 306"/>
                <a:gd name="T52" fmla="*/ 117 w 202"/>
                <a:gd name="T53" fmla="*/ 17 h 306"/>
                <a:gd name="T54" fmla="*/ 120 w 202"/>
                <a:gd name="T55" fmla="*/ 19 h 306"/>
                <a:gd name="T56" fmla="*/ 125 w 202"/>
                <a:gd name="T57" fmla="*/ 21 h 306"/>
                <a:gd name="T58" fmla="*/ 127 w 202"/>
                <a:gd name="T59" fmla="*/ 24 h 306"/>
                <a:gd name="T60" fmla="*/ 130 w 202"/>
                <a:gd name="T61" fmla="*/ 27 h 306"/>
                <a:gd name="T62" fmla="*/ 135 w 202"/>
                <a:gd name="T63" fmla="*/ 31 h 306"/>
                <a:gd name="T64" fmla="*/ 136 w 202"/>
                <a:gd name="T65" fmla="*/ 35 h 306"/>
                <a:gd name="T66" fmla="*/ 139 w 202"/>
                <a:gd name="T67" fmla="*/ 36 h 306"/>
                <a:gd name="T68" fmla="*/ 143 w 202"/>
                <a:gd name="T69" fmla="*/ 41 h 306"/>
                <a:gd name="T70" fmla="*/ 145 w 202"/>
                <a:gd name="T71" fmla="*/ 44 h 306"/>
                <a:gd name="T72" fmla="*/ 150 w 202"/>
                <a:gd name="T73" fmla="*/ 46 h 306"/>
                <a:gd name="T74" fmla="*/ 153 w 202"/>
                <a:gd name="T75" fmla="*/ 50 h 306"/>
                <a:gd name="T76" fmla="*/ 157 w 202"/>
                <a:gd name="T77" fmla="*/ 53 h 306"/>
                <a:gd name="T78" fmla="*/ 159 w 202"/>
                <a:gd name="T79" fmla="*/ 55 h 306"/>
                <a:gd name="T80" fmla="*/ 162 w 202"/>
                <a:gd name="T81" fmla="*/ 59 h 306"/>
                <a:gd name="T82" fmla="*/ 165 w 202"/>
                <a:gd name="T83" fmla="*/ 62 h 306"/>
                <a:gd name="T84" fmla="*/ 166 w 202"/>
                <a:gd name="T85" fmla="*/ 67 h 306"/>
                <a:gd name="T86" fmla="*/ 168 w 202"/>
                <a:gd name="T87" fmla="*/ 73 h 306"/>
                <a:gd name="T88" fmla="*/ 171 w 202"/>
                <a:gd name="T89" fmla="*/ 76 h 306"/>
                <a:gd name="T90" fmla="*/ 175 w 202"/>
                <a:gd name="T91" fmla="*/ 80 h 306"/>
                <a:gd name="T92" fmla="*/ 176 w 202"/>
                <a:gd name="T93" fmla="*/ 84 h 306"/>
                <a:gd name="T94" fmla="*/ 178 w 202"/>
                <a:gd name="T95" fmla="*/ 90 h 306"/>
                <a:gd name="T96" fmla="*/ 179 w 202"/>
                <a:gd name="T97" fmla="*/ 99 h 306"/>
                <a:gd name="T98" fmla="*/ 14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4" name="Arc 15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1 w 21745"/>
                <a:gd name="T3" fmla="*/ 1 h 21600"/>
                <a:gd name="T4" fmla="*/ 0 w 21745"/>
                <a:gd name="T5" fmla="*/ 1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Line 16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6" name="Oval 17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Line 18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3" name="Line 28"/>
          <p:cNvSpPr>
            <a:spLocks noChangeShapeType="1"/>
          </p:cNvSpPr>
          <p:nvPr/>
        </p:nvSpPr>
        <p:spPr bwMode="auto">
          <a:xfrm>
            <a:off x="4757057" y="3211292"/>
            <a:ext cx="12954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4" name="Line 29"/>
          <p:cNvSpPr>
            <a:spLocks noChangeShapeType="1"/>
          </p:cNvSpPr>
          <p:nvPr/>
        </p:nvSpPr>
        <p:spPr bwMode="auto">
          <a:xfrm>
            <a:off x="5519057" y="2982692"/>
            <a:ext cx="7620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5" name="Line 30"/>
          <p:cNvSpPr>
            <a:spLocks noChangeShapeType="1"/>
          </p:cNvSpPr>
          <p:nvPr/>
        </p:nvSpPr>
        <p:spPr bwMode="auto">
          <a:xfrm flipH="1">
            <a:off x="5595257" y="3668492"/>
            <a:ext cx="68580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6" name="Line 31"/>
          <p:cNvSpPr>
            <a:spLocks noChangeShapeType="1"/>
          </p:cNvSpPr>
          <p:nvPr/>
        </p:nvSpPr>
        <p:spPr bwMode="auto">
          <a:xfrm flipH="1" flipV="1">
            <a:off x="4604657" y="4506692"/>
            <a:ext cx="15240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7" name="Line 32"/>
          <p:cNvSpPr>
            <a:spLocks noChangeShapeType="1"/>
          </p:cNvSpPr>
          <p:nvPr/>
        </p:nvSpPr>
        <p:spPr bwMode="auto">
          <a:xfrm flipH="1" flipV="1">
            <a:off x="4452257" y="3744692"/>
            <a:ext cx="5334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8" name="Line 33"/>
          <p:cNvSpPr>
            <a:spLocks noChangeShapeType="1"/>
          </p:cNvSpPr>
          <p:nvPr/>
        </p:nvSpPr>
        <p:spPr bwMode="auto">
          <a:xfrm flipH="1">
            <a:off x="4376057" y="2906492"/>
            <a:ext cx="68580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4147458" y="2677893"/>
            <a:ext cx="5394325" cy="2697163"/>
            <a:chOff x="1632" y="960"/>
            <a:chExt cx="3398" cy="1699"/>
          </a:xfrm>
        </p:grpSpPr>
        <p:sp>
          <p:nvSpPr>
            <p:cNvPr id="12300" name="Oval 34"/>
            <p:cNvSpPr>
              <a:spLocks noChangeArrowheads="1"/>
            </p:cNvSpPr>
            <p:nvPr/>
          </p:nvSpPr>
          <p:spPr bwMode="auto">
            <a:xfrm>
              <a:off x="1632" y="960"/>
              <a:ext cx="1536" cy="153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1" name="Text Box 38"/>
            <p:cNvSpPr txBox="1">
              <a:spLocks noChangeArrowheads="1"/>
            </p:cNvSpPr>
            <p:nvPr/>
          </p:nvSpPr>
          <p:spPr bwMode="auto">
            <a:xfrm>
              <a:off x="3247" y="2407"/>
              <a:ext cx="178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mosaic Projection Sphere</a:t>
              </a:r>
            </a:p>
          </p:txBody>
        </p:sp>
        <p:sp>
          <p:nvSpPr>
            <p:cNvPr id="12302" name="Line 39"/>
            <p:cNvSpPr>
              <a:spLocks noChangeShapeType="1"/>
            </p:cNvSpPr>
            <p:nvPr/>
          </p:nvSpPr>
          <p:spPr bwMode="auto">
            <a:xfrm flipH="1" flipV="1">
              <a:off x="2928" y="235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5181600" y="1600204"/>
            <a:ext cx="5486400" cy="762000"/>
          </a:xfrm>
          <a:noFill/>
        </p:spPr>
        <p:txBody>
          <a:bodyPr/>
          <a:lstStyle/>
          <a:p>
            <a:pPr lvl="1"/>
            <a:r>
              <a:rPr lang="en-US" sz="2000">
                <a:latin typeface="+mj-lt"/>
              </a:rPr>
              <a:t>Map 3D point (X,Y,Z) onto sphere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Spherical projection</a:t>
            </a: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2590800" y="2438405"/>
            <a:ext cx="2057400" cy="538163"/>
            <a:chOff x="762000" y="2819400"/>
            <a:chExt cx="2590800" cy="538163"/>
          </a:xfrm>
        </p:grpSpPr>
        <p:sp>
          <p:nvSpPr>
            <p:cNvPr id="13355" name="Oval 8"/>
            <p:cNvSpPr>
              <a:spLocks noChangeArrowheads="1"/>
            </p:cNvSpPr>
            <p:nvPr/>
          </p:nvSpPr>
          <p:spPr bwMode="auto">
            <a:xfrm>
              <a:off x="762000" y="2824163"/>
              <a:ext cx="2590800" cy="5334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356" name="Rectangle 22"/>
            <p:cNvSpPr>
              <a:spLocks noChangeArrowheads="1"/>
            </p:cNvSpPr>
            <p:nvPr/>
          </p:nvSpPr>
          <p:spPr bwMode="auto">
            <a:xfrm>
              <a:off x="762000" y="2819400"/>
              <a:ext cx="259080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357" name="Oval 23"/>
            <p:cNvSpPr>
              <a:spLocks noChangeArrowheads="1"/>
            </p:cNvSpPr>
            <p:nvPr/>
          </p:nvSpPr>
          <p:spPr bwMode="auto">
            <a:xfrm>
              <a:off x="762000" y="2819400"/>
              <a:ext cx="2590800" cy="5334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pic>
        <p:nvPicPr>
          <p:cNvPr id="13317" name="Picture 2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000" y="1985968"/>
            <a:ext cx="8128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Line 24"/>
          <p:cNvSpPr>
            <a:spLocks noChangeShapeType="1"/>
          </p:cNvSpPr>
          <p:nvPr/>
        </p:nvSpPr>
        <p:spPr bwMode="auto">
          <a:xfrm flipV="1">
            <a:off x="4178300" y="1295404"/>
            <a:ext cx="393700" cy="558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3276600" y="2366968"/>
            <a:ext cx="914400" cy="681037"/>
            <a:chOff x="1104" y="1395"/>
            <a:chExt cx="576" cy="429"/>
          </a:xfrm>
        </p:grpSpPr>
        <p:sp>
          <p:nvSpPr>
            <p:cNvPr id="13349" name="Line 9"/>
            <p:cNvSpPr>
              <a:spLocks noChangeShapeType="1"/>
            </p:cNvSpPr>
            <p:nvPr/>
          </p:nvSpPr>
          <p:spPr bwMode="auto">
            <a:xfrm>
              <a:off x="1296" y="1635"/>
              <a:ext cx="2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350" name="Line 10"/>
            <p:cNvSpPr>
              <a:spLocks noChangeShapeType="1"/>
            </p:cNvSpPr>
            <p:nvPr/>
          </p:nvSpPr>
          <p:spPr bwMode="auto">
            <a:xfrm flipV="1">
              <a:off x="1296" y="1395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351" name="Line 11"/>
            <p:cNvSpPr>
              <a:spLocks noChangeShapeType="1"/>
            </p:cNvSpPr>
            <p:nvPr/>
          </p:nvSpPr>
          <p:spPr bwMode="auto">
            <a:xfrm flipH="1">
              <a:off x="1104" y="1632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352" name="Text Box 12"/>
            <p:cNvSpPr txBox="1">
              <a:spLocks noChangeArrowheads="1"/>
            </p:cNvSpPr>
            <p:nvPr/>
          </p:nvSpPr>
          <p:spPr bwMode="auto">
            <a:xfrm>
              <a:off x="1488" y="1587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b="1" i="1">
                  <a:latin typeface="+mj-lt"/>
                </a:rPr>
                <a:t>X</a:t>
              </a:r>
            </a:p>
          </p:txBody>
        </p:sp>
        <p:sp>
          <p:nvSpPr>
            <p:cNvPr id="13353" name="Text Box 13"/>
            <p:cNvSpPr txBox="1">
              <a:spLocks noChangeArrowheads="1"/>
            </p:cNvSpPr>
            <p:nvPr/>
          </p:nvSpPr>
          <p:spPr bwMode="auto">
            <a:xfrm>
              <a:off x="1132" y="1443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b="1" i="1">
                  <a:latin typeface="+mj-lt"/>
                </a:rPr>
                <a:t>Y</a:t>
              </a:r>
            </a:p>
          </p:txBody>
        </p:sp>
        <p:sp>
          <p:nvSpPr>
            <p:cNvPr id="13354" name="Text Box 14"/>
            <p:cNvSpPr txBox="1">
              <a:spLocks noChangeArrowheads="1"/>
            </p:cNvSpPr>
            <p:nvPr/>
          </p:nvSpPr>
          <p:spPr bwMode="auto">
            <a:xfrm>
              <a:off x="1152" y="1632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b="1" i="1">
                  <a:latin typeface="+mj-lt"/>
                </a:rPr>
                <a:t>Z</a:t>
              </a:r>
            </a:p>
          </p:txBody>
        </p:sp>
      </p:grpSp>
      <p:sp>
        <p:nvSpPr>
          <p:cNvPr id="13320" name="Line 16"/>
          <p:cNvSpPr>
            <a:spLocks noChangeShapeType="1"/>
          </p:cNvSpPr>
          <p:nvPr/>
        </p:nvSpPr>
        <p:spPr bwMode="auto">
          <a:xfrm flipV="1">
            <a:off x="3581400" y="2138367"/>
            <a:ext cx="3937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3321" name="Oval 17"/>
          <p:cNvSpPr>
            <a:spLocks noChangeArrowheads="1"/>
          </p:cNvSpPr>
          <p:nvPr/>
        </p:nvSpPr>
        <p:spPr bwMode="auto">
          <a:xfrm>
            <a:off x="3943350" y="2087567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3322" name="Oval 18"/>
          <p:cNvSpPr>
            <a:spLocks noChangeArrowheads="1"/>
          </p:cNvSpPr>
          <p:nvPr/>
        </p:nvSpPr>
        <p:spPr bwMode="auto">
          <a:xfrm>
            <a:off x="4495800" y="129540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pic>
        <p:nvPicPr>
          <p:cNvPr id="13323" name="Picture 2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8200" y="1219205"/>
            <a:ext cx="979488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Text Box 49"/>
          <p:cNvSpPr txBox="1">
            <a:spLocks noChangeArrowheads="1"/>
          </p:cNvSpPr>
          <p:nvPr/>
        </p:nvSpPr>
        <p:spPr bwMode="auto">
          <a:xfrm>
            <a:off x="2971800" y="3671892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+mj-lt"/>
              </a:rPr>
              <a:t>unit sphere</a:t>
            </a:r>
          </a:p>
        </p:txBody>
      </p: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2362200" y="4873629"/>
            <a:ext cx="2667000" cy="1176338"/>
            <a:chOff x="838200" y="4721225"/>
            <a:chExt cx="2667000" cy="1176338"/>
          </a:xfrm>
        </p:grpSpPr>
        <p:sp>
          <p:nvSpPr>
            <p:cNvPr id="13343" name="Rectangle 42"/>
            <p:cNvSpPr>
              <a:spLocks noChangeArrowheads="1"/>
            </p:cNvSpPr>
            <p:nvPr/>
          </p:nvSpPr>
          <p:spPr bwMode="auto">
            <a:xfrm>
              <a:off x="838200" y="4721225"/>
              <a:ext cx="2667000" cy="838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344" name="Line 43"/>
            <p:cNvSpPr>
              <a:spLocks noChangeShapeType="1"/>
            </p:cNvSpPr>
            <p:nvPr/>
          </p:nvSpPr>
          <p:spPr bwMode="auto">
            <a:xfrm flipV="1">
              <a:off x="2057400" y="4800600"/>
              <a:ext cx="0" cy="381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pic>
          <p:nvPicPr>
            <p:cNvPr id="13345" name="Picture 54" descr="Edittex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783345" y="4800600"/>
              <a:ext cx="197855" cy="313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46" name="Line 46"/>
            <p:cNvSpPr>
              <a:spLocks noChangeShapeType="1"/>
            </p:cNvSpPr>
            <p:nvPr/>
          </p:nvSpPr>
          <p:spPr bwMode="auto">
            <a:xfrm>
              <a:off x="2057400" y="5181600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pic>
          <p:nvPicPr>
            <p:cNvPr id="13347" name="Picture 48" descr="Edittex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514600" y="5105400"/>
              <a:ext cx="141288" cy="236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48" name="Text Box 50"/>
            <p:cNvSpPr txBox="1">
              <a:spLocks noChangeArrowheads="1"/>
            </p:cNvSpPr>
            <p:nvPr/>
          </p:nvSpPr>
          <p:spPr bwMode="auto">
            <a:xfrm>
              <a:off x="1066800" y="5530850"/>
              <a:ext cx="22098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latin typeface="+mj-lt"/>
                </a:rPr>
                <a:t>unwrapped sphere</a:t>
              </a:r>
            </a:p>
          </p:txBody>
        </p:sp>
      </p:grpSp>
      <p:sp>
        <p:nvSpPr>
          <p:cNvPr id="574527" name="Line 63"/>
          <p:cNvSpPr>
            <a:spLocks noChangeShapeType="1"/>
          </p:cNvSpPr>
          <p:nvPr/>
        </p:nvSpPr>
        <p:spPr bwMode="auto">
          <a:xfrm>
            <a:off x="3657600" y="4038604"/>
            <a:ext cx="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pic>
        <p:nvPicPr>
          <p:cNvPr id="53" name="Picture 52" descr="Editte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024563" y="3114680"/>
            <a:ext cx="40767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4529" name="Rectangle 65"/>
          <p:cNvSpPr>
            <a:spLocks noChangeArrowheads="1"/>
          </p:cNvSpPr>
          <p:nvPr/>
        </p:nvSpPr>
        <p:spPr bwMode="auto">
          <a:xfrm>
            <a:off x="5181600" y="2667004"/>
            <a:ext cx="548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+mj-lt"/>
              </a:rPr>
              <a:t>Convert to spherical coordinates</a:t>
            </a:r>
          </a:p>
        </p:txBody>
      </p:sp>
      <p:pic>
        <p:nvPicPr>
          <p:cNvPr id="50" name="Picture 49" descr="Edittex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248400" y="2128842"/>
            <a:ext cx="3665538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94"/>
          <p:cNvGrpSpPr>
            <a:grpSpLocks/>
          </p:cNvGrpSpPr>
          <p:nvPr/>
        </p:nvGrpSpPr>
        <p:grpSpPr bwMode="auto">
          <a:xfrm>
            <a:off x="3263900" y="4800597"/>
            <a:ext cx="6337300" cy="1904997"/>
            <a:chOff x="1096" y="2928"/>
            <a:chExt cx="3992" cy="1200"/>
          </a:xfrm>
        </p:grpSpPr>
        <p:sp>
          <p:nvSpPr>
            <p:cNvPr id="13335" name="Rectangle 51"/>
            <p:cNvSpPr>
              <a:spLocks noChangeArrowheads="1"/>
            </p:cNvSpPr>
            <p:nvPr/>
          </p:nvSpPr>
          <p:spPr bwMode="auto">
            <a:xfrm>
              <a:off x="2880" y="3101"/>
              <a:ext cx="2208" cy="81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336" name="Line 52"/>
            <p:cNvSpPr>
              <a:spLocks noChangeShapeType="1"/>
            </p:cNvSpPr>
            <p:nvPr/>
          </p:nvSpPr>
          <p:spPr bwMode="auto">
            <a:xfrm>
              <a:off x="2832" y="3101"/>
              <a:ext cx="0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337" name="Text Box 56"/>
            <p:cNvSpPr txBox="1">
              <a:spLocks noChangeArrowheads="1"/>
            </p:cNvSpPr>
            <p:nvPr/>
          </p:nvSpPr>
          <p:spPr bwMode="auto">
            <a:xfrm>
              <a:off x="3360" y="3897"/>
              <a:ext cx="13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latin typeface="+mj-lt"/>
                </a:rPr>
                <a:t>Spherical image</a:t>
              </a:r>
            </a:p>
          </p:txBody>
        </p:sp>
        <p:sp>
          <p:nvSpPr>
            <p:cNvPr id="13338" name="Line 60"/>
            <p:cNvSpPr>
              <a:spLocks noChangeShapeType="1"/>
            </p:cNvSpPr>
            <p:nvPr/>
          </p:nvSpPr>
          <p:spPr bwMode="auto">
            <a:xfrm rot="5400000" flipV="1">
              <a:off x="3048" y="288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339" name="Line 64"/>
            <p:cNvSpPr>
              <a:spLocks noChangeShapeType="1"/>
            </p:cNvSpPr>
            <p:nvPr/>
          </p:nvSpPr>
          <p:spPr bwMode="auto">
            <a:xfrm>
              <a:off x="2352" y="3264"/>
              <a:ext cx="432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pic>
          <p:nvPicPr>
            <p:cNvPr id="13340" name="Picture 74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681" y="3148"/>
              <a:ext cx="95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1" name="Picture 75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264" y="2928"/>
              <a:ext cx="95" cy="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2" name="Picture 76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096" y="3286"/>
              <a:ext cx="392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4530" name="Rectangle 66"/>
          <p:cNvSpPr>
            <a:spLocks noChangeArrowheads="1"/>
          </p:cNvSpPr>
          <p:nvPr/>
        </p:nvSpPr>
        <p:spPr bwMode="auto">
          <a:xfrm>
            <a:off x="5181600" y="3429004"/>
            <a:ext cx="548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+mj-lt"/>
              </a:rPr>
              <a:t>Convert to spherical image coordinates</a:t>
            </a:r>
          </a:p>
        </p:txBody>
      </p:sp>
      <p:pic>
        <p:nvPicPr>
          <p:cNvPr id="54" name="Picture 53" descr="Edittex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553200" y="3873504"/>
            <a:ext cx="29718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4561" name="Rectangle 97"/>
          <p:cNvSpPr>
            <a:spLocks noChangeArrowheads="1"/>
          </p:cNvSpPr>
          <p:nvPr/>
        </p:nvSpPr>
        <p:spPr bwMode="auto">
          <a:xfrm>
            <a:off x="5181600" y="4191004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+mj-lt"/>
              </a:rPr>
              <a:t>s defines size of the final image</a:t>
            </a:r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Tx/>
              <a:buChar char="»"/>
            </a:pPr>
            <a:r>
              <a:rPr lang="en-US" sz="1400" dirty="0">
                <a:latin typeface="+mj-lt"/>
              </a:rPr>
              <a:t>often convenient to set s = camera focal length</a:t>
            </a:r>
          </a:p>
        </p:txBody>
      </p:sp>
      <p:sp>
        <p:nvSpPr>
          <p:cNvPr id="13334" name="Oval 55"/>
          <p:cNvSpPr>
            <a:spLocks noChangeArrowheads="1"/>
          </p:cNvSpPr>
          <p:nvPr/>
        </p:nvSpPr>
        <p:spPr bwMode="auto">
          <a:xfrm>
            <a:off x="2590800" y="1676404"/>
            <a:ext cx="2057400" cy="2057400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527" grpId="0" animBg="1"/>
      <p:bldP spid="574529" grpId="0"/>
      <p:bldP spid="574530" grpId="0"/>
      <p:bldP spid="5745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243138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Unwrapping a sphere</a:t>
            </a:r>
          </a:p>
        </p:txBody>
      </p:sp>
      <p:pic>
        <p:nvPicPr>
          <p:cNvPr id="8806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4400" y="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36" name="Picture 5" descr="C:\snavely\work\teaching\09Fa-CS6610\lectures\lec07\earthmap1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91455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9"/>
          <p:cNvSpPr txBox="1">
            <a:spLocks noChangeArrowheads="1"/>
          </p:cNvSpPr>
          <p:nvPr/>
        </p:nvSpPr>
        <p:spPr bwMode="auto">
          <a:xfrm>
            <a:off x="7662864" y="2014539"/>
            <a:ext cx="30003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Credit: JHT’s Planetary Pixel Emporium</a:t>
            </a:r>
          </a:p>
        </p:txBody>
      </p:sp>
    </p:spTree>
    <p:extLst>
      <p:ext uri="{BB962C8B-B14F-4D97-AF65-F5344CB8AC3E}">
        <p14:creationId xmlns:p14="http://schemas.microsoft.com/office/powerpoint/2010/main" val="1832853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4437064" y="3963989"/>
            <a:ext cx="1781175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Arial" pitchFamily="34" charset="0"/>
              </a:rPr>
              <a:t>f = 200 (pixels)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Spherical reprojection</a:t>
            </a:r>
          </a:p>
        </p:txBody>
      </p:sp>
      <p:sp>
        <p:nvSpPr>
          <p:cNvPr id="1638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09800" y="4876800"/>
            <a:ext cx="7924800" cy="1524000"/>
          </a:xfrm>
        </p:spPr>
        <p:txBody>
          <a:bodyPr/>
          <a:lstStyle/>
          <a:p>
            <a:r>
              <a:rPr lang="en-US"/>
              <a:t>Map image to spherical coordinates</a:t>
            </a:r>
          </a:p>
          <a:p>
            <a:pPr lvl="1"/>
            <a:r>
              <a:rPr lang="en-US"/>
              <a:t>need to know the focal length</a:t>
            </a:r>
          </a:p>
        </p:txBody>
      </p:sp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2882901" y="3963989"/>
            <a:ext cx="747713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Arial" pitchFamily="34" charset="0"/>
              </a:rPr>
              <a:t>input</a:t>
            </a:r>
          </a:p>
        </p:txBody>
      </p:sp>
      <p:sp>
        <p:nvSpPr>
          <p:cNvPr id="16390" name="Text Box 12"/>
          <p:cNvSpPr txBox="1">
            <a:spLocks noChangeArrowheads="1"/>
          </p:cNvSpPr>
          <p:nvPr/>
        </p:nvSpPr>
        <p:spPr bwMode="auto">
          <a:xfrm>
            <a:off x="8843964" y="3963989"/>
            <a:ext cx="909637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Arial" pitchFamily="34" charset="0"/>
              </a:rPr>
              <a:t>f = 800</a:t>
            </a:r>
          </a:p>
        </p:txBody>
      </p:sp>
      <p:sp>
        <p:nvSpPr>
          <p:cNvPr id="16391" name="Text Box 15"/>
          <p:cNvSpPr txBox="1">
            <a:spLocks noChangeArrowheads="1"/>
          </p:cNvSpPr>
          <p:nvPr/>
        </p:nvSpPr>
        <p:spPr bwMode="auto">
          <a:xfrm>
            <a:off x="6756400" y="3963989"/>
            <a:ext cx="90805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Arial" pitchFamily="34" charset="0"/>
              </a:rPr>
              <a:t>f = 400</a:t>
            </a:r>
          </a:p>
        </p:txBody>
      </p:sp>
      <p:pic>
        <p:nvPicPr>
          <p:cNvPr id="16392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43900" y="14478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4478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4478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14478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Aligning spherical images</a:t>
            </a:r>
          </a:p>
        </p:txBody>
      </p:sp>
      <p:sp>
        <p:nvSpPr>
          <p:cNvPr id="1741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09800" y="4757070"/>
            <a:ext cx="8458200" cy="1524000"/>
          </a:xfrm>
        </p:spPr>
        <p:txBody>
          <a:bodyPr>
            <a:normAutofit/>
          </a:bodyPr>
          <a:lstStyle/>
          <a:p>
            <a:r>
              <a:rPr lang="en-US" sz="2400" dirty="0"/>
              <a:t>Suppose we rotate the camera by </a:t>
            </a:r>
            <a:r>
              <a:rPr lang="en-US" sz="2400" dirty="0">
                <a:sym typeface="Symbol" pitchFamily="18" charset="2"/>
              </a:rPr>
              <a:t> </a:t>
            </a:r>
            <a:r>
              <a:rPr lang="en-US" sz="2400" dirty="0"/>
              <a:t>about the vertical axis</a:t>
            </a:r>
          </a:p>
          <a:p>
            <a:pPr lvl="1"/>
            <a:r>
              <a:rPr lang="en-US" sz="2000" dirty="0"/>
              <a:t>How does this change the spherical image?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632870"/>
            <a:ext cx="21336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632870"/>
            <a:ext cx="21145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21614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Aligning spherical images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743" y="1654629"/>
            <a:ext cx="21336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7993" y="1640342"/>
            <a:ext cx="21145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2209800" y="4757070"/>
            <a:ext cx="8458200" cy="3309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/>
              <a:t>Suppose we rotate the camera by </a:t>
            </a:r>
            <a:r>
              <a:rPr lang="en-US" sz="2400" dirty="0">
                <a:sym typeface="Symbol" pitchFamily="18" charset="2"/>
              </a:rPr>
              <a:t> </a:t>
            </a:r>
            <a:r>
              <a:rPr lang="en-US" sz="2400" dirty="0"/>
              <a:t>about the vertical axis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000" dirty="0"/>
              <a:t>How does this change the spherical image?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dirty="0"/>
              <a:t>Translation by </a:t>
            </a:r>
            <a:r>
              <a:rPr lang="en-US" dirty="0">
                <a:sym typeface="Symbol" pitchFamily="18" charset="2"/>
              </a:rPr>
              <a:t></a:t>
            </a:r>
            <a:endParaRPr lang="en-US" dirty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/>
              <a:t>This means that we can align spherical images by translation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40274" y="227014"/>
            <a:ext cx="7772400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dirty="0"/>
              <a:t>Assembling the panorama</a:t>
            </a:r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2438400" y="1524000"/>
            <a:ext cx="1219200" cy="990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2" name="Rectangle 4"/>
          <p:cNvSpPr>
            <a:spLocks/>
          </p:cNvSpPr>
          <p:nvPr/>
        </p:nvSpPr>
        <p:spPr bwMode="auto">
          <a:xfrm>
            <a:off x="3200400" y="1600200"/>
            <a:ext cx="1219200" cy="990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3" name="Rectangle 5"/>
          <p:cNvSpPr>
            <a:spLocks/>
          </p:cNvSpPr>
          <p:nvPr/>
        </p:nvSpPr>
        <p:spPr bwMode="auto">
          <a:xfrm>
            <a:off x="3886200" y="1524000"/>
            <a:ext cx="1219200" cy="990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4876800" y="1600200"/>
            <a:ext cx="1219200" cy="990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5" name="Rectangle 7"/>
          <p:cNvSpPr>
            <a:spLocks/>
          </p:cNvSpPr>
          <p:nvPr/>
        </p:nvSpPr>
        <p:spPr bwMode="auto">
          <a:xfrm>
            <a:off x="5562600" y="1524000"/>
            <a:ext cx="1219200" cy="990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6" name="Rectangle 8"/>
          <p:cNvSpPr>
            <a:spLocks/>
          </p:cNvSpPr>
          <p:nvPr/>
        </p:nvSpPr>
        <p:spPr bwMode="auto">
          <a:xfrm>
            <a:off x="6477000" y="1600200"/>
            <a:ext cx="1219200" cy="990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4346" name="Group 13"/>
          <p:cNvGrpSpPr>
            <a:grpSpLocks/>
          </p:cNvGrpSpPr>
          <p:nvPr/>
        </p:nvGrpSpPr>
        <p:grpSpPr bwMode="auto">
          <a:xfrm>
            <a:off x="2514600" y="1905000"/>
            <a:ext cx="228600" cy="304800"/>
            <a:chOff x="0" y="0"/>
            <a:chExt cx="144" cy="192"/>
          </a:xfrm>
        </p:grpSpPr>
        <p:sp>
          <p:nvSpPr>
            <p:cNvPr id="14361" name="AutoShape 9"/>
            <p:cNvSpPr>
              <a:spLocks/>
            </p:cNvSpPr>
            <p:nvPr/>
          </p:nvSpPr>
          <p:spPr bwMode="auto">
            <a:xfrm>
              <a:off x="0" y="0"/>
              <a:ext cx="144" cy="192"/>
            </a:xfrm>
            <a:custGeom>
              <a:avLst/>
              <a:gdLst>
                <a:gd name="T0" fmla="*/ 72 w 21600"/>
                <a:gd name="T1" fmla="*/ 0 h 21600"/>
                <a:gd name="T2" fmla="*/ 0 w 21600"/>
                <a:gd name="T3" fmla="*/ 96 h 21600"/>
                <a:gd name="T4" fmla="*/ 72 w 21600"/>
                <a:gd name="T5" fmla="*/ 192 h 21600"/>
                <a:gd name="T6" fmla="*/ 144 w 21600"/>
                <a:gd name="T7" fmla="*/ 96 h 21600"/>
                <a:gd name="T8" fmla="*/ 72 w 21600"/>
                <a:gd name="T9" fmla="*/ 0 h 21600"/>
                <a:gd name="T10" fmla="*/ 72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362" name="AutoShape 10"/>
            <p:cNvSpPr>
              <a:spLocks/>
            </p:cNvSpPr>
            <p:nvPr/>
          </p:nvSpPr>
          <p:spPr bwMode="auto">
            <a:xfrm>
              <a:off x="41" y="57"/>
              <a:ext cx="15" cy="20"/>
            </a:xfrm>
            <a:custGeom>
              <a:avLst/>
              <a:gdLst>
                <a:gd name="T0" fmla="*/ 8 w 21600"/>
                <a:gd name="T1" fmla="*/ 0 h 21600"/>
                <a:gd name="T2" fmla="*/ 0 w 21600"/>
                <a:gd name="T3" fmla="*/ 10 h 21600"/>
                <a:gd name="T4" fmla="*/ 8 w 21600"/>
                <a:gd name="T5" fmla="*/ 20 h 21600"/>
                <a:gd name="T6" fmla="*/ 15 w 21600"/>
                <a:gd name="T7" fmla="*/ 10 h 21600"/>
                <a:gd name="T8" fmla="*/ 8 w 21600"/>
                <a:gd name="T9" fmla="*/ 0 h 21600"/>
                <a:gd name="T10" fmla="*/ 8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363" name="AutoShape 11"/>
            <p:cNvSpPr>
              <a:spLocks/>
            </p:cNvSpPr>
            <p:nvPr/>
          </p:nvSpPr>
          <p:spPr bwMode="auto">
            <a:xfrm>
              <a:off x="87" y="57"/>
              <a:ext cx="15" cy="20"/>
            </a:xfrm>
            <a:custGeom>
              <a:avLst/>
              <a:gdLst>
                <a:gd name="T0" fmla="*/ 8 w 21600"/>
                <a:gd name="T1" fmla="*/ 0 h 21600"/>
                <a:gd name="T2" fmla="*/ 0 w 21600"/>
                <a:gd name="T3" fmla="*/ 10 h 21600"/>
                <a:gd name="T4" fmla="*/ 8 w 21600"/>
                <a:gd name="T5" fmla="*/ 20 h 21600"/>
                <a:gd name="T6" fmla="*/ 15 w 21600"/>
                <a:gd name="T7" fmla="*/ 10 h 21600"/>
                <a:gd name="T8" fmla="*/ 8 w 21600"/>
                <a:gd name="T9" fmla="*/ 0 h 21600"/>
                <a:gd name="T10" fmla="*/ 8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364" name="AutoShape 12"/>
            <p:cNvSpPr>
              <a:spLocks/>
            </p:cNvSpPr>
            <p:nvPr/>
          </p:nvSpPr>
          <p:spPr bwMode="auto">
            <a:xfrm>
              <a:off x="33" y="57"/>
              <a:ext cx="77" cy="98"/>
            </a:xfrm>
            <a:custGeom>
              <a:avLst/>
              <a:gdLst>
                <a:gd name="T0" fmla="*/ 16 w 21600"/>
                <a:gd name="T1" fmla="*/ 0 h 20368"/>
                <a:gd name="T2" fmla="*/ 8 w 21600"/>
                <a:gd name="T3" fmla="*/ 10 h 20368"/>
                <a:gd name="T4" fmla="*/ 16 w 21600"/>
                <a:gd name="T5" fmla="*/ 20 h 20368"/>
                <a:gd name="T6" fmla="*/ 23 w 21600"/>
                <a:gd name="T7" fmla="*/ 10 h 20368"/>
                <a:gd name="T8" fmla="*/ 16 w 21600"/>
                <a:gd name="T9" fmla="*/ 0 h 20368"/>
                <a:gd name="T10" fmla="*/ 61 w 21600"/>
                <a:gd name="T11" fmla="*/ 0 h 20368"/>
                <a:gd name="T12" fmla="*/ 54 w 21600"/>
                <a:gd name="T13" fmla="*/ 10 h 20368"/>
                <a:gd name="T14" fmla="*/ 61 w 21600"/>
                <a:gd name="T15" fmla="*/ 20 h 20368"/>
                <a:gd name="T16" fmla="*/ 69 w 21600"/>
                <a:gd name="T17" fmla="*/ 10 h 20368"/>
                <a:gd name="T18" fmla="*/ 61 w 21600"/>
                <a:gd name="T19" fmla="*/ 0 h 20368"/>
                <a:gd name="T20" fmla="*/ 0 w 21600"/>
                <a:gd name="T21" fmla="*/ 80 h 20368"/>
                <a:gd name="T22" fmla="*/ 77 w 21600"/>
                <a:gd name="T23" fmla="*/ 80 h 203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00" h="20368">
                  <a:moveTo>
                    <a:pt x="4401" y="0"/>
                  </a:moveTo>
                  <a:cubicBezTo>
                    <a:pt x="3252" y="0"/>
                    <a:pt x="2321" y="926"/>
                    <a:pt x="2321" y="2069"/>
                  </a:cubicBezTo>
                  <a:cubicBezTo>
                    <a:pt x="2321" y="3212"/>
                    <a:pt x="3252" y="4138"/>
                    <a:pt x="4401" y="4138"/>
                  </a:cubicBezTo>
                  <a:cubicBezTo>
                    <a:pt x="5550" y="4138"/>
                    <a:pt x="6482" y="3212"/>
                    <a:pt x="6482" y="2069"/>
                  </a:cubicBezTo>
                  <a:cubicBezTo>
                    <a:pt x="6482" y="926"/>
                    <a:pt x="5550" y="0"/>
                    <a:pt x="4401" y="0"/>
                  </a:cubicBezTo>
                  <a:close/>
                  <a:moveTo>
                    <a:pt x="17199" y="0"/>
                  </a:moveTo>
                  <a:cubicBezTo>
                    <a:pt x="16050" y="0"/>
                    <a:pt x="15118" y="926"/>
                    <a:pt x="15118" y="2069"/>
                  </a:cubicBezTo>
                  <a:cubicBezTo>
                    <a:pt x="15118" y="3212"/>
                    <a:pt x="16050" y="4138"/>
                    <a:pt x="17199" y="4138"/>
                  </a:cubicBezTo>
                  <a:cubicBezTo>
                    <a:pt x="18348" y="4138"/>
                    <a:pt x="19279" y="3212"/>
                    <a:pt x="19279" y="2069"/>
                  </a:cubicBezTo>
                  <a:cubicBezTo>
                    <a:pt x="19279" y="926"/>
                    <a:pt x="18348" y="0"/>
                    <a:pt x="17199" y="0"/>
                  </a:cubicBezTo>
                  <a:close/>
                  <a:moveTo>
                    <a:pt x="0" y="16671"/>
                  </a:moveTo>
                  <a:cubicBezTo>
                    <a:pt x="7199" y="21600"/>
                    <a:pt x="14401" y="21600"/>
                    <a:pt x="21600" y="16671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2788" name="Group 20"/>
          <p:cNvGrpSpPr>
            <a:grpSpLocks/>
          </p:cNvGrpSpPr>
          <p:nvPr/>
        </p:nvGrpSpPr>
        <p:grpSpPr bwMode="auto">
          <a:xfrm>
            <a:off x="7086600" y="1371600"/>
            <a:ext cx="1219200" cy="990600"/>
            <a:chOff x="0" y="0"/>
            <a:chExt cx="768" cy="624"/>
          </a:xfrm>
        </p:grpSpPr>
        <p:sp>
          <p:nvSpPr>
            <p:cNvPr id="14355" name="Rectangle 14"/>
            <p:cNvSpPr>
              <a:spLocks/>
            </p:cNvSpPr>
            <p:nvPr/>
          </p:nvSpPr>
          <p:spPr bwMode="auto">
            <a:xfrm>
              <a:off x="0" y="0"/>
              <a:ext cx="768" cy="6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4356" name="Group 19"/>
            <p:cNvGrpSpPr>
              <a:grpSpLocks/>
            </p:cNvGrpSpPr>
            <p:nvPr/>
          </p:nvGrpSpPr>
          <p:grpSpPr bwMode="auto">
            <a:xfrm>
              <a:off x="576" y="336"/>
              <a:ext cx="144" cy="192"/>
              <a:chOff x="0" y="0"/>
              <a:chExt cx="144" cy="192"/>
            </a:xfrm>
          </p:grpSpPr>
          <p:sp>
            <p:nvSpPr>
              <p:cNvPr id="14357" name="AutoShape 15"/>
              <p:cNvSpPr>
                <a:spLocks/>
              </p:cNvSpPr>
              <p:nvPr/>
            </p:nvSpPr>
            <p:spPr bwMode="auto">
              <a:xfrm>
                <a:off x="0" y="0"/>
                <a:ext cx="144" cy="192"/>
              </a:xfrm>
              <a:custGeom>
                <a:avLst/>
                <a:gdLst>
                  <a:gd name="T0" fmla="*/ 72 w 21600"/>
                  <a:gd name="T1" fmla="*/ 0 h 21600"/>
                  <a:gd name="T2" fmla="*/ 0 w 21600"/>
                  <a:gd name="T3" fmla="*/ 96 h 21600"/>
                  <a:gd name="T4" fmla="*/ 72 w 21600"/>
                  <a:gd name="T5" fmla="*/ 192 h 21600"/>
                  <a:gd name="T6" fmla="*/ 144 w 21600"/>
                  <a:gd name="T7" fmla="*/ 96 h 21600"/>
                  <a:gd name="T8" fmla="*/ 72 w 21600"/>
                  <a:gd name="T9" fmla="*/ 0 h 21600"/>
                  <a:gd name="T10" fmla="*/ 72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358" name="AutoShape 16"/>
              <p:cNvSpPr>
                <a:spLocks/>
              </p:cNvSpPr>
              <p:nvPr/>
            </p:nvSpPr>
            <p:spPr bwMode="auto">
              <a:xfrm>
                <a:off x="41" y="57"/>
                <a:ext cx="15" cy="20"/>
              </a:xfrm>
              <a:custGeom>
                <a:avLst/>
                <a:gdLst>
                  <a:gd name="T0" fmla="*/ 8 w 21600"/>
                  <a:gd name="T1" fmla="*/ 0 h 21600"/>
                  <a:gd name="T2" fmla="*/ 0 w 21600"/>
                  <a:gd name="T3" fmla="*/ 10 h 21600"/>
                  <a:gd name="T4" fmla="*/ 8 w 21600"/>
                  <a:gd name="T5" fmla="*/ 20 h 21600"/>
                  <a:gd name="T6" fmla="*/ 15 w 21600"/>
                  <a:gd name="T7" fmla="*/ 10 h 21600"/>
                  <a:gd name="T8" fmla="*/ 8 w 21600"/>
                  <a:gd name="T9" fmla="*/ 0 h 21600"/>
                  <a:gd name="T10" fmla="*/ 8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359" name="AutoShape 17"/>
              <p:cNvSpPr>
                <a:spLocks/>
              </p:cNvSpPr>
              <p:nvPr/>
            </p:nvSpPr>
            <p:spPr bwMode="auto">
              <a:xfrm>
                <a:off x="87" y="57"/>
                <a:ext cx="15" cy="20"/>
              </a:xfrm>
              <a:custGeom>
                <a:avLst/>
                <a:gdLst>
                  <a:gd name="T0" fmla="*/ 8 w 21600"/>
                  <a:gd name="T1" fmla="*/ 0 h 21600"/>
                  <a:gd name="T2" fmla="*/ 0 w 21600"/>
                  <a:gd name="T3" fmla="*/ 10 h 21600"/>
                  <a:gd name="T4" fmla="*/ 8 w 21600"/>
                  <a:gd name="T5" fmla="*/ 20 h 21600"/>
                  <a:gd name="T6" fmla="*/ 15 w 21600"/>
                  <a:gd name="T7" fmla="*/ 10 h 21600"/>
                  <a:gd name="T8" fmla="*/ 8 w 21600"/>
                  <a:gd name="T9" fmla="*/ 0 h 21600"/>
                  <a:gd name="T10" fmla="*/ 8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360" name="AutoShape 18"/>
              <p:cNvSpPr>
                <a:spLocks/>
              </p:cNvSpPr>
              <p:nvPr/>
            </p:nvSpPr>
            <p:spPr bwMode="auto">
              <a:xfrm>
                <a:off x="33" y="57"/>
                <a:ext cx="77" cy="98"/>
              </a:xfrm>
              <a:custGeom>
                <a:avLst/>
                <a:gdLst>
                  <a:gd name="T0" fmla="*/ 16 w 21600"/>
                  <a:gd name="T1" fmla="*/ 0 h 20368"/>
                  <a:gd name="T2" fmla="*/ 8 w 21600"/>
                  <a:gd name="T3" fmla="*/ 10 h 20368"/>
                  <a:gd name="T4" fmla="*/ 16 w 21600"/>
                  <a:gd name="T5" fmla="*/ 20 h 20368"/>
                  <a:gd name="T6" fmla="*/ 23 w 21600"/>
                  <a:gd name="T7" fmla="*/ 10 h 20368"/>
                  <a:gd name="T8" fmla="*/ 16 w 21600"/>
                  <a:gd name="T9" fmla="*/ 0 h 20368"/>
                  <a:gd name="T10" fmla="*/ 61 w 21600"/>
                  <a:gd name="T11" fmla="*/ 0 h 20368"/>
                  <a:gd name="T12" fmla="*/ 54 w 21600"/>
                  <a:gd name="T13" fmla="*/ 10 h 20368"/>
                  <a:gd name="T14" fmla="*/ 61 w 21600"/>
                  <a:gd name="T15" fmla="*/ 20 h 20368"/>
                  <a:gd name="T16" fmla="*/ 69 w 21600"/>
                  <a:gd name="T17" fmla="*/ 10 h 20368"/>
                  <a:gd name="T18" fmla="*/ 61 w 21600"/>
                  <a:gd name="T19" fmla="*/ 0 h 20368"/>
                  <a:gd name="T20" fmla="*/ 0 w 21600"/>
                  <a:gd name="T21" fmla="*/ 80 h 20368"/>
                  <a:gd name="T22" fmla="*/ 77 w 21600"/>
                  <a:gd name="T23" fmla="*/ 80 h 2036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600" h="20368">
                    <a:moveTo>
                      <a:pt x="4401" y="0"/>
                    </a:moveTo>
                    <a:cubicBezTo>
                      <a:pt x="3252" y="0"/>
                      <a:pt x="2321" y="926"/>
                      <a:pt x="2321" y="2069"/>
                    </a:cubicBezTo>
                    <a:cubicBezTo>
                      <a:pt x="2321" y="3212"/>
                      <a:pt x="3252" y="4138"/>
                      <a:pt x="4401" y="4138"/>
                    </a:cubicBezTo>
                    <a:cubicBezTo>
                      <a:pt x="5550" y="4138"/>
                      <a:pt x="6482" y="3212"/>
                      <a:pt x="6482" y="2069"/>
                    </a:cubicBezTo>
                    <a:cubicBezTo>
                      <a:pt x="6482" y="926"/>
                      <a:pt x="5550" y="0"/>
                      <a:pt x="4401" y="0"/>
                    </a:cubicBezTo>
                    <a:close/>
                    <a:moveTo>
                      <a:pt x="17199" y="0"/>
                    </a:moveTo>
                    <a:cubicBezTo>
                      <a:pt x="16050" y="0"/>
                      <a:pt x="15118" y="926"/>
                      <a:pt x="15118" y="2069"/>
                    </a:cubicBezTo>
                    <a:cubicBezTo>
                      <a:pt x="15118" y="3212"/>
                      <a:pt x="16050" y="4138"/>
                      <a:pt x="17199" y="4138"/>
                    </a:cubicBezTo>
                    <a:cubicBezTo>
                      <a:pt x="18348" y="4138"/>
                      <a:pt x="19279" y="3212"/>
                      <a:pt x="19279" y="2069"/>
                    </a:cubicBezTo>
                    <a:cubicBezTo>
                      <a:pt x="19279" y="926"/>
                      <a:pt x="18348" y="0"/>
                      <a:pt x="17199" y="0"/>
                    </a:cubicBezTo>
                    <a:close/>
                    <a:moveTo>
                      <a:pt x="0" y="16671"/>
                    </a:moveTo>
                    <a:cubicBezTo>
                      <a:pt x="7199" y="21600"/>
                      <a:pt x="14401" y="21600"/>
                      <a:pt x="21600" y="16671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32794" name="Group 26"/>
          <p:cNvGrpSpPr>
            <a:grpSpLocks/>
          </p:cNvGrpSpPr>
          <p:nvPr/>
        </p:nvGrpSpPr>
        <p:grpSpPr bwMode="auto">
          <a:xfrm>
            <a:off x="2274889" y="1276351"/>
            <a:ext cx="6116637" cy="1414463"/>
            <a:chOff x="-6" y="-6"/>
            <a:chExt cx="3852" cy="891"/>
          </a:xfrm>
        </p:grpSpPr>
        <p:sp>
          <p:nvSpPr>
            <p:cNvPr id="14350" name="Rectangle 21"/>
            <p:cNvSpPr>
              <a:spLocks/>
            </p:cNvSpPr>
            <p:nvPr/>
          </p:nvSpPr>
          <p:spPr bwMode="auto">
            <a:xfrm>
              <a:off x="3654" y="177"/>
              <a:ext cx="192" cy="5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51" name="Rectangle 22"/>
            <p:cNvSpPr>
              <a:spLocks/>
            </p:cNvSpPr>
            <p:nvPr/>
          </p:nvSpPr>
          <p:spPr bwMode="auto">
            <a:xfrm>
              <a:off x="192" y="198"/>
              <a:ext cx="3456" cy="48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52" name="Rectangle 23"/>
            <p:cNvSpPr>
              <a:spLocks/>
            </p:cNvSpPr>
            <p:nvPr/>
          </p:nvSpPr>
          <p:spPr bwMode="auto">
            <a:xfrm>
              <a:off x="-6" y="150"/>
              <a:ext cx="192" cy="6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53" name="Rectangle 24"/>
            <p:cNvSpPr>
              <a:spLocks/>
            </p:cNvSpPr>
            <p:nvPr/>
          </p:nvSpPr>
          <p:spPr bwMode="auto">
            <a:xfrm>
              <a:off x="48" y="-6"/>
              <a:ext cx="3792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54" name="Rectangle 25"/>
            <p:cNvSpPr>
              <a:spLocks/>
            </p:cNvSpPr>
            <p:nvPr/>
          </p:nvSpPr>
          <p:spPr bwMode="auto">
            <a:xfrm>
              <a:off x="48" y="693"/>
              <a:ext cx="3792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4349" name="Rectangle 27"/>
          <p:cNvSpPr>
            <a:spLocks noGrp="1" noChangeArrowheads="1"/>
          </p:cNvSpPr>
          <p:nvPr>
            <p:ph type="body" idx="1"/>
          </p:nvPr>
        </p:nvSpPr>
        <p:spPr>
          <a:xfrm>
            <a:off x="2209800" y="3962400"/>
            <a:ext cx="8001000" cy="2895600"/>
          </a:xfrm>
        </p:spPr>
        <p:txBody>
          <a:bodyPr vert="horz" lIns="91440" tIns="45720" rIns="132080" bIns="45720" rtlCol="0">
            <a:normAutofit/>
          </a:bodyPr>
          <a:lstStyle/>
          <a:p>
            <a:pPr marL="382588"/>
            <a:r>
              <a:rPr lang="en-US" altLang="en-US" sz="2800"/>
              <a:t>Stitch pairs together, blend, then crop</a:t>
            </a:r>
          </a:p>
        </p:txBody>
      </p:sp>
    </p:spTree>
    <p:extLst>
      <p:ext uri="{BB962C8B-B14F-4D97-AF65-F5344CB8AC3E}">
        <p14:creationId xmlns:p14="http://schemas.microsoft.com/office/powerpoint/2010/main" val="91362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3117696" presetClass="entr" presetSubtype="13776669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  <p:bldP spid="32773" grpId="0" animBg="1"/>
      <p:bldP spid="32774" grpId="0" animBg="1"/>
      <p:bldP spid="32775" grpId="0" animBg="1"/>
      <p:bldP spid="3277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420487" y="213023"/>
            <a:ext cx="7772400" cy="990600"/>
          </a:xfrm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dirty="0"/>
              <a:t>Problem: Drift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4267200"/>
            <a:ext cx="7772400" cy="2590800"/>
          </a:xfrm>
        </p:spPr>
        <p:txBody>
          <a:bodyPr vert="horz" lIns="91440" tIns="45720" rIns="132080" bIns="45720" rtlCol="0">
            <a:normAutofit/>
          </a:bodyPr>
          <a:lstStyle/>
          <a:p>
            <a:pPr marL="382588"/>
            <a:r>
              <a:rPr lang="en-US" altLang="en-US"/>
              <a:t>Error accumulation</a:t>
            </a:r>
          </a:p>
          <a:p>
            <a:pPr marL="782638" lvl="1">
              <a:buClr>
                <a:srgbClr val="000000"/>
              </a:buClr>
            </a:pPr>
            <a:r>
              <a:rPr lang="en-US" altLang="en-US"/>
              <a:t>small errors accumulate over time</a:t>
            </a:r>
          </a:p>
        </p:txBody>
      </p:sp>
      <p:sp>
        <p:nvSpPr>
          <p:cNvPr id="15365" name="Rectangle 4"/>
          <p:cNvSpPr>
            <a:spLocks/>
          </p:cNvSpPr>
          <p:nvPr/>
        </p:nvSpPr>
        <p:spPr bwMode="auto">
          <a:xfrm>
            <a:off x="2438400" y="1524000"/>
            <a:ext cx="1219200" cy="9906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7" name="Rectangle 5"/>
          <p:cNvSpPr>
            <a:spLocks/>
          </p:cNvSpPr>
          <p:nvPr/>
        </p:nvSpPr>
        <p:spPr bwMode="auto">
          <a:xfrm>
            <a:off x="3200400" y="1752600"/>
            <a:ext cx="1219200" cy="9906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8" name="Rectangle 6"/>
          <p:cNvSpPr>
            <a:spLocks/>
          </p:cNvSpPr>
          <p:nvPr/>
        </p:nvSpPr>
        <p:spPr bwMode="auto">
          <a:xfrm>
            <a:off x="3886200" y="1600200"/>
            <a:ext cx="1219200" cy="9906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9" name="Rectangle 7"/>
          <p:cNvSpPr>
            <a:spLocks/>
          </p:cNvSpPr>
          <p:nvPr/>
        </p:nvSpPr>
        <p:spPr bwMode="auto">
          <a:xfrm>
            <a:off x="4876800" y="1828800"/>
            <a:ext cx="1219200" cy="9906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00" name="Rectangle 8"/>
          <p:cNvSpPr>
            <a:spLocks/>
          </p:cNvSpPr>
          <p:nvPr/>
        </p:nvSpPr>
        <p:spPr bwMode="auto">
          <a:xfrm>
            <a:off x="5562600" y="2057400"/>
            <a:ext cx="1219200" cy="9906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01" name="Rectangle 9"/>
          <p:cNvSpPr>
            <a:spLocks/>
          </p:cNvSpPr>
          <p:nvPr/>
        </p:nvSpPr>
        <p:spPr bwMode="auto">
          <a:xfrm>
            <a:off x="6477000" y="1981200"/>
            <a:ext cx="1219200" cy="9906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5371" name="Group 14"/>
          <p:cNvGrpSpPr>
            <a:grpSpLocks/>
          </p:cNvGrpSpPr>
          <p:nvPr/>
        </p:nvGrpSpPr>
        <p:grpSpPr bwMode="auto">
          <a:xfrm>
            <a:off x="2514600" y="1981200"/>
            <a:ext cx="228600" cy="304800"/>
            <a:chOff x="0" y="0"/>
            <a:chExt cx="144" cy="192"/>
          </a:xfrm>
        </p:grpSpPr>
        <p:sp>
          <p:nvSpPr>
            <p:cNvPr id="15383" name="AutoShape 10"/>
            <p:cNvSpPr>
              <a:spLocks/>
            </p:cNvSpPr>
            <p:nvPr/>
          </p:nvSpPr>
          <p:spPr bwMode="auto">
            <a:xfrm>
              <a:off x="0" y="0"/>
              <a:ext cx="144" cy="192"/>
            </a:xfrm>
            <a:custGeom>
              <a:avLst/>
              <a:gdLst>
                <a:gd name="T0" fmla="*/ 72 w 21600"/>
                <a:gd name="T1" fmla="*/ 0 h 21600"/>
                <a:gd name="T2" fmla="*/ 0 w 21600"/>
                <a:gd name="T3" fmla="*/ 96 h 21600"/>
                <a:gd name="T4" fmla="*/ 72 w 21600"/>
                <a:gd name="T5" fmla="*/ 192 h 21600"/>
                <a:gd name="T6" fmla="*/ 144 w 21600"/>
                <a:gd name="T7" fmla="*/ 96 h 21600"/>
                <a:gd name="T8" fmla="*/ 72 w 21600"/>
                <a:gd name="T9" fmla="*/ 0 h 21600"/>
                <a:gd name="T10" fmla="*/ 72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384" name="AutoShape 11"/>
            <p:cNvSpPr>
              <a:spLocks/>
            </p:cNvSpPr>
            <p:nvPr/>
          </p:nvSpPr>
          <p:spPr bwMode="auto">
            <a:xfrm>
              <a:off x="41" y="57"/>
              <a:ext cx="15" cy="20"/>
            </a:xfrm>
            <a:custGeom>
              <a:avLst/>
              <a:gdLst>
                <a:gd name="T0" fmla="*/ 8 w 21600"/>
                <a:gd name="T1" fmla="*/ 0 h 21600"/>
                <a:gd name="T2" fmla="*/ 0 w 21600"/>
                <a:gd name="T3" fmla="*/ 10 h 21600"/>
                <a:gd name="T4" fmla="*/ 8 w 21600"/>
                <a:gd name="T5" fmla="*/ 20 h 21600"/>
                <a:gd name="T6" fmla="*/ 15 w 21600"/>
                <a:gd name="T7" fmla="*/ 10 h 21600"/>
                <a:gd name="T8" fmla="*/ 8 w 21600"/>
                <a:gd name="T9" fmla="*/ 0 h 21600"/>
                <a:gd name="T10" fmla="*/ 8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385" name="AutoShape 12"/>
            <p:cNvSpPr>
              <a:spLocks/>
            </p:cNvSpPr>
            <p:nvPr/>
          </p:nvSpPr>
          <p:spPr bwMode="auto">
            <a:xfrm>
              <a:off x="87" y="57"/>
              <a:ext cx="15" cy="20"/>
            </a:xfrm>
            <a:custGeom>
              <a:avLst/>
              <a:gdLst>
                <a:gd name="T0" fmla="*/ 8 w 21600"/>
                <a:gd name="T1" fmla="*/ 0 h 21600"/>
                <a:gd name="T2" fmla="*/ 0 w 21600"/>
                <a:gd name="T3" fmla="*/ 10 h 21600"/>
                <a:gd name="T4" fmla="*/ 8 w 21600"/>
                <a:gd name="T5" fmla="*/ 20 h 21600"/>
                <a:gd name="T6" fmla="*/ 15 w 21600"/>
                <a:gd name="T7" fmla="*/ 10 h 21600"/>
                <a:gd name="T8" fmla="*/ 8 w 21600"/>
                <a:gd name="T9" fmla="*/ 0 h 21600"/>
                <a:gd name="T10" fmla="*/ 8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386" name="AutoShape 13"/>
            <p:cNvSpPr>
              <a:spLocks/>
            </p:cNvSpPr>
            <p:nvPr/>
          </p:nvSpPr>
          <p:spPr bwMode="auto">
            <a:xfrm>
              <a:off x="33" y="57"/>
              <a:ext cx="77" cy="98"/>
            </a:xfrm>
            <a:custGeom>
              <a:avLst/>
              <a:gdLst>
                <a:gd name="T0" fmla="*/ 16 w 21600"/>
                <a:gd name="T1" fmla="*/ 0 h 20368"/>
                <a:gd name="T2" fmla="*/ 8 w 21600"/>
                <a:gd name="T3" fmla="*/ 10 h 20368"/>
                <a:gd name="T4" fmla="*/ 16 w 21600"/>
                <a:gd name="T5" fmla="*/ 20 h 20368"/>
                <a:gd name="T6" fmla="*/ 23 w 21600"/>
                <a:gd name="T7" fmla="*/ 10 h 20368"/>
                <a:gd name="T8" fmla="*/ 16 w 21600"/>
                <a:gd name="T9" fmla="*/ 0 h 20368"/>
                <a:gd name="T10" fmla="*/ 61 w 21600"/>
                <a:gd name="T11" fmla="*/ 0 h 20368"/>
                <a:gd name="T12" fmla="*/ 54 w 21600"/>
                <a:gd name="T13" fmla="*/ 10 h 20368"/>
                <a:gd name="T14" fmla="*/ 61 w 21600"/>
                <a:gd name="T15" fmla="*/ 20 h 20368"/>
                <a:gd name="T16" fmla="*/ 69 w 21600"/>
                <a:gd name="T17" fmla="*/ 10 h 20368"/>
                <a:gd name="T18" fmla="*/ 61 w 21600"/>
                <a:gd name="T19" fmla="*/ 0 h 20368"/>
                <a:gd name="T20" fmla="*/ 0 w 21600"/>
                <a:gd name="T21" fmla="*/ 80 h 20368"/>
                <a:gd name="T22" fmla="*/ 77 w 21600"/>
                <a:gd name="T23" fmla="*/ 80 h 203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00" h="20368">
                  <a:moveTo>
                    <a:pt x="4401" y="0"/>
                  </a:moveTo>
                  <a:cubicBezTo>
                    <a:pt x="3252" y="0"/>
                    <a:pt x="2321" y="926"/>
                    <a:pt x="2321" y="2069"/>
                  </a:cubicBezTo>
                  <a:cubicBezTo>
                    <a:pt x="2321" y="3212"/>
                    <a:pt x="3252" y="4138"/>
                    <a:pt x="4401" y="4138"/>
                  </a:cubicBezTo>
                  <a:cubicBezTo>
                    <a:pt x="5550" y="4138"/>
                    <a:pt x="6482" y="3212"/>
                    <a:pt x="6482" y="2069"/>
                  </a:cubicBezTo>
                  <a:cubicBezTo>
                    <a:pt x="6482" y="926"/>
                    <a:pt x="5550" y="0"/>
                    <a:pt x="4401" y="0"/>
                  </a:cubicBezTo>
                  <a:close/>
                  <a:moveTo>
                    <a:pt x="17199" y="0"/>
                  </a:moveTo>
                  <a:cubicBezTo>
                    <a:pt x="16050" y="0"/>
                    <a:pt x="15118" y="926"/>
                    <a:pt x="15118" y="2069"/>
                  </a:cubicBezTo>
                  <a:cubicBezTo>
                    <a:pt x="15118" y="3212"/>
                    <a:pt x="16050" y="4138"/>
                    <a:pt x="17199" y="4138"/>
                  </a:cubicBezTo>
                  <a:cubicBezTo>
                    <a:pt x="18348" y="4138"/>
                    <a:pt x="19279" y="3212"/>
                    <a:pt x="19279" y="2069"/>
                  </a:cubicBezTo>
                  <a:cubicBezTo>
                    <a:pt x="19279" y="926"/>
                    <a:pt x="18348" y="0"/>
                    <a:pt x="17199" y="0"/>
                  </a:cubicBezTo>
                  <a:close/>
                  <a:moveTo>
                    <a:pt x="0" y="16671"/>
                  </a:moveTo>
                  <a:cubicBezTo>
                    <a:pt x="7199" y="21600"/>
                    <a:pt x="14401" y="21600"/>
                    <a:pt x="21600" y="16671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3813" name="Group 21"/>
          <p:cNvGrpSpPr>
            <a:grpSpLocks/>
          </p:cNvGrpSpPr>
          <p:nvPr/>
        </p:nvGrpSpPr>
        <p:grpSpPr bwMode="auto">
          <a:xfrm>
            <a:off x="7086600" y="2286000"/>
            <a:ext cx="1219200" cy="990600"/>
            <a:chOff x="0" y="0"/>
            <a:chExt cx="768" cy="624"/>
          </a:xfrm>
        </p:grpSpPr>
        <p:sp>
          <p:nvSpPr>
            <p:cNvPr id="15377" name="Rectangle 15"/>
            <p:cNvSpPr>
              <a:spLocks/>
            </p:cNvSpPr>
            <p:nvPr/>
          </p:nvSpPr>
          <p:spPr bwMode="auto">
            <a:xfrm>
              <a:off x="0" y="0"/>
              <a:ext cx="768" cy="624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5378" name="Group 20"/>
            <p:cNvGrpSpPr>
              <a:grpSpLocks/>
            </p:cNvGrpSpPr>
            <p:nvPr/>
          </p:nvGrpSpPr>
          <p:grpSpPr bwMode="auto">
            <a:xfrm>
              <a:off x="576" y="336"/>
              <a:ext cx="144" cy="192"/>
              <a:chOff x="0" y="0"/>
              <a:chExt cx="144" cy="192"/>
            </a:xfrm>
          </p:grpSpPr>
          <p:sp>
            <p:nvSpPr>
              <p:cNvPr id="15379" name="AutoShape 16"/>
              <p:cNvSpPr>
                <a:spLocks/>
              </p:cNvSpPr>
              <p:nvPr/>
            </p:nvSpPr>
            <p:spPr bwMode="auto">
              <a:xfrm>
                <a:off x="0" y="0"/>
                <a:ext cx="144" cy="192"/>
              </a:xfrm>
              <a:custGeom>
                <a:avLst/>
                <a:gdLst>
                  <a:gd name="T0" fmla="*/ 72 w 21600"/>
                  <a:gd name="T1" fmla="*/ 0 h 21600"/>
                  <a:gd name="T2" fmla="*/ 0 w 21600"/>
                  <a:gd name="T3" fmla="*/ 96 h 21600"/>
                  <a:gd name="T4" fmla="*/ 72 w 21600"/>
                  <a:gd name="T5" fmla="*/ 192 h 21600"/>
                  <a:gd name="T6" fmla="*/ 144 w 21600"/>
                  <a:gd name="T7" fmla="*/ 96 h 21600"/>
                  <a:gd name="T8" fmla="*/ 72 w 21600"/>
                  <a:gd name="T9" fmla="*/ 0 h 21600"/>
                  <a:gd name="T10" fmla="*/ 72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FFFFFF"/>
              </a:solidFill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380" name="AutoShape 17"/>
              <p:cNvSpPr>
                <a:spLocks/>
              </p:cNvSpPr>
              <p:nvPr/>
            </p:nvSpPr>
            <p:spPr bwMode="auto">
              <a:xfrm>
                <a:off x="41" y="57"/>
                <a:ext cx="15" cy="20"/>
              </a:xfrm>
              <a:custGeom>
                <a:avLst/>
                <a:gdLst>
                  <a:gd name="T0" fmla="*/ 8 w 21600"/>
                  <a:gd name="T1" fmla="*/ 0 h 21600"/>
                  <a:gd name="T2" fmla="*/ 0 w 21600"/>
                  <a:gd name="T3" fmla="*/ 10 h 21600"/>
                  <a:gd name="T4" fmla="*/ 8 w 21600"/>
                  <a:gd name="T5" fmla="*/ 20 h 21600"/>
                  <a:gd name="T6" fmla="*/ 15 w 21600"/>
                  <a:gd name="T7" fmla="*/ 10 h 21600"/>
                  <a:gd name="T8" fmla="*/ 8 w 21600"/>
                  <a:gd name="T9" fmla="*/ 0 h 21600"/>
                  <a:gd name="T10" fmla="*/ 8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CCCCC"/>
              </a:solidFill>
              <a:ln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381" name="AutoShape 18"/>
              <p:cNvSpPr>
                <a:spLocks/>
              </p:cNvSpPr>
              <p:nvPr/>
            </p:nvSpPr>
            <p:spPr bwMode="auto">
              <a:xfrm>
                <a:off x="87" y="57"/>
                <a:ext cx="15" cy="20"/>
              </a:xfrm>
              <a:custGeom>
                <a:avLst/>
                <a:gdLst>
                  <a:gd name="T0" fmla="*/ 8 w 21600"/>
                  <a:gd name="T1" fmla="*/ 0 h 21600"/>
                  <a:gd name="T2" fmla="*/ 0 w 21600"/>
                  <a:gd name="T3" fmla="*/ 10 h 21600"/>
                  <a:gd name="T4" fmla="*/ 8 w 21600"/>
                  <a:gd name="T5" fmla="*/ 20 h 21600"/>
                  <a:gd name="T6" fmla="*/ 15 w 21600"/>
                  <a:gd name="T7" fmla="*/ 10 h 21600"/>
                  <a:gd name="T8" fmla="*/ 8 w 21600"/>
                  <a:gd name="T9" fmla="*/ 0 h 21600"/>
                  <a:gd name="T10" fmla="*/ 8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CCCCC"/>
              </a:solidFill>
              <a:ln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382" name="AutoShape 19"/>
              <p:cNvSpPr>
                <a:spLocks/>
              </p:cNvSpPr>
              <p:nvPr/>
            </p:nvSpPr>
            <p:spPr bwMode="auto">
              <a:xfrm>
                <a:off x="33" y="57"/>
                <a:ext cx="77" cy="98"/>
              </a:xfrm>
              <a:custGeom>
                <a:avLst/>
                <a:gdLst>
                  <a:gd name="T0" fmla="*/ 16 w 21600"/>
                  <a:gd name="T1" fmla="*/ 0 h 20368"/>
                  <a:gd name="T2" fmla="*/ 8 w 21600"/>
                  <a:gd name="T3" fmla="*/ 10 h 20368"/>
                  <a:gd name="T4" fmla="*/ 16 w 21600"/>
                  <a:gd name="T5" fmla="*/ 20 h 20368"/>
                  <a:gd name="T6" fmla="*/ 23 w 21600"/>
                  <a:gd name="T7" fmla="*/ 10 h 20368"/>
                  <a:gd name="T8" fmla="*/ 16 w 21600"/>
                  <a:gd name="T9" fmla="*/ 0 h 20368"/>
                  <a:gd name="T10" fmla="*/ 61 w 21600"/>
                  <a:gd name="T11" fmla="*/ 0 h 20368"/>
                  <a:gd name="T12" fmla="*/ 54 w 21600"/>
                  <a:gd name="T13" fmla="*/ 10 h 20368"/>
                  <a:gd name="T14" fmla="*/ 61 w 21600"/>
                  <a:gd name="T15" fmla="*/ 20 h 20368"/>
                  <a:gd name="T16" fmla="*/ 69 w 21600"/>
                  <a:gd name="T17" fmla="*/ 10 h 20368"/>
                  <a:gd name="T18" fmla="*/ 61 w 21600"/>
                  <a:gd name="T19" fmla="*/ 0 h 20368"/>
                  <a:gd name="T20" fmla="*/ 0 w 21600"/>
                  <a:gd name="T21" fmla="*/ 80 h 20368"/>
                  <a:gd name="T22" fmla="*/ 77 w 21600"/>
                  <a:gd name="T23" fmla="*/ 80 h 2036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600" h="20368">
                    <a:moveTo>
                      <a:pt x="4401" y="0"/>
                    </a:moveTo>
                    <a:cubicBezTo>
                      <a:pt x="3252" y="0"/>
                      <a:pt x="2321" y="926"/>
                      <a:pt x="2321" y="2069"/>
                    </a:cubicBezTo>
                    <a:cubicBezTo>
                      <a:pt x="2321" y="3212"/>
                      <a:pt x="3252" y="4138"/>
                      <a:pt x="4401" y="4138"/>
                    </a:cubicBezTo>
                    <a:cubicBezTo>
                      <a:pt x="5550" y="4138"/>
                      <a:pt x="6482" y="3212"/>
                      <a:pt x="6482" y="2069"/>
                    </a:cubicBezTo>
                    <a:cubicBezTo>
                      <a:pt x="6482" y="926"/>
                      <a:pt x="5550" y="0"/>
                      <a:pt x="4401" y="0"/>
                    </a:cubicBezTo>
                    <a:close/>
                    <a:moveTo>
                      <a:pt x="17199" y="0"/>
                    </a:moveTo>
                    <a:cubicBezTo>
                      <a:pt x="16050" y="0"/>
                      <a:pt x="15118" y="926"/>
                      <a:pt x="15118" y="2069"/>
                    </a:cubicBezTo>
                    <a:cubicBezTo>
                      <a:pt x="15118" y="3212"/>
                      <a:pt x="16050" y="4138"/>
                      <a:pt x="17199" y="4138"/>
                    </a:cubicBezTo>
                    <a:cubicBezTo>
                      <a:pt x="18348" y="4138"/>
                      <a:pt x="19279" y="3212"/>
                      <a:pt x="19279" y="2069"/>
                    </a:cubicBezTo>
                    <a:cubicBezTo>
                      <a:pt x="19279" y="926"/>
                      <a:pt x="18348" y="0"/>
                      <a:pt x="17199" y="0"/>
                    </a:cubicBezTo>
                    <a:close/>
                    <a:moveTo>
                      <a:pt x="0" y="16671"/>
                    </a:moveTo>
                    <a:cubicBezTo>
                      <a:pt x="7199" y="21600"/>
                      <a:pt x="14401" y="21600"/>
                      <a:pt x="21600" y="16671"/>
                    </a:cubicBezTo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33817" name="Group 25"/>
          <p:cNvGrpSpPr>
            <a:grpSpLocks/>
          </p:cNvGrpSpPr>
          <p:nvPr/>
        </p:nvGrpSpPr>
        <p:grpSpPr bwMode="auto">
          <a:xfrm>
            <a:off x="2286000" y="1447800"/>
            <a:ext cx="6096000" cy="1981200"/>
            <a:chOff x="0" y="0"/>
            <a:chExt cx="3840" cy="1248"/>
          </a:xfrm>
        </p:grpSpPr>
        <p:sp>
          <p:nvSpPr>
            <p:cNvPr id="15374" name="Rectangle 22"/>
            <p:cNvSpPr>
              <a:spLocks/>
            </p:cNvSpPr>
            <p:nvPr/>
          </p:nvSpPr>
          <p:spPr bwMode="auto">
            <a:xfrm>
              <a:off x="3648" y="0"/>
              <a:ext cx="192" cy="12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5" name="Rectangle 23"/>
            <p:cNvSpPr>
              <a:spLocks/>
            </p:cNvSpPr>
            <p:nvPr/>
          </p:nvSpPr>
          <p:spPr bwMode="auto">
            <a:xfrm>
              <a:off x="192" y="0"/>
              <a:ext cx="3456" cy="124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6" name="Rectangle 24"/>
            <p:cNvSpPr>
              <a:spLocks/>
            </p:cNvSpPr>
            <p:nvPr/>
          </p:nvSpPr>
          <p:spPr bwMode="auto">
            <a:xfrm>
              <a:off x="0" y="0"/>
              <a:ext cx="192" cy="12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4634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9962752" presetClass="entr" presetSubtype="13745838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nimBg="1"/>
      <p:bldP spid="33798" grpId="0" animBg="1"/>
      <p:bldP spid="33799" grpId="0" animBg="1"/>
      <p:bldP spid="33800" grpId="0" animBg="1"/>
      <p:bldP spid="3380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921E9-3C28-4017-9D01-B9C9276F8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66514-2497-4A3B-B693-8436DB2E5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17638"/>
            <a:ext cx="10668000" cy="5287962"/>
          </a:xfrm>
        </p:spPr>
        <p:txBody>
          <a:bodyPr>
            <a:normAutofit/>
          </a:bodyPr>
          <a:lstStyle/>
          <a:p>
            <a:r>
              <a:rPr lang="en-US" dirty="0"/>
              <a:t>Midterm exam due by the start of class today</a:t>
            </a:r>
          </a:p>
          <a:p>
            <a:r>
              <a:rPr lang="en-US" dirty="0"/>
              <a:t>Project 3: </a:t>
            </a:r>
            <a:r>
              <a:rPr lang="en-US" dirty="0" err="1"/>
              <a:t>Autostitch</a:t>
            </a:r>
            <a:r>
              <a:rPr lang="en-US" dirty="0"/>
              <a:t> (Panorama Stitching)</a:t>
            </a:r>
          </a:p>
          <a:p>
            <a:pPr lvl="1"/>
            <a:r>
              <a:rPr lang="en-US" dirty="0"/>
              <a:t>Released today, March 7</a:t>
            </a:r>
          </a:p>
          <a:p>
            <a:pPr lvl="1"/>
            <a:r>
              <a:rPr lang="en-US" dirty="0"/>
              <a:t>Due on Friday, March 17, by 8pm</a:t>
            </a:r>
          </a:p>
          <a:p>
            <a:pPr lvl="1"/>
            <a:r>
              <a:rPr lang="en-US" dirty="0"/>
              <a:t>Artifact due on Monday March 20 by 8pm</a:t>
            </a:r>
          </a:p>
          <a:p>
            <a:pPr lvl="1"/>
            <a:r>
              <a:rPr lang="en-US" dirty="0"/>
              <a:t>To be done in groups of 2</a:t>
            </a:r>
          </a:p>
          <a:p>
            <a:pPr lvl="1"/>
            <a:r>
              <a:rPr lang="en-US" dirty="0"/>
              <a:t>If you need help finding a team member, let us know</a:t>
            </a:r>
          </a:p>
          <a:p>
            <a:r>
              <a:rPr lang="en-US" dirty="0"/>
              <a:t>Please fill out Midterm Course Evaluations</a:t>
            </a:r>
          </a:p>
          <a:p>
            <a:r>
              <a:rPr lang="en-US" dirty="0"/>
              <a:t>No quiz on Thursday</a:t>
            </a:r>
          </a:p>
        </p:txBody>
      </p:sp>
    </p:spTree>
    <p:extLst>
      <p:ext uri="{BB962C8B-B14F-4D97-AF65-F5344CB8AC3E}">
        <p14:creationId xmlns:p14="http://schemas.microsoft.com/office/powerpoint/2010/main" val="370726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3429000"/>
            <a:ext cx="9448800" cy="3705226"/>
          </a:xfrm>
        </p:spPr>
        <p:txBody>
          <a:bodyPr vert="horz" lIns="91440" tIns="45720" rIns="132080" bIns="45720" rtlCol="0">
            <a:noAutofit/>
          </a:bodyPr>
          <a:lstStyle/>
          <a:p>
            <a:pPr marL="382588">
              <a:lnSpc>
                <a:spcPct val="90000"/>
              </a:lnSpc>
            </a:pPr>
            <a:r>
              <a:rPr lang="en-US" altLang="en-US" sz="2800" dirty="0"/>
              <a:t>Solution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altLang="en-US" sz="2400" dirty="0"/>
              <a:t>add another copy of first image at the end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altLang="en-US" sz="2400" dirty="0"/>
              <a:t>this gives a constraint:  </a:t>
            </a:r>
            <a:r>
              <a:rPr lang="en-US" altLang="en-US" sz="2400" dirty="0" err="1"/>
              <a:t>y</a:t>
            </a:r>
            <a:r>
              <a:rPr lang="en-US" altLang="en-US" sz="2400" baseline="-25000" dirty="0" err="1"/>
              <a:t>n</a:t>
            </a:r>
            <a:r>
              <a:rPr lang="en-US" altLang="en-US" sz="2400" dirty="0"/>
              <a:t> = y</a:t>
            </a:r>
            <a:r>
              <a:rPr lang="en-US" altLang="en-US" sz="2400" baseline="-25000" dirty="0"/>
              <a:t>1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altLang="en-US" sz="2400" dirty="0"/>
              <a:t>there are a bunch of ways to solve this problem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altLang="en-US" sz="2000" dirty="0"/>
              <a:t>add displacement of (y</a:t>
            </a:r>
            <a:r>
              <a:rPr lang="en-US" altLang="en-US" sz="2000" baseline="-25000" dirty="0"/>
              <a:t>1</a:t>
            </a:r>
            <a:r>
              <a:rPr lang="en-US" altLang="en-US" sz="2000" dirty="0"/>
              <a:t> – </a:t>
            </a:r>
            <a:r>
              <a:rPr lang="en-US" altLang="en-US" sz="2000" dirty="0" err="1"/>
              <a:t>y</a:t>
            </a:r>
            <a:r>
              <a:rPr lang="en-US" altLang="en-US" sz="2000" baseline="-25000" dirty="0" err="1"/>
              <a:t>n</a:t>
            </a:r>
            <a:r>
              <a:rPr lang="en-US" altLang="en-US" sz="2000" dirty="0"/>
              <a:t>)/(n -1) to each image after the first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altLang="en-US" sz="2000" b="1" dirty="0"/>
              <a:t>apply an affine warp:  y’ = y + ax [you will implement this for P3]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altLang="en-US" sz="2000" dirty="0"/>
              <a:t>run a big optimization problem, incorporating this constraint</a:t>
            </a:r>
          </a:p>
          <a:p>
            <a:pPr marL="1639888" lvl="3">
              <a:lnSpc>
                <a:spcPct val="90000"/>
              </a:lnSpc>
              <a:buClr>
                <a:srgbClr val="000000"/>
              </a:buClr>
            </a:pPr>
            <a:r>
              <a:rPr lang="en-US" altLang="en-US" sz="1800" dirty="0"/>
              <a:t>best solution, but more complicated</a:t>
            </a:r>
          </a:p>
          <a:p>
            <a:pPr marL="1639888" lvl="3">
              <a:lnSpc>
                <a:spcPct val="90000"/>
              </a:lnSpc>
              <a:buClr>
                <a:srgbClr val="000000"/>
              </a:buClr>
            </a:pPr>
            <a:r>
              <a:rPr lang="en-US" altLang="en-US" sz="1800" dirty="0"/>
              <a:t>known as “bundle adjustment”</a:t>
            </a:r>
          </a:p>
        </p:txBody>
      </p:sp>
      <p:sp>
        <p:nvSpPr>
          <p:cNvPr id="16389" name="Rectangle 4"/>
          <p:cNvSpPr>
            <a:spLocks/>
          </p:cNvSpPr>
          <p:nvPr/>
        </p:nvSpPr>
        <p:spPr bwMode="auto">
          <a:xfrm>
            <a:off x="2438400" y="1524000"/>
            <a:ext cx="1219200" cy="9906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+mj-lt"/>
            </a:endParaRPr>
          </a:p>
        </p:txBody>
      </p:sp>
      <p:sp>
        <p:nvSpPr>
          <p:cNvPr id="16390" name="Rectangle 5"/>
          <p:cNvSpPr>
            <a:spLocks/>
          </p:cNvSpPr>
          <p:nvPr/>
        </p:nvSpPr>
        <p:spPr bwMode="auto">
          <a:xfrm>
            <a:off x="3200400" y="1752600"/>
            <a:ext cx="1219200" cy="990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+mj-lt"/>
            </a:endParaRPr>
          </a:p>
        </p:txBody>
      </p:sp>
      <p:sp>
        <p:nvSpPr>
          <p:cNvPr id="16391" name="Rectangle 6"/>
          <p:cNvSpPr>
            <a:spLocks/>
          </p:cNvSpPr>
          <p:nvPr/>
        </p:nvSpPr>
        <p:spPr bwMode="auto">
          <a:xfrm>
            <a:off x="3886200" y="1600200"/>
            <a:ext cx="1219200" cy="990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+mj-lt"/>
            </a:endParaRPr>
          </a:p>
        </p:txBody>
      </p:sp>
      <p:sp>
        <p:nvSpPr>
          <p:cNvPr id="16392" name="Rectangle 7"/>
          <p:cNvSpPr>
            <a:spLocks/>
          </p:cNvSpPr>
          <p:nvPr/>
        </p:nvSpPr>
        <p:spPr bwMode="auto">
          <a:xfrm>
            <a:off x="4876800" y="1828800"/>
            <a:ext cx="1219200" cy="990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+mj-lt"/>
            </a:endParaRPr>
          </a:p>
        </p:txBody>
      </p:sp>
      <p:sp>
        <p:nvSpPr>
          <p:cNvPr id="16393" name="Rectangle 8"/>
          <p:cNvSpPr>
            <a:spLocks/>
          </p:cNvSpPr>
          <p:nvPr/>
        </p:nvSpPr>
        <p:spPr bwMode="auto">
          <a:xfrm>
            <a:off x="5562600" y="2057400"/>
            <a:ext cx="1219200" cy="990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+mj-lt"/>
            </a:endParaRPr>
          </a:p>
        </p:txBody>
      </p:sp>
      <p:sp>
        <p:nvSpPr>
          <p:cNvPr id="16394" name="Rectangle 9"/>
          <p:cNvSpPr>
            <a:spLocks/>
          </p:cNvSpPr>
          <p:nvPr/>
        </p:nvSpPr>
        <p:spPr bwMode="auto">
          <a:xfrm>
            <a:off x="6477000" y="1981200"/>
            <a:ext cx="1219200" cy="990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+mj-lt"/>
            </a:endParaRPr>
          </a:p>
        </p:txBody>
      </p:sp>
      <p:grpSp>
        <p:nvGrpSpPr>
          <p:cNvPr id="16395" name="Group 14"/>
          <p:cNvGrpSpPr>
            <a:grpSpLocks/>
          </p:cNvGrpSpPr>
          <p:nvPr/>
        </p:nvGrpSpPr>
        <p:grpSpPr bwMode="auto">
          <a:xfrm>
            <a:off x="2514600" y="1981200"/>
            <a:ext cx="228600" cy="304800"/>
            <a:chOff x="0" y="0"/>
            <a:chExt cx="144" cy="192"/>
          </a:xfrm>
        </p:grpSpPr>
        <p:sp>
          <p:nvSpPr>
            <p:cNvPr id="16410" name="AutoShape 10"/>
            <p:cNvSpPr>
              <a:spLocks/>
            </p:cNvSpPr>
            <p:nvPr/>
          </p:nvSpPr>
          <p:spPr bwMode="auto">
            <a:xfrm>
              <a:off x="0" y="0"/>
              <a:ext cx="144" cy="192"/>
            </a:xfrm>
            <a:custGeom>
              <a:avLst/>
              <a:gdLst>
                <a:gd name="T0" fmla="*/ 72 w 21600"/>
                <a:gd name="T1" fmla="*/ 0 h 21600"/>
                <a:gd name="T2" fmla="*/ 0 w 21600"/>
                <a:gd name="T3" fmla="*/ 96 h 21600"/>
                <a:gd name="T4" fmla="*/ 72 w 21600"/>
                <a:gd name="T5" fmla="*/ 192 h 21600"/>
                <a:gd name="T6" fmla="*/ 144 w 21600"/>
                <a:gd name="T7" fmla="*/ 96 h 21600"/>
                <a:gd name="T8" fmla="*/ 72 w 21600"/>
                <a:gd name="T9" fmla="*/ 0 h 21600"/>
                <a:gd name="T10" fmla="*/ 72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6411" name="AutoShape 11"/>
            <p:cNvSpPr>
              <a:spLocks/>
            </p:cNvSpPr>
            <p:nvPr/>
          </p:nvSpPr>
          <p:spPr bwMode="auto">
            <a:xfrm>
              <a:off x="41" y="57"/>
              <a:ext cx="15" cy="20"/>
            </a:xfrm>
            <a:custGeom>
              <a:avLst/>
              <a:gdLst>
                <a:gd name="T0" fmla="*/ 8 w 21600"/>
                <a:gd name="T1" fmla="*/ 0 h 21600"/>
                <a:gd name="T2" fmla="*/ 0 w 21600"/>
                <a:gd name="T3" fmla="*/ 10 h 21600"/>
                <a:gd name="T4" fmla="*/ 8 w 21600"/>
                <a:gd name="T5" fmla="*/ 20 h 21600"/>
                <a:gd name="T6" fmla="*/ 15 w 21600"/>
                <a:gd name="T7" fmla="*/ 10 h 21600"/>
                <a:gd name="T8" fmla="*/ 8 w 21600"/>
                <a:gd name="T9" fmla="*/ 0 h 21600"/>
                <a:gd name="T10" fmla="*/ 8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6412" name="AutoShape 12"/>
            <p:cNvSpPr>
              <a:spLocks/>
            </p:cNvSpPr>
            <p:nvPr/>
          </p:nvSpPr>
          <p:spPr bwMode="auto">
            <a:xfrm>
              <a:off x="87" y="57"/>
              <a:ext cx="15" cy="20"/>
            </a:xfrm>
            <a:custGeom>
              <a:avLst/>
              <a:gdLst>
                <a:gd name="T0" fmla="*/ 8 w 21600"/>
                <a:gd name="T1" fmla="*/ 0 h 21600"/>
                <a:gd name="T2" fmla="*/ 0 w 21600"/>
                <a:gd name="T3" fmla="*/ 10 h 21600"/>
                <a:gd name="T4" fmla="*/ 8 w 21600"/>
                <a:gd name="T5" fmla="*/ 20 h 21600"/>
                <a:gd name="T6" fmla="*/ 15 w 21600"/>
                <a:gd name="T7" fmla="*/ 10 h 21600"/>
                <a:gd name="T8" fmla="*/ 8 w 21600"/>
                <a:gd name="T9" fmla="*/ 0 h 21600"/>
                <a:gd name="T10" fmla="*/ 8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6413" name="AutoShape 13"/>
            <p:cNvSpPr>
              <a:spLocks/>
            </p:cNvSpPr>
            <p:nvPr/>
          </p:nvSpPr>
          <p:spPr bwMode="auto">
            <a:xfrm>
              <a:off x="33" y="57"/>
              <a:ext cx="77" cy="98"/>
            </a:xfrm>
            <a:custGeom>
              <a:avLst/>
              <a:gdLst>
                <a:gd name="T0" fmla="*/ 16 w 21600"/>
                <a:gd name="T1" fmla="*/ 0 h 20368"/>
                <a:gd name="T2" fmla="*/ 8 w 21600"/>
                <a:gd name="T3" fmla="*/ 10 h 20368"/>
                <a:gd name="T4" fmla="*/ 16 w 21600"/>
                <a:gd name="T5" fmla="*/ 20 h 20368"/>
                <a:gd name="T6" fmla="*/ 23 w 21600"/>
                <a:gd name="T7" fmla="*/ 10 h 20368"/>
                <a:gd name="T8" fmla="*/ 16 w 21600"/>
                <a:gd name="T9" fmla="*/ 0 h 20368"/>
                <a:gd name="T10" fmla="*/ 61 w 21600"/>
                <a:gd name="T11" fmla="*/ 0 h 20368"/>
                <a:gd name="T12" fmla="*/ 54 w 21600"/>
                <a:gd name="T13" fmla="*/ 10 h 20368"/>
                <a:gd name="T14" fmla="*/ 61 w 21600"/>
                <a:gd name="T15" fmla="*/ 20 h 20368"/>
                <a:gd name="T16" fmla="*/ 69 w 21600"/>
                <a:gd name="T17" fmla="*/ 10 h 20368"/>
                <a:gd name="T18" fmla="*/ 61 w 21600"/>
                <a:gd name="T19" fmla="*/ 0 h 20368"/>
                <a:gd name="T20" fmla="*/ 0 w 21600"/>
                <a:gd name="T21" fmla="*/ 80 h 20368"/>
                <a:gd name="T22" fmla="*/ 77 w 21600"/>
                <a:gd name="T23" fmla="*/ 80 h 203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00" h="20368">
                  <a:moveTo>
                    <a:pt x="4401" y="0"/>
                  </a:moveTo>
                  <a:cubicBezTo>
                    <a:pt x="3252" y="0"/>
                    <a:pt x="2321" y="926"/>
                    <a:pt x="2321" y="2069"/>
                  </a:cubicBezTo>
                  <a:cubicBezTo>
                    <a:pt x="2321" y="3212"/>
                    <a:pt x="3252" y="4138"/>
                    <a:pt x="4401" y="4138"/>
                  </a:cubicBezTo>
                  <a:cubicBezTo>
                    <a:pt x="5550" y="4138"/>
                    <a:pt x="6482" y="3212"/>
                    <a:pt x="6482" y="2069"/>
                  </a:cubicBezTo>
                  <a:cubicBezTo>
                    <a:pt x="6482" y="926"/>
                    <a:pt x="5550" y="0"/>
                    <a:pt x="4401" y="0"/>
                  </a:cubicBezTo>
                  <a:close/>
                  <a:moveTo>
                    <a:pt x="17199" y="0"/>
                  </a:moveTo>
                  <a:cubicBezTo>
                    <a:pt x="16050" y="0"/>
                    <a:pt x="15118" y="926"/>
                    <a:pt x="15118" y="2069"/>
                  </a:cubicBezTo>
                  <a:cubicBezTo>
                    <a:pt x="15118" y="3212"/>
                    <a:pt x="16050" y="4138"/>
                    <a:pt x="17199" y="4138"/>
                  </a:cubicBezTo>
                  <a:cubicBezTo>
                    <a:pt x="18348" y="4138"/>
                    <a:pt x="19279" y="3212"/>
                    <a:pt x="19279" y="2069"/>
                  </a:cubicBezTo>
                  <a:cubicBezTo>
                    <a:pt x="19279" y="926"/>
                    <a:pt x="18348" y="0"/>
                    <a:pt x="17199" y="0"/>
                  </a:cubicBezTo>
                  <a:close/>
                  <a:moveTo>
                    <a:pt x="0" y="16671"/>
                  </a:moveTo>
                  <a:cubicBezTo>
                    <a:pt x="7199" y="21600"/>
                    <a:pt x="14401" y="21600"/>
                    <a:pt x="21600" y="16671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16396" name="Group 21"/>
          <p:cNvGrpSpPr>
            <a:grpSpLocks/>
          </p:cNvGrpSpPr>
          <p:nvPr/>
        </p:nvGrpSpPr>
        <p:grpSpPr bwMode="auto">
          <a:xfrm>
            <a:off x="7086600" y="2286000"/>
            <a:ext cx="1219200" cy="990600"/>
            <a:chOff x="0" y="0"/>
            <a:chExt cx="768" cy="624"/>
          </a:xfrm>
        </p:grpSpPr>
        <p:sp>
          <p:nvSpPr>
            <p:cNvPr id="16404" name="Rectangle 15"/>
            <p:cNvSpPr>
              <a:spLocks/>
            </p:cNvSpPr>
            <p:nvPr/>
          </p:nvSpPr>
          <p:spPr bwMode="auto">
            <a:xfrm>
              <a:off x="0" y="0"/>
              <a:ext cx="768" cy="6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+mj-lt"/>
              </a:endParaRPr>
            </a:p>
          </p:txBody>
        </p:sp>
        <p:grpSp>
          <p:nvGrpSpPr>
            <p:cNvPr id="16405" name="Group 20"/>
            <p:cNvGrpSpPr>
              <a:grpSpLocks/>
            </p:cNvGrpSpPr>
            <p:nvPr/>
          </p:nvGrpSpPr>
          <p:grpSpPr bwMode="auto">
            <a:xfrm>
              <a:off x="576" y="336"/>
              <a:ext cx="144" cy="192"/>
              <a:chOff x="0" y="0"/>
              <a:chExt cx="144" cy="192"/>
            </a:xfrm>
          </p:grpSpPr>
          <p:sp>
            <p:nvSpPr>
              <p:cNvPr id="16406" name="AutoShape 16"/>
              <p:cNvSpPr>
                <a:spLocks/>
              </p:cNvSpPr>
              <p:nvPr/>
            </p:nvSpPr>
            <p:spPr bwMode="auto">
              <a:xfrm>
                <a:off x="0" y="0"/>
                <a:ext cx="144" cy="192"/>
              </a:xfrm>
              <a:custGeom>
                <a:avLst/>
                <a:gdLst>
                  <a:gd name="T0" fmla="*/ 72 w 21600"/>
                  <a:gd name="T1" fmla="*/ 0 h 21600"/>
                  <a:gd name="T2" fmla="*/ 0 w 21600"/>
                  <a:gd name="T3" fmla="*/ 96 h 21600"/>
                  <a:gd name="T4" fmla="*/ 72 w 21600"/>
                  <a:gd name="T5" fmla="*/ 192 h 21600"/>
                  <a:gd name="T6" fmla="*/ 144 w 21600"/>
                  <a:gd name="T7" fmla="*/ 96 h 21600"/>
                  <a:gd name="T8" fmla="*/ 72 w 21600"/>
                  <a:gd name="T9" fmla="*/ 0 h 21600"/>
                  <a:gd name="T10" fmla="*/ 72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6407" name="AutoShape 17"/>
              <p:cNvSpPr>
                <a:spLocks/>
              </p:cNvSpPr>
              <p:nvPr/>
            </p:nvSpPr>
            <p:spPr bwMode="auto">
              <a:xfrm>
                <a:off x="41" y="57"/>
                <a:ext cx="15" cy="20"/>
              </a:xfrm>
              <a:custGeom>
                <a:avLst/>
                <a:gdLst>
                  <a:gd name="T0" fmla="*/ 8 w 21600"/>
                  <a:gd name="T1" fmla="*/ 0 h 21600"/>
                  <a:gd name="T2" fmla="*/ 0 w 21600"/>
                  <a:gd name="T3" fmla="*/ 10 h 21600"/>
                  <a:gd name="T4" fmla="*/ 8 w 21600"/>
                  <a:gd name="T5" fmla="*/ 20 h 21600"/>
                  <a:gd name="T6" fmla="*/ 15 w 21600"/>
                  <a:gd name="T7" fmla="*/ 10 h 21600"/>
                  <a:gd name="T8" fmla="*/ 8 w 21600"/>
                  <a:gd name="T9" fmla="*/ 0 h 21600"/>
                  <a:gd name="T10" fmla="*/ 8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6408" name="AutoShape 18"/>
              <p:cNvSpPr>
                <a:spLocks/>
              </p:cNvSpPr>
              <p:nvPr/>
            </p:nvSpPr>
            <p:spPr bwMode="auto">
              <a:xfrm>
                <a:off x="87" y="57"/>
                <a:ext cx="15" cy="20"/>
              </a:xfrm>
              <a:custGeom>
                <a:avLst/>
                <a:gdLst>
                  <a:gd name="T0" fmla="*/ 8 w 21600"/>
                  <a:gd name="T1" fmla="*/ 0 h 21600"/>
                  <a:gd name="T2" fmla="*/ 0 w 21600"/>
                  <a:gd name="T3" fmla="*/ 10 h 21600"/>
                  <a:gd name="T4" fmla="*/ 8 w 21600"/>
                  <a:gd name="T5" fmla="*/ 20 h 21600"/>
                  <a:gd name="T6" fmla="*/ 15 w 21600"/>
                  <a:gd name="T7" fmla="*/ 10 h 21600"/>
                  <a:gd name="T8" fmla="*/ 8 w 21600"/>
                  <a:gd name="T9" fmla="*/ 0 h 21600"/>
                  <a:gd name="T10" fmla="*/ 8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6409" name="AutoShape 19"/>
              <p:cNvSpPr>
                <a:spLocks/>
              </p:cNvSpPr>
              <p:nvPr/>
            </p:nvSpPr>
            <p:spPr bwMode="auto">
              <a:xfrm>
                <a:off x="33" y="57"/>
                <a:ext cx="77" cy="98"/>
              </a:xfrm>
              <a:custGeom>
                <a:avLst/>
                <a:gdLst>
                  <a:gd name="T0" fmla="*/ 16 w 21600"/>
                  <a:gd name="T1" fmla="*/ 0 h 20368"/>
                  <a:gd name="T2" fmla="*/ 8 w 21600"/>
                  <a:gd name="T3" fmla="*/ 10 h 20368"/>
                  <a:gd name="T4" fmla="*/ 16 w 21600"/>
                  <a:gd name="T5" fmla="*/ 20 h 20368"/>
                  <a:gd name="T6" fmla="*/ 23 w 21600"/>
                  <a:gd name="T7" fmla="*/ 10 h 20368"/>
                  <a:gd name="T8" fmla="*/ 16 w 21600"/>
                  <a:gd name="T9" fmla="*/ 0 h 20368"/>
                  <a:gd name="T10" fmla="*/ 61 w 21600"/>
                  <a:gd name="T11" fmla="*/ 0 h 20368"/>
                  <a:gd name="T12" fmla="*/ 54 w 21600"/>
                  <a:gd name="T13" fmla="*/ 10 h 20368"/>
                  <a:gd name="T14" fmla="*/ 61 w 21600"/>
                  <a:gd name="T15" fmla="*/ 20 h 20368"/>
                  <a:gd name="T16" fmla="*/ 69 w 21600"/>
                  <a:gd name="T17" fmla="*/ 10 h 20368"/>
                  <a:gd name="T18" fmla="*/ 61 w 21600"/>
                  <a:gd name="T19" fmla="*/ 0 h 20368"/>
                  <a:gd name="T20" fmla="*/ 0 w 21600"/>
                  <a:gd name="T21" fmla="*/ 80 h 20368"/>
                  <a:gd name="T22" fmla="*/ 77 w 21600"/>
                  <a:gd name="T23" fmla="*/ 80 h 2036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600" h="20368">
                    <a:moveTo>
                      <a:pt x="4401" y="0"/>
                    </a:moveTo>
                    <a:cubicBezTo>
                      <a:pt x="3252" y="0"/>
                      <a:pt x="2321" y="926"/>
                      <a:pt x="2321" y="2069"/>
                    </a:cubicBezTo>
                    <a:cubicBezTo>
                      <a:pt x="2321" y="3212"/>
                      <a:pt x="3252" y="4138"/>
                      <a:pt x="4401" y="4138"/>
                    </a:cubicBezTo>
                    <a:cubicBezTo>
                      <a:pt x="5550" y="4138"/>
                      <a:pt x="6482" y="3212"/>
                      <a:pt x="6482" y="2069"/>
                    </a:cubicBezTo>
                    <a:cubicBezTo>
                      <a:pt x="6482" y="926"/>
                      <a:pt x="5550" y="0"/>
                      <a:pt x="4401" y="0"/>
                    </a:cubicBezTo>
                    <a:close/>
                    <a:moveTo>
                      <a:pt x="17199" y="0"/>
                    </a:moveTo>
                    <a:cubicBezTo>
                      <a:pt x="16050" y="0"/>
                      <a:pt x="15118" y="926"/>
                      <a:pt x="15118" y="2069"/>
                    </a:cubicBezTo>
                    <a:cubicBezTo>
                      <a:pt x="15118" y="3212"/>
                      <a:pt x="16050" y="4138"/>
                      <a:pt x="17199" y="4138"/>
                    </a:cubicBezTo>
                    <a:cubicBezTo>
                      <a:pt x="18348" y="4138"/>
                      <a:pt x="19279" y="3212"/>
                      <a:pt x="19279" y="2069"/>
                    </a:cubicBezTo>
                    <a:cubicBezTo>
                      <a:pt x="19279" y="926"/>
                      <a:pt x="18348" y="0"/>
                      <a:pt x="17199" y="0"/>
                    </a:cubicBezTo>
                    <a:close/>
                    <a:moveTo>
                      <a:pt x="0" y="16671"/>
                    </a:moveTo>
                    <a:cubicBezTo>
                      <a:pt x="7199" y="21600"/>
                      <a:pt x="14401" y="21600"/>
                      <a:pt x="21600" y="16671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+mj-lt"/>
                </a:endParaRPr>
              </a:p>
            </p:txBody>
          </p:sp>
        </p:grpSp>
      </p:grpSp>
      <p:sp>
        <p:nvSpPr>
          <p:cNvPr id="34838" name="Line 22"/>
          <p:cNvSpPr>
            <a:spLocks noChangeShapeType="1"/>
          </p:cNvSpPr>
          <p:nvPr/>
        </p:nvSpPr>
        <p:spPr bwMode="auto">
          <a:xfrm rot="10800000" flipH="1">
            <a:off x="8534400" y="1524000"/>
            <a:ext cx="1588" cy="762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6398" name="Rectangle 23"/>
          <p:cNvSpPr>
            <a:spLocks/>
          </p:cNvSpPr>
          <p:nvPr/>
        </p:nvSpPr>
        <p:spPr bwMode="auto">
          <a:xfrm>
            <a:off x="1752600" y="1431925"/>
            <a:ext cx="850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900"/>
              </a:spcBef>
            </a:pPr>
            <a:r>
              <a:rPr lang="en-US" altLang="en-US" sz="1600">
                <a:latin typeface="+mj-lt"/>
                <a:sym typeface="Arial" panose="020B0604020202020204" pitchFamily="34" charset="0"/>
              </a:rPr>
              <a:t>(x</a:t>
            </a:r>
            <a:r>
              <a:rPr lang="en-US" altLang="en-US" sz="1600" baseline="-25000">
                <a:latin typeface="+mj-lt"/>
                <a:sym typeface="Arial" panose="020B0604020202020204" pitchFamily="34" charset="0"/>
              </a:rPr>
              <a:t>1</a:t>
            </a:r>
            <a:r>
              <a:rPr lang="en-US" altLang="en-US" sz="1600">
                <a:latin typeface="+mj-lt"/>
                <a:sym typeface="Arial" panose="020B0604020202020204" pitchFamily="34" charset="0"/>
              </a:rPr>
              <a:t>,y</a:t>
            </a:r>
            <a:r>
              <a:rPr lang="en-US" altLang="en-US" sz="1600" baseline="-25000">
                <a:latin typeface="+mj-lt"/>
                <a:sym typeface="Arial" panose="020B0604020202020204" pitchFamily="34" charset="0"/>
              </a:rPr>
              <a:t>1</a:t>
            </a:r>
            <a:r>
              <a:rPr lang="en-US" altLang="en-US" sz="1600">
                <a:latin typeface="+mj-lt"/>
                <a:sym typeface="Arial" panose="020B0604020202020204" pitchFamily="34" charset="0"/>
              </a:rPr>
              <a:t>)</a:t>
            </a:r>
          </a:p>
        </p:txBody>
      </p:sp>
      <p:grpSp>
        <p:nvGrpSpPr>
          <p:cNvPr id="34844" name="Group 28"/>
          <p:cNvGrpSpPr>
            <a:grpSpLocks/>
          </p:cNvGrpSpPr>
          <p:nvPr/>
        </p:nvGrpSpPr>
        <p:grpSpPr bwMode="auto">
          <a:xfrm>
            <a:off x="7239000" y="2270126"/>
            <a:ext cx="2298700" cy="1387475"/>
            <a:chOff x="0" y="0"/>
            <a:chExt cx="1448" cy="874"/>
          </a:xfrm>
        </p:grpSpPr>
        <p:grpSp>
          <p:nvGrpSpPr>
            <p:cNvPr id="16400" name="Group 26"/>
            <p:cNvGrpSpPr>
              <a:grpSpLocks/>
            </p:cNvGrpSpPr>
            <p:nvPr/>
          </p:nvGrpSpPr>
          <p:grpSpPr bwMode="auto">
            <a:xfrm>
              <a:off x="336" y="58"/>
              <a:ext cx="1112" cy="816"/>
              <a:chOff x="0" y="0"/>
              <a:chExt cx="1112" cy="816"/>
            </a:xfrm>
          </p:grpSpPr>
          <p:sp>
            <p:nvSpPr>
              <p:cNvPr id="16402" name="Rectangle 24"/>
              <p:cNvSpPr>
                <a:spLocks/>
              </p:cNvSpPr>
              <p:nvPr/>
            </p:nvSpPr>
            <p:spPr bwMode="auto">
              <a:xfrm>
                <a:off x="96" y="0"/>
                <a:ext cx="768" cy="624"/>
              </a:xfrm>
              <a:prstGeom prst="rect">
                <a:avLst/>
              </a:prstGeom>
              <a:noFill/>
              <a:ln w="28575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+mj-lt"/>
                </a:endParaRPr>
              </a:p>
            </p:txBody>
          </p:sp>
          <p:sp>
            <p:nvSpPr>
              <p:cNvPr id="16403" name="Rectangle 25"/>
              <p:cNvSpPr>
                <a:spLocks/>
              </p:cNvSpPr>
              <p:nvPr/>
            </p:nvSpPr>
            <p:spPr bwMode="auto">
              <a:xfrm>
                <a:off x="0" y="624"/>
                <a:ext cx="111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/>
              <a:lstStyle>
                <a:lvl1pPr marL="382588" indent="-3429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313"/>
                  </a:spcBef>
                </a:pPr>
                <a:r>
                  <a:rPr lang="en-US" altLang="en-US" sz="1400">
                    <a:latin typeface="+mj-lt"/>
                    <a:sym typeface="Arial" panose="020B0604020202020204" pitchFamily="34" charset="0"/>
                  </a:rPr>
                  <a:t>copy of first image</a:t>
                </a:r>
              </a:p>
            </p:txBody>
          </p:sp>
        </p:grpSp>
        <p:sp>
          <p:nvSpPr>
            <p:cNvPr id="16401" name="Rectangle 27"/>
            <p:cNvSpPr>
              <a:spLocks/>
            </p:cNvSpPr>
            <p:nvPr/>
          </p:nvSpPr>
          <p:spPr bwMode="auto">
            <a:xfrm>
              <a:off x="0" y="0"/>
              <a:ext cx="536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9688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900"/>
                </a:spcBef>
              </a:pPr>
              <a:r>
                <a:rPr lang="en-US" altLang="en-US" sz="1600">
                  <a:latin typeface="+mj-lt"/>
                  <a:sym typeface="Arial" panose="020B0604020202020204" pitchFamily="34" charset="0"/>
                </a:rPr>
                <a:t>(x</a:t>
              </a:r>
              <a:r>
                <a:rPr lang="en-US" altLang="en-US" sz="1600" baseline="-25000">
                  <a:latin typeface="+mj-lt"/>
                  <a:sym typeface="Arial" panose="020B0604020202020204" pitchFamily="34" charset="0"/>
                </a:rPr>
                <a:t>n</a:t>
              </a:r>
              <a:r>
                <a:rPr lang="en-US" altLang="en-US" sz="1600">
                  <a:latin typeface="+mj-lt"/>
                  <a:sym typeface="Arial" panose="020B0604020202020204" pitchFamily="34" charset="0"/>
                </a:rPr>
                <a:t>,y</a:t>
              </a:r>
              <a:r>
                <a:rPr lang="en-US" altLang="en-US" sz="1600" baseline="-25000">
                  <a:latin typeface="+mj-lt"/>
                  <a:sym typeface="Arial" panose="020B0604020202020204" pitchFamily="34" charset="0"/>
                </a:rPr>
                <a:t>n</a:t>
              </a:r>
              <a:r>
                <a:rPr lang="en-US" altLang="en-US" sz="1600">
                  <a:latin typeface="+mj-lt"/>
                  <a:sym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32" name="Rectangle 2">
            <a:extLst>
              <a:ext uri="{FF2B5EF4-FFF2-40B4-BE49-F238E27FC236}">
                <a16:creationId xmlns:a16="http://schemas.microsoft.com/office/drawing/2014/main" id="{EEA6573E-E4F6-494D-91E8-62B7D0951F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0487" y="213023"/>
            <a:ext cx="11534972" cy="990600"/>
          </a:xfrm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dirty="0"/>
              <a:t>Problem: Drift</a:t>
            </a:r>
          </a:p>
        </p:txBody>
      </p:sp>
    </p:spTree>
    <p:extLst>
      <p:ext uri="{BB962C8B-B14F-4D97-AF65-F5344CB8AC3E}">
        <p14:creationId xmlns:p14="http://schemas.microsoft.com/office/powerpoint/2010/main" val="28120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uiExpand="1" build="p" bldLvl="5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Project 3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11277600" cy="4953000"/>
          </a:xfrm>
        </p:spPr>
        <p:txBody>
          <a:bodyPr vert="horz" lIns="91440" tIns="45720" rIns="132080" bIns="45720" rtlCol="0">
            <a:normAutofit lnSpcReduction="10000"/>
          </a:bodyPr>
          <a:lstStyle/>
          <a:p>
            <a:pPr marL="573088" indent="-533400">
              <a:buFont typeface="+mj-lt"/>
              <a:buAutoNum type="arabicPeriod"/>
            </a:pPr>
            <a:r>
              <a:rPr lang="en-US" altLang="en-US" sz="2400" dirty="0"/>
              <a:t>Take pictures on a tripod (or handheld)</a:t>
            </a:r>
          </a:p>
          <a:p>
            <a:pPr marL="573088" indent="-533400">
              <a:buFont typeface="+mj-lt"/>
              <a:buAutoNum type="arabicPeriod"/>
            </a:pPr>
            <a:r>
              <a:rPr lang="en-US" altLang="en-US" sz="2400" dirty="0"/>
              <a:t>Warp to spherical coordinates (not needed if using </a:t>
            </a:r>
            <a:r>
              <a:rPr lang="en-US" altLang="en-US" sz="2400" dirty="0" err="1"/>
              <a:t>homographies</a:t>
            </a:r>
            <a:r>
              <a:rPr lang="en-US" altLang="en-US" sz="2400" dirty="0"/>
              <a:t> to align images)</a:t>
            </a:r>
          </a:p>
          <a:p>
            <a:pPr marL="573088" indent="-533400">
              <a:buFont typeface="+mj-lt"/>
              <a:buAutoNum type="arabicPeriod"/>
            </a:pPr>
            <a:r>
              <a:rPr lang="en-US" altLang="en-US" sz="2400" dirty="0"/>
              <a:t>Extract features</a:t>
            </a:r>
          </a:p>
          <a:p>
            <a:pPr marL="573088" indent="-533400">
              <a:buFont typeface="+mj-lt"/>
              <a:buAutoNum type="arabicPeriod"/>
            </a:pPr>
            <a:r>
              <a:rPr lang="en-US" altLang="en-US" sz="2400" dirty="0"/>
              <a:t>Align neighboring pairs using feature matching + RANSAC</a:t>
            </a:r>
          </a:p>
          <a:p>
            <a:pPr marL="573088" indent="-533400">
              <a:buFont typeface="+mj-lt"/>
              <a:buAutoNum type="arabicPeriod"/>
            </a:pPr>
            <a:r>
              <a:rPr lang="en-US" altLang="en-US" sz="2400" dirty="0"/>
              <a:t>Write out list of neighboring translations</a:t>
            </a:r>
          </a:p>
          <a:p>
            <a:pPr marL="573088" indent="-533400">
              <a:buFont typeface="+mj-lt"/>
              <a:buAutoNum type="arabicPeriod"/>
            </a:pPr>
            <a:r>
              <a:rPr lang="en-US" altLang="en-US" sz="2400" dirty="0"/>
              <a:t>Correct for drift</a:t>
            </a:r>
          </a:p>
          <a:p>
            <a:pPr marL="573088" indent="-533400">
              <a:buFont typeface="+mj-lt"/>
              <a:buAutoNum type="arabicPeriod"/>
            </a:pPr>
            <a:r>
              <a:rPr lang="en-US" altLang="en-US" sz="2400" dirty="0"/>
              <a:t>Read in warped images and blend them</a:t>
            </a:r>
          </a:p>
          <a:p>
            <a:pPr marL="573088" indent="-533400">
              <a:buFont typeface="+mj-lt"/>
              <a:buAutoNum type="arabicPeriod"/>
            </a:pPr>
            <a:r>
              <a:rPr lang="en-US" altLang="en-US" sz="2400" dirty="0"/>
              <a:t>Crop the result and import into a viewer</a:t>
            </a:r>
          </a:p>
          <a:p>
            <a:pPr marL="573088" indent="-533400"/>
            <a:endParaRPr lang="en-US" altLang="en-US" sz="2400" dirty="0"/>
          </a:p>
          <a:p>
            <a:pPr marL="573088" indent="-533400"/>
            <a:r>
              <a:rPr lang="en-US" altLang="en-US" sz="2400" dirty="0"/>
              <a:t>Roughly based on </a:t>
            </a:r>
            <a:r>
              <a:rPr lang="en-US" altLang="en-US" sz="2400" dirty="0" err="1">
                <a:latin typeface="Arial Bold" panose="020B0704020202020204" pitchFamily="34" charset="0"/>
                <a:cs typeface="Arial Bold" panose="020B0704020202020204" pitchFamily="34" charset="0"/>
                <a:sym typeface="Arial Bold" panose="020B0704020202020204" pitchFamily="34" charset="0"/>
              </a:rPr>
              <a:t>Autostitch</a:t>
            </a:r>
            <a:endParaRPr lang="en-US" altLang="en-US" sz="2400" dirty="0">
              <a:latin typeface="Arial Bold" panose="020B0704020202020204" pitchFamily="34" charset="0"/>
              <a:ea typeface="ヒラギノ角ゴ ProN W6"/>
              <a:cs typeface="ヒラギノ角ゴ ProN W6"/>
              <a:sym typeface="Arial Bold" panose="020B0704020202020204" pitchFamily="34" charset="0"/>
            </a:endParaRPr>
          </a:p>
          <a:p>
            <a:pPr marL="973138" lvl="1" indent="-533400">
              <a:buClr>
                <a:srgbClr val="000000"/>
              </a:buClr>
            </a:pPr>
            <a:r>
              <a:rPr lang="en-US" altLang="en-US" sz="2400" dirty="0"/>
              <a:t>By Matthew Brown and David Lowe</a:t>
            </a:r>
          </a:p>
          <a:p>
            <a:pPr marL="973138" lvl="1" indent="-533400">
              <a:buClr>
                <a:srgbClr val="000000"/>
              </a:buClr>
            </a:pPr>
            <a:r>
              <a:rPr lang="en-US" altLang="en-US" sz="2400" u="sng" dirty="0">
                <a:solidFill>
                  <a:srgbClr val="0000FF"/>
                </a:solidFill>
                <a:hlinkClick r:id="rId2"/>
              </a:rPr>
              <a:t>http://www.cs.ubc.ca/~mbrown/autostitch/autostitch.html</a:t>
            </a:r>
            <a:r>
              <a:rPr lang="en-US" alt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0904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7" name="Text Box 3"/>
          <p:cNvSpPr txBox="1">
            <a:spLocks noChangeArrowheads="1"/>
          </p:cNvSpPr>
          <p:nvPr/>
        </p:nvSpPr>
        <p:spPr bwMode="auto">
          <a:xfrm>
            <a:off x="3076575" y="2295525"/>
            <a:ext cx="364202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zh-TW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  <p:sp>
        <p:nvSpPr>
          <p:cNvPr id="1127428" name="Text Box 4"/>
          <p:cNvSpPr txBox="1">
            <a:spLocks noChangeArrowheads="1"/>
          </p:cNvSpPr>
          <p:nvPr/>
        </p:nvSpPr>
        <p:spPr bwMode="auto">
          <a:xfrm>
            <a:off x="4845050" y="1695450"/>
            <a:ext cx="364202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zh-TW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  <p:sp>
        <p:nvSpPr>
          <p:cNvPr id="1127429" name="Text Box 5"/>
          <p:cNvSpPr txBox="1">
            <a:spLocks noChangeArrowheads="1"/>
          </p:cNvSpPr>
          <p:nvPr/>
        </p:nvSpPr>
        <p:spPr bwMode="auto">
          <a:xfrm>
            <a:off x="8731250" y="2381250"/>
            <a:ext cx="364202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zh-TW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  <p:sp>
        <p:nvSpPr>
          <p:cNvPr id="1127430" name="Text Box 6"/>
          <p:cNvSpPr txBox="1">
            <a:spLocks noChangeArrowheads="1"/>
          </p:cNvSpPr>
          <p:nvPr/>
        </p:nvSpPr>
        <p:spPr bwMode="auto">
          <a:xfrm>
            <a:off x="6750050" y="1695450"/>
            <a:ext cx="364202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zh-TW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  <p:pic>
        <p:nvPicPr>
          <p:cNvPr id="19462" name="Picture 7" descr="LOBBY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1" y="3295650"/>
            <a:ext cx="78009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" descr="DSC00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851" y="2000250"/>
            <a:ext cx="1012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9" descr="DSC000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924050"/>
            <a:ext cx="1012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 descr="DSC000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1" y="1466850"/>
            <a:ext cx="1012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1" descr="DSC000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6" y="1466850"/>
            <a:ext cx="1012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2" descr="DSC000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6" y="1162050"/>
            <a:ext cx="1012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Rectangle 13"/>
          <p:cNvSpPr>
            <a:spLocks noChangeArrowheads="1"/>
          </p:cNvSpPr>
          <p:nvPr/>
        </p:nvSpPr>
        <p:spPr bwMode="auto">
          <a:xfrm>
            <a:off x="2001367" y="6237288"/>
            <a:ext cx="82718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kumimoji="1" lang="en-US" altLang="zh-TW" sz="1600">
                <a:latin typeface="+mj-lt"/>
              </a:rPr>
              <a:t> Microsoft Lobby: </a:t>
            </a:r>
            <a:r>
              <a:rPr lang="en-US" altLang="en-US" sz="1600">
                <a:latin typeface="+mj-lt"/>
                <a:hlinkClick r:id="rId9"/>
              </a:rPr>
              <a:t>http://www.acm.org/pubs/citations/proceedings/graph/258734/p251-szeliski</a:t>
            </a:r>
            <a:endParaRPr lang="en-US" altLang="zh-TW" sz="1600">
              <a:latin typeface="+mj-lt"/>
            </a:endParaRPr>
          </a:p>
        </p:txBody>
      </p:sp>
      <p:sp>
        <p:nvSpPr>
          <p:cNvPr id="19469" name="Title 1"/>
          <p:cNvSpPr>
            <a:spLocks noGrp="1"/>
          </p:cNvSpPr>
          <p:nvPr>
            <p:ph type="title"/>
          </p:nvPr>
        </p:nvSpPr>
        <p:spPr>
          <a:xfrm>
            <a:off x="381000" y="85396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en-US"/>
              <a:t>Spherical panoramas</a:t>
            </a:r>
          </a:p>
        </p:txBody>
      </p:sp>
    </p:spTree>
    <p:extLst>
      <p:ext uri="{BB962C8B-B14F-4D97-AF65-F5344CB8AC3E}">
        <p14:creationId xmlns:p14="http://schemas.microsoft.com/office/powerpoint/2010/main" val="3374775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Different projections are possible</a:t>
            </a:r>
          </a:p>
        </p:txBody>
      </p:sp>
      <p:pic>
        <p:nvPicPr>
          <p:cNvPr id="20483" name="Picture 3" descr="LOBBY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1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LOBBY0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81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LOBBY1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1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LOBBY2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581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LOBBY3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6019801"/>
            <a:ext cx="1475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Cube-map</a:t>
            </a:r>
          </a:p>
        </p:txBody>
      </p:sp>
    </p:spTree>
    <p:extLst>
      <p:ext uri="{BB962C8B-B14F-4D97-AF65-F5344CB8AC3E}">
        <p14:creationId xmlns:p14="http://schemas.microsoft.com/office/powerpoint/2010/main" val="2747848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Blending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We’ve aligned the images – now what?</a:t>
            </a:r>
          </a:p>
        </p:txBody>
      </p:sp>
      <p:pic>
        <p:nvPicPr>
          <p:cNvPr id="21508" name="Picture 4" descr="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00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Blending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Want to seamlessly blend them together</a:t>
            </a:r>
          </a:p>
        </p:txBody>
      </p:sp>
      <p:pic>
        <p:nvPicPr>
          <p:cNvPr id="22532" name="Picture 4" descr="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46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7781" name="Picture 5" descr="p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46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16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7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1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Image Blending</a:t>
            </a:r>
          </a:p>
        </p:txBody>
      </p:sp>
      <p:pic>
        <p:nvPicPr>
          <p:cNvPr id="23555" name="Picture 3" descr="le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295401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r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1295401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2901" name="Picture 5" descr="t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505201"/>
            <a:ext cx="2925763" cy="2925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94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1473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Feathering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2514600" y="990600"/>
            <a:ext cx="6775450" cy="3061976"/>
            <a:chOff x="388" y="624"/>
            <a:chExt cx="4700" cy="2139"/>
          </a:xfrm>
        </p:grpSpPr>
        <p:pic>
          <p:nvPicPr>
            <p:cNvPr id="24583" name="Picture 4" descr="lfade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624"/>
              <a:ext cx="1810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4" name="Picture 5" descr="rfade3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" y="624"/>
              <a:ext cx="1817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585" name="Group 6"/>
            <p:cNvGrpSpPr>
              <a:grpSpLocks/>
            </p:cNvGrpSpPr>
            <p:nvPr/>
          </p:nvGrpSpPr>
          <p:grpSpPr bwMode="auto">
            <a:xfrm>
              <a:off x="388" y="2361"/>
              <a:ext cx="2108" cy="402"/>
              <a:chOff x="388" y="2361"/>
              <a:chExt cx="2108" cy="402"/>
            </a:xfrm>
          </p:grpSpPr>
          <p:grpSp>
            <p:nvGrpSpPr>
              <p:cNvPr id="24597" name="Group 7"/>
              <p:cNvGrpSpPr>
                <a:grpSpLocks/>
              </p:cNvGrpSpPr>
              <p:nvPr/>
            </p:nvGrpSpPr>
            <p:grpSpPr bwMode="auto">
              <a:xfrm>
                <a:off x="388" y="2505"/>
                <a:ext cx="236" cy="258"/>
                <a:chOff x="484" y="3273"/>
                <a:chExt cx="236" cy="258"/>
              </a:xfrm>
            </p:grpSpPr>
            <p:sp>
              <p:nvSpPr>
                <p:cNvPr id="24604" name="Line 8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9" cy="2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/>
                    <a:t>0</a:t>
                  </a:r>
                </a:p>
              </p:txBody>
            </p:sp>
          </p:grpSp>
          <p:sp>
            <p:nvSpPr>
              <p:cNvPr id="24598" name="Line 10"/>
              <p:cNvSpPr>
                <a:spLocks noChangeShapeType="1"/>
              </p:cNvSpPr>
              <p:nvPr/>
            </p:nvSpPr>
            <p:spPr bwMode="auto">
              <a:xfrm>
                <a:off x="672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9" name="Line 11"/>
              <p:cNvSpPr>
                <a:spLocks noChangeShapeType="1"/>
              </p:cNvSpPr>
              <p:nvPr/>
            </p:nvSpPr>
            <p:spPr bwMode="auto">
              <a:xfrm>
                <a:off x="1680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0" name="Line 12"/>
              <p:cNvSpPr>
                <a:spLocks noChangeShapeType="1"/>
              </p:cNvSpPr>
              <p:nvPr/>
            </p:nvSpPr>
            <p:spPr bwMode="auto">
              <a:xfrm>
                <a:off x="1488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4601" name="Group 13"/>
              <p:cNvGrpSpPr>
                <a:grpSpLocks/>
              </p:cNvGrpSpPr>
              <p:nvPr/>
            </p:nvGrpSpPr>
            <p:grpSpPr bwMode="auto">
              <a:xfrm>
                <a:off x="388" y="2361"/>
                <a:ext cx="236" cy="258"/>
                <a:chOff x="484" y="3273"/>
                <a:chExt cx="236" cy="258"/>
              </a:xfrm>
            </p:grpSpPr>
            <p:sp>
              <p:nvSpPr>
                <p:cNvPr id="24602" name="Line 14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9" cy="2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/>
                    <a:t>1</a:t>
                  </a:r>
                </a:p>
              </p:txBody>
            </p:sp>
          </p:grpSp>
        </p:grpSp>
        <p:grpSp>
          <p:nvGrpSpPr>
            <p:cNvPr id="24586" name="Group 16"/>
            <p:cNvGrpSpPr>
              <a:grpSpLocks/>
            </p:cNvGrpSpPr>
            <p:nvPr/>
          </p:nvGrpSpPr>
          <p:grpSpPr bwMode="auto">
            <a:xfrm>
              <a:off x="2980" y="2505"/>
              <a:ext cx="236" cy="258"/>
              <a:chOff x="484" y="3273"/>
              <a:chExt cx="236" cy="258"/>
            </a:xfrm>
          </p:grpSpPr>
          <p:sp>
            <p:nvSpPr>
              <p:cNvPr id="24595" name="Line 17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6" name="Text Box 18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209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/>
                  <a:t>0</a:t>
                </a:r>
              </a:p>
            </p:txBody>
          </p:sp>
        </p:grpSp>
        <p:grpSp>
          <p:nvGrpSpPr>
            <p:cNvPr id="24587" name="Group 19"/>
            <p:cNvGrpSpPr>
              <a:grpSpLocks/>
            </p:cNvGrpSpPr>
            <p:nvPr/>
          </p:nvGrpSpPr>
          <p:grpSpPr bwMode="auto">
            <a:xfrm flipH="1">
              <a:off x="3264" y="2496"/>
              <a:ext cx="1824" cy="144"/>
              <a:chOff x="3264" y="2496"/>
              <a:chExt cx="1824" cy="144"/>
            </a:xfrm>
          </p:grpSpPr>
          <p:sp>
            <p:nvSpPr>
              <p:cNvPr id="24592" name="Line 20"/>
              <p:cNvSpPr>
                <a:spLocks noChangeShapeType="1"/>
              </p:cNvSpPr>
              <p:nvPr/>
            </p:nvSpPr>
            <p:spPr bwMode="auto">
              <a:xfrm>
                <a:off x="3264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3" name="Line 21"/>
              <p:cNvSpPr>
                <a:spLocks noChangeShapeType="1"/>
              </p:cNvSpPr>
              <p:nvPr/>
            </p:nvSpPr>
            <p:spPr bwMode="auto">
              <a:xfrm>
                <a:off x="4272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4" name="Line 22"/>
              <p:cNvSpPr>
                <a:spLocks noChangeShapeType="1"/>
              </p:cNvSpPr>
              <p:nvPr/>
            </p:nvSpPr>
            <p:spPr bwMode="auto">
              <a:xfrm>
                <a:off x="4080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588" name="Group 23"/>
            <p:cNvGrpSpPr>
              <a:grpSpLocks/>
            </p:cNvGrpSpPr>
            <p:nvPr/>
          </p:nvGrpSpPr>
          <p:grpSpPr bwMode="auto">
            <a:xfrm>
              <a:off x="2980" y="2360"/>
              <a:ext cx="236" cy="258"/>
              <a:chOff x="484" y="3272"/>
              <a:chExt cx="236" cy="258"/>
            </a:xfrm>
          </p:grpSpPr>
          <p:sp>
            <p:nvSpPr>
              <p:cNvPr id="24590" name="Line 2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1" name="Text Box 25"/>
              <p:cNvSpPr txBox="1">
                <a:spLocks noChangeArrowheads="1"/>
              </p:cNvSpPr>
              <p:nvPr/>
            </p:nvSpPr>
            <p:spPr bwMode="auto">
              <a:xfrm>
                <a:off x="484" y="3272"/>
                <a:ext cx="209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</a:p>
            </p:txBody>
          </p:sp>
        </p:grpSp>
        <p:sp>
          <p:nvSpPr>
            <p:cNvPr id="24589" name="Text Box 26"/>
            <p:cNvSpPr txBox="1">
              <a:spLocks noChangeArrowheads="1"/>
            </p:cNvSpPr>
            <p:nvPr/>
          </p:nvSpPr>
          <p:spPr bwMode="auto">
            <a:xfrm>
              <a:off x="2688" y="1142"/>
              <a:ext cx="394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0" b="1">
                  <a:solidFill>
                    <a:srgbClr val="FF0000"/>
                  </a:solidFill>
                </a:rPr>
                <a:t>+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2667001" y="4114800"/>
            <a:ext cx="3571875" cy="2514600"/>
            <a:chOff x="720" y="2592"/>
            <a:chExt cx="2250" cy="1584"/>
          </a:xfrm>
        </p:grpSpPr>
        <p:pic>
          <p:nvPicPr>
            <p:cNvPr id="24581" name="Picture 28" descr="win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8" y="2592"/>
              <a:ext cx="1572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2" name="Text Box 29"/>
            <p:cNvSpPr txBox="1">
              <a:spLocks noChangeArrowheads="1"/>
            </p:cNvSpPr>
            <p:nvPr/>
          </p:nvSpPr>
          <p:spPr bwMode="auto">
            <a:xfrm>
              <a:off x="720" y="3024"/>
              <a:ext cx="35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0" b="1">
                  <a:solidFill>
                    <a:srgbClr val="FF0000"/>
                  </a:solidFill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076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26999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Effect of window size</a:t>
            </a:r>
          </a:p>
        </p:txBody>
      </p:sp>
      <p:pic>
        <p:nvPicPr>
          <p:cNvPr id="25603" name="Picture 3" descr="win2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win1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 flipV="1">
            <a:off x="2590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H="1" flipV="1">
            <a:off x="2590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V="1">
            <a:off x="243840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2590800" y="54864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609" name="Group 9"/>
          <p:cNvGrpSpPr>
            <a:grpSpLocks/>
          </p:cNvGrpSpPr>
          <p:nvPr/>
        </p:nvGrpSpPr>
        <p:grpSpPr bwMode="auto">
          <a:xfrm>
            <a:off x="2139950" y="5195889"/>
            <a:ext cx="374650" cy="369887"/>
            <a:chOff x="484" y="3273"/>
            <a:chExt cx="236" cy="233"/>
          </a:xfrm>
        </p:grpSpPr>
        <p:sp>
          <p:nvSpPr>
            <p:cNvPr id="25626" name="Line 10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Text Box 11"/>
            <p:cNvSpPr txBox="1">
              <a:spLocks noChangeArrowheads="1"/>
            </p:cNvSpPr>
            <p:nvPr/>
          </p:nvSpPr>
          <p:spPr bwMode="auto">
            <a:xfrm>
              <a:off x="484" y="3273"/>
              <a:ext cx="1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0</a:t>
              </a:r>
            </a:p>
          </p:txBody>
        </p:sp>
      </p:grpSp>
      <p:grpSp>
        <p:nvGrpSpPr>
          <p:cNvPr id="25610" name="Group 12"/>
          <p:cNvGrpSpPr>
            <a:grpSpLocks/>
          </p:cNvGrpSpPr>
          <p:nvPr/>
        </p:nvGrpSpPr>
        <p:grpSpPr bwMode="auto">
          <a:xfrm>
            <a:off x="2133600" y="4433889"/>
            <a:ext cx="374650" cy="369887"/>
            <a:chOff x="484" y="3273"/>
            <a:chExt cx="236" cy="233"/>
          </a:xfrm>
        </p:grpSpPr>
        <p:sp>
          <p:nvSpPr>
            <p:cNvPr id="25624" name="Line 1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Text Box 14"/>
            <p:cNvSpPr txBox="1">
              <a:spLocks noChangeArrowheads="1"/>
            </p:cNvSpPr>
            <p:nvPr/>
          </p:nvSpPr>
          <p:spPr bwMode="auto">
            <a:xfrm>
              <a:off x="484" y="3273"/>
              <a:ext cx="1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1</a:t>
              </a:r>
            </a:p>
          </p:txBody>
        </p:sp>
      </p:grpSp>
      <p:sp>
        <p:nvSpPr>
          <p:cNvPr id="25611" name="Text Box 15"/>
          <p:cNvSpPr txBox="1">
            <a:spLocks noChangeArrowheads="1"/>
          </p:cNvSpPr>
          <p:nvPr/>
        </p:nvSpPr>
        <p:spPr bwMode="auto">
          <a:xfrm>
            <a:off x="2895601" y="4464050"/>
            <a:ext cx="4633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left</a:t>
            </a:r>
          </a:p>
        </p:txBody>
      </p:sp>
      <p:sp>
        <p:nvSpPr>
          <p:cNvPr id="25612" name="Text Box 16"/>
          <p:cNvSpPr txBox="1">
            <a:spLocks noChangeArrowheads="1"/>
          </p:cNvSpPr>
          <p:nvPr/>
        </p:nvSpPr>
        <p:spPr bwMode="auto">
          <a:xfrm>
            <a:off x="2859088" y="4953000"/>
            <a:ext cx="5699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right</a:t>
            </a:r>
          </a:p>
        </p:txBody>
      </p:sp>
      <p:sp>
        <p:nvSpPr>
          <p:cNvPr id="25613" name="Line 17"/>
          <p:cNvSpPr>
            <a:spLocks noChangeShapeType="1"/>
          </p:cNvSpPr>
          <p:nvPr/>
        </p:nvSpPr>
        <p:spPr bwMode="auto">
          <a:xfrm flipV="1">
            <a:off x="71564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614" name="Group 18"/>
          <p:cNvGrpSpPr>
            <a:grpSpLocks/>
          </p:cNvGrpSpPr>
          <p:nvPr/>
        </p:nvGrpSpPr>
        <p:grpSpPr bwMode="auto">
          <a:xfrm>
            <a:off x="7308850" y="4648200"/>
            <a:ext cx="1600200" cy="838200"/>
            <a:chOff x="3168" y="2928"/>
            <a:chExt cx="2016" cy="528"/>
          </a:xfrm>
        </p:grpSpPr>
        <p:sp>
          <p:nvSpPr>
            <p:cNvPr id="25621" name="Line 19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2" name="Line 20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21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15" name="Group 22"/>
          <p:cNvGrpSpPr>
            <a:grpSpLocks/>
          </p:cNvGrpSpPr>
          <p:nvPr/>
        </p:nvGrpSpPr>
        <p:grpSpPr bwMode="auto">
          <a:xfrm>
            <a:off x="6858000" y="5195889"/>
            <a:ext cx="374650" cy="369887"/>
            <a:chOff x="484" y="3273"/>
            <a:chExt cx="236" cy="233"/>
          </a:xfrm>
        </p:grpSpPr>
        <p:sp>
          <p:nvSpPr>
            <p:cNvPr id="25619" name="Line 2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0" name="Text Box 24"/>
            <p:cNvSpPr txBox="1">
              <a:spLocks noChangeArrowheads="1"/>
            </p:cNvSpPr>
            <p:nvPr/>
          </p:nvSpPr>
          <p:spPr bwMode="auto">
            <a:xfrm>
              <a:off x="484" y="3273"/>
              <a:ext cx="1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0</a:t>
              </a:r>
            </a:p>
          </p:txBody>
        </p:sp>
      </p:grpSp>
      <p:grpSp>
        <p:nvGrpSpPr>
          <p:cNvPr id="25616" name="Group 25"/>
          <p:cNvGrpSpPr>
            <a:grpSpLocks/>
          </p:cNvGrpSpPr>
          <p:nvPr/>
        </p:nvGrpSpPr>
        <p:grpSpPr bwMode="auto">
          <a:xfrm>
            <a:off x="6858000" y="4433889"/>
            <a:ext cx="374650" cy="369887"/>
            <a:chOff x="484" y="3273"/>
            <a:chExt cx="236" cy="233"/>
          </a:xfrm>
        </p:grpSpPr>
        <p:sp>
          <p:nvSpPr>
            <p:cNvPr id="25617" name="Line 26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8" name="Text Box 27"/>
            <p:cNvSpPr txBox="1">
              <a:spLocks noChangeArrowheads="1"/>
            </p:cNvSpPr>
            <p:nvPr/>
          </p:nvSpPr>
          <p:spPr bwMode="auto">
            <a:xfrm>
              <a:off x="484" y="3273"/>
              <a:ext cx="1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93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3"/>
          <p:cNvGrpSpPr>
            <a:grpSpLocks/>
          </p:cNvGrpSpPr>
          <p:nvPr/>
        </p:nvGrpSpPr>
        <p:grpSpPr bwMode="auto">
          <a:xfrm>
            <a:off x="3709988" y="4433889"/>
            <a:ext cx="557212" cy="1131887"/>
            <a:chOff x="384" y="2793"/>
            <a:chExt cx="351" cy="713"/>
          </a:xfrm>
        </p:grpSpPr>
        <p:sp>
          <p:nvSpPr>
            <p:cNvPr id="26641" name="Line 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42" name="Group 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6649" name="Line 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0" name="Line 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1" name="Line 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3" name="Group 9"/>
            <p:cNvGrpSpPr>
              <a:grpSpLocks/>
            </p:cNvGrpSpPr>
            <p:nvPr/>
          </p:nvGrpSpPr>
          <p:grpSpPr bwMode="auto">
            <a:xfrm>
              <a:off x="388" y="3273"/>
              <a:ext cx="236" cy="233"/>
              <a:chOff x="484" y="3273"/>
              <a:chExt cx="236" cy="233"/>
            </a:xfrm>
          </p:grpSpPr>
          <p:sp>
            <p:nvSpPr>
              <p:cNvPr id="26647" name="Line 1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8" name="Text Box 1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/>
                  <a:t>0</a:t>
                </a:r>
              </a:p>
            </p:txBody>
          </p:sp>
        </p:grpSp>
        <p:grpSp>
          <p:nvGrpSpPr>
            <p:cNvPr id="26644" name="Group 12"/>
            <p:cNvGrpSpPr>
              <a:grpSpLocks/>
            </p:cNvGrpSpPr>
            <p:nvPr/>
          </p:nvGrpSpPr>
          <p:grpSpPr bwMode="auto">
            <a:xfrm>
              <a:off x="384" y="2793"/>
              <a:ext cx="236" cy="233"/>
              <a:chOff x="484" y="3273"/>
              <a:chExt cx="236" cy="233"/>
            </a:xfrm>
          </p:grpSpPr>
          <p:sp>
            <p:nvSpPr>
              <p:cNvPr id="26645" name="Line 1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6" name="Text Box 1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</a:p>
            </p:txBody>
          </p:sp>
        </p:grpSp>
      </p:grpSp>
      <p:sp>
        <p:nvSpPr>
          <p:cNvPr id="26627" name="Line 15"/>
          <p:cNvSpPr>
            <a:spLocks noChangeShapeType="1"/>
          </p:cNvSpPr>
          <p:nvPr/>
        </p:nvSpPr>
        <p:spPr bwMode="auto">
          <a:xfrm flipV="1">
            <a:off x="78422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628" name="Group 16"/>
          <p:cNvGrpSpPr>
            <a:grpSpLocks/>
          </p:cNvGrpSpPr>
          <p:nvPr/>
        </p:nvGrpSpPr>
        <p:grpSpPr bwMode="auto">
          <a:xfrm>
            <a:off x="7994650" y="4648200"/>
            <a:ext cx="19050" cy="838200"/>
            <a:chOff x="3168" y="2928"/>
            <a:chExt cx="2016" cy="528"/>
          </a:xfrm>
        </p:grpSpPr>
        <p:sp>
          <p:nvSpPr>
            <p:cNvPr id="26638" name="Line 17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9" name="Line 18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0" name="Line 19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29" name="Group 20"/>
          <p:cNvGrpSpPr>
            <a:grpSpLocks/>
          </p:cNvGrpSpPr>
          <p:nvPr/>
        </p:nvGrpSpPr>
        <p:grpSpPr bwMode="auto">
          <a:xfrm>
            <a:off x="7543800" y="5195889"/>
            <a:ext cx="374650" cy="369887"/>
            <a:chOff x="484" y="3273"/>
            <a:chExt cx="236" cy="233"/>
          </a:xfrm>
        </p:grpSpPr>
        <p:sp>
          <p:nvSpPr>
            <p:cNvPr id="26636" name="Line 21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7" name="Text Box 22"/>
            <p:cNvSpPr txBox="1">
              <a:spLocks noChangeArrowheads="1"/>
            </p:cNvSpPr>
            <p:nvPr/>
          </p:nvSpPr>
          <p:spPr bwMode="auto">
            <a:xfrm>
              <a:off x="484" y="3273"/>
              <a:ext cx="1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0</a:t>
              </a:r>
            </a:p>
          </p:txBody>
        </p:sp>
      </p:grpSp>
      <p:grpSp>
        <p:nvGrpSpPr>
          <p:cNvPr id="26630" name="Group 23"/>
          <p:cNvGrpSpPr>
            <a:grpSpLocks/>
          </p:cNvGrpSpPr>
          <p:nvPr/>
        </p:nvGrpSpPr>
        <p:grpSpPr bwMode="auto">
          <a:xfrm>
            <a:off x="7543800" y="4433889"/>
            <a:ext cx="374650" cy="369887"/>
            <a:chOff x="484" y="3273"/>
            <a:chExt cx="236" cy="233"/>
          </a:xfrm>
        </p:grpSpPr>
        <p:sp>
          <p:nvSpPr>
            <p:cNvPr id="26634" name="Line 24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5" name="Text Box 25"/>
            <p:cNvSpPr txBox="1">
              <a:spLocks noChangeArrowheads="1"/>
            </p:cNvSpPr>
            <p:nvPr/>
          </p:nvSpPr>
          <p:spPr bwMode="auto">
            <a:xfrm>
              <a:off x="484" y="3273"/>
              <a:ext cx="1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1</a:t>
              </a:r>
            </a:p>
          </p:txBody>
        </p:sp>
      </p:grpSp>
      <p:pic>
        <p:nvPicPr>
          <p:cNvPr id="26631" name="Picture 26" descr="win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7" descr="wi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">
            <a:extLst>
              <a:ext uri="{FF2B5EF4-FFF2-40B4-BE49-F238E27FC236}">
                <a16:creationId xmlns:a16="http://schemas.microsoft.com/office/drawing/2014/main" id="{C54365B2-B7D9-425A-B74C-8CE648D3C0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26999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Effect of window size</a:t>
            </a:r>
          </a:p>
        </p:txBody>
      </p:sp>
    </p:spTree>
    <p:extLst>
      <p:ext uri="{BB962C8B-B14F-4D97-AF65-F5344CB8AC3E}">
        <p14:creationId xmlns:p14="http://schemas.microsoft.com/office/powerpoint/2010/main" val="2198594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2524" y="4229590"/>
            <a:ext cx="262839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last time: 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98313" y="2933208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107399" y="4549731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5644756" y="4097974"/>
            <a:ext cx="685800" cy="370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161832" y="4223161"/>
            <a:ext cx="1382483" cy="4027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6031200" y="3210790"/>
            <a:ext cx="1567543" cy="126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5040599" y="3482931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6412199" y="4397331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182809" y="4626729"/>
            <a:ext cx="47292" cy="554871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  <a:endCxn id="4" idx="0"/>
          </p:cNvCxnSpPr>
          <p:nvPr/>
        </p:nvCxnSpPr>
        <p:spPr>
          <a:xfrm flipV="1">
            <a:off x="6183604" y="4068836"/>
            <a:ext cx="351913" cy="557098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918" y="4589874"/>
            <a:ext cx="236111" cy="1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5018996"/>
            <a:ext cx="193788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5032" y="4650102"/>
            <a:ext cx="164831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6C36AFA-065E-4863-BA7F-D74E88933121}"/>
              </a:ext>
            </a:extLst>
          </p:cNvPr>
          <p:cNvGrpSpPr/>
          <p:nvPr/>
        </p:nvGrpSpPr>
        <p:grpSpPr>
          <a:xfrm>
            <a:off x="1113661" y="2424226"/>
            <a:ext cx="2971801" cy="2835869"/>
            <a:chOff x="3119115" y="3265715"/>
            <a:chExt cx="2971801" cy="2835869"/>
          </a:xfrm>
        </p:grpSpPr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78120" y="5763845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Arrow Connector 19"/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/>
            </p:cNvCxnSpPr>
            <p:nvPr/>
          </p:nvCxnSpPr>
          <p:spPr>
            <a:xfrm>
              <a:off x="4260527" y="3875314"/>
              <a:ext cx="0" cy="20574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49824" y="326571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0</a:t>
              </a:r>
            </a:p>
          </p:txBody>
        </p:sp>
      </p:grp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5487454" y="2775866"/>
            <a:ext cx="2546213" cy="1261683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646074" y="3396343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8"/>
          <p:cNvGrpSpPr/>
          <p:nvPr/>
        </p:nvGrpSpPr>
        <p:grpSpPr>
          <a:xfrm>
            <a:off x="7320989" y="1687286"/>
            <a:ext cx="1812111" cy="523220"/>
            <a:chOff x="5796988" y="1687286"/>
            <a:chExt cx="1812111" cy="523220"/>
          </a:xfrm>
        </p:grpSpPr>
        <p:pic>
          <p:nvPicPr>
            <p:cNvPr id="78233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Oval 27"/>
            <p:cNvSpPr/>
            <p:nvPr/>
          </p:nvSpPr>
          <p:spPr>
            <a:xfrm>
              <a:off x="5796988" y="2002971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2339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6226628" y="168728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0288" y="3221492"/>
            <a:ext cx="530070" cy="31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7771886" y="3733801"/>
            <a:ext cx="2896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6858000" y="3516088"/>
            <a:ext cx="913886" cy="3716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50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Good window size</a:t>
            </a:r>
          </a:p>
        </p:txBody>
      </p:sp>
      <p:pic>
        <p:nvPicPr>
          <p:cNvPr id="27651" name="Picture 3" descr="win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2" name="Group 4"/>
          <p:cNvGrpSpPr>
            <a:grpSpLocks/>
          </p:cNvGrpSpPr>
          <p:nvPr/>
        </p:nvGrpSpPr>
        <p:grpSpPr bwMode="auto">
          <a:xfrm>
            <a:off x="5410201" y="4419600"/>
            <a:ext cx="658813" cy="1131888"/>
            <a:chOff x="2481" y="2793"/>
            <a:chExt cx="415" cy="713"/>
          </a:xfrm>
        </p:grpSpPr>
        <p:sp>
          <p:nvSpPr>
            <p:cNvPr id="27654" name="Line 5"/>
            <p:cNvSpPr>
              <a:spLocks noChangeShapeType="1"/>
            </p:cNvSpPr>
            <p:nvPr/>
          </p:nvSpPr>
          <p:spPr bwMode="auto">
            <a:xfrm flipV="1">
              <a:off x="2673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655" name="Group 6"/>
            <p:cNvGrpSpPr>
              <a:grpSpLocks/>
            </p:cNvGrpSpPr>
            <p:nvPr/>
          </p:nvGrpSpPr>
          <p:grpSpPr bwMode="auto">
            <a:xfrm>
              <a:off x="2769" y="2928"/>
              <a:ext cx="127" cy="528"/>
              <a:chOff x="672" y="2928"/>
              <a:chExt cx="2016" cy="528"/>
            </a:xfrm>
          </p:grpSpPr>
          <p:sp>
            <p:nvSpPr>
              <p:cNvPr id="27662" name="Line 7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3" name="Line 8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4" name="Line 9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656" name="Group 10"/>
            <p:cNvGrpSpPr>
              <a:grpSpLocks/>
            </p:cNvGrpSpPr>
            <p:nvPr/>
          </p:nvGrpSpPr>
          <p:grpSpPr bwMode="auto">
            <a:xfrm>
              <a:off x="2485" y="3273"/>
              <a:ext cx="236" cy="233"/>
              <a:chOff x="484" y="3273"/>
              <a:chExt cx="236" cy="233"/>
            </a:xfrm>
          </p:grpSpPr>
          <p:sp>
            <p:nvSpPr>
              <p:cNvPr id="27660" name="Line 1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1" name="Text Box 1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/>
                  <a:t>0</a:t>
                </a:r>
              </a:p>
            </p:txBody>
          </p:sp>
        </p:grpSp>
        <p:grpSp>
          <p:nvGrpSpPr>
            <p:cNvPr id="27657" name="Group 13"/>
            <p:cNvGrpSpPr>
              <a:grpSpLocks/>
            </p:cNvGrpSpPr>
            <p:nvPr/>
          </p:nvGrpSpPr>
          <p:grpSpPr bwMode="auto">
            <a:xfrm>
              <a:off x="2481" y="2793"/>
              <a:ext cx="236" cy="233"/>
              <a:chOff x="484" y="3273"/>
              <a:chExt cx="236" cy="233"/>
            </a:xfrm>
          </p:grpSpPr>
          <p:sp>
            <p:nvSpPr>
              <p:cNvPr id="27658" name="Line 1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59" name="Text Box 15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</a:p>
            </p:txBody>
          </p:sp>
        </p:grpSp>
      </p:grpSp>
      <p:sp>
        <p:nvSpPr>
          <p:cNvPr id="27653" name="Rectangle 17"/>
          <p:cNvSpPr>
            <a:spLocks noChangeArrowheads="1"/>
          </p:cNvSpPr>
          <p:nvPr/>
        </p:nvSpPr>
        <p:spPr bwMode="auto">
          <a:xfrm>
            <a:off x="2209800" y="5638800"/>
            <a:ext cx="800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latin typeface="+mj-lt"/>
              </a:rPr>
              <a:t>“Optimal” window:  smooth but not ghosted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>
                <a:latin typeface="+mj-lt"/>
              </a:rPr>
              <a:t>Doesn’t always work...</a:t>
            </a:r>
          </a:p>
        </p:txBody>
      </p:sp>
    </p:spTree>
    <p:extLst>
      <p:ext uri="{BB962C8B-B14F-4D97-AF65-F5344CB8AC3E}">
        <p14:creationId xmlns:p14="http://schemas.microsoft.com/office/powerpoint/2010/main" val="3305460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71" name="Text Box 51"/>
          <p:cNvSpPr txBox="1">
            <a:spLocks noChangeArrowheads="1"/>
          </p:cNvSpPr>
          <p:nvPr/>
        </p:nvSpPr>
        <p:spPr bwMode="auto">
          <a:xfrm>
            <a:off x="1447800" y="4294188"/>
            <a:ext cx="9372600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+mj-lt"/>
              </a:rPr>
              <a:t>Encoding blend weights:   I(</a:t>
            </a:r>
            <a:r>
              <a:rPr lang="en-US" altLang="en-US" sz="2000" dirty="0" err="1">
                <a:latin typeface="+mj-lt"/>
              </a:rPr>
              <a:t>x,y</a:t>
            </a:r>
            <a:r>
              <a:rPr lang="en-US" altLang="en-US" sz="2000" dirty="0">
                <a:latin typeface="+mj-lt"/>
              </a:rPr>
              <a:t>) = (</a:t>
            </a:r>
            <a:r>
              <a:rPr lang="en-US" altLang="en-US" sz="2000" dirty="0">
                <a:latin typeface="+mj-lt"/>
                <a:sym typeface="Symbol" panose="05050102010706020507" pitchFamily="18" charset="2"/>
              </a:rPr>
              <a:t></a:t>
            </a:r>
            <a:r>
              <a:rPr lang="en-US" altLang="en-US" sz="2000" dirty="0">
                <a:latin typeface="+mj-lt"/>
              </a:rPr>
              <a:t>R, </a:t>
            </a:r>
            <a:r>
              <a:rPr lang="en-US" altLang="en-US" sz="2000" dirty="0">
                <a:latin typeface="+mj-lt"/>
                <a:sym typeface="Symbol" panose="05050102010706020507" pitchFamily="18" charset="2"/>
              </a:rPr>
              <a:t></a:t>
            </a:r>
            <a:r>
              <a:rPr lang="en-US" altLang="en-US" sz="2000" dirty="0">
                <a:latin typeface="+mj-lt"/>
              </a:rPr>
              <a:t>G, </a:t>
            </a:r>
            <a:r>
              <a:rPr lang="en-US" altLang="en-US" sz="2000" dirty="0">
                <a:latin typeface="+mj-lt"/>
                <a:sym typeface="Symbol" panose="05050102010706020507" pitchFamily="18" charset="2"/>
              </a:rPr>
              <a:t></a:t>
            </a:r>
            <a:r>
              <a:rPr lang="en-US" altLang="en-US" sz="2000" dirty="0">
                <a:latin typeface="+mj-lt"/>
              </a:rPr>
              <a:t>B, </a:t>
            </a:r>
            <a:r>
              <a:rPr lang="en-US" altLang="en-US" sz="2000" dirty="0">
                <a:latin typeface="+mj-lt"/>
                <a:sym typeface="Symbol" panose="05050102010706020507" pitchFamily="18" charset="2"/>
              </a:rPr>
              <a:t></a:t>
            </a:r>
            <a:r>
              <a:rPr lang="en-US" altLang="en-US" sz="2000" dirty="0">
                <a:latin typeface="+mj-lt"/>
              </a:rPr>
              <a:t>)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+mj-lt"/>
              </a:rPr>
              <a:t>color at p =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+mj-lt"/>
              </a:rPr>
              <a:t>Implement this in two steps: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en-US" sz="1600" dirty="0">
                <a:latin typeface="+mj-lt"/>
              </a:rPr>
              <a:t>1.  accumulate:  add up the (</a:t>
            </a:r>
            <a:r>
              <a:rPr lang="en-US" altLang="en-US" sz="1600" dirty="0">
                <a:latin typeface="+mj-lt"/>
                <a:sym typeface="Symbol" panose="05050102010706020507" pitchFamily="18" charset="2"/>
              </a:rPr>
              <a:t></a:t>
            </a:r>
            <a:r>
              <a:rPr lang="en-US" altLang="en-US" sz="1600" dirty="0">
                <a:latin typeface="+mj-lt"/>
              </a:rPr>
              <a:t> </a:t>
            </a:r>
            <a:r>
              <a:rPr lang="en-US" altLang="en-US" sz="1600" dirty="0" err="1">
                <a:latin typeface="+mj-lt"/>
              </a:rPr>
              <a:t>pre</a:t>
            </a:r>
            <a:r>
              <a:rPr lang="en-US" altLang="en-US" sz="1600" dirty="0" err="1">
                <a:latin typeface="+mj-lt"/>
                <a:sym typeface="Symbol" panose="05050102010706020507" pitchFamily="18" charset="2"/>
              </a:rPr>
              <a:t>multiplied</a:t>
            </a:r>
            <a:r>
              <a:rPr lang="en-US" altLang="en-US" sz="1600" dirty="0">
                <a:latin typeface="+mj-lt"/>
                <a:sym typeface="Symbol" panose="05050102010706020507" pitchFamily="18" charset="2"/>
              </a:rPr>
              <a:t>)</a:t>
            </a:r>
            <a:r>
              <a:rPr lang="en-US" altLang="en-US" sz="1600" dirty="0">
                <a:latin typeface="+mj-lt"/>
              </a:rPr>
              <a:t> RGB</a:t>
            </a:r>
            <a:r>
              <a:rPr lang="en-US" altLang="en-US" sz="1600" dirty="0">
                <a:latin typeface="+mj-lt"/>
                <a:sym typeface="Symbol" panose="05050102010706020507" pitchFamily="18" charset="2"/>
              </a:rPr>
              <a:t></a:t>
            </a:r>
            <a:r>
              <a:rPr lang="en-US" altLang="en-US" sz="1600" dirty="0">
                <a:latin typeface="+mj-lt"/>
              </a:rPr>
              <a:t> values at each pixel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en-US" sz="1600" dirty="0">
                <a:latin typeface="+mj-lt"/>
              </a:rPr>
              <a:t>2.  normalize:  divide each pixel’s accumulated RGB by its </a:t>
            </a:r>
            <a:r>
              <a:rPr lang="en-US" altLang="en-US" sz="1600" dirty="0">
                <a:latin typeface="+mj-lt"/>
                <a:sym typeface="Symbol" panose="05050102010706020507" pitchFamily="18" charset="2"/>
              </a:rPr>
              <a:t></a:t>
            </a:r>
            <a:r>
              <a:rPr lang="en-US" altLang="en-US" sz="1600" dirty="0">
                <a:latin typeface="+mj-lt"/>
              </a:rPr>
              <a:t> value</a:t>
            </a:r>
          </a:p>
          <a:p>
            <a:pPr lvl="2" eaLnBrk="1" hangingPunct="1">
              <a:spcBef>
                <a:spcPct val="50000"/>
              </a:spcBef>
            </a:pPr>
            <a:r>
              <a:rPr lang="en-US" altLang="en-US" sz="1600" dirty="0">
                <a:latin typeface="+mj-lt"/>
              </a:rPr>
              <a:t>Q:  what if </a:t>
            </a:r>
            <a:r>
              <a:rPr lang="en-US" altLang="en-US" sz="1600" dirty="0">
                <a:latin typeface="+mj-lt"/>
                <a:sym typeface="Symbol" panose="05050102010706020507" pitchFamily="18" charset="2"/>
              </a:rPr>
              <a:t></a:t>
            </a:r>
            <a:r>
              <a:rPr lang="en-US" altLang="en-US" sz="1600" dirty="0">
                <a:latin typeface="+mj-lt"/>
              </a:rPr>
              <a:t> = 0?</a:t>
            </a: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28587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Alpha Blending</a:t>
            </a:r>
          </a:p>
        </p:txBody>
      </p:sp>
      <p:sp>
        <p:nvSpPr>
          <p:cNvPr id="619550" name="Text Box 30"/>
          <p:cNvSpPr txBox="1">
            <a:spLocks noChangeArrowheads="1"/>
          </p:cNvSpPr>
          <p:nvPr/>
        </p:nvSpPr>
        <p:spPr bwMode="auto">
          <a:xfrm>
            <a:off x="8001000" y="3200400"/>
            <a:ext cx="36576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+mj-lt"/>
              </a:rPr>
              <a:t>see Blinn (CGA, 1994) for details: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+mj-lt"/>
                <a:hlinkClick r:id="rId4"/>
              </a:rPr>
              <a:t>Compositing, Part 1: Theory</a:t>
            </a:r>
            <a:endParaRPr lang="en-US" altLang="en-US" dirty="0">
              <a:latin typeface="+mj-lt"/>
            </a:endParaRPr>
          </a:p>
        </p:txBody>
      </p:sp>
      <p:sp>
        <p:nvSpPr>
          <p:cNvPr id="30725" name="Rectangle 35"/>
          <p:cNvSpPr>
            <a:spLocks noChangeArrowheads="1"/>
          </p:cNvSpPr>
          <p:nvPr/>
        </p:nvSpPr>
        <p:spPr bwMode="auto">
          <a:xfrm>
            <a:off x="4038600" y="1371600"/>
            <a:ext cx="2286000" cy="2057400"/>
          </a:xfrm>
          <a:prstGeom prst="rect">
            <a:avLst/>
          </a:prstGeom>
          <a:solidFill>
            <a:srgbClr val="E1E1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6" name="Rectangle 36"/>
          <p:cNvSpPr>
            <a:spLocks noChangeArrowheads="1"/>
          </p:cNvSpPr>
          <p:nvPr/>
        </p:nvSpPr>
        <p:spPr bwMode="auto">
          <a:xfrm>
            <a:off x="5257800" y="2133600"/>
            <a:ext cx="2286000" cy="2057400"/>
          </a:xfrm>
          <a:prstGeom prst="rect">
            <a:avLst/>
          </a:prstGeom>
          <a:solidFill>
            <a:srgbClr val="E1E1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7" name="Rectangle 37"/>
          <p:cNvSpPr>
            <a:spLocks noChangeArrowheads="1"/>
          </p:cNvSpPr>
          <p:nvPr/>
        </p:nvSpPr>
        <p:spPr bwMode="auto">
          <a:xfrm>
            <a:off x="5867400" y="838200"/>
            <a:ext cx="2286000" cy="2057400"/>
          </a:xfrm>
          <a:prstGeom prst="rect">
            <a:avLst/>
          </a:prstGeom>
          <a:solidFill>
            <a:srgbClr val="E1E1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8" name="Rectangle 38"/>
          <p:cNvSpPr>
            <a:spLocks noChangeArrowheads="1"/>
          </p:cNvSpPr>
          <p:nvPr/>
        </p:nvSpPr>
        <p:spPr bwMode="auto">
          <a:xfrm>
            <a:off x="5867400" y="1371600"/>
            <a:ext cx="457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9" name="Rectangle 39"/>
          <p:cNvSpPr>
            <a:spLocks noChangeArrowheads="1"/>
          </p:cNvSpPr>
          <p:nvPr/>
        </p:nvSpPr>
        <p:spPr bwMode="auto">
          <a:xfrm>
            <a:off x="5257800" y="2133600"/>
            <a:ext cx="1066800" cy="12954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0" name="Rectangle 40"/>
          <p:cNvSpPr>
            <a:spLocks noChangeArrowheads="1"/>
          </p:cNvSpPr>
          <p:nvPr/>
        </p:nvSpPr>
        <p:spPr bwMode="auto">
          <a:xfrm>
            <a:off x="6324600" y="2133600"/>
            <a:ext cx="1219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1" name="Rectangle 41"/>
          <p:cNvSpPr>
            <a:spLocks noChangeArrowheads="1"/>
          </p:cNvSpPr>
          <p:nvPr/>
        </p:nvSpPr>
        <p:spPr bwMode="auto">
          <a:xfrm>
            <a:off x="5867400" y="2133600"/>
            <a:ext cx="457200" cy="762000"/>
          </a:xfrm>
          <a:prstGeom prst="rect">
            <a:avLst/>
          </a:prstGeom>
          <a:solidFill>
            <a:srgbClr val="8787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2" name="Rectangle 43"/>
          <p:cNvSpPr>
            <a:spLocks noChangeArrowheads="1"/>
          </p:cNvSpPr>
          <p:nvPr/>
        </p:nvSpPr>
        <p:spPr bwMode="auto">
          <a:xfrm>
            <a:off x="4038600" y="1371600"/>
            <a:ext cx="22860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3" name="Rectangle 44"/>
          <p:cNvSpPr>
            <a:spLocks noChangeArrowheads="1"/>
          </p:cNvSpPr>
          <p:nvPr/>
        </p:nvSpPr>
        <p:spPr bwMode="auto">
          <a:xfrm>
            <a:off x="5867400" y="838200"/>
            <a:ext cx="22860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4" name="Rectangle 45"/>
          <p:cNvSpPr>
            <a:spLocks noChangeArrowheads="1"/>
          </p:cNvSpPr>
          <p:nvPr/>
        </p:nvSpPr>
        <p:spPr bwMode="auto">
          <a:xfrm>
            <a:off x="5257800" y="2133600"/>
            <a:ext cx="22860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5" name="Text Box 46"/>
          <p:cNvSpPr txBox="1">
            <a:spLocks noChangeArrowheads="1"/>
          </p:cNvSpPr>
          <p:nvPr/>
        </p:nvSpPr>
        <p:spPr bwMode="auto">
          <a:xfrm>
            <a:off x="4114800" y="2895600"/>
            <a:ext cx="38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I</a:t>
            </a:r>
            <a:r>
              <a:rPr lang="en-US" altLang="en-US" baseline="-250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0736" name="Text Box 47"/>
          <p:cNvSpPr txBox="1">
            <a:spLocks noChangeArrowheads="1"/>
          </p:cNvSpPr>
          <p:nvPr/>
        </p:nvSpPr>
        <p:spPr bwMode="auto">
          <a:xfrm>
            <a:off x="5334000" y="3733800"/>
            <a:ext cx="38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I</a:t>
            </a:r>
            <a:r>
              <a:rPr lang="en-US" altLang="en-US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0737" name="Text Box 48"/>
          <p:cNvSpPr txBox="1">
            <a:spLocks noChangeArrowheads="1"/>
          </p:cNvSpPr>
          <p:nvPr/>
        </p:nvSpPr>
        <p:spPr bwMode="auto">
          <a:xfrm>
            <a:off x="7772400" y="838200"/>
            <a:ext cx="38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I</a:t>
            </a:r>
            <a:r>
              <a:rPr lang="en-US" altLang="en-US" baseline="-2500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0738" name="Oval 49"/>
          <p:cNvSpPr>
            <a:spLocks noChangeArrowheads="1"/>
          </p:cNvSpPr>
          <p:nvPr/>
        </p:nvSpPr>
        <p:spPr bwMode="auto">
          <a:xfrm>
            <a:off x="5943600" y="2362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9" name="Text Box 50"/>
          <p:cNvSpPr txBox="1">
            <a:spLocks noChangeArrowheads="1"/>
          </p:cNvSpPr>
          <p:nvPr/>
        </p:nvSpPr>
        <p:spPr bwMode="auto">
          <a:xfrm>
            <a:off x="5943600" y="22860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p</a:t>
            </a:r>
            <a:endParaRPr lang="en-US" altLang="en-US" baseline="-25000">
              <a:latin typeface="Arial" panose="020B0604020202020204" pitchFamily="34" charset="0"/>
            </a:endParaRPr>
          </a:p>
        </p:txBody>
      </p:sp>
      <p:pic>
        <p:nvPicPr>
          <p:cNvPr id="619577" name="Picture 5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4816475"/>
            <a:ext cx="5664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97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50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74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Poisson Image Editing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5867400"/>
            <a:ext cx="7772400" cy="838200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US" dirty="0"/>
              <a:t>For more info:  </a:t>
            </a:r>
            <a:r>
              <a:rPr lang="en-US" dirty="0">
                <a:hlinkClick r:id="rId2"/>
              </a:rPr>
              <a:t>Perez et al, SIGGRAPH 2003</a:t>
            </a:r>
            <a:endParaRPr lang="en-US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085850"/>
            <a:ext cx="93916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479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Some panorama examples</a:t>
            </a:r>
            <a:endParaRPr lang="en-US" altLang="en-US"/>
          </a:p>
        </p:txBody>
      </p:sp>
      <p:pic>
        <p:nvPicPr>
          <p:cNvPr id="32771" name="Picture 4" descr="siggrap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9" y="2753305"/>
            <a:ext cx="12171982" cy="1667306"/>
          </a:xfrm>
        </p:spPr>
      </p:pic>
      <p:sp>
        <p:nvSpPr>
          <p:cNvPr id="32772" name="Rectangle 7"/>
          <p:cNvSpPr>
            <a:spLocks noChangeArrowheads="1"/>
          </p:cNvSpPr>
          <p:nvPr/>
        </p:nvSpPr>
        <p:spPr bwMode="auto">
          <a:xfrm>
            <a:off x="1981201" y="4419600"/>
            <a:ext cx="81819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+mj-lt"/>
              </a:rPr>
              <a:t>“Before SIGGRAPH Deadline” Photo credit: Doug </a:t>
            </a:r>
            <a:r>
              <a:rPr lang="en-US" altLang="en-US" sz="2000" dirty="0" err="1">
                <a:latin typeface="+mj-lt"/>
              </a:rPr>
              <a:t>Zongker</a:t>
            </a:r>
            <a:endParaRPr lang="en-US" alt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9663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Some panorama examples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Every image on Google </a:t>
            </a:r>
            <a:r>
              <a:rPr lang="en-US" altLang="en-US" dirty="0" err="1"/>
              <a:t>Streetview</a:t>
            </a:r>
            <a:endParaRPr lang="en-US" altLang="en-US" dirty="0"/>
          </a:p>
        </p:txBody>
      </p:sp>
      <p:pic>
        <p:nvPicPr>
          <p:cNvPr id="4" name="Picture 4" descr="ld2_driving_in_vancouve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81600" y="2971800"/>
            <a:ext cx="5278438" cy="2032000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47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667000"/>
            <a:ext cx="33337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5308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Magic: ghost removal </a:t>
            </a: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1038225"/>
            <a:ext cx="8896350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1735138" y="5343526"/>
            <a:ext cx="56998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latin typeface="+mj-lt"/>
              </a:rPr>
              <a:t>M. </a:t>
            </a:r>
            <a:r>
              <a:rPr lang="en-US" altLang="en-US" sz="1600" dirty="0" err="1">
                <a:latin typeface="+mj-lt"/>
              </a:rPr>
              <a:t>Uyttendaele</a:t>
            </a:r>
            <a:r>
              <a:rPr lang="en-US" altLang="en-US" sz="1600" dirty="0">
                <a:latin typeface="+mj-lt"/>
              </a:rPr>
              <a:t>, A. Eden, and R. </a:t>
            </a:r>
            <a:r>
              <a:rPr lang="en-US" altLang="en-US" sz="1600" dirty="0" err="1">
                <a:latin typeface="+mj-lt"/>
              </a:rPr>
              <a:t>Szeliski</a:t>
            </a:r>
            <a:r>
              <a:rPr lang="en-US" altLang="en-US" sz="1600" dirty="0">
                <a:latin typeface="+mj-lt"/>
              </a:rPr>
              <a:t>. </a:t>
            </a:r>
            <a:br>
              <a:rPr lang="en-US" altLang="en-US" sz="1600" dirty="0">
                <a:latin typeface="+mj-lt"/>
              </a:rPr>
            </a:br>
            <a:r>
              <a:rPr lang="en-US" altLang="en-US" sz="1600" i="1" dirty="0">
                <a:latin typeface="+mj-lt"/>
              </a:rPr>
              <a:t>Eliminating ghosting and exposure artifacts in image mosaics</a:t>
            </a:r>
            <a:r>
              <a:rPr lang="en-US" altLang="en-US" sz="1600" dirty="0">
                <a:latin typeface="+mj-lt"/>
              </a:rPr>
              <a:t>. </a:t>
            </a:r>
            <a:br>
              <a:rPr lang="en-US" altLang="en-US" sz="1600" dirty="0">
                <a:latin typeface="+mj-lt"/>
              </a:rPr>
            </a:br>
            <a:r>
              <a:rPr lang="en-US" altLang="en-US" sz="1600" dirty="0">
                <a:latin typeface="+mj-lt"/>
              </a:rPr>
              <a:t>ICCV 2001</a:t>
            </a:r>
          </a:p>
        </p:txBody>
      </p:sp>
    </p:spTree>
    <p:extLst>
      <p:ext uri="{BB962C8B-B14F-4D97-AF65-F5344CB8AC3E}">
        <p14:creationId xmlns:p14="http://schemas.microsoft.com/office/powerpoint/2010/main" val="1256907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1735138" y="5343526"/>
            <a:ext cx="56998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latin typeface="+mj-lt"/>
              </a:rPr>
              <a:t>M. </a:t>
            </a:r>
            <a:r>
              <a:rPr lang="en-US" altLang="en-US" sz="1600" dirty="0" err="1">
                <a:latin typeface="+mj-lt"/>
              </a:rPr>
              <a:t>Uyttendaele</a:t>
            </a:r>
            <a:r>
              <a:rPr lang="en-US" altLang="en-US" sz="1600" dirty="0">
                <a:latin typeface="+mj-lt"/>
              </a:rPr>
              <a:t>, A. Eden, and R. </a:t>
            </a:r>
            <a:r>
              <a:rPr lang="en-US" altLang="en-US" sz="1600" dirty="0" err="1">
                <a:latin typeface="+mj-lt"/>
              </a:rPr>
              <a:t>Szeliski</a:t>
            </a:r>
            <a:r>
              <a:rPr lang="en-US" altLang="en-US" sz="1600" dirty="0">
                <a:latin typeface="+mj-lt"/>
              </a:rPr>
              <a:t>. </a:t>
            </a:r>
            <a:br>
              <a:rPr lang="en-US" altLang="en-US" sz="1600" dirty="0">
                <a:latin typeface="+mj-lt"/>
              </a:rPr>
            </a:br>
            <a:r>
              <a:rPr lang="en-US" altLang="en-US" sz="1600" i="1" dirty="0">
                <a:latin typeface="+mj-lt"/>
              </a:rPr>
              <a:t>Eliminating ghosting and exposure artifacts in image mosaics</a:t>
            </a:r>
            <a:r>
              <a:rPr lang="en-US" altLang="en-US" sz="1600" dirty="0">
                <a:latin typeface="+mj-lt"/>
              </a:rPr>
              <a:t>. </a:t>
            </a:r>
            <a:br>
              <a:rPr lang="en-US" altLang="en-US" sz="1600" dirty="0">
                <a:latin typeface="+mj-lt"/>
              </a:rPr>
            </a:br>
            <a:r>
              <a:rPr lang="en-US" altLang="en-US" sz="1600" dirty="0">
                <a:latin typeface="+mj-lt"/>
              </a:rPr>
              <a:t>ICCV 2001</a:t>
            </a:r>
          </a:p>
        </p:txBody>
      </p:sp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1" y="1041400"/>
            <a:ext cx="8848725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4A6B111-C5A6-4D38-AE73-727414A95C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Magic: ghost removal </a:t>
            </a:r>
          </a:p>
        </p:txBody>
      </p:sp>
    </p:spTree>
    <p:extLst>
      <p:ext uri="{BB962C8B-B14F-4D97-AF65-F5344CB8AC3E}">
        <p14:creationId xmlns:p14="http://schemas.microsoft.com/office/powerpoint/2010/main" val="1846195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D494A12-AC97-409B-B35F-54BA872B5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Other types of mosaics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943600"/>
            <a:ext cx="9906000" cy="762000"/>
          </a:xfrm>
        </p:spPr>
        <p:txBody>
          <a:bodyPr/>
          <a:lstStyle/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Can mosaic onto </a:t>
            </a:r>
            <a:r>
              <a:rPr lang="en-US" altLang="en-US" sz="2000" i="1" dirty="0">
                <a:solidFill>
                  <a:schemeClr val="bg1"/>
                </a:solidFill>
              </a:rPr>
              <a:t>any</a:t>
            </a:r>
            <a:r>
              <a:rPr lang="en-US" altLang="en-US" sz="2000" dirty="0">
                <a:solidFill>
                  <a:schemeClr val="bg1"/>
                </a:solidFill>
              </a:rPr>
              <a:t> surface if you know the geometry</a:t>
            </a:r>
          </a:p>
          <a:p>
            <a:pPr lvl="1" eaLnBrk="1" hangingPunct="1"/>
            <a:r>
              <a:rPr lang="en-US" altLang="en-US" sz="1800" dirty="0">
                <a:solidFill>
                  <a:schemeClr val="bg1"/>
                </a:solidFill>
              </a:rPr>
              <a:t>See NASA’s </a:t>
            </a:r>
            <a:r>
              <a:rPr lang="en-US" altLang="en-US" sz="1800" dirty="0">
                <a:solidFill>
                  <a:srgbClr val="92D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Visible Earth project</a:t>
            </a:r>
            <a:r>
              <a:rPr lang="en-US" altLang="en-US" sz="1800" dirty="0">
                <a:solidFill>
                  <a:schemeClr val="bg1"/>
                </a:solidFill>
              </a:rPr>
              <a:t> for some stunning earth mosaics</a:t>
            </a:r>
          </a:p>
        </p:txBody>
      </p:sp>
    </p:spTree>
    <p:extLst>
      <p:ext uri="{BB962C8B-B14F-4D97-AF65-F5344CB8AC3E}">
        <p14:creationId xmlns:p14="http://schemas.microsoft.com/office/powerpoint/2010/main" val="3454668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Twin Blue Marbles - selected image">
            <a:extLst>
              <a:ext uri="{FF2B5EF4-FFF2-40B4-BE49-F238E27FC236}">
                <a16:creationId xmlns:a16="http://schemas.microsoft.com/office/drawing/2014/main" id="{5D55CA9F-BAC8-4153-B0A9-8FA5AE459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796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4B6EF51-06F6-486B-926D-3D8455472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11E086-F2A3-4715-A391-40ADA28AD2D5}"/>
              </a:ext>
            </a:extLst>
          </p:cNvPr>
          <p:cNvSpPr txBox="1"/>
          <p:nvPr/>
        </p:nvSpPr>
        <p:spPr>
          <a:xfrm>
            <a:off x="4572000" y="64008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https://www.nasa.gov/centers/wallops/news/frozen_sos.html</a:t>
            </a:r>
          </a:p>
        </p:txBody>
      </p:sp>
    </p:spTree>
    <p:extLst>
      <p:ext uri="{BB962C8B-B14F-4D97-AF65-F5344CB8AC3E}">
        <p14:creationId xmlns:p14="http://schemas.microsoft.com/office/powerpoint/2010/main" val="4290559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2014538"/>
            <a:ext cx="8450262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Back to panoramas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0F76DB-F599-481D-BA40-A263621BDD2C}"/>
              </a:ext>
            </a:extLst>
          </p:cNvPr>
          <p:cNvSpPr/>
          <p:nvPr/>
        </p:nvSpPr>
        <p:spPr>
          <a:xfrm>
            <a:off x="304800" y="5937032"/>
            <a:ext cx="1165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Can we use </a:t>
            </a:r>
            <a:r>
              <a:rPr lang="en-US" sz="3200" dirty="0" err="1"/>
              <a:t>homographies</a:t>
            </a:r>
            <a:r>
              <a:rPr lang="en-US" sz="3200" dirty="0"/>
              <a:t> to create a 360 degree panorama?</a:t>
            </a:r>
          </a:p>
        </p:txBody>
      </p:sp>
    </p:spTree>
    <p:extLst>
      <p:ext uri="{BB962C8B-B14F-4D97-AF65-F5344CB8AC3E}">
        <p14:creationId xmlns:p14="http://schemas.microsoft.com/office/powerpoint/2010/main" val="19334303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cience On a Sphere, hanging in the Trani Center foyer at VCU.">
            <a:extLst>
              <a:ext uri="{FF2B5EF4-FFF2-40B4-BE49-F238E27FC236}">
                <a16:creationId xmlns:a16="http://schemas.microsoft.com/office/drawing/2014/main" id="{38244392-6A90-46AD-98A8-E41B6FFD9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0"/>
            <a:ext cx="10271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3EF764-E4E1-4D9D-9EC1-C759AE6F5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-76200"/>
            <a:ext cx="10972800" cy="11430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Science on a Sphere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33C1E-EF58-41D2-B7A2-106252396847}"/>
              </a:ext>
            </a:extLst>
          </p:cNvPr>
          <p:cNvSpPr txBox="1"/>
          <p:nvPr/>
        </p:nvSpPr>
        <p:spPr>
          <a:xfrm>
            <a:off x="1066800" y="6096000"/>
            <a:ext cx="6096000" cy="646331"/>
          </a:xfrm>
          <a:prstGeom prst="rect">
            <a:avLst/>
          </a:prstGeom>
          <a:solidFill>
            <a:srgbClr val="000000">
              <a:alpha val="43137"/>
            </a:srgb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https://news.vcu.edu/article/Science_On_a_Sphere_now_at_VCU_offers_a_world_of_possibilities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653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Questions?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31454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0AE27-CD99-438E-B61F-10A26D352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3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8B882-7A2D-4BE4-BCE3-2D1346FF4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15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Idea: project images onto a common plane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3276605" y="1839914"/>
            <a:ext cx="3335340" cy="4884737"/>
            <a:chOff x="3264" y="62"/>
            <a:chExt cx="2101" cy="3077"/>
          </a:xfrm>
        </p:grpSpPr>
        <p:sp>
          <p:nvSpPr>
            <p:cNvPr id="6193" name="Line 29"/>
            <p:cNvSpPr>
              <a:spLocks noChangeShapeType="1"/>
            </p:cNvSpPr>
            <p:nvPr/>
          </p:nvSpPr>
          <p:spPr bwMode="auto">
            <a:xfrm flipH="1">
              <a:off x="3264" y="62"/>
              <a:ext cx="0" cy="30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94" name="Text Box 44"/>
            <p:cNvSpPr txBox="1">
              <a:spLocks noChangeArrowheads="1"/>
            </p:cNvSpPr>
            <p:nvPr/>
          </p:nvSpPr>
          <p:spPr bwMode="auto">
            <a:xfrm>
              <a:off x="3631" y="2887"/>
              <a:ext cx="173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latin typeface="+mj-lt"/>
                </a:rPr>
                <a:t>mosaic projection plane</a:t>
              </a:r>
            </a:p>
          </p:txBody>
        </p:sp>
        <p:sp>
          <p:nvSpPr>
            <p:cNvPr id="6195" name="Line 45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343026" y="3765551"/>
            <a:ext cx="942975" cy="944563"/>
            <a:chOff x="1182" y="939"/>
            <a:chExt cx="594" cy="595"/>
          </a:xfrm>
        </p:grpSpPr>
        <p:sp>
          <p:nvSpPr>
            <p:cNvPr id="6186" name="Line 16"/>
            <p:cNvSpPr>
              <a:spLocks noChangeShapeType="1"/>
            </p:cNvSpPr>
            <p:nvPr/>
          </p:nvSpPr>
          <p:spPr bwMode="auto">
            <a:xfrm>
              <a:off x="1474" y="939"/>
              <a:ext cx="302" cy="3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grpSp>
          <p:nvGrpSpPr>
            <p:cNvPr id="6187" name="Group 10"/>
            <p:cNvGrpSpPr>
              <a:grpSpLocks/>
            </p:cNvGrpSpPr>
            <p:nvPr/>
          </p:nvGrpSpPr>
          <p:grpSpPr bwMode="auto">
            <a:xfrm rot="2180804">
              <a:off x="1182" y="1126"/>
              <a:ext cx="260" cy="408"/>
              <a:chOff x="3979" y="3269"/>
              <a:chExt cx="260" cy="408"/>
            </a:xfrm>
          </p:grpSpPr>
          <p:sp>
            <p:nvSpPr>
              <p:cNvPr id="6188" name="Freeform 11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9 w 202"/>
                  <a:gd name="T1" fmla="*/ 305 h 306"/>
                  <a:gd name="T2" fmla="*/ 0 w 202"/>
                  <a:gd name="T3" fmla="*/ 22 h 306"/>
                  <a:gd name="T4" fmla="*/ 4 w 202"/>
                  <a:gd name="T5" fmla="*/ 13 h 306"/>
                  <a:gd name="T6" fmla="*/ 9 w 202"/>
                  <a:gd name="T7" fmla="*/ 14 h 306"/>
                  <a:gd name="T8" fmla="*/ 12 w 202"/>
                  <a:gd name="T9" fmla="*/ 13 h 306"/>
                  <a:gd name="T10" fmla="*/ 12 w 202"/>
                  <a:gd name="T11" fmla="*/ 10 h 306"/>
                  <a:gd name="T12" fmla="*/ 15 w 202"/>
                  <a:gd name="T13" fmla="*/ 11 h 306"/>
                  <a:gd name="T14" fmla="*/ 18 w 202"/>
                  <a:gd name="T15" fmla="*/ 7 h 306"/>
                  <a:gd name="T16" fmla="*/ 20 w 202"/>
                  <a:gd name="T17" fmla="*/ 9 h 306"/>
                  <a:gd name="T18" fmla="*/ 23 w 202"/>
                  <a:gd name="T19" fmla="*/ 6 h 306"/>
                  <a:gd name="T20" fmla="*/ 26 w 202"/>
                  <a:gd name="T21" fmla="*/ 5 h 306"/>
                  <a:gd name="T22" fmla="*/ 29 w 202"/>
                  <a:gd name="T23" fmla="*/ 3 h 306"/>
                  <a:gd name="T24" fmla="*/ 32 w 202"/>
                  <a:gd name="T25" fmla="*/ 4 h 306"/>
                  <a:gd name="T26" fmla="*/ 35 w 202"/>
                  <a:gd name="T27" fmla="*/ 3 h 306"/>
                  <a:gd name="T28" fmla="*/ 37 w 202"/>
                  <a:gd name="T29" fmla="*/ 0 h 306"/>
                  <a:gd name="T30" fmla="*/ 42 w 202"/>
                  <a:gd name="T31" fmla="*/ 0 h 306"/>
                  <a:gd name="T32" fmla="*/ 45 w 202"/>
                  <a:gd name="T33" fmla="*/ 1 h 306"/>
                  <a:gd name="T34" fmla="*/ 47 w 202"/>
                  <a:gd name="T35" fmla="*/ 1 h 306"/>
                  <a:gd name="T36" fmla="*/ 48 w 202"/>
                  <a:gd name="T37" fmla="*/ 3 h 306"/>
                  <a:gd name="T38" fmla="*/ 52 w 202"/>
                  <a:gd name="T39" fmla="*/ 4 h 306"/>
                  <a:gd name="T40" fmla="*/ 55 w 202"/>
                  <a:gd name="T41" fmla="*/ 7 h 306"/>
                  <a:gd name="T42" fmla="*/ 58 w 202"/>
                  <a:gd name="T43" fmla="*/ 7 h 306"/>
                  <a:gd name="T44" fmla="*/ 62 w 202"/>
                  <a:gd name="T45" fmla="*/ 10 h 306"/>
                  <a:gd name="T46" fmla="*/ 64 w 202"/>
                  <a:gd name="T47" fmla="*/ 12 h 306"/>
                  <a:gd name="T48" fmla="*/ 69 w 202"/>
                  <a:gd name="T49" fmla="*/ 11 h 306"/>
                  <a:gd name="T50" fmla="*/ 70 w 202"/>
                  <a:gd name="T51" fmla="*/ 16 h 306"/>
                  <a:gd name="T52" fmla="*/ 74 w 202"/>
                  <a:gd name="T53" fmla="*/ 17 h 306"/>
                  <a:gd name="T54" fmla="*/ 76 w 202"/>
                  <a:gd name="T55" fmla="*/ 19 h 306"/>
                  <a:gd name="T56" fmla="*/ 78 w 202"/>
                  <a:gd name="T57" fmla="*/ 21 h 306"/>
                  <a:gd name="T58" fmla="*/ 80 w 202"/>
                  <a:gd name="T59" fmla="*/ 24 h 306"/>
                  <a:gd name="T60" fmla="*/ 82 w 202"/>
                  <a:gd name="T61" fmla="*/ 27 h 306"/>
                  <a:gd name="T62" fmla="*/ 85 w 202"/>
                  <a:gd name="T63" fmla="*/ 31 h 306"/>
                  <a:gd name="T64" fmla="*/ 86 w 202"/>
                  <a:gd name="T65" fmla="*/ 35 h 306"/>
                  <a:gd name="T66" fmla="*/ 87 w 202"/>
                  <a:gd name="T67" fmla="*/ 36 h 306"/>
                  <a:gd name="T68" fmla="*/ 90 w 202"/>
                  <a:gd name="T69" fmla="*/ 41 h 306"/>
                  <a:gd name="T70" fmla="*/ 91 w 202"/>
                  <a:gd name="T71" fmla="*/ 44 h 306"/>
                  <a:gd name="T72" fmla="*/ 94 w 202"/>
                  <a:gd name="T73" fmla="*/ 46 h 306"/>
                  <a:gd name="T74" fmla="*/ 96 w 202"/>
                  <a:gd name="T75" fmla="*/ 50 h 306"/>
                  <a:gd name="T76" fmla="*/ 99 w 202"/>
                  <a:gd name="T77" fmla="*/ 53 h 306"/>
                  <a:gd name="T78" fmla="*/ 101 w 202"/>
                  <a:gd name="T79" fmla="*/ 55 h 306"/>
                  <a:gd name="T80" fmla="*/ 102 w 202"/>
                  <a:gd name="T81" fmla="*/ 59 h 306"/>
                  <a:gd name="T82" fmla="*/ 104 w 202"/>
                  <a:gd name="T83" fmla="*/ 62 h 306"/>
                  <a:gd name="T84" fmla="*/ 105 w 202"/>
                  <a:gd name="T85" fmla="*/ 67 h 306"/>
                  <a:gd name="T86" fmla="*/ 106 w 202"/>
                  <a:gd name="T87" fmla="*/ 73 h 306"/>
                  <a:gd name="T88" fmla="*/ 107 w 202"/>
                  <a:gd name="T89" fmla="*/ 76 h 306"/>
                  <a:gd name="T90" fmla="*/ 110 w 202"/>
                  <a:gd name="T91" fmla="*/ 80 h 306"/>
                  <a:gd name="T92" fmla="*/ 111 w 202"/>
                  <a:gd name="T93" fmla="*/ 84 h 306"/>
                  <a:gd name="T94" fmla="*/ 113 w 202"/>
                  <a:gd name="T95" fmla="*/ 90 h 306"/>
                  <a:gd name="T96" fmla="*/ 113 w 202"/>
                  <a:gd name="T97" fmla="*/ 99 h 306"/>
                  <a:gd name="T98" fmla="*/ 9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189" name="Arc 12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190" name="Line 13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191" name="Oval 14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+mj-lt"/>
                </a:endParaRPr>
              </a:p>
            </p:txBody>
          </p:sp>
          <p:sp>
            <p:nvSpPr>
              <p:cNvPr id="6192" name="Line 15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</p:grpSp>
      </p:grpSp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1219200" y="4027488"/>
            <a:ext cx="990600" cy="914400"/>
            <a:chOff x="1104" y="1104"/>
            <a:chExt cx="624" cy="576"/>
          </a:xfrm>
        </p:grpSpPr>
        <p:grpSp>
          <p:nvGrpSpPr>
            <p:cNvPr id="6179" name="Group 4"/>
            <p:cNvGrpSpPr>
              <a:grpSpLocks/>
            </p:cNvGrpSpPr>
            <p:nvPr/>
          </p:nvGrpSpPr>
          <p:grpSpPr bwMode="auto">
            <a:xfrm rot="4164331">
              <a:off x="1180" y="1268"/>
              <a:ext cx="260" cy="408"/>
              <a:chOff x="3979" y="3269"/>
              <a:chExt cx="260" cy="408"/>
            </a:xfrm>
          </p:grpSpPr>
          <p:sp>
            <p:nvSpPr>
              <p:cNvPr id="6181" name="Freeform 5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9 w 202"/>
                  <a:gd name="T1" fmla="*/ 305 h 306"/>
                  <a:gd name="T2" fmla="*/ 0 w 202"/>
                  <a:gd name="T3" fmla="*/ 22 h 306"/>
                  <a:gd name="T4" fmla="*/ 4 w 202"/>
                  <a:gd name="T5" fmla="*/ 13 h 306"/>
                  <a:gd name="T6" fmla="*/ 9 w 202"/>
                  <a:gd name="T7" fmla="*/ 14 h 306"/>
                  <a:gd name="T8" fmla="*/ 12 w 202"/>
                  <a:gd name="T9" fmla="*/ 13 h 306"/>
                  <a:gd name="T10" fmla="*/ 12 w 202"/>
                  <a:gd name="T11" fmla="*/ 10 h 306"/>
                  <a:gd name="T12" fmla="*/ 15 w 202"/>
                  <a:gd name="T13" fmla="*/ 11 h 306"/>
                  <a:gd name="T14" fmla="*/ 18 w 202"/>
                  <a:gd name="T15" fmla="*/ 7 h 306"/>
                  <a:gd name="T16" fmla="*/ 20 w 202"/>
                  <a:gd name="T17" fmla="*/ 9 h 306"/>
                  <a:gd name="T18" fmla="*/ 23 w 202"/>
                  <a:gd name="T19" fmla="*/ 6 h 306"/>
                  <a:gd name="T20" fmla="*/ 26 w 202"/>
                  <a:gd name="T21" fmla="*/ 5 h 306"/>
                  <a:gd name="T22" fmla="*/ 29 w 202"/>
                  <a:gd name="T23" fmla="*/ 3 h 306"/>
                  <a:gd name="T24" fmla="*/ 32 w 202"/>
                  <a:gd name="T25" fmla="*/ 4 h 306"/>
                  <a:gd name="T26" fmla="*/ 35 w 202"/>
                  <a:gd name="T27" fmla="*/ 3 h 306"/>
                  <a:gd name="T28" fmla="*/ 37 w 202"/>
                  <a:gd name="T29" fmla="*/ 0 h 306"/>
                  <a:gd name="T30" fmla="*/ 42 w 202"/>
                  <a:gd name="T31" fmla="*/ 0 h 306"/>
                  <a:gd name="T32" fmla="*/ 45 w 202"/>
                  <a:gd name="T33" fmla="*/ 1 h 306"/>
                  <a:gd name="T34" fmla="*/ 47 w 202"/>
                  <a:gd name="T35" fmla="*/ 1 h 306"/>
                  <a:gd name="T36" fmla="*/ 48 w 202"/>
                  <a:gd name="T37" fmla="*/ 3 h 306"/>
                  <a:gd name="T38" fmla="*/ 52 w 202"/>
                  <a:gd name="T39" fmla="*/ 4 h 306"/>
                  <a:gd name="T40" fmla="*/ 55 w 202"/>
                  <a:gd name="T41" fmla="*/ 7 h 306"/>
                  <a:gd name="T42" fmla="*/ 58 w 202"/>
                  <a:gd name="T43" fmla="*/ 7 h 306"/>
                  <a:gd name="T44" fmla="*/ 62 w 202"/>
                  <a:gd name="T45" fmla="*/ 10 h 306"/>
                  <a:gd name="T46" fmla="*/ 64 w 202"/>
                  <a:gd name="T47" fmla="*/ 12 h 306"/>
                  <a:gd name="T48" fmla="*/ 69 w 202"/>
                  <a:gd name="T49" fmla="*/ 11 h 306"/>
                  <a:gd name="T50" fmla="*/ 70 w 202"/>
                  <a:gd name="T51" fmla="*/ 16 h 306"/>
                  <a:gd name="T52" fmla="*/ 74 w 202"/>
                  <a:gd name="T53" fmla="*/ 17 h 306"/>
                  <a:gd name="T54" fmla="*/ 76 w 202"/>
                  <a:gd name="T55" fmla="*/ 19 h 306"/>
                  <a:gd name="T56" fmla="*/ 78 w 202"/>
                  <a:gd name="T57" fmla="*/ 21 h 306"/>
                  <a:gd name="T58" fmla="*/ 80 w 202"/>
                  <a:gd name="T59" fmla="*/ 24 h 306"/>
                  <a:gd name="T60" fmla="*/ 82 w 202"/>
                  <a:gd name="T61" fmla="*/ 27 h 306"/>
                  <a:gd name="T62" fmla="*/ 85 w 202"/>
                  <a:gd name="T63" fmla="*/ 31 h 306"/>
                  <a:gd name="T64" fmla="*/ 86 w 202"/>
                  <a:gd name="T65" fmla="*/ 35 h 306"/>
                  <a:gd name="T66" fmla="*/ 87 w 202"/>
                  <a:gd name="T67" fmla="*/ 36 h 306"/>
                  <a:gd name="T68" fmla="*/ 90 w 202"/>
                  <a:gd name="T69" fmla="*/ 41 h 306"/>
                  <a:gd name="T70" fmla="*/ 91 w 202"/>
                  <a:gd name="T71" fmla="*/ 44 h 306"/>
                  <a:gd name="T72" fmla="*/ 94 w 202"/>
                  <a:gd name="T73" fmla="*/ 46 h 306"/>
                  <a:gd name="T74" fmla="*/ 96 w 202"/>
                  <a:gd name="T75" fmla="*/ 50 h 306"/>
                  <a:gd name="T76" fmla="*/ 99 w 202"/>
                  <a:gd name="T77" fmla="*/ 53 h 306"/>
                  <a:gd name="T78" fmla="*/ 101 w 202"/>
                  <a:gd name="T79" fmla="*/ 55 h 306"/>
                  <a:gd name="T80" fmla="*/ 102 w 202"/>
                  <a:gd name="T81" fmla="*/ 59 h 306"/>
                  <a:gd name="T82" fmla="*/ 104 w 202"/>
                  <a:gd name="T83" fmla="*/ 62 h 306"/>
                  <a:gd name="T84" fmla="*/ 105 w 202"/>
                  <a:gd name="T85" fmla="*/ 67 h 306"/>
                  <a:gd name="T86" fmla="*/ 106 w 202"/>
                  <a:gd name="T87" fmla="*/ 73 h 306"/>
                  <a:gd name="T88" fmla="*/ 107 w 202"/>
                  <a:gd name="T89" fmla="*/ 76 h 306"/>
                  <a:gd name="T90" fmla="*/ 110 w 202"/>
                  <a:gd name="T91" fmla="*/ 80 h 306"/>
                  <a:gd name="T92" fmla="*/ 111 w 202"/>
                  <a:gd name="T93" fmla="*/ 84 h 306"/>
                  <a:gd name="T94" fmla="*/ 113 w 202"/>
                  <a:gd name="T95" fmla="*/ 90 h 306"/>
                  <a:gd name="T96" fmla="*/ 113 w 202"/>
                  <a:gd name="T97" fmla="*/ 99 h 306"/>
                  <a:gd name="T98" fmla="*/ 9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182" name="Arc 6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183" name="Line 7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184" name="Oval 8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+mj-lt"/>
                </a:endParaRPr>
              </a:p>
            </p:txBody>
          </p:sp>
          <p:sp>
            <p:nvSpPr>
              <p:cNvPr id="6185" name="Line 9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6180" name="Line 17"/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17" name="Group 21"/>
          <p:cNvGrpSpPr>
            <a:grpSpLocks/>
          </p:cNvGrpSpPr>
          <p:nvPr/>
        </p:nvGrpSpPr>
        <p:grpSpPr bwMode="auto">
          <a:xfrm rot="20250102" flipV="1">
            <a:off x="1416050" y="4135438"/>
            <a:ext cx="946150" cy="1143000"/>
            <a:chOff x="1180" y="816"/>
            <a:chExt cx="596" cy="720"/>
          </a:xfrm>
        </p:grpSpPr>
        <p:sp>
          <p:nvSpPr>
            <p:cNvPr id="6172" name="Line 22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grpSp>
          <p:nvGrpSpPr>
            <p:cNvPr id="6173" name="Group 25"/>
            <p:cNvGrpSpPr>
              <a:grpSpLocks/>
            </p:cNvGrpSpPr>
            <p:nvPr/>
          </p:nvGrpSpPr>
          <p:grpSpPr bwMode="auto">
            <a:xfrm rot="2180804">
              <a:off x="1182" y="1126"/>
              <a:ext cx="260" cy="408"/>
              <a:chOff x="3979" y="3269"/>
              <a:chExt cx="260" cy="408"/>
            </a:xfrm>
          </p:grpSpPr>
          <p:sp>
            <p:nvSpPr>
              <p:cNvPr id="6174" name="Freeform 24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9 w 202"/>
                  <a:gd name="T1" fmla="*/ 305 h 306"/>
                  <a:gd name="T2" fmla="*/ 0 w 202"/>
                  <a:gd name="T3" fmla="*/ 22 h 306"/>
                  <a:gd name="T4" fmla="*/ 4 w 202"/>
                  <a:gd name="T5" fmla="*/ 13 h 306"/>
                  <a:gd name="T6" fmla="*/ 9 w 202"/>
                  <a:gd name="T7" fmla="*/ 14 h 306"/>
                  <a:gd name="T8" fmla="*/ 12 w 202"/>
                  <a:gd name="T9" fmla="*/ 13 h 306"/>
                  <a:gd name="T10" fmla="*/ 12 w 202"/>
                  <a:gd name="T11" fmla="*/ 10 h 306"/>
                  <a:gd name="T12" fmla="*/ 15 w 202"/>
                  <a:gd name="T13" fmla="*/ 11 h 306"/>
                  <a:gd name="T14" fmla="*/ 18 w 202"/>
                  <a:gd name="T15" fmla="*/ 7 h 306"/>
                  <a:gd name="T16" fmla="*/ 20 w 202"/>
                  <a:gd name="T17" fmla="*/ 9 h 306"/>
                  <a:gd name="T18" fmla="*/ 23 w 202"/>
                  <a:gd name="T19" fmla="*/ 6 h 306"/>
                  <a:gd name="T20" fmla="*/ 26 w 202"/>
                  <a:gd name="T21" fmla="*/ 5 h 306"/>
                  <a:gd name="T22" fmla="*/ 29 w 202"/>
                  <a:gd name="T23" fmla="*/ 3 h 306"/>
                  <a:gd name="T24" fmla="*/ 32 w 202"/>
                  <a:gd name="T25" fmla="*/ 4 h 306"/>
                  <a:gd name="T26" fmla="*/ 35 w 202"/>
                  <a:gd name="T27" fmla="*/ 3 h 306"/>
                  <a:gd name="T28" fmla="*/ 37 w 202"/>
                  <a:gd name="T29" fmla="*/ 0 h 306"/>
                  <a:gd name="T30" fmla="*/ 42 w 202"/>
                  <a:gd name="T31" fmla="*/ 0 h 306"/>
                  <a:gd name="T32" fmla="*/ 45 w 202"/>
                  <a:gd name="T33" fmla="*/ 1 h 306"/>
                  <a:gd name="T34" fmla="*/ 47 w 202"/>
                  <a:gd name="T35" fmla="*/ 1 h 306"/>
                  <a:gd name="T36" fmla="*/ 48 w 202"/>
                  <a:gd name="T37" fmla="*/ 3 h 306"/>
                  <a:gd name="T38" fmla="*/ 52 w 202"/>
                  <a:gd name="T39" fmla="*/ 4 h 306"/>
                  <a:gd name="T40" fmla="*/ 55 w 202"/>
                  <a:gd name="T41" fmla="*/ 7 h 306"/>
                  <a:gd name="T42" fmla="*/ 58 w 202"/>
                  <a:gd name="T43" fmla="*/ 7 h 306"/>
                  <a:gd name="T44" fmla="*/ 62 w 202"/>
                  <a:gd name="T45" fmla="*/ 10 h 306"/>
                  <a:gd name="T46" fmla="*/ 64 w 202"/>
                  <a:gd name="T47" fmla="*/ 12 h 306"/>
                  <a:gd name="T48" fmla="*/ 69 w 202"/>
                  <a:gd name="T49" fmla="*/ 11 h 306"/>
                  <a:gd name="T50" fmla="*/ 70 w 202"/>
                  <a:gd name="T51" fmla="*/ 16 h 306"/>
                  <a:gd name="T52" fmla="*/ 74 w 202"/>
                  <a:gd name="T53" fmla="*/ 17 h 306"/>
                  <a:gd name="T54" fmla="*/ 76 w 202"/>
                  <a:gd name="T55" fmla="*/ 19 h 306"/>
                  <a:gd name="T56" fmla="*/ 78 w 202"/>
                  <a:gd name="T57" fmla="*/ 21 h 306"/>
                  <a:gd name="T58" fmla="*/ 80 w 202"/>
                  <a:gd name="T59" fmla="*/ 24 h 306"/>
                  <a:gd name="T60" fmla="*/ 82 w 202"/>
                  <a:gd name="T61" fmla="*/ 27 h 306"/>
                  <a:gd name="T62" fmla="*/ 85 w 202"/>
                  <a:gd name="T63" fmla="*/ 31 h 306"/>
                  <a:gd name="T64" fmla="*/ 86 w 202"/>
                  <a:gd name="T65" fmla="*/ 35 h 306"/>
                  <a:gd name="T66" fmla="*/ 87 w 202"/>
                  <a:gd name="T67" fmla="*/ 36 h 306"/>
                  <a:gd name="T68" fmla="*/ 90 w 202"/>
                  <a:gd name="T69" fmla="*/ 41 h 306"/>
                  <a:gd name="T70" fmla="*/ 91 w 202"/>
                  <a:gd name="T71" fmla="*/ 44 h 306"/>
                  <a:gd name="T72" fmla="*/ 94 w 202"/>
                  <a:gd name="T73" fmla="*/ 46 h 306"/>
                  <a:gd name="T74" fmla="*/ 96 w 202"/>
                  <a:gd name="T75" fmla="*/ 50 h 306"/>
                  <a:gd name="T76" fmla="*/ 99 w 202"/>
                  <a:gd name="T77" fmla="*/ 53 h 306"/>
                  <a:gd name="T78" fmla="*/ 101 w 202"/>
                  <a:gd name="T79" fmla="*/ 55 h 306"/>
                  <a:gd name="T80" fmla="*/ 102 w 202"/>
                  <a:gd name="T81" fmla="*/ 59 h 306"/>
                  <a:gd name="T82" fmla="*/ 104 w 202"/>
                  <a:gd name="T83" fmla="*/ 62 h 306"/>
                  <a:gd name="T84" fmla="*/ 105 w 202"/>
                  <a:gd name="T85" fmla="*/ 67 h 306"/>
                  <a:gd name="T86" fmla="*/ 106 w 202"/>
                  <a:gd name="T87" fmla="*/ 73 h 306"/>
                  <a:gd name="T88" fmla="*/ 107 w 202"/>
                  <a:gd name="T89" fmla="*/ 76 h 306"/>
                  <a:gd name="T90" fmla="*/ 110 w 202"/>
                  <a:gd name="T91" fmla="*/ 80 h 306"/>
                  <a:gd name="T92" fmla="*/ 111 w 202"/>
                  <a:gd name="T93" fmla="*/ 84 h 306"/>
                  <a:gd name="T94" fmla="*/ 113 w 202"/>
                  <a:gd name="T95" fmla="*/ 90 h 306"/>
                  <a:gd name="T96" fmla="*/ 113 w 202"/>
                  <a:gd name="T97" fmla="*/ 99 h 306"/>
                  <a:gd name="T98" fmla="*/ 9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175" name="Arc 25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176" name="Line 26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177" name="Oval 27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+mj-lt"/>
                </a:endParaRPr>
              </a:p>
            </p:txBody>
          </p:sp>
          <p:sp>
            <p:nvSpPr>
              <p:cNvPr id="6178" name="Line 28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</p:grpSp>
      </p:grpSp>
      <p:grpSp>
        <p:nvGrpSpPr>
          <p:cNvPr id="26" name="Group 48"/>
          <p:cNvGrpSpPr>
            <a:grpSpLocks/>
          </p:cNvGrpSpPr>
          <p:nvPr/>
        </p:nvGrpSpPr>
        <p:grpSpPr bwMode="auto">
          <a:xfrm>
            <a:off x="1219200" y="3417888"/>
            <a:ext cx="2057400" cy="1905000"/>
            <a:chOff x="1968" y="1056"/>
            <a:chExt cx="1296" cy="1200"/>
          </a:xfrm>
        </p:grpSpPr>
        <p:sp>
          <p:nvSpPr>
            <p:cNvPr id="6169" name="Line 34"/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70" name="Line 35"/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71" name="Line 36"/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32" name="Group 50"/>
          <p:cNvGrpSpPr>
            <a:grpSpLocks/>
          </p:cNvGrpSpPr>
          <p:nvPr/>
        </p:nvGrpSpPr>
        <p:grpSpPr bwMode="auto">
          <a:xfrm>
            <a:off x="1219200" y="1806576"/>
            <a:ext cx="2068512" cy="2754313"/>
            <a:chOff x="1968" y="41"/>
            <a:chExt cx="1303" cy="1735"/>
          </a:xfrm>
        </p:grpSpPr>
        <p:sp>
          <p:nvSpPr>
            <p:cNvPr id="6166" name="Line 40"/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67" name="Line 41"/>
            <p:cNvSpPr>
              <a:spLocks noChangeShapeType="1"/>
            </p:cNvSpPr>
            <p:nvPr/>
          </p:nvSpPr>
          <p:spPr bwMode="auto">
            <a:xfrm flipV="1">
              <a:off x="1968" y="41"/>
              <a:ext cx="1303" cy="1735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68" name="Line 42"/>
            <p:cNvSpPr>
              <a:spLocks noChangeShapeType="1"/>
            </p:cNvSpPr>
            <p:nvPr/>
          </p:nvSpPr>
          <p:spPr bwMode="auto">
            <a:xfrm flipH="1">
              <a:off x="3264" y="55"/>
              <a:ext cx="0" cy="1433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36" name="Group 52"/>
          <p:cNvGrpSpPr>
            <a:grpSpLocks/>
          </p:cNvGrpSpPr>
          <p:nvPr/>
        </p:nvGrpSpPr>
        <p:grpSpPr bwMode="auto">
          <a:xfrm>
            <a:off x="1219200" y="4179888"/>
            <a:ext cx="2057400" cy="2362200"/>
            <a:chOff x="1968" y="1536"/>
            <a:chExt cx="1296" cy="1488"/>
          </a:xfrm>
        </p:grpSpPr>
        <p:grpSp>
          <p:nvGrpSpPr>
            <p:cNvPr id="6161" name="Group 49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6163" name="Line 30"/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164" name="Line 31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165" name="Line 32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6162" name="Line 51"/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1" y="1938339"/>
            <a:ext cx="57245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51"/>
          <p:cNvGrpSpPr>
            <a:grpSpLocks/>
          </p:cNvGrpSpPr>
          <p:nvPr/>
        </p:nvGrpSpPr>
        <p:grpSpPr bwMode="auto">
          <a:xfrm>
            <a:off x="6172207" y="3581401"/>
            <a:ext cx="2590784" cy="1449387"/>
            <a:chOff x="4778809" y="4060372"/>
            <a:chExt cx="2590814" cy="1448720"/>
          </a:xfrm>
        </p:grpSpPr>
        <p:cxnSp>
          <p:nvCxnSpPr>
            <p:cNvPr id="48" name="Straight Arrow Connector 47"/>
            <p:cNvCxnSpPr/>
            <p:nvPr/>
          </p:nvCxnSpPr>
          <p:spPr>
            <a:xfrm rot="16200000" flipV="1">
              <a:off x="4903613" y="4121300"/>
              <a:ext cx="809252" cy="68739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59" name="TextBox 49"/>
            <p:cNvSpPr txBox="1">
              <a:spLocks noChangeArrowheads="1"/>
            </p:cNvSpPr>
            <p:nvPr/>
          </p:nvSpPr>
          <p:spPr bwMode="auto">
            <a:xfrm>
              <a:off x="4778809" y="4862761"/>
              <a:ext cx="259081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latin typeface="+mj-lt"/>
                </a:rPr>
                <a:t>each image is warped with a </a:t>
              </a:r>
              <a:r>
                <a:rPr lang="en-US" altLang="en-US" dirty="0" err="1">
                  <a:latin typeface="+mj-lt"/>
                </a:rPr>
                <a:t>homography</a:t>
              </a:r>
              <a:endParaRPr lang="en-US" altLang="en-US" dirty="0">
                <a:latin typeface="+mj-lt"/>
              </a:endParaRPr>
            </a:p>
          </p:txBody>
        </p:sp>
        <p:pic>
          <p:nvPicPr>
            <p:cNvPr id="61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427" y="5200223"/>
              <a:ext cx="310858" cy="26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3962400" y="5137601"/>
            <a:ext cx="66412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+mj-lt"/>
              </a:rPr>
              <a:t>We’ll see what this </a:t>
            </a:r>
            <a:r>
              <a:rPr lang="en-US" altLang="en-US" sz="2400" dirty="0" err="1">
                <a:latin typeface="+mj-lt"/>
              </a:rPr>
              <a:t>homography</a:t>
            </a:r>
            <a:r>
              <a:rPr lang="en-US" altLang="en-US" sz="2400" dirty="0">
                <a:latin typeface="+mj-lt"/>
              </a:rPr>
              <a:t> means next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3962400" y="5599266"/>
            <a:ext cx="8931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+mj-lt"/>
              </a:rPr>
              <a:t>Can’t create a 360 panorama this way… we’ll fix this shortly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63A3EA-F689-4D74-B3F0-B2BE98F3FE92}"/>
              </a:ext>
            </a:extLst>
          </p:cNvPr>
          <p:cNvSpPr txBox="1"/>
          <p:nvPr/>
        </p:nvSpPr>
        <p:spPr>
          <a:xfrm>
            <a:off x="6956402" y="1611868"/>
            <a:ext cx="102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“Mosaic”</a:t>
            </a:r>
          </a:p>
        </p:txBody>
      </p:sp>
    </p:spTree>
    <p:extLst>
      <p:ext uri="{BB962C8B-B14F-4D97-AF65-F5344CB8AC3E}">
        <p14:creationId xmlns:p14="http://schemas.microsoft.com/office/powerpoint/2010/main" val="221591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1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Creating a panorama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Basic Procedure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Take a sequence of images from the same position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Rotate the camera about its optical center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Compute transformation between second image and first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Transform the second image to overlap with the first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Blend the two together to create a mosaic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If there are more images, repeat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7251" grpId="0" build="p" bldLvl="2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Geometric interpretation of mosaics</a:t>
            </a:r>
          </a:p>
        </p:txBody>
      </p:sp>
      <p:sp>
        <p:nvSpPr>
          <p:cNvPr id="33" name="Content Placeholder 32"/>
          <p:cNvSpPr>
            <a:spLocks noGrp="1"/>
          </p:cNvSpPr>
          <p:nvPr>
            <p:ph idx="1"/>
          </p:nvPr>
        </p:nvSpPr>
        <p:spPr>
          <a:xfrm>
            <a:off x="762000" y="5102227"/>
            <a:ext cx="10831282" cy="1810209"/>
          </a:xfrm>
        </p:spPr>
        <p:txBody>
          <a:bodyPr>
            <a:normAutofit fontScale="85000" lnSpcReduction="10000"/>
          </a:bodyPr>
          <a:lstStyle/>
          <a:p>
            <a:pPr eaLnBrk="0" hangingPunct="0">
              <a:buFontTx/>
              <a:buChar char="•"/>
            </a:pPr>
            <a:r>
              <a:rPr lang="en-US" dirty="0"/>
              <a:t>If we capture all 360</a:t>
            </a:r>
            <a:r>
              <a:rPr lang="en-US" dirty="0">
                <a:cs typeface="Arial" pitchFamily="34" charset="0"/>
              </a:rPr>
              <a:t>º</a:t>
            </a:r>
            <a:r>
              <a:rPr lang="en-US" dirty="0"/>
              <a:t> of rays, we can create a 360</a:t>
            </a:r>
            <a:r>
              <a:rPr lang="en-US" dirty="0">
                <a:cs typeface="Arial" pitchFamily="34" charset="0"/>
              </a:rPr>
              <a:t>º panorama</a:t>
            </a:r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The basic operation is </a:t>
            </a:r>
            <a:r>
              <a:rPr lang="en-US" i="1" dirty="0"/>
              <a:t>projecting</a:t>
            </a:r>
            <a:r>
              <a:rPr lang="en-US" dirty="0"/>
              <a:t> an image from one plane to another</a:t>
            </a:r>
          </a:p>
          <a:p>
            <a:pPr eaLnBrk="0" hangingPunct="0">
              <a:buFontTx/>
              <a:buChar char="•"/>
            </a:pPr>
            <a:r>
              <a:rPr lang="en-US" dirty="0"/>
              <a:t>The projective transformation is scene-INDEPENDENT</a:t>
            </a:r>
          </a:p>
          <a:p>
            <a:pPr lvl="1" eaLnBrk="0" hangingPunct="0">
              <a:buFontTx/>
              <a:buChar char="•"/>
            </a:pPr>
            <a:r>
              <a:rPr lang="en-US" dirty="0"/>
              <a:t>This depends on all the images having the same optical center</a:t>
            </a: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 flipV="1">
            <a:off x="4224338" y="1254125"/>
            <a:ext cx="2849562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3989388" y="2430463"/>
            <a:ext cx="2057400" cy="2209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4024314" y="2178050"/>
            <a:ext cx="3430587" cy="4587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4230689" y="2271713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V="1">
            <a:off x="4294188" y="1905000"/>
            <a:ext cx="3243262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4016376" y="2260601"/>
            <a:ext cx="2640013" cy="17700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20489" name="Oval 9"/>
          <p:cNvSpPr>
            <a:spLocks noChangeArrowheads="1"/>
          </p:cNvSpPr>
          <p:nvPr/>
        </p:nvSpPr>
        <p:spPr bwMode="auto">
          <a:xfrm>
            <a:off x="3794125" y="2043113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078282" name="Text Box 10"/>
          <p:cNvSpPr txBox="1">
            <a:spLocks noChangeArrowheads="1"/>
          </p:cNvSpPr>
          <p:nvPr/>
        </p:nvSpPr>
        <p:spPr bwMode="auto">
          <a:xfrm>
            <a:off x="4254500" y="3925888"/>
            <a:ext cx="956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+mj-lt"/>
              </a:rPr>
              <a:t>Image 1</a:t>
            </a:r>
          </a:p>
        </p:txBody>
      </p:sp>
      <p:sp>
        <p:nvSpPr>
          <p:cNvPr id="1078283" name="Text Box 11"/>
          <p:cNvSpPr txBox="1">
            <a:spLocks noChangeArrowheads="1"/>
          </p:cNvSpPr>
          <p:nvPr/>
        </p:nvSpPr>
        <p:spPr bwMode="auto">
          <a:xfrm>
            <a:off x="4451350" y="1316038"/>
            <a:ext cx="956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+mj-lt"/>
              </a:rPr>
              <a:t>Image 2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000625" y="1654175"/>
            <a:ext cx="184150" cy="1081088"/>
            <a:chOff x="2893" y="1863"/>
            <a:chExt cx="116" cy="681"/>
          </a:xfrm>
        </p:grpSpPr>
        <p:sp>
          <p:nvSpPr>
            <p:cNvPr id="20508" name="Line 13"/>
            <p:cNvSpPr>
              <a:spLocks noChangeShapeType="1"/>
            </p:cNvSpPr>
            <p:nvPr/>
          </p:nvSpPr>
          <p:spPr bwMode="auto">
            <a:xfrm flipH="1">
              <a:off x="2928" y="1863"/>
              <a:ext cx="45" cy="681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509" name="Oval 14"/>
            <p:cNvSpPr>
              <a:spLocks noChangeArrowheads="1"/>
            </p:cNvSpPr>
            <p:nvPr/>
          </p:nvSpPr>
          <p:spPr bwMode="auto">
            <a:xfrm>
              <a:off x="2913" y="1908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510" name="Oval 15"/>
            <p:cNvSpPr>
              <a:spLocks noChangeArrowheads="1"/>
            </p:cNvSpPr>
            <p:nvPr/>
          </p:nvSpPr>
          <p:spPr bwMode="auto">
            <a:xfrm>
              <a:off x="2899" y="2230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511" name="Oval 16"/>
            <p:cNvSpPr>
              <a:spLocks noChangeArrowheads="1"/>
            </p:cNvSpPr>
            <p:nvPr/>
          </p:nvSpPr>
          <p:spPr bwMode="auto">
            <a:xfrm>
              <a:off x="2893" y="2388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512" name="Oval 17"/>
            <p:cNvSpPr>
              <a:spLocks noChangeArrowheads="1"/>
            </p:cNvSpPr>
            <p:nvPr/>
          </p:nvSpPr>
          <p:spPr bwMode="auto">
            <a:xfrm>
              <a:off x="2909" y="2071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208589" y="2241551"/>
            <a:ext cx="879475" cy="2017713"/>
            <a:chOff x="3024" y="2233"/>
            <a:chExt cx="554" cy="1271"/>
          </a:xfrm>
        </p:grpSpPr>
        <p:sp>
          <p:nvSpPr>
            <p:cNvPr id="20503" name="Line 20"/>
            <p:cNvSpPr>
              <a:spLocks noChangeShapeType="1"/>
            </p:cNvSpPr>
            <p:nvPr/>
          </p:nvSpPr>
          <p:spPr bwMode="auto">
            <a:xfrm flipH="1">
              <a:off x="3024" y="2233"/>
              <a:ext cx="554" cy="1271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504" name="Oval 21"/>
            <p:cNvSpPr>
              <a:spLocks noChangeArrowheads="1"/>
            </p:cNvSpPr>
            <p:nvPr/>
          </p:nvSpPr>
          <p:spPr bwMode="auto">
            <a:xfrm>
              <a:off x="3477" y="231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505" name="Oval 22"/>
            <p:cNvSpPr>
              <a:spLocks noChangeArrowheads="1"/>
            </p:cNvSpPr>
            <p:nvPr/>
          </p:nvSpPr>
          <p:spPr bwMode="auto">
            <a:xfrm>
              <a:off x="3380" y="256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506" name="Oval 23"/>
            <p:cNvSpPr>
              <a:spLocks noChangeArrowheads="1"/>
            </p:cNvSpPr>
            <p:nvPr/>
          </p:nvSpPr>
          <p:spPr bwMode="auto">
            <a:xfrm>
              <a:off x="3241" y="28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507" name="Oval 24"/>
            <p:cNvSpPr>
              <a:spLocks noChangeArrowheads="1"/>
            </p:cNvSpPr>
            <p:nvPr/>
          </p:nvSpPr>
          <p:spPr bwMode="auto">
            <a:xfrm>
              <a:off x="3072" y="3243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5776914" y="2368551"/>
            <a:ext cx="306387" cy="550863"/>
            <a:chOff x="2679" y="1492"/>
            <a:chExt cx="193" cy="347"/>
          </a:xfrm>
        </p:grpSpPr>
        <p:sp>
          <p:nvSpPr>
            <p:cNvPr id="20501" name="Oval 26"/>
            <p:cNvSpPr>
              <a:spLocks noChangeArrowheads="1"/>
            </p:cNvSpPr>
            <p:nvPr/>
          </p:nvSpPr>
          <p:spPr bwMode="auto">
            <a:xfrm>
              <a:off x="2679" y="1743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502" name="Oval 27"/>
            <p:cNvSpPr>
              <a:spLocks noChangeArrowheads="1"/>
            </p:cNvSpPr>
            <p:nvPr/>
          </p:nvSpPr>
          <p:spPr bwMode="auto">
            <a:xfrm>
              <a:off x="2776" y="149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1078300" name="Line 28"/>
          <p:cNvSpPr>
            <a:spLocks noChangeShapeType="1"/>
          </p:cNvSpPr>
          <p:nvPr/>
        </p:nvSpPr>
        <p:spPr bwMode="auto">
          <a:xfrm flipH="1">
            <a:off x="6081714" y="1212851"/>
            <a:ext cx="452437" cy="1038225"/>
          </a:xfrm>
          <a:prstGeom prst="line">
            <a:avLst/>
          </a:prstGeom>
          <a:noFill/>
          <a:ln w="57150">
            <a:solidFill>
              <a:schemeClr val="folHlink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6122989" y="1368425"/>
            <a:ext cx="396875" cy="692150"/>
            <a:chOff x="2897" y="862"/>
            <a:chExt cx="250" cy="436"/>
          </a:xfrm>
        </p:grpSpPr>
        <p:sp>
          <p:nvSpPr>
            <p:cNvPr id="20499" name="Oval 30"/>
            <p:cNvSpPr>
              <a:spLocks noChangeArrowheads="1"/>
            </p:cNvSpPr>
            <p:nvPr/>
          </p:nvSpPr>
          <p:spPr bwMode="auto">
            <a:xfrm>
              <a:off x="3051" y="86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500" name="Oval 31"/>
            <p:cNvSpPr>
              <a:spLocks noChangeArrowheads="1"/>
            </p:cNvSpPr>
            <p:nvPr/>
          </p:nvSpPr>
          <p:spPr bwMode="auto">
            <a:xfrm>
              <a:off x="2897" y="120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20498" name="Text Box 32"/>
          <p:cNvSpPr txBox="1">
            <a:spLocks noChangeArrowheads="1"/>
          </p:cNvSpPr>
          <p:nvPr/>
        </p:nvSpPr>
        <p:spPr bwMode="auto">
          <a:xfrm>
            <a:off x="2006601" y="1900239"/>
            <a:ext cx="17165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+mj-lt"/>
              </a:rPr>
              <a:t>Optical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8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78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78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  <p:bldP spid="1078282" grpId="0"/>
      <p:bldP spid="1078283" grpId="0"/>
      <p:bldP spid="107830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reprojection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24755"/>
            <a:ext cx="9263732" cy="4525963"/>
          </a:xfrm>
        </p:spPr>
        <p:txBody>
          <a:bodyPr/>
          <a:lstStyle/>
          <a:p>
            <a:r>
              <a:rPr lang="en-US" dirty="0"/>
              <a:t>Basic question</a:t>
            </a:r>
          </a:p>
          <a:p>
            <a:pPr lvl="1"/>
            <a:r>
              <a:rPr lang="en-US" sz="2400" dirty="0"/>
              <a:t>How to relate two images from the same camera center?</a:t>
            </a:r>
          </a:p>
          <a:p>
            <a:pPr lvl="2"/>
            <a:r>
              <a:rPr lang="en-US" sz="2000" dirty="0"/>
              <a:t>how to map a pixel from PP1 to PP2</a:t>
            </a:r>
          </a:p>
          <a:p>
            <a:r>
              <a:rPr lang="en-US" dirty="0"/>
              <a:t>Answer</a:t>
            </a:r>
          </a:p>
          <a:p>
            <a:pPr lvl="1"/>
            <a:r>
              <a:rPr lang="en-US" sz="2400" dirty="0"/>
              <a:t>Cast a ray through each pixel in PP1</a:t>
            </a:r>
          </a:p>
          <a:p>
            <a:pPr lvl="1"/>
            <a:r>
              <a:rPr lang="en-US" sz="2400" dirty="0"/>
              <a:t>Draw the pixel where that ray intersects PP2</a:t>
            </a:r>
          </a:p>
          <a:p>
            <a:endParaRPr lang="en-US" sz="2400" dirty="0"/>
          </a:p>
        </p:txBody>
      </p:sp>
      <p:sp>
        <p:nvSpPr>
          <p:cNvPr id="11268" name="Freeform 13"/>
          <p:cNvSpPr>
            <a:spLocks/>
          </p:cNvSpPr>
          <p:nvPr/>
        </p:nvSpPr>
        <p:spPr bwMode="auto">
          <a:xfrm>
            <a:off x="9099549" y="2481954"/>
            <a:ext cx="1492250" cy="1525588"/>
          </a:xfrm>
          <a:custGeom>
            <a:avLst/>
            <a:gdLst>
              <a:gd name="T0" fmla="*/ 1490838 w 1057"/>
              <a:gd name="T1" fmla="*/ 381000 h 961"/>
              <a:gd name="T2" fmla="*/ 0 w 1057"/>
              <a:gd name="T3" fmla="*/ 0 h 961"/>
              <a:gd name="T4" fmla="*/ 0 w 1057"/>
              <a:gd name="T5" fmla="*/ 1143000 h 961"/>
              <a:gd name="T6" fmla="*/ 1490838 w 1057"/>
              <a:gd name="T7" fmla="*/ 1524000 h 961"/>
              <a:gd name="T8" fmla="*/ 1490838 w 1057"/>
              <a:gd name="T9" fmla="*/ 381000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69" name="Freeform 18"/>
          <p:cNvSpPr>
            <a:spLocks/>
          </p:cNvSpPr>
          <p:nvPr/>
        </p:nvSpPr>
        <p:spPr bwMode="auto">
          <a:xfrm>
            <a:off x="8896349" y="3977379"/>
            <a:ext cx="1220788" cy="2001838"/>
          </a:xfrm>
          <a:custGeom>
            <a:avLst/>
            <a:gdLst>
              <a:gd name="T0" fmla="*/ 0 w 865"/>
              <a:gd name="T1" fmla="*/ 1314450 h 1261"/>
              <a:gd name="T2" fmla="*/ 1219377 w 865"/>
              <a:gd name="T3" fmla="*/ 2000251 h 1261"/>
              <a:gd name="T4" fmla="*/ 1219377 w 865"/>
              <a:gd name="T5" fmla="*/ 657225 h 1261"/>
              <a:gd name="T6" fmla="*/ 0 w 865"/>
              <a:gd name="T7" fmla="*/ 0 h 1261"/>
              <a:gd name="T8" fmla="*/ 0 w 865"/>
              <a:gd name="T9" fmla="*/ 1314450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Freeform 29"/>
          <p:cNvSpPr>
            <a:spLocks/>
          </p:cNvSpPr>
          <p:nvPr/>
        </p:nvSpPr>
        <p:spPr bwMode="auto">
          <a:xfrm>
            <a:off x="8839199" y="5776018"/>
            <a:ext cx="285750" cy="485775"/>
          </a:xfrm>
          <a:custGeom>
            <a:avLst/>
            <a:gdLst>
              <a:gd name="T0" fmla="*/ 22634 w 202"/>
              <a:gd name="T1" fmla="*/ 484188 h 306"/>
              <a:gd name="T2" fmla="*/ 0 w 202"/>
              <a:gd name="T3" fmla="*/ 34925 h 306"/>
              <a:gd name="T4" fmla="*/ 12731 w 202"/>
              <a:gd name="T5" fmla="*/ 20637 h 306"/>
              <a:gd name="T6" fmla="*/ 21219 w 202"/>
              <a:gd name="T7" fmla="*/ 22225 h 306"/>
              <a:gd name="T8" fmla="*/ 29707 w 202"/>
              <a:gd name="T9" fmla="*/ 20637 h 306"/>
              <a:gd name="T10" fmla="*/ 31121 w 202"/>
              <a:gd name="T11" fmla="*/ 15875 h 306"/>
              <a:gd name="T12" fmla="*/ 38194 w 202"/>
              <a:gd name="T13" fmla="*/ 17462 h 306"/>
              <a:gd name="T14" fmla="*/ 43853 w 202"/>
              <a:gd name="T15" fmla="*/ 11112 h 306"/>
              <a:gd name="T16" fmla="*/ 52340 w 202"/>
              <a:gd name="T17" fmla="*/ 14288 h 306"/>
              <a:gd name="T18" fmla="*/ 57999 w 202"/>
              <a:gd name="T19" fmla="*/ 9525 h 306"/>
              <a:gd name="T20" fmla="*/ 65072 w 202"/>
              <a:gd name="T21" fmla="*/ 7937 h 306"/>
              <a:gd name="T22" fmla="*/ 73559 w 202"/>
              <a:gd name="T23" fmla="*/ 4762 h 306"/>
              <a:gd name="T24" fmla="*/ 80632 w 202"/>
              <a:gd name="T25" fmla="*/ 6350 h 306"/>
              <a:gd name="T26" fmla="*/ 87705 w 202"/>
              <a:gd name="T27" fmla="*/ 4762 h 306"/>
              <a:gd name="T28" fmla="*/ 93364 w 202"/>
              <a:gd name="T29" fmla="*/ 0 h 306"/>
              <a:gd name="T30" fmla="*/ 104681 w 202"/>
              <a:gd name="T31" fmla="*/ 0 h 306"/>
              <a:gd name="T32" fmla="*/ 113168 w 202"/>
              <a:gd name="T33" fmla="*/ 1588 h 306"/>
              <a:gd name="T34" fmla="*/ 117412 w 202"/>
              <a:gd name="T35" fmla="*/ 1588 h 306"/>
              <a:gd name="T36" fmla="*/ 121656 w 202"/>
              <a:gd name="T37" fmla="*/ 4762 h 306"/>
              <a:gd name="T38" fmla="*/ 130144 w 202"/>
              <a:gd name="T39" fmla="*/ 6350 h 306"/>
              <a:gd name="T40" fmla="*/ 138631 w 202"/>
              <a:gd name="T41" fmla="*/ 11112 h 306"/>
              <a:gd name="T42" fmla="*/ 145704 w 202"/>
              <a:gd name="T43" fmla="*/ 11112 h 306"/>
              <a:gd name="T44" fmla="*/ 157021 w 202"/>
              <a:gd name="T45" fmla="*/ 15875 h 306"/>
              <a:gd name="T46" fmla="*/ 162679 w 202"/>
              <a:gd name="T47" fmla="*/ 19050 h 306"/>
              <a:gd name="T48" fmla="*/ 171167 w 202"/>
              <a:gd name="T49" fmla="*/ 17462 h 306"/>
              <a:gd name="T50" fmla="*/ 176825 w 202"/>
              <a:gd name="T51" fmla="*/ 25400 h 306"/>
              <a:gd name="T52" fmla="*/ 185313 w 202"/>
              <a:gd name="T53" fmla="*/ 26988 h 306"/>
              <a:gd name="T54" fmla="*/ 190972 w 202"/>
              <a:gd name="T55" fmla="*/ 30163 h 306"/>
              <a:gd name="T56" fmla="*/ 198045 w 202"/>
              <a:gd name="T57" fmla="*/ 33337 h 306"/>
              <a:gd name="T58" fmla="*/ 200874 w 202"/>
              <a:gd name="T59" fmla="*/ 38100 h 306"/>
              <a:gd name="T60" fmla="*/ 206532 w 202"/>
              <a:gd name="T61" fmla="*/ 42862 h 306"/>
              <a:gd name="T62" fmla="*/ 213605 w 202"/>
              <a:gd name="T63" fmla="*/ 49212 h 306"/>
              <a:gd name="T64" fmla="*/ 216434 w 202"/>
              <a:gd name="T65" fmla="*/ 55563 h 306"/>
              <a:gd name="T66" fmla="*/ 220678 w 202"/>
              <a:gd name="T67" fmla="*/ 57150 h 306"/>
              <a:gd name="T68" fmla="*/ 226337 w 202"/>
              <a:gd name="T69" fmla="*/ 65087 h 306"/>
              <a:gd name="T70" fmla="*/ 230580 w 202"/>
              <a:gd name="T71" fmla="*/ 69850 h 306"/>
              <a:gd name="T72" fmla="*/ 237653 w 202"/>
              <a:gd name="T73" fmla="*/ 73025 h 306"/>
              <a:gd name="T74" fmla="*/ 243312 w 202"/>
              <a:gd name="T75" fmla="*/ 79375 h 306"/>
              <a:gd name="T76" fmla="*/ 248970 w 202"/>
              <a:gd name="T77" fmla="*/ 84137 h 306"/>
              <a:gd name="T78" fmla="*/ 251800 w 202"/>
              <a:gd name="T79" fmla="*/ 87312 h 306"/>
              <a:gd name="T80" fmla="*/ 257458 w 202"/>
              <a:gd name="T81" fmla="*/ 93662 h 306"/>
              <a:gd name="T82" fmla="*/ 261702 w 202"/>
              <a:gd name="T83" fmla="*/ 98425 h 306"/>
              <a:gd name="T84" fmla="*/ 263116 w 202"/>
              <a:gd name="T85" fmla="*/ 106363 h 306"/>
              <a:gd name="T86" fmla="*/ 267360 w 202"/>
              <a:gd name="T87" fmla="*/ 115888 h 306"/>
              <a:gd name="T88" fmla="*/ 271604 w 202"/>
              <a:gd name="T89" fmla="*/ 120650 h 306"/>
              <a:gd name="T90" fmla="*/ 277262 w 202"/>
              <a:gd name="T91" fmla="*/ 127000 h 306"/>
              <a:gd name="T92" fmla="*/ 280092 w 202"/>
              <a:gd name="T93" fmla="*/ 133350 h 306"/>
              <a:gd name="T94" fmla="*/ 282921 w 202"/>
              <a:gd name="T95" fmla="*/ 142875 h 306"/>
              <a:gd name="T96" fmla="*/ 284335 w 202"/>
              <a:gd name="T97" fmla="*/ 157162 h 306"/>
              <a:gd name="T98" fmla="*/ 22634 w 202"/>
              <a:gd name="T99" fmla="*/ 484188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1" name="Arc 30"/>
          <p:cNvSpPr>
            <a:spLocks/>
          </p:cNvSpPr>
          <p:nvPr/>
        </p:nvSpPr>
        <p:spPr bwMode="auto">
          <a:xfrm rot="-1380000">
            <a:off x="8882062" y="5739504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2019370 w 21745"/>
              <a:gd name="T3" fmla="*/ 2590288 h 21600"/>
              <a:gd name="T4" fmla="*/ 13462 w 21745"/>
              <a:gd name="T5" fmla="*/ 2590288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Line 31"/>
          <p:cNvSpPr>
            <a:spLocks noChangeShapeType="1"/>
          </p:cNvSpPr>
          <p:nvPr/>
        </p:nvSpPr>
        <p:spPr bwMode="auto">
          <a:xfrm>
            <a:off x="8831262" y="5614092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Oval 32"/>
          <p:cNvSpPr>
            <a:spLocks noChangeArrowheads="1"/>
          </p:cNvSpPr>
          <p:nvPr/>
        </p:nvSpPr>
        <p:spPr bwMode="auto">
          <a:xfrm rot="-3960000">
            <a:off x="8939212" y="5744267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Line 33"/>
          <p:cNvSpPr>
            <a:spLocks noChangeShapeType="1"/>
          </p:cNvSpPr>
          <p:nvPr/>
        </p:nvSpPr>
        <p:spPr bwMode="auto">
          <a:xfrm flipV="1">
            <a:off x="8863012" y="5783954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Text Box 37"/>
          <p:cNvSpPr txBox="1">
            <a:spLocks noChangeArrowheads="1"/>
          </p:cNvSpPr>
          <p:nvPr/>
        </p:nvSpPr>
        <p:spPr bwMode="auto">
          <a:xfrm>
            <a:off x="10591800" y="2874068"/>
            <a:ext cx="5886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+mj-lt"/>
              </a:rPr>
              <a:t>PP2</a:t>
            </a:r>
          </a:p>
        </p:txBody>
      </p:sp>
      <p:sp>
        <p:nvSpPr>
          <p:cNvPr id="11276" name="Text Box 38"/>
          <p:cNvSpPr txBox="1">
            <a:spLocks noChangeArrowheads="1"/>
          </p:cNvSpPr>
          <p:nvPr/>
        </p:nvSpPr>
        <p:spPr bwMode="auto">
          <a:xfrm>
            <a:off x="10134600" y="4599680"/>
            <a:ext cx="5886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+mj-lt"/>
              </a:rPr>
              <a:t>PP1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133013" y="1567554"/>
            <a:ext cx="1220787" cy="1200150"/>
            <a:chOff x="4799" y="720"/>
            <a:chExt cx="769" cy="756"/>
          </a:xfrm>
        </p:grpSpPr>
        <p:sp>
          <p:nvSpPr>
            <p:cNvPr id="11284" name="Freeform 5"/>
            <p:cNvSpPr>
              <a:spLocks/>
            </p:cNvSpPr>
            <p:nvPr/>
          </p:nvSpPr>
          <p:spPr bwMode="auto">
            <a:xfrm>
              <a:off x="4799" y="720"/>
              <a:ext cx="769" cy="529"/>
            </a:xfrm>
            <a:custGeom>
              <a:avLst/>
              <a:gdLst>
                <a:gd name="T0" fmla="*/ 75 w 865"/>
                <a:gd name="T1" fmla="*/ 0 h 529"/>
                <a:gd name="T2" fmla="*/ 64 w 865"/>
                <a:gd name="T3" fmla="*/ 24 h 529"/>
                <a:gd name="T4" fmla="*/ 64 w 865"/>
                <a:gd name="T5" fmla="*/ 48 h 529"/>
                <a:gd name="T6" fmla="*/ 43 w 865"/>
                <a:gd name="T7" fmla="*/ 72 h 529"/>
                <a:gd name="T8" fmla="*/ 32 w 865"/>
                <a:gd name="T9" fmla="*/ 96 h 529"/>
                <a:gd name="T10" fmla="*/ 32 w 865"/>
                <a:gd name="T11" fmla="*/ 120 h 529"/>
                <a:gd name="T12" fmla="*/ 32 w 865"/>
                <a:gd name="T13" fmla="*/ 144 h 529"/>
                <a:gd name="T14" fmla="*/ 21 w 865"/>
                <a:gd name="T15" fmla="*/ 168 h 529"/>
                <a:gd name="T16" fmla="*/ 11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11 w 865"/>
                <a:gd name="T25" fmla="*/ 288 h 529"/>
                <a:gd name="T26" fmla="*/ 11 w 865"/>
                <a:gd name="T27" fmla="*/ 312 h 529"/>
                <a:gd name="T28" fmla="*/ 21 w 865"/>
                <a:gd name="T29" fmla="*/ 336 h 529"/>
                <a:gd name="T30" fmla="*/ 21 w 865"/>
                <a:gd name="T31" fmla="*/ 360 h 529"/>
                <a:gd name="T32" fmla="*/ 32 w 865"/>
                <a:gd name="T33" fmla="*/ 384 h 529"/>
                <a:gd name="T34" fmla="*/ 32 w 865"/>
                <a:gd name="T35" fmla="*/ 408 h 529"/>
                <a:gd name="T36" fmla="*/ 43 w 865"/>
                <a:gd name="T37" fmla="*/ 432 h 529"/>
                <a:gd name="T38" fmla="*/ 53 w 865"/>
                <a:gd name="T39" fmla="*/ 456 h 529"/>
                <a:gd name="T40" fmla="*/ 757 w 865"/>
                <a:gd name="T41" fmla="*/ 528 h 529"/>
                <a:gd name="T42" fmla="*/ 715 w 865"/>
                <a:gd name="T43" fmla="*/ 480 h 529"/>
                <a:gd name="T44" fmla="*/ 704 w 865"/>
                <a:gd name="T45" fmla="*/ 456 h 529"/>
                <a:gd name="T46" fmla="*/ 693 w 865"/>
                <a:gd name="T47" fmla="*/ 420 h 529"/>
                <a:gd name="T48" fmla="*/ 683 w 865"/>
                <a:gd name="T49" fmla="*/ 396 h 529"/>
                <a:gd name="T50" fmla="*/ 672 w 865"/>
                <a:gd name="T51" fmla="*/ 372 h 529"/>
                <a:gd name="T52" fmla="*/ 661 w 865"/>
                <a:gd name="T53" fmla="*/ 348 h 529"/>
                <a:gd name="T54" fmla="*/ 661 w 865"/>
                <a:gd name="T55" fmla="*/ 324 h 529"/>
                <a:gd name="T56" fmla="*/ 661 w 865"/>
                <a:gd name="T57" fmla="*/ 288 h 529"/>
                <a:gd name="T58" fmla="*/ 661 w 865"/>
                <a:gd name="T59" fmla="*/ 264 h 529"/>
                <a:gd name="T60" fmla="*/ 661 w 865"/>
                <a:gd name="T61" fmla="*/ 240 h 529"/>
                <a:gd name="T62" fmla="*/ 683 w 865"/>
                <a:gd name="T63" fmla="*/ 216 h 529"/>
                <a:gd name="T64" fmla="*/ 683 w 865"/>
                <a:gd name="T65" fmla="*/ 192 h 529"/>
                <a:gd name="T66" fmla="*/ 693 w 865"/>
                <a:gd name="T67" fmla="*/ 168 h 529"/>
                <a:gd name="T68" fmla="*/ 715 w 865"/>
                <a:gd name="T69" fmla="*/ 156 h 529"/>
                <a:gd name="T70" fmla="*/ 715 w 865"/>
                <a:gd name="T71" fmla="*/ 132 h 529"/>
                <a:gd name="T72" fmla="*/ 736 w 865"/>
                <a:gd name="T73" fmla="*/ 108 h 529"/>
                <a:gd name="T74" fmla="*/ 757 w 865"/>
                <a:gd name="T75" fmla="*/ 96 h 529"/>
                <a:gd name="T76" fmla="*/ 768 w 865"/>
                <a:gd name="T77" fmla="*/ 72 h 529"/>
                <a:gd name="T78" fmla="*/ 75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5" name="Line 12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9" name="Line 17"/>
          <p:cNvSpPr>
            <a:spLocks noChangeShapeType="1"/>
          </p:cNvSpPr>
          <p:nvPr/>
        </p:nvSpPr>
        <p:spPr bwMode="auto">
          <a:xfrm flipV="1">
            <a:off x="9607550" y="3224904"/>
            <a:ext cx="474663" cy="1136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0" name="Line 19"/>
          <p:cNvSpPr>
            <a:spLocks noChangeShapeType="1"/>
          </p:cNvSpPr>
          <p:nvPr/>
        </p:nvSpPr>
        <p:spPr bwMode="auto">
          <a:xfrm flipV="1">
            <a:off x="9032875" y="4977504"/>
            <a:ext cx="320675" cy="781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1" name="Oval 35"/>
          <p:cNvSpPr>
            <a:spLocks noChangeArrowheads="1"/>
          </p:cNvSpPr>
          <p:nvPr/>
        </p:nvSpPr>
        <p:spPr bwMode="auto">
          <a:xfrm>
            <a:off x="10044112" y="3178867"/>
            <a:ext cx="76200" cy="76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2" name="Oval 34"/>
          <p:cNvSpPr>
            <a:spLocks noChangeArrowheads="1"/>
          </p:cNvSpPr>
          <p:nvPr/>
        </p:nvSpPr>
        <p:spPr bwMode="auto">
          <a:xfrm>
            <a:off x="9309326" y="4931467"/>
            <a:ext cx="76200" cy="76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What is the transformation?</a:t>
            </a:r>
          </a:p>
        </p:txBody>
      </p:sp>
      <p:sp>
        <p:nvSpPr>
          <p:cNvPr id="3079" name="Line 4"/>
          <p:cNvSpPr>
            <a:spLocks noChangeShapeType="1"/>
          </p:cNvSpPr>
          <p:nvPr/>
        </p:nvSpPr>
        <p:spPr bwMode="auto">
          <a:xfrm flipV="1">
            <a:off x="3919530" y="1406529"/>
            <a:ext cx="2849562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3684580" y="2582867"/>
            <a:ext cx="2057400" cy="2209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3081" name="Line 6"/>
          <p:cNvSpPr>
            <a:spLocks noChangeShapeType="1"/>
          </p:cNvSpPr>
          <p:nvPr/>
        </p:nvSpPr>
        <p:spPr bwMode="auto">
          <a:xfrm>
            <a:off x="3719506" y="2330454"/>
            <a:ext cx="3430587" cy="4587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3082" name="Line 7"/>
          <p:cNvSpPr>
            <a:spLocks noChangeShapeType="1"/>
          </p:cNvSpPr>
          <p:nvPr/>
        </p:nvSpPr>
        <p:spPr bwMode="auto">
          <a:xfrm>
            <a:off x="3925881" y="2424117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3083" name="Line 8"/>
          <p:cNvSpPr>
            <a:spLocks noChangeShapeType="1"/>
          </p:cNvSpPr>
          <p:nvPr/>
        </p:nvSpPr>
        <p:spPr bwMode="auto">
          <a:xfrm flipV="1">
            <a:off x="3989380" y="2057404"/>
            <a:ext cx="3243262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3084" name="Line 9"/>
          <p:cNvSpPr>
            <a:spLocks noChangeShapeType="1"/>
          </p:cNvSpPr>
          <p:nvPr/>
        </p:nvSpPr>
        <p:spPr bwMode="auto">
          <a:xfrm>
            <a:off x="3711568" y="2413005"/>
            <a:ext cx="2640013" cy="17700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3085" name="Oval 10"/>
          <p:cNvSpPr>
            <a:spLocks noChangeArrowheads="1"/>
          </p:cNvSpPr>
          <p:nvPr/>
        </p:nvSpPr>
        <p:spPr bwMode="auto">
          <a:xfrm>
            <a:off x="3489317" y="2195517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3086" name="Text Box 11"/>
          <p:cNvSpPr txBox="1">
            <a:spLocks noChangeArrowheads="1"/>
          </p:cNvSpPr>
          <p:nvPr/>
        </p:nvSpPr>
        <p:spPr bwMode="auto">
          <a:xfrm>
            <a:off x="3949692" y="4078292"/>
            <a:ext cx="956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+mj-lt"/>
              </a:rPr>
              <a:t>Image 1</a:t>
            </a:r>
          </a:p>
        </p:txBody>
      </p:sp>
      <p:sp>
        <p:nvSpPr>
          <p:cNvPr id="3087" name="Text Box 12"/>
          <p:cNvSpPr txBox="1">
            <a:spLocks noChangeArrowheads="1"/>
          </p:cNvSpPr>
          <p:nvPr/>
        </p:nvSpPr>
        <p:spPr bwMode="auto">
          <a:xfrm>
            <a:off x="4146542" y="1468442"/>
            <a:ext cx="956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+mj-lt"/>
              </a:rPr>
              <a:t>Image 2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695817" y="1806579"/>
            <a:ext cx="184150" cy="1081088"/>
            <a:chOff x="2893" y="1863"/>
            <a:chExt cx="116" cy="681"/>
          </a:xfrm>
        </p:grpSpPr>
        <p:sp>
          <p:nvSpPr>
            <p:cNvPr id="3105" name="Line 14"/>
            <p:cNvSpPr>
              <a:spLocks noChangeShapeType="1"/>
            </p:cNvSpPr>
            <p:nvPr/>
          </p:nvSpPr>
          <p:spPr bwMode="auto">
            <a:xfrm flipH="1">
              <a:off x="2928" y="1863"/>
              <a:ext cx="45" cy="681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06" name="Oval 15"/>
            <p:cNvSpPr>
              <a:spLocks noChangeArrowheads="1"/>
            </p:cNvSpPr>
            <p:nvPr/>
          </p:nvSpPr>
          <p:spPr bwMode="auto">
            <a:xfrm>
              <a:off x="2913" y="1908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07" name="Oval 16"/>
            <p:cNvSpPr>
              <a:spLocks noChangeArrowheads="1"/>
            </p:cNvSpPr>
            <p:nvPr/>
          </p:nvSpPr>
          <p:spPr bwMode="auto">
            <a:xfrm>
              <a:off x="2899" y="2230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08" name="Oval 17"/>
            <p:cNvSpPr>
              <a:spLocks noChangeArrowheads="1"/>
            </p:cNvSpPr>
            <p:nvPr/>
          </p:nvSpPr>
          <p:spPr bwMode="auto">
            <a:xfrm>
              <a:off x="2893" y="2388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09" name="Oval 18"/>
            <p:cNvSpPr>
              <a:spLocks noChangeArrowheads="1"/>
            </p:cNvSpPr>
            <p:nvPr/>
          </p:nvSpPr>
          <p:spPr bwMode="auto">
            <a:xfrm>
              <a:off x="2909" y="2071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903781" y="2393955"/>
            <a:ext cx="879475" cy="2017713"/>
            <a:chOff x="3024" y="2233"/>
            <a:chExt cx="554" cy="1271"/>
          </a:xfrm>
        </p:grpSpPr>
        <p:sp>
          <p:nvSpPr>
            <p:cNvPr id="3100" name="Line 20"/>
            <p:cNvSpPr>
              <a:spLocks noChangeShapeType="1"/>
            </p:cNvSpPr>
            <p:nvPr/>
          </p:nvSpPr>
          <p:spPr bwMode="auto">
            <a:xfrm flipH="1">
              <a:off x="3024" y="2233"/>
              <a:ext cx="554" cy="1271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01" name="Oval 21"/>
            <p:cNvSpPr>
              <a:spLocks noChangeArrowheads="1"/>
            </p:cNvSpPr>
            <p:nvPr/>
          </p:nvSpPr>
          <p:spPr bwMode="auto">
            <a:xfrm>
              <a:off x="3477" y="231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02" name="Oval 22"/>
            <p:cNvSpPr>
              <a:spLocks noChangeArrowheads="1"/>
            </p:cNvSpPr>
            <p:nvPr/>
          </p:nvSpPr>
          <p:spPr bwMode="auto">
            <a:xfrm>
              <a:off x="3380" y="256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03" name="Oval 23"/>
            <p:cNvSpPr>
              <a:spLocks noChangeArrowheads="1"/>
            </p:cNvSpPr>
            <p:nvPr/>
          </p:nvSpPr>
          <p:spPr bwMode="auto">
            <a:xfrm>
              <a:off x="3241" y="28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04" name="Oval 24"/>
            <p:cNvSpPr>
              <a:spLocks noChangeArrowheads="1"/>
            </p:cNvSpPr>
            <p:nvPr/>
          </p:nvSpPr>
          <p:spPr bwMode="auto">
            <a:xfrm>
              <a:off x="3072" y="3243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5472106" y="2520955"/>
            <a:ext cx="306387" cy="550863"/>
            <a:chOff x="2679" y="1492"/>
            <a:chExt cx="193" cy="347"/>
          </a:xfrm>
        </p:grpSpPr>
        <p:sp>
          <p:nvSpPr>
            <p:cNvPr id="3098" name="Oval 26"/>
            <p:cNvSpPr>
              <a:spLocks noChangeArrowheads="1"/>
            </p:cNvSpPr>
            <p:nvPr/>
          </p:nvSpPr>
          <p:spPr bwMode="auto">
            <a:xfrm>
              <a:off x="2679" y="1743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099" name="Oval 27"/>
            <p:cNvSpPr>
              <a:spLocks noChangeArrowheads="1"/>
            </p:cNvSpPr>
            <p:nvPr/>
          </p:nvSpPr>
          <p:spPr bwMode="auto">
            <a:xfrm>
              <a:off x="2776" y="149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3091" name="Line 28"/>
          <p:cNvSpPr>
            <a:spLocks noChangeShapeType="1"/>
          </p:cNvSpPr>
          <p:nvPr/>
        </p:nvSpPr>
        <p:spPr bwMode="auto">
          <a:xfrm flipH="1">
            <a:off x="5776906" y="1365255"/>
            <a:ext cx="452437" cy="1038225"/>
          </a:xfrm>
          <a:prstGeom prst="line">
            <a:avLst/>
          </a:prstGeom>
          <a:noFill/>
          <a:ln w="57150">
            <a:solidFill>
              <a:schemeClr val="folHlink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5818181" y="1520829"/>
            <a:ext cx="396875" cy="692150"/>
            <a:chOff x="2897" y="862"/>
            <a:chExt cx="250" cy="436"/>
          </a:xfrm>
        </p:grpSpPr>
        <p:sp>
          <p:nvSpPr>
            <p:cNvPr id="3096" name="Oval 30"/>
            <p:cNvSpPr>
              <a:spLocks noChangeArrowheads="1"/>
            </p:cNvSpPr>
            <p:nvPr/>
          </p:nvSpPr>
          <p:spPr bwMode="auto">
            <a:xfrm>
              <a:off x="3051" y="86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097" name="Oval 31"/>
            <p:cNvSpPr>
              <a:spLocks noChangeArrowheads="1"/>
            </p:cNvSpPr>
            <p:nvPr/>
          </p:nvSpPr>
          <p:spPr bwMode="auto">
            <a:xfrm>
              <a:off x="2897" y="120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3093" name="Text Box 32"/>
          <p:cNvSpPr txBox="1">
            <a:spLocks noChangeArrowheads="1"/>
          </p:cNvSpPr>
          <p:nvPr/>
        </p:nvSpPr>
        <p:spPr bwMode="auto">
          <a:xfrm>
            <a:off x="1701793" y="2052643"/>
            <a:ext cx="17165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+mj-lt"/>
              </a:rPr>
              <a:t>Optical Center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38200" y="4953000"/>
            <a:ext cx="5035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How do we map points in image 2 into image 1?</a:t>
            </a:r>
          </a:p>
        </p:txBody>
      </p:sp>
      <p:pic>
        <p:nvPicPr>
          <p:cNvPr id="79975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7974" y="5756502"/>
            <a:ext cx="492967" cy="346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975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599" y="5756502"/>
            <a:ext cx="506290" cy="35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975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6898" y="6197374"/>
            <a:ext cx="1565502" cy="36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975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9168" y="6197375"/>
            <a:ext cx="459658" cy="29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2623466" y="539930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image 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409068" y="539930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image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9725" y="1730692"/>
            <a:ext cx="2979746" cy="1241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354" y="3553443"/>
            <a:ext cx="3049863" cy="1094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7600" y="5247090"/>
            <a:ext cx="3540132" cy="1153710"/>
          </a:xfrm>
          <a:prstGeom prst="rect">
            <a:avLst/>
          </a:prstGeom>
        </p:spPr>
      </p:pic>
      <p:sp>
        <p:nvSpPr>
          <p:cNvPr id="1079333" name="Rectangle 37"/>
          <p:cNvSpPr>
            <a:spLocks noChangeArrowheads="1"/>
          </p:cNvSpPr>
          <p:nvPr/>
        </p:nvSpPr>
        <p:spPr bwMode="auto">
          <a:xfrm>
            <a:off x="8655740" y="6412468"/>
            <a:ext cx="18301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+mj-lt"/>
              </a:rPr>
              <a:t>3x3 </a:t>
            </a:r>
            <a:r>
              <a:rPr lang="en-US" dirty="0" err="1">
                <a:latin typeface="+mj-lt"/>
              </a:rPr>
              <a:t>homography</a:t>
            </a:r>
            <a:endParaRPr lang="en-US" dirty="0">
              <a:latin typeface="+mj-lt"/>
            </a:endParaRPr>
          </a:p>
        </p:txBody>
      </p:sp>
      <p:sp>
        <p:nvSpPr>
          <p:cNvPr id="1079334" name="Line 38"/>
          <p:cNvSpPr>
            <a:spLocks noChangeShapeType="1"/>
          </p:cNvSpPr>
          <p:nvPr/>
        </p:nvSpPr>
        <p:spPr bwMode="auto">
          <a:xfrm flipH="1" flipV="1">
            <a:off x="9562654" y="6096001"/>
            <a:ext cx="47625" cy="3714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39040" y="1219200"/>
            <a:ext cx="328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Step 1: </a:t>
            </a:r>
            <a:r>
              <a:rPr lang="en-US" sz="1400" dirty="0">
                <a:latin typeface="+mj-lt"/>
              </a:rPr>
              <a:t>Convert pixels in image 2 to rays in camera 2’s coordinate system.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531092" y="3030223"/>
            <a:ext cx="3975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Step 2: </a:t>
            </a:r>
            <a:r>
              <a:rPr lang="en-US" sz="1400" dirty="0">
                <a:latin typeface="+mj-lt"/>
              </a:rPr>
              <a:t>Convert rays in camera 2’s coordinates to rays in camera 1’s coordinates.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379630" y="4720379"/>
            <a:ext cx="3974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Step 3: </a:t>
            </a:r>
            <a:r>
              <a:rPr lang="en-US" sz="1400" dirty="0">
                <a:latin typeface="+mj-lt"/>
              </a:rPr>
              <a:t>Convert rays in camera 1’s coordinates to pixels in image 1’s coordinates.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35DA8B-D5C1-4BA8-B2FB-F69C3BDFDE0B}"/>
              </a:ext>
            </a:extLst>
          </p:cNvPr>
          <p:cNvSpPr txBox="1"/>
          <p:nvPr/>
        </p:nvSpPr>
        <p:spPr>
          <a:xfrm>
            <a:off x="838200" y="5715000"/>
            <a:ext cx="120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j-lt"/>
              </a:rPr>
              <a:t>intrinsics</a:t>
            </a:r>
            <a:endParaRPr lang="en-US" dirty="0">
              <a:latin typeface="+mj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F12DF05-8D26-4D2A-9573-AB149E940925}"/>
              </a:ext>
            </a:extLst>
          </p:cNvPr>
          <p:cNvSpPr txBox="1"/>
          <p:nvPr/>
        </p:nvSpPr>
        <p:spPr>
          <a:xfrm>
            <a:off x="838200" y="6096001"/>
            <a:ext cx="1718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j-lt"/>
              </a:rPr>
              <a:t>extrinsics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(rotation only)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9E77D668-9E3C-4346-9781-943D9DE51EB5}"/>
              </a:ext>
            </a:extLst>
          </p:cNvPr>
          <p:cNvSpPr/>
          <p:nvPr/>
        </p:nvSpPr>
        <p:spPr>
          <a:xfrm rot="5400000">
            <a:off x="9267714" y="5367020"/>
            <a:ext cx="260866" cy="141402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1079333" grpId="0"/>
      <p:bldP spid="1079334" grpId="0" animBg="1"/>
      <p:bldP spid="9" grpId="0"/>
      <p:bldP spid="51" grpId="0"/>
      <p:bldP spid="52" grpId="0"/>
      <p:bldP spid="47" grpId="0"/>
      <p:bldP spid="49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1.1417"/>
  <p:tag name="SLIDO_PRESENTATION_ID" val="00000000-0000-0000-0000-000000000000"/>
  <p:tag name="SLIDO_EVENT_UUID" val="1c81c413-f666-46bc-9986-042c4fef8713"/>
  <p:tag name="SLIDO_EVENT_SECTION_UUID" val="d9538389-d6f0-448e-bc44-5559dfdc41c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phi&#10;\]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12"/>
  <p:tag name="PICTUREFILESIZE" val="893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heta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3.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(\alpha_{1}R_{1},~\alpha_{1}G_{1},~\alpha_{1}B_{1})+&#10;(\alpha_{2}R_{2},~\alpha_{2}G_{2},~\alpha_{2}B_{2}) + &#10;(\alpha_{3}R_{3},~\alpha_{3}G_{3},~\alpha_{3}B_{3})}&#10;{\alpha_{1} + \alpha_{2} + \alpha_{3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29"/>
  <p:tag name="BOXFONT" val="10"/>
  <p:tag name="BOXWRAP" val="False"/>
  <p:tag name="WORKAROUNDTRANSPARENCYBUG" val="False"/>
  <p:tag name="ALLOWFONTSUBSTITUTION" val="False"/>
  <p:tag name="BITMAPFORMAT" val="pngmono"/>
  <p:tag name="ORIGWIDTH" val="683"/>
  <p:tag name="PICTUREFILESIZE" val="408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\hat{x}, \hat{y}, \hat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54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 Y, Z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&#10;(sin \theta cos \phi, sin \phi, cos \theta cos \phi) = (\hat{x}, \hat{y}, \hat{z})&#10;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342"/>
  <p:tag name="PICTUREFILESIZE" val="2384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&#10;(\hat{x}, \hat{y}, \hat{z}) = \frac{1}{\sqrt{X^2 + Y^2 + Z^2}} (X, Y, Z)&#10;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306"/>
  <p:tag name="PICTUREFILESIZE" val="3949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&#10;(\tilde{x}, \tilde{y}) = (s\theta, s\phi) + (\tilde{x}_c, \tilde{y}_c)&#10;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246"/>
  <p:tag name="PICTUREFILESIZE" val="17189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lde{y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lde{x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\tilde{x}_c, \tilde{y}_c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39.3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24429</TotalTime>
  <Words>1461</Words>
  <Application>Microsoft Office PowerPoint</Application>
  <PresentationFormat>Widescreen</PresentationFormat>
  <Paragraphs>219</Paragraphs>
  <Slides>42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Arial Bold</vt:lpstr>
      <vt:lpstr>Calibri</vt:lpstr>
      <vt:lpstr>Myriad Pro</vt:lpstr>
      <vt:lpstr>Office Theme</vt:lpstr>
      <vt:lpstr>Panoramas</vt:lpstr>
      <vt:lpstr>Announcements</vt:lpstr>
      <vt:lpstr>From last time: Projection matrix</vt:lpstr>
      <vt:lpstr>Back to panoramas</vt:lpstr>
      <vt:lpstr>Idea: project images onto a common plane</vt:lpstr>
      <vt:lpstr>Creating a panorama</vt:lpstr>
      <vt:lpstr>Geometric interpretation of mosaics</vt:lpstr>
      <vt:lpstr>Image reprojection</vt:lpstr>
      <vt:lpstr>What is the transformation?</vt:lpstr>
      <vt:lpstr>Can we use homography to create a 360 panorama?</vt:lpstr>
      <vt:lpstr>PowerPoint Presentation</vt:lpstr>
      <vt:lpstr>Panoramas</vt:lpstr>
      <vt:lpstr>Spherical projection</vt:lpstr>
      <vt:lpstr>Unwrapping a sphere</vt:lpstr>
      <vt:lpstr>Spherical reprojection</vt:lpstr>
      <vt:lpstr>Aligning spherical images</vt:lpstr>
      <vt:lpstr>Aligning spherical images</vt:lpstr>
      <vt:lpstr>Assembling the panorama</vt:lpstr>
      <vt:lpstr>Problem: Drift</vt:lpstr>
      <vt:lpstr>Problem: Drift</vt:lpstr>
      <vt:lpstr>Project 3</vt:lpstr>
      <vt:lpstr>Spherical panoramas</vt:lpstr>
      <vt:lpstr>Different projections are possible</vt:lpstr>
      <vt:lpstr>Blending</vt:lpstr>
      <vt:lpstr>Blending</vt:lpstr>
      <vt:lpstr>Image Blending</vt:lpstr>
      <vt:lpstr>Feathering</vt:lpstr>
      <vt:lpstr>Effect of window size</vt:lpstr>
      <vt:lpstr>Effect of window size</vt:lpstr>
      <vt:lpstr>Good window size</vt:lpstr>
      <vt:lpstr>Alpha Blending</vt:lpstr>
      <vt:lpstr>Poisson Image Editing</vt:lpstr>
      <vt:lpstr>Some panorama examples</vt:lpstr>
      <vt:lpstr>Some panorama examples</vt:lpstr>
      <vt:lpstr>Magic: ghost removal </vt:lpstr>
      <vt:lpstr>Magic: ghost removal </vt:lpstr>
      <vt:lpstr>Other types of mosaics</vt:lpstr>
      <vt:lpstr>PowerPoint Presentation</vt:lpstr>
      <vt:lpstr>PowerPoint Presentation</vt:lpstr>
      <vt:lpstr>Science on a Sphere</vt:lpstr>
      <vt:lpstr>Questions?</vt:lpstr>
      <vt:lpstr>Project 3 Demo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11: Panoramas</dc:title>
  <dc:creator>Noah Snavely</dc:creator>
  <cp:lastModifiedBy>Noah Snavely</cp:lastModifiedBy>
  <cp:revision>774</cp:revision>
  <dcterms:created xsi:type="dcterms:W3CDTF">2009-08-25T02:47:59Z</dcterms:created>
  <dcterms:modified xsi:type="dcterms:W3CDTF">2023-03-07T19:49:42Z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0.17.1.1417</vt:lpwstr>
  </property>
</Properties>
</file>