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6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7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notesSlides/notesSlide8.xml" ContentType="application/vnd.openxmlformats-officedocument.presentationml.notesSlide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9.xml" ContentType="application/vnd.openxmlformats-officedocument.presentationml.notesSlide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10.xml" ContentType="application/vnd.openxmlformats-officedocument.presentationml.notesSlide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notesSlides/notesSlide11.xml" ContentType="application/vnd.openxmlformats-officedocument.presentationml.notesSlide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notesSlides/notesSlide12.xml" ContentType="application/vnd.openxmlformats-officedocument.presentationml.notesSlide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notesSlides/notesSlide13.xml" ContentType="application/vnd.openxmlformats-officedocument.presentationml.notesSlide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notesSlides/notesSlide14.xml" ContentType="application/vnd.openxmlformats-officedocument.presentationml.notesSlide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15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notesSlides/notesSlide16.xml" ContentType="application/vnd.openxmlformats-officedocument.presentationml.notesSlide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notesSlides/notesSlide18.xml" ContentType="application/vnd.openxmlformats-officedocument.presentationml.notesSlide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notesSlides/notesSlide32.xml" ContentType="application/vnd.openxmlformats-officedocument.presentationml.notesSlide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notesSlides/notesSlide33.xml" ContentType="application/vnd.openxmlformats-officedocument.presentationml.notesSlide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notesSlides/notesSlide34.xml" ContentType="application/vnd.openxmlformats-officedocument.presentationml.notesSlide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notesSlides/notesSlide35.xml" ContentType="application/vnd.openxmlformats-officedocument.presentationml.notesSlide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notesSlides/notesSlide36.xml" ContentType="application/vnd.openxmlformats-officedocument.presentationml.notesSlide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notesSlides/notesSlide37.xml" ContentType="application/vnd.openxmlformats-officedocument.presentationml.notesSlide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notesSlides/notesSlide38.xml" ContentType="application/vnd.openxmlformats-officedocument.presentationml.notesSlide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8"/>
  </p:notesMasterIdLst>
  <p:handoutMasterIdLst>
    <p:handoutMasterId r:id="rId79"/>
  </p:handoutMasterIdLst>
  <p:sldIdLst>
    <p:sldId id="604" r:id="rId2"/>
    <p:sldId id="715" r:id="rId3"/>
    <p:sldId id="716" r:id="rId4"/>
    <p:sldId id="717" r:id="rId5"/>
    <p:sldId id="718" r:id="rId6"/>
    <p:sldId id="719" r:id="rId7"/>
    <p:sldId id="720" r:id="rId8"/>
    <p:sldId id="721" r:id="rId9"/>
    <p:sldId id="722" r:id="rId10"/>
    <p:sldId id="726" r:id="rId11"/>
    <p:sldId id="723" r:id="rId12"/>
    <p:sldId id="724" r:id="rId13"/>
    <p:sldId id="725" r:id="rId14"/>
    <p:sldId id="592" r:id="rId15"/>
    <p:sldId id="673" r:id="rId16"/>
    <p:sldId id="674" r:id="rId17"/>
    <p:sldId id="675" r:id="rId18"/>
    <p:sldId id="595" r:id="rId19"/>
    <p:sldId id="596" r:id="rId20"/>
    <p:sldId id="597" r:id="rId21"/>
    <p:sldId id="727" r:id="rId22"/>
    <p:sldId id="598" r:id="rId23"/>
    <p:sldId id="729" r:id="rId24"/>
    <p:sldId id="600" r:id="rId25"/>
    <p:sldId id="601" r:id="rId26"/>
    <p:sldId id="602" r:id="rId27"/>
    <p:sldId id="603" r:id="rId28"/>
    <p:sldId id="689" r:id="rId29"/>
    <p:sldId id="690" r:id="rId30"/>
    <p:sldId id="607" r:id="rId31"/>
    <p:sldId id="609" r:id="rId32"/>
    <p:sldId id="610" r:id="rId33"/>
    <p:sldId id="611" r:id="rId34"/>
    <p:sldId id="661" r:id="rId35"/>
    <p:sldId id="614" r:id="rId36"/>
    <p:sldId id="739" r:id="rId37"/>
    <p:sldId id="615" r:id="rId38"/>
    <p:sldId id="640" r:id="rId39"/>
    <p:sldId id="692" r:id="rId40"/>
    <p:sldId id="632" r:id="rId41"/>
    <p:sldId id="633" r:id="rId42"/>
    <p:sldId id="634" r:id="rId43"/>
    <p:sldId id="635" r:id="rId44"/>
    <p:sldId id="639" r:id="rId45"/>
    <p:sldId id="731" r:id="rId46"/>
    <p:sldId id="630" r:id="rId47"/>
    <p:sldId id="691" r:id="rId48"/>
    <p:sldId id="693" r:id="rId49"/>
    <p:sldId id="694" r:id="rId50"/>
    <p:sldId id="695" r:id="rId51"/>
    <p:sldId id="696" r:id="rId52"/>
    <p:sldId id="697" r:id="rId53"/>
    <p:sldId id="698" r:id="rId54"/>
    <p:sldId id="714" r:id="rId55"/>
    <p:sldId id="636" r:id="rId56"/>
    <p:sldId id="730" r:id="rId57"/>
    <p:sldId id="612" r:id="rId58"/>
    <p:sldId id="699" r:id="rId59"/>
    <p:sldId id="700" r:id="rId60"/>
    <p:sldId id="701" r:id="rId61"/>
    <p:sldId id="702" r:id="rId62"/>
    <p:sldId id="703" r:id="rId63"/>
    <p:sldId id="744" r:id="rId64"/>
    <p:sldId id="704" r:id="rId65"/>
    <p:sldId id="742" r:id="rId66"/>
    <p:sldId id="705" r:id="rId67"/>
    <p:sldId id="706" r:id="rId68"/>
    <p:sldId id="738" r:id="rId69"/>
    <p:sldId id="707" r:id="rId70"/>
    <p:sldId id="708" r:id="rId71"/>
    <p:sldId id="709" r:id="rId72"/>
    <p:sldId id="710" r:id="rId73"/>
    <p:sldId id="711" r:id="rId74"/>
    <p:sldId id="712" r:id="rId75"/>
    <p:sldId id="713" r:id="rId76"/>
    <p:sldId id="740" r:id="rId77"/>
  </p:sldIdLst>
  <p:sldSz cx="12192000" cy="6858000"/>
  <p:notesSz cx="7010400" cy="9296400"/>
  <p:custDataLst>
    <p:tags r:id="rId8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ECE1"/>
    <a:srgbClr val="00FF00"/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723" autoAdjust="0"/>
    <p:restoredTop sz="94017" autoAdjust="0"/>
  </p:normalViewPr>
  <p:slideViewPr>
    <p:cSldViewPr>
      <p:cViewPr varScale="1">
        <p:scale>
          <a:sx n="60" d="100"/>
          <a:sy n="60" d="100"/>
        </p:scale>
        <p:origin x="288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409C86-0DB4-461E-B411-3132234C96B9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552C4-BC4B-4C71-991C-7B2020479DE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5550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D492CD9C-0936-4CB5-8F47-4F37A3C1BD80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A8A4206-02EB-4F55-B83C-8E908C558B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354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45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0716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22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BC2C7D-2D47-4DC3-885A-8C2202BA6D80}" type="slidenum">
              <a:rPr lang="en-US"/>
              <a:pPr/>
              <a:t>23</a:t>
            </a:fld>
            <a:endParaRPr lang="en-US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000" dirty="0"/>
              <a:t>This way the image is right-side-up</a:t>
            </a:r>
          </a:p>
        </p:txBody>
      </p:sp>
    </p:spTree>
    <p:extLst>
      <p:ext uri="{BB962C8B-B14F-4D97-AF65-F5344CB8AC3E}">
        <p14:creationId xmlns:p14="http://schemas.microsoft.com/office/powerpoint/2010/main" val="1187711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37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$$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1 &amp; 0 &amp; 0 &amp; 0 \\</a:t>
            </a:r>
          </a:p>
          <a:p>
            <a:r>
              <a:rPr lang="en-US" dirty="0"/>
              <a:t>0 &amp; 1 &amp; 0 &amp; 0 \\</a:t>
            </a:r>
          </a:p>
          <a:p>
            <a:r>
              <a:rPr lang="en-US" dirty="0"/>
              <a:t>0 &amp; 0 &amp; 1/f &amp; 0</a:t>
            </a:r>
          </a:p>
          <a:p>
            <a:endParaRPr lang="en-US" dirty="0"/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endParaRPr lang="en-US" dirty="0"/>
          </a:p>
          <a:p>
            <a:r>
              <a:rPr lang="en-US" dirty="0"/>
              <a:t>x \\</a:t>
            </a:r>
          </a:p>
          <a:p>
            <a:r>
              <a:rPr lang="en-US" dirty="0"/>
              <a:t>y \\</a:t>
            </a:r>
          </a:p>
          <a:p>
            <a:r>
              <a:rPr lang="en-US" dirty="0"/>
              <a:t>z \\</a:t>
            </a:r>
          </a:p>
          <a:p>
            <a:r>
              <a:rPr lang="en-US" dirty="0"/>
              <a:t>1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= </a:t>
            </a:r>
          </a:p>
          <a:p>
            <a:r>
              <a:rPr lang="en-US" dirty="0"/>
              <a:t>\begin{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x \\</a:t>
            </a:r>
          </a:p>
          <a:p>
            <a:r>
              <a:rPr lang="en-US" dirty="0"/>
              <a:t>y \\ </a:t>
            </a:r>
          </a:p>
          <a:p>
            <a:r>
              <a:rPr lang="en-US" dirty="0"/>
              <a:t>z / f </a:t>
            </a:r>
          </a:p>
          <a:p>
            <a:r>
              <a:rPr lang="en-US" dirty="0"/>
              <a:t>\end{</a:t>
            </a:r>
            <a:r>
              <a:rPr lang="en-US" dirty="0" err="1"/>
              <a:t>bmatrix</a:t>
            </a:r>
            <a:r>
              <a:rPr lang="en-US" dirty="0"/>
              <a:t>}</a:t>
            </a:r>
          </a:p>
          <a:p>
            <a:r>
              <a:rPr lang="en-US" dirty="0"/>
              <a:t>$$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5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88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7B35D3-F9CD-4CB1-884C-E49CEE5B5060}" type="slidenum">
              <a:rPr lang="en-US"/>
              <a:pPr/>
              <a:t>5</a:t>
            </a:fld>
            <a:endParaRPr lang="en-US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It gets inverted</a:t>
            </a:r>
          </a:p>
        </p:txBody>
      </p:sp>
    </p:spTree>
    <p:extLst>
      <p:ext uri="{BB962C8B-B14F-4D97-AF65-F5344CB8AC3E}">
        <p14:creationId xmlns:p14="http://schemas.microsoft.com/office/powerpoint/2010/main" val="133339809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4BA112B-2C26-4230-811A-90390EEE03C9}" type="slidenum">
              <a:rPr lang="en-US"/>
              <a:pPr/>
              <a:t>31</a:t>
            </a:fld>
            <a:endParaRPr lang="en-US"/>
          </a:p>
        </p:txBody>
      </p:sp>
      <p:sp>
        <p:nvSpPr>
          <p:cNvPr id="301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5CBBD6-3ADC-4F7F-A2BC-087801FC1D51}" type="slidenum">
              <a:rPr lang="en-US"/>
              <a:pPr/>
              <a:t>32</a:t>
            </a:fld>
            <a:endParaRPr lang="en-US"/>
          </a:p>
        </p:txBody>
      </p:sp>
      <p:sp>
        <p:nvSpPr>
          <p:cNvPr id="343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3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411F28-08A3-4B25-BEE6-0E3D1DA66302}" type="slidenum">
              <a:rPr lang="en-US"/>
              <a:pPr/>
              <a:t>33</a:t>
            </a:fld>
            <a:endParaRPr lang="en-US"/>
          </a:p>
        </p:txBody>
      </p:sp>
      <p:sp>
        <p:nvSpPr>
          <p:cNvPr id="303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03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081BDD-6A2D-4352-9627-9B6C901087CE}" type="slidenum">
              <a:rPr lang="en-US"/>
              <a:pPr/>
              <a:t>38</a:t>
            </a:fld>
            <a:endParaRPr lang="en-US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www.stsite.com</a:t>
            </a:r>
            <a:r>
              <a:rPr lang="en-US" dirty="0"/>
              <a:t>/camera/telephoto-</a:t>
            </a:r>
            <a:r>
              <a:rPr lang="en-US" dirty="0" err="1"/>
              <a:t>wideangle.php</a:t>
            </a:r>
            <a:endParaRPr lang="en-US" dirty="0"/>
          </a:p>
          <a:p>
            <a:endParaRPr lang="en-US" dirty="0"/>
          </a:p>
          <a:p>
            <a:r>
              <a:rPr lang="en-US" dirty="0"/>
              <a:t>Wide angle deepens </a:t>
            </a:r>
          </a:p>
          <a:p>
            <a:r>
              <a:rPr lang="en-US" dirty="0"/>
              <a:t>Telephoto magnifies and pulls it 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8A4206-02EB-4F55-B83C-8E908C558B6E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8302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4C58A01-0FD2-4046-A9BE-2F5BC4260A82}" type="slidenum">
              <a:rPr lang="en-US"/>
              <a:pPr/>
              <a:t>58</a:t>
            </a:fld>
            <a:endParaRPr lang="en-US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18458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76FB08-0C28-4D7B-BC2C-B8668086309D}" type="slidenum">
              <a:rPr lang="en-US"/>
              <a:pPr/>
              <a:t>59</a:t>
            </a:fld>
            <a:endParaRPr lang="en-US"/>
          </a:p>
        </p:txBody>
      </p:sp>
      <p:sp>
        <p:nvSpPr>
          <p:cNvPr id="459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597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53298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9409EC9-32DB-45ED-A95D-3B706D9E1E85}" type="slidenum">
              <a:rPr lang="en-US"/>
              <a:pPr/>
              <a:t>60</a:t>
            </a:fld>
            <a:endParaRPr lang="en-US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8493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E9689F-BCF2-491B-B88B-65461DB09E84}" type="slidenum">
              <a:rPr lang="en-US"/>
              <a:pPr/>
              <a:t>61</a:t>
            </a:fld>
            <a:endParaRPr lang="en-US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81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5FDE32-A7F7-4A45-9993-C4E182EE48DC}" type="slidenum">
              <a:rPr lang="en-US"/>
              <a:pPr/>
              <a:t>6</a:t>
            </a:fld>
            <a:endParaRPr lang="en-US"/>
          </a:p>
        </p:txBody>
      </p:sp>
      <p:sp>
        <p:nvSpPr>
          <p:cNvPr id="3123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23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715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6623323-764D-43E2-AC79-C034FA6CAF51}" type="slidenum">
              <a:rPr lang="en-US"/>
              <a:pPr/>
              <a:t>62</a:t>
            </a:fld>
            <a:endParaRPr lang="en-US"/>
          </a:p>
        </p:txBody>
      </p:sp>
      <p:sp>
        <p:nvSpPr>
          <p:cNvPr id="352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7469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1DBF6B-25E0-4C6C-A239-D0820258F053}" type="slidenum">
              <a:rPr lang="en-US"/>
              <a:pPr/>
              <a:t>64</a:t>
            </a:fld>
            <a:endParaRPr lang="en-US"/>
          </a:p>
        </p:txBody>
      </p:sp>
      <p:sp>
        <p:nvSpPr>
          <p:cNvPr id="479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479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842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798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0367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2191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0990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55946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82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74933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10779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8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147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7459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C4E596B-2752-4603-B7A4-0FAC892AD8C0}" type="slidenum">
              <a:rPr lang="en-US"/>
              <a:pPr/>
              <a:t>8</a:t>
            </a:fld>
            <a:endParaRPr lang="en-US"/>
          </a:p>
        </p:txBody>
      </p:sp>
      <p:sp>
        <p:nvSpPr>
          <p:cNvPr id="313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133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5282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9AA614-FD82-477B-AE58-5E6744DF39CC}" type="slidenum">
              <a:rPr lang="en-US"/>
              <a:pPr/>
              <a:t>11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069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65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68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2243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E0C18F-94D8-4F58-ABED-2F617BBA8F3A}" type="slidenum">
              <a:rPr lang="en-US"/>
              <a:pPr/>
              <a:t>14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406400" y="696913"/>
            <a:ext cx="6197600" cy="3486150"/>
          </a:xfrm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/>
              <a:t>Note that the retina is curved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 b="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35FC9-4C7C-4839-AD87-B5CD13220982}" type="datetimeFigureOut">
              <a:rPr lang="en-US" smtClean="0"/>
              <a:pPr/>
              <a:t>3/2/2023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41B2BE-37E8-49C8-A941-FB00A9E058C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etapixel.com/2019/07/17/this-is-the-worlds-first-solargraphy-timelapse/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36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6" Type="http://schemas.openxmlformats.org/officeDocument/2006/relationships/tags" Target="../tags/tag39.xml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5" Type="http://schemas.openxmlformats.org/officeDocument/2006/relationships/image" Target="../media/image13.jpeg"/><Relationship Id="rId4" Type="http://schemas.openxmlformats.org/officeDocument/2006/relationships/notesSlide" Target="../notesSlides/notesSlide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49.xml"/><Relationship Id="rId13" Type="http://schemas.openxmlformats.org/officeDocument/2006/relationships/tags" Target="../tags/tag54.xml"/><Relationship Id="rId18" Type="http://schemas.openxmlformats.org/officeDocument/2006/relationships/tags" Target="../tags/tag59.xml"/><Relationship Id="rId26" Type="http://schemas.openxmlformats.org/officeDocument/2006/relationships/tags" Target="../tags/tag67.xml"/><Relationship Id="rId3" Type="http://schemas.openxmlformats.org/officeDocument/2006/relationships/tags" Target="../tags/tag44.xml"/><Relationship Id="rId21" Type="http://schemas.openxmlformats.org/officeDocument/2006/relationships/tags" Target="../tags/tag62.xml"/><Relationship Id="rId7" Type="http://schemas.openxmlformats.org/officeDocument/2006/relationships/tags" Target="../tags/tag48.xml"/><Relationship Id="rId12" Type="http://schemas.openxmlformats.org/officeDocument/2006/relationships/tags" Target="../tags/tag53.xml"/><Relationship Id="rId17" Type="http://schemas.openxmlformats.org/officeDocument/2006/relationships/tags" Target="../tags/tag58.xml"/><Relationship Id="rId25" Type="http://schemas.openxmlformats.org/officeDocument/2006/relationships/tags" Target="../tags/tag66.xml"/><Relationship Id="rId2" Type="http://schemas.openxmlformats.org/officeDocument/2006/relationships/tags" Target="../tags/tag43.xml"/><Relationship Id="rId16" Type="http://schemas.openxmlformats.org/officeDocument/2006/relationships/tags" Target="../tags/tag57.xml"/><Relationship Id="rId20" Type="http://schemas.openxmlformats.org/officeDocument/2006/relationships/tags" Target="../tags/tag61.xml"/><Relationship Id="rId29" Type="http://schemas.openxmlformats.org/officeDocument/2006/relationships/image" Target="../media/image14.wmf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11" Type="http://schemas.openxmlformats.org/officeDocument/2006/relationships/tags" Target="../tags/tag52.xml"/><Relationship Id="rId24" Type="http://schemas.openxmlformats.org/officeDocument/2006/relationships/tags" Target="../tags/tag65.xml"/><Relationship Id="rId5" Type="http://schemas.openxmlformats.org/officeDocument/2006/relationships/tags" Target="../tags/tag46.xml"/><Relationship Id="rId15" Type="http://schemas.openxmlformats.org/officeDocument/2006/relationships/tags" Target="../tags/tag56.xml"/><Relationship Id="rId23" Type="http://schemas.openxmlformats.org/officeDocument/2006/relationships/tags" Target="../tags/tag64.xml"/><Relationship Id="rId28" Type="http://schemas.openxmlformats.org/officeDocument/2006/relationships/notesSlide" Target="../notesSlides/notesSlide8.xml"/><Relationship Id="rId10" Type="http://schemas.openxmlformats.org/officeDocument/2006/relationships/tags" Target="../tags/tag51.xml"/><Relationship Id="rId19" Type="http://schemas.openxmlformats.org/officeDocument/2006/relationships/tags" Target="../tags/tag60.xml"/><Relationship Id="rId4" Type="http://schemas.openxmlformats.org/officeDocument/2006/relationships/tags" Target="../tags/tag45.xml"/><Relationship Id="rId9" Type="http://schemas.openxmlformats.org/officeDocument/2006/relationships/tags" Target="../tags/tag50.xml"/><Relationship Id="rId14" Type="http://schemas.openxmlformats.org/officeDocument/2006/relationships/tags" Target="../tags/tag55.xml"/><Relationship Id="rId22" Type="http://schemas.openxmlformats.org/officeDocument/2006/relationships/tags" Target="../tags/tag63.xml"/><Relationship Id="rId27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tags" Target="../tags/tag70.xml"/><Relationship Id="rId7" Type="http://schemas.openxmlformats.org/officeDocument/2006/relationships/image" Target="../media/image15.png"/><Relationship Id="rId2" Type="http://schemas.openxmlformats.org/officeDocument/2006/relationships/tags" Target="../tags/tag69.xml"/><Relationship Id="rId1" Type="http://schemas.openxmlformats.org/officeDocument/2006/relationships/tags" Target="../tags/tag68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7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elegraph.co.uk/news/earth/earthpicturegalleries/7598120/Animal-eyes-quiz-Can-you-work-out-which-creatures-these-are-from-their-eyes.html?image=25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5" Type="http://schemas.openxmlformats.org/officeDocument/2006/relationships/image" Target="../media/image21.jpeg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6.xml"/><Relationship Id="rId1" Type="http://schemas.openxmlformats.org/officeDocument/2006/relationships/tags" Target="../tags/tag75.xml"/><Relationship Id="rId5" Type="http://schemas.openxmlformats.org/officeDocument/2006/relationships/image" Target="../media/image22.jpeg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7" Type="http://schemas.openxmlformats.org/officeDocument/2006/relationships/tags" Target="../tags/tag83.xml"/><Relationship Id="rId2" Type="http://schemas.openxmlformats.org/officeDocument/2006/relationships/tags" Target="../tags/tag78.xml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image" Target="../media/image23.png"/><Relationship Id="rId5" Type="http://schemas.openxmlformats.org/officeDocument/2006/relationships/tags" Target="../tags/tag81.xml"/><Relationship Id="rId10" Type="http://schemas.openxmlformats.org/officeDocument/2006/relationships/hyperlink" Target="https://en.wikipedia.org/wiki/M%C3%BCller-Lyer_illusion" TargetMode="External"/><Relationship Id="rId4" Type="http://schemas.openxmlformats.org/officeDocument/2006/relationships/tags" Target="../tags/tag80.xml"/><Relationship Id="rId9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notesSlide" Target="../notesSlides/notesSlide1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8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90.xml"/><Relationship Id="rId7" Type="http://schemas.openxmlformats.org/officeDocument/2006/relationships/image" Target="../media/image25.png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notesSlide" Target="../notesSlides/notesSlide1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9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99.xml"/><Relationship Id="rId13" Type="http://schemas.openxmlformats.org/officeDocument/2006/relationships/notesSlide" Target="../notesSlides/notesSlide15.xml"/><Relationship Id="rId3" Type="http://schemas.openxmlformats.org/officeDocument/2006/relationships/tags" Target="../tags/tag94.xml"/><Relationship Id="rId7" Type="http://schemas.openxmlformats.org/officeDocument/2006/relationships/tags" Target="../tags/tag98.xml"/><Relationship Id="rId12" Type="http://schemas.openxmlformats.org/officeDocument/2006/relationships/slideLayout" Target="../slideLayouts/slideLayout2.xml"/><Relationship Id="rId17" Type="http://schemas.openxmlformats.org/officeDocument/2006/relationships/image" Target="../media/image30.png"/><Relationship Id="rId2" Type="http://schemas.openxmlformats.org/officeDocument/2006/relationships/tags" Target="../tags/tag93.xml"/><Relationship Id="rId16" Type="http://schemas.openxmlformats.org/officeDocument/2006/relationships/image" Target="../media/image29.png"/><Relationship Id="rId1" Type="http://schemas.openxmlformats.org/officeDocument/2006/relationships/tags" Target="../tags/tag92.xml"/><Relationship Id="rId6" Type="http://schemas.openxmlformats.org/officeDocument/2006/relationships/tags" Target="../tags/tag97.xml"/><Relationship Id="rId11" Type="http://schemas.openxmlformats.org/officeDocument/2006/relationships/tags" Target="../tags/tag102.xml"/><Relationship Id="rId5" Type="http://schemas.openxmlformats.org/officeDocument/2006/relationships/tags" Target="../tags/tag96.xml"/><Relationship Id="rId15" Type="http://schemas.openxmlformats.org/officeDocument/2006/relationships/image" Target="../media/image28.png"/><Relationship Id="rId10" Type="http://schemas.openxmlformats.org/officeDocument/2006/relationships/tags" Target="../tags/tag101.xml"/><Relationship Id="rId4" Type="http://schemas.openxmlformats.org/officeDocument/2006/relationships/tags" Target="../tags/tag95.xml"/><Relationship Id="rId9" Type="http://schemas.openxmlformats.org/officeDocument/2006/relationships/tags" Target="../tags/tag100.xml"/><Relationship Id="rId1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05.xml"/><Relationship Id="rId7" Type="http://schemas.openxmlformats.org/officeDocument/2006/relationships/image" Target="../media/image31.png"/><Relationship Id="rId2" Type="http://schemas.openxmlformats.org/officeDocument/2006/relationships/tags" Target="../tags/tag104.xml"/><Relationship Id="rId1" Type="http://schemas.openxmlformats.org/officeDocument/2006/relationships/tags" Target="../tags/tag103.xml"/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06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tags" Target="../tags/tag109.xml"/><Relationship Id="rId7" Type="http://schemas.openxmlformats.org/officeDocument/2006/relationships/image" Target="../media/image31.png"/><Relationship Id="rId2" Type="http://schemas.openxmlformats.org/officeDocument/2006/relationships/tags" Target="../tags/tag108.xml"/><Relationship Id="rId1" Type="http://schemas.openxmlformats.org/officeDocument/2006/relationships/tags" Target="../tags/tag107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34.png"/><Relationship Id="rId4" Type="http://schemas.openxmlformats.org/officeDocument/2006/relationships/tags" Target="../tags/tag110.xml"/><Relationship Id="rId9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26" Type="http://schemas.openxmlformats.org/officeDocument/2006/relationships/image" Target="../media/image37.png"/><Relationship Id="rId3" Type="http://schemas.openxmlformats.org/officeDocument/2006/relationships/tags" Target="../tags/tag113.xml"/><Relationship Id="rId21" Type="http://schemas.openxmlformats.org/officeDocument/2006/relationships/tags" Target="../tags/tag131.xml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5" Type="http://schemas.openxmlformats.org/officeDocument/2006/relationships/image" Target="../media/image36.png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tags" Target="../tags/tag130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35.pn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notesSlide" Target="../notesSlides/notesSlide18.xml"/><Relationship Id="rId10" Type="http://schemas.openxmlformats.org/officeDocument/2006/relationships/tags" Target="../tags/tag120.xml"/><Relationship Id="rId19" Type="http://schemas.openxmlformats.org/officeDocument/2006/relationships/tags" Target="../tags/tag129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9.xml"/><Relationship Id="rId3" Type="http://schemas.openxmlformats.org/officeDocument/2006/relationships/tags" Target="../tags/tag134.xml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47.png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tags" Target="../tags/tag137.xml"/><Relationship Id="rId11" Type="http://schemas.openxmlformats.org/officeDocument/2006/relationships/image" Target="../media/image46.png"/><Relationship Id="rId5" Type="http://schemas.openxmlformats.org/officeDocument/2006/relationships/tags" Target="../tags/tag136.xml"/><Relationship Id="rId10" Type="http://schemas.openxmlformats.org/officeDocument/2006/relationships/image" Target="../media/image45.png"/><Relationship Id="rId4" Type="http://schemas.openxmlformats.org/officeDocument/2006/relationships/tags" Target="../tags/tag135.xml"/><Relationship Id="rId9" Type="http://schemas.openxmlformats.org/officeDocument/2006/relationships/image" Target="../media/image4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9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oleObject" Target="../embeddings/oleObject1.bin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18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1" Type="http://schemas.openxmlformats.org/officeDocument/2006/relationships/image" Target="../media/image56.png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image" Target="../media/image55.png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image" Target="../media/image59.png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image" Target="../media/image58.png"/><Relationship Id="rId10" Type="http://schemas.openxmlformats.org/officeDocument/2006/relationships/tags" Target="../tags/tag147.xml"/><Relationship Id="rId19" Type="http://schemas.openxmlformats.org/officeDocument/2006/relationships/notesSlide" Target="../notesSlides/notesSlide24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image" Target="../media/image57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13" Type="http://schemas.openxmlformats.org/officeDocument/2006/relationships/tags" Target="../tags/tag14.xml"/><Relationship Id="rId18" Type="http://schemas.openxmlformats.org/officeDocument/2006/relationships/image" Target="../media/image3.wmf"/><Relationship Id="rId3" Type="http://schemas.openxmlformats.org/officeDocument/2006/relationships/tags" Target="../tags/tag4.xml"/><Relationship Id="rId7" Type="http://schemas.openxmlformats.org/officeDocument/2006/relationships/tags" Target="../tags/tag8.xml"/><Relationship Id="rId12" Type="http://schemas.openxmlformats.org/officeDocument/2006/relationships/tags" Target="../tags/tag13.xml"/><Relationship Id="rId17" Type="http://schemas.openxmlformats.org/officeDocument/2006/relationships/notesSlide" Target="../notesSlides/notesSlide1.xml"/><Relationship Id="rId2" Type="http://schemas.openxmlformats.org/officeDocument/2006/relationships/tags" Target="../tags/tag3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11" Type="http://schemas.openxmlformats.org/officeDocument/2006/relationships/tags" Target="../tags/tag12.xml"/><Relationship Id="rId5" Type="http://schemas.openxmlformats.org/officeDocument/2006/relationships/tags" Target="../tags/tag6.xml"/><Relationship Id="rId15" Type="http://schemas.openxmlformats.org/officeDocument/2006/relationships/tags" Target="../tags/tag16.xml"/><Relationship Id="rId10" Type="http://schemas.openxmlformats.org/officeDocument/2006/relationships/tags" Target="../tags/tag11.xml"/><Relationship Id="rId4" Type="http://schemas.openxmlformats.org/officeDocument/2006/relationships/tags" Target="../tags/tag5.xml"/><Relationship Id="rId9" Type="http://schemas.openxmlformats.org/officeDocument/2006/relationships/tags" Target="../tags/tag10.xml"/><Relationship Id="rId14" Type="http://schemas.openxmlformats.org/officeDocument/2006/relationships/tags" Target="../tags/tag1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5.png"/><Relationship Id="rId7" Type="http://schemas.openxmlformats.org/officeDocument/2006/relationships/image" Target="../media/image60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6.png"/><Relationship Id="rId9" Type="http://schemas.openxmlformats.org/officeDocument/2006/relationships/image" Target="../media/image62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4.png"/><Relationship Id="rId7" Type="http://schemas.openxmlformats.org/officeDocument/2006/relationships/image" Target="../media/image61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4.xml"/><Relationship Id="rId13" Type="http://schemas.openxmlformats.org/officeDocument/2006/relationships/tags" Target="../tags/tag29.xml"/><Relationship Id="rId18" Type="http://schemas.openxmlformats.org/officeDocument/2006/relationships/image" Target="../media/image4.wmf"/><Relationship Id="rId3" Type="http://schemas.openxmlformats.org/officeDocument/2006/relationships/tags" Target="../tags/tag19.xml"/><Relationship Id="rId7" Type="http://schemas.openxmlformats.org/officeDocument/2006/relationships/tags" Target="../tags/tag23.xml"/><Relationship Id="rId12" Type="http://schemas.openxmlformats.org/officeDocument/2006/relationships/tags" Target="../tags/tag28.xml"/><Relationship Id="rId17" Type="http://schemas.openxmlformats.org/officeDocument/2006/relationships/notesSlide" Target="../notesSlides/notesSlide2.xml"/><Relationship Id="rId2" Type="http://schemas.openxmlformats.org/officeDocument/2006/relationships/tags" Target="../tags/tag1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tags" Target="../tags/tag22.xml"/><Relationship Id="rId11" Type="http://schemas.openxmlformats.org/officeDocument/2006/relationships/tags" Target="../tags/tag27.xml"/><Relationship Id="rId5" Type="http://schemas.openxmlformats.org/officeDocument/2006/relationships/tags" Target="../tags/tag21.xml"/><Relationship Id="rId15" Type="http://schemas.openxmlformats.org/officeDocument/2006/relationships/tags" Target="../tags/tag31.xml"/><Relationship Id="rId10" Type="http://schemas.openxmlformats.org/officeDocument/2006/relationships/tags" Target="../tags/tag26.xml"/><Relationship Id="rId4" Type="http://schemas.openxmlformats.org/officeDocument/2006/relationships/tags" Target="../tags/tag20.xml"/><Relationship Id="rId9" Type="http://schemas.openxmlformats.org/officeDocument/2006/relationships/tags" Target="../tags/tag25.xml"/><Relationship Id="rId14" Type="http://schemas.openxmlformats.org/officeDocument/2006/relationships/tags" Target="../tags/tag30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http://petapixel.com/2013/01/11/how-focal-length-affects-your-subjects-apparent-weight-as-seen-with-a-cat/" TargetMode="External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eg"/><Relationship Id="rId5" Type="http://schemas.openxmlformats.org/officeDocument/2006/relationships/hyperlink" Target="http://en.wikipedia.org/wiki/Perspective_correction_lens" TargetMode="External"/><Relationship Id="rId4" Type="http://schemas.openxmlformats.org/officeDocument/2006/relationships/image" Target="../media/image100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w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https://aaronhertzmann.com/2022/02/28/how-does-perspective-work.html" TargetMode="External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hyperlink" Target="https://people.csail.mit.edu/yichangshih/wide_angle_portrait/" TargetMode="External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2.xml"/><Relationship Id="rId3" Type="http://schemas.openxmlformats.org/officeDocument/2006/relationships/tags" Target="../tags/tag15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56.xml"/><Relationship Id="rId1" Type="http://schemas.openxmlformats.org/officeDocument/2006/relationships/tags" Target="../tags/tag155.xml"/><Relationship Id="rId6" Type="http://schemas.openxmlformats.org/officeDocument/2006/relationships/tags" Target="../tags/tag160.xml"/><Relationship Id="rId5" Type="http://schemas.openxmlformats.org/officeDocument/2006/relationships/tags" Target="../tags/tag159.xml"/><Relationship Id="rId4" Type="http://schemas.openxmlformats.org/officeDocument/2006/relationships/tags" Target="../tags/tag158.xml"/><Relationship Id="rId9" Type="http://schemas.openxmlformats.org/officeDocument/2006/relationships/image" Target="../media/image109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1.xml"/><Relationship Id="rId4" Type="http://schemas.openxmlformats.org/officeDocument/2006/relationships/hyperlink" Target="http://www.vision.caltech.edu/bouguetj/calib_doc/htmls/example.html" TargetMode="Externa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tags" Target="../tags/tag164.xml"/><Relationship Id="rId7" Type="http://schemas.openxmlformats.org/officeDocument/2006/relationships/notesSlide" Target="../notesSlides/notesSlide33.xml"/><Relationship Id="rId2" Type="http://schemas.openxmlformats.org/officeDocument/2006/relationships/tags" Target="../tags/tag163.xml"/><Relationship Id="rId1" Type="http://schemas.openxmlformats.org/officeDocument/2006/relationships/tags" Target="../tags/tag162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66.xml"/><Relationship Id="rId10" Type="http://schemas.openxmlformats.org/officeDocument/2006/relationships/hyperlink" Target="https://www.panotools.org/dersch/barrel/barrel.html" TargetMode="External"/><Relationship Id="rId4" Type="http://schemas.openxmlformats.org/officeDocument/2006/relationships/tags" Target="../tags/tag165.xml"/><Relationship Id="rId9" Type="http://schemas.openxmlformats.org/officeDocument/2006/relationships/image" Target="../media/image1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4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jpeg"/><Relationship Id="rId3" Type="http://schemas.openxmlformats.org/officeDocument/2006/relationships/tags" Target="../tags/tag169.xml"/><Relationship Id="rId7" Type="http://schemas.openxmlformats.org/officeDocument/2006/relationships/notesSlide" Target="../notesSlides/notesSlide34.xml"/><Relationship Id="rId2" Type="http://schemas.openxmlformats.org/officeDocument/2006/relationships/tags" Target="../tags/tag168.xml"/><Relationship Id="rId1" Type="http://schemas.openxmlformats.org/officeDocument/2006/relationships/tags" Target="../tags/tag167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71.xml"/><Relationship Id="rId10" Type="http://schemas.openxmlformats.org/officeDocument/2006/relationships/image" Target="../media/image117.jpeg"/><Relationship Id="rId4" Type="http://schemas.openxmlformats.org/officeDocument/2006/relationships/tags" Target="../tags/tag170.xml"/><Relationship Id="rId9" Type="http://schemas.openxmlformats.org/officeDocument/2006/relationships/image" Target="../media/image116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179.xml"/><Relationship Id="rId13" Type="http://schemas.openxmlformats.org/officeDocument/2006/relationships/slideLayout" Target="../slideLayouts/slideLayout2.xml"/><Relationship Id="rId18" Type="http://schemas.openxmlformats.org/officeDocument/2006/relationships/image" Target="../media/image121.png"/><Relationship Id="rId3" Type="http://schemas.openxmlformats.org/officeDocument/2006/relationships/tags" Target="../tags/tag174.xml"/><Relationship Id="rId7" Type="http://schemas.openxmlformats.org/officeDocument/2006/relationships/tags" Target="../tags/tag178.xml"/><Relationship Id="rId12" Type="http://schemas.openxmlformats.org/officeDocument/2006/relationships/tags" Target="../tags/tag183.xml"/><Relationship Id="rId17" Type="http://schemas.openxmlformats.org/officeDocument/2006/relationships/image" Target="../media/image120.png"/><Relationship Id="rId2" Type="http://schemas.openxmlformats.org/officeDocument/2006/relationships/tags" Target="../tags/tag173.xml"/><Relationship Id="rId16" Type="http://schemas.openxmlformats.org/officeDocument/2006/relationships/image" Target="../media/image119.png"/><Relationship Id="rId1" Type="http://schemas.openxmlformats.org/officeDocument/2006/relationships/tags" Target="../tags/tag172.xml"/><Relationship Id="rId6" Type="http://schemas.openxmlformats.org/officeDocument/2006/relationships/tags" Target="../tags/tag177.xml"/><Relationship Id="rId11" Type="http://schemas.openxmlformats.org/officeDocument/2006/relationships/tags" Target="../tags/tag182.xml"/><Relationship Id="rId5" Type="http://schemas.openxmlformats.org/officeDocument/2006/relationships/tags" Target="../tags/tag176.xml"/><Relationship Id="rId15" Type="http://schemas.openxmlformats.org/officeDocument/2006/relationships/image" Target="../media/image118.png"/><Relationship Id="rId10" Type="http://schemas.openxmlformats.org/officeDocument/2006/relationships/tags" Target="../tags/tag181.xml"/><Relationship Id="rId4" Type="http://schemas.openxmlformats.org/officeDocument/2006/relationships/tags" Target="../tags/tag175.xml"/><Relationship Id="rId9" Type="http://schemas.openxmlformats.org/officeDocument/2006/relationships/tags" Target="../tags/tag180.xml"/><Relationship Id="rId14" Type="http://schemas.openxmlformats.org/officeDocument/2006/relationships/notesSlide" Target="../notesSlides/notesSlide3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85.xml"/><Relationship Id="rId1" Type="http://schemas.openxmlformats.org/officeDocument/2006/relationships/tags" Target="../tags/tag184.xml"/><Relationship Id="rId4" Type="http://schemas.openxmlformats.org/officeDocument/2006/relationships/notesSlide" Target="../notesSlides/notesSlide3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tags" Target="../tags/tag188.xml"/><Relationship Id="rId7" Type="http://schemas.openxmlformats.org/officeDocument/2006/relationships/image" Target="../media/image122.png"/><Relationship Id="rId2" Type="http://schemas.openxmlformats.org/officeDocument/2006/relationships/tags" Target="../tags/tag187.xml"/><Relationship Id="rId1" Type="http://schemas.openxmlformats.org/officeDocument/2006/relationships/tags" Target="../tags/tag186.xml"/><Relationship Id="rId6" Type="http://schemas.openxmlformats.org/officeDocument/2006/relationships/hyperlink" Target="http://www.cis.upenn.edu/~kostas/omni.html" TargetMode="External"/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8.xml"/><Relationship Id="rId13" Type="http://schemas.openxmlformats.org/officeDocument/2006/relationships/image" Target="../media/image125.png"/><Relationship Id="rId3" Type="http://schemas.openxmlformats.org/officeDocument/2006/relationships/tags" Target="../tags/tag191.xml"/><Relationship Id="rId7" Type="http://schemas.openxmlformats.org/officeDocument/2006/relationships/slideLayout" Target="../slideLayouts/slideLayout7.xml"/><Relationship Id="rId12" Type="http://schemas.openxmlformats.org/officeDocument/2006/relationships/hyperlink" Target="http://www.flickr.com/groups/59319377@N00/pool" TargetMode="External"/><Relationship Id="rId2" Type="http://schemas.openxmlformats.org/officeDocument/2006/relationships/tags" Target="../tags/tag190.xml"/><Relationship Id="rId1" Type="http://schemas.openxmlformats.org/officeDocument/2006/relationships/tags" Target="../tags/tag189.xml"/><Relationship Id="rId6" Type="http://schemas.openxmlformats.org/officeDocument/2006/relationships/tags" Target="../tags/tag194.xml"/><Relationship Id="rId11" Type="http://schemas.openxmlformats.org/officeDocument/2006/relationships/hyperlink" Target="https://www.yanceyrichardson.com/artists/olivo-barbieri" TargetMode="External"/><Relationship Id="rId5" Type="http://schemas.openxmlformats.org/officeDocument/2006/relationships/tags" Target="../tags/tag193.xml"/><Relationship Id="rId10" Type="http://schemas.openxmlformats.org/officeDocument/2006/relationships/image" Target="../media/image124.jpeg"/><Relationship Id="rId4" Type="http://schemas.openxmlformats.org/officeDocument/2006/relationships/tags" Target="../tags/tag192.xml"/><Relationship Id="rId9" Type="http://schemas.openxmlformats.org/officeDocument/2006/relationships/image" Target="../media/image123.jpeg"/><Relationship Id="rId14" Type="http://schemas.openxmlformats.org/officeDocument/2006/relationships/hyperlink" Target="http://www.northlight-images.co.uk/article_pages/tilt_and_shift_ts-e.html" TargetMode="Externa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3" Type="http://schemas.openxmlformats.org/officeDocument/2006/relationships/tags" Target="../tags/tag19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6" Type="http://schemas.openxmlformats.org/officeDocument/2006/relationships/tags" Target="../tags/tag200.xml"/><Relationship Id="rId11" Type="http://schemas.openxmlformats.org/officeDocument/2006/relationships/hyperlink" Target="http://research.famsi.org/kerrmaya.html" TargetMode="External"/><Relationship Id="rId5" Type="http://schemas.openxmlformats.org/officeDocument/2006/relationships/tags" Target="../tags/tag199.xml"/><Relationship Id="rId10" Type="http://schemas.openxmlformats.org/officeDocument/2006/relationships/image" Target="../media/image127.jpeg"/><Relationship Id="rId4" Type="http://schemas.openxmlformats.org/officeDocument/2006/relationships/tags" Target="../tags/tag198.xml"/><Relationship Id="rId9" Type="http://schemas.openxmlformats.org/officeDocument/2006/relationships/image" Target="../media/image126.jpeg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ebevec.org/Pinhole/" TargetMode="External"/><Relationship Id="rId5" Type="http://schemas.openxmlformats.org/officeDocument/2006/relationships/image" Target="../media/image9.jpeg"/><Relationship Id="rId4" Type="http://schemas.openxmlformats.org/officeDocument/2006/relationships/hyperlink" Target="http://www.debevec.org/Pinhole/35mm-pinhole-camera.jpg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403706"/>
            <a:ext cx="8077200" cy="1469571"/>
          </a:xfrm>
        </p:spPr>
        <p:txBody>
          <a:bodyPr>
            <a:normAutofit/>
          </a:bodyPr>
          <a:lstStyle/>
          <a:p>
            <a:pPr algn="l"/>
            <a:r>
              <a:rPr lang="en-US" sz="3600" b="0" dirty="0"/>
              <a:t>Cameras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81000" y="-164275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Bef>
                <a:spcPct val="0"/>
              </a:spcBef>
              <a:defRPr/>
            </a:pPr>
            <a:r>
              <a:rPr lang="en-US" sz="4400" b="1" dirty="0">
                <a:latin typeface="+mj-lt"/>
                <a:ea typeface="+mj-ea"/>
                <a:cs typeface="+mj-cs"/>
              </a:rPr>
              <a:t>CS5670: Computer Vision</a:t>
            </a:r>
          </a:p>
        </p:txBody>
      </p:sp>
      <p:sp>
        <p:nvSpPr>
          <p:cNvPr id="8" name="Rectangle 7"/>
          <p:cNvSpPr/>
          <p:nvPr/>
        </p:nvSpPr>
        <p:spPr>
          <a:xfrm>
            <a:off x="-152400" y="1600200"/>
            <a:ext cx="12496800" cy="4572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01600" dist="762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7" descr="fed_plas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9000" y="2514600"/>
            <a:ext cx="5181600" cy="3697890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101802" y="6550224"/>
            <a:ext cx="1566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S. Lazebnik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970" name="Picture 2" descr="https://petapixel.com/assets/uploads/2019/07/Williestruther4month2018Dec-Apr-005-2-800x497.jpg">
            <a:extLst>
              <a:ext uri="{FF2B5EF4-FFF2-40B4-BE49-F238E27FC236}">
                <a16:creationId xmlns:a16="http://schemas.microsoft.com/office/drawing/2014/main" id="{7FE202C3-E581-4375-B6B2-E2DB42504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14401"/>
            <a:ext cx="7620000" cy="473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2" name="Picture 4" descr="https://petapixel.com/assets/uploads/2019/07/IMG_6237-800x600.jpg">
            <a:extLst>
              <a:ext uri="{FF2B5EF4-FFF2-40B4-BE49-F238E27FC236}">
                <a16:creationId xmlns:a16="http://schemas.microsoft.com/office/drawing/2014/main" id="{0052B19A-9794-4B63-8C99-0608E3F27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752975"/>
            <a:ext cx="238760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1F27CF-9008-45C3-A0F7-36FA35BED218}"/>
              </a:ext>
            </a:extLst>
          </p:cNvPr>
          <p:cNvSpPr/>
          <p:nvPr/>
        </p:nvSpPr>
        <p:spPr>
          <a:xfrm>
            <a:off x="2133600" y="6096001"/>
            <a:ext cx="457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https://petapixel.com/2019/07/17/this-is-the-worlds-first-solargraphy-timelapse/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64754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grpSp>
        <p:nvGrpSpPr>
          <p:cNvPr id="2" name="Group 4"/>
          <p:cNvGrpSpPr>
            <a:grpSpLocks noChangeAspect="1"/>
          </p:cNvGrpSpPr>
          <p:nvPr>
            <p:custDataLst>
              <p:tags r:id="rId2"/>
            </p:custDataLst>
          </p:nvPr>
        </p:nvGrpSpPr>
        <p:grpSpPr bwMode="auto">
          <a:xfrm>
            <a:off x="2987676" y="1524000"/>
            <a:ext cx="6003925" cy="5638800"/>
            <a:chOff x="922" y="806"/>
            <a:chExt cx="2551" cy="2905"/>
          </a:xfrm>
        </p:grpSpPr>
        <p:pic>
          <p:nvPicPr>
            <p:cNvPr id="9222" name="Picture 5" descr="pinhole_diff2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3" name="Rectangle 6"/>
            <p:cNvSpPr>
              <a:spLocks noChangeAspect="1"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en-US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9220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2209800" y="5105400"/>
            <a:ext cx="7772400" cy="609600"/>
          </a:xfrm>
        </p:spPr>
        <p:txBody>
          <a:bodyPr>
            <a:normAutofit fontScale="85000" lnSpcReduction="10000"/>
          </a:bodyPr>
          <a:lstStyle/>
          <a:p>
            <a:r>
              <a:rPr lang="en-US"/>
              <a:t>Why not make the aperture as small as possible?</a:t>
            </a:r>
          </a:p>
        </p:txBody>
      </p:sp>
      <p:sp>
        <p:nvSpPr>
          <p:cNvPr id="54579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5527676"/>
            <a:ext cx="7772400" cy="87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Less light gets through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i="1" dirty="0"/>
              <a:t>Diffraction</a:t>
            </a:r>
            <a:r>
              <a:rPr lang="en-US" sz="2400" dirty="0"/>
              <a:t> effects...</a:t>
            </a:r>
          </a:p>
        </p:txBody>
      </p:sp>
    </p:spTree>
    <p:extLst>
      <p:ext uri="{BB962C8B-B14F-4D97-AF65-F5344CB8AC3E}">
        <p14:creationId xmlns:p14="http://schemas.microsoft.com/office/powerpoint/2010/main" val="204760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7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5799" grpId="0" build="p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Shrinking the aperture</a:t>
            </a:r>
          </a:p>
        </p:txBody>
      </p:sp>
      <p:pic>
        <p:nvPicPr>
          <p:cNvPr id="10243" name="Picture 7" descr="pinhole_diff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2522" y="1371600"/>
            <a:ext cx="4673256" cy="533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59914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295400" y="4648200"/>
            <a:ext cx="9601200" cy="198120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A lens focuses light onto the film</a:t>
            </a:r>
          </a:p>
          <a:p>
            <a:pPr lvl="1"/>
            <a:r>
              <a:rPr lang="en-US" dirty="0"/>
              <a:t>There is a specific distance at which objects are “in focus”</a:t>
            </a:r>
          </a:p>
          <a:p>
            <a:pPr lvl="2"/>
            <a:r>
              <a:rPr lang="en-US" dirty="0"/>
              <a:t>other points project to a “circle of confusion” in the image</a:t>
            </a:r>
          </a:p>
          <a:p>
            <a:pPr lvl="1"/>
            <a:r>
              <a:rPr lang="en-US" dirty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3278188" y="1752601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840164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95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13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3840164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4144963" y="2676526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132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8610600" y="3321053"/>
            <a:ext cx="1651000" cy="646113"/>
            <a:chOff x="4464" y="2092"/>
            <a:chExt cx="1040" cy="407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08" y="2092"/>
              <a:ext cx="796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dirty="0">
                  <a:latin typeface="+mj-lt"/>
                </a:rPr>
                <a:t>“circle of </a:t>
              </a:r>
            </a:p>
            <a:p>
              <a:pPr algn="ctr"/>
              <a:r>
                <a:rPr lang="en-US" dirty="0">
                  <a:latin typeface="+mj-lt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87120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5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398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800600"/>
            <a:ext cx="7772400" cy="1524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The human eye is a camera</a:t>
            </a:r>
          </a:p>
          <a:p>
            <a:pPr lvl="1"/>
            <a:r>
              <a:rPr lang="en-US" b="1" dirty="0"/>
              <a:t>Iris</a:t>
            </a:r>
            <a:r>
              <a:rPr lang="en-US" dirty="0"/>
              <a:t> - </a:t>
            </a:r>
            <a:r>
              <a:rPr lang="en-US" sz="1800" dirty="0"/>
              <a:t>colored annulus with radial muscles</a:t>
            </a:r>
          </a:p>
          <a:p>
            <a:pPr lvl="1"/>
            <a:r>
              <a:rPr lang="en-US" b="1" dirty="0"/>
              <a:t>Pupil</a:t>
            </a:r>
            <a:r>
              <a:rPr lang="en-US" dirty="0"/>
              <a:t> - </a:t>
            </a:r>
            <a:r>
              <a:rPr lang="en-US" sz="1800" dirty="0"/>
              <a:t>the hole (aperture) whose size is controlled by the iris</a:t>
            </a:r>
          </a:p>
          <a:p>
            <a:pPr lvl="1"/>
            <a:r>
              <a:rPr lang="en-US" sz="1800" dirty="0"/>
              <a:t>What’s the “film”?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30588" y="1446212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5013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09800" y="62484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photoreceptor cells (rods and cones) in the </a:t>
            </a:r>
            <a:r>
              <a:rPr lang="en-US" sz="1600" b="1" dirty="0"/>
              <a:t>retina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0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5013" grpId="0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79A9275-3EEF-4C12-A359-254566900432}"/>
              </a:ext>
            </a:extLst>
          </p:cNvPr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17170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5-03-02 at 9.39.0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1" y="304800"/>
            <a:ext cx="9301989" cy="60198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24000" y="6383180"/>
            <a:ext cx="9829800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>
                <a:hlinkClick r:id="rId3"/>
              </a:rPr>
              <a:t>http://www.telegraph.co.uk/news/earth/earthpicturegalleries/7598120/Animal-eyes-quiz-Can-you-work-out-which-creatures-these-are-from-their-eyes.html?image=25</a:t>
            </a:r>
            <a:r>
              <a:rPr lang="en-US" sz="1050" dirty="0"/>
              <a:t> </a:t>
            </a:r>
          </a:p>
        </p:txBody>
      </p:sp>
      <p:pic>
        <p:nvPicPr>
          <p:cNvPr id="6" name="Picture 5" descr="Screen Shot 2015-03-02 at 9.39.09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2769715"/>
            <a:ext cx="7670800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86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7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00200" y="3886200"/>
            <a:ext cx="4231744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228600" y="609600"/>
            <a:ext cx="5181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/>
              <a:t>Eyes in nature: </a:t>
            </a:r>
            <a:br>
              <a:rPr lang="en-US" dirty="0"/>
            </a:br>
            <a:r>
              <a:rPr lang="en-US" dirty="0"/>
              <a:t>eyespots to pinhole camera</a:t>
            </a:r>
          </a:p>
        </p:txBody>
      </p:sp>
      <p:pic>
        <p:nvPicPr>
          <p:cNvPr id="420865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00200" y="2514600"/>
            <a:ext cx="3112071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3600" y="0"/>
            <a:ext cx="4575266" cy="68580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943600" y="661178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http://</a:t>
            </a:r>
            <a:r>
              <a:rPr lang="en-US" sz="1000" dirty="0" err="1">
                <a:solidFill>
                  <a:schemeClr val="bg1"/>
                </a:solidFill>
              </a:rPr>
              <a:t>upload.wikimedia.org</a:t>
            </a:r>
            <a:r>
              <a:rPr lang="en-US" sz="1000" dirty="0">
                <a:solidFill>
                  <a:schemeClr val="bg1"/>
                </a:solidFill>
              </a:rPr>
              <a:t>/</a:t>
            </a:r>
            <a:r>
              <a:rPr lang="en-US" sz="1000" dirty="0" err="1">
                <a:solidFill>
                  <a:schemeClr val="bg1"/>
                </a:solidFill>
              </a:rPr>
              <a:t>wikipedia</a:t>
            </a:r>
            <a:r>
              <a:rPr lang="en-US" sz="1000" dirty="0">
                <a:solidFill>
                  <a:schemeClr val="bg1"/>
                </a:solidFill>
              </a:rPr>
              <a:t>/commons/6/6d/</a:t>
            </a:r>
            <a:r>
              <a:rPr lang="en-US" sz="1000" dirty="0" err="1">
                <a:solidFill>
                  <a:schemeClr val="bg1"/>
                </a:solidFill>
              </a:rPr>
              <a:t>Mantis_shrimp.jpg</a:t>
            </a:r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003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  <p:pic>
        <p:nvPicPr>
          <p:cNvPr id="3076" name="Picture 20" descr="Julian Beever chalk artist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1" y="1428750"/>
            <a:ext cx="6429375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idewalk art glob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5600" y="1447800"/>
            <a:ext cx="6400800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/>
              <a:t>Projection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4921E9-3C28-4017-9D01-B9C9276F86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766514-2497-4A3B-B693-8436DB2E5B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10820400" cy="4724400"/>
          </a:xfrm>
        </p:spPr>
        <p:txBody>
          <a:bodyPr>
            <a:normAutofit/>
          </a:bodyPr>
          <a:lstStyle/>
          <a:p>
            <a:r>
              <a:rPr lang="en-US" dirty="0"/>
              <a:t>Take-home midterm will be handed out at the end of class</a:t>
            </a:r>
          </a:p>
          <a:p>
            <a:pPr lvl="1"/>
            <a:r>
              <a:rPr lang="en-US" dirty="0"/>
              <a:t>Due Tuesday, March 7, by 1pm (beginning of class)</a:t>
            </a:r>
          </a:p>
          <a:p>
            <a:endParaRPr lang="en-US" sz="1800" dirty="0"/>
          </a:p>
          <a:p>
            <a:r>
              <a:rPr lang="en-US" dirty="0"/>
              <a:t>Project 2 Report due tonight by 8pm</a:t>
            </a:r>
          </a:p>
          <a:p>
            <a:pPr marL="0" indent="0">
              <a:buNone/>
            </a:pPr>
            <a:endParaRPr lang="en-US" sz="1800" dirty="0"/>
          </a:p>
          <a:p>
            <a:r>
              <a:rPr lang="en-US" dirty="0"/>
              <a:t>Project 3: Panorama Stitching</a:t>
            </a:r>
          </a:p>
          <a:p>
            <a:pPr lvl="1"/>
            <a:r>
              <a:rPr lang="en-US" dirty="0"/>
              <a:t>To be released next Tuesday, March 7</a:t>
            </a:r>
          </a:p>
          <a:p>
            <a:pPr lvl="1"/>
            <a:r>
              <a:rPr lang="en-US" dirty="0"/>
              <a:t>Tentative due date: Friday, March 17</a:t>
            </a:r>
          </a:p>
        </p:txBody>
      </p:sp>
    </p:spTree>
    <p:extLst>
      <p:ext uri="{BB962C8B-B14F-4D97-AF65-F5344CB8AC3E}">
        <p14:creationId xmlns:p14="http://schemas.microsoft.com/office/powerpoint/2010/main" val="37072695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Müller-Lyer Illusion</a:t>
            </a:r>
          </a:p>
        </p:txBody>
      </p:sp>
      <p:grpSp>
        <p:nvGrpSpPr>
          <p:cNvPr id="2" name="Group 1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924300" y="1752600"/>
            <a:ext cx="4584700" cy="3430588"/>
            <a:chOff x="1512" y="1920"/>
            <a:chExt cx="2888" cy="2161"/>
          </a:xfrm>
        </p:grpSpPr>
        <p:sp>
          <p:nvSpPr>
            <p:cNvPr id="5129" name="Rectangle 7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512" y="3868"/>
              <a:ext cx="2888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>
                  <a:latin typeface="+mj-lt"/>
                  <a:hlinkClick r:id="rId10"/>
                </a:rPr>
                <a:t>https://en.wikipedia.org/wiki/Müller-Lyer_illusion</a:t>
              </a:r>
              <a:endParaRPr lang="en-US" sz="1600" dirty="0">
                <a:latin typeface="+mj-lt"/>
              </a:endParaRPr>
            </a:p>
          </p:txBody>
        </p:sp>
        <p:pic>
          <p:nvPicPr>
            <p:cNvPr id="5130" name="Picture 8"/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36" y="1920"/>
              <a:ext cx="2832" cy="1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1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267200" y="2543175"/>
            <a:ext cx="3048000" cy="1009650"/>
            <a:chOff x="1728" y="2418"/>
            <a:chExt cx="1920" cy="636"/>
          </a:xfrm>
        </p:grpSpPr>
        <p:sp>
          <p:nvSpPr>
            <p:cNvPr id="5127" name="Line 9"/>
            <p:cNvSpPr>
              <a:spLocks noChangeShapeType="1"/>
            </p:cNvSpPr>
            <p:nvPr>
              <p:custDataLst>
                <p:tags r:id="rId4"/>
              </p:custDataLst>
            </p:nvPr>
          </p:nvSpPr>
          <p:spPr bwMode="auto">
            <a:xfrm>
              <a:off x="1728" y="2418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128" name="Line 10"/>
            <p:cNvSpPr>
              <a:spLocks noChangeShapeType="1"/>
            </p:cNvSpPr>
            <p:nvPr>
              <p:custDataLst>
                <p:tags r:id="rId5"/>
              </p:custDataLst>
            </p:nvPr>
          </p:nvSpPr>
          <p:spPr bwMode="auto">
            <a:xfrm>
              <a:off x="1728" y="3054"/>
              <a:ext cx="1920" cy="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FB560-DA2A-4A4F-9BA4-B3307C494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Geometric Model: A Pinhole Camera</a:t>
            </a:r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3E0F218-BFD4-41E9-BC25-807FB9F49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295400"/>
            <a:ext cx="6858000" cy="46290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FB8198-CA50-4626-9B21-CEA82B83707F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1417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8601" y="1828800"/>
            <a:ext cx="6098163" cy="4626851"/>
          </a:xfrm>
        </p:spPr>
        <p:txBody>
          <a:bodyPr>
            <a:normAutofit/>
          </a:bodyPr>
          <a:lstStyle/>
          <a:p>
            <a:r>
              <a:rPr lang="en-US" sz="2800" dirty="0"/>
              <a:t>The coordinate system</a:t>
            </a:r>
          </a:p>
          <a:p>
            <a:pPr lvl="1"/>
            <a:r>
              <a:rPr lang="en-US" sz="2000" dirty="0"/>
              <a:t>We use the pinhole model as an approximation</a:t>
            </a:r>
          </a:p>
          <a:p>
            <a:pPr lvl="1"/>
            <a:r>
              <a:rPr lang="en-US" sz="2000" dirty="0"/>
              <a:t>Put the optical center (aka Center of Projection, or COP) at the origin</a:t>
            </a:r>
          </a:p>
          <a:p>
            <a:pPr lvl="1"/>
            <a:r>
              <a:rPr lang="en-US" sz="2000" dirty="0"/>
              <a:t>Put the Image Plane (aka Projection Plane) </a:t>
            </a:r>
            <a:r>
              <a:rPr lang="en-US" sz="2000" i="1" dirty="0"/>
              <a:t>in front</a:t>
            </a:r>
            <a:r>
              <a:rPr lang="en-US" sz="2000" dirty="0"/>
              <a:t> of the COP (Why)?</a:t>
            </a:r>
            <a:endParaRPr lang="en-US" sz="1800" dirty="0"/>
          </a:p>
          <a:p>
            <a:pPr lvl="1"/>
            <a:r>
              <a:rPr lang="en-US" sz="2000" dirty="0"/>
              <a:t>The camera looks down the </a:t>
            </a:r>
            <a:r>
              <a:rPr lang="en-US" sz="2000" i="1" dirty="0"/>
              <a:t>positive</a:t>
            </a:r>
            <a:r>
              <a:rPr lang="en-US" sz="2000" dirty="0"/>
              <a:t> z-axis, and the y-axis points down</a:t>
            </a:r>
          </a:p>
          <a:p>
            <a:pPr lvl="2"/>
            <a:r>
              <a:rPr lang="en-US" sz="1800" dirty="0"/>
              <a:t>we like this if we want right-handed-coordinates</a:t>
            </a:r>
          </a:p>
          <a:p>
            <a:pPr lvl="2"/>
            <a:r>
              <a:rPr lang="en-US" sz="1800" dirty="0"/>
              <a:t>other versions are possible (e.g., OpenGL)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Modeling projection</a:t>
            </a:r>
          </a:p>
        </p:txBody>
      </p:sp>
      <p:sp>
        <p:nvSpPr>
          <p:cNvPr id="18436" name="Rectangle 5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68800" y="990601"/>
            <a:ext cx="3479800" cy="290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8438" name="Rectangle 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362200" y="1905000"/>
            <a:ext cx="77724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143000" lvl="2" indent="-228600">
              <a:spcBef>
                <a:spcPct val="20000"/>
              </a:spcBef>
              <a:buFontTx/>
              <a:buChar char="–"/>
            </a:pPr>
            <a:endParaRPr lang="en-US" sz="1600">
              <a:latin typeface="Arial" charset="0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D070645E-9ACF-4BC8-9C13-E7FC15D27DD5}"/>
              </a:ext>
            </a:extLst>
          </p:cNvPr>
          <p:cNvGrpSpPr/>
          <p:nvPr/>
        </p:nvGrpSpPr>
        <p:grpSpPr>
          <a:xfrm>
            <a:off x="7012389" y="1524000"/>
            <a:ext cx="3655611" cy="3662658"/>
            <a:chOff x="6840283" y="528342"/>
            <a:chExt cx="3655611" cy="3662658"/>
          </a:xfrm>
        </p:grpSpPr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CC052BEF-24A5-41CC-9DFA-B25BBE420A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8600" y="1581090"/>
              <a:ext cx="0" cy="228600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EEF5208-8F60-464E-BA7D-EACC7D3BD5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79127" y="1581090"/>
              <a:ext cx="1054392" cy="1442243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F94C211-20DB-4206-B778-D950DA754F7E}"/>
                </a:ext>
              </a:extLst>
            </p:cNvPr>
            <p:cNvSpPr txBox="1"/>
            <p:nvPr/>
          </p:nvSpPr>
          <p:spPr>
            <a:xfrm>
              <a:off x="10059912" y="1748646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z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84718F9-C756-4193-B97E-A0BC20EE2158}"/>
                </a:ext>
              </a:extLst>
            </p:cNvPr>
            <p:cNvSpPr txBox="1"/>
            <p:nvPr/>
          </p:nvSpPr>
          <p:spPr>
            <a:xfrm>
              <a:off x="6840283" y="2974669"/>
              <a:ext cx="30328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x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9922A02-8397-4C1C-BC90-3A5D2CB3A213}"/>
                </a:ext>
              </a:extLst>
            </p:cNvPr>
            <p:cNvSpPr txBox="1"/>
            <p:nvPr/>
          </p:nvSpPr>
          <p:spPr>
            <a:xfrm>
              <a:off x="7697712" y="3790890"/>
              <a:ext cx="30489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y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1D9E8E11-49F4-45F6-92EE-CFE334F20635}"/>
                </a:ext>
              </a:extLst>
            </p:cNvPr>
            <p:cNvSpPr/>
            <p:nvPr/>
          </p:nvSpPr>
          <p:spPr>
            <a:xfrm>
              <a:off x="7789250" y="1907835"/>
              <a:ext cx="113994" cy="11399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Parallelogram 19">
              <a:extLst>
                <a:ext uri="{FF2B5EF4-FFF2-40B4-BE49-F238E27FC236}">
                  <a16:creationId xmlns:a16="http://schemas.microsoft.com/office/drawing/2014/main" id="{E6134FE4-D1C1-4118-A6BB-2E156568048A}"/>
                </a:ext>
              </a:extLst>
            </p:cNvPr>
            <p:cNvSpPr/>
            <p:nvPr/>
          </p:nvSpPr>
          <p:spPr>
            <a:xfrm rot="5400000" flipV="1">
              <a:off x="7522216" y="1692927"/>
              <a:ext cx="2824458" cy="495287"/>
            </a:xfrm>
            <a:prstGeom prst="parallelogram">
              <a:avLst>
                <a:gd name="adj" fmla="val 186475"/>
              </a:avLst>
            </a:prstGeom>
            <a:solidFill>
              <a:schemeClr val="bg1">
                <a:lumMod val="8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4E01A51F-4BA3-47D4-AC58-CC40FCEF45AC}"/>
                </a:ext>
              </a:extLst>
            </p:cNvPr>
            <p:cNvCxnSpPr>
              <a:cxnSpLocks/>
            </p:cNvCxnSpPr>
            <p:nvPr/>
          </p:nvCxnSpPr>
          <p:spPr>
            <a:xfrm>
              <a:off x="7467600" y="1961506"/>
              <a:ext cx="122941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" name="Straight Arrow Connector 2">
              <a:extLst>
                <a:ext uri="{FF2B5EF4-FFF2-40B4-BE49-F238E27FC236}">
                  <a16:creationId xmlns:a16="http://schemas.microsoft.com/office/drawing/2014/main" id="{6B039D68-22B9-4BDC-85BF-2CC7A77760C8}"/>
                </a:ext>
              </a:extLst>
            </p:cNvPr>
            <p:cNvCxnSpPr>
              <a:cxnSpLocks/>
            </p:cNvCxnSpPr>
            <p:nvPr/>
          </p:nvCxnSpPr>
          <p:spPr>
            <a:xfrm>
              <a:off x="8955911" y="1962090"/>
              <a:ext cx="1134319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1E9A617B-C127-44EB-A262-4EA09E2793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846035" y="1635462"/>
              <a:ext cx="849446" cy="320902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EA0275E-8C9C-4F95-971D-94BD8C9781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55399" y="1283825"/>
              <a:ext cx="668953" cy="252714"/>
            </a:xfrm>
            <a:prstGeom prst="straightConnector1">
              <a:avLst/>
            </a:prstGeom>
            <a:ln w="1905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0C3B7CA5-33A7-4AAA-8E30-16B7C62A89A0}"/>
                </a:ext>
              </a:extLst>
            </p:cNvPr>
            <p:cNvSpPr/>
            <p:nvPr/>
          </p:nvSpPr>
          <p:spPr>
            <a:xfrm>
              <a:off x="9624352" y="1219200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AD37B65D-68DA-45B3-9ED6-E8174F454649}"/>
                </a:ext>
              </a:extLst>
            </p:cNvPr>
            <p:cNvSpPr txBox="1"/>
            <p:nvPr/>
          </p:nvSpPr>
          <p:spPr>
            <a:xfrm>
              <a:off x="9677400" y="1002268"/>
              <a:ext cx="818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(x, y, z)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98C7211-95A0-40F9-BF4B-BAFAA4E140AB}"/>
                </a:ext>
              </a:extLst>
            </p:cNvPr>
            <p:cNvSpPr/>
            <p:nvPr/>
          </p:nvSpPr>
          <p:spPr>
            <a:xfrm>
              <a:off x="8905677" y="1478483"/>
              <a:ext cx="111019" cy="111019"/>
            </a:xfrm>
            <a:prstGeom prst="ellipse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939F66A6-F6B1-4D12-8458-DB3D1A7B988F}"/>
                </a:ext>
              </a:extLst>
            </p:cNvPr>
            <p:cNvCxnSpPr/>
            <p:nvPr/>
          </p:nvCxnSpPr>
          <p:spPr>
            <a:xfrm>
              <a:off x="9677400" y="1330219"/>
              <a:ext cx="0" cy="626145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FD212B3-9464-41C8-9BBC-2FB16CDFF7CA}"/>
                </a:ext>
              </a:extLst>
            </p:cNvPr>
            <p:cNvCxnSpPr>
              <a:cxnSpLocks/>
            </p:cNvCxnSpPr>
            <p:nvPr/>
          </p:nvCxnSpPr>
          <p:spPr>
            <a:xfrm>
              <a:off x="8964080" y="1581090"/>
              <a:ext cx="0" cy="36761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9E9D954C-86EE-46ED-A90F-B3C535B505A6}"/>
                </a:ext>
              </a:extLst>
            </p:cNvPr>
            <p:cNvSpPr txBox="1"/>
            <p:nvPr/>
          </p:nvSpPr>
          <p:spPr>
            <a:xfrm>
              <a:off x="9235137" y="629079"/>
              <a:ext cx="8570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(x’, y’, f)</a:t>
              </a: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7A398A2-D116-42E3-8334-FBADDA1B19FF}"/>
                </a:ext>
              </a:extLst>
            </p:cNvPr>
            <p:cNvCxnSpPr/>
            <p:nvPr/>
          </p:nvCxnSpPr>
          <p:spPr>
            <a:xfrm>
              <a:off x="7846035" y="2819400"/>
              <a:ext cx="840766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AF34328-DD3B-4B87-BB2A-FF49E948291E}"/>
                </a:ext>
              </a:extLst>
            </p:cNvPr>
            <p:cNvSpPr txBox="1"/>
            <p:nvPr/>
          </p:nvSpPr>
          <p:spPr>
            <a:xfrm>
              <a:off x="8153400" y="2503116"/>
              <a:ext cx="2519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</p:grpSp>
      <p:cxnSp>
        <p:nvCxnSpPr>
          <p:cNvPr id="52" name="Straight Arrow Connector 51">
            <a:extLst>
              <a:ext uri="{FF2B5EF4-FFF2-40B4-BE49-F238E27FC236}">
                <a16:creationId xmlns:a16="http://schemas.microsoft.com/office/drawing/2014/main" id="{D79F6BC7-936B-457E-B2BB-D33DD6E412DF}"/>
              </a:ext>
            </a:extLst>
          </p:cNvPr>
          <p:cNvCxnSpPr>
            <a:cxnSpLocks/>
            <a:endCxn id="46" idx="7"/>
          </p:cNvCxnSpPr>
          <p:nvPr/>
        </p:nvCxnSpPr>
        <p:spPr>
          <a:xfrm flipH="1">
            <a:off x="9172544" y="1981200"/>
            <a:ext cx="458521" cy="50919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DC9727F-EA60-49F0-B7F3-3975BACBF3E0}"/>
              </a:ext>
            </a:extLst>
          </p:cNvPr>
          <p:cNvCxnSpPr>
            <a:cxnSpLocks/>
          </p:cNvCxnSpPr>
          <p:nvPr/>
        </p:nvCxnSpPr>
        <p:spPr>
          <a:xfrm>
            <a:off x="7417904" y="1981462"/>
            <a:ext cx="527841" cy="810109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EAFB9E06-19C8-430A-A37F-07B32E1D90E5}"/>
              </a:ext>
            </a:extLst>
          </p:cNvPr>
          <p:cNvSpPr txBox="1"/>
          <p:nvPr/>
        </p:nvSpPr>
        <p:spPr>
          <a:xfrm>
            <a:off x="5791200" y="1611868"/>
            <a:ext cx="26938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Center of Projection (COP)</a:t>
            </a:r>
          </a:p>
        </p:txBody>
      </p: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1AE41F30-9114-4617-B353-688B5422BD22}"/>
              </a:ext>
            </a:extLst>
          </p:cNvPr>
          <p:cNvCxnSpPr>
            <a:cxnSpLocks/>
          </p:cNvCxnSpPr>
          <p:nvPr/>
        </p:nvCxnSpPr>
        <p:spPr>
          <a:xfrm flipH="1" flipV="1">
            <a:off x="9296400" y="3815059"/>
            <a:ext cx="703167" cy="813662"/>
          </a:xfrm>
          <a:prstGeom prst="straightConnector1">
            <a:avLst/>
          </a:prstGeom>
          <a:ln w="190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FC8DF24F-9E13-4D7E-AB99-5B12E1C252BC}"/>
              </a:ext>
            </a:extLst>
          </p:cNvPr>
          <p:cNvSpPr txBox="1"/>
          <p:nvPr/>
        </p:nvSpPr>
        <p:spPr>
          <a:xfrm>
            <a:off x="9573369" y="4617271"/>
            <a:ext cx="1368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Plane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B994538C-6123-4910-8AD1-8769E0203264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381000" y="2052340"/>
            <a:ext cx="5594540" cy="44246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Projection equations</a:t>
            </a:r>
          </a:p>
          <a:p>
            <a:pPr lvl="1"/>
            <a:r>
              <a:rPr lang="en-US" sz="2000" dirty="0"/>
              <a:t>Compute intersection with PP of ray from (</a:t>
            </a:r>
            <a:r>
              <a:rPr lang="en-US" sz="2000" dirty="0" err="1"/>
              <a:t>x,y,z</a:t>
            </a:r>
            <a:r>
              <a:rPr lang="en-US" sz="2000" dirty="0"/>
              <a:t>) to COP</a:t>
            </a:r>
          </a:p>
          <a:p>
            <a:pPr lvl="1"/>
            <a:r>
              <a:rPr lang="en-US" sz="2000" dirty="0"/>
              <a:t>Derived using similar triangles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We get the projection by throwing out the last coordinate:</a:t>
            </a:r>
          </a:p>
          <a:p>
            <a:pPr lvl="1"/>
            <a:endParaRPr lang="en-US" sz="2000" dirty="0"/>
          </a:p>
        </p:txBody>
      </p:sp>
      <p:pic>
        <p:nvPicPr>
          <p:cNvPr id="467972" name="Picture 4">
            <a:extLst>
              <a:ext uri="{FF2B5EF4-FFF2-40B4-BE49-F238E27FC236}">
                <a16:creationId xmlns:a16="http://schemas.microsoft.com/office/drawing/2014/main" id="{6942C8C3-5742-4224-8408-8553157374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104" y="3624032"/>
            <a:ext cx="3439699" cy="650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978" name="Picture 10">
            <a:extLst>
              <a:ext uri="{FF2B5EF4-FFF2-40B4-BE49-F238E27FC236}">
                <a16:creationId xmlns:a16="http://schemas.microsoft.com/office/drawing/2014/main" id="{93F3F6CA-8E67-4876-AE76-32F3D35C9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312" y="4986603"/>
            <a:ext cx="3367930" cy="713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5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Modeling projection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524000" y="1447800"/>
            <a:ext cx="7772400" cy="533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Is this a linear transformation?</a:t>
            </a:r>
          </a:p>
        </p:txBody>
      </p:sp>
      <p:sp>
        <p:nvSpPr>
          <p:cNvPr id="20484" name="Rectangle 22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0" y="2057400"/>
            <a:ext cx="7772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endParaRPr lang="en-US" sz="2400" dirty="0"/>
          </a:p>
          <a:p>
            <a:pPr marL="342900" indent="-342900">
              <a:spcBef>
                <a:spcPct val="20000"/>
              </a:spcBef>
            </a:pPr>
            <a:r>
              <a:rPr lang="en-US" sz="2000" dirty="0"/>
              <a:t>Homogeneous coordinates to the rescue—again!</a:t>
            </a:r>
          </a:p>
        </p:txBody>
      </p:sp>
      <p:sp>
        <p:nvSpPr>
          <p:cNvPr id="20485" name="Text Box 3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17876" y="4133851"/>
            <a:ext cx="286777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image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6" name="Text Box 3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065964" y="4122738"/>
            <a:ext cx="282865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400"/>
              <a:t>homogeneous scene </a:t>
            </a:r>
          </a:p>
          <a:p>
            <a:pPr algn="ctr"/>
            <a:r>
              <a:rPr lang="en-US" sz="2400"/>
              <a:t>coordinates</a:t>
            </a:r>
          </a:p>
        </p:txBody>
      </p:sp>
      <p:sp>
        <p:nvSpPr>
          <p:cNvPr id="20487" name="Rectangle 34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5037137"/>
            <a:ext cx="7772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/>
              <a:t>Converting </a:t>
            </a:r>
            <a:r>
              <a:rPr lang="en-US" sz="2000" i="1"/>
              <a:t>from</a:t>
            </a:r>
            <a:r>
              <a:rPr lang="en-US" sz="2000"/>
              <a:t> homogeneous coordinates</a:t>
            </a:r>
          </a:p>
        </p:txBody>
      </p:sp>
      <p:pic>
        <p:nvPicPr>
          <p:cNvPr id="20488" name="Picture 35" descr="Edittex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113089" y="2982912"/>
            <a:ext cx="1843087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9" name="Picture 39" descr="Edittex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725738" y="5608637"/>
            <a:ext cx="2622550" cy="103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90" name="Picture 41" descr="Edittex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67450" y="5464176"/>
            <a:ext cx="3276600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0170" name="Rectangle 42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19050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no—division by z is nonlinear</a:t>
            </a:r>
          </a:p>
        </p:txBody>
      </p:sp>
      <p:pic>
        <p:nvPicPr>
          <p:cNvPr id="20492" name="Picture 43" descr="Edittex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646863" y="2830513"/>
            <a:ext cx="21129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1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4" grpId="0"/>
      <p:bldP spid="20485" grpId="0"/>
      <p:bldP spid="20486" grpId="0"/>
      <p:bldP spid="20487" grpId="0"/>
      <p:bldP spid="560170" grpId="0" build="allAtOnce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087272" y="2057400"/>
            <a:ext cx="10093656" cy="5334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400" dirty="0"/>
              <a:t>Projection is a matrix multiply using homogeneous coordinates:</a:t>
            </a:r>
          </a:p>
        </p:txBody>
      </p:sp>
      <p:sp>
        <p:nvSpPr>
          <p:cNvPr id="21511" name="Rectangle 1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43000" y="4800600"/>
            <a:ext cx="108204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400" dirty="0"/>
              <a:t>This is known as </a:t>
            </a:r>
            <a:r>
              <a:rPr lang="en-US" sz="2400" b="1" dirty="0"/>
              <a:t>perspective projection</a:t>
            </a:r>
            <a:endParaRPr lang="en-US" b="1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The matrix is the </a:t>
            </a:r>
            <a:r>
              <a:rPr lang="en-US" sz="2400" b="1" dirty="0"/>
              <a:t>projection matrix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400" dirty="0"/>
              <a:t>(Can also represent as a 4x4 matrix – OpenGL does something like this)</a:t>
            </a:r>
          </a:p>
        </p:txBody>
      </p:sp>
      <p:pic>
        <p:nvPicPr>
          <p:cNvPr id="468998" name="Picture 6">
            <a:extLst>
              <a:ext uri="{FF2B5EF4-FFF2-40B4-BE49-F238E27FC236}">
                <a16:creationId xmlns:a16="http://schemas.microsoft.com/office/drawing/2014/main" id="{DA54AF96-A542-43B0-BBEB-AA8F1986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4536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91451D0-F1CE-48C5-A22B-BD6B62E0BE3D}"/>
              </a:ext>
            </a:extLst>
          </p:cNvPr>
          <p:cNvGrpSpPr/>
          <p:nvPr/>
        </p:nvGrpSpPr>
        <p:grpSpPr>
          <a:xfrm>
            <a:off x="5905502" y="2964449"/>
            <a:ext cx="3395663" cy="1383714"/>
            <a:chOff x="6362702" y="2815225"/>
            <a:chExt cx="3395663" cy="1383714"/>
          </a:xfrm>
        </p:grpSpPr>
        <p:sp>
          <p:nvSpPr>
            <p:cNvPr id="21517" name="Text Box 7"/>
            <p:cNvSpPr txBox="1"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6362702" y="3736976"/>
              <a:ext cx="3395663" cy="4619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2400" dirty="0"/>
                <a:t>divide by third coordinate</a:t>
              </a:r>
            </a:p>
          </p:txBody>
        </p:sp>
        <p:pic>
          <p:nvPicPr>
            <p:cNvPr id="469000" name="Picture 8">
              <a:extLst>
                <a:ext uri="{FF2B5EF4-FFF2-40B4-BE49-F238E27FC236}">
                  <a16:creationId xmlns:a16="http://schemas.microsoft.com/office/drawing/2014/main" id="{6C432347-6221-4ACD-90B6-DB382B8694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6788" y="2815225"/>
              <a:ext cx="1981200" cy="710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uiExpand="1" build="allAtOnce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81000" y="181970"/>
            <a:ext cx="8229600" cy="1143000"/>
          </a:xfrm>
        </p:spPr>
        <p:txBody>
          <a:bodyPr/>
          <a:lstStyle/>
          <a:p>
            <a:r>
              <a:rPr lang="en-US"/>
              <a:t>Perspective Projection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81000" y="1524000"/>
            <a:ext cx="11734800" cy="533400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000" dirty="0"/>
              <a:t>How does scaling the projection matrix change the transformation?</a:t>
            </a:r>
          </a:p>
        </p:txBody>
      </p:sp>
      <p:sp>
        <p:nvSpPr>
          <p:cNvPr id="22535" name="Text Box 1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515100" y="5372102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2000">
              <a:latin typeface="Arial" charset="0"/>
            </a:endParaRPr>
          </a:p>
        </p:txBody>
      </p:sp>
      <p:pic>
        <p:nvPicPr>
          <p:cNvPr id="13" name="Picture 6">
            <a:extLst>
              <a:ext uri="{FF2B5EF4-FFF2-40B4-BE49-F238E27FC236}">
                <a16:creationId xmlns:a16="http://schemas.microsoft.com/office/drawing/2014/main" id="{FB3D8D30-8DA2-4842-8E63-87C51ACA00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0"/>
            <a:ext cx="3943348" cy="1472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8F01AFEE-B786-40C4-98BE-C0599100B5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9588" y="2705089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18" name="Picture 2">
            <a:extLst>
              <a:ext uri="{FF2B5EF4-FFF2-40B4-BE49-F238E27FC236}">
                <a16:creationId xmlns:a16="http://schemas.microsoft.com/office/drawing/2014/main" id="{A0DC0D15-9E1B-453A-8490-B752C9655B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50" y="4290676"/>
            <a:ext cx="1063950" cy="1195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020" name="Picture 4">
            <a:extLst>
              <a:ext uri="{FF2B5EF4-FFF2-40B4-BE49-F238E27FC236}">
                <a16:creationId xmlns:a16="http://schemas.microsoft.com/office/drawing/2014/main" id="{2D810A5A-F7A4-45B2-85BB-EFA79F59C9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053809"/>
            <a:ext cx="2675219" cy="1669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682678E-D2B7-4227-B420-030A0C7FE131}"/>
              </a:ext>
            </a:extLst>
          </p:cNvPr>
          <p:cNvSpPr txBox="1"/>
          <p:nvPr/>
        </p:nvSpPr>
        <p:spPr>
          <a:xfrm>
            <a:off x="854633" y="4495800"/>
            <a:ext cx="16712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Scale by </a:t>
            </a:r>
            <a:r>
              <a:rPr lang="en-US" sz="2800" i="1" dirty="0"/>
              <a:t>f</a:t>
            </a:r>
            <a:r>
              <a:rPr lang="en-US" sz="2800" dirty="0"/>
              <a:t>:</a:t>
            </a:r>
          </a:p>
        </p:txBody>
      </p:sp>
      <p:pic>
        <p:nvPicPr>
          <p:cNvPr id="20" name="Picture 8">
            <a:extLst>
              <a:ext uri="{FF2B5EF4-FFF2-40B4-BE49-F238E27FC236}">
                <a16:creationId xmlns:a16="http://schemas.microsoft.com/office/drawing/2014/main" id="{9DF04A7D-B95B-41DE-B81E-DDE15A6E90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4533525"/>
            <a:ext cx="1981200" cy="71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3">
            <a:extLst>
              <a:ext uri="{FF2B5EF4-FFF2-40B4-BE49-F238E27FC236}">
                <a16:creationId xmlns:a16="http://schemas.microsoft.com/office/drawing/2014/main" id="{7C40D56A-54EF-422F-BE42-E6F2D9840B23}"/>
              </a:ext>
            </a:extLst>
          </p:cNvPr>
          <p:cNvSpPr txBox="1">
            <a:spLocks noChangeArrowheads="1"/>
          </p:cNvSpPr>
          <p:nvPr>
            <p:custDataLst>
              <p:tags r:id="rId4"/>
            </p:custDataLst>
          </p:nvPr>
        </p:nvSpPr>
        <p:spPr>
          <a:xfrm>
            <a:off x="152400" y="5967429"/>
            <a:ext cx="11734800" cy="533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Arial" pitchFamily="34" charset="0"/>
              <a:buNone/>
            </a:pPr>
            <a:r>
              <a:rPr lang="en-US" sz="3000" dirty="0"/>
              <a:t>Scaling a projection matrix produces an equivalent projection matrix!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0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Orthographic projection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81200" y="1417638"/>
            <a:ext cx="8229600" cy="3306763"/>
          </a:xfrm>
        </p:spPr>
        <p:txBody>
          <a:bodyPr>
            <a:noAutofit/>
          </a:bodyPr>
          <a:lstStyle/>
          <a:p>
            <a:r>
              <a:rPr lang="en-US" sz="2800" dirty="0"/>
              <a:t>Special case of perspective projection</a:t>
            </a:r>
          </a:p>
          <a:p>
            <a:pPr lvl="1"/>
            <a:r>
              <a:rPr lang="en-US" sz="2400" dirty="0"/>
              <a:t>Distance from the COP to the PP is infinite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>
              <a:buNone/>
            </a:pPr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Good approximation for telephoto optics</a:t>
            </a:r>
          </a:p>
          <a:p>
            <a:pPr lvl="1"/>
            <a:r>
              <a:rPr lang="en-US" sz="2400" dirty="0"/>
              <a:t>Also called “parallel projection”:  (x, y, z) </a:t>
            </a:r>
            <a:r>
              <a:rPr lang="en-US" sz="2400" dirty="0">
                <a:cs typeface="Arial" charset="0"/>
              </a:rPr>
              <a:t>→ (x, y)</a:t>
            </a:r>
          </a:p>
          <a:p>
            <a:pPr lvl="1"/>
            <a:r>
              <a:rPr lang="en-US" sz="2400" dirty="0"/>
              <a:t>What’s the projection matrix?</a:t>
            </a:r>
          </a:p>
        </p:txBody>
      </p:sp>
      <p:grpSp>
        <p:nvGrpSpPr>
          <p:cNvPr id="2" name="Group 16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930650" y="2590800"/>
            <a:ext cx="3841750" cy="1981178"/>
            <a:chOff x="1420" y="1177"/>
            <a:chExt cx="3146" cy="1622"/>
          </a:xfrm>
        </p:grpSpPr>
        <p:sp>
          <p:nvSpPr>
            <p:cNvPr id="23558" name="Freeform 16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1723" y="1642"/>
              <a:ext cx="1032" cy="742"/>
            </a:xfrm>
            <a:custGeom>
              <a:avLst/>
              <a:gdLst>
                <a:gd name="T0" fmla="*/ 0 w 1032"/>
                <a:gd name="T1" fmla="*/ 319 h 742"/>
                <a:gd name="T2" fmla="*/ 1032 w 1032"/>
                <a:gd name="T3" fmla="*/ 0 h 742"/>
                <a:gd name="T4" fmla="*/ 401 w 1032"/>
                <a:gd name="T5" fmla="*/ 742 h 742"/>
                <a:gd name="T6" fmla="*/ 0 w 1032"/>
                <a:gd name="T7" fmla="*/ 319 h 74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32"/>
                <a:gd name="T13" fmla="*/ 0 h 742"/>
                <a:gd name="T14" fmla="*/ 1032 w 1032"/>
                <a:gd name="T15" fmla="*/ 742 h 74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32" h="742">
                  <a:moveTo>
                    <a:pt x="0" y="319"/>
                  </a:moveTo>
                  <a:lnTo>
                    <a:pt x="1032" y="0"/>
                  </a:lnTo>
                  <a:lnTo>
                    <a:pt x="401" y="742"/>
                  </a:lnTo>
                  <a:lnTo>
                    <a:pt x="0" y="319"/>
                  </a:lnTo>
                  <a:close/>
                </a:path>
              </a:pathLst>
            </a:custGeom>
            <a:noFill/>
            <a:ln w="3492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59" name="Freeform 17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1708" y="1924"/>
              <a:ext cx="45" cy="59"/>
            </a:xfrm>
            <a:custGeom>
              <a:avLst/>
              <a:gdLst>
                <a:gd name="T0" fmla="*/ 22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2 w 45"/>
                <a:gd name="T13" fmla="*/ 59 h 59"/>
                <a:gd name="T14" fmla="*/ 7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7 w 45"/>
                <a:gd name="T23" fmla="*/ 7 h 59"/>
                <a:gd name="T24" fmla="*/ 22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2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0" name="Freeform 18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725" y="1605"/>
              <a:ext cx="45" cy="59"/>
            </a:xfrm>
            <a:custGeom>
              <a:avLst/>
              <a:gdLst>
                <a:gd name="T0" fmla="*/ 23 w 45"/>
                <a:gd name="T1" fmla="*/ 7 h 59"/>
                <a:gd name="T2" fmla="*/ 37 w 45"/>
                <a:gd name="T3" fmla="*/ 0 h 59"/>
                <a:gd name="T4" fmla="*/ 45 w 45"/>
                <a:gd name="T5" fmla="*/ 7 h 59"/>
                <a:gd name="T6" fmla="*/ 45 w 45"/>
                <a:gd name="T7" fmla="*/ 22 h 59"/>
                <a:gd name="T8" fmla="*/ 45 w 45"/>
                <a:gd name="T9" fmla="*/ 37 h 59"/>
                <a:gd name="T10" fmla="*/ 37 w 45"/>
                <a:gd name="T11" fmla="*/ 52 h 59"/>
                <a:gd name="T12" fmla="*/ 23 w 45"/>
                <a:gd name="T13" fmla="*/ 59 h 59"/>
                <a:gd name="T14" fmla="*/ 8 w 45"/>
                <a:gd name="T15" fmla="*/ 59 h 59"/>
                <a:gd name="T16" fmla="*/ 0 w 45"/>
                <a:gd name="T17" fmla="*/ 52 h 59"/>
                <a:gd name="T18" fmla="*/ 0 w 45"/>
                <a:gd name="T19" fmla="*/ 37 h 59"/>
                <a:gd name="T20" fmla="*/ 0 w 45"/>
                <a:gd name="T21" fmla="*/ 22 h 59"/>
                <a:gd name="T22" fmla="*/ 8 w 45"/>
                <a:gd name="T23" fmla="*/ 7 h 59"/>
                <a:gd name="T24" fmla="*/ 23 w 45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5"/>
                <a:gd name="T40" fmla="*/ 0 h 59"/>
                <a:gd name="T41" fmla="*/ 45 w 45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5" h="59">
                  <a:moveTo>
                    <a:pt x="23" y="7"/>
                  </a:moveTo>
                  <a:lnTo>
                    <a:pt x="37" y="0"/>
                  </a:lnTo>
                  <a:lnTo>
                    <a:pt x="45" y="7"/>
                  </a:lnTo>
                  <a:lnTo>
                    <a:pt x="45" y="22"/>
                  </a:lnTo>
                  <a:lnTo>
                    <a:pt x="45" y="37"/>
                  </a:lnTo>
                  <a:lnTo>
                    <a:pt x="37" y="52"/>
                  </a:lnTo>
                  <a:lnTo>
                    <a:pt x="23" y="59"/>
                  </a:lnTo>
                  <a:lnTo>
                    <a:pt x="8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8" y="7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1" name="Freeform 19"/>
            <p:cNvSpPr>
              <a:spLocks/>
            </p:cNvSpPr>
            <p:nvPr>
              <p:custDataLst>
                <p:tags r:id="rId11"/>
              </p:custDataLst>
            </p:nvPr>
          </p:nvSpPr>
          <p:spPr bwMode="auto">
            <a:xfrm>
              <a:off x="2102" y="2354"/>
              <a:ext cx="44" cy="59"/>
            </a:xfrm>
            <a:custGeom>
              <a:avLst/>
              <a:gdLst>
                <a:gd name="T0" fmla="*/ 22 w 44"/>
                <a:gd name="T1" fmla="*/ 7 h 59"/>
                <a:gd name="T2" fmla="*/ 37 w 44"/>
                <a:gd name="T3" fmla="*/ 0 h 59"/>
                <a:gd name="T4" fmla="*/ 44 w 44"/>
                <a:gd name="T5" fmla="*/ 7 h 59"/>
                <a:gd name="T6" fmla="*/ 44 w 44"/>
                <a:gd name="T7" fmla="*/ 22 h 59"/>
                <a:gd name="T8" fmla="*/ 44 w 44"/>
                <a:gd name="T9" fmla="*/ 37 h 59"/>
                <a:gd name="T10" fmla="*/ 37 w 44"/>
                <a:gd name="T11" fmla="*/ 52 h 59"/>
                <a:gd name="T12" fmla="*/ 22 w 44"/>
                <a:gd name="T13" fmla="*/ 59 h 59"/>
                <a:gd name="T14" fmla="*/ 7 w 44"/>
                <a:gd name="T15" fmla="*/ 59 h 59"/>
                <a:gd name="T16" fmla="*/ 0 w 44"/>
                <a:gd name="T17" fmla="*/ 52 h 59"/>
                <a:gd name="T18" fmla="*/ 0 w 44"/>
                <a:gd name="T19" fmla="*/ 37 h 59"/>
                <a:gd name="T20" fmla="*/ 0 w 44"/>
                <a:gd name="T21" fmla="*/ 22 h 59"/>
                <a:gd name="T22" fmla="*/ 7 w 44"/>
                <a:gd name="T23" fmla="*/ 7 h 59"/>
                <a:gd name="T24" fmla="*/ 22 w 44"/>
                <a:gd name="T25" fmla="*/ 7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4"/>
                <a:gd name="T40" fmla="*/ 0 h 59"/>
                <a:gd name="T41" fmla="*/ 44 w 44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4" h="59">
                  <a:moveTo>
                    <a:pt x="22" y="7"/>
                  </a:moveTo>
                  <a:lnTo>
                    <a:pt x="37" y="0"/>
                  </a:lnTo>
                  <a:lnTo>
                    <a:pt x="44" y="7"/>
                  </a:lnTo>
                  <a:lnTo>
                    <a:pt x="44" y="22"/>
                  </a:lnTo>
                  <a:lnTo>
                    <a:pt x="44" y="37"/>
                  </a:lnTo>
                  <a:lnTo>
                    <a:pt x="37" y="52"/>
                  </a:lnTo>
                  <a:lnTo>
                    <a:pt x="22" y="59"/>
                  </a:lnTo>
                  <a:lnTo>
                    <a:pt x="7" y="59"/>
                  </a:lnTo>
                  <a:lnTo>
                    <a:pt x="0" y="52"/>
                  </a:lnTo>
                  <a:lnTo>
                    <a:pt x="0" y="37"/>
                  </a:lnTo>
                  <a:lnTo>
                    <a:pt x="0" y="22"/>
                  </a:lnTo>
                  <a:lnTo>
                    <a:pt x="7" y="7"/>
                  </a:lnTo>
                  <a:lnTo>
                    <a:pt x="22" y="7"/>
                  </a:lnTo>
                  <a:close/>
                </a:path>
              </a:pathLst>
            </a:custGeom>
            <a:solidFill>
              <a:srgbClr val="000000"/>
            </a:solidFill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2" name="Freeform 62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1420" y="1177"/>
              <a:ext cx="1677" cy="1622"/>
            </a:xfrm>
            <a:custGeom>
              <a:avLst/>
              <a:gdLst>
                <a:gd name="T0" fmla="*/ 0 w 1842"/>
                <a:gd name="T1" fmla="*/ 660 h 1847"/>
                <a:gd name="T2" fmla="*/ 1842 w 1842"/>
                <a:gd name="T3" fmla="*/ 0 h 1847"/>
                <a:gd name="T4" fmla="*/ 1842 w 1842"/>
                <a:gd name="T5" fmla="*/ 1186 h 1847"/>
                <a:gd name="T6" fmla="*/ 0 w 1842"/>
                <a:gd name="T7" fmla="*/ 1847 h 1847"/>
                <a:gd name="T8" fmla="*/ 0 w 1842"/>
                <a:gd name="T9" fmla="*/ 660 h 18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842"/>
                <a:gd name="T16" fmla="*/ 0 h 1847"/>
                <a:gd name="T17" fmla="*/ 1842 w 1842"/>
                <a:gd name="T18" fmla="*/ 1847 h 1847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842" h="1847">
                  <a:moveTo>
                    <a:pt x="0" y="660"/>
                  </a:moveTo>
                  <a:lnTo>
                    <a:pt x="1842" y="0"/>
                  </a:lnTo>
                  <a:lnTo>
                    <a:pt x="1842" y="1186"/>
                  </a:lnTo>
                  <a:lnTo>
                    <a:pt x="0" y="1847"/>
                  </a:lnTo>
                  <a:lnTo>
                    <a:pt x="0" y="660"/>
                  </a:lnTo>
                  <a:close/>
                </a:path>
              </a:pathLst>
            </a:custGeom>
            <a:noFill/>
            <a:ln w="11113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3" name="Rectangle 14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550" y="1427"/>
              <a:ext cx="498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 dirty="0">
                  <a:solidFill>
                    <a:srgbClr val="000000"/>
                  </a:solidFill>
                  <a:latin typeface="Helvetica" pitchFamily="34" charset="0"/>
                </a:rPr>
                <a:t>Image</a:t>
              </a:r>
              <a:endParaRPr lang="en-US" sz="2000" b="1" dirty="0"/>
            </a:p>
          </p:txBody>
        </p:sp>
        <p:sp>
          <p:nvSpPr>
            <p:cNvPr id="23564" name="Rectangle 14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4047" y="1389"/>
              <a:ext cx="463" cy="1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700">
                  <a:solidFill>
                    <a:srgbClr val="000000"/>
                  </a:solidFill>
                  <a:latin typeface="Helvetica" pitchFamily="34" charset="0"/>
                </a:rPr>
                <a:t>World</a:t>
              </a:r>
              <a:endParaRPr lang="en-US" sz="2000" b="1"/>
            </a:p>
          </p:txBody>
        </p:sp>
        <p:grpSp>
          <p:nvGrpSpPr>
            <p:cNvPr id="3" name="Group 149"/>
            <p:cNvGrpSpPr>
              <a:grpSpLocks/>
            </p:cNvGrpSpPr>
            <p:nvPr/>
          </p:nvGrpSpPr>
          <p:grpSpPr bwMode="auto">
            <a:xfrm>
              <a:off x="3504" y="1592"/>
              <a:ext cx="1062" cy="809"/>
              <a:chOff x="3978" y="2483"/>
              <a:chExt cx="1062" cy="809"/>
            </a:xfrm>
          </p:grpSpPr>
          <p:sp>
            <p:nvSpPr>
              <p:cNvPr id="23569" name="Freeform 150"/>
              <p:cNvSpPr>
                <a:spLocks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3978" y="2802"/>
                <a:ext cx="44" cy="59"/>
              </a:xfrm>
              <a:custGeom>
                <a:avLst/>
                <a:gdLst>
                  <a:gd name="T0" fmla="*/ 22 w 44"/>
                  <a:gd name="T1" fmla="*/ 7 h 59"/>
                  <a:gd name="T2" fmla="*/ 37 w 44"/>
                  <a:gd name="T3" fmla="*/ 0 h 59"/>
                  <a:gd name="T4" fmla="*/ 44 w 44"/>
                  <a:gd name="T5" fmla="*/ 7 h 59"/>
                  <a:gd name="T6" fmla="*/ 44 w 44"/>
                  <a:gd name="T7" fmla="*/ 22 h 59"/>
                  <a:gd name="T8" fmla="*/ 44 w 44"/>
                  <a:gd name="T9" fmla="*/ 37 h 59"/>
                  <a:gd name="T10" fmla="*/ 37 w 44"/>
                  <a:gd name="T11" fmla="*/ 52 h 59"/>
                  <a:gd name="T12" fmla="*/ 22 w 44"/>
                  <a:gd name="T13" fmla="*/ 59 h 59"/>
                  <a:gd name="T14" fmla="*/ 7 w 44"/>
                  <a:gd name="T15" fmla="*/ 59 h 59"/>
                  <a:gd name="T16" fmla="*/ 0 w 44"/>
                  <a:gd name="T17" fmla="*/ 52 h 59"/>
                  <a:gd name="T18" fmla="*/ 0 w 44"/>
                  <a:gd name="T19" fmla="*/ 37 h 59"/>
                  <a:gd name="T20" fmla="*/ 0 w 44"/>
                  <a:gd name="T21" fmla="*/ 22 h 59"/>
                  <a:gd name="T22" fmla="*/ 7 w 44"/>
                  <a:gd name="T23" fmla="*/ 7 h 59"/>
                  <a:gd name="T24" fmla="*/ 22 w 44"/>
                  <a:gd name="T25" fmla="*/ 7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4"/>
                  <a:gd name="T40" fmla="*/ 0 h 59"/>
                  <a:gd name="T41" fmla="*/ 44 w 44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4" h="59">
                    <a:moveTo>
                      <a:pt x="22" y="7"/>
                    </a:moveTo>
                    <a:lnTo>
                      <a:pt x="37" y="0"/>
                    </a:lnTo>
                    <a:lnTo>
                      <a:pt x="44" y="7"/>
                    </a:lnTo>
                    <a:lnTo>
                      <a:pt x="44" y="22"/>
                    </a:lnTo>
                    <a:lnTo>
                      <a:pt x="44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7"/>
                    </a:lnTo>
                    <a:lnTo>
                      <a:pt x="22" y="7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0" name="Freeform 151"/>
              <p:cNvSpPr>
                <a:spLocks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4995" y="2483"/>
                <a:ext cx="45" cy="59"/>
              </a:xfrm>
              <a:custGeom>
                <a:avLst/>
                <a:gdLst>
                  <a:gd name="T0" fmla="*/ 22 w 45"/>
                  <a:gd name="T1" fmla="*/ 8 h 59"/>
                  <a:gd name="T2" fmla="*/ 37 w 45"/>
                  <a:gd name="T3" fmla="*/ 0 h 59"/>
                  <a:gd name="T4" fmla="*/ 45 w 45"/>
                  <a:gd name="T5" fmla="*/ 8 h 59"/>
                  <a:gd name="T6" fmla="*/ 45 w 45"/>
                  <a:gd name="T7" fmla="*/ 22 h 59"/>
                  <a:gd name="T8" fmla="*/ 45 w 45"/>
                  <a:gd name="T9" fmla="*/ 37 h 59"/>
                  <a:gd name="T10" fmla="*/ 37 w 45"/>
                  <a:gd name="T11" fmla="*/ 52 h 59"/>
                  <a:gd name="T12" fmla="*/ 22 w 45"/>
                  <a:gd name="T13" fmla="*/ 59 h 59"/>
                  <a:gd name="T14" fmla="*/ 7 w 45"/>
                  <a:gd name="T15" fmla="*/ 59 h 59"/>
                  <a:gd name="T16" fmla="*/ 0 w 45"/>
                  <a:gd name="T17" fmla="*/ 52 h 59"/>
                  <a:gd name="T18" fmla="*/ 0 w 45"/>
                  <a:gd name="T19" fmla="*/ 37 h 59"/>
                  <a:gd name="T20" fmla="*/ 0 w 45"/>
                  <a:gd name="T21" fmla="*/ 22 h 59"/>
                  <a:gd name="T22" fmla="*/ 7 w 45"/>
                  <a:gd name="T23" fmla="*/ 8 h 59"/>
                  <a:gd name="T24" fmla="*/ 22 w 45"/>
                  <a:gd name="T25" fmla="*/ 8 h 5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59"/>
                  <a:gd name="T41" fmla="*/ 45 w 45"/>
                  <a:gd name="T42" fmla="*/ 59 h 59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59">
                    <a:moveTo>
                      <a:pt x="22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2" y="59"/>
                    </a:lnTo>
                    <a:lnTo>
                      <a:pt x="7" y="59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7" y="8"/>
                    </a:lnTo>
                    <a:lnTo>
                      <a:pt x="22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1" name="Freeform 152"/>
              <p:cNvSpPr>
                <a:spLocks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4371" y="3232"/>
                <a:ext cx="45" cy="60"/>
              </a:xfrm>
              <a:custGeom>
                <a:avLst/>
                <a:gdLst>
                  <a:gd name="T0" fmla="*/ 23 w 45"/>
                  <a:gd name="T1" fmla="*/ 8 h 60"/>
                  <a:gd name="T2" fmla="*/ 37 w 45"/>
                  <a:gd name="T3" fmla="*/ 0 h 60"/>
                  <a:gd name="T4" fmla="*/ 45 w 45"/>
                  <a:gd name="T5" fmla="*/ 8 h 60"/>
                  <a:gd name="T6" fmla="*/ 45 w 45"/>
                  <a:gd name="T7" fmla="*/ 22 h 60"/>
                  <a:gd name="T8" fmla="*/ 45 w 45"/>
                  <a:gd name="T9" fmla="*/ 37 h 60"/>
                  <a:gd name="T10" fmla="*/ 37 w 45"/>
                  <a:gd name="T11" fmla="*/ 52 h 60"/>
                  <a:gd name="T12" fmla="*/ 23 w 45"/>
                  <a:gd name="T13" fmla="*/ 60 h 60"/>
                  <a:gd name="T14" fmla="*/ 8 w 45"/>
                  <a:gd name="T15" fmla="*/ 60 h 60"/>
                  <a:gd name="T16" fmla="*/ 0 w 45"/>
                  <a:gd name="T17" fmla="*/ 52 h 60"/>
                  <a:gd name="T18" fmla="*/ 0 w 45"/>
                  <a:gd name="T19" fmla="*/ 37 h 60"/>
                  <a:gd name="T20" fmla="*/ 0 w 45"/>
                  <a:gd name="T21" fmla="*/ 22 h 60"/>
                  <a:gd name="T22" fmla="*/ 8 w 45"/>
                  <a:gd name="T23" fmla="*/ 8 h 60"/>
                  <a:gd name="T24" fmla="*/ 23 w 45"/>
                  <a:gd name="T25" fmla="*/ 8 h 6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w 45"/>
                  <a:gd name="T40" fmla="*/ 0 h 60"/>
                  <a:gd name="T41" fmla="*/ 45 w 45"/>
                  <a:gd name="T42" fmla="*/ 60 h 60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T39" t="T40" r="T41" b="T42"/>
                <a:pathLst>
                  <a:path w="45" h="60">
                    <a:moveTo>
                      <a:pt x="23" y="8"/>
                    </a:moveTo>
                    <a:lnTo>
                      <a:pt x="37" y="0"/>
                    </a:lnTo>
                    <a:lnTo>
                      <a:pt x="45" y="8"/>
                    </a:lnTo>
                    <a:lnTo>
                      <a:pt x="45" y="22"/>
                    </a:lnTo>
                    <a:lnTo>
                      <a:pt x="45" y="37"/>
                    </a:lnTo>
                    <a:lnTo>
                      <a:pt x="37" y="52"/>
                    </a:lnTo>
                    <a:lnTo>
                      <a:pt x="23" y="60"/>
                    </a:lnTo>
                    <a:lnTo>
                      <a:pt x="8" y="60"/>
                    </a:lnTo>
                    <a:lnTo>
                      <a:pt x="0" y="52"/>
                    </a:lnTo>
                    <a:lnTo>
                      <a:pt x="0" y="37"/>
                    </a:lnTo>
                    <a:lnTo>
                      <a:pt x="0" y="22"/>
                    </a:lnTo>
                    <a:lnTo>
                      <a:pt x="8" y="8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000000"/>
              </a:solidFill>
              <a:ln w="11113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3572" name="Freeform 153"/>
              <p:cNvSpPr>
                <a:spLocks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4008" y="2520"/>
                <a:ext cx="1032" cy="742"/>
              </a:xfrm>
              <a:custGeom>
                <a:avLst/>
                <a:gdLst>
                  <a:gd name="T0" fmla="*/ 0 w 1032"/>
                  <a:gd name="T1" fmla="*/ 319 h 742"/>
                  <a:gd name="T2" fmla="*/ 1032 w 1032"/>
                  <a:gd name="T3" fmla="*/ 0 h 742"/>
                  <a:gd name="T4" fmla="*/ 401 w 1032"/>
                  <a:gd name="T5" fmla="*/ 742 h 742"/>
                  <a:gd name="T6" fmla="*/ 0 w 1032"/>
                  <a:gd name="T7" fmla="*/ 319 h 742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032"/>
                  <a:gd name="T13" fmla="*/ 0 h 742"/>
                  <a:gd name="T14" fmla="*/ 1032 w 1032"/>
                  <a:gd name="T15" fmla="*/ 742 h 742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032" h="742">
                    <a:moveTo>
                      <a:pt x="0" y="319"/>
                    </a:moveTo>
                    <a:lnTo>
                      <a:pt x="1032" y="0"/>
                    </a:lnTo>
                    <a:lnTo>
                      <a:pt x="401" y="742"/>
                    </a:lnTo>
                    <a:lnTo>
                      <a:pt x="0" y="319"/>
                    </a:lnTo>
                    <a:close/>
                  </a:path>
                </a:pathLst>
              </a:custGeom>
              <a:noFill/>
              <a:ln w="349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3566" name="Line 156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112" y="2378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7" name="Line 157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1718" y="193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68" name="Line 158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2745" y="1625"/>
              <a:ext cx="1809" cy="2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24"/>
          <p:cNvGrpSpPr/>
          <p:nvPr/>
        </p:nvGrpSpPr>
        <p:grpSpPr>
          <a:xfrm>
            <a:off x="2286000" y="4800600"/>
            <a:ext cx="6858000" cy="1905000"/>
            <a:chOff x="762000" y="4800600"/>
            <a:chExt cx="6858000" cy="1905000"/>
          </a:xfrm>
        </p:grpSpPr>
        <p:sp>
          <p:nvSpPr>
            <p:cNvPr id="24" name="Rectangle 23"/>
            <p:cNvSpPr/>
            <p:nvPr/>
          </p:nvSpPr>
          <p:spPr>
            <a:xfrm>
              <a:off x="762000" y="4800600"/>
              <a:ext cx="6858000" cy="1905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159"/>
            <p:cNvGrpSpPr>
              <a:grpSpLocks/>
            </p:cNvGrpSpPr>
            <p:nvPr>
              <p:custDataLst>
                <p:tags r:id="rId4"/>
              </p:custDataLst>
            </p:nvPr>
          </p:nvGrpSpPr>
          <p:grpSpPr bwMode="auto">
            <a:xfrm>
              <a:off x="1905000" y="5029200"/>
              <a:ext cx="5127625" cy="1319213"/>
              <a:chOff x="1234" y="3441"/>
              <a:chExt cx="3230" cy="831"/>
            </a:xfrm>
          </p:grpSpPr>
          <p:pic>
            <p:nvPicPr>
              <p:cNvPr id="23573" name="Picture 5" descr="Edittex"/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1234" y="3441"/>
                <a:ext cx="1619" cy="8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4" name="Picture 7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017" y="3524"/>
                <a:ext cx="625" cy="6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3575" name="Picture 11" descr="Edittex"/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6" cstate="print"/>
              <a:srcRect/>
              <a:stretch>
                <a:fillRect/>
              </a:stretch>
            </p:blipFill>
            <p:spPr bwMode="auto">
              <a:xfrm>
                <a:off x="3785" y="3770"/>
                <a:ext cx="679" cy="1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Orthographic projection</a:t>
            </a:r>
          </a:p>
        </p:txBody>
      </p:sp>
      <p:pic>
        <p:nvPicPr>
          <p:cNvPr id="5120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35814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0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1295400"/>
            <a:ext cx="21336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1200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001" y="3581400"/>
            <a:ext cx="4129087" cy="3019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803086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513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9800" y="1600200"/>
            <a:ext cx="28448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43601" y="1219200"/>
            <a:ext cx="3633537" cy="287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4038601"/>
            <a:ext cx="3581400" cy="26054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74197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12937" y="1828800"/>
            <a:ext cx="8450262" cy="345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Can we use </a:t>
            </a:r>
            <a:r>
              <a:rPr lang="en-US" dirty="0" err="1"/>
              <a:t>homographies</a:t>
            </a:r>
            <a:r>
              <a:rPr lang="en-US" dirty="0"/>
              <a:t> to create a 360 panorama?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2000" y="5359401"/>
            <a:ext cx="10820400" cy="715963"/>
          </a:xfrm>
        </p:spPr>
        <p:txBody>
          <a:bodyPr>
            <a:noAutofit/>
          </a:bodyPr>
          <a:lstStyle/>
          <a:p>
            <a:r>
              <a:rPr lang="en-US" dirty="0"/>
              <a:t>In order to figure this out, we need to learn what a </a:t>
            </a:r>
            <a:r>
              <a:rPr lang="en-US" b="1" dirty="0"/>
              <a:t>camera</a:t>
            </a:r>
            <a:r>
              <a:rPr lang="en-US" dirty="0"/>
              <a:t> is</a:t>
            </a:r>
          </a:p>
        </p:txBody>
      </p:sp>
    </p:spTree>
    <p:extLst>
      <p:ext uri="{BB962C8B-B14F-4D97-AF65-F5344CB8AC3E}">
        <p14:creationId xmlns:p14="http://schemas.microsoft.com/office/powerpoint/2010/main" val="1355191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Variants of orthographic projection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990600" y="1371601"/>
            <a:ext cx="10210800" cy="4525963"/>
          </a:xfrm>
        </p:spPr>
        <p:txBody>
          <a:bodyPr>
            <a:normAutofit/>
          </a:bodyPr>
          <a:lstStyle/>
          <a:p>
            <a:r>
              <a:rPr lang="en-US" dirty="0"/>
              <a:t>Scaled orthographic</a:t>
            </a:r>
          </a:p>
          <a:p>
            <a:pPr lvl="1"/>
            <a:r>
              <a:rPr lang="en-US" dirty="0"/>
              <a:t>Also called “weak perspective”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>
              <a:buNone/>
            </a:pPr>
            <a:endParaRPr lang="en-US" dirty="0"/>
          </a:p>
          <a:p>
            <a:r>
              <a:rPr lang="en-US" dirty="0"/>
              <a:t>Affine projection</a:t>
            </a:r>
          </a:p>
          <a:p>
            <a:pPr lvl="1"/>
            <a:r>
              <a:rPr lang="en-US" dirty="0"/>
              <a:t>Also called “</a:t>
            </a:r>
            <a:r>
              <a:rPr lang="en-US" dirty="0" err="1"/>
              <a:t>paraperspective</a:t>
            </a:r>
            <a:r>
              <a:rPr lang="en-US" dirty="0"/>
              <a:t>”</a:t>
            </a:r>
          </a:p>
          <a:p>
            <a:pPr lvl="1">
              <a:buFontTx/>
              <a:buNone/>
            </a:pPr>
            <a:endParaRPr lang="en-US" dirty="0"/>
          </a:p>
        </p:txBody>
      </p:sp>
      <p:grpSp>
        <p:nvGrpSpPr>
          <p:cNvPr id="2" name="Group 7"/>
          <p:cNvGrpSpPr/>
          <p:nvPr/>
        </p:nvGrpSpPr>
        <p:grpSpPr>
          <a:xfrm>
            <a:off x="3276600" y="2514600"/>
            <a:ext cx="5872162" cy="1319212"/>
            <a:chOff x="1808163" y="1906588"/>
            <a:chExt cx="5872162" cy="1319212"/>
          </a:xfrm>
        </p:grpSpPr>
        <p:pic>
          <p:nvPicPr>
            <p:cNvPr id="24580" name="Picture 9" descr="Edittex"/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808163" y="1906588"/>
              <a:ext cx="2867025" cy="1319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1" name="Picture 10" descr="Edittex"/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948238" y="2087563"/>
              <a:ext cx="1306512" cy="10366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582" name="Picture 12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6302375" y="2471738"/>
              <a:ext cx="1377950" cy="282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583" name="Picture 16" descr="Edittex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92638" y="5233988"/>
            <a:ext cx="2570162" cy="1319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148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02414" y="2498727"/>
            <a:ext cx="3455987" cy="228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9149" name="Picture 1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0800" y="2403476"/>
            <a:ext cx="2971800" cy="247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19151" name="Rectangle 15"/>
          <p:cNvSpPr>
            <a:spLocks noChangeArrowheads="1"/>
          </p:cNvSpPr>
          <p:nvPr/>
        </p:nvSpPr>
        <p:spPr bwMode="auto">
          <a:xfrm>
            <a:off x="8489950" y="6613526"/>
            <a:ext cx="21780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Figures © Stephen E. Palmer, 2002</a:t>
            </a:r>
          </a:p>
        </p:txBody>
      </p:sp>
      <p:sp>
        <p:nvSpPr>
          <p:cNvPr id="219152" name="Rectangle 16"/>
          <p:cNvSpPr>
            <a:spLocks noGrp="1" noChangeArrowheads="1"/>
          </p:cNvSpPr>
          <p:nvPr>
            <p:ph type="title"/>
          </p:nvPr>
        </p:nvSpPr>
        <p:spPr>
          <a:xfrm>
            <a:off x="304800" y="457200"/>
            <a:ext cx="11582400" cy="838200"/>
          </a:xfrm>
        </p:spPr>
        <p:txBody>
          <a:bodyPr>
            <a:noAutofit/>
          </a:bodyPr>
          <a:lstStyle/>
          <a:p>
            <a:r>
              <a:rPr lang="en-US" sz="4000" dirty="0"/>
              <a:t>Dimensionality Reduction Machine (3D to 2D)</a:t>
            </a:r>
          </a:p>
        </p:txBody>
      </p:sp>
      <p:sp>
        <p:nvSpPr>
          <p:cNvPr id="219154" name="Text Box 18"/>
          <p:cNvSpPr txBox="1">
            <a:spLocks noChangeArrowheads="1"/>
          </p:cNvSpPr>
          <p:nvPr/>
        </p:nvSpPr>
        <p:spPr bwMode="auto">
          <a:xfrm>
            <a:off x="3200400" y="1808162"/>
            <a:ext cx="15007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 dirty="0"/>
              <a:t>3D world</a:t>
            </a:r>
          </a:p>
        </p:txBody>
      </p:sp>
      <p:sp>
        <p:nvSpPr>
          <p:cNvPr id="219155" name="Text Box 19"/>
          <p:cNvSpPr txBox="1">
            <a:spLocks noChangeArrowheads="1"/>
          </p:cNvSpPr>
          <p:nvPr/>
        </p:nvSpPr>
        <p:spPr bwMode="auto">
          <a:xfrm>
            <a:off x="7543800" y="1905000"/>
            <a:ext cx="157607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800" i="1"/>
              <a:t>2D image</a:t>
            </a:r>
          </a:p>
        </p:txBody>
      </p:sp>
      <p:sp>
        <p:nvSpPr>
          <p:cNvPr id="219158" name="Rectangle 22"/>
          <p:cNvSpPr>
            <a:spLocks noChangeArrowheads="1"/>
          </p:cNvSpPr>
          <p:nvPr/>
        </p:nvSpPr>
        <p:spPr bwMode="auto">
          <a:xfrm>
            <a:off x="2209800" y="5181600"/>
            <a:ext cx="82296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800"/>
              <a:t>What have we lost?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Angles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sz="2000"/>
              <a:t>Distances (lengths)</a:t>
            </a:r>
          </a:p>
        </p:txBody>
      </p:sp>
      <p:sp>
        <p:nvSpPr>
          <p:cNvPr id="219159" name="Rectangle 23"/>
          <p:cNvSpPr>
            <a:spLocks noChangeArrowheads="1"/>
          </p:cNvSpPr>
          <p:nvPr/>
        </p:nvSpPr>
        <p:spPr bwMode="auto">
          <a:xfrm>
            <a:off x="8489951" y="6400801"/>
            <a:ext cx="1132041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A.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9155" grpId="0"/>
      <p:bldP spid="219158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2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dirty="0"/>
              <a:t>Many-to-one: any points along same ray map to same point in image</a:t>
            </a:r>
          </a:p>
          <a:p>
            <a:pPr>
              <a:buFontTx/>
              <a:buChar char="•"/>
            </a:pPr>
            <a:r>
              <a:rPr lang="en-US" dirty="0"/>
              <a:t>Points → points</a:t>
            </a:r>
          </a:p>
          <a:p>
            <a:pPr>
              <a:buFontTx/>
              <a:buChar char="•"/>
            </a:pPr>
            <a:r>
              <a:rPr lang="en-US" dirty="0"/>
              <a:t>Lines → lines (</a:t>
            </a:r>
            <a:r>
              <a:rPr lang="en-US" dirty="0" err="1"/>
              <a:t>collinearity</a:t>
            </a:r>
            <a:r>
              <a:rPr lang="en-US" dirty="0"/>
              <a:t> is preserved)</a:t>
            </a:r>
          </a:p>
          <a:p>
            <a:pPr lvl="1"/>
            <a:r>
              <a:rPr lang="en-US" dirty="0"/>
              <a:t>But line through focal point projects to a point</a:t>
            </a:r>
          </a:p>
          <a:p>
            <a:pPr>
              <a:buFontTx/>
              <a:buChar char="•"/>
            </a:pPr>
            <a:r>
              <a:rPr lang="en-US" dirty="0"/>
              <a:t>Planes → planes (or half-planes)</a:t>
            </a:r>
          </a:p>
          <a:p>
            <a:pPr lvl="1"/>
            <a:r>
              <a:rPr lang="en-US" dirty="0"/>
              <a:t>But plane through focal point projects to line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22" grpId="0" build="p" bldLvl="2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Projection properties</a:t>
            </a:r>
          </a:p>
        </p:txBody>
      </p:sp>
      <p:sp>
        <p:nvSpPr>
          <p:cNvPr id="221191" name="Rectangle 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Parallel lines converge at a vanishing point</a:t>
            </a:r>
          </a:p>
          <a:p>
            <a:pPr lvl="1"/>
            <a:r>
              <a:rPr lang="en-US" dirty="0"/>
              <a:t>Each direction in space has its own vanishing point</a:t>
            </a:r>
          </a:p>
          <a:p>
            <a:pPr lvl="1"/>
            <a:r>
              <a:rPr lang="en-US" dirty="0"/>
              <a:t>But parallel lines parallel to the image plane remain parallel</a:t>
            </a:r>
          </a:p>
        </p:txBody>
      </p:sp>
      <p:pic>
        <p:nvPicPr>
          <p:cNvPr id="221193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24800" y="3276600"/>
            <a:ext cx="23685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21195" name="Object 11"/>
          <p:cNvGraphicFramePr>
            <a:graphicFrameLocks noGrp="1" noChangeAspect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2865620610"/>
              </p:ext>
            </p:extLst>
          </p:nvPr>
        </p:nvGraphicFramePr>
        <p:xfrm>
          <a:off x="1600200" y="3352800"/>
          <a:ext cx="6324600" cy="3197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4" imgW="9600000" imgH="4850794" progId="">
                  <p:embed/>
                </p:oleObj>
              </mc:Choice>
              <mc:Fallback>
                <p:oleObj name="Image" r:id="rId4" imgW="9600000" imgH="4850794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00200" y="3352800"/>
                        <a:ext cx="6324600" cy="31972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1191" grpId="0" uiExpand="1" build="p" bldLvl="2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6355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378" y="1600201"/>
            <a:ext cx="9905244" cy="829164"/>
          </a:xfrm>
        </p:spPr>
        <p:txBody>
          <a:bodyPr/>
          <a:lstStyle/>
          <a:p>
            <a:r>
              <a:rPr lang="en-US" dirty="0"/>
              <a:t>How can we model the geometry of a camera?</a:t>
            </a:r>
          </a:p>
        </p:txBody>
      </p:sp>
      <p:pic>
        <p:nvPicPr>
          <p:cNvPr id="4628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819400"/>
            <a:ext cx="4648200" cy="3043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7" name="TextBox 6"/>
          <p:cNvSpPr txBox="1"/>
          <p:nvPr/>
        </p:nvSpPr>
        <p:spPr>
          <a:xfrm>
            <a:off x="7162800" y="5867400"/>
            <a:ext cx="13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“The World”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52600" y="2667000"/>
            <a:ext cx="904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</a:t>
            </a:r>
          </a:p>
        </p:txBody>
      </p:sp>
      <p:grpSp>
        <p:nvGrpSpPr>
          <p:cNvPr id="31" name="Group 30"/>
          <p:cNvGrpSpPr/>
          <p:nvPr/>
        </p:nvGrpSpPr>
        <p:grpSpPr>
          <a:xfrm>
            <a:off x="5540828" y="2884715"/>
            <a:ext cx="3603172" cy="3444351"/>
            <a:chOff x="4016828" y="2884714"/>
            <a:chExt cx="3603172" cy="3444351"/>
          </a:xfrm>
        </p:grpSpPr>
        <p:cxnSp>
          <p:nvCxnSpPr>
            <p:cNvPr id="11" name="Straight Arrow Connector 10"/>
            <p:cNvCxnSpPr/>
            <p:nvPr/>
          </p:nvCxnSpPr>
          <p:spPr>
            <a:xfrm>
              <a:off x="5487220" y="5377543"/>
              <a:ext cx="1882408" cy="108857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419599" y="4257135"/>
              <a:ext cx="2177964" cy="644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 rot="5400000" flipH="1" flipV="1">
              <a:off x="4407893" y="4257135"/>
              <a:ext cx="2177964" cy="64494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 rot="10800000" flipV="1">
              <a:off x="4016828" y="5388426"/>
              <a:ext cx="1447800" cy="555173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/>
            <p:cNvSpPr txBox="1"/>
            <p:nvPr/>
          </p:nvSpPr>
          <p:spPr>
            <a:xfrm>
              <a:off x="7294270" y="5293118"/>
              <a:ext cx="32573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x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532296" y="2884714"/>
              <a:ext cx="32893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y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017670" y="5867400"/>
              <a:ext cx="3064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i="1" dirty="0"/>
                <a:t>z</a:t>
              </a:r>
            </a:p>
          </p:txBody>
        </p:sp>
      </p:grpSp>
      <p:pic>
        <p:nvPicPr>
          <p:cNvPr id="23" name="Picture 3" descr="C:\snavely\projects\bpsfm\paper\figures\camera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3236" y="3059949"/>
            <a:ext cx="1275224" cy="937821"/>
          </a:xfrm>
          <a:prstGeom prst="rect">
            <a:avLst/>
          </a:prstGeom>
          <a:noFill/>
        </p:spPr>
      </p:pic>
      <p:grpSp>
        <p:nvGrpSpPr>
          <p:cNvPr id="33" name="Group 32"/>
          <p:cNvGrpSpPr/>
          <p:nvPr/>
        </p:nvGrpSpPr>
        <p:grpSpPr>
          <a:xfrm>
            <a:off x="2395302" y="2730019"/>
            <a:ext cx="1776305" cy="2042825"/>
            <a:chOff x="1200265" y="3554621"/>
            <a:chExt cx="1776305" cy="2042825"/>
          </a:xfrm>
        </p:grpSpPr>
        <p:cxnSp>
          <p:nvCxnSpPr>
            <p:cNvPr id="24" name="Straight Arrow Connector 23"/>
            <p:cNvCxnSpPr>
              <a:cxnSpLocks/>
            </p:cNvCxnSpPr>
            <p:nvPr/>
          </p:nvCxnSpPr>
          <p:spPr>
            <a:xfrm flipV="1">
              <a:off x="1200645" y="3884551"/>
              <a:ext cx="1455467" cy="579909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>
              <a:cxnSpLocks/>
            </p:cNvCxnSpPr>
            <p:nvPr/>
          </p:nvCxnSpPr>
          <p:spPr>
            <a:xfrm>
              <a:off x="1200265" y="4464460"/>
              <a:ext cx="0" cy="1010271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>
              <a:off x="1200643" y="4464459"/>
              <a:ext cx="1522259" cy="217466"/>
            </a:xfrm>
            <a:prstGeom prst="straightConnector1">
              <a:avLst/>
            </a:prstGeom>
            <a:ln w="31750">
              <a:solidFill>
                <a:schemeClr val="accent1">
                  <a:lumMod val="7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1211972" y="5228114"/>
              <a:ext cx="29367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v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366714" y="3554621"/>
              <a:ext cx="3561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w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68472" y="4474028"/>
              <a:ext cx="3080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cs typeface="Times New Roman" pitchFamily="18" charset="0"/>
                </a:rPr>
                <a:t>u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834534" y="5246914"/>
            <a:ext cx="319318" cy="522514"/>
            <a:chOff x="5310534" y="5246914"/>
            <a:chExt cx="319318" cy="522514"/>
          </a:xfrm>
        </p:grpSpPr>
        <p:sp>
          <p:nvSpPr>
            <p:cNvPr id="8" name="Oval 7"/>
            <p:cNvSpPr/>
            <p:nvPr/>
          </p:nvSpPr>
          <p:spPr>
            <a:xfrm>
              <a:off x="5366656" y="5246914"/>
              <a:ext cx="228600" cy="228600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10534" y="5369318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i="1" dirty="0"/>
                <a:t>o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720737" y="3333690"/>
            <a:ext cx="726156" cy="402821"/>
            <a:chOff x="525700" y="4158293"/>
            <a:chExt cx="726156" cy="402821"/>
          </a:xfrm>
          <a:effectLst>
            <a:outerShdw blurRad="25400" algn="ctr" rotWithShape="0">
              <a:schemeClr val="bg1">
                <a:alpha val="80000"/>
              </a:schemeClr>
            </a:outerShdw>
          </a:effectLst>
        </p:grpSpPr>
        <p:sp>
          <p:nvSpPr>
            <p:cNvPr id="34" name="Oval 33"/>
            <p:cNvSpPr/>
            <p:nvPr/>
          </p:nvSpPr>
          <p:spPr>
            <a:xfrm>
              <a:off x="1099456" y="4408714"/>
              <a:ext cx="152400" cy="152400"/>
            </a:xfrm>
            <a:prstGeom prst="ellipse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525700" y="4158293"/>
              <a:ext cx="622991" cy="400110"/>
            </a:xfrm>
            <a:prstGeom prst="rect">
              <a:avLst/>
            </a:prstGeom>
            <a:solidFill>
              <a:srgbClr val="EEECE1">
                <a:alpha val="14902"/>
              </a:srgbClr>
            </a:solidFill>
          </p:spPr>
          <p:txBody>
            <a:bodyPr wrap="none">
              <a:spAutoFit/>
            </a:bodyPr>
            <a:lstStyle/>
            <a:p>
              <a:pPr lvl="0"/>
              <a:r>
                <a:rPr lang="en-US" sz="2000" b="1" i="1" dirty="0">
                  <a:solidFill>
                    <a:prstClr val="black"/>
                  </a:solidFill>
                </a:rPr>
                <a:t>COP</a:t>
              </a:r>
            </a:p>
          </p:txBody>
        </p:sp>
      </p:grpSp>
      <p:sp>
        <p:nvSpPr>
          <p:cNvPr id="38" name="TextBox 37"/>
          <p:cNvSpPr txBox="1"/>
          <p:nvPr/>
        </p:nvSpPr>
        <p:spPr>
          <a:xfrm>
            <a:off x="762000" y="4953000"/>
            <a:ext cx="568395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Three important coordinate systems: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World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Camera </a:t>
            </a:r>
            <a:r>
              <a:rPr lang="en-US" sz="2000" dirty="0"/>
              <a:t>coordinates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000" i="1" dirty="0"/>
              <a:t>Image</a:t>
            </a:r>
            <a:r>
              <a:rPr lang="en-US" sz="2000" dirty="0"/>
              <a:t> coordinates</a:t>
            </a:r>
            <a:endParaRPr lang="en-US" sz="2000" i="1" dirty="0"/>
          </a:p>
          <a:p>
            <a:endParaRPr lang="en-US" sz="2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2F3C861-A3EA-482E-B9FE-44F94DD1A139}"/>
              </a:ext>
            </a:extLst>
          </p:cNvPr>
          <p:cNvGrpSpPr/>
          <p:nvPr/>
        </p:nvGrpSpPr>
        <p:grpSpPr>
          <a:xfrm>
            <a:off x="8839201" y="3048001"/>
            <a:ext cx="825419" cy="593105"/>
            <a:chOff x="7315200" y="3048000"/>
            <a:chExt cx="825419" cy="593105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93A4A940-19B6-4B0B-836B-58E079B783F6}"/>
                </a:ext>
              </a:extLst>
            </p:cNvPr>
            <p:cNvSpPr/>
            <p:nvPr/>
          </p:nvSpPr>
          <p:spPr>
            <a:xfrm>
              <a:off x="7409294" y="3410856"/>
              <a:ext cx="230249" cy="230249"/>
            </a:xfrm>
            <a:prstGeom prst="ellipse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92D2E1D-A6E8-4BC1-A3D4-AF78C5DE4864}"/>
                </a:ext>
              </a:extLst>
            </p:cNvPr>
            <p:cNvSpPr txBox="1"/>
            <p:nvPr/>
          </p:nvSpPr>
          <p:spPr>
            <a:xfrm>
              <a:off x="7315200" y="3048000"/>
              <a:ext cx="82541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C000"/>
                  </a:solidFill>
                </a:rPr>
                <a:t>(x, y, z)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44EDB2A8-0361-4248-8E02-A0A95F375380}"/>
              </a:ext>
            </a:extLst>
          </p:cNvPr>
          <p:cNvSpPr/>
          <p:nvPr/>
        </p:nvSpPr>
        <p:spPr>
          <a:xfrm>
            <a:off x="762000" y="6324600"/>
            <a:ext cx="10287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000" dirty="0">
                <a:solidFill>
                  <a:prstClr val="black"/>
                </a:solidFill>
              </a:rPr>
              <a:t>How do we project a given world point (x, y, z) to an image point?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38" grpId="0"/>
      <p:bldP spid="18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CC5BD-7C89-4116-98BA-AAD625FB2C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Coordinate frames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0FCEA3-03B7-4569-A664-570435F336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534021"/>
            <a:ext cx="10515600" cy="37899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925DFF-DD45-494D-8082-A44B80BD8C19}"/>
              </a:ext>
            </a:extLst>
          </p:cNvPr>
          <p:cNvSpPr txBox="1"/>
          <p:nvPr/>
        </p:nvSpPr>
        <p:spPr>
          <a:xfrm>
            <a:off x="1511240" y="5334000"/>
            <a:ext cx="25273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World coordinates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C31753-6D8B-4AAE-A583-8106E8F1C7DE}"/>
              </a:ext>
            </a:extLst>
          </p:cNvPr>
          <p:cNvSpPr txBox="1"/>
          <p:nvPr/>
        </p:nvSpPr>
        <p:spPr>
          <a:xfrm>
            <a:off x="5026648" y="5334000"/>
            <a:ext cx="27457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Camera coordinates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D9FA399-DE16-47B3-BE3D-00C20EF763D0}"/>
              </a:ext>
            </a:extLst>
          </p:cNvPr>
          <p:cNvSpPr txBox="1"/>
          <p:nvPr/>
        </p:nvSpPr>
        <p:spPr>
          <a:xfrm>
            <a:off x="8686800" y="5334000"/>
            <a:ext cx="25698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Image coordinates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D4E48F-45FF-4345-802D-BC478E533DDC}"/>
              </a:ext>
            </a:extLst>
          </p:cNvPr>
          <p:cNvSpPr txBox="1"/>
          <p:nvPr/>
        </p:nvSpPr>
        <p:spPr>
          <a:xfrm>
            <a:off x="9123609" y="6477000"/>
            <a:ext cx="2915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Figure credit: Peter </a:t>
            </a:r>
            <a:r>
              <a:rPr lang="en-US" dirty="0" err="1"/>
              <a:t>Hedman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82509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parameters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To project a point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 </a:t>
            </a:r>
            <a:r>
              <a:rPr lang="en-US" i="1" dirty="0"/>
              <a:t>world</a:t>
            </a:r>
            <a:r>
              <a:rPr lang="en-US" dirty="0"/>
              <a:t> coordinates into a camera</a:t>
            </a:r>
          </a:p>
          <a:p>
            <a:r>
              <a:rPr lang="en-US" dirty="0"/>
              <a:t>First transform (</a:t>
            </a:r>
            <a:r>
              <a:rPr lang="en-US" i="1" dirty="0"/>
              <a:t>x</a:t>
            </a:r>
            <a:r>
              <a:rPr lang="en-US" dirty="0"/>
              <a:t>, </a:t>
            </a:r>
            <a:r>
              <a:rPr lang="en-US" i="1" dirty="0"/>
              <a:t>y</a:t>
            </a:r>
            <a:r>
              <a:rPr lang="en-US" dirty="0"/>
              <a:t>, </a:t>
            </a:r>
            <a:r>
              <a:rPr lang="en-US" i="1" dirty="0"/>
              <a:t>z</a:t>
            </a:r>
            <a:r>
              <a:rPr lang="en-US" dirty="0"/>
              <a:t>) into </a:t>
            </a:r>
            <a:r>
              <a:rPr lang="en-US" i="1" dirty="0"/>
              <a:t>camera</a:t>
            </a:r>
            <a:r>
              <a:rPr lang="en-US" dirty="0"/>
              <a:t> coordinates</a:t>
            </a:r>
          </a:p>
          <a:p>
            <a:r>
              <a:rPr lang="en-US" dirty="0"/>
              <a:t>Need to know</a:t>
            </a:r>
          </a:p>
          <a:p>
            <a:pPr lvl="1"/>
            <a:r>
              <a:rPr lang="en-US" dirty="0"/>
              <a:t>Camera position (in world coordinates)</a:t>
            </a:r>
          </a:p>
          <a:p>
            <a:pPr lvl="1"/>
            <a:r>
              <a:rPr lang="en-US" dirty="0"/>
              <a:t>Camera orientation (in world coordinates)</a:t>
            </a:r>
          </a:p>
          <a:p>
            <a:r>
              <a:rPr lang="en-US" dirty="0"/>
              <a:t>Then project into the image plane to get </a:t>
            </a:r>
            <a:r>
              <a:rPr lang="en-US" i="1" dirty="0"/>
              <a:t>image (pixel) coordinates</a:t>
            </a:r>
          </a:p>
          <a:p>
            <a:pPr lvl="1"/>
            <a:r>
              <a:rPr lang="en-US" dirty="0"/>
              <a:t>Need to know camera </a:t>
            </a:r>
            <a:r>
              <a:rPr lang="en-US" i="1" dirty="0"/>
              <a:t>intrinsics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1037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68794" y="2667000"/>
            <a:ext cx="7825812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Projection equation</a:t>
            </a:r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342900" indent="-342900">
              <a:spcBef>
                <a:spcPct val="20000"/>
              </a:spcBef>
            </a:pPr>
            <a:endParaRPr lang="en-US" sz="2000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projection matrix models the cumulative effect of all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Useful to decompose into a series of operations</a:t>
            </a:r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3E9D0-6047-4487-8B4C-39A862C28841}"/>
              </a:ext>
            </a:extLst>
          </p:cNvPr>
          <p:cNvGrpSpPr/>
          <p:nvPr/>
        </p:nvGrpSpPr>
        <p:grpSpPr>
          <a:xfrm>
            <a:off x="3810000" y="4495800"/>
            <a:ext cx="6543675" cy="1682890"/>
            <a:chOff x="2286000" y="4540249"/>
            <a:chExt cx="6543675" cy="1682890"/>
          </a:xfrm>
        </p:grpSpPr>
        <p:sp>
          <p:nvSpPr>
            <p:cNvPr id="1045" name="Text Box 1033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886200" y="5915164"/>
              <a:ext cx="9525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projection</a:t>
              </a:r>
            </a:p>
          </p:txBody>
        </p:sp>
        <p:sp>
          <p:nvSpPr>
            <p:cNvPr id="1046" name="Text Box 1034"/>
            <p:cNvSpPr txBox="1"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286000" y="5915164"/>
              <a:ext cx="836613" cy="3079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 err="1">
                  <a:solidFill>
                    <a:srgbClr val="FF0000"/>
                  </a:solidFill>
                </a:rPr>
                <a:t>intrinsics</a:t>
              </a:r>
              <a:endParaRPr lang="en-US" sz="1400" dirty="0">
                <a:solidFill>
                  <a:srgbClr val="FF0000"/>
                </a:solidFill>
              </a:endParaRPr>
            </a:p>
          </p:txBody>
        </p:sp>
        <p:sp>
          <p:nvSpPr>
            <p:cNvPr id="1047" name="Text Box 1035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5562600" y="5915164"/>
              <a:ext cx="7747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rotation</a:t>
              </a:r>
            </a:p>
          </p:txBody>
        </p:sp>
        <p:sp>
          <p:nvSpPr>
            <p:cNvPr id="1048" name="Text Box 1036"/>
            <p:cNvSpPr txBox="1"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7227887" y="5915164"/>
              <a:ext cx="1001713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>
                  <a:solidFill>
                    <a:srgbClr val="3333FF"/>
                  </a:solidFill>
                </a:rPr>
                <a:t>translation</a:t>
              </a:r>
            </a:p>
          </p:txBody>
        </p:sp>
        <p:sp>
          <p:nvSpPr>
            <p:cNvPr id="1049" name="Text Box 1041"/>
            <p:cNvSpPr txBox="1"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7391400" y="4540249"/>
              <a:ext cx="14382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/>
                <a:t>identity matrix</a:t>
              </a:r>
            </a:p>
          </p:txBody>
        </p:sp>
        <p:sp>
          <p:nvSpPr>
            <p:cNvPr id="1050" name="Line 104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7315200" y="4876800"/>
              <a:ext cx="685800" cy="3048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31" name="Rectangle 102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>
          <a:xfrm>
            <a:off x="533400" y="-76200"/>
            <a:ext cx="8229600" cy="1143000"/>
          </a:xfrm>
        </p:spPr>
        <p:txBody>
          <a:bodyPr/>
          <a:lstStyle/>
          <a:p>
            <a:r>
              <a:rPr lang="en-US"/>
              <a:t>Camera parameters</a:t>
            </a:r>
          </a:p>
        </p:txBody>
      </p:sp>
      <p:sp>
        <p:nvSpPr>
          <p:cNvPr id="1032" name="Rectangle 1038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057400" y="914400"/>
            <a:ext cx="84582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 sz="2000" dirty="0"/>
              <a:t>A camera is described by several parameters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Translation </a:t>
            </a:r>
            <a:r>
              <a:rPr lang="en-US" dirty="0">
                <a:solidFill>
                  <a:srgbClr val="3333FF"/>
                </a:solidFill>
              </a:rPr>
              <a:t>T</a:t>
            </a:r>
            <a:r>
              <a:rPr lang="en-US" dirty="0"/>
              <a:t> of the optical center from the origin of world </a:t>
            </a:r>
            <a:r>
              <a:rPr lang="en-US" dirty="0" err="1"/>
              <a:t>coords</a:t>
            </a:r>
            <a:endParaRPr lang="en-US" dirty="0"/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Rotation </a:t>
            </a:r>
            <a:r>
              <a:rPr lang="en-US" dirty="0">
                <a:solidFill>
                  <a:srgbClr val="3333FF"/>
                </a:solidFill>
              </a:rPr>
              <a:t>R</a:t>
            </a:r>
            <a:r>
              <a:rPr lang="en-US" dirty="0"/>
              <a:t> of the image plane</a:t>
            </a: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focal length </a:t>
            </a:r>
            <a:r>
              <a:rPr lang="en-US" dirty="0">
                <a:solidFill>
                  <a:srgbClr val="FF0000"/>
                </a:solidFill>
              </a:rPr>
              <a:t>f</a:t>
            </a:r>
            <a:r>
              <a:rPr lang="en-US" dirty="0"/>
              <a:t>, principal point </a:t>
            </a:r>
            <a:r>
              <a:rPr lang="en-US" dirty="0">
                <a:solidFill>
                  <a:srgbClr val="FF0000"/>
                </a:solidFill>
              </a:rPr>
              <a:t>(c</a:t>
            </a:r>
            <a:r>
              <a:rPr lang="en-US" baseline="-25000" dirty="0">
                <a:solidFill>
                  <a:srgbClr val="FF0000"/>
                </a:solidFill>
              </a:rPr>
              <a:t>x</a:t>
            </a:r>
            <a:r>
              <a:rPr lang="en-US" dirty="0">
                <a:solidFill>
                  <a:srgbClr val="FF0000"/>
                </a:solidFill>
              </a:rPr>
              <a:t>, c</a:t>
            </a:r>
            <a:r>
              <a:rPr lang="en-US" baseline="-25000" dirty="0">
                <a:solidFill>
                  <a:srgbClr val="FF0000"/>
                </a:solidFill>
              </a:rPr>
              <a:t>y</a:t>
            </a:r>
            <a:r>
              <a:rPr lang="en-US" dirty="0">
                <a:solidFill>
                  <a:srgbClr val="FF0000"/>
                </a:solidFill>
              </a:rPr>
              <a:t>)</a:t>
            </a:r>
            <a:r>
              <a:rPr lang="en-US" dirty="0"/>
              <a:t>, pixel aspect size </a:t>
            </a:r>
            <a:r>
              <a:rPr lang="el-GR" dirty="0">
                <a:solidFill>
                  <a:srgbClr val="FF0000"/>
                </a:solidFill>
              </a:rPr>
              <a:t>α</a:t>
            </a:r>
            <a:endParaRPr lang="en-US" dirty="0">
              <a:solidFill>
                <a:srgbClr val="FF0000"/>
              </a:solidFill>
            </a:endParaRPr>
          </a:p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blue parameters are called “</a:t>
            </a:r>
            <a:r>
              <a:rPr lang="en-US" dirty="0" err="1">
                <a:solidFill>
                  <a:srgbClr val="3333FF"/>
                </a:solidFill>
              </a:rPr>
              <a:t>extrinsics</a:t>
            </a:r>
            <a:r>
              <a:rPr lang="en-US" dirty="0"/>
              <a:t>,”  red are “</a:t>
            </a:r>
            <a:r>
              <a:rPr lang="en-US" dirty="0">
                <a:solidFill>
                  <a:srgbClr val="FF0000"/>
                </a:solidFill>
              </a:rPr>
              <a:t>intrinsics</a:t>
            </a:r>
            <a:r>
              <a:rPr lang="en-US" dirty="0"/>
              <a:t>”</a:t>
            </a:r>
          </a:p>
        </p:txBody>
      </p:sp>
      <p:sp>
        <p:nvSpPr>
          <p:cNvPr id="1033" name="Rectangle 104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057400" y="6172200"/>
            <a:ext cx="84582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742950" lvl="1" indent="-285750">
              <a:spcBef>
                <a:spcPct val="20000"/>
              </a:spcBef>
              <a:buFontTx/>
              <a:buChar char="•"/>
            </a:pPr>
            <a:r>
              <a:rPr lang="en-US" dirty="0"/>
              <a:t>The definitions of these parameters are </a:t>
            </a:r>
            <a:r>
              <a:rPr lang="en-US" b="1" dirty="0"/>
              <a:t>not</a:t>
            </a:r>
            <a:r>
              <a:rPr lang="en-US" dirty="0"/>
              <a:t> completely standardized</a:t>
            </a:r>
          </a:p>
          <a:p>
            <a:pPr marL="1143000" lvl="2" indent="-228600">
              <a:spcBef>
                <a:spcPct val="20000"/>
              </a:spcBef>
              <a:buFontTx/>
              <a:buChar char="–"/>
            </a:pPr>
            <a:r>
              <a:rPr lang="en-US" sz="1600" dirty="0"/>
              <a:t>especially intrinsics—varies from one book to another</a:t>
            </a:r>
          </a:p>
        </p:txBody>
      </p:sp>
      <p:sp>
        <p:nvSpPr>
          <p:cNvPr id="1043" name="Freeform 1063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553200" y="1663700"/>
            <a:ext cx="3136900" cy="1612900"/>
          </a:xfrm>
          <a:custGeom>
            <a:avLst/>
            <a:gdLst>
              <a:gd name="T0" fmla="*/ 0 w 1976"/>
              <a:gd name="T1" fmla="*/ 152 h 1016"/>
              <a:gd name="T2" fmla="*/ 912 w 1976"/>
              <a:gd name="T3" fmla="*/ 8 h 1016"/>
              <a:gd name="T4" fmla="*/ 1536 w 1976"/>
              <a:gd name="T5" fmla="*/ 200 h 1016"/>
              <a:gd name="T6" fmla="*/ 1968 w 1976"/>
              <a:gd name="T7" fmla="*/ 632 h 1016"/>
              <a:gd name="T8" fmla="*/ 1584 w 1976"/>
              <a:gd name="T9" fmla="*/ 1016 h 101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76"/>
              <a:gd name="T16" fmla="*/ 0 h 1016"/>
              <a:gd name="T17" fmla="*/ 1976 w 1976"/>
              <a:gd name="T18" fmla="*/ 1016 h 101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76" h="1016">
                <a:moveTo>
                  <a:pt x="0" y="152"/>
                </a:moveTo>
                <a:cubicBezTo>
                  <a:pt x="328" y="76"/>
                  <a:pt x="656" y="0"/>
                  <a:pt x="912" y="8"/>
                </a:cubicBezTo>
                <a:cubicBezTo>
                  <a:pt x="1168" y="16"/>
                  <a:pt x="1360" y="96"/>
                  <a:pt x="1536" y="200"/>
                </a:cubicBezTo>
                <a:cubicBezTo>
                  <a:pt x="1712" y="304"/>
                  <a:pt x="1960" y="496"/>
                  <a:pt x="1968" y="632"/>
                </a:cubicBezTo>
                <a:cubicBezTo>
                  <a:pt x="1976" y="768"/>
                  <a:pt x="1780" y="892"/>
                  <a:pt x="1584" y="1016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466081" name="Picture 161" descr="$$&#10;\mathbf{x} = &#10;\begin{bmatrix}&#10;sx \\&#10;sy \\&#10;s&#10;\end{bmatrix}&#10;=&#10;\begin{bmatrix}&#10;* &amp; * &amp; * &amp; * \\&#10;* &amp; * &amp; * &amp; * \\&#10;* &amp; * &amp; * &amp; *&#10;\end{bmatrix}&#10;\begin{bmatrix}&#10;X \\&#10;Y \\&#10;Z \\&#10;1&#10;\end{bmatrix}&#10;=&#10;\mathbf{\Pi}\mathbf{X}&#10;$$&#10;">
            <a:extLst>
              <a:ext uri="{FF2B5EF4-FFF2-40B4-BE49-F238E27FC236}">
                <a16:creationId xmlns:a16="http://schemas.microsoft.com/office/drawing/2014/main" id="{92F87D86-6D3C-41A9-9489-3EB9E95337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237" y="2983264"/>
            <a:ext cx="4410583" cy="1233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091" name="Picture 171" descr="$$&#10;\mathbf{\Pi} = &#10;\begin{bmatrix}&#10; f &amp; s    &amp; c_x \\&#10; 0   &amp; \alpha f &amp; c_y \\&#10; 0   &amp; 0    &amp; 1&#10;\end{bmatrix}&#10;\begin{bmatrix}&#10; 1 &amp; 0 &amp; 0 &amp; 0 \\&#10; 0 &amp; 1 &amp; 0 &amp; 0 \\&#10; 0 &amp; 0 &amp; 1 &amp; 0&#10;\end{bmatrix}&#10;\begin{bmatrix}&#10; \mathbf{R}_{3\times 3} &amp; \mathbf{0}_{3\times 1} \\&#10; \mathbf{0}_{1\times 3} &amp; 0 &#10;\end{bmatrix}&#10;\begin{bmatrix}&#10; \mathbf{I}_{3\times 3} &amp; \mathbf{T}_{3\times 1} \\&#10; \mathbf{0}_{1\times 3} &amp; 0 &#10;\end{bmatrix}&#10;$$">
            <a:extLst>
              <a:ext uri="{FF2B5EF4-FFF2-40B4-BE49-F238E27FC236}">
                <a16:creationId xmlns:a16="http://schemas.microsoft.com/office/drawing/2014/main" id="{7DEEC639-41CB-409A-B30B-FE20B4014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735" y="4984750"/>
            <a:ext cx="7142465" cy="9606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66AC9CA-5FA4-4AFA-8CD1-A23D4785171C}"/>
              </a:ext>
            </a:extLst>
          </p:cNvPr>
          <p:cNvGrpSpPr/>
          <p:nvPr/>
        </p:nvGrpSpPr>
        <p:grpSpPr>
          <a:xfrm>
            <a:off x="7962900" y="2362200"/>
            <a:ext cx="1790700" cy="1524000"/>
            <a:chOff x="7962900" y="2362200"/>
            <a:chExt cx="1790700" cy="15240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10F6E11F-417F-409C-B6AC-03F8A25CD6F8}"/>
                </a:ext>
              </a:extLst>
            </p:cNvPr>
            <p:cNvGrpSpPr/>
            <p:nvPr/>
          </p:nvGrpSpPr>
          <p:grpSpPr>
            <a:xfrm>
              <a:off x="7962900" y="2362200"/>
              <a:ext cx="1790700" cy="1524000"/>
              <a:chOff x="7962900" y="2362200"/>
              <a:chExt cx="1790700" cy="1524000"/>
            </a:xfrm>
          </p:grpSpPr>
          <p:pic>
            <p:nvPicPr>
              <p:cNvPr id="1030" name="Picture 1056" descr="Edittex"/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8942388" y="2362200"/>
                <a:ext cx="201612" cy="2270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34" name="Rectangle 1046"/>
              <p:cNvSpPr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305800" y="2743200"/>
                <a:ext cx="1447800" cy="114300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Line 1052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8223250" y="2743200"/>
                <a:ext cx="0" cy="533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" name="Line 1053"/>
              <p:cNvSpPr>
                <a:spLocks noChangeShapeType="1"/>
              </p:cNvSpPr>
              <p:nvPr>
                <p:custDataLst>
                  <p:tags r:id="rId9"/>
                </p:custDataLst>
              </p:nvPr>
            </p:nvSpPr>
            <p:spPr bwMode="auto">
              <a:xfrm rot="5400000" flipV="1">
                <a:off x="8610600" y="2362199"/>
                <a:ext cx="0" cy="609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1041" name="Picture 1057" descr="Edittex"/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7962900" y="3276600"/>
                <a:ext cx="190500" cy="2619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042" name="Oval 1061"/>
              <p:cNvSpPr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8948738" y="3309938"/>
                <a:ext cx="76200" cy="7620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66093" name="Picture 173">
              <a:extLst>
                <a:ext uri="{FF2B5EF4-FFF2-40B4-BE49-F238E27FC236}">
                  <a16:creationId xmlns:a16="http://schemas.microsoft.com/office/drawing/2014/main" id="{AC2B5955-4F2E-4A6C-9649-BA2A2E62E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40223" y="3350419"/>
              <a:ext cx="807554" cy="2857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4" grpId="0"/>
      <p:bldP spid="1033" grpId="0"/>
      <p:bldP spid="104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7815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Image formation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6002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Let’s design a camera</a:t>
            </a:r>
          </a:p>
          <a:p>
            <a:pPr lvl="1"/>
            <a:r>
              <a:rPr lang="en-US" dirty="0"/>
              <a:t>Idea 1:  put a piece of film in front of an object</a:t>
            </a:r>
          </a:p>
          <a:p>
            <a:pPr lvl="1"/>
            <a:r>
              <a:rPr lang="en-US" dirty="0"/>
              <a:t>Do we get a reasonable image?</a:t>
            </a:r>
          </a:p>
          <a:p>
            <a:pPr lvl="1"/>
            <a:r>
              <a:rPr lang="en-US" dirty="0"/>
              <a:t>No. This is a bad camera.</a:t>
            </a:r>
          </a:p>
        </p:txBody>
      </p:sp>
      <p:pic>
        <p:nvPicPr>
          <p:cNvPr id="6148" name="Picture 4" descr="image-nothin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8188" y="19431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1587" y="2476500"/>
            <a:ext cx="4724400" cy="1524000"/>
            <a:chOff x="1536" y="1248"/>
            <a:chExt cx="2976" cy="960"/>
          </a:xfrm>
        </p:grpSpPr>
        <p:sp>
          <p:nvSpPr>
            <p:cNvPr id="6159" name="Line 7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536" y="1248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0" name="Line 8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536" y="1248"/>
              <a:ext cx="2976" cy="6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161" name="Line 9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536" y="1248"/>
              <a:ext cx="2976" cy="38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2730" name="Line 10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3811587" y="2476500"/>
            <a:ext cx="4724400" cy="228600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3" name="Group 1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4116387" y="2705100"/>
            <a:ext cx="4419600" cy="1295400"/>
            <a:chOff x="1728" y="1392"/>
            <a:chExt cx="2784" cy="816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1728" y="1392"/>
              <a:ext cx="2784" cy="528"/>
              <a:chOff x="1728" y="1392"/>
              <a:chExt cx="2784" cy="528"/>
            </a:xfrm>
          </p:grpSpPr>
          <p:sp>
            <p:nvSpPr>
              <p:cNvPr id="6156" name="Line 11"/>
              <p:cNvSpPr>
                <a:spLocks noChangeShapeType="1"/>
              </p:cNvSpPr>
              <p:nvPr>
                <p:custDataLst>
                  <p:tags r:id="rId10"/>
                </p:custDataLst>
              </p:nvPr>
            </p:nvSpPr>
            <p:spPr bwMode="auto">
              <a:xfrm flipV="1">
                <a:off x="1728" y="1392"/>
                <a:ext cx="2784" cy="24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7" name="Line 12"/>
              <p:cNvSpPr>
                <a:spLocks noChangeShapeType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1728" y="1632"/>
                <a:ext cx="2784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8" name="Line 13"/>
              <p:cNvSpPr>
                <a:spLocks noChangeShapeType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728" y="1632"/>
                <a:ext cx="2784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55" name="Line 14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728" y="1632"/>
              <a:ext cx="2784" cy="57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2" name="Oval 1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67137" y="24447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" name="Oval 1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084637" y="30527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8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427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3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1376" y="1447800"/>
            <a:ext cx="10509248" cy="1600200"/>
          </a:xfrm>
        </p:spPr>
        <p:txBody>
          <a:bodyPr/>
          <a:lstStyle/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7674422" y="3331031"/>
            <a:ext cx="29070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CC4E551B-5EC3-42BF-824A-77E8B2918B4E}"/>
              </a:ext>
            </a:extLst>
          </p:cNvPr>
          <p:cNvGrpSpPr/>
          <p:nvPr/>
        </p:nvGrpSpPr>
        <p:grpSpPr>
          <a:xfrm>
            <a:off x="7772400" y="4095034"/>
            <a:ext cx="2057400" cy="2392170"/>
            <a:chOff x="9561227" y="2535845"/>
            <a:chExt cx="2057400" cy="2392170"/>
          </a:xfrm>
        </p:grpSpPr>
        <p:pic>
          <p:nvPicPr>
            <p:cNvPr id="28" name="Picture 7">
              <a:extLst>
                <a:ext uri="{FF2B5EF4-FFF2-40B4-BE49-F238E27FC236}">
                  <a16:creationId xmlns:a16="http://schemas.microsoft.com/office/drawing/2014/main" id="{E90A4F92-84D6-49C0-85E6-5B70ECC4F83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9" name="Parallelogram 28">
              <a:extLst>
                <a:ext uri="{FF2B5EF4-FFF2-40B4-BE49-F238E27FC236}">
                  <a16:creationId xmlns:a16="http://schemas.microsoft.com/office/drawing/2014/main" id="{2B28EF5E-15F3-49F3-AAD5-DAA77C6AE06B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992049F-57CA-4788-9CBB-745AEEBD2AEC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275D385-FE14-4DF7-9255-B00BB2F6A2DC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B16D6C3A-760E-4363-A952-C79E4CDFFB87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87A85C0-7207-41AB-88BC-57C7599160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C5366447-70F8-454D-A860-003925D3F3B8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E9BB2EE-DD03-4877-A08B-052460F1362F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A8C8DA7-9E4C-4F38-BAB9-20E84EC719FF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A3A4A128-159D-4AE5-AFC3-75CBC56D9E7E}"/>
                </a:ext>
              </a:extLst>
            </p:cNvPr>
            <p:cNvCxnSpPr>
              <a:cxnSpLocks/>
              <a:endCxn id="29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8" name="Picture 5">
              <a:extLst>
                <a:ext uri="{FF2B5EF4-FFF2-40B4-BE49-F238E27FC236}">
                  <a16:creationId xmlns:a16="http://schemas.microsoft.com/office/drawing/2014/main" id="{E8B0456C-1CC3-44B8-903C-C6C40DD5AB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6">
              <a:extLst>
                <a:ext uri="{FF2B5EF4-FFF2-40B4-BE49-F238E27FC236}">
                  <a16:creationId xmlns:a16="http://schemas.microsoft.com/office/drawing/2014/main" id="{9143E04E-70E9-4F37-A6CE-BD78EE0AA7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8">
              <a:extLst>
                <a:ext uri="{FF2B5EF4-FFF2-40B4-BE49-F238E27FC236}">
                  <a16:creationId xmlns:a16="http://schemas.microsoft.com/office/drawing/2014/main" id="{B0BD7D7B-BA6C-4A29-BFA6-C2D0CE3FB31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9857946" y="4388816"/>
              <a:ext cx="164831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29A1B38E-20D5-4C4D-91E8-940005C6C4D6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2" name="Picture 9">
              <a:extLst>
                <a:ext uri="{FF2B5EF4-FFF2-40B4-BE49-F238E27FC236}">
                  <a16:creationId xmlns:a16="http://schemas.microsoft.com/office/drawing/2014/main" id="{9858ACC7-F2CA-40EF-A39B-7AA6EA001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10">
              <a:extLst>
                <a:ext uri="{FF2B5EF4-FFF2-40B4-BE49-F238E27FC236}">
                  <a16:creationId xmlns:a16="http://schemas.microsoft.com/office/drawing/2014/main" id="{D29E2F8A-7A0B-4FAA-8A32-8D4B51DB8D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11">
              <a:extLst>
                <a:ext uri="{FF2B5EF4-FFF2-40B4-BE49-F238E27FC236}">
                  <a16:creationId xmlns:a16="http://schemas.microsoft.com/office/drawing/2014/main" id="{43FDE5F2-75B9-4A29-948B-774B3BDF3A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6644B24-243A-47A0-942B-A5C29568FB6E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4974ED88-32E4-4D1D-9CCB-595DEC37C4E0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98D37178-5C42-4ABD-846A-AC0ED554A285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22E5D0A3-CA2D-4249-A8F0-A99AAA9AE10A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128F27F2-C623-47FC-8944-FC31E1DD7BB6}"/>
              </a:ext>
            </a:extLst>
          </p:cNvPr>
          <p:cNvSpPr txBox="1"/>
          <p:nvPr/>
        </p:nvSpPr>
        <p:spPr>
          <a:xfrm>
            <a:off x="3550108" y="4596825"/>
            <a:ext cx="4122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/>
              <a:t>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8A08E2A1-8710-4D4F-919E-033F83994F80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50" name="Picture 9">
              <a:extLst>
                <a:ext uri="{FF2B5EF4-FFF2-40B4-BE49-F238E27FC236}">
                  <a16:creationId xmlns:a16="http://schemas.microsoft.com/office/drawing/2014/main" id="{2A3EAB17-3762-423B-851A-EEFC2813C2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0">
              <a:extLst>
                <a:ext uri="{FF2B5EF4-FFF2-40B4-BE49-F238E27FC236}">
                  <a16:creationId xmlns:a16="http://schemas.microsoft.com/office/drawing/2014/main" id="{1AC6384C-AD62-4CBE-B1CD-6C6F5A27C6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11">
              <a:extLst>
                <a:ext uri="{FF2B5EF4-FFF2-40B4-BE49-F238E27FC236}">
                  <a16:creationId xmlns:a16="http://schemas.microsoft.com/office/drawing/2014/main" id="{57CE2F51-69A8-4DAB-A4EA-08F3704122B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E812A01D-5B26-4EAE-B8A2-B44E522DFE4A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8F3E755-EE7D-4642-953A-DBCC578DAE2D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6B62D113-1BA4-4218-AB21-C0FF30349B21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C76E56E7-5A90-45E1-976E-11D467BE32E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55" name="TextBox 54"/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endParaRPr lang="en-US" sz="2400" b="1" dirty="0"/>
          </a:p>
        </p:txBody>
      </p:sp>
      <p:sp>
        <p:nvSpPr>
          <p:cNvPr id="28" name="TextBox 27"/>
          <p:cNvSpPr txBox="1"/>
          <p:nvPr/>
        </p:nvSpPr>
        <p:spPr>
          <a:xfrm>
            <a:off x="7913912" y="3973272"/>
            <a:ext cx="23839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How do we represent translation as a matrix multiplication?</a:t>
            </a:r>
          </a:p>
        </p:txBody>
      </p:sp>
      <p:pic>
        <p:nvPicPr>
          <p:cNvPr id="781314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924801" y="5085672"/>
            <a:ext cx="2423711" cy="1339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1315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98836" y="5576209"/>
            <a:ext cx="806221" cy="34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FEB68E97-70BA-495D-9CAE-4AC1C96EC98F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5A1DE1-F046-49C1-95C9-3D1A37A8BB64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33" name="Picture 7">
              <a:extLst>
                <a:ext uri="{FF2B5EF4-FFF2-40B4-BE49-F238E27FC236}">
                  <a16:creationId xmlns:a16="http://schemas.microsoft.com/office/drawing/2014/main" id="{0761393C-7446-4BC8-B256-833E00B3A9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4" name="Parallelogram 33">
              <a:extLst>
                <a:ext uri="{FF2B5EF4-FFF2-40B4-BE49-F238E27FC236}">
                  <a16:creationId xmlns:a16="http://schemas.microsoft.com/office/drawing/2014/main" id="{04D3A2C2-1D8A-4FFC-99A9-9542A7022ED4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E543FFA0-8D12-4E73-A9A9-95BD47686569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CF898A70-F164-4585-848E-29CFE79DD3EE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D5EC1837-D8BA-4626-B7D1-9498173D30A5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FE37CF05-598A-478D-A3B1-A76F531A0E05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05270327-1F7A-4763-BC18-6DDD1BD0959F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4E9E34E-8450-44AC-91DC-A2C768F7EA4B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94E041A-AD25-412C-963A-408B87CF073D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29EA3D2F-F25B-4D7E-B1BC-81892EAFB1BF}"/>
                </a:ext>
              </a:extLst>
            </p:cNvPr>
            <p:cNvCxnSpPr>
              <a:cxnSpLocks/>
              <a:endCxn id="34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4" name="Picture 5">
              <a:extLst>
                <a:ext uri="{FF2B5EF4-FFF2-40B4-BE49-F238E27FC236}">
                  <a16:creationId xmlns:a16="http://schemas.microsoft.com/office/drawing/2014/main" id="{7BD18E49-106B-493C-9A16-5191D7182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6">
              <a:extLst>
                <a:ext uri="{FF2B5EF4-FFF2-40B4-BE49-F238E27FC236}">
                  <a16:creationId xmlns:a16="http://schemas.microsoft.com/office/drawing/2014/main" id="{C2A71B17-68A6-4764-A3C2-FE344B1146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780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32" name="Straight Arrow Connector 31"/>
          <p:cNvCxnSpPr/>
          <p:nvPr/>
        </p:nvCxnSpPr>
        <p:spPr>
          <a:xfrm rot="5400000" flipH="1" flipV="1">
            <a:off x="7233560" y="5622474"/>
            <a:ext cx="468085" cy="326568"/>
          </a:xfrm>
          <a:prstGeom prst="straightConnector1">
            <a:avLst/>
          </a:prstGeom>
          <a:ln w="349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411672" y="6008910"/>
            <a:ext cx="1980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3x3 </a:t>
            </a:r>
            <a:r>
              <a:rPr lang="en-US"/>
              <a:t>rotation matrix</a:t>
            </a:r>
          </a:p>
        </p:txBody>
      </p:sp>
      <p:grpSp>
        <p:nvGrpSpPr>
          <p:cNvPr id="46" name="Group 45">
            <a:extLst>
              <a:ext uri="{FF2B5EF4-FFF2-40B4-BE49-F238E27FC236}">
                <a16:creationId xmlns:a16="http://schemas.microsoft.com/office/drawing/2014/main" id="{381BBD8C-C938-4C97-83E7-DA0C8F95CEF4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47" name="Picture 9">
              <a:extLst>
                <a:ext uri="{FF2B5EF4-FFF2-40B4-BE49-F238E27FC236}">
                  <a16:creationId xmlns:a16="http://schemas.microsoft.com/office/drawing/2014/main" id="{78391E41-462C-4C0E-B1D3-0D6ACD35E5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0" name="Picture 10">
              <a:extLst>
                <a:ext uri="{FF2B5EF4-FFF2-40B4-BE49-F238E27FC236}">
                  <a16:creationId xmlns:a16="http://schemas.microsoft.com/office/drawing/2014/main" id="{B018172F-8389-46CA-9379-EE70642B835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" name="Picture 11">
              <a:extLst>
                <a:ext uri="{FF2B5EF4-FFF2-40B4-BE49-F238E27FC236}">
                  <a16:creationId xmlns:a16="http://schemas.microsoft.com/office/drawing/2014/main" id="{A8FD2596-CCEA-4F8B-AE25-3724444381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69117C31-01E2-4AA0-A144-7C0D7D8353A9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5E455452-A69B-4004-9ADF-C6B1F973586A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C0277E9-07C9-40B7-9C05-24B0DBFFA54B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BEDDDBEE-FF3E-4E94-A664-70180438DA7B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A4E2ABEC-3405-4A3A-864D-2E7293A49729}"/>
              </a:ext>
            </a:extLst>
          </p:cNvPr>
          <p:cNvSpPr txBox="1"/>
          <p:nvPr/>
        </p:nvSpPr>
        <p:spPr>
          <a:xfrm>
            <a:off x="3590253" y="4816575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0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9343F635-F438-4C56-94E5-7F0A2BBF9D25}"/>
              </a:ext>
            </a:extLst>
          </p:cNvPr>
          <p:cNvGrpSpPr/>
          <p:nvPr/>
        </p:nvGrpSpPr>
        <p:grpSpPr>
          <a:xfrm>
            <a:off x="3447022" y="3276600"/>
            <a:ext cx="2057400" cy="2392170"/>
            <a:chOff x="9561227" y="2535845"/>
            <a:chExt cx="2057400" cy="2392170"/>
          </a:xfrm>
        </p:grpSpPr>
        <p:pic>
          <p:nvPicPr>
            <p:cNvPr id="60" name="Picture 7">
              <a:extLst>
                <a:ext uri="{FF2B5EF4-FFF2-40B4-BE49-F238E27FC236}">
                  <a16:creationId xmlns:a16="http://schemas.microsoft.com/office/drawing/2014/main" id="{EC390E9A-F5C0-40EF-AD1E-580FF26B11A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425438" y="3968304"/>
              <a:ext cx="262839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1" name="Parallelogram 60">
              <a:extLst>
                <a:ext uri="{FF2B5EF4-FFF2-40B4-BE49-F238E27FC236}">
                  <a16:creationId xmlns:a16="http://schemas.microsoft.com/office/drawing/2014/main" id="{DD070196-0D45-4A8D-960B-3CC2B12B8C31}"/>
                </a:ext>
              </a:extLst>
            </p:cNvPr>
            <p:cNvSpPr/>
            <p:nvPr/>
          </p:nvSpPr>
          <p:spPr>
            <a:xfrm rot="11352756" flipH="1">
              <a:off x="9561227" y="2671922"/>
              <a:ext cx="2057400" cy="1143000"/>
            </a:xfrm>
            <a:prstGeom prst="parallelogram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AC658655-A5C9-4ED5-8DD1-88B9BFFBB055}"/>
                </a:ext>
              </a:extLst>
            </p:cNvPr>
            <p:cNvSpPr/>
            <p:nvPr/>
          </p:nvSpPr>
          <p:spPr>
            <a:xfrm>
              <a:off x="10070313" y="4288445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813CD9BE-0A94-4228-917A-65936CF9BA75}"/>
                </a:ext>
              </a:extLst>
            </p:cNvPr>
            <p:cNvCxnSpPr/>
            <p:nvPr/>
          </p:nvCxnSpPr>
          <p:spPr>
            <a:xfrm rot="16200000" flipV="1">
              <a:off x="9607670" y="3836688"/>
              <a:ext cx="685800" cy="3701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D21C8F1E-3BA6-4D60-8437-CE4AFB30C8DD}"/>
                </a:ext>
              </a:extLst>
            </p:cNvPr>
            <p:cNvCxnSpPr/>
            <p:nvPr/>
          </p:nvCxnSpPr>
          <p:spPr>
            <a:xfrm flipV="1">
              <a:off x="10124746" y="3961875"/>
              <a:ext cx="1382483" cy="40277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B4377A8-1C21-43B7-BAD7-8555839937CC}"/>
                </a:ext>
              </a:extLst>
            </p:cNvPr>
            <p:cNvCxnSpPr/>
            <p:nvPr/>
          </p:nvCxnSpPr>
          <p:spPr>
            <a:xfrm rot="5400000" flipH="1" flipV="1">
              <a:off x="9994114" y="2949504"/>
              <a:ext cx="1567543" cy="1262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452BC1FE-2670-4C42-8039-DC4112A22B10}"/>
                </a:ext>
              </a:extLst>
            </p:cNvPr>
            <p:cNvCxnSpPr/>
            <p:nvPr/>
          </p:nvCxnSpPr>
          <p:spPr>
            <a:xfrm rot="16200000" flipV="1">
              <a:off x="9003513" y="3221645"/>
              <a:ext cx="1828800" cy="4572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3155B22A-DE50-47BB-B416-60A8A348F306}"/>
                </a:ext>
              </a:extLst>
            </p:cNvPr>
            <p:cNvCxnSpPr/>
            <p:nvPr/>
          </p:nvCxnSpPr>
          <p:spPr>
            <a:xfrm rot="16200000" flipH="1">
              <a:off x="10375113" y="4136045"/>
              <a:ext cx="76200" cy="533400"/>
            </a:xfrm>
            <a:prstGeom prst="line">
              <a:avLst/>
            </a:prstGeom>
            <a:ln w="222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29B858E6-38B9-4C32-86E1-1C6689C8295A}"/>
                </a:ext>
              </a:extLst>
            </p:cNvPr>
            <p:cNvCxnSpPr>
              <a:cxnSpLocks/>
            </p:cNvCxnSpPr>
            <p:nvPr/>
          </p:nvCxnSpPr>
          <p:spPr>
            <a:xfrm>
              <a:off x="10145723" y="4365443"/>
              <a:ext cx="47292" cy="554871"/>
            </a:xfrm>
            <a:prstGeom prst="line">
              <a:avLst/>
            </a:prstGeom>
            <a:ln w="22225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170D04D-5ED7-4180-983C-430A01AD9662}"/>
                </a:ext>
              </a:extLst>
            </p:cNvPr>
            <p:cNvCxnSpPr>
              <a:cxnSpLocks/>
              <a:endCxn id="61" idx="0"/>
            </p:cNvCxnSpPr>
            <p:nvPr/>
          </p:nvCxnSpPr>
          <p:spPr>
            <a:xfrm flipV="1">
              <a:off x="10146518" y="3807550"/>
              <a:ext cx="351913" cy="557098"/>
            </a:xfrm>
            <a:prstGeom prst="line">
              <a:avLst/>
            </a:prstGeom>
            <a:ln w="22225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0" name="Picture 5">
              <a:extLst>
                <a:ext uri="{FF2B5EF4-FFF2-40B4-BE49-F238E27FC236}">
                  <a16:creationId xmlns:a16="http://schemas.microsoft.com/office/drawing/2014/main" id="{FE4189AE-8988-4A44-A7DB-F824FB3607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675832" y="4328588"/>
              <a:ext cx="236111" cy="1848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6">
              <a:extLst>
                <a:ext uri="{FF2B5EF4-FFF2-40B4-BE49-F238E27FC236}">
                  <a16:creationId xmlns:a16="http://schemas.microsoft.com/office/drawing/2014/main" id="{7D42BE77-B7BB-4F0A-8279-13FC36906D6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0247027" y="4765411"/>
              <a:ext cx="193788" cy="1626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30EA4FA9-6DF7-437C-AE42-B6A03A6C2F14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Extrinsics</a:t>
            </a:r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96A8572-0B50-4B1C-96C1-6A726463F790}"/>
              </a:ext>
            </a:extLst>
          </p:cNvPr>
          <p:cNvGrpSpPr/>
          <p:nvPr/>
        </p:nvGrpSpPr>
        <p:grpSpPr>
          <a:xfrm>
            <a:off x="3581400" y="3668611"/>
            <a:ext cx="2613798" cy="2460172"/>
            <a:chOff x="5298976" y="3973286"/>
            <a:chExt cx="2613798" cy="2460172"/>
          </a:xfrm>
        </p:grpSpPr>
        <p:sp>
          <p:nvSpPr>
            <p:cNvPr id="52" name="Oval 51"/>
            <p:cNvSpPr/>
            <p:nvPr/>
          </p:nvSpPr>
          <p:spPr>
            <a:xfrm>
              <a:off x="5675213" y="5334000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5298976" y="5029075"/>
              <a:ext cx="3401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0</a:t>
              </a:r>
            </a:p>
          </p:txBody>
        </p:sp>
        <p:sp>
          <p:nvSpPr>
            <p:cNvPr id="27" name="Parallelogram 26"/>
            <p:cNvSpPr/>
            <p:nvPr/>
          </p:nvSpPr>
          <p:spPr>
            <a:xfrm rot="8347545">
              <a:off x="5476636" y="4615947"/>
              <a:ext cx="2436138" cy="1177426"/>
            </a:xfrm>
            <a:prstGeom prst="parallelogram">
              <a:avLst>
                <a:gd name="adj" fmla="val 89839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9" name="Straight Connector 28"/>
            <p:cNvCxnSpPr/>
            <p:nvPr/>
          </p:nvCxnSpPr>
          <p:spPr>
            <a:xfrm flipV="1">
              <a:off x="5747641" y="3973286"/>
              <a:ext cx="1480457" cy="142602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5705988" y="4911897"/>
              <a:ext cx="523061" cy="43110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>
              <a:cxnSpLocks/>
              <a:endCxn id="52" idx="1"/>
            </p:cNvCxnSpPr>
            <p:nvPr/>
          </p:nvCxnSpPr>
          <p:spPr>
            <a:xfrm rot="16200000" flipV="1">
              <a:off x="5426513" y="5709558"/>
              <a:ext cx="1034143" cy="413657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cxnSpLocks/>
              <a:endCxn id="52" idx="4"/>
            </p:cNvCxnSpPr>
            <p:nvPr/>
          </p:nvCxnSpPr>
          <p:spPr>
            <a:xfrm rot="10800000">
              <a:off x="5747642" y="5421088"/>
              <a:ext cx="1458685" cy="119743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/>
          <p:cNvSpPr txBox="1"/>
          <p:nvPr/>
        </p:nvSpPr>
        <p:spPr>
          <a:xfrm>
            <a:off x="7674422" y="3331031"/>
            <a:ext cx="29070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Step 1: Translate by -</a:t>
            </a:r>
            <a:r>
              <a:rPr lang="en-US" sz="2400" b="1" dirty="0"/>
              <a:t>c</a:t>
            </a:r>
          </a:p>
          <a:p>
            <a:r>
              <a:rPr lang="en-US" sz="2400" dirty="0"/>
              <a:t>Step 2: Rotate by </a:t>
            </a:r>
            <a:r>
              <a:rPr lang="en-US" sz="2400" b="1" dirty="0"/>
              <a:t>R</a:t>
            </a:r>
          </a:p>
        </p:txBody>
      </p:sp>
      <p:pic>
        <p:nvPicPr>
          <p:cNvPr id="4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06384" y="4650923"/>
            <a:ext cx="2928696" cy="1412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66023D-A26B-44BD-AF04-A7BDD0EE2C54}"/>
              </a:ext>
            </a:extLst>
          </p:cNvPr>
          <p:cNvSpPr txBox="1"/>
          <p:nvPr/>
        </p:nvSpPr>
        <p:spPr>
          <a:xfrm>
            <a:off x="7086600" y="6172200"/>
            <a:ext cx="3535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(with extra row/column of [0 0 0 1])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5F496DC4-FC5B-4307-B52D-3DE6954B4A77}"/>
              </a:ext>
            </a:extLst>
          </p:cNvPr>
          <p:cNvGrpSpPr/>
          <p:nvPr/>
        </p:nvGrpSpPr>
        <p:grpSpPr>
          <a:xfrm>
            <a:off x="2895600" y="4672465"/>
            <a:ext cx="2971801" cy="1910897"/>
            <a:chOff x="3119115" y="3442380"/>
            <a:chExt cx="2971801" cy="1910897"/>
          </a:xfrm>
        </p:grpSpPr>
        <p:pic>
          <p:nvPicPr>
            <p:cNvPr id="24" name="Picture 9">
              <a:extLst>
                <a:ext uri="{FF2B5EF4-FFF2-40B4-BE49-F238E27FC236}">
                  <a16:creationId xmlns:a16="http://schemas.microsoft.com/office/drawing/2014/main" id="{5AB565B8-134E-4167-9EF5-703FAE2D528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10">
              <a:extLst>
                <a:ext uri="{FF2B5EF4-FFF2-40B4-BE49-F238E27FC236}">
                  <a16:creationId xmlns:a16="http://schemas.microsoft.com/office/drawing/2014/main" id="{F71B2E71-F89D-484D-AC08-FC9A87BF57B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5183" y="5015538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11">
              <a:extLst>
                <a:ext uri="{FF2B5EF4-FFF2-40B4-BE49-F238E27FC236}">
                  <a16:creationId xmlns:a16="http://schemas.microsoft.com/office/drawing/2014/main" id="{BF95D96C-8696-4731-8FE7-3E51B49F9D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1D11DDAE-776C-4559-A2DC-2E4AD3E7F5C0}"/>
                </a:ext>
              </a:extLst>
            </p:cNvPr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9107EB47-C0B6-44B5-BEB7-1F48237179DB}"/>
                </a:ext>
              </a:extLst>
            </p:cNvPr>
            <p:cNvCxnSpPr>
              <a:cxnSpLocks/>
            </p:cNvCxnSpPr>
            <p:nvPr/>
          </p:nvCxnSpPr>
          <p:spPr>
            <a:xfrm>
              <a:off x="4260527" y="3875314"/>
              <a:ext cx="0" cy="13716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8D72258D-5596-404B-814D-DC3D62546A58}"/>
                </a:ext>
              </a:extLst>
            </p:cNvPr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05FA963-ABA8-4298-BB6F-3CA57649CA7C}"/>
                </a:ext>
              </a:extLst>
            </p:cNvPr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Content Placeholder 2">
            <a:extLst>
              <a:ext uri="{FF2B5EF4-FFF2-40B4-BE49-F238E27FC236}">
                <a16:creationId xmlns:a16="http://schemas.microsoft.com/office/drawing/2014/main" id="{D9745BAA-14B1-4E7E-AC91-B2742CD33F55}"/>
              </a:ext>
            </a:extLst>
          </p:cNvPr>
          <p:cNvSpPr txBox="1">
            <a:spLocks/>
          </p:cNvSpPr>
          <p:nvPr/>
        </p:nvSpPr>
        <p:spPr>
          <a:xfrm>
            <a:off x="841376" y="1447800"/>
            <a:ext cx="10509248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How do we get the camera to “canonical form”?</a:t>
            </a:r>
          </a:p>
          <a:p>
            <a:pPr lvl="1"/>
            <a:r>
              <a:rPr lang="en-US" dirty="0"/>
              <a:t>Canonical form: Center of projection at the origin, x-axis points right, y-axis points down, z-axis points forwards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218" y="138397"/>
            <a:ext cx="8229600" cy="1143000"/>
          </a:xfrm>
        </p:spPr>
        <p:txBody>
          <a:bodyPr/>
          <a:lstStyle/>
          <a:p>
            <a:r>
              <a:rPr lang="en-US" dirty="0"/>
              <a:t>Perspective projection</a:t>
            </a:r>
          </a:p>
        </p:txBody>
      </p:sp>
      <p:pic>
        <p:nvPicPr>
          <p:cNvPr id="77721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895600"/>
            <a:ext cx="533400" cy="45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Left Brace 5"/>
          <p:cNvSpPr/>
          <p:nvPr/>
        </p:nvSpPr>
        <p:spPr>
          <a:xfrm rot="16200000">
            <a:off x="4838700" y="1638300"/>
            <a:ext cx="152400" cy="205740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326018" y="3288268"/>
            <a:ext cx="11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(intrinsics)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57185" y="4302610"/>
            <a:ext cx="15624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in general, </a:t>
            </a:r>
          </a:p>
        </p:txBody>
      </p:sp>
      <p:pic>
        <p:nvPicPr>
          <p:cNvPr id="777222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4042" y="5417834"/>
            <a:ext cx="347890" cy="353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82966" y="5929200"/>
            <a:ext cx="300718" cy="312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722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19200" y="6386400"/>
            <a:ext cx="990600" cy="3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2187766" y="5423807"/>
            <a:ext cx="435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aspect ratio </a:t>
            </a:r>
            <a:r>
              <a:rPr lang="en-US" dirty="0"/>
              <a:t>(1 unless pixels are not square)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87767" y="5907166"/>
            <a:ext cx="5970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skew</a:t>
            </a:r>
            <a:r>
              <a:rPr lang="en-US" dirty="0"/>
              <a:t> (0 unless pixels are shaped like rhombi/parallelograms)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176750" y="6398068"/>
            <a:ext cx="93814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: </a:t>
            </a:r>
            <a:r>
              <a:rPr lang="en-US" b="1" dirty="0"/>
              <a:t>principal point</a:t>
            </a:r>
            <a:r>
              <a:rPr lang="en-US" dirty="0"/>
              <a:t> ((w/2,h/2) unless optical axis doesn’t intersect projection plane at image center)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837714" y="4259066"/>
            <a:ext cx="18396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(upper triangular matrix)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529936" y="2904311"/>
            <a:ext cx="4299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(converts from 3D rays in camera coordinate system to pixel coordinates)</a:t>
            </a:r>
          </a:p>
        </p:txBody>
      </p:sp>
      <p:pic>
        <p:nvPicPr>
          <p:cNvPr id="471044" name="Picture 4" descr="$$&#10;\begin{bmatrix}&#10;f &amp; 0    &amp; c_x \\&#10; 0   &amp; f &amp; c_y \\&#10; 0   &amp; 0    &amp; 1&#10;\end{bmatrix}&#10;\begin{bmatrix}&#10; 1 &amp; 0 &amp; 0 &amp; 0 \\&#10; 0 &amp; 1 &amp; 0 &amp; 0 \\&#10; 0 &amp; 0 &amp; 1 &amp; 0&#10;\end{bmatrix}&#10;$$">
            <a:extLst>
              <a:ext uri="{FF2B5EF4-FFF2-40B4-BE49-F238E27FC236}">
                <a16:creationId xmlns:a16="http://schemas.microsoft.com/office/drawing/2014/main" id="{345A4934-1633-4E80-9FBE-2FF029B62A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7708" y="1224856"/>
            <a:ext cx="4065692" cy="134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46" name="Picture 6" descr="$$&#10;\mathbf{K} = &#10;\begin{bmatrix}&#10;f &amp; s    &amp; c_x \\&#10; 0   &amp; \alpha f &amp; c_y \\&#10; 0   &amp; 0    &amp; 1&#10;\end{bmatrix}&#10;$$">
            <a:extLst>
              <a:ext uri="{FF2B5EF4-FFF2-40B4-BE49-F238E27FC236}">
                <a16:creationId xmlns:a16="http://schemas.microsoft.com/office/drawing/2014/main" id="{738EE753-2F4B-48B2-8067-8A2DA1442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0238" y="3841786"/>
            <a:ext cx="3234142" cy="1492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7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9F4B68-2F91-43F2-87D1-FF3E90998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</a:t>
            </a:r>
            <a:r>
              <a:rPr lang="en-US" dirty="0" err="1"/>
              <a:t>intrinsics</a:t>
            </a:r>
            <a:r>
              <a:rPr lang="en-US" dirty="0"/>
              <a:t> matrix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1BB4736-E834-476F-B20C-F5DE3CDFCFD3}"/>
              </a:ext>
            </a:extLst>
          </p:cNvPr>
          <p:cNvSpPr txBox="1">
            <a:spLocks/>
          </p:cNvSpPr>
          <p:nvPr/>
        </p:nvSpPr>
        <p:spPr>
          <a:xfrm>
            <a:off x="457200" y="4419600"/>
            <a:ext cx="11430000" cy="1706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/>
              <a:t>2D affine transform </a:t>
            </a:r>
            <a:r>
              <a:rPr lang="en-US" dirty="0"/>
              <a:t>corresponding to a scale by </a:t>
            </a:r>
            <a:r>
              <a:rPr lang="en-US" i="1" dirty="0"/>
              <a:t>f</a:t>
            </a:r>
            <a:r>
              <a:rPr lang="en-US" dirty="0"/>
              <a:t> (focal length) and a translation by (</a:t>
            </a:r>
            <a:r>
              <a:rPr lang="en-US" i="1" dirty="0"/>
              <a:t>c</a:t>
            </a:r>
            <a:r>
              <a:rPr lang="en-US" i="1" baseline="-25000" dirty="0"/>
              <a:t>x</a:t>
            </a:r>
            <a:r>
              <a:rPr lang="en-US" dirty="0"/>
              <a:t>, </a:t>
            </a:r>
            <a:r>
              <a:rPr lang="en-US" i="1" dirty="0"/>
              <a:t>c</a:t>
            </a:r>
            <a:r>
              <a:rPr lang="en-US" i="1" baseline="-25000" dirty="0"/>
              <a:t>y</a:t>
            </a:r>
            <a:r>
              <a:rPr lang="en-US" dirty="0"/>
              <a:t>) (principal point)</a:t>
            </a:r>
          </a:p>
          <a:p>
            <a:r>
              <a:rPr lang="en-US" dirty="0"/>
              <a:t>Maps 3D rays to 2D pixels</a:t>
            </a:r>
          </a:p>
        </p:txBody>
      </p:sp>
      <p:pic>
        <p:nvPicPr>
          <p:cNvPr id="472066" name="Picture 2" descr="$$&#10;\mathbf{K} = &#10;\begin{bmatrix}&#10;f &amp;  0    &amp; c_x \\&#10; 0   &amp; f &amp; c_y \\&#10; 0   &amp; 0    &amp; 1&#10;\end{bmatrix}&#10;$$">
            <a:extLst>
              <a:ext uri="{FF2B5EF4-FFF2-40B4-BE49-F238E27FC236}">
                <a16:creationId xmlns:a16="http://schemas.microsoft.com/office/drawing/2014/main" id="{8E6B1D6A-179F-4BF6-A0AE-BC9F9C454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599" y="1883581"/>
            <a:ext cx="4114802" cy="2070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10863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Focal length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371600"/>
            <a:ext cx="8229600" cy="5486400"/>
          </a:xfrm>
        </p:spPr>
        <p:txBody>
          <a:bodyPr/>
          <a:lstStyle/>
          <a:p>
            <a:r>
              <a:rPr lang="en-US" dirty="0"/>
              <a:t>Can think of as “zoom”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related to </a:t>
            </a:r>
            <a:r>
              <a:rPr lang="en-US" i="1" dirty="0"/>
              <a:t>field of view</a:t>
            </a:r>
            <a:endParaRPr lang="en-US" dirty="0"/>
          </a:p>
        </p:txBody>
      </p:sp>
      <p:pic>
        <p:nvPicPr>
          <p:cNvPr id="4648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8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0574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52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6490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4191000"/>
            <a:ext cx="2286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4318006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24mm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4201" y="3581400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50mm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267201" y="5726668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200mm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934201" y="5715000"/>
            <a:ext cx="904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800mm</a:t>
            </a:r>
          </a:p>
        </p:txBody>
      </p:sp>
      <p:pic>
        <p:nvPicPr>
          <p:cNvPr id="48537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001000" y="4953000"/>
            <a:ext cx="1828800" cy="1401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85378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362200" y="1981201"/>
            <a:ext cx="1447800" cy="12478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C6B43-C1A5-4F37-84E7-2392B23C6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Field of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49FF6C-E773-41B4-A2D5-8241BC2A13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3E3603-8DDA-4367-A390-9E44CCC256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0" y="1447800"/>
            <a:ext cx="5181600" cy="4347966"/>
          </a:xfrm>
          <a:prstGeom prst="rect">
            <a:avLst/>
          </a:prstGeom>
        </p:spPr>
      </p:pic>
      <p:pic>
        <p:nvPicPr>
          <p:cNvPr id="466946" name="Picture 2" descr="Sky_Angles">
            <a:extLst>
              <a:ext uri="{FF2B5EF4-FFF2-40B4-BE49-F238E27FC236}">
                <a16:creationId xmlns:a16="http://schemas.microsoft.com/office/drawing/2014/main" id="{3B7ECF5C-DDDA-44F8-9FD0-DFC171720B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894" y="2362201"/>
            <a:ext cx="2962275" cy="260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83031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22"/>
            <a:ext cx="9144000" cy="6841279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8447718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5.42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47428"/>
            <a:ext cx="9144000" cy="6810573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5532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423457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Pinhole camera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419600"/>
            <a:ext cx="7772400" cy="1905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Add a barrier to block off most of the rays</a:t>
            </a:r>
          </a:p>
          <a:p>
            <a:pPr lvl="1"/>
            <a:r>
              <a:rPr lang="en-US" dirty="0"/>
              <a:t>This reduces blurring</a:t>
            </a:r>
          </a:p>
          <a:p>
            <a:pPr lvl="1"/>
            <a:r>
              <a:rPr lang="en-US" dirty="0"/>
              <a:t>The opening known as the </a:t>
            </a:r>
            <a:r>
              <a:rPr lang="en-US" b="1" dirty="0"/>
              <a:t>aperture</a:t>
            </a:r>
          </a:p>
          <a:p>
            <a:pPr lvl="1"/>
            <a:r>
              <a:rPr lang="en-US" dirty="0"/>
              <a:t>How does this transform the image?</a:t>
            </a:r>
          </a:p>
        </p:txBody>
      </p:sp>
      <p:pic>
        <p:nvPicPr>
          <p:cNvPr id="7172" name="Picture 18" descr="image-pinhol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3276601" y="1524000"/>
            <a:ext cx="5484813" cy="224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810000" y="2057400"/>
            <a:ext cx="4724400" cy="1524000"/>
            <a:chOff x="1440" y="1296"/>
            <a:chExt cx="2976" cy="960"/>
          </a:xfrm>
        </p:grpSpPr>
        <p:sp>
          <p:nvSpPr>
            <p:cNvPr id="7182" name="Line 21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1440" y="1296"/>
              <a:ext cx="2976" cy="96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3" name="Line 22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1440" y="1296"/>
              <a:ext cx="1494" cy="33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4" name="Line 23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40" y="1296"/>
              <a:ext cx="1500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5" name="Line 24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1440" y="1296"/>
              <a:ext cx="1482" cy="7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34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4114800" y="2495550"/>
            <a:ext cx="4457700" cy="571500"/>
            <a:chOff x="1632" y="1572"/>
            <a:chExt cx="2808" cy="360"/>
          </a:xfrm>
        </p:grpSpPr>
        <p:sp>
          <p:nvSpPr>
            <p:cNvPr id="7178" name="Line 27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1632" y="1572"/>
              <a:ext cx="1302" cy="10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79" name="Line 28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>
              <a:off x="1632" y="1680"/>
              <a:ext cx="1302" cy="6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0" name="Line 29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>
              <a:off x="1632" y="1680"/>
              <a:ext cx="2808" cy="19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181" name="Line 30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1632" y="1680"/>
              <a:ext cx="1302" cy="252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5" name="Oval 31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765550" y="2025650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7176" name="Oval 32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083050" y="2633663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2219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4 at 9.46.3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060024" cy="6858000"/>
          </a:xfrm>
          <a:prstGeom prst="rect">
            <a:avLst/>
          </a:prstGeom>
        </p:spPr>
      </p:pic>
      <p:sp>
        <p:nvSpPr>
          <p:cNvPr id="5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8458200" y="6492876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322016732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MfnOPZ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676400"/>
            <a:ext cx="5105400" cy="3822700"/>
          </a:xfrm>
          <a:prstGeom prst="rect">
            <a:avLst/>
          </a:prstGeom>
        </p:spPr>
      </p:pic>
      <p:sp>
        <p:nvSpPr>
          <p:cNvPr id="4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6324600" y="5105401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</p:spTree>
    <p:extLst>
      <p:ext uri="{BB962C8B-B14F-4D97-AF65-F5344CB8AC3E}">
        <p14:creationId xmlns:p14="http://schemas.microsoft.com/office/powerpoint/2010/main" val="145581001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Shot 2015-03-09 at 7.06.3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105447"/>
            <a:ext cx="9144000" cy="464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461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1" y="457200"/>
            <a:ext cx="8600243" cy="5715000"/>
          </a:xfrm>
          <a:prstGeom prst="rect">
            <a:avLst/>
          </a:prstGeom>
        </p:spPr>
      </p:pic>
      <p:sp>
        <p:nvSpPr>
          <p:cNvPr id="3" name="Shape 146"/>
          <p:cNvSpPr>
            <a:spLocks noGrp="1"/>
          </p:cNvSpPr>
          <p:nvPr>
            <p:ph type="sldNum" sz="quarter" idx="4294967295"/>
          </p:nvPr>
        </p:nvSpPr>
        <p:spPr>
          <a:xfrm>
            <a:off x="9753600" y="6492875"/>
            <a:ext cx="2133600" cy="365125"/>
          </a:xfrm>
          <a:prstGeom prst="rect">
            <a:avLst/>
          </a:prstGeom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/>
          <a:lstStyle/>
          <a:p>
            <a:pPr lvl="0" algn="r">
              <a:defRPr>
                <a:uFillTx/>
              </a:defRPr>
            </a:pPr>
            <a:r>
              <a:rPr lang="en-US" dirty="0" err="1">
                <a:uFill>
                  <a:solidFill/>
                </a:uFill>
              </a:rPr>
              <a:t>Fredo</a:t>
            </a:r>
            <a:r>
              <a:rPr lang="en-US" dirty="0">
                <a:uFill>
                  <a:solidFill/>
                </a:uFill>
              </a:rPr>
              <a:t> Durand</a:t>
            </a:r>
            <a:endParaRPr dirty="0">
              <a:uFill>
                <a:solidFill/>
              </a:u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318922" y="6234349"/>
            <a:ext cx="7620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http://petapixel.com/2013/01/11/how-focal-length-affects-your-subjects-apparent-weight-as-seen-with-a-cat/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0906627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570514" y="3243930"/>
            <a:ext cx="6760029" cy="1941123"/>
            <a:chOff x="2046513" y="3243929"/>
            <a:chExt cx="6760029" cy="1941123"/>
          </a:xfrm>
        </p:grpSpPr>
        <p:sp>
          <p:nvSpPr>
            <p:cNvPr id="8" name="Left Brace 7"/>
            <p:cNvSpPr/>
            <p:nvPr/>
          </p:nvSpPr>
          <p:spPr>
            <a:xfrm rot="16200000">
              <a:off x="5257799" y="32643"/>
              <a:ext cx="337457" cy="6760029"/>
            </a:xfrm>
            <a:prstGeom prst="leftBrac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7684" y="3707724"/>
              <a:ext cx="3856116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This part converts 3D points in world coordinates to 3D rays in the camera’s coordinate system. There are 6 parameters represented (3 for position/translation, 3 for rotation).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608702" y="3117591"/>
            <a:ext cx="3344298" cy="2349939"/>
            <a:chOff x="84702" y="3117590"/>
            <a:chExt cx="3344298" cy="2349939"/>
          </a:xfrm>
        </p:grpSpPr>
        <p:sp>
          <p:nvSpPr>
            <p:cNvPr id="21" name="TextBox 20"/>
            <p:cNvSpPr txBox="1"/>
            <p:nvPr/>
          </p:nvSpPr>
          <p:spPr>
            <a:xfrm>
              <a:off x="84702" y="4267200"/>
              <a:ext cx="33442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The </a:t>
              </a:r>
              <a:r>
                <a:rPr lang="en-US" b="1" dirty="0"/>
                <a:t>K </a:t>
              </a:r>
              <a:r>
                <a:rPr lang="en-US" dirty="0"/>
                <a:t>matrix converts 3D rays in the camera’s coordinate system to 2D image points in image (pixel) coordinates.</a:t>
              </a:r>
              <a:endParaRPr lang="en-US" b="1" dirty="0"/>
            </a:p>
          </p:txBody>
        </p:sp>
        <p:cxnSp>
          <p:nvCxnSpPr>
            <p:cNvPr id="9" name="Straight Arrow Connector 8"/>
            <p:cNvCxnSpPr>
              <a:cxnSpLocks/>
            </p:cNvCxnSpPr>
            <p:nvPr/>
          </p:nvCxnSpPr>
          <p:spPr>
            <a:xfrm flipV="1">
              <a:off x="914400" y="3117590"/>
              <a:ext cx="533400" cy="107341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16684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pic>
        <p:nvPicPr>
          <p:cNvPr id="779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53646" y="1664142"/>
            <a:ext cx="6820444" cy="1453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1172" y="2177131"/>
            <a:ext cx="508253" cy="430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7926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78431" y="2163526"/>
            <a:ext cx="1130604" cy="462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eft Brace 7"/>
          <p:cNvSpPr/>
          <p:nvPr/>
        </p:nvSpPr>
        <p:spPr>
          <a:xfrm rot="16200000">
            <a:off x="6781800" y="32644"/>
            <a:ext cx="337457" cy="6760029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11"/>
          <p:cNvGrpSpPr/>
          <p:nvPr/>
        </p:nvGrpSpPr>
        <p:grpSpPr>
          <a:xfrm>
            <a:off x="5552553" y="3777347"/>
            <a:ext cx="2850380" cy="696684"/>
            <a:chOff x="3707896" y="3744686"/>
            <a:chExt cx="3295752" cy="805542"/>
          </a:xfrm>
        </p:grpSpPr>
        <p:pic>
          <p:nvPicPr>
            <p:cNvPr id="779268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707896" y="3744686"/>
              <a:ext cx="3295752" cy="8055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1" name="Straight Connector 10"/>
            <p:cNvCxnSpPr/>
            <p:nvPr/>
          </p:nvCxnSpPr>
          <p:spPr>
            <a:xfrm rot="5400000">
              <a:off x="4675415" y="4109357"/>
              <a:ext cx="729343" cy="1588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Left Brace 12"/>
          <p:cNvSpPr/>
          <p:nvPr/>
        </p:nvSpPr>
        <p:spPr>
          <a:xfrm rot="16200000">
            <a:off x="7440378" y="3891636"/>
            <a:ext cx="152416" cy="1121230"/>
          </a:xfrm>
          <a:prstGeom prst="leftBrac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6596739" y="4593775"/>
            <a:ext cx="1981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(</a:t>
            </a:r>
            <a:r>
              <a:rPr lang="en-US" sz="1600" b="1" dirty="0"/>
              <a:t>t </a:t>
            </a:r>
            <a:r>
              <a:rPr lang="en-US" sz="1600" dirty="0"/>
              <a:t>in book’s notation)</a:t>
            </a:r>
            <a:endParaRPr lang="en-US" sz="1600" b="1" dirty="0"/>
          </a:p>
        </p:txBody>
      </p:sp>
      <p:grpSp>
        <p:nvGrpSpPr>
          <p:cNvPr id="4" name="Group 17"/>
          <p:cNvGrpSpPr/>
          <p:nvPr/>
        </p:nvGrpSpPr>
        <p:grpSpPr>
          <a:xfrm>
            <a:off x="3690258" y="5268500"/>
            <a:ext cx="4920342" cy="733774"/>
            <a:chOff x="1861458" y="5669371"/>
            <a:chExt cx="5529942" cy="824684"/>
          </a:xfrm>
        </p:grpSpPr>
        <p:pic>
          <p:nvPicPr>
            <p:cNvPr id="779270" name="Picture 6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61458" y="5669371"/>
              <a:ext cx="5529942" cy="8246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Straight Connector 16"/>
            <p:cNvCxnSpPr/>
            <p:nvPr/>
          </p:nvCxnSpPr>
          <p:spPr>
            <a:xfrm rot="5400000">
              <a:off x="5028613" y="6041279"/>
              <a:ext cx="630782" cy="1373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Down Arrow 18"/>
          <p:cNvSpPr/>
          <p:nvPr/>
        </p:nvSpPr>
        <p:spPr>
          <a:xfrm>
            <a:off x="5641458" y="4670307"/>
            <a:ext cx="745800" cy="532714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8425544" y="2982682"/>
            <a:ext cx="1194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translation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139544" y="2982682"/>
            <a:ext cx="939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rotation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27712" y="2982682"/>
            <a:ext cx="1145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601685" y="2634339"/>
            <a:ext cx="10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intrinsics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9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62524" y="4229590"/>
            <a:ext cx="262839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4" name="Parallelogram 3"/>
          <p:cNvSpPr/>
          <p:nvPr/>
        </p:nvSpPr>
        <p:spPr>
          <a:xfrm rot="11352756" flipH="1">
            <a:off x="5598313" y="2933208"/>
            <a:ext cx="2057400" cy="1143000"/>
          </a:xfrm>
          <a:prstGeom prst="parallelogram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107399" y="4549731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rot="16200000" flipV="1">
            <a:off x="5644756" y="4097974"/>
            <a:ext cx="685800" cy="370114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161832" y="4223161"/>
            <a:ext cx="1382483" cy="40277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rot="5400000" flipH="1" flipV="1">
            <a:off x="6031200" y="3210790"/>
            <a:ext cx="1567543" cy="126274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16200000" flipV="1">
            <a:off x="5040599" y="3482931"/>
            <a:ext cx="1828800" cy="45720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16200000" flipH="1">
            <a:off x="6412199" y="4397331"/>
            <a:ext cx="76200" cy="533400"/>
          </a:xfrm>
          <a:prstGeom prst="line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cxnSpLocks/>
          </p:cNvCxnSpPr>
          <p:nvPr/>
        </p:nvCxnSpPr>
        <p:spPr>
          <a:xfrm>
            <a:off x="6182809" y="4626729"/>
            <a:ext cx="47292" cy="554871"/>
          </a:xfrm>
          <a:prstGeom prst="line">
            <a:avLst/>
          </a:prstGeom>
          <a:ln w="2222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cxnSpLocks/>
            <a:endCxn id="4" idx="0"/>
          </p:cNvCxnSpPr>
          <p:nvPr/>
        </p:nvCxnSpPr>
        <p:spPr>
          <a:xfrm flipV="1">
            <a:off x="6183604" y="4068836"/>
            <a:ext cx="351913" cy="557098"/>
          </a:xfrm>
          <a:prstGeom prst="line">
            <a:avLst/>
          </a:prstGeom>
          <a:ln w="22225">
            <a:solidFill>
              <a:srgbClr val="333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2918" y="4589874"/>
            <a:ext cx="236111" cy="1848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5018996"/>
            <a:ext cx="193788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95032" y="4650102"/>
            <a:ext cx="164831" cy="162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6C36AFA-065E-4863-BA7F-D74E88933121}"/>
              </a:ext>
            </a:extLst>
          </p:cNvPr>
          <p:cNvGrpSpPr/>
          <p:nvPr/>
        </p:nvGrpSpPr>
        <p:grpSpPr>
          <a:xfrm>
            <a:off x="1113661" y="2424226"/>
            <a:ext cx="2971801" cy="2835869"/>
            <a:chOff x="3119115" y="3265715"/>
            <a:chExt cx="2971801" cy="2835869"/>
          </a:xfrm>
        </p:grpSpPr>
        <p:pic>
          <p:nvPicPr>
            <p:cNvPr id="17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347716" y="4789714"/>
              <a:ext cx="327293" cy="254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478120" y="5763845"/>
              <a:ext cx="309884" cy="3377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5854151" y="3442380"/>
              <a:ext cx="236765" cy="268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0" name="Straight Arrow Connector 19"/>
            <p:cNvCxnSpPr>
              <a:cxnSpLocks/>
            </p:cNvCxnSpPr>
            <p:nvPr/>
          </p:nvCxnSpPr>
          <p:spPr>
            <a:xfrm>
              <a:off x="4261321" y="3872932"/>
              <a:ext cx="1829595" cy="0"/>
            </a:xfrm>
            <a:prstGeom prst="straightConnector1">
              <a:avLst/>
            </a:prstGeom>
            <a:ln w="57150">
              <a:solidFill>
                <a:srgbClr val="3333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>
            <a:xfrm>
              <a:off x="4260527" y="3875314"/>
              <a:ext cx="0" cy="2057401"/>
            </a:xfrm>
            <a:prstGeom prst="straightConnector1">
              <a:avLst/>
            </a:prstGeom>
            <a:ln w="57150">
              <a:solidFill>
                <a:srgbClr val="00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/>
            <p:cNvCxnSpPr/>
            <p:nvPr/>
          </p:nvCxnSpPr>
          <p:spPr>
            <a:xfrm rot="10800000" flipV="1">
              <a:off x="3119115" y="3874520"/>
              <a:ext cx="1140618" cy="1067594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/>
            <p:cNvSpPr/>
            <p:nvPr/>
          </p:nvSpPr>
          <p:spPr>
            <a:xfrm>
              <a:off x="4185915" y="3799114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849824" y="3265715"/>
              <a:ext cx="41229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/>
                <a:t>0</a:t>
              </a:r>
            </a:p>
          </p:txBody>
        </p:sp>
      </p:grpSp>
      <p:cxnSp>
        <p:nvCxnSpPr>
          <p:cNvPr id="30" name="Straight Arrow Connector 29"/>
          <p:cNvCxnSpPr>
            <a:endCxn id="5" idx="3"/>
          </p:cNvCxnSpPr>
          <p:nvPr/>
        </p:nvCxnSpPr>
        <p:spPr>
          <a:xfrm rot="5400000">
            <a:off x="5487454" y="2775866"/>
            <a:ext cx="2546213" cy="1261683"/>
          </a:xfrm>
          <a:prstGeom prst="straightConnector1">
            <a:avLst/>
          </a:prstGeom>
          <a:ln w="22225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Oval 35"/>
          <p:cNvSpPr/>
          <p:nvPr/>
        </p:nvSpPr>
        <p:spPr>
          <a:xfrm>
            <a:off x="6646074" y="3396343"/>
            <a:ext cx="152400" cy="1524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8"/>
          <p:cNvGrpSpPr/>
          <p:nvPr/>
        </p:nvGrpSpPr>
        <p:grpSpPr>
          <a:xfrm>
            <a:off x="7320989" y="1687286"/>
            <a:ext cx="1812111" cy="523220"/>
            <a:chOff x="5796988" y="1687286"/>
            <a:chExt cx="1812111" cy="523220"/>
          </a:xfrm>
        </p:grpSpPr>
        <p:pic>
          <p:nvPicPr>
            <p:cNvPr id="782338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543660" y="1832880"/>
              <a:ext cx="1065439" cy="2825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27"/>
            <p:cNvSpPr/>
            <p:nvPr/>
          </p:nvSpPr>
          <p:spPr>
            <a:xfrm>
              <a:off x="5796988" y="2002971"/>
              <a:ext cx="152400" cy="1524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82339" name="Picture 3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027286" y="1873025"/>
              <a:ext cx="243009" cy="260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8" name="TextBox 37"/>
            <p:cNvSpPr txBox="1"/>
            <p:nvPr/>
          </p:nvSpPr>
          <p:spPr>
            <a:xfrm>
              <a:off x="6226628" y="1687286"/>
              <a:ext cx="36420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=</a:t>
              </a:r>
            </a:p>
          </p:txBody>
        </p:sp>
      </p:grpSp>
      <p:pic>
        <p:nvPicPr>
          <p:cNvPr id="782340" name="Picture 4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110288" y="3221492"/>
            <a:ext cx="530070" cy="3163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Box 40"/>
          <p:cNvSpPr txBox="1"/>
          <p:nvPr/>
        </p:nvSpPr>
        <p:spPr>
          <a:xfrm>
            <a:off x="7771886" y="3733801"/>
            <a:ext cx="28961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(in homogeneous image coordinates)</a:t>
            </a:r>
          </a:p>
        </p:txBody>
      </p:sp>
      <p:cxnSp>
        <p:nvCxnSpPr>
          <p:cNvPr id="43" name="Straight Arrow Connector 42"/>
          <p:cNvCxnSpPr>
            <a:stCxn id="41" idx="1"/>
          </p:cNvCxnSpPr>
          <p:nvPr/>
        </p:nvCxnSpPr>
        <p:spPr>
          <a:xfrm rot="10800000">
            <a:off x="6858000" y="3516088"/>
            <a:ext cx="913886" cy="371603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3503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2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4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4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46238"/>
            <a:ext cx="10820400" cy="4525963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Problem for architectural photography: converging verticals</a:t>
            </a:r>
          </a:p>
        </p:txBody>
      </p:sp>
      <p:pic>
        <p:nvPicPr>
          <p:cNvPr id="3614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811462"/>
            <a:ext cx="2894404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1477" name="Text Box 5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336574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458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676400"/>
            <a:ext cx="10820400" cy="4983163"/>
          </a:xfrm>
        </p:spPr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/>
          </a:p>
          <a:p>
            <a:pPr marL="0" indent="0">
              <a:buNone/>
            </a:pPr>
            <a:endParaRPr lang="en-US" sz="2800" dirty="0"/>
          </a:p>
          <a:p>
            <a:pPr>
              <a:buFontTx/>
              <a:buChar char="•"/>
            </a:pPr>
            <a:r>
              <a:rPr lang="en-US" sz="2800" dirty="0"/>
              <a:t>Solution: view camera (lens shifted </a:t>
            </a:r>
            <a:r>
              <a:rPr lang="en-US" sz="2800" dirty="0" err="1"/>
              <a:t>w.r.t.</a:t>
            </a:r>
            <a:r>
              <a:rPr lang="en-US" sz="2800" dirty="0"/>
              <a:t> film)</a:t>
            </a:r>
          </a:p>
        </p:txBody>
      </p:sp>
      <p:sp>
        <p:nvSpPr>
          <p:cNvPr id="458756" name="Text Box 4"/>
          <p:cNvSpPr txBox="1">
            <a:spLocks noChangeArrowheads="1"/>
          </p:cNvSpPr>
          <p:nvPr/>
        </p:nvSpPr>
        <p:spPr bwMode="auto">
          <a:xfrm>
            <a:off x="10744200" y="6583362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  <p:sp>
        <p:nvSpPr>
          <p:cNvPr id="458759" name="Rectangle 7"/>
          <p:cNvSpPr>
            <a:spLocks noChangeArrowheads="1"/>
          </p:cNvSpPr>
          <p:nvPr/>
        </p:nvSpPr>
        <p:spPr bwMode="auto">
          <a:xfrm>
            <a:off x="2428876" y="3162300"/>
            <a:ext cx="2371725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Tilting the camera upwards results in converging verticals</a:t>
            </a:r>
          </a:p>
        </p:txBody>
      </p:sp>
      <p:sp>
        <p:nvSpPr>
          <p:cNvPr id="458762" name="Rectangle 10"/>
          <p:cNvSpPr>
            <a:spLocks noChangeArrowheads="1"/>
          </p:cNvSpPr>
          <p:nvPr/>
        </p:nvSpPr>
        <p:spPr bwMode="auto">
          <a:xfrm>
            <a:off x="4953001" y="3162301"/>
            <a:ext cx="2536825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Keeping the camera level, with an ordinary lens, captures only the bottom portion of the building</a:t>
            </a:r>
          </a:p>
        </p:txBody>
      </p:sp>
      <p:pic>
        <p:nvPicPr>
          <p:cNvPr id="458763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6000" y="5164060"/>
            <a:ext cx="1676400" cy="1522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8764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4350" y="5114904"/>
            <a:ext cx="1670164" cy="15816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58767" name="Rectangle 15"/>
          <p:cNvSpPr>
            <a:spLocks noChangeArrowheads="1"/>
          </p:cNvSpPr>
          <p:nvPr/>
        </p:nvSpPr>
        <p:spPr bwMode="auto">
          <a:xfrm>
            <a:off x="8077200" y="3163889"/>
            <a:ext cx="2133600" cy="1069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Shifting the lens upwards results in a picture of the entire subject</a:t>
            </a:r>
          </a:p>
        </p:txBody>
      </p:sp>
      <p:sp>
        <p:nvSpPr>
          <p:cNvPr id="458768" name="Rectangle 16"/>
          <p:cNvSpPr>
            <a:spLocks noChangeArrowheads="1"/>
          </p:cNvSpPr>
          <p:nvPr/>
        </p:nvSpPr>
        <p:spPr bwMode="auto">
          <a:xfrm>
            <a:off x="7543801" y="5484485"/>
            <a:ext cx="31242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>
                <a:hlinkClick r:id="rId5"/>
              </a:rPr>
              <a:t>http://en.wikipedia.org/wiki/Perspective_correction_lens</a:t>
            </a:r>
            <a:endParaRPr lang="en-US"/>
          </a:p>
        </p:txBody>
      </p:sp>
      <p:pic>
        <p:nvPicPr>
          <p:cNvPr id="458769" name="Picture 17" descr="view_camera_wiki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2625" y="2209800"/>
            <a:ext cx="8286750" cy="990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12960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87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Obscura</a:t>
            </a:r>
          </a:p>
        </p:txBody>
      </p:sp>
      <p:sp>
        <p:nvSpPr>
          <p:cNvPr id="36880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6019800" y="2133600"/>
            <a:ext cx="4800600" cy="42672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dirty="0"/>
              <a:t>Basic principle known to </a:t>
            </a:r>
            <a:r>
              <a:rPr lang="en-US" dirty="0" err="1"/>
              <a:t>Mozi</a:t>
            </a:r>
            <a:r>
              <a:rPr lang="en-US" dirty="0"/>
              <a:t> (470-390 BC), Aristotle (384-322 BC)</a:t>
            </a:r>
          </a:p>
          <a:p>
            <a:pPr>
              <a:buFontTx/>
              <a:buChar char="•"/>
            </a:pPr>
            <a:r>
              <a:rPr lang="en-US" dirty="0"/>
              <a:t>Drawing aid for artists: described by Leonardo </a:t>
            </a:r>
            <a:r>
              <a:rPr lang="en-US" dirty="0" err="1"/>
              <a:t>da</a:t>
            </a:r>
            <a:r>
              <a:rPr lang="en-US" dirty="0"/>
              <a:t> Vinci (1452-1519) </a:t>
            </a:r>
          </a:p>
        </p:txBody>
      </p:sp>
      <p:pic>
        <p:nvPicPr>
          <p:cNvPr id="36881" name="Picture 17" descr="obscura_frisius_58"/>
          <p:cNvPicPr>
            <a:picLocks noChangeAspect="1" noChangeArrowheads="1"/>
          </p:cNvPicPr>
          <p:nvPr/>
        </p:nvPicPr>
        <p:blipFill>
          <a:blip r:embed="rId3" cstate="print">
            <a:lum bright="-24000" contrast="36000"/>
          </a:blip>
          <a:srcRect/>
          <a:stretch>
            <a:fillRect/>
          </a:stretch>
        </p:blipFill>
        <p:spPr bwMode="auto">
          <a:xfrm>
            <a:off x="1219200" y="1600201"/>
            <a:ext cx="4343400" cy="3611563"/>
          </a:xfrm>
          <a:prstGeom prst="rect">
            <a:avLst/>
          </a:prstGeom>
          <a:noFill/>
        </p:spPr>
      </p:pic>
      <p:sp>
        <p:nvSpPr>
          <p:cNvPr id="36882" name="Text Box 18"/>
          <p:cNvSpPr txBox="1">
            <a:spLocks noChangeArrowheads="1"/>
          </p:cNvSpPr>
          <p:nvPr/>
        </p:nvSpPr>
        <p:spPr bwMode="auto">
          <a:xfrm>
            <a:off x="2846389" y="5105401"/>
            <a:ext cx="17139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 sz="1400"/>
              <a:t>Gemma Frisius, 1558</a:t>
            </a:r>
          </a:p>
        </p:txBody>
      </p:sp>
      <p:sp>
        <p:nvSpPr>
          <p:cNvPr id="36883" name="Text Box 19"/>
          <p:cNvSpPr txBox="1">
            <a:spLocks noChangeArrowheads="1"/>
          </p:cNvSpPr>
          <p:nvPr/>
        </p:nvSpPr>
        <p:spPr bwMode="auto">
          <a:xfrm>
            <a:off x="9067801" y="6583364"/>
            <a:ext cx="116185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A. Efros</a:t>
            </a:r>
          </a:p>
        </p:txBody>
      </p:sp>
      <p:pic>
        <p:nvPicPr>
          <p:cNvPr id="466946" name="Picture 2" descr="Image result for camera obscura san francisco">
            <a:extLst>
              <a:ext uri="{FF2B5EF4-FFF2-40B4-BE49-F238E27FC236}">
                <a16:creationId xmlns:a16="http://schemas.microsoft.com/office/drawing/2014/main" id="{DF6DECCA-B9D6-4BBC-8482-DC74ADB6D8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103" y="4283901"/>
            <a:ext cx="3358073" cy="235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531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Tx/>
              <a:buChar char="•"/>
            </a:pPr>
            <a:r>
              <a:rPr lang="en-US" sz="2800" dirty="0"/>
              <a:t>Problem for architectural photography: converging verticals</a:t>
            </a:r>
          </a:p>
          <a:p>
            <a:pPr>
              <a:buFontTx/>
              <a:buChar char="•"/>
            </a:pPr>
            <a:r>
              <a:rPr lang="en-US" sz="2800" dirty="0"/>
              <a:t>Result:</a:t>
            </a:r>
          </a:p>
        </p:txBody>
      </p:sp>
      <p:pic>
        <p:nvPicPr>
          <p:cNvPr id="365574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3199" y="2860676"/>
            <a:ext cx="2794190" cy="3616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5575" name="Text Box 7"/>
          <p:cNvSpPr txBox="1">
            <a:spLocks noChangeArrowheads="1"/>
          </p:cNvSpPr>
          <p:nvPr/>
        </p:nvSpPr>
        <p:spPr bwMode="auto">
          <a:xfrm>
            <a:off x="9067800" y="6583364"/>
            <a:ext cx="127567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Source: F. Durand</a:t>
            </a:r>
          </a:p>
        </p:txBody>
      </p:sp>
    </p:spTree>
    <p:extLst>
      <p:ext uri="{BB962C8B-B14F-4D97-AF65-F5344CB8AC3E}">
        <p14:creationId xmlns:p14="http://schemas.microsoft.com/office/powerpoint/2010/main" val="27194650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1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49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What does a sphere project to?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495801" y="2286000"/>
            <a:ext cx="3398925" cy="4596445"/>
            <a:chOff x="1704" y="960"/>
            <a:chExt cx="2475" cy="3347"/>
          </a:xfrm>
        </p:grpSpPr>
        <p:pic>
          <p:nvPicPr>
            <p:cNvPr id="34918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704" y="960"/>
              <a:ext cx="2342" cy="3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49189" name="Rectangle 5"/>
            <p:cNvSpPr>
              <a:spLocks noChangeArrowheads="1"/>
            </p:cNvSpPr>
            <p:nvPr/>
          </p:nvSpPr>
          <p:spPr bwMode="auto">
            <a:xfrm>
              <a:off x="3024" y="4128"/>
              <a:ext cx="1155" cy="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en-US" sz="1000">
                  <a:latin typeface="EngraversGothic BT Regular" charset="0"/>
                </a:rPr>
                <a:t>Image source: F. Durand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33231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</a:t>
            </a:r>
          </a:p>
        </p:txBody>
      </p:sp>
      <p:sp>
        <p:nvSpPr>
          <p:cNvPr id="3512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/>
              <a:t>The exterior columns appear bigger</a:t>
            </a:r>
          </a:p>
          <a:p>
            <a:pPr>
              <a:buFontTx/>
              <a:buChar char="•"/>
            </a:pPr>
            <a:r>
              <a:rPr lang="en-US"/>
              <a:t>The distortion is not due to lens flaws</a:t>
            </a:r>
          </a:p>
          <a:p>
            <a:pPr>
              <a:buFontTx/>
              <a:buChar char="•"/>
            </a:pPr>
            <a:r>
              <a:rPr lang="en-US"/>
              <a:t>Problem pointed out by Da Vinci</a:t>
            </a:r>
          </a:p>
        </p:txBody>
      </p:sp>
      <p:pic>
        <p:nvPicPr>
          <p:cNvPr id="3512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3581400"/>
            <a:ext cx="5410200" cy="318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512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1" y="3581400"/>
            <a:ext cx="2297113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51238" name="Rectangle 6"/>
          <p:cNvSpPr>
            <a:spLocks noChangeArrowheads="1"/>
          </p:cNvSpPr>
          <p:nvPr/>
        </p:nvSpPr>
        <p:spPr bwMode="auto">
          <a:xfrm>
            <a:off x="9372601" y="6400801"/>
            <a:ext cx="1250663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en-US" sz="1000">
                <a:latin typeface="EngraversGothic BT Regular" charset="0"/>
              </a:rPr>
              <a:t>Slide by F. Durand</a:t>
            </a:r>
          </a:p>
        </p:txBody>
      </p:sp>
    </p:spTree>
    <p:extLst>
      <p:ext uri="{BB962C8B-B14F-4D97-AF65-F5344CB8AC3E}">
        <p14:creationId xmlns:p14="http://schemas.microsoft.com/office/powerpoint/2010/main" val="3683151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C04BB-8669-4B30-BD59-C493FA0B3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8DE561-2270-40E6-AF27-6B2B0C8D65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F148E67-8520-48F1-88F9-B008DFE38F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71500"/>
            <a:ext cx="1143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28FFD2B-38DA-4B5F-A014-74DFB4AFCE95}"/>
              </a:ext>
            </a:extLst>
          </p:cNvPr>
          <p:cNvSpPr/>
          <p:nvPr/>
        </p:nvSpPr>
        <p:spPr>
          <a:xfrm>
            <a:off x="9982200" y="3352800"/>
            <a:ext cx="1143000" cy="1143000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04526E8-1F37-4F9F-BC11-200CF73F2685}"/>
              </a:ext>
            </a:extLst>
          </p:cNvPr>
          <p:cNvSpPr txBox="1"/>
          <p:nvPr/>
        </p:nvSpPr>
        <p:spPr>
          <a:xfrm>
            <a:off x="358942" y="6312783"/>
            <a:ext cx="83799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https://aaronhertzmann.com/2022/02/28/how-does-perspective-work</a:t>
            </a:r>
            <a:r>
              <a:rPr lang="en-US">
                <a:hlinkClick r:id="rId3"/>
              </a:rPr>
              <a:t>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783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Perspective distortion: People</a:t>
            </a:r>
          </a:p>
        </p:txBody>
      </p:sp>
      <p:graphicFrame>
        <p:nvGraphicFramePr>
          <p:cNvPr id="478216" name="Object 8"/>
          <p:cNvGraphicFramePr>
            <a:graphicFrameLocks noGrp="1" noChangeAspect="1"/>
          </p:cNvGraphicFramePr>
          <p:nvPr>
            <p:ph idx="1"/>
          </p:nvPr>
        </p:nvGraphicFramePr>
        <p:xfrm>
          <a:off x="2965450" y="1485900"/>
          <a:ext cx="62611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6260317" imgH="4114286" progId="">
                  <p:embed/>
                </p:oleObj>
              </mc:Choice>
              <mc:Fallback>
                <p:oleObj name="Image" r:id="rId3" imgW="6260317" imgH="4114286" progId="">
                  <p:embed/>
                  <p:pic>
                    <p:nvPicPr>
                      <p:cNvPr id="47821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5450" y="1485900"/>
                        <a:ext cx="62611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0395593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F2AA4-482E-48C9-BB51-AA1CE0D50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Distortion-Free Wide-Angle Portraits on Camera Phones</a:t>
            </a:r>
          </a:p>
        </p:txBody>
      </p:sp>
      <p:pic>
        <p:nvPicPr>
          <p:cNvPr id="1026" name="Picture 2" descr="Teaser">
            <a:extLst>
              <a:ext uri="{FF2B5EF4-FFF2-40B4-BE49-F238E27FC236}">
                <a16:creationId xmlns:a16="http://schemas.microsoft.com/office/drawing/2014/main" id="{096C1944-0526-4F1E-98AC-F51983239D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143" y="1884776"/>
            <a:ext cx="10285714" cy="3439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55CBEED-B447-4F49-ACEB-D03795CAC968}"/>
              </a:ext>
            </a:extLst>
          </p:cNvPr>
          <p:cNvSpPr txBox="1"/>
          <p:nvPr/>
        </p:nvSpPr>
        <p:spPr>
          <a:xfrm>
            <a:off x="2209800" y="5791200"/>
            <a:ext cx="7772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 err="1"/>
              <a:t>YiChang</a:t>
            </a:r>
            <a:r>
              <a:rPr lang="en-US" dirty="0"/>
              <a:t> Shih, Wei-Sheng Lai, and Chia-Kai Liang, Distortion-Free Wide-Angle Portraits on Camera Phones, SIGGRAPH 2019</a:t>
            </a:r>
          </a:p>
          <a:p>
            <a:pPr algn="ctr"/>
            <a:r>
              <a:rPr lang="en-US" dirty="0">
                <a:hlinkClick r:id="rId3"/>
              </a:rPr>
              <a:t>https://people.csail.mit.edu/yichangshih/wide_angle_portrait/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0961725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343400"/>
            <a:ext cx="10515600" cy="19812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Radial distortion of the image</a:t>
            </a:r>
          </a:p>
          <a:p>
            <a:pPr lvl="1"/>
            <a:r>
              <a:rPr lang="en-US" dirty="0"/>
              <a:t>Caused by imperfect lenses</a:t>
            </a:r>
          </a:p>
          <a:p>
            <a:pPr lvl="1"/>
            <a:r>
              <a:rPr lang="en-US" dirty="0"/>
              <a:t>Deviations are most noticeable for rays that pass through the edge of the lens</a:t>
            </a:r>
          </a:p>
        </p:txBody>
      </p:sp>
      <p:pic>
        <p:nvPicPr>
          <p:cNvPr id="25604" name="Picture 4" descr="hecht-231-a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lum bright="-26000" contrast="40000"/>
          </a:blip>
          <a:srcRect/>
          <a:stretch>
            <a:fillRect/>
          </a:stretch>
        </p:blipFill>
        <p:spPr bwMode="auto">
          <a:xfrm>
            <a:off x="3186114" y="1447801"/>
            <a:ext cx="5576887" cy="2255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3668713"/>
            <a:ext cx="14668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No distortion</a:t>
            </a:r>
          </a:p>
        </p:txBody>
      </p:sp>
      <p:sp>
        <p:nvSpPr>
          <p:cNvPr id="2560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340350" y="3668713"/>
            <a:ext cx="13652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Pin cushion</a:t>
            </a:r>
          </a:p>
        </p:txBody>
      </p:sp>
      <p:sp>
        <p:nvSpPr>
          <p:cNvPr id="2560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588250" y="3668713"/>
            <a:ext cx="79375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>
                <a:latin typeface="Arial" charset="0"/>
              </a:rPr>
              <a:t>Barrel</a:t>
            </a:r>
          </a:p>
        </p:txBody>
      </p:sp>
    </p:spTree>
    <p:extLst>
      <p:ext uri="{BB962C8B-B14F-4D97-AF65-F5344CB8AC3E}">
        <p14:creationId xmlns:p14="http://schemas.microsoft.com/office/powerpoint/2010/main" val="38141681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685800"/>
            <a:ext cx="4343400" cy="579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762000"/>
            <a:ext cx="4000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3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606F-75F4-4E6C-A3EC-1BC7406E55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Radial distortion</a:t>
            </a:r>
          </a:p>
        </p:txBody>
      </p:sp>
      <p:pic>
        <p:nvPicPr>
          <p:cNvPr id="471042" name="Picture 2" descr="http://www.vision.caltech.edu/bouguetj/calib_doc/gifs/dist_plot3.gif">
            <a:extLst>
              <a:ext uri="{FF2B5EF4-FFF2-40B4-BE49-F238E27FC236}">
                <a16:creationId xmlns:a16="http://schemas.microsoft.com/office/drawing/2014/main" id="{F6B44D26-C493-4658-AD80-42DF26C42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482334"/>
            <a:ext cx="4781550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6F00772-44EE-48CB-987D-3AD0C97ACD12}"/>
              </a:ext>
            </a:extLst>
          </p:cNvPr>
          <p:cNvSpPr txBox="1"/>
          <p:nvPr/>
        </p:nvSpPr>
        <p:spPr>
          <a:xfrm>
            <a:off x="1859854" y="5562600"/>
            <a:ext cx="85215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[Image credit: J. </a:t>
            </a:r>
            <a:r>
              <a:rPr lang="en-US" sz="1600" dirty="0" err="1"/>
              <a:t>Bouguet</a:t>
            </a:r>
            <a:r>
              <a:rPr lang="en-US" sz="1600" dirty="0"/>
              <a:t> </a:t>
            </a:r>
            <a:r>
              <a:rPr lang="en-US" sz="1600" dirty="0">
                <a:hlinkClick r:id="rId4"/>
              </a:rPr>
              <a:t>http://www.vision.caltech.edu/bouguetj/calib_doc/htmls/example.html</a:t>
            </a:r>
            <a:r>
              <a:rPr lang="en-US" sz="1600" dirty="0"/>
              <a:t>]</a:t>
            </a: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C632E6CA-52EA-4C12-8607-580E725C45C7}"/>
              </a:ext>
            </a:extLst>
          </p:cNvPr>
          <p:cNvSpPr txBox="1">
            <a:spLocks noChangeArrowheads="1"/>
          </p:cNvSpPr>
          <p:nvPr>
            <p:custDataLst>
              <p:tags r:id="rId1"/>
            </p:custDataLst>
          </p:nvPr>
        </p:nvSpPr>
        <p:spPr>
          <a:xfrm>
            <a:off x="6400800" y="1905000"/>
            <a:ext cx="3733800" cy="2438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/>
              <a:t>Arrows show motion of projected points relative to an ideal (distortion-free lens)</a:t>
            </a:r>
          </a:p>
        </p:txBody>
      </p:sp>
    </p:spTree>
    <p:extLst>
      <p:ext uri="{BB962C8B-B14F-4D97-AF65-F5344CB8AC3E}">
        <p14:creationId xmlns:p14="http://schemas.microsoft.com/office/powerpoint/2010/main" val="345318467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304800" y="160336"/>
            <a:ext cx="8229600" cy="1143000"/>
          </a:xfrm>
        </p:spPr>
        <p:txBody>
          <a:bodyPr/>
          <a:lstStyle/>
          <a:p>
            <a:r>
              <a:rPr lang="en-US" dirty="0"/>
              <a:t>Correcting radial distortion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8" name="Picture 5" descr="fis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64038" y="1066800"/>
            <a:ext cx="3636962" cy="242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7" descr="rec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525838" y="3657601"/>
            <a:ext cx="5237162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0" y="6248401"/>
            <a:ext cx="4800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from </a:t>
            </a:r>
            <a:r>
              <a:rPr lang="en-US" dirty="0">
                <a:latin typeface="+mj-lt"/>
                <a:hlinkClick r:id="rId10"/>
              </a:rPr>
              <a:t>Helmut </a:t>
            </a:r>
            <a:r>
              <a:rPr lang="en-US" dirty="0" err="1">
                <a:latin typeface="+mj-lt"/>
                <a:hlinkClick r:id="rId10"/>
              </a:rPr>
              <a:t>Dersch</a:t>
            </a:r>
            <a:endParaRPr 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89400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/>
              <a:t>Camera </a:t>
            </a:r>
            <a:r>
              <a:rPr lang="en-US" dirty="0" err="1"/>
              <a:t>Obscura</a:t>
            </a:r>
            <a:endParaRPr lang="en-US" dirty="0"/>
          </a:p>
        </p:txBody>
      </p:sp>
      <p:pic>
        <p:nvPicPr>
          <p:cNvPr id="8196" name="Picture 5" descr="pinhole_diff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24200" y="1676400"/>
            <a:ext cx="5410200" cy="35786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52236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Distortion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2209800" y="4648200"/>
            <a:ext cx="7772400" cy="1524000"/>
          </a:xfrm>
        </p:spPr>
        <p:txBody>
          <a:bodyPr/>
          <a:lstStyle/>
          <a:p>
            <a:endParaRPr lang="en-US"/>
          </a:p>
        </p:txBody>
      </p:sp>
      <p:pic>
        <p:nvPicPr>
          <p:cNvPr id="27652" name="Picture 4" descr="hecht-231-b-1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78289" y="1447800"/>
            <a:ext cx="4052887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3" name="Picture 5" descr="hecht-231-b-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038600" y="3048000"/>
            <a:ext cx="4121150" cy="153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0374" name="Picture 6" descr="hecht-231-b-3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0" cstate="print">
            <a:lum bright="-28000" contrast="52000"/>
          </a:blip>
          <a:srcRect/>
          <a:stretch>
            <a:fillRect/>
          </a:stretch>
        </p:blipFill>
        <p:spPr bwMode="auto">
          <a:xfrm>
            <a:off x="4143375" y="4800600"/>
            <a:ext cx="40513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2961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762000" y="0"/>
            <a:ext cx="10668000" cy="1143000"/>
          </a:xfrm>
        </p:spPr>
        <p:txBody>
          <a:bodyPr/>
          <a:lstStyle/>
          <a:p>
            <a:r>
              <a:rPr lang="en-US" dirty="0"/>
              <a:t>Modeling distortion</a:t>
            </a:r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304800" y="5334000"/>
            <a:ext cx="11582400" cy="137160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To model lens distortion</a:t>
            </a:r>
          </a:p>
          <a:p>
            <a:pPr lvl="1"/>
            <a:r>
              <a:rPr lang="en-US" dirty="0"/>
              <a:t>Use above projection operation instead of standard projection matrix multiplication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048001" y="2438401"/>
            <a:ext cx="6615113" cy="1293813"/>
            <a:chOff x="960" y="1536"/>
            <a:chExt cx="4167" cy="815"/>
          </a:xfrm>
        </p:grpSpPr>
        <p:pic>
          <p:nvPicPr>
            <p:cNvPr id="28685" name="Picture 5" descr="Edittex"/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708" y="1536"/>
              <a:ext cx="2419" cy="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6" name="Text Box 6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960" y="1850"/>
              <a:ext cx="157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 dirty="0"/>
                <a:t>Apply radial distortion</a:t>
              </a:r>
            </a:p>
          </p:txBody>
        </p:sp>
      </p:grpSp>
      <p:grpSp>
        <p:nvGrpSpPr>
          <p:cNvPr id="3" name="Group 7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3003550" y="4170364"/>
            <a:ext cx="5010150" cy="782637"/>
            <a:chOff x="932" y="2627"/>
            <a:chExt cx="3156" cy="493"/>
          </a:xfrm>
        </p:grpSpPr>
        <p:pic>
          <p:nvPicPr>
            <p:cNvPr id="28683" name="Picture 8" descr="Edittex"/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2744" y="2627"/>
              <a:ext cx="1344" cy="4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684" name="Text Box 9"/>
            <p:cNvSpPr txBox="1"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932" y="2688"/>
              <a:ext cx="1593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r>
                <a:rPr lang="en-US" sz="2000"/>
                <a:t>Apply focal length </a:t>
              </a:r>
              <a:br>
                <a:rPr lang="en-US" sz="2000"/>
              </a:br>
              <a:r>
                <a:rPr lang="en-US" sz="2000"/>
                <a:t>translate image center</a:t>
              </a:r>
            </a:p>
          </p:txBody>
        </p:sp>
      </p:grpSp>
      <p:grpSp>
        <p:nvGrpSpPr>
          <p:cNvPr id="4" name="Group 10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3263901" y="1371602"/>
            <a:ext cx="4062413" cy="923926"/>
            <a:chOff x="1096" y="864"/>
            <a:chExt cx="2559" cy="582"/>
          </a:xfrm>
        </p:grpSpPr>
        <p:pic>
          <p:nvPicPr>
            <p:cNvPr id="28679" name="Picture 11" descr="Edittex"/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688" y="864"/>
              <a:ext cx="967" cy="4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1096" y="864"/>
              <a:ext cx="1324" cy="582"/>
              <a:chOff x="1096" y="960"/>
              <a:chExt cx="1324" cy="582"/>
            </a:xfrm>
          </p:grpSpPr>
          <p:sp>
            <p:nvSpPr>
              <p:cNvPr id="28681" name="Text Box 13"/>
              <p:cNvSpPr txBox="1">
                <a:spLocks noChangeArrowheads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1096" y="960"/>
                <a:ext cx="1324" cy="5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ct val="50000"/>
                  </a:spcBef>
                  <a:spcAft>
                    <a:spcPct val="50000"/>
                  </a:spcAft>
                </a:pPr>
                <a:r>
                  <a:rPr lang="en-US" sz="2000"/>
                  <a:t>Project                </a:t>
                </a:r>
                <a:br>
                  <a:rPr lang="en-US" sz="2000"/>
                </a:br>
                <a:r>
                  <a:rPr lang="en-US" sz="2000"/>
                  <a:t>to “normalized” </a:t>
                </a:r>
                <a:br>
                  <a:rPr lang="en-US" sz="2000"/>
                </a:br>
                <a:r>
                  <a:rPr lang="en-US" sz="2000"/>
                  <a:t>image coordinates</a:t>
                </a:r>
              </a:p>
            </p:txBody>
          </p:sp>
          <p:pic>
            <p:nvPicPr>
              <p:cNvPr id="28682" name="Picture 14" descr="Edittex"/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1744" y="988"/>
                <a:ext cx="512" cy="1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37347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5" grpId="0" build="p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Other types of projection</a:t>
            </a:r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Lots of intriguing variants…</a:t>
            </a:r>
          </a:p>
          <a:p>
            <a:r>
              <a:rPr lang="en-US"/>
              <a:t>(I’ll just mention a few fun ones)</a:t>
            </a:r>
          </a:p>
        </p:txBody>
      </p:sp>
    </p:spTree>
    <p:extLst>
      <p:ext uri="{BB962C8B-B14F-4D97-AF65-F5344CB8AC3E}">
        <p14:creationId xmlns:p14="http://schemas.microsoft.com/office/powerpoint/2010/main" val="386787217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360 degree field of view…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838200" y="4572000"/>
            <a:ext cx="10820400" cy="1905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Basic approach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Take a photo of a parabolic mirror with an orthographic lens (</a:t>
            </a:r>
            <a:r>
              <a:rPr lang="en-US" sz="2200" dirty="0" err="1"/>
              <a:t>Nayar</a:t>
            </a:r>
            <a:r>
              <a:rPr lang="en-US" sz="2200" dirty="0"/>
              <a:t>)</a:t>
            </a:r>
          </a:p>
          <a:p>
            <a:pPr lvl="1">
              <a:lnSpc>
                <a:spcPct val="90000"/>
              </a:lnSpc>
            </a:pPr>
            <a:r>
              <a:rPr lang="en-US" sz="2200" dirty="0"/>
              <a:t>Or buy one a lens from a variety of </a:t>
            </a:r>
            <a:r>
              <a:rPr lang="en-US" sz="2200" dirty="0" err="1"/>
              <a:t>omnicam</a:t>
            </a:r>
            <a:r>
              <a:rPr lang="en-US" sz="2200" dirty="0"/>
              <a:t> manufacturers…</a:t>
            </a:r>
          </a:p>
          <a:p>
            <a:pPr lvl="2">
              <a:lnSpc>
                <a:spcPct val="90000"/>
              </a:lnSpc>
            </a:pPr>
            <a:r>
              <a:rPr lang="en-US" sz="2200" dirty="0"/>
              <a:t>See </a:t>
            </a:r>
            <a:r>
              <a:rPr lang="en-US" sz="2200" dirty="0">
                <a:hlinkClick r:id="rId6"/>
              </a:rPr>
              <a:t>http://www.cis.upenn.edu/~kostas/omni.html</a:t>
            </a:r>
            <a:endParaRPr lang="en-US" sz="2200" dirty="0"/>
          </a:p>
          <a:p>
            <a:pPr lvl="2">
              <a:lnSpc>
                <a:spcPct val="90000"/>
              </a:lnSpc>
              <a:buFontTx/>
              <a:buNone/>
            </a:pPr>
            <a:endParaRPr lang="en-US" dirty="0"/>
          </a:p>
        </p:txBody>
      </p:sp>
      <p:pic>
        <p:nvPicPr>
          <p:cNvPr id="60420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05450" y="1600200"/>
            <a:ext cx="11811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2541495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23850" y="174627"/>
            <a:ext cx="8229600" cy="1143000"/>
          </a:xfrm>
        </p:spPr>
        <p:txBody>
          <a:bodyPr/>
          <a:lstStyle/>
          <a:p>
            <a:r>
              <a:rPr lang="en-US" dirty="0"/>
              <a:t>Tilt-shift</a:t>
            </a:r>
          </a:p>
        </p:txBody>
      </p:sp>
      <p:pic>
        <p:nvPicPr>
          <p:cNvPr id="52227" name="Picture 5" descr="15vega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416676" y="3694114"/>
            <a:ext cx="3413125" cy="2478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Picture 7" descr="14rom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43200" y="3697288"/>
            <a:ext cx="3390900" cy="2474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0" y="6172200"/>
            <a:ext cx="4800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dirty="0">
                <a:latin typeface="+mj-lt"/>
              </a:rPr>
              <a:t>Tilt-shift images from </a:t>
            </a:r>
            <a:r>
              <a:rPr lang="en-US" dirty="0">
                <a:latin typeface="+mj-lt"/>
                <a:hlinkClick r:id="rId11"/>
              </a:rPr>
              <a:t>Olivo Barbieri</a:t>
            </a:r>
            <a:br>
              <a:rPr lang="en-US" dirty="0">
                <a:latin typeface="+mj-lt"/>
              </a:rPr>
            </a:br>
            <a:r>
              <a:rPr lang="en-US" dirty="0">
                <a:latin typeface="+mj-lt"/>
              </a:rPr>
              <a:t>and Photoshop </a:t>
            </a:r>
            <a:r>
              <a:rPr lang="en-US" dirty="0">
                <a:latin typeface="+mj-lt"/>
                <a:hlinkClick r:id="rId12"/>
              </a:rPr>
              <a:t>imitations</a:t>
            </a:r>
            <a:endParaRPr lang="en-US" dirty="0">
              <a:latin typeface="+mj-lt"/>
            </a:endParaRPr>
          </a:p>
        </p:txBody>
      </p:sp>
      <p:pic>
        <p:nvPicPr>
          <p:cNvPr id="52230" name="Picture 6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4572000" y="990601"/>
            <a:ext cx="314325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2231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22614" y="3276600"/>
            <a:ext cx="58689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400">
                <a:latin typeface="+mj-lt"/>
                <a:hlinkClick r:id="rId14"/>
              </a:rPr>
              <a:t>http://www.northlight-images.co.uk/article_pages/tilt_and_shift_ts-e.html</a:t>
            </a:r>
            <a:r>
              <a:rPr lang="en-US" sz="140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0716999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513953" y="5148606"/>
            <a:ext cx="3383169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anchor="ctr">
            <a:spAutoFit/>
          </a:bodyPr>
          <a:lstStyle/>
          <a:p>
            <a:pPr algn="ctr" eaLnBrk="1" hangingPunct="1"/>
            <a:r>
              <a:rPr lang="en-US">
                <a:latin typeface="+mj-lt"/>
              </a:rPr>
              <a:t>Rollout Photographs © Justin Kerr </a:t>
            </a:r>
          </a:p>
        </p:txBody>
      </p:sp>
      <p:pic>
        <p:nvPicPr>
          <p:cNvPr id="59395" name="Picture 3" descr="1219still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676401" y="1295400"/>
            <a:ext cx="2822575" cy="3619500"/>
          </a:xfrm>
          <a:prstGeom prst="rect">
            <a:avLst/>
          </a:prstGeom>
          <a:noFill/>
        </p:spPr>
      </p:pic>
      <p:pic>
        <p:nvPicPr>
          <p:cNvPr id="59396" name="Picture 4" descr="1219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48200" y="1866901"/>
            <a:ext cx="6019800" cy="2709863"/>
          </a:xfrm>
          <a:prstGeom prst="rect">
            <a:avLst/>
          </a:prstGeom>
          <a:noFill/>
        </p:spPr>
      </p:pic>
      <p:sp>
        <p:nvSpPr>
          <p:cNvPr id="59397" name="Rectangle 5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083050" y="5424488"/>
            <a:ext cx="4222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1" hangingPunct="1"/>
            <a:r>
              <a:rPr lang="en-US">
                <a:latin typeface="+mj-lt"/>
                <a:hlinkClick r:id="rId11"/>
              </a:rPr>
              <a:t>http://research.famsi.org/kerrmaya.html</a:t>
            </a:r>
            <a:r>
              <a:rPr lang="en-US">
                <a:latin typeface="+mj-lt"/>
              </a:rPr>
              <a:t> </a:t>
            </a:r>
          </a:p>
        </p:txBody>
      </p:sp>
      <p:sp>
        <p:nvSpPr>
          <p:cNvPr id="59398" name="Rectangle 6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>
          <a:noFill/>
          <a:ln/>
        </p:spPr>
        <p:txBody>
          <a:bodyPr/>
          <a:lstStyle/>
          <a:p>
            <a:r>
              <a:rPr lang="en-US" dirty="0"/>
              <a:t>Rotating sensor (or object)</a:t>
            </a:r>
          </a:p>
        </p:txBody>
      </p:sp>
      <p:sp>
        <p:nvSpPr>
          <p:cNvPr id="59399" name="Rectangle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362200" y="6019800"/>
            <a:ext cx="7772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</a:pPr>
            <a:r>
              <a:rPr lang="en-US">
                <a:latin typeface="+mj-lt"/>
              </a:rPr>
              <a:t>Also known as “cyclographs”, “peripheral images”</a:t>
            </a:r>
          </a:p>
        </p:txBody>
      </p:sp>
    </p:spTree>
    <p:extLst>
      <p:ext uri="{BB962C8B-B14F-4D97-AF65-F5344CB8AC3E}">
        <p14:creationId xmlns:p14="http://schemas.microsoft.com/office/powerpoint/2010/main" val="42251698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EFC06-52B7-4E7F-91E6-3A0583F7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B2FF31-9CA7-4062-B5B4-A0B9867C3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332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Home-made pinhole camera </a:t>
            </a:r>
          </a:p>
        </p:txBody>
      </p:sp>
      <p:pic>
        <p:nvPicPr>
          <p:cNvPr id="102411" name="Picture 11" descr="The image “http://www.debevec.org/Pinhole/pinhole-debevec.jpg” cannot be displayed, because it contains errors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14800" y="1828800"/>
            <a:ext cx="6096000" cy="4610100"/>
          </a:xfrm>
          <a:prstGeom prst="rect">
            <a:avLst/>
          </a:prstGeom>
          <a:noFill/>
        </p:spPr>
      </p:pic>
      <p:pic>
        <p:nvPicPr>
          <p:cNvPr id="102407" name="Picture 7" descr="35mm-pinhole-camera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9800" y="1447800"/>
            <a:ext cx="2819400" cy="2133600"/>
          </a:xfrm>
          <a:prstGeom prst="rect">
            <a:avLst/>
          </a:prstGeom>
          <a:noFill/>
        </p:spPr>
      </p:pic>
      <p:sp>
        <p:nvSpPr>
          <p:cNvPr id="102412" name="Rectangle 12"/>
          <p:cNvSpPr>
            <a:spLocks noChangeArrowheads="1"/>
          </p:cNvSpPr>
          <p:nvPr/>
        </p:nvSpPr>
        <p:spPr bwMode="auto">
          <a:xfrm>
            <a:off x="6462714" y="6448426"/>
            <a:ext cx="3824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000" dirty="0">
                <a:hlinkClick r:id="rId6"/>
              </a:rPr>
              <a:t>http://www.debevec.org/Pinhole/</a:t>
            </a:r>
            <a:endParaRPr lang="en-US" sz="2000" dirty="0"/>
          </a:p>
        </p:txBody>
      </p:sp>
      <p:sp>
        <p:nvSpPr>
          <p:cNvPr id="102413" name="Text Box 13"/>
          <p:cNvSpPr txBox="1">
            <a:spLocks noChangeArrowheads="1"/>
          </p:cNvSpPr>
          <p:nvPr/>
        </p:nvSpPr>
        <p:spPr bwMode="auto">
          <a:xfrm>
            <a:off x="1295400" y="4800601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/>
              <a:t>Why so blurry?</a:t>
            </a:r>
          </a:p>
        </p:txBody>
      </p:sp>
      <p:sp>
        <p:nvSpPr>
          <p:cNvPr id="102414" name="Text Box 14"/>
          <p:cNvSpPr txBox="1">
            <a:spLocks noChangeArrowheads="1"/>
          </p:cNvSpPr>
          <p:nvPr/>
        </p:nvSpPr>
        <p:spPr bwMode="auto">
          <a:xfrm>
            <a:off x="1587500" y="6583364"/>
            <a:ext cx="1176156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/>
              <a:t>Slide by A. Efros</a:t>
            </a:r>
          </a:p>
        </p:txBody>
      </p:sp>
    </p:spTree>
    <p:extLst>
      <p:ext uri="{BB962C8B-B14F-4D97-AF65-F5344CB8AC3E}">
        <p14:creationId xmlns:p14="http://schemas.microsoft.com/office/powerpoint/2010/main" val="28823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Pinhole photography</a:t>
            </a:r>
          </a:p>
        </p:txBody>
      </p:sp>
      <p:pic>
        <p:nvPicPr>
          <p:cNvPr id="6092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4610" y="1524000"/>
            <a:ext cx="610278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1219200" y="6087071"/>
            <a:ext cx="990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Justin </a:t>
            </a:r>
            <a:r>
              <a:rPr lang="en-US" b="1" dirty="0" err="1"/>
              <a:t>Quinnell</a:t>
            </a:r>
            <a:r>
              <a:rPr lang="en-US" b="1" dirty="0"/>
              <a:t>, </a:t>
            </a:r>
            <a:r>
              <a:rPr lang="en-US" dirty="0"/>
              <a:t>The Clifton Suspension Bridge. December 17th 2007 - June 21st 2008</a:t>
            </a:r>
            <a:br>
              <a:rPr lang="en-US" dirty="0"/>
            </a:br>
            <a:r>
              <a:rPr lang="en-US" b="1" i="1" dirty="0"/>
              <a:t>6-month</a:t>
            </a:r>
            <a:r>
              <a:rPr lang="en-US" b="1" dirty="0"/>
              <a:t> exposure</a:t>
            </a:r>
          </a:p>
        </p:txBody>
      </p:sp>
    </p:spTree>
    <p:extLst>
      <p:ext uri="{BB962C8B-B14F-4D97-AF65-F5344CB8AC3E}">
        <p14:creationId xmlns:p14="http://schemas.microsoft.com/office/powerpoint/2010/main" val="94416859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0.17.1.1417"/>
  <p:tag name="SLIDO_PRESENTATION_ID" val="00000000-0000-0000-0000-000000000000"/>
  <p:tag name="SLIDO_EVENT_UUID" val="3f878a21-2430-49fd-8d12-f071b76d8a47"/>
  <p:tag name="SLIDO_EVENT_SECTION_UUID" val="95150084-bc8f-445b-948b-8ee3efd5e11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z \\ w&#10;\end{array}&#10;\right]&#10;\Rightarrow&#10;(x/w,y/w, z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865.75"/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,z) \Rightarrow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58"/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61.875"/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x, 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84.375"/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a &amp; b &amp; c &amp; d \\&#10;e &amp; f &amp; g &amp; h \\&#10;0 &amp; 0 &amp; 0 &amp; 1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78.625"/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ccc}&#10;1 &amp; 0 &amp; 0 &amp; 0 \\&#10;0 &amp; 1 &amp; 0 &amp; 0 \\&#10;0 &amp; 0 &amp; 0 &amp; 1/d &#10;\end{array}&#10;\right]&#10;\left[&#10;\begin{array}{c}&#10;x \\ y \\ z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756.875"/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=&#10;\left[&#10;\begin{array}{c}&#10;x \\ y \\ 1/d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44.75"/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Rightarrow&#10;(dx, dy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363.625"/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x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3"/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y'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59.375"/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_n &amp; = &amp; \hat{x}/\hat{z} \\&#10;y'_n &amp; = &amp; \hat{y}/\hat{z} \\ 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405"/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\hat{x}, \hat{y}, \hat{z})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254.75"/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x' &amp;=&amp; f x'_d + x_c \\&#10;y' &amp;=&amp; f y'_d + y_c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562.5"/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begin{eqnarray*}&#10; \\&#10;r^2 &amp;=&amp; {x'_n}^2 + {y'_n}^2 \\&#10;x'_d &amp;=&amp; x'_n (1 + \kappa_1 r^2 + \kappa_2  r^4) \\&#10;y'_d &amp;=&amp; y'_n (1 + \kappa_1 r^2 + \kappa_2 r^4) \\&#10;\end{eqnarray*}&#10;\end{document}&#10;"/>
  <p:tag name="EXTERNALNAME" val="Edittex"/>
  <p:tag name="BLEND" val="False"/>
  <p:tag name="TRANSPARENT" val="False"/>
  <p:tag name="BITMAPFORMAT" val="bmpmono"/>
  <p:tag name="DEBUGINTERACTIVE" val="True"/>
  <p:tag name="ORIGWIDTH" val="1012.5"/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(x,y) \Rightarrow&#10;\left[&#10;\begin{array}{c}&#10;x \\ y \\ 1&#10;\end{array}&#10;\right]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486.875"/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\left[&#10;\begin{array}{c}&#10;x \\ y \\ w&#10;\end{array}&#10;\right]&#10;\Rightarrow&#10;(x/w,y/w) &#10;\]&#10;\end{document}&#10;"/>
  <p:tag name="EXTERNALNAME" val="Edittex"/>
  <p:tag name="BLEND" val="False"/>
  <p:tag name="TRANSPARENT" val="False"/>
  <p:tag name="BITMAPFORMAT" val="bmpmono"/>
  <p:tag name="DEBUGINTERACTIVE" val="True"/>
  <p:tag name="ORIGWIDTH" val="693"/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yriad">
      <a:majorFont>
        <a:latin typeface="Myriad Pro"/>
        <a:ea typeface=""/>
        <a:cs typeface=""/>
      </a:majorFont>
      <a:minorFont>
        <a:latin typeface="Myriad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19364</TotalTime>
  <Words>2202</Words>
  <Application>Microsoft Office PowerPoint</Application>
  <PresentationFormat>Widescreen</PresentationFormat>
  <Paragraphs>402</Paragraphs>
  <Slides>76</Slides>
  <Notes>39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84" baseType="lpstr">
      <vt:lpstr>Arial</vt:lpstr>
      <vt:lpstr>Calibri</vt:lpstr>
      <vt:lpstr>EngraversGothic BT Regular</vt:lpstr>
      <vt:lpstr>Helvetica</vt:lpstr>
      <vt:lpstr>Myriad Pro</vt:lpstr>
      <vt:lpstr>Myriad Roman</vt:lpstr>
      <vt:lpstr>Office Theme</vt:lpstr>
      <vt:lpstr>Image</vt:lpstr>
      <vt:lpstr>Cameras</vt:lpstr>
      <vt:lpstr>Announcements</vt:lpstr>
      <vt:lpstr>Can we use homographies to create a 360 panorama?</vt:lpstr>
      <vt:lpstr>Image formation</vt:lpstr>
      <vt:lpstr>Pinhole camera</vt:lpstr>
      <vt:lpstr>Camera Obscura</vt:lpstr>
      <vt:lpstr>Camera Obscura</vt:lpstr>
      <vt:lpstr>Home-made pinhole camera </vt:lpstr>
      <vt:lpstr>Pinhole photography</vt:lpstr>
      <vt:lpstr>PowerPoint Presentation</vt:lpstr>
      <vt:lpstr>Shrinking the aperture</vt:lpstr>
      <vt:lpstr>Shrinking the aperture</vt:lpstr>
      <vt:lpstr>Adding a lens</vt:lpstr>
      <vt:lpstr>The eye</vt:lpstr>
      <vt:lpstr>PowerPoint Presentation</vt:lpstr>
      <vt:lpstr>PowerPoint Presentation</vt:lpstr>
      <vt:lpstr>Eyes in nature:  eyespots to pinhole camera</vt:lpstr>
      <vt:lpstr>Projection</vt:lpstr>
      <vt:lpstr>Projection</vt:lpstr>
      <vt:lpstr>Müller-Lyer Illusion</vt:lpstr>
      <vt:lpstr>Geometric Model: A Pinhole Camera</vt:lpstr>
      <vt:lpstr>Modeling projection</vt:lpstr>
      <vt:lpstr>Modeling projection</vt:lpstr>
      <vt:lpstr>Modeling projection</vt:lpstr>
      <vt:lpstr>Perspective Projection</vt:lpstr>
      <vt:lpstr>Perspective Projection</vt:lpstr>
      <vt:lpstr>Orthographic projection</vt:lpstr>
      <vt:lpstr>Orthographic projection</vt:lpstr>
      <vt:lpstr>Perspective projection</vt:lpstr>
      <vt:lpstr>Variants of orthographic projection</vt:lpstr>
      <vt:lpstr>Dimensionality Reduction Machine (3D to 2D)</vt:lpstr>
      <vt:lpstr>Projection properties</vt:lpstr>
      <vt:lpstr>Projection properties</vt:lpstr>
      <vt:lpstr>Questions?</vt:lpstr>
      <vt:lpstr>Camera parameters</vt:lpstr>
      <vt:lpstr>Coordinate frames</vt:lpstr>
      <vt:lpstr>Camera parameters</vt:lpstr>
      <vt:lpstr>Camera parameters</vt:lpstr>
      <vt:lpstr>Projection matrix</vt:lpstr>
      <vt:lpstr>Extrinsics</vt:lpstr>
      <vt:lpstr>Extrinsics</vt:lpstr>
      <vt:lpstr>Extrinsics</vt:lpstr>
      <vt:lpstr>Extrinsics</vt:lpstr>
      <vt:lpstr>Perspective projection</vt:lpstr>
      <vt:lpstr>Typical intrinsics matrix</vt:lpstr>
      <vt:lpstr>Focal length</vt:lpstr>
      <vt:lpstr>Field of 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Projection matrix</vt:lpstr>
      <vt:lpstr>Projection matrix</vt:lpstr>
      <vt:lpstr>Projection matrix</vt:lpstr>
      <vt:lpstr>Questions?</vt:lpstr>
      <vt:lpstr>Perspective distortion</vt:lpstr>
      <vt:lpstr>Perspective distortion</vt:lpstr>
      <vt:lpstr>Perspective distortion</vt:lpstr>
      <vt:lpstr>Perspective distortion</vt:lpstr>
      <vt:lpstr>Perspective distortion</vt:lpstr>
      <vt:lpstr>PowerPoint Presentation</vt:lpstr>
      <vt:lpstr>Perspective distortion: People</vt:lpstr>
      <vt:lpstr>Distortion-Free Wide-Angle Portraits on Camera Phones</vt:lpstr>
      <vt:lpstr>Distortion</vt:lpstr>
      <vt:lpstr>PowerPoint Presentation</vt:lpstr>
      <vt:lpstr>Radial distortion</vt:lpstr>
      <vt:lpstr>Correcting radial distortion</vt:lpstr>
      <vt:lpstr>Distortion</vt:lpstr>
      <vt:lpstr>Modeling distortion</vt:lpstr>
      <vt:lpstr>Other types of projection</vt:lpstr>
      <vt:lpstr>360 degree field of view…</vt:lpstr>
      <vt:lpstr>Tilt-shift</vt:lpstr>
      <vt:lpstr>Rotating sensor (or object)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10: Cameras</dc:title>
  <dc:creator>Noah Snavely</dc:creator>
  <cp:lastModifiedBy>Noah Snavely</cp:lastModifiedBy>
  <cp:revision>777</cp:revision>
  <dcterms:created xsi:type="dcterms:W3CDTF">2009-08-25T02:47:59Z</dcterms:created>
  <dcterms:modified xsi:type="dcterms:W3CDTF">2023-03-02T21:12:54Z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0.17.1.1417</vt:lpwstr>
  </property>
</Properties>
</file>