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 Zha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8CA9E7-B2B1-4D92-A1AE-47632CF208EF}">
  <a:tblStyle styleId="{378CA9E7-B2B1-4D92-A1AE-47632CF208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84" d="100"/>
          <a:sy n="84" d="100"/>
        </p:scale>
        <p:origin x="7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2-14T04:16:26.453" idx="1">
    <p:pos x="3034" y="0"/>
    <p:text>cannot mix logical mask and any subset, while it's possible to mix range and logical mask, and mix any subset with range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f9cc55f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f9cc55f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9cc55fb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f9cc55fb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f99cdfa7f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f99cdfa7f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f9cc55fb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f9cc55fb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f99cdfa7f_0_3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f99cdfa7f_0_3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f99cdfa7f_0_4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f99cdfa7f_0_4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130286e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f130286e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f130286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f130286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f99cdfa7f_0_4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f99cdfa7f_0_4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99cdfa7f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99cdfa7f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f99cdfa7f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f99cdfa7f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f99cdfa7f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f99cdfa7f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99cdfa7f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f99cdfa7f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99cdfa7f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99cdfa7f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99cdfa7f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99cdfa7f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f99cdfa7f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f99cdfa7f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f99cdfa7f_0_2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f99cdfa7f_0_2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numpy/user/basics.indexing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numpy/reference/generated/numpy.stack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docs.scipy.org/doc/numpy/reference/generated/numpy.concatenat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help/pycharm/meet-pycharm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help/pycharm/creating-virtual-environmen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jetbrains.com/help/pycharm/creating-and-editing-run-debug-configurations.htm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help/pycharm/debugging-your-first-python-application.html#debu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Python Debugging &amp;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Numpy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Basics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483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 5670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Qianqian Wang, </a:t>
            </a:r>
            <a:r>
              <a:rPr lang="en-US" dirty="0"/>
              <a:t>Kai Zhang</a:t>
            </a:r>
            <a:r>
              <a:rPr lang="en" dirty="0"/>
              <a:t> </a:t>
            </a:r>
            <a:r>
              <a:rPr lang="en-US" dirty="0"/>
              <a:t>and the CS5670 Staff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Slicing [</a:t>
            </a:r>
            <a:r>
              <a:rPr lang="en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Manual</a:t>
            </a:r>
            <a:r>
              <a:rPr lang="en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0" y="1200075"/>
            <a:ext cx="5050068" cy="26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222222"/>
                </a:solidFill>
              </a:rPr>
              <a:t>What is an N Dimensional array?</a:t>
            </a:r>
            <a:endParaRPr sz="1600" dirty="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222222"/>
                </a:solidFill>
              </a:rPr>
              <a:t>    Write explicitly, </a:t>
            </a:r>
            <a:r>
              <a:rPr lang="en" sz="1600" dirty="0">
                <a:solidFill>
                  <a:srgbClr val="222222"/>
                </a:solidFill>
                <a:latin typeface="Consolas" panose="020B0609020204030204" pitchFamily="49" charset="0"/>
              </a:rPr>
              <a:t>X[0:m</a:t>
            </a:r>
            <a:r>
              <a:rPr lang="en" sz="1600" baseline="-25000" dirty="0">
                <a:solidFill>
                  <a:srgbClr val="222222"/>
                </a:solidFill>
                <a:latin typeface="Consolas" panose="020B0609020204030204" pitchFamily="49" charset="0"/>
              </a:rPr>
              <a:t>1</a:t>
            </a:r>
            <a:r>
              <a:rPr lang="en" sz="1600" dirty="0">
                <a:solidFill>
                  <a:srgbClr val="222222"/>
                </a:solidFill>
                <a:latin typeface="Consolas" panose="020B0609020204030204" pitchFamily="49" charset="0"/>
              </a:rPr>
              <a:t>, 0:m</a:t>
            </a:r>
            <a:r>
              <a:rPr lang="en" sz="1600" baseline="-25000" dirty="0">
                <a:solidFill>
                  <a:srgbClr val="222222"/>
                </a:solidFill>
                <a:latin typeface="Consolas" panose="020B0609020204030204" pitchFamily="49" charset="0"/>
              </a:rPr>
              <a:t>2</a:t>
            </a:r>
            <a:r>
              <a:rPr lang="en" sz="1600" dirty="0">
                <a:solidFill>
                  <a:srgbClr val="222222"/>
                </a:solidFill>
                <a:latin typeface="Consolas" panose="020B0609020204030204" pitchFamily="49" charset="0"/>
              </a:rPr>
              <a:t>, …, 0:m</a:t>
            </a:r>
            <a:r>
              <a:rPr lang="en" sz="1600" baseline="-25000" dirty="0">
                <a:solidFill>
                  <a:srgbClr val="222222"/>
                </a:solidFill>
                <a:latin typeface="Consolas" panose="020B0609020204030204" pitchFamily="49" charset="0"/>
              </a:rPr>
              <a:t>N</a:t>
            </a:r>
            <a:r>
              <a:rPr lang="en" sz="1600" dirty="0">
                <a:solidFill>
                  <a:srgbClr val="222222"/>
                </a:solidFill>
                <a:latin typeface="Consolas" panose="020B0609020204030204" pitchFamily="49" charset="0"/>
              </a:rPr>
              <a:t>]</a:t>
            </a:r>
            <a:endParaRPr sz="1600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222222"/>
                </a:solidFill>
              </a:rPr>
              <a:t>    N: number of dimensions (axes)</a:t>
            </a:r>
            <a:endParaRPr sz="1600" dirty="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222222"/>
                </a:solidFill>
              </a:rPr>
              <a:t>    </a:t>
            </a:r>
            <a:r>
              <a:rPr lang="en" sz="1600" dirty="0">
                <a:solidFill>
                  <a:srgbClr val="222222"/>
                </a:solidFill>
                <a:latin typeface="Consolas" panose="020B0609020204030204" pitchFamily="49" charset="0"/>
              </a:rPr>
              <a:t>m</a:t>
            </a:r>
            <a:r>
              <a:rPr lang="en" sz="1600" baseline="-25000" dirty="0">
                <a:solidFill>
                  <a:srgbClr val="222222"/>
                </a:solidFill>
                <a:latin typeface="Consolas" panose="020B0609020204030204" pitchFamily="49" charset="0"/>
              </a:rPr>
              <a:t>1</a:t>
            </a:r>
            <a:r>
              <a:rPr lang="en" sz="1600" dirty="0">
                <a:solidFill>
                  <a:srgbClr val="222222"/>
                </a:solidFill>
                <a:latin typeface="Consolas" panose="020B0609020204030204" pitchFamily="49" charset="0"/>
              </a:rPr>
              <a:t>, m</a:t>
            </a:r>
            <a:r>
              <a:rPr lang="en" sz="1600" baseline="-25000" dirty="0">
                <a:solidFill>
                  <a:srgbClr val="222222"/>
                </a:solidFill>
                <a:latin typeface="Consolas" panose="020B0609020204030204" pitchFamily="49" charset="0"/>
              </a:rPr>
              <a:t>2</a:t>
            </a:r>
            <a:r>
              <a:rPr lang="en" sz="1600" dirty="0">
                <a:solidFill>
                  <a:srgbClr val="222222"/>
                </a:solidFill>
                <a:latin typeface="Consolas" panose="020B0609020204030204" pitchFamily="49" charset="0"/>
              </a:rPr>
              <a:t>, …, m</a:t>
            </a:r>
            <a:r>
              <a:rPr lang="en" sz="1600" baseline="-25000" dirty="0">
                <a:solidFill>
                  <a:srgbClr val="222222"/>
                </a:solidFill>
                <a:latin typeface="Consolas" panose="020B0609020204030204" pitchFamily="49" charset="0"/>
              </a:rPr>
              <a:t>N</a:t>
            </a:r>
            <a:r>
              <a:rPr lang="en" sz="1600" dirty="0">
                <a:solidFill>
                  <a:srgbClr val="222222"/>
                </a:solidFill>
              </a:rPr>
              <a:t>: length of each dimension (axis)</a:t>
            </a:r>
            <a:endParaRPr sz="1600" dirty="0"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4609942" y="0"/>
            <a:ext cx="4496116" cy="49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Tips: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Slicing is simply setting </a:t>
            </a:r>
            <a:r>
              <a:rPr lang="en" sz="1600" b="1" dirty="0"/>
              <a:t>an ordered subset</a:t>
            </a:r>
            <a:r>
              <a:rPr lang="en" sz="1600" dirty="0"/>
              <a:t>.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b="1" dirty="0"/>
              <a:t>range</a:t>
            </a:r>
            <a:r>
              <a:rPr lang="en" sz="1600" dirty="0"/>
              <a:t>: </a:t>
            </a:r>
            <a:r>
              <a:rPr lang="en" sz="1600" dirty="0">
                <a:latin typeface="Consolas" panose="020B0609020204030204" pitchFamily="49" charset="0"/>
              </a:rPr>
              <a:t>a:b</a:t>
            </a:r>
            <a:r>
              <a:rPr lang="en" sz="1600" dirty="0"/>
              <a:t>, </a:t>
            </a:r>
            <a:r>
              <a:rPr lang="en" sz="1600" dirty="0">
                <a:solidFill>
                  <a:schemeClr val="dk1"/>
                </a:solidFill>
              </a:rPr>
              <a:t>‘</a:t>
            </a:r>
            <a:r>
              <a:rPr lang="en" sz="1600" dirty="0">
                <a:solidFill>
                  <a:schemeClr val="dk1"/>
                </a:solidFill>
                <a:latin typeface="Consolas" panose="020B0609020204030204" pitchFamily="49" charset="0"/>
              </a:rPr>
              <a:t>:</a:t>
            </a:r>
            <a:r>
              <a:rPr lang="en" sz="1600" dirty="0">
                <a:solidFill>
                  <a:schemeClr val="dk1"/>
                </a:solidFill>
              </a:rPr>
              <a:t>’ is a special character that represents the range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b="1" dirty="0">
                <a:solidFill>
                  <a:schemeClr val="dk1"/>
                </a:solidFill>
              </a:rPr>
              <a:t>logical mask</a:t>
            </a:r>
            <a:endParaRPr sz="1600" b="1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b="1" dirty="0">
                <a:solidFill>
                  <a:schemeClr val="dk1"/>
                </a:solidFill>
              </a:rPr>
              <a:t>any subset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Indexing a single element can be viewed as slicing.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Compare </a:t>
            </a:r>
            <a:r>
              <a:rPr lang="en" sz="1600" dirty="0">
                <a:solidFill>
                  <a:schemeClr val="dk1"/>
                </a:solidFill>
                <a:latin typeface="Consolas" panose="020B0609020204030204" pitchFamily="49" charset="0"/>
              </a:rPr>
              <a:t>X[a, b, c] </a:t>
            </a:r>
            <a:r>
              <a:rPr lang="en" sz="1600" dirty="0">
                <a:solidFill>
                  <a:schemeClr val="dk1"/>
                </a:solidFill>
              </a:rPr>
              <a:t>with </a:t>
            </a:r>
            <a:r>
              <a:rPr lang="en" sz="1600" dirty="0">
                <a:solidFill>
                  <a:schemeClr val="dk1"/>
                </a:solidFill>
                <a:latin typeface="Consolas" panose="020B0609020204030204" pitchFamily="49" charset="0"/>
              </a:rPr>
              <a:t>X[a:a+1, b:b+1, c:c+1]</a:t>
            </a:r>
            <a:r>
              <a:rPr lang="en" sz="1600" dirty="0">
                <a:solidFill>
                  <a:schemeClr val="dk1"/>
                </a:solidFill>
              </a:rPr>
              <a:t>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Dimension loss and expansion.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Loss: </a:t>
            </a:r>
            <a:endParaRPr sz="1600" dirty="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set the slicing range for a dimension to a single scalar</a:t>
            </a:r>
            <a:endParaRPr sz="1600" dirty="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np.sum, np.mean, np.median, ...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Expansion:</a:t>
            </a:r>
            <a:endParaRPr sz="1600" dirty="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np.newaxis, np.reshape, ...</a:t>
            </a:r>
            <a:endParaRPr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Slicing Examples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25" y="1048675"/>
            <a:ext cx="4762500" cy="4019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4"/>
          <p:cNvCxnSpPr/>
          <p:nvPr/>
        </p:nvCxnSpPr>
        <p:spPr>
          <a:xfrm rot="10800000">
            <a:off x="394225" y="2010400"/>
            <a:ext cx="47613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24"/>
          <p:cNvCxnSpPr/>
          <p:nvPr/>
        </p:nvCxnSpPr>
        <p:spPr>
          <a:xfrm rot="10800000">
            <a:off x="420625" y="3202325"/>
            <a:ext cx="47349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24"/>
          <p:cNvCxnSpPr/>
          <p:nvPr/>
        </p:nvCxnSpPr>
        <p:spPr>
          <a:xfrm rot="10800000">
            <a:off x="408600" y="3474900"/>
            <a:ext cx="47409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24"/>
          <p:cNvCxnSpPr/>
          <p:nvPr/>
        </p:nvCxnSpPr>
        <p:spPr>
          <a:xfrm rot="10800000">
            <a:off x="408625" y="4660825"/>
            <a:ext cx="47529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24"/>
          <p:cNvSpPr txBox="1"/>
          <p:nvPr/>
        </p:nvSpPr>
        <p:spPr>
          <a:xfrm>
            <a:off x="5149500" y="1325000"/>
            <a:ext cx="40419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Examples</a:t>
            </a:r>
            <a:r>
              <a:rPr lang="en" sz="2400" dirty="0"/>
              <a:t>: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Given an RGB image </a:t>
            </a:r>
            <a:r>
              <a:rPr lang="en" dirty="0">
                <a:latin typeface="Consolas" panose="020B0609020204030204" pitchFamily="49" charset="0"/>
              </a:rPr>
              <a:t>X[0:h, 0:w, 0:3]</a:t>
            </a:r>
            <a:endParaRPr dirty="0">
              <a:latin typeface="Consolas" panose="020B0609020204030204" pitchFamily="49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Get G channel of a RGB image:</a:t>
            </a:r>
          </a:p>
          <a:p>
            <a:pPr marL="139700" lvl="1">
              <a:buClr>
                <a:schemeClr val="dk1"/>
              </a:buClr>
              <a:buSzPts val="1400"/>
            </a:pPr>
            <a:r>
              <a:rPr lang="en" dirty="0">
                <a:solidFill>
                  <a:schemeClr val="dk1"/>
                </a:solidFill>
              </a:rPr>
              <a:t>	</a:t>
            </a:r>
            <a:r>
              <a:rPr lang="en" dirty="0">
                <a:solidFill>
                  <a:schemeClr val="dk1"/>
                </a:solidFill>
                <a:latin typeface="Consolas" panose="020B0609020204030204" pitchFamily="49" charset="0"/>
              </a:rPr>
              <a:t>X[:, :, 1]</a:t>
            </a:r>
            <a:endParaRPr dirty="0">
              <a:latin typeface="Consolas" panose="020B0609020204030204" pitchFamily="49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RGB to BGR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dirty="0">
                <a:latin typeface="Consolas" panose="020B0609020204030204" pitchFamily="49" charset="0"/>
              </a:rPr>
              <a:t>X[:, :, [2, 1, 0]]</a:t>
            </a:r>
            <a:endParaRPr dirty="0">
              <a:latin typeface="Consolas" panose="020B0609020204030204" pitchFamily="49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Center-crop a</a:t>
            </a:r>
            <a:r>
              <a:rPr lang="en-US" dirty="0"/>
              <a:t>n</a:t>
            </a:r>
            <a:r>
              <a:rPr lang="en" dirty="0"/>
              <a:t> RGB image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 panose="020B0609020204030204" pitchFamily="49" charset="0"/>
              </a:rPr>
              <a:t>	X[r</a:t>
            </a:r>
            <a:r>
              <a:rPr lang="en" baseline="-25000" dirty="0">
                <a:latin typeface="Consolas" panose="020B0609020204030204" pitchFamily="49" charset="0"/>
              </a:rPr>
              <a:t>1</a:t>
            </a:r>
            <a:r>
              <a:rPr lang="en" dirty="0">
                <a:latin typeface="Consolas" panose="020B0609020204030204" pitchFamily="49" charset="0"/>
              </a:rPr>
              <a:t>:r</a:t>
            </a:r>
            <a:r>
              <a:rPr lang="en" baseline="-25000" dirty="0">
                <a:latin typeface="Consolas" panose="020B0609020204030204" pitchFamily="49" charset="0"/>
              </a:rPr>
              <a:t>2</a:t>
            </a:r>
            <a:r>
              <a:rPr lang="en" dirty="0">
                <a:latin typeface="Consolas" panose="020B0609020204030204" pitchFamily="49" charset="0"/>
              </a:rPr>
              <a:t>, c</a:t>
            </a:r>
            <a:r>
              <a:rPr lang="en" baseline="-25000" dirty="0">
                <a:latin typeface="Consolas" panose="020B0609020204030204" pitchFamily="49" charset="0"/>
              </a:rPr>
              <a:t>1</a:t>
            </a:r>
            <a:r>
              <a:rPr lang="en" dirty="0">
                <a:latin typeface="Consolas" panose="020B0609020204030204" pitchFamily="49" charset="0"/>
              </a:rPr>
              <a:t>:c</a:t>
            </a:r>
            <a:r>
              <a:rPr lang="en" baseline="-25000" dirty="0">
                <a:latin typeface="Consolas" panose="020B0609020204030204" pitchFamily="49" charset="0"/>
              </a:rPr>
              <a:t>2</a:t>
            </a:r>
            <a:r>
              <a:rPr lang="en" dirty="0">
                <a:latin typeface="Consolas" panose="020B0609020204030204" pitchFamily="49" charset="0"/>
              </a:rPr>
              <a:t> , :]</a:t>
            </a:r>
            <a:endParaRPr dirty="0">
              <a:latin typeface="Consolas" panose="020B0609020204030204" pitchFamily="49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Down</a:t>
            </a:r>
            <a:r>
              <a:rPr lang="en-US" dirty="0"/>
              <a:t>sample</a:t>
            </a:r>
            <a:r>
              <a:rPr lang="en" dirty="0"/>
              <a:t> a</a:t>
            </a:r>
            <a:r>
              <a:rPr lang="en-US" dirty="0"/>
              <a:t>n</a:t>
            </a:r>
            <a:r>
              <a:rPr lang="en" dirty="0"/>
              <a:t> RGB image by 2</a:t>
            </a:r>
            <a:r>
              <a:rPr lang="en-US" dirty="0"/>
              <a:t>x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dirty="0">
                <a:latin typeface="Consolas" panose="020B0609020204030204" pitchFamily="49" charset="0"/>
              </a:rPr>
              <a:t>X[0:h:2, 0:w:2, :]</a:t>
            </a:r>
            <a:endParaRPr dirty="0"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 panose="020B0609020204030204" pitchFamily="49" charset="0"/>
              </a:rPr>
              <a:t> </a:t>
            </a:r>
            <a:endParaRPr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Stacking [</a:t>
            </a:r>
            <a:r>
              <a:rPr lang="en" b="1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Manual</a:t>
            </a: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] and Concatenating [</a:t>
            </a:r>
            <a:r>
              <a:rPr lang="en" b="1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Manual</a:t>
            </a: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 dirty="0">
                <a:solidFill>
                  <a:srgbClr val="343434"/>
                </a:solidFill>
                <a:highlight>
                  <a:srgbClr val="F7F7F9"/>
                </a:highlight>
                <a:latin typeface="Courier New"/>
                <a:ea typeface="Courier New"/>
                <a:cs typeface="Courier New"/>
                <a:sym typeface="Courier New"/>
              </a:rPr>
              <a:t>np.stack(), np.concatenate()</a:t>
            </a:r>
            <a:endParaRPr dirty="0">
              <a:solidFill>
                <a:srgbClr val="343434"/>
              </a:solidFill>
              <a:highlight>
                <a:srgbClr val="F7F7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 dirty="0">
                <a:solidFill>
                  <a:srgbClr val="343434"/>
                </a:solidFill>
                <a:highlight>
                  <a:srgbClr val="F7F7F9"/>
                </a:highlight>
                <a:latin typeface="Courier New"/>
                <a:ea typeface="Courier New"/>
                <a:cs typeface="Courier New"/>
                <a:sym typeface="Courier New"/>
              </a:rPr>
              <a:t>np.stack()</a:t>
            </a:r>
            <a:r>
              <a:rPr lang="en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 requires that all input array must have the </a:t>
            </a:r>
            <a:r>
              <a:rPr lang="en" b="1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same shape</a:t>
            </a:r>
            <a:r>
              <a:rPr lang="en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, and the stacked array has </a:t>
            </a:r>
            <a:r>
              <a:rPr lang="en" b="1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one more dimension</a:t>
            </a:r>
            <a:r>
              <a:rPr lang="en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 than the input arrays.</a:t>
            </a:r>
            <a:endParaRPr dirty="0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 dirty="0">
                <a:solidFill>
                  <a:srgbClr val="343434"/>
                </a:solidFill>
                <a:highlight>
                  <a:srgbClr val="F7F7F9"/>
                </a:highlight>
                <a:latin typeface="Courier New"/>
                <a:ea typeface="Courier New"/>
                <a:cs typeface="Courier New"/>
                <a:sym typeface="Courier New"/>
              </a:rPr>
              <a:t>np.concatenate()</a:t>
            </a:r>
            <a:r>
              <a:rPr lang="en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 requires that the input arrays must have the same shape, </a:t>
            </a:r>
            <a:r>
              <a:rPr lang="en" b="1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except in the dimension </a:t>
            </a:r>
            <a:r>
              <a:rPr lang="en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corresponding to</a:t>
            </a:r>
            <a:r>
              <a:rPr lang="en" b="1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i="1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axis</a:t>
            </a:r>
            <a:endParaRPr i="1" dirty="0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i="1" dirty="0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825" y="2916976"/>
            <a:ext cx="8047624" cy="20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Concatenation Examples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00" y="1097475"/>
            <a:ext cx="7837300" cy="25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800" y="3806875"/>
            <a:ext cx="8331324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Vectorization</a:t>
            </a: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Turn your loops to Numpy vector manipulation</a:t>
            </a:r>
            <a:endParaRPr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Vectorization enables fast </a:t>
            </a:r>
            <a:r>
              <a:rPr lang="en" b="1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parallel</a:t>
            </a:r>
            <a:r>
              <a:rPr lang="en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b="1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computation</a:t>
            </a:r>
            <a:endParaRPr b="1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425" y="1916400"/>
            <a:ext cx="5243050" cy="31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Vectorization</a:t>
            </a:r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Example 1: element-wise multiplication</a:t>
            </a:r>
            <a:endParaRPr b="1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79" name="Google Shape;179;p29"/>
          <p:cNvGraphicFramePr/>
          <p:nvPr/>
        </p:nvGraphicFramePr>
        <p:xfrm>
          <a:off x="428925" y="1711425"/>
          <a:ext cx="8249250" cy="2416550"/>
        </p:xfrm>
        <a:graphic>
          <a:graphicData uri="http://schemas.openxmlformats.org/drawingml/2006/table">
            <a:tbl>
              <a:tblPr>
                <a:noFill/>
                <a:tableStyleId>{378CA9E7-B2B1-4D92-A1AE-47632CF208EF}</a:tableStyleId>
              </a:tblPr>
              <a:tblGrid>
                <a:gridCol w="412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For-Loop -- Inefficient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Numpy Vector -- Efficient!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950">
                <a:tc>
                  <a:txBody>
                    <a:bodyPr/>
                    <a:lstStyle/>
                    <a:p>
                      <a:pPr marL="50800" marR="50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&gt;&gt;&gt; a = [1, 2, 3, 4, 5]</a:t>
                      </a:r>
                      <a:b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&gt;&gt;&gt; b = [6, 7, 8, 9, 10]</a:t>
                      </a:r>
                      <a:b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&gt;&gt;&gt; [x * y for x, y in zip(a, b)]</a:t>
                      </a:r>
                      <a:b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[6, 14, 24, 36, 50]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50800" marR="50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&gt;&gt;&gt; import numpy as np</a:t>
                      </a:r>
                      <a:b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&gt;&gt;&gt; a = np.array([1, 2, 3, 4, 5])</a:t>
                      </a:r>
                      <a:b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&gt;&gt;&gt; b = np.array([6, 7, 8, 9, 10])</a:t>
                      </a:r>
                      <a:b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&gt;&gt;&gt; a * b</a:t>
                      </a:r>
                      <a:b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array([ 6, 14, 24, 36, 50])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Vectorization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Example 2: compute gaussian kernel</a:t>
            </a:r>
            <a:endParaRPr b="1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86" name="Google Shape;186;p30"/>
          <p:cNvGraphicFramePr/>
          <p:nvPr/>
        </p:nvGraphicFramePr>
        <p:xfrm>
          <a:off x="338775" y="1657800"/>
          <a:ext cx="8216200" cy="2916892"/>
        </p:xfrm>
        <a:graphic>
          <a:graphicData uri="http://schemas.openxmlformats.org/drawingml/2006/table">
            <a:tbl>
              <a:tblPr>
                <a:noFill/>
                <a:tableStyleId>{378CA9E7-B2B1-4D92-A1AE-47632CF208EF}</a:tableStyleId>
              </a:tblPr>
              <a:tblGrid>
                <a:gridCol w="8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9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Loop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50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hc = height // 2</a:t>
                      </a:r>
                      <a:b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wc = width // 2</a:t>
                      </a:r>
                      <a:b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gaussian = np.zeros((height, width))</a:t>
                      </a:r>
                      <a:b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for i in range(height):</a:t>
                      </a:r>
                      <a:b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for j in range(width):</a:t>
                      </a:r>
                      <a:b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gaussian[i, j] = np.exp(-((i - hc)**2 + (j - wc)**2)/(2.0*sigma**2))</a:t>
                      </a:r>
                      <a:b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gaussian /= np.sum(gaussian)</a:t>
                      </a:r>
                      <a:endParaRPr sz="12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050">
                <a:tc>
                  <a:txBody>
                    <a:bodyPr/>
                    <a:lstStyle/>
                    <a:p>
                      <a:pPr marL="0" marR="50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Numpy Vector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50800" marR="5080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50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hc = height // 2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wc = width // 2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grid = 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np.mgrid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[-hc:hc+1, -wc:wc+1]  # 2 x height x width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gaussian = np.exp(-np.sum(grid**2, axis=0)/(2.0*sigma**2))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gaussian /= np.sum(gaussian)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Vectorization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Example 2: compute gaussian kernel and plot</a:t>
            </a:r>
            <a:endParaRPr b="1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Height = width = 9999, sigma = 1000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Loop:		~106s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Vectorization:	~12s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175" y="2367450"/>
            <a:ext cx="2937850" cy="23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Other useful functions: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1"/>
          </p:nvPr>
        </p:nvSpPr>
        <p:spPr>
          <a:xfrm>
            <a:off x="311700" y="975125"/>
            <a:ext cx="8520600" cy="39492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vector operations: inner product [</a:t>
            </a:r>
            <a:r>
              <a:rPr lang="en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np</a:t>
            </a:r>
            <a:r>
              <a:rPr lang="en">
                <a:solidFill>
                  <a:srgbClr val="666666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inner()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], outer product [</a:t>
            </a:r>
            <a:r>
              <a:rPr lang="en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np</a:t>
            </a:r>
            <a:r>
              <a:rPr lang="en">
                <a:solidFill>
                  <a:srgbClr val="666666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outer()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], cross product [</a:t>
            </a:r>
            <a:r>
              <a:rPr lang="en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np</a:t>
            </a:r>
            <a:r>
              <a:rPr lang="en">
                <a:solidFill>
                  <a:srgbClr val="666666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cross()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], matrix multiplication [</a:t>
            </a:r>
            <a:r>
              <a:rPr lang="en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np</a:t>
            </a:r>
            <a:r>
              <a:rPr lang="en">
                <a:solidFill>
                  <a:srgbClr val="666666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dot()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] , matrix inverse [</a:t>
            </a:r>
            <a:r>
              <a:rPr lang="en">
                <a:solidFill>
                  <a:srgbClr val="222222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np.linalg.inv()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special matrices/vectors: </a:t>
            </a:r>
            <a:r>
              <a:rPr lang="en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np.zeros(), np.ones(), np.identity(), np.linspace(), np.arange()</a:t>
            </a:r>
            <a:endParaRPr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matrix reshaping: </a:t>
            </a:r>
            <a:r>
              <a:rPr lang="en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np.reshape(), np.transpose()</a:t>
            </a:r>
            <a:endParaRPr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	(row_axis, column_axis, channel_axis) → (channel_axis, row_axis, column_axis): np.transpose(X,[2, 0, 1])</a:t>
            </a:r>
            <a:endParaRPr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statistics: </a:t>
            </a:r>
            <a:r>
              <a:rPr lang="en">
                <a:solidFill>
                  <a:schemeClr val="dk1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np.min(), np.max(), np.mean(), np.median(), np.sum()</a:t>
            </a:r>
            <a:endParaRPr>
              <a:solidFill>
                <a:schemeClr val="dk1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logical arrays: </a:t>
            </a:r>
            <a:r>
              <a:rPr lang="en">
                <a:solidFill>
                  <a:schemeClr val="dk1"/>
                </a:solidFill>
                <a:highlight>
                  <a:srgbClr val="F7F7F9"/>
                </a:highlight>
                <a:latin typeface="Courier New"/>
                <a:ea typeface="Courier New"/>
                <a:cs typeface="Courier New"/>
                <a:sym typeface="Courier New"/>
              </a:rPr>
              <a:t>np.logical_and(), np.logical_or(), np.logical_not()</a:t>
            </a:r>
            <a:endParaRPr>
              <a:solidFill>
                <a:schemeClr val="dk1"/>
              </a:solidFill>
              <a:highlight>
                <a:srgbClr val="F7F7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AutoNum type="arabicPeriod"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PyCharm Debugging Techniques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752175" y="3197275"/>
            <a:ext cx="75216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/>
              <a:t> for basic tutorials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Virtualenv Environment Configurations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AutoNum type="arabicPeriod"/>
            </a:pP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 </a:t>
            </a:r>
            <a:r>
              <a:rPr lang="en" b="1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Settings/Preferences</a:t>
            </a: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dialog (</a:t>
            </a:r>
            <a:r>
              <a:rPr lang="en">
                <a:solidFill>
                  <a:srgbClr val="343434"/>
                </a:solidFill>
                <a:highlight>
                  <a:srgbClr val="FAFAFA"/>
                </a:highlight>
              </a:rPr>
              <a:t>⌘,</a:t>
            </a: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), select </a:t>
            </a:r>
            <a:r>
              <a:rPr lang="en" b="1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Project: &lt;project name&gt; | Project Interpreter</a:t>
            </a: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 the Project Interpreter page, click         and select </a:t>
            </a:r>
            <a:r>
              <a:rPr lang="en" b="1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Add</a:t>
            </a: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 the left-hand pane of the Add Python Interpreter dialog box, select </a:t>
            </a:r>
            <a:r>
              <a:rPr lang="en" b="1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Virtualenv Environment.</a:t>
            </a:r>
            <a:endParaRPr b="1"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Select </a:t>
            </a:r>
            <a:r>
              <a:rPr lang="en" b="1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Existing environment</a:t>
            </a: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Specify the virtual environment in your file system, e.g., </a:t>
            </a: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{full path to}/cs5670_python_env/bin/python2.7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Reference: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Pycharm Help Page</a:t>
            </a:r>
            <a:endParaRPr sz="115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675" y="2081300"/>
            <a:ext cx="26982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161616"/>
                </a:solidFill>
                <a:latin typeface="Open Sans"/>
                <a:ea typeface="Open Sans"/>
                <a:cs typeface="Open Sans"/>
                <a:sym typeface="Open Sans"/>
              </a:rPr>
              <a:t>Run/Debug Configurations</a:t>
            </a:r>
            <a:endParaRPr b="1">
              <a:solidFill>
                <a:srgbClr val="1616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056600"/>
            <a:ext cx="861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Open the Run/Debug Configuration dialog [via </a:t>
            </a:r>
            <a:r>
              <a:rPr lang="en" b="1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Run | Edit Configurations</a:t>
            </a:r>
            <a:r>
              <a:rPr lang="en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endParaRPr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825" y="1585450"/>
            <a:ext cx="1413425" cy="35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798825" y="1533850"/>
            <a:ext cx="204000" cy="221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798825" y="4178725"/>
            <a:ext cx="1187400" cy="221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6600" y="1608587"/>
            <a:ext cx="5312801" cy="34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7531025" y="1945363"/>
            <a:ext cx="204000" cy="221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3880825" y="1888813"/>
            <a:ext cx="31929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Ex. path to gui.py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880825" y="2166313"/>
            <a:ext cx="3783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Ex. parameters of  gui.py [-t resources/sample-correspondance.json -c resources/sample-config.json]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8037900" y="2756088"/>
            <a:ext cx="9588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Reference: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5"/>
              </a:rPr>
              <a:t>Pycharm Help Page</a:t>
            </a:r>
            <a:endParaRPr sz="115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161616"/>
                </a:solidFill>
                <a:latin typeface="Open Sans"/>
                <a:ea typeface="Open Sans"/>
                <a:cs typeface="Open Sans"/>
                <a:sym typeface="Open Sans"/>
              </a:rPr>
              <a:t>Use Pycharm Debugger</a:t>
            </a:r>
            <a:endParaRPr b="1">
              <a:solidFill>
                <a:srgbClr val="1616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Set </a:t>
            </a:r>
            <a:r>
              <a:rPr lang="en" b="1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breakpoints</a:t>
            </a: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: just click in the left gutter</a:t>
            </a: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Click </a:t>
            </a:r>
            <a:r>
              <a:rPr lang="en" b="1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Debug</a:t>
            </a: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Button</a:t>
            </a: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Start Debugging!</a:t>
            </a: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Open Sans"/>
              <a:buAutoNum type="alphaLcPeriod"/>
            </a:pP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Step through your program </a:t>
            </a: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Open Sans"/>
              <a:buAutoNum type="alphaLcPeriod"/>
            </a:pP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Create a watch</a:t>
            </a: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Open Sans"/>
              <a:buAutoNum type="alphaLcPeriod"/>
            </a:pP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Evaluate an expression            or enable the Python console                                 in the Debugger</a:t>
            </a: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Reference: </a:t>
            </a:r>
            <a:r>
              <a:rPr lang="en" sz="1200" u="sng">
                <a:solidFill>
                  <a:schemeClr val="accent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Pycharm Help Page</a:t>
            </a:r>
            <a:endParaRPr sz="115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100" y="2462213"/>
            <a:ext cx="18573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4125" y="3084200"/>
            <a:ext cx="3238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4350" y="3077875"/>
            <a:ext cx="1332261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Numpy array visualization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41200" y="1159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During debugging, click ‘</a:t>
            </a:r>
            <a:r>
              <a:rPr lang="en" b="1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View as Array</a:t>
            </a:r>
            <a:r>
              <a:rPr lang="en">
                <a:solidFill>
                  <a:srgbClr val="34343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’ to visualize the array</a:t>
            </a: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34343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800" y="1612725"/>
            <a:ext cx="6779575" cy="11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7226700" y="2249125"/>
            <a:ext cx="766800" cy="1965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1102250" y="4542475"/>
            <a:ext cx="5796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visualize high-dimensional array? Try proper slicing 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262" y="2869325"/>
            <a:ext cx="6796650" cy="15338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8"/>
          <p:cNvCxnSpPr/>
          <p:nvPr/>
        </p:nvCxnSpPr>
        <p:spPr>
          <a:xfrm rot="10800000">
            <a:off x="1541175" y="4203425"/>
            <a:ext cx="4011600" cy="449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AutoNum type="arabicPeriod" startAt="2"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Virtual Machine 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vs. 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Python Virtual Environment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Different levels of isolation: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Open Sans"/>
              <a:buAutoNum type="alphaLcPeriod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Python Virtual Environment: isolate only python packages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Open Sans"/>
              <a:buAutoNum type="alphaLcPeriod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VMs: isolate everything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Applications running in a </a:t>
            </a: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virtual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environment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share an underlying operating system, while </a:t>
            </a: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VM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systems can run different operating systems.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AutoNum type="arabicPeriod" startAt="3"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Numpy Basics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1100</Words>
  <Application>Microsoft Office PowerPoint</Application>
  <PresentationFormat>On-screen Show (16:9)</PresentationFormat>
  <Paragraphs>100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Open Sans</vt:lpstr>
      <vt:lpstr>Consolas</vt:lpstr>
      <vt:lpstr>Courier New</vt:lpstr>
      <vt:lpstr>Simple Light</vt:lpstr>
      <vt:lpstr>Python Debugging &amp; Numpy Basics</vt:lpstr>
      <vt:lpstr>PyCharm Debugging Techniques</vt:lpstr>
      <vt:lpstr>Virtualenv Environment Configurations</vt:lpstr>
      <vt:lpstr>Run/Debug Configurations </vt:lpstr>
      <vt:lpstr>Use Pycharm Debugger </vt:lpstr>
      <vt:lpstr>Numpy array visualization</vt:lpstr>
      <vt:lpstr>Virtual Machine  vs.  Python Virtual Environment </vt:lpstr>
      <vt:lpstr>PowerPoint Presentation</vt:lpstr>
      <vt:lpstr>Numpy Basics</vt:lpstr>
      <vt:lpstr>Slicing [Manual]</vt:lpstr>
      <vt:lpstr>Slicing Examples</vt:lpstr>
      <vt:lpstr>Stacking [Manual] and Concatenating [Manual] </vt:lpstr>
      <vt:lpstr>Concatenation Examples</vt:lpstr>
      <vt:lpstr>Vectorization</vt:lpstr>
      <vt:lpstr>Vectorization</vt:lpstr>
      <vt:lpstr>Vectorization</vt:lpstr>
      <vt:lpstr>Vectorization </vt:lpstr>
      <vt:lpstr>Other useful functions: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Debugging Session</dc:title>
  <cp:lastModifiedBy>Noah Snavely</cp:lastModifiedBy>
  <cp:revision>3</cp:revision>
  <dcterms:modified xsi:type="dcterms:W3CDTF">2020-04-11T18:45:53Z</dcterms:modified>
</cp:coreProperties>
</file>