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52"/>
  </p:notesMasterIdLst>
  <p:handoutMasterIdLst>
    <p:handoutMasterId r:id="rId53"/>
  </p:handoutMasterIdLst>
  <p:sldIdLst>
    <p:sldId id="256" r:id="rId3"/>
    <p:sldId id="1815" r:id="rId4"/>
    <p:sldId id="1230" r:id="rId5"/>
    <p:sldId id="1253" r:id="rId6"/>
    <p:sldId id="1517" r:id="rId7"/>
    <p:sldId id="1569" r:id="rId8"/>
    <p:sldId id="1594" r:id="rId9"/>
    <p:sldId id="1615" r:id="rId10"/>
    <p:sldId id="602" r:id="rId11"/>
    <p:sldId id="603" r:id="rId12"/>
    <p:sldId id="1649" r:id="rId13"/>
    <p:sldId id="1764" r:id="rId14"/>
    <p:sldId id="1756" r:id="rId15"/>
    <p:sldId id="1765" r:id="rId16"/>
    <p:sldId id="1753" r:id="rId17"/>
    <p:sldId id="1752" r:id="rId18"/>
    <p:sldId id="1760" r:id="rId19"/>
    <p:sldId id="1761" r:id="rId20"/>
    <p:sldId id="1759" r:id="rId21"/>
    <p:sldId id="1766" r:id="rId22"/>
    <p:sldId id="605" r:id="rId23"/>
    <p:sldId id="610" r:id="rId24"/>
    <p:sldId id="612" r:id="rId25"/>
    <p:sldId id="1648" r:id="rId26"/>
    <p:sldId id="613" r:id="rId27"/>
    <p:sldId id="1621" r:id="rId28"/>
    <p:sldId id="1639" r:id="rId29"/>
    <p:sldId id="615" r:id="rId30"/>
    <p:sldId id="1623" r:id="rId31"/>
    <p:sldId id="618" r:id="rId32"/>
    <p:sldId id="619" r:id="rId33"/>
    <p:sldId id="1618" r:id="rId34"/>
    <p:sldId id="634" r:id="rId35"/>
    <p:sldId id="635" r:id="rId36"/>
    <p:sldId id="1640" r:id="rId37"/>
    <p:sldId id="1628" r:id="rId38"/>
    <p:sldId id="1625" r:id="rId39"/>
    <p:sldId id="1624" r:id="rId40"/>
    <p:sldId id="1629" r:id="rId41"/>
    <p:sldId id="1630" r:id="rId42"/>
    <p:sldId id="1631" r:id="rId43"/>
    <p:sldId id="1632" r:id="rId44"/>
    <p:sldId id="1633" r:id="rId45"/>
    <p:sldId id="1634" r:id="rId46"/>
    <p:sldId id="1635" r:id="rId47"/>
    <p:sldId id="1636" r:id="rId48"/>
    <p:sldId id="1637" r:id="rId49"/>
    <p:sldId id="1638" r:id="rId50"/>
    <p:sldId id="647" r:id="rId51"/>
  </p:sldIdLst>
  <p:sldSz cx="12192000" cy="6858000"/>
  <p:notesSz cx="7010400" cy="92964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 Snavely" initials="NS" lastIdx="1" clrIdx="0">
    <p:extLst>
      <p:ext uri="{19B8F6BF-5375-455C-9EA6-DF929625EA0E}">
        <p15:presenceInfo xmlns:p15="http://schemas.microsoft.com/office/powerpoint/2012/main" userId="e413a5a406f4d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6EFFA"/>
    <a:srgbClr val="ECFCE8"/>
    <a:srgbClr val="FAE9E9"/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87138" autoAdjust="0"/>
  </p:normalViewPr>
  <p:slideViewPr>
    <p:cSldViewPr>
      <p:cViewPr varScale="1">
        <p:scale>
          <a:sx n="96" d="100"/>
          <a:sy n="96" d="100"/>
        </p:scale>
        <p:origin x="87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>
                <a:latin typeface="Myriad Pro" panose="020B0503030403020204" pitchFamily="34" charset="0"/>
              </a:rPr>
              <a:pPr/>
              <a:t>4/28/2022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>
                <a:latin typeface="Myriad Pro" panose="020B0503030403020204" pitchFamily="34" charset="0"/>
              </a:rPr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yriad Pro" panose="020B0503030403020204" pitchFamily="34" charset="0"/>
              </a:defRPr>
            </a:lvl1pPr>
          </a:lstStyle>
          <a:p>
            <a:fld id="{D492CD9C-0936-4CB5-8F47-4F37A3C1BD80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yriad Pro" panose="020B0503030403020204" pitchFamily="34" charset="0"/>
              </a:defRPr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P_N(x) = \sum_{k=0}^N </a:t>
            </a:r>
            <a:r>
              <a:rPr lang="en-US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x^kp_k</a:t>
            </a: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7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P_N(x) = \sum_{k=0}^N </a:t>
            </a:r>
            <a:r>
              <a:rPr lang="en-US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x^kp_k</a:t>
            </a: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6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0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4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830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83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48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6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49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2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2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9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77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3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6509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1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optimization-1/" TargetMode="External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3/" TargetMode="External"/><Relationship Id="rId5" Type="http://schemas.openxmlformats.org/officeDocument/2006/relationships/hyperlink" Target="http://cs231n.github.io/neural-networks-2/" TargetMode="External"/><Relationship Id="rId4" Type="http://schemas.openxmlformats.org/officeDocument/2006/relationships/hyperlink" Target="http://cs231n.github.io/optimization-2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Training Deep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961" y="6334780"/>
            <a:ext cx="4224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j-lt"/>
              </a:rPr>
              <a:t>Slides from Fei-Fei Li, Justin Johnson, Serena Yeung</a:t>
            </a:r>
          </a:p>
          <a:p>
            <a:r>
              <a:rPr lang="en-US" sz="1400" dirty="0">
                <a:latin typeface="+mj-lt"/>
                <a:hlinkClick r:id="rId2"/>
              </a:rPr>
              <a:t>http://vision.stanford.edu/teaching/cs231n/</a:t>
            </a:r>
            <a:endParaRPr lang="en-US" sz="1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" y="2252853"/>
            <a:ext cx="11643240" cy="3711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7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BB36-3F46-478E-94E1-D47FA8D7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complicated?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C5308-F857-420D-B765-05699BBE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deep networks can be finicky – lots of parameters to learn, complex, non-linear optimization function</a:t>
            </a:r>
          </a:p>
        </p:txBody>
      </p:sp>
    </p:spTree>
    <p:extLst>
      <p:ext uri="{BB962C8B-B14F-4D97-AF65-F5344CB8AC3E}">
        <p14:creationId xmlns:p14="http://schemas.microsoft.com/office/powerpoint/2010/main" val="714571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A1E3B7-49B0-1246-8AC1-92AAAB5F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718759" cy="4903335"/>
          </a:xfrm>
        </p:spPr>
        <p:txBody>
          <a:bodyPr/>
          <a:lstStyle/>
          <a:p>
            <a:r>
              <a:rPr lang="en-US" dirty="0"/>
              <a:t>It’s easy to get high training accuracy:</a:t>
            </a:r>
          </a:p>
          <a:p>
            <a:pPr lvl="1"/>
            <a:r>
              <a:rPr lang="en-US" dirty="0"/>
              <a:t>Use a huge, fully connected network with tons of layers</a:t>
            </a:r>
          </a:p>
          <a:p>
            <a:pPr lvl="1"/>
            <a:r>
              <a:rPr lang="en-US" dirty="0"/>
              <a:t>Let it memorize your training data</a:t>
            </a:r>
          </a:p>
          <a:p>
            <a:endParaRPr lang="en-US" dirty="0"/>
          </a:p>
          <a:p>
            <a:r>
              <a:rPr lang="en-US" dirty="0"/>
              <a:t>Its hard to get high </a:t>
            </a:r>
            <a:r>
              <a:rPr lang="en-US" i="1" dirty="0"/>
              <a:t>test </a:t>
            </a:r>
            <a:r>
              <a:rPr lang="en-US" dirty="0"/>
              <a:t>accuracy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A7FED4-EB49-CB41-9BF1-3DFACD08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Training Deep Nets Hard?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827BD5-792A-B642-85EE-336AA40688D5}"/>
              </a:ext>
            </a:extLst>
          </p:cNvPr>
          <p:cNvGrpSpPr/>
          <p:nvPr/>
        </p:nvGrpSpPr>
        <p:grpSpPr>
          <a:xfrm>
            <a:off x="6343405" y="1676847"/>
            <a:ext cx="5718759" cy="1752153"/>
            <a:chOff x="2642249" y="3087350"/>
            <a:chExt cx="7842673" cy="24028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D2C76-F776-C14D-9D79-9A2EEBF55BBB}"/>
                </a:ext>
              </a:extLst>
            </p:cNvPr>
            <p:cNvGrpSpPr/>
            <p:nvPr/>
          </p:nvGrpSpPr>
          <p:grpSpPr>
            <a:xfrm>
              <a:off x="3866957" y="3087350"/>
              <a:ext cx="5393256" cy="2402893"/>
              <a:chOff x="2890132" y="2064971"/>
              <a:chExt cx="7906028" cy="352242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69575C6-6DF4-0842-BE99-7427AC3672CE}"/>
                  </a:ext>
                </a:extLst>
              </p:cNvPr>
              <p:cNvGrpSpPr/>
              <p:nvPr/>
            </p:nvGrpSpPr>
            <p:grpSpPr>
              <a:xfrm>
                <a:off x="6626586" y="2064971"/>
                <a:ext cx="4169574" cy="3521967"/>
                <a:chOff x="6626586" y="2064971"/>
                <a:chExt cx="4169574" cy="3521967"/>
              </a:xfrm>
            </p:grpSpPr>
            <p:pic>
              <p:nvPicPr>
                <p:cNvPr id="5" name="Graphic 4">
                  <a:extLst>
                    <a:ext uri="{FF2B5EF4-FFF2-40B4-BE49-F238E27FC236}">
                      <a16:creationId xmlns:a16="http://schemas.microsoft.com/office/drawing/2014/main" id="{3E7258B4-F6E4-6F47-A6EF-520533446E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586" y="2078033"/>
                  <a:ext cx="2295951" cy="3508905"/>
                </a:xfrm>
                <a:prstGeom prst="rect">
                  <a:avLst/>
                </a:prstGeom>
              </p:spPr>
            </p:pic>
            <p:pic>
              <p:nvPicPr>
                <p:cNvPr id="7" name="Graphic 6">
                  <a:extLst>
                    <a:ext uri="{FF2B5EF4-FFF2-40B4-BE49-F238E27FC236}">
                      <a16:creationId xmlns:a16="http://schemas.microsoft.com/office/drawing/2014/main" id="{1FB3946E-750A-8E48-820E-5C8604397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209" y="2064971"/>
                  <a:ext cx="2295951" cy="3508905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91E83AE-6D4B-2D45-BCAA-0F44F9A3CE5D}"/>
                  </a:ext>
                </a:extLst>
              </p:cNvPr>
              <p:cNvGrpSpPr/>
              <p:nvPr/>
            </p:nvGrpSpPr>
            <p:grpSpPr>
              <a:xfrm>
                <a:off x="2890132" y="2065429"/>
                <a:ext cx="4169574" cy="3521967"/>
                <a:chOff x="6626586" y="2064971"/>
                <a:chExt cx="4169574" cy="3521967"/>
              </a:xfrm>
            </p:grpSpPr>
            <p:pic>
              <p:nvPicPr>
                <p:cNvPr id="10" name="Graphic 9">
                  <a:extLst>
                    <a:ext uri="{FF2B5EF4-FFF2-40B4-BE49-F238E27FC236}">
                      <a16:creationId xmlns:a16="http://schemas.microsoft.com/office/drawing/2014/main" id="{CFF11059-7647-A64A-8A7F-9810E4C72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586" y="2078033"/>
                  <a:ext cx="2295951" cy="3508905"/>
                </a:xfrm>
                <a:prstGeom prst="rect">
                  <a:avLst/>
                </a:prstGeom>
              </p:spPr>
            </p:pic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98462591-595B-B44C-8077-486F9FDF2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209" y="2064971"/>
                  <a:ext cx="2295951" cy="3508905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45C29B-6AAF-5748-92F7-C7F4D80E01D2}"/>
                </a:ext>
              </a:extLst>
            </p:cNvPr>
            <p:cNvSpPr txBox="1"/>
            <p:nvPr/>
          </p:nvSpPr>
          <p:spPr>
            <a:xfrm>
              <a:off x="2642249" y="3406342"/>
              <a:ext cx="8145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3DDDF1-BA98-0246-B62C-2DBF8AC5D2A4}"/>
                </a:ext>
              </a:extLst>
            </p:cNvPr>
            <p:cNvSpPr txBox="1"/>
            <p:nvPr/>
          </p:nvSpPr>
          <p:spPr>
            <a:xfrm>
              <a:off x="9670371" y="3406342"/>
              <a:ext cx="8145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445624-53EC-5B41-A9F6-8FB54A203842}"/>
              </a:ext>
            </a:extLst>
          </p:cNvPr>
          <p:cNvGrpSpPr/>
          <p:nvPr/>
        </p:nvGrpSpPr>
        <p:grpSpPr>
          <a:xfrm>
            <a:off x="7363200" y="3819424"/>
            <a:ext cx="3679167" cy="830998"/>
            <a:chOff x="7102710" y="1592938"/>
            <a:chExt cx="3679167" cy="83099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8B5D45E-665A-0F4B-8C1C-AB931CE3634B}"/>
                </a:ext>
              </a:extLst>
            </p:cNvPr>
            <p:cNvSpPr/>
            <p:nvPr/>
          </p:nvSpPr>
          <p:spPr>
            <a:xfrm>
              <a:off x="7102710" y="1592938"/>
              <a:ext cx="3679167" cy="830997"/>
            </a:xfrm>
            <a:prstGeom prst="round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E7DEE5-36F4-7646-8602-8090E34D0527}"/>
                </a:ext>
              </a:extLst>
            </p:cNvPr>
            <p:cNvSpPr txBox="1"/>
            <p:nvPr/>
          </p:nvSpPr>
          <p:spPr>
            <a:xfrm>
              <a:off x="7324679" y="1592939"/>
              <a:ext cx="3235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/>
                  <a:cs typeface="Calibri" panose="020F0502020204030204" pitchFamily="34" charset="0"/>
                </a:rPr>
                <a:t>This would be an example of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/>
                  <a:cs typeface="Calibri" panose="020F0502020204030204" pitchFamily="34" charset="0"/>
                </a:rPr>
                <a:t>overfitting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6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B7AD0-589D-3C4E-A70E-906E7758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499124" cy="49033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fully connected layer can generally represent the same functions as a convolutional one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Think of the convolutional layer as a version of the FC layer with constraints on parameters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What is the advantage of CNNs?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Question: Why Convolutional Layers?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390814" y="2266292"/>
            <a:ext cx="2600786" cy="3937958"/>
            <a:chOff x="6390814" y="2266292"/>
            <a:chExt cx="2600786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390814" y="5834918"/>
              <a:ext cx="2600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040746" y="2266292"/>
            <a:ext cx="2846454" cy="3937958"/>
            <a:chOff x="9040746" y="2266292"/>
            <a:chExt cx="2846454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040746" y="5834918"/>
              <a:ext cx="2846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92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Overfitting: More Parameters, More Problems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D435BF-E834-574C-81D6-30F81954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10479648" cy="4903335"/>
          </a:xfrm>
        </p:spPr>
        <p:txBody>
          <a:bodyPr/>
          <a:lstStyle/>
          <a:p>
            <a:r>
              <a:rPr lang="en-US" dirty="0"/>
              <a:t>Non-Deep Example: consider the function </a:t>
            </a:r>
          </a:p>
          <a:p>
            <a:r>
              <a:rPr lang="en-US" dirty="0"/>
              <a:t>Let’s take some noisy samples of the function…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C9153-823D-B547-86E1-D1A6533E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72" y="1310427"/>
            <a:ext cx="1257300" cy="4445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DDDB29E-06F7-2D4E-8A83-82D21C712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7" y="2903562"/>
            <a:ext cx="5486400" cy="36576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01403EE-FCEC-994F-921A-5A05C18F5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6533" y="290356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Overfitting: More Parameters, More Problems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D435BF-E834-574C-81D6-30F81954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10479648" cy="4903335"/>
          </a:xfrm>
        </p:spPr>
        <p:txBody>
          <a:bodyPr/>
          <a:lstStyle/>
          <a:p>
            <a:r>
              <a:rPr lang="en-US" dirty="0"/>
              <a:t>Now lets fit a polynomial to our samples of the form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D15918-C391-224A-84EE-B9579EEF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144" y="1167973"/>
            <a:ext cx="2435569" cy="9511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702295-9C71-9C40-B875-F243133A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7689" y="2318873"/>
            <a:ext cx="3336793" cy="222452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3C5496-C9CF-F842-9E19-166547117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2506" y="2318873"/>
            <a:ext cx="3336793" cy="2224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6502C49-0157-2148-B0DD-E2E35F332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2700" y="2318873"/>
            <a:ext cx="3336793" cy="22245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003EBB-5DDD-CF41-B520-3D9A437F7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2896" y="2318873"/>
            <a:ext cx="3336793" cy="22245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40E8575-360A-1D41-8B9D-732FFA524A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47689" y="4492561"/>
            <a:ext cx="3336793" cy="222452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9B17648-DCD8-D245-B5AB-C11F6BBE3C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52700" y="4492561"/>
            <a:ext cx="3336793" cy="222452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4EE3E50-2E96-3749-9CE7-37AB82F8C3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02896" y="4492561"/>
            <a:ext cx="3336793" cy="22245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6D6D9C0-463E-1843-823A-EAFBC218B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02506" y="4492561"/>
            <a:ext cx="3336793" cy="222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D0310C5-14BE-6944-A6AD-33A0D4D8D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518"/>
          <a:stretch/>
        </p:blipFill>
        <p:spPr>
          <a:xfrm>
            <a:off x="7843852" y="1077687"/>
            <a:ext cx="4596011" cy="2741737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E30B7F4-812A-AA43-8A9A-04634BE5F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1367756"/>
            <a:ext cx="6937959" cy="53378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 model with more parameters can represent more functions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E.g.,: if                                         then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More parameters will often </a:t>
            </a:r>
            <a:r>
              <a:rPr lang="en-US" b="1" dirty="0"/>
              <a:t>reduce training error</a:t>
            </a:r>
            <a:r>
              <a:rPr lang="en-US" dirty="0"/>
              <a:t> but </a:t>
            </a:r>
            <a:r>
              <a:rPr lang="en-US" b="1" dirty="0"/>
              <a:t>increase testing error</a:t>
            </a:r>
            <a:r>
              <a:rPr lang="en-US" dirty="0"/>
              <a:t>. This is </a:t>
            </a:r>
            <a:r>
              <a:rPr lang="en-US" i="1" dirty="0"/>
              <a:t>overfitting</a:t>
            </a:r>
            <a:r>
              <a:rPr lang="en-US" dirty="0"/>
              <a:t>.</a:t>
            </a:r>
            <a:endParaRPr lang="en-US" b="1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When overfitting happens, models do not generalize well.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Overfitting: More Parameters, More Problems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D842864-39BB-4D4B-A476-17E4025C2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153"/>
          <a:stretch/>
        </p:blipFill>
        <p:spPr>
          <a:xfrm>
            <a:off x="7843852" y="4087906"/>
            <a:ext cx="4596011" cy="2722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2B8DE6-A56B-4C44-8971-E38F9E8E8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2590800"/>
            <a:ext cx="2435569" cy="9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731860-869A-0C4B-8B77-AA8EE5D36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2914783"/>
            <a:ext cx="1290828" cy="3031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9353432-BAC0-5D43-866F-E45F550F519C}"/>
              </a:ext>
            </a:extLst>
          </p:cNvPr>
          <p:cNvSpPr txBox="1"/>
          <p:nvPr/>
        </p:nvSpPr>
        <p:spPr>
          <a:xfrm>
            <a:off x="9173669" y="1367756"/>
            <a:ext cx="193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Degree 2 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CCC5A-43FE-6A41-8BDB-944719C3A557}"/>
              </a:ext>
            </a:extLst>
          </p:cNvPr>
          <p:cNvSpPr txBox="1"/>
          <p:nvPr/>
        </p:nvSpPr>
        <p:spPr>
          <a:xfrm>
            <a:off x="9173669" y="4456176"/>
            <a:ext cx="193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Degree 15 Fit</a:t>
            </a:r>
          </a:p>
        </p:txBody>
      </p:sp>
    </p:spTree>
    <p:extLst>
      <p:ext uri="{BB962C8B-B14F-4D97-AF65-F5344CB8AC3E}">
        <p14:creationId xmlns:p14="http://schemas.microsoft.com/office/powerpoint/2010/main" val="344162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B7AD0-589D-3C4E-A70E-906E7758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6165990" cy="51854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More parameters let us represent a larger space of functions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The larger that space is, the harder our optimization becomes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This means we need: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data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compute resources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Learning: More Parameters, More Problems?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390814" y="2266292"/>
            <a:ext cx="2600786" cy="3937958"/>
            <a:chOff x="6390814" y="2266292"/>
            <a:chExt cx="2600786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390814" y="5834918"/>
              <a:ext cx="2600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113188" y="2266292"/>
            <a:ext cx="2701570" cy="3937958"/>
            <a:chOff x="9113188" y="2266292"/>
            <a:chExt cx="2701570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113188" y="5834918"/>
              <a:ext cx="2701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9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Learning: More Parameters, More Problems?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467014" y="2266292"/>
            <a:ext cx="2448386" cy="3937958"/>
            <a:chOff x="6467014" y="2266292"/>
            <a:chExt cx="2448386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467014" y="5834918"/>
              <a:ext cx="2448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106060" y="2266292"/>
            <a:ext cx="2715826" cy="3937958"/>
            <a:chOff x="9106060" y="2266292"/>
            <a:chExt cx="2715826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106060" y="5834918"/>
              <a:ext cx="2715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609718-F0E1-7A4F-B09E-DA3F48D44E0B}"/>
              </a:ext>
            </a:extLst>
          </p:cNvPr>
          <p:cNvSpPr txBox="1"/>
          <p:nvPr/>
        </p:nvSpPr>
        <p:spPr>
          <a:xfrm>
            <a:off x="463510" y="4142147"/>
            <a:ext cx="4249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Calibri" panose="020F0502020204030204" pitchFamily="34" charset="0"/>
              </a:rPr>
              <a:t>A convolutional layer looks for components of a function that are spatially-invariant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1CEB27-3563-4644-BE49-B7D0081AECF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712781" y="5173199"/>
            <a:ext cx="1513207" cy="6617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59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4C3EBF-67E7-614A-A529-FC56ED999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0723575" cy="49033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general:</a:t>
            </a:r>
          </a:p>
          <a:p>
            <a:pPr lvl="1"/>
            <a:r>
              <a:rPr lang="en-US" dirty="0"/>
              <a:t>More parameters means higher risk of overfitting</a:t>
            </a:r>
          </a:p>
          <a:p>
            <a:pPr lvl="1"/>
            <a:r>
              <a:rPr lang="en-US" dirty="0"/>
              <a:t>More constraints/conditions on parameters can help</a:t>
            </a:r>
          </a:p>
          <a:p>
            <a:pPr lvl="1"/>
            <a:endParaRPr lang="en-US" dirty="0"/>
          </a:p>
          <a:p>
            <a:r>
              <a:rPr lang="en-US" dirty="0"/>
              <a:t>If a model is overfitting, we can</a:t>
            </a:r>
          </a:p>
          <a:p>
            <a:pPr lvl="1"/>
            <a:r>
              <a:rPr lang="en-US" dirty="0"/>
              <a:t>Collect more data to train on</a:t>
            </a:r>
          </a:p>
          <a:p>
            <a:pPr lvl="1"/>
            <a:r>
              <a:rPr lang="en-US" i="1" dirty="0"/>
              <a:t>Regularize</a:t>
            </a:r>
            <a:r>
              <a:rPr lang="en-US" dirty="0"/>
              <a:t>: add some additional information or assumptions to better constrain learning</a:t>
            </a:r>
          </a:p>
          <a:p>
            <a:pPr lvl="1"/>
            <a:endParaRPr lang="en-US" dirty="0"/>
          </a:p>
          <a:p>
            <a:r>
              <a:rPr lang="en-US" dirty="0"/>
              <a:t>Regularization can be done through:</a:t>
            </a:r>
          </a:p>
          <a:p>
            <a:pPr lvl="1"/>
            <a:r>
              <a:rPr lang="en-US" dirty="0"/>
              <a:t>the design of architecture</a:t>
            </a:r>
          </a:p>
          <a:p>
            <a:pPr lvl="1"/>
            <a:r>
              <a:rPr lang="en-US" dirty="0"/>
              <a:t>the choice of loss function</a:t>
            </a:r>
          </a:p>
          <a:p>
            <a:pPr lvl="1"/>
            <a:r>
              <a:rPr lang="en-US" dirty="0"/>
              <a:t>the preparation of data</a:t>
            </a:r>
          </a:p>
          <a:p>
            <a:pPr lvl="1"/>
            <a:r>
              <a:rPr lang="en-US" dirty="0"/>
              <a:t>…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DF192-0281-B046-B81C-41074697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Overfitting: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28139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E15C56-7555-654D-92C3-368DAE46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924DA1-24A6-8E46-A7AA-44A42ED48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class final on May 10</a:t>
            </a:r>
          </a:p>
          <a:p>
            <a:pPr lvl="1"/>
            <a:r>
              <a:rPr lang="en-US" dirty="0"/>
              <a:t>Open book, open note</a:t>
            </a:r>
          </a:p>
          <a:p>
            <a:r>
              <a:rPr lang="en-US" dirty="0"/>
              <a:t>Project 5 (Neural Radiance Fields) due Weds, May 4, 2022 (by 8:00 pm)</a:t>
            </a:r>
          </a:p>
          <a:p>
            <a:r>
              <a:rPr lang="en-US" dirty="0"/>
              <a:t>Course evaluations are open starting Tuesday, May 3</a:t>
            </a:r>
          </a:p>
          <a:p>
            <a:pPr lvl="1"/>
            <a:r>
              <a:rPr lang="en-US" dirty="0"/>
              <a:t>We would love your feedback!</a:t>
            </a:r>
          </a:p>
          <a:p>
            <a:pPr lvl="1"/>
            <a:r>
              <a:rPr lang="en-US" dirty="0"/>
              <a:t>Small amount of extra credit for filling out</a:t>
            </a:r>
          </a:p>
          <a:p>
            <a:pPr lvl="2"/>
            <a:r>
              <a:rPr lang="en-US" dirty="0"/>
              <a:t>What you write is still anonymous, instructors only see whether students filled it out</a:t>
            </a:r>
          </a:p>
          <a:p>
            <a:pPr lvl="1"/>
            <a:r>
              <a:rPr lang="en-US" dirty="0"/>
              <a:t>Link coming soon</a:t>
            </a:r>
          </a:p>
        </p:txBody>
      </p:sp>
    </p:spTree>
    <p:extLst>
      <p:ext uri="{BB962C8B-B14F-4D97-AF65-F5344CB8AC3E}">
        <p14:creationId xmlns:p14="http://schemas.microsoft.com/office/powerpoint/2010/main" val="3101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BA57D9-8832-1A4D-AF3A-7E9243C8B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902535" cy="49033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“Bigger” architectures (typically, those with more parameters) tend to be more at risk of overfitting.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Regularization: Architecture Choice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543232" y="5834918"/>
              <a:ext cx="229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193146" y="2266292"/>
            <a:ext cx="2541654" cy="3937958"/>
            <a:chOff x="9193146" y="2266292"/>
            <a:chExt cx="2541654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193146" y="5834918"/>
              <a:ext cx="2541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881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9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2B1-7D5D-4C1A-9AEC-B13FACF7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0D80A-5394-46F5-A8AC-C678EC684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note – can also perform normalization after each layer of the network to stabilize network training (“</a:t>
            </a:r>
            <a:r>
              <a:rPr lang="en-US" i="1" dirty="0"/>
              <a:t>batch normalization</a:t>
            </a:r>
            <a:r>
              <a:rPr lang="en-US" dirty="0"/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638599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B82A-4E4A-4FCC-965B-BF60F6FB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1CAD-B575-438E-8CD4-6ADF4A760CE2}"/>
              </a:ext>
            </a:extLst>
          </p:cNvPr>
          <p:cNvSpPr/>
          <p:nvPr/>
        </p:nvSpPr>
        <p:spPr>
          <a:xfrm>
            <a:off x="3779149" y="6243935"/>
            <a:ext cx="4633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2CEB1-20CE-4925-B1FB-D85D8AEB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67134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58525"/>
            <a:ext cx="9753600" cy="4916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1126CA-0991-47CF-9084-322EC1B6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4AC3C1-2725-4C0A-B03F-FD6475DAB3EC}"/>
              </a:ext>
            </a:extLst>
          </p:cNvPr>
          <p:cNvSpPr/>
          <p:nvPr/>
        </p:nvSpPr>
        <p:spPr>
          <a:xfrm>
            <a:off x="8763000" y="1219200"/>
            <a:ext cx="2131796" cy="563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3F935-98CF-4786-A7D7-F2CC3C9709B3}"/>
              </a:ext>
            </a:extLst>
          </p:cNvPr>
          <p:cNvGrpSpPr/>
          <p:nvPr/>
        </p:nvGrpSpPr>
        <p:grpSpPr>
          <a:xfrm>
            <a:off x="9448800" y="152400"/>
            <a:ext cx="2514600" cy="1406125"/>
            <a:chOff x="9448800" y="152400"/>
            <a:chExt cx="2514600" cy="14061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59A396-4B77-45DA-B382-F3C9B16E01FB}"/>
                </a:ext>
              </a:extLst>
            </p:cNvPr>
            <p:cNvSpPr txBox="1"/>
            <p:nvPr/>
          </p:nvSpPr>
          <p:spPr>
            <a:xfrm>
              <a:off x="9448800" y="152400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Very common modern choice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34D88E5-B360-4A96-BB3B-5EDC2C933D1D}"/>
                </a:ext>
              </a:extLst>
            </p:cNvPr>
            <p:cNvCxnSpPr/>
            <p:nvPr/>
          </p:nvCxnSpPr>
          <p:spPr>
            <a:xfrm flipH="1">
              <a:off x="10591800" y="1066800"/>
              <a:ext cx="381000" cy="4917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38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D8143C-13D8-4D54-A9F9-8D36F28E84AC}"/>
              </a:ext>
            </a:extLst>
          </p:cNvPr>
          <p:cNvSpPr/>
          <p:nvPr/>
        </p:nvSpPr>
        <p:spPr>
          <a:xfrm>
            <a:off x="1676400" y="3733800"/>
            <a:ext cx="868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1FAEA-6868-4A03-B42E-70AB695F0072}"/>
              </a:ext>
            </a:extLst>
          </p:cNvPr>
          <p:cNvSpPr txBox="1"/>
          <p:nvPr/>
        </p:nvSpPr>
        <p:spPr>
          <a:xfrm>
            <a:off x="1685844" y="5955268"/>
            <a:ext cx="8710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(if you use </a:t>
            </a:r>
            <a:r>
              <a:rPr lang="en-US" sz="2000" dirty="0" err="1"/>
              <a:t>ReLU</a:t>
            </a:r>
            <a:r>
              <a:rPr lang="en-US" sz="2000" dirty="0"/>
              <a:t> activations, folks tend to initialize bias to small positive number)</a:t>
            </a:r>
          </a:p>
        </p:txBody>
      </p:sp>
    </p:spTree>
    <p:extLst>
      <p:ext uri="{BB962C8B-B14F-4D97-AF65-F5344CB8AC3E}">
        <p14:creationId xmlns:p14="http://schemas.microsoft.com/office/powerpoint/2010/main" val="689022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5554"/>
          <a:stretch/>
        </p:blipFill>
        <p:spPr>
          <a:xfrm>
            <a:off x="1524000" y="-20171"/>
            <a:ext cx="9144000" cy="3732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2CB8-3D28-4712-A92B-AD5FD4DC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3971508"/>
            <a:ext cx="5114121" cy="2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83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Stochastic Gradient Descent &amp; Backpropagation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http://cs231n.github.io/optimization-1/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http://cs231n.github.io/optimization-2/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Best practices for training CNNs</a:t>
            </a:r>
          </a:p>
          <a:p>
            <a:pPr lvl="1"/>
            <a:r>
              <a:rPr lang="en-US" dirty="0">
                <a:hlinkClick r:id="rId5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http://cs231n.github.io/neural-networks-3/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6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0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2281-A579-4F63-872C-EA0F27B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Find a learning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5609-64AD-41B6-BEEA-BC47D7C7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5A1C-B06B-470F-8050-9E9F0312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7816"/>
            <a:ext cx="9144000" cy="35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0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8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7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0CBA8-66CA-46D1-BB57-DE2FFA01C123}"/>
              </a:ext>
            </a:extLst>
          </p:cNvPr>
          <p:cNvSpPr txBox="1"/>
          <p:nvPr/>
        </p:nvSpPr>
        <p:spPr>
          <a:xfrm>
            <a:off x="8924919" y="2057400"/>
            <a:ext cx="181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(+batch size)</a:t>
            </a:r>
          </a:p>
        </p:txBody>
      </p:sp>
    </p:spTree>
    <p:extLst>
      <p:ext uri="{BB962C8B-B14F-4D97-AF65-F5344CB8AC3E}">
        <p14:creationId xmlns:p14="http://schemas.microsoft.com/office/powerpoint/2010/main" val="1493163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17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F902-E28F-476C-9789-F3743EAC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20263-1450-4F08-872E-3EE26B5B5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13CE7-9FB9-43E1-9AFE-D49EA19E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1524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75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9A178-03A5-45A4-ADC8-0A191B4F0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1524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8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9D7D-AF29-413A-8F66-BE76F10A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6ED-C15C-403D-B018-6A221F91D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7CD4A-3577-4512-8453-932A5C91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01"/>
          <a:stretch/>
        </p:blipFill>
        <p:spPr>
          <a:xfrm>
            <a:off x="1524378" y="856701"/>
            <a:ext cx="9143244" cy="46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networks can be used for…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86205"/>
            <a:ext cx="3733800" cy="6857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95" b="14039"/>
          <a:stretch/>
        </p:blipFill>
        <p:spPr>
          <a:xfrm>
            <a:off x="533400" y="2472004"/>
            <a:ext cx="5638800" cy="305831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2C0DD23-E944-406D-8397-EB1AEF5E56A6}"/>
              </a:ext>
            </a:extLst>
          </p:cNvPr>
          <p:cNvSpPr txBox="1">
            <a:spLocks/>
          </p:cNvSpPr>
          <p:nvPr/>
        </p:nvSpPr>
        <p:spPr>
          <a:xfrm>
            <a:off x="7086602" y="1786204"/>
            <a:ext cx="37338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/>
              <a:t>View synthesis</a:t>
            </a:r>
          </a:p>
        </p:txBody>
      </p:sp>
      <p:pic>
        <p:nvPicPr>
          <p:cNvPr id="7" name="ezgif.com-gif-maker (3).mp4" descr="ezgif.com-gif-maker (3).mp4">
            <a:extLst>
              <a:ext uri="{FF2B5EF4-FFF2-40B4-BE49-F238E27FC236}">
                <a16:creationId xmlns:a16="http://schemas.microsoft.com/office/drawing/2014/main" id="{F05846CB-7D8A-4894-887B-D0BBFC222DD7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2514600"/>
            <a:ext cx="4267200" cy="326215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BE126DE-F80F-4221-9522-59BE3805E05A}"/>
              </a:ext>
            </a:extLst>
          </p:cNvPr>
          <p:cNvSpPr txBox="1">
            <a:spLocks/>
          </p:cNvSpPr>
          <p:nvPr/>
        </p:nvSpPr>
        <p:spPr>
          <a:xfrm>
            <a:off x="3962400" y="6096000"/>
            <a:ext cx="3733800" cy="68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/>
              <a:t>And much more!</a:t>
            </a:r>
          </a:p>
        </p:txBody>
      </p:sp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4C90-AF45-495D-BD79-4F3FDB38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D05-DDA1-4999-A5CA-CDE035A0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FBAB4-3ED9-4DFE-93E1-DC475DE5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2"/>
          <a:stretch/>
        </p:blipFill>
        <p:spPr>
          <a:xfrm>
            <a:off x="1524378" y="856701"/>
            <a:ext cx="9143244" cy="45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2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B9D9-F7AD-4CD2-B62C-7B9E332C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A5A18-DE74-4EBA-B2D1-BF83CCF07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7514-7595-453F-9E18-380D3FC0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2"/>
          <a:stretch/>
        </p:blipFill>
        <p:spPr>
          <a:xfrm>
            <a:off x="1524378" y="856701"/>
            <a:ext cx="9143244" cy="45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0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EB8D-11D4-476C-B25C-7B5A6C86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327F-6511-45EE-918D-193405EB0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B0C32-A9E6-4EA2-91DE-916BBB9E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30"/>
          <a:stretch/>
        </p:blipFill>
        <p:spPr>
          <a:xfrm>
            <a:off x="1524378" y="856701"/>
            <a:ext cx="9143244" cy="45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6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19CE-1B2C-467D-A346-01A50A29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0110-F81F-44F3-BE92-D610B082E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DE706-2069-48EE-8031-A898646D8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8"/>
          <a:stretch/>
        </p:blipFill>
        <p:spPr>
          <a:xfrm>
            <a:off x="1524378" y="856701"/>
            <a:ext cx="9143244" cy="45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67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C424-1B52-4182-9031-505654E0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C048-885D-433B-B6FB-79CB0AF18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6FC98-DCDF-4577-B3A4-8C1FC501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5"/>
          <a:stretch/>
        </p:blipFill>
        <p:spPr>
          <a:xfrm>
            <a:off x="1524378" y="856701"/>
            <a:ext cx="9143244" cy="44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74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6D3F-D935-4788-9B45-8970EF20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79A70-0919-4F0E-9A1B-822868DAD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11C84-E17C-45F8-8348-D6567AEF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77"/>
          <a:stretch/>
        </p:blipFill>
        <p:spPr>
          <a:xfrm>
            <a:off x="1524378" y="856701"/>
            <a:ext cx="9143244" cy="46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74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9753-6DAA-4566-B989-67724D9E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B6AE-A736-45C5-8B4E-E2171D234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DBE2D-83FD-488A-8CB9-DDF8F6E91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0"/>
          <a:stretch/>
        </p:blipFill>
        <p:spPr>
          <a:xfrm>
            <a:off x="1524378" y="856701"/>
            <a:ext cx="9143244" cy="46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36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12098-67AF-4939-AF83-7D3651EE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54"/>
          <a:stretch/>
        </p:blipFill>
        <p:spPr>
          <a:xfrm>
            <a:off x="1524378" y="856701"/>
            <a:ext cx="9143244" cy="45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9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143F-9DC4-46DE-8365-D88A5D011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13797-AE32-454F-88B7-29F8CF0BF27D}"/>
              </a:ext>
            </a:extLst>
          </p:cNvPr>
          <p:cNvGrpSpPr/>
          <p:nvPr/>
        </p:nvGrpSpPr>
        <p:grpSpPr>
          <a:xfrm>
            <a:off x="352731" y="419740"/>
            <a:ext cx="11486538" cy="5706424"/>
            <a:chOff x="352731" y="419740"/>
            <a:chExt cx="11486538" cy="57064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0AC1D2-F32D-43AA-A057-379FC699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708"/>
            <a:stretch/>
          </p:blipFill>
          <p:spPr>
            <a:xfrm>
              <a:off x="352731" y="419740"/>
              <a:ext cx="11486538" cy="57064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692B0-C772-477B-A26C-0EDAB4C5FF64}"/>
                </a:ext>
              </a:extLst>
            </p:cNvPr>
            <p:cNvSpPr/>
            <p:nvPr/>
          </p:nvSpPr>
          <p:spPr>
            <a:xfrm>
              <a:off x="533400" y="4953000"/>
              <a:ext cx="6934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2F03CE-295A-4025-A0AE-E77A9C97D031}"/>
              </a:ext>
            </a:extLst>
          </p:cNvPr>
          <p:cNvSpPr txBox="1"/>
          <p:nvPr/>
        </p:nvSpPr>
        <p:spPr>
          <a:xfrm>
            <a:off x="7800669" y="3581400"/>
            <a:ext cx="4219269" cy="193899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Common modern approach:  start with a </a:t>
            </a:r>
            <a:r>
              <a:rPr lang="en-US" sz="2400" dirty="0" err="1"/>
              <a:t>ResNet</a:t>
            </a:r>
            <a:r>
              <a:rPr lang="en-US" sz="2400" dirty="0"/>
              <a:t> architecture pre-trained on ImageNet, and fine-tune on your (smaller) dataset</a:t>
            </a:r>
          </a:p>
        </p:txBody>
      </p:sp>
    </p:spTree>
    <p:extLst>
      <p:ext uri="{BB962C8B-B14F-4D97-AF65-F5344CB8AC3E}">
        <p14:creationId xmlns:p14="http://schemas.microsoft.com/office/powerpoint/2010/main" val="40381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9DF6-6D5B-4116-8CEB-4D6ACBF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1FB76-76DA-4098-A33B-67219B0E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53" y="2232829"/>
            <a:ext cx="3886200" cy="281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Layer types:</a:t>
            </a:r>
          </a:p>
          <a:p>
            <a:r>
              <a:rPr lang="en-US" sz="2800" i="1" dirty="0"/>
              <a:t>Convolutional layer</a:t>
            </a:r>
          </a:p>
          <a:p>
            <a:r>
              <a:rPr lang="en-US" sz="2800" dirty="0"/>
              <a:t>Pooling layer</a:t>
            </a:r>
          </a:p>
          <a:p>
            <a:r>
              <a:rPr lang="en-US" sz="2800" dirty="0"/>
              <a:t>Fully-connected layer</a:t>
            </a:r>
          </a:p>
        </p:txBody>
      </p:sp>
      <p:pic>
        <p:nvPicPr>
          <p:cNvPr id="4" name="Picture 2" descr="5 Advanced CNN Architectures - Deep Learning for Vision Systems ...">
            <a:extLst>
              <a:ext uri="{FF2B5EF4-FFF2-40B4-BE49-F238E27FC236}">
                <a16:creationId xmlns:a16="http://schemas.microsoft.com/office/drawing/2014/main" id="{368A76EF-54C9-4D37-9BB3-58974FD5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7218947" cy="34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98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59C3-D571-45BB-A768-7D556680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91AB-DCB5-4B25-BDD4-9661C72E0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 a network architecture (CNN, MLP, </a:t>
            </a:r>
            <a:r>
              <a:rPr lang="en-US" dirty="0" err="1"/>
              <a:t>etc</a:t>
            </a:r>
            <a:r>
              <a:rPr lang="en-US" dirty="0"/>
              <a:t>) and some training data, how do we actually set the weights of the network?</a:t>
            </a:r>
          </a:p>
        </p:txBody>
      </p:sp>
    </p:spTree>
    <p:extLst>
      <p:ext uri="{BB962C8B-B14F-4D97-AF65-F5344CB8AC3E}">
        <p14:creationId xmlns:p14="http://schemas.microsoft.com/office/powerpoint/2010/main" val="162309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5EB6-9EB6-4749-BA71-54DF0BFE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11430000" cy="1143000"/>
          </a:xfrm>
        </p:spPr>
        <p:txBody>
          <a:bodyPr>
            <a:normAutofit/>
          </a:bodyPr>
          <a:lstStyle/>
          <a:p>
            <a:r>
              <a:rPr lang="en-US" dirty="0"/>
              <a:t>Gradient descent: iteratively follow the slope</a:t>
            </a:r>
          </a:p>
        </p:txBody>
      </p:sp>
      <p:pic>
        <p:nvPicPr>
          <p:cNvPr id="4" name="sgd">
            <a:hlinkClick r:id="" action="ppaction://media"/>
            <a:extLst>
              <a:ext uri="{FF2B5EF4-FFF2-40B4-BE49-F238E27FC236}">
                <a16:creationId xmlns:a16="http://schemas.microsoft.com/office/drawing/2014/main" id="{70A5CF29-3990-4FC1-A06B-65423CB20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3500" y="1905000"/>
            <a:ext cx="444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8461-37C8-455E-8439-FB1B98D5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4AA3-AE03-4453-85AC-C5F000F14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29199"/>
          </a:xfrm>
        </p:spPr>
        <p:txBody>
          <a:bodyPr>
            <a:normAutofit/>
          </a:bodyPr>
          <a:lstStyle/>
          <a:p>
            <a:r>
              <a:rPr lang="en-US" dirty="0"/>
              <a:t>Train on batches of data (e.g., 32 images or 32 rays) at a time</a:t>
            </a:r>
          </a:p>
          <a:p>
            <a:r>
              <a:rPr lang="en-US" dirty="0"/>
              <a:t>A full pass through the dataset (i.e., using batches that cover the training data) is called an </a:t>
            </a:r>
            <a:r>
              <a:rPr lang="en-US" b="1" dirty="0"/>
              <a:t>epoch</a:t>
            </a:r>
          </a:p>
          <a:p>
            <a:r>
              <a:rPr lang="en-US" dirty="0"/>
              <a:t>Usually need to train for multiple epochs, i.e., multiple full passes through the dataset to converge</a:t>
            </a:r>
          </a:p>
          <a:p>
            <a:r>
              <a:rPr lang="en-US" dirty="0"/>
              <a:t>Stochastic gradient descent approximates the true gradient, but works remarkably well in practice </a:t>
            </a:r>
          </a:p>
          <a:p>
            <a:r>
              <a:rPr lang="en-US" dirty="0"/>
              <a:t>Use </a:t>
            </a:r>
            <a:r>
              <a:rPr lang="en-US" b="1" dirty="0"/>
              <a:t>backpropagation</a:t>
            </a:r>
            <a:r>
              <a:rPr lang="en-US" dirty="0"/>
              <a:t> to automatically compute gradients on each batch</a:t>
            </a:r>
          </a:p>
        </p:txBody>
      </p:sp>
    </p:spTree>
    <p:extLst>
      <p:ext uri="{BB962C8B-B14F-4D97-AF65-F5344CB8AC3E}">
        <p14:creationId xmlns:p14="http://schemas.microsoft.com/office/powerpoint/2010/main" val="59947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69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8.0.1621"/>
  <p:tag name="SLIDO_PRESENTATION_ID" val="00000000-0000-0000-0000-000000000000"/>
  <p:tag name="SLIDO_EVENT_UUID" val="54db8f01-84ee-469d-a1f6-5c479361a8b7"/>
  <p:tag name="SLIDO_EVENT_SECTION_UUID" val="04d70ba5-211d-4fc9-b63b-770a6b5296f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742C61-7620-B94C-9711-9EFCBBD98975}" vid="{FE6ED809-1DD3-C845-BA8B-1E93E2CF8A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34073</TotalTime>
  <Words>849</Words>
  <Application>Microsoft Office PowerPoint</Application>
  <PresentationFormat>Widescreen</PresentationFormat>
  <Paragraphs>125</Paragraphs>
  <Slides>49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Myriad Pro</vt:lpstr>
      <vt:lpstr>Times New Roman</vt:lpstr>
      <vt:lpstr>Office Theme</vt:lpstr>
      <vt:lpstr>AbeJobTalk19</vt:lpstr>
      <vt:lpstr>Training Deep Networks</vt:lpstr>
      <vt:lpstr>Announcements</vt:lpstr>
      <vt:lpstr>Readings</vt:lpstr>
      <vt:lpstr>Deep networks can be used for… </vt:lpstr>
      <vt:lpstr>Convolutional neural networks</vt:lpstr>
      <vt:lpstr>Training the network</vt:lpstr>
      <vt:lpstr>Gradient descent: iteratively follow the slope</vt:lpstr>
      <vt:lpstr>Stochastic gradient descent (SGD)</vt:lpstr>
      <vt:lpstr>PowerPoint Presentation</vt:lpstr>
      <vt:lpstr>PowerPoint Presentation</vt:lpstr>
      <vt:lpstr>Why so complicated?</vt:lpstr>
      <vt:lpstr>What Makes Training Deep Nets Hard?</vt:lpstr>
      <vt:lpstr>Related Question: Why Convolutional Layers?</vt:lpstr>
      <vt:lpstr>Overfitting: More Parameters, More Problems</vt:lpstr>
      <vt:lpstr>Overfitting: More Parameters, More Problems</vt:lpstr>
      <vt:lpstr>Overfitting: More Parameters, More Problems</vt:lpstr>
      <vt:lpstr>Deep Learning: More Parameters, More Problems?</vt:lpstr>
      <vt:lpstr>Deep Learning: More Parameters, More Problems?</vt:lpstr>
      <vt:lpstr>How to Avoid Overfitting: Regularization</vt:lpstr>
      <vt:lpstr>Regularization: Architecture Choice</vt:lpstr>
      <vt:lpstr>PowerPoint Presentation</vt:lpstr>
      <vt:lpstr>PowerPoint Presentation</vt:lpstr>
      <vt:lpstr>PowerPoint Presentation</vt:lpstr>
      <vt:lpstr>Batch normalization</vt:lpstr>
      <vt:lpstr>PowerPoint Presentation</vt:lpstr>
      <vt:lpstr>(2) Choose your architecture</vt:lpstr>
      <vt:lpstr>(2) Choose your architecture</vt:lpstr>
      <vt:lpstr>PowerPoint Presentation</vt:lpstr>
      <vt:lpstr>PowerPoint Presentation</vt:lpstr>
      <vt:lpstr>PowerPoint Presentation</vt:lpstr>
      <vt:lpstr>PowerPoint Presentation</vt:lpstr>
      <vt:lpstr>(4) Find a learning rate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22: Convolutional Neural Networks, Part II</dc:title>
  <dc:creator>Noah Snavely</dc:creator>
  <cp:lastModifiedBy>Noah Snavely</cp:lastModifiedBy>
  <cp:revision>1617</cp:revision>
  <dcterms:created xsi:type="dcterms:W3CDTF">2009-08-25T02:47:59Z</dcterms:created>
  <dcterms:modified xsi:type="dcterms:W3CDTF">2022-04-29T00:24:17Z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0.18.0.1621</vt:lpwstr>
  </property>
</Properties>
</file>