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256" r:id="rId2"/>
    <p:sldId id="1589" r:id="rId3"/>
    <p:sldId id="1230" r:id="rId4"/>
    <p:sldId id="1253" r:id="rId5"/>
    <p:sldId id="1571" r:id="rId6"/>
    <p:sldId id="1576" r:id="rId7"/>
    <p:sldId id="1472" r:id="rId8"/>
    <p:sldId id="1471" r:id="rId9"/>
    <p:sldId id="1473" r:id="rId10"/>
    <p:sldId id="1498" r:id="rId11"/>
    <p:sldId id="1475" r:id="rId12"/>
    <p:sldId id="1477" r:id="rId13"/>
    <p:sldId id="1478" r:id="rId14"/>
    <p:sldId id="1499" r:id="rId15"/>
    <p:sldId id="1479" r:id="rId16"/>
    <p:sldId id="1518" r:id="rId17"/>
    <p:sldId id="1514" r:id="rId18"/>
    <p:sldId id="1480" r:id="rId19"/>
    <p:sldId id="1481" r:id="rId20"/>
    <p:sldId id="1572" r:id="rId21"/>
    <p:sldId id="1342" r:id="rId22"/>
    <p:sldId id="1591" r:id="rId23"/>
    <p:sldId id="1573" r:id="rId24"/>
    <p:sldId id="1497" r:id="rId25"/>
    <p:sldId id="1500" r:id="rId26"/>
    <p:sldId id="1501" r:id="rId27"/>
    <p:sldId id="1502" r:id="rId28"/>
    <p:sldId id="1503" r:id="rId29"/>
    <p:sldId id="1504" r:id="rId30"/>
    <p:sldId id="1505" r:id="rId31"/>
    <p:sldId id="1506" r:id="rId32"/>
    <p:sldId id="1507" r:id="rId33"/>
    <p:sldId id="1508" r:id="rId34"/>
    <p:sldId id="1509" r:id="rId35"/>
    <p:sldId id="1510" r:id="rId36"/>
    <p:sldId id="1511" r:id="rId37"/>
    <p:sldId id="1512" r:id="rId38"/>
    <p:sldId id="1595" r:id="rId39"/>
    <p:sldId id="1597" r:id="rId40"/>
    <p:sldId id="1513" r:id="rId41"/>
    <p:sldId id="1515" r:id="rId42"/>
    <p:sldId id="1531" r:id="rId43"/>
    <p:sldId id="1526" r:id="rId44"/>
    <p:sldId id="1527" r:id="rId45"/>
    <p:sldId id="1528" r:id="rId46"/>
    <p:sldId id="1458" r:id="rId47"/>
    <p:sldId id="1459" r:id="rId48"/>
    <p:sldId id="1460" r:id="rId49"/>
    <p:sldId id="1461" r:id="rId50"/>
    <p:sldId id="1462" r:id="rId51"/>
    <p:sldId id="1463" r:id="rId52"/>
    <p:sldId id="1466" r:id="rId53"/>
    <p:sldId id="1530" r:id="rId54"/>
    <p:sldId id="1529" r:id="rId55"/>
    <p:sldId id="1517" r:id="rId56"/>
    <p:sldId id="1519" r:id="rId57"/>
    <p:sldId id="1520" r:id="rId58"/>
    <p:sldId id="1521" r:id="rId59"/>
    <p:sldId id="1522" r:id="rId60"/>
    <p:sldId id="1523" r:id="rId61"/>
    <p:sldId id="1524" r:id="rId62"/>
    <p:sldId id="1532" r:id="rId63"/>
    <p:sldId id="1533" r:id="rId64"/>
    <p:sldId id="1534" r:id="rId65"/>
    <p:sldId id="1535" r:id="rId66"/>
    <p:sldId id="1536" r:id="rId67"/>
    <p:sldId id="1537" r:id="rId68"/>
    <p:sldId id="1538" r:id="rId69"/>
    <p:sldId id="1541" r:id="rId70"/>
    <p:sldId id="1542" r:id="rId71"/>
    <p:sldId id="1543" r:id="rId72"/>
    <p:sldId id="1544" r:id="rId73"/>
    <p:sldId id="1545" r:id="rId74"/>
    <p:sldId id="1546" r:id="rId75"/>
    <p:sldId id="1547" r:id="rId76"/>
    <p:sldId id="1548" r:id="rId77"/>
    <p:sldId id="1549" r:id="rId78"/>
    <p:sldId id="1550" r:id="rId79"/>
    <p:sldId id="1551" r:id="rId80"/>
    <p:sldId id="1552" r:id="rId81"/>
    <p:sldId id="1553" r:id="rId82"/>
    <p:sldId id="1554" r:id="rId83"/>
    <p:sldId id="1555" r:id="rId84"/>
    <p:sldId id="1556" r:id="rId85"/>
    <p:sldId id="1557" r:id="rId86"/>
    <p:sldId id="1558" r:id="rId87"/>
    <p:sldId id="1559" r:id="rId88"/>
    <p:sldId id="1560" r:id="rId89"/>
    <p:sldId id="1561" r:id="rId90"/>
    <p:sldId id="1562" r:id="rId91"/>
    <p:sldId id="1593" r:id="rId92"/>
    <p:sldId id="1563" r:id="rId93"/>
    <p:sldId id="1564" r:id="rId94"/>
    <p:sldId id="1565" r:id="rId95"/>
    <p:sldId id="1567" r:id="rId96"/>
    <p:sldId id="1596" r:id="rId97"/>
    <p:sldId id="1579" r:id="rId98"/>
    <p:sldId id="1574" r:id="rId99"/>
    <p:sldId id="1594" r:id="rId100"/>
    <p:sldId id="1578" r:id="rId101"/>
    <p:sldId id="1592" r:id="rId102"/>
    <p:sldId id="1568" r:id="rId103"/>
  </p:sldIdLst>
  <p:sldSz cx="12192000" cy="6858000"/>
  <p:notesSz cx="7010400" cy="9296400"/>
  <p:custDataLst>
    <p:tags r:id="rId10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ah Snavely" initials="NS" lastIdx="1" clrIdx="0">
    <p:extLst>
      <p:ext uri="{19B8F6BF-5375-455C-9EA6-DF929625EA0E}">
        <p15:presenceInfo xmlns:p15="http://schemas.microsoft.com/office/powerpoint/2012/main" userId="e413a5a406f4dd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6EFFA"/>
    <a:srgbClr val="ECFCE8"/>
    <a:srgbClr val="FAE9E9"/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0" autoAdjust="0"/>
    <p:restoredTop sz="90572" autoAdjust="0"/>
  </p:normalViewPr>
  <p:slideViewPr>
    <p:cSldViewPr>
      <p:cViewPr varScale="1">
        <p:scale>
          <a:sx n="58" d="100"/>
          <a:sy n="58" d="100"/>
        </p:scale>
        <p:origin x="488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3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25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3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vision.stanford.edu/teaching/cs231n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aptrinhx.com/gradient-descent-animation-2-multiple-linear-regression-3070246823/" TargetMode="Externa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neural-networks-1/" TargetMode="External"/><Relationship Id="rId7" Type="http://schemas.openxmlformats.org/officeDocument/2006/relationships/hyperlink" Target="http://cs231n.github.io/convolutional-networks/" TargetMode="External"/><Relationship Id="rId2" Type="http://schemas.openxmlformats.org/officeDocument/2006/relationships/hyperlink" Target="http://cs231n.github.io/optimization-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231n.github.io/neural-networks-case-study/" TargetMode="External"/><Relationship Id="rId5" Type="http://schemas.openxmlformats.org/officeDocument/2006/relationships/hyperlink" Target="http://cs231n.github.io/neural-networks-3/" TargetMode="External"/><Relationship Id="rId4" Type="http://schemas.openxmlformats.org/officeDocument/2006/relationships/hyperlink" Target="http://cs231n.github.io/neural-networks-2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cloud.google.com/tpu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hyperlink" Target="https://www.tesla.com/AI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blog/dall-e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openai.com/dall-e-2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cifar10.html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book.manning.com/book/grokking-deep-learning-for-computer-vision/chapter-5/v-3/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37655"/>
            <a:ext cx="8850072" cy="106679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Convolutional neural networks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4800" y="-1746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76200" y="1600200"/>
            <a:ext cx="123444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E65441B-3EF9-44FC-B643-114C36759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961" y="6334780"/>
            <a:ext cx="4224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+mj-lt"/>
              </a:rPr>
              <a:t>Slides from Fei-Fei Li, Justin Johnson, Serena Yeung</a:t>
            </a:r>
          </a:p>
          <a:p>
            <a:r>
              <a:rPr lang="en-US" sz="1400" dirty="0">
                <a:latin typeface="+mj-lt"/>
                <a:hlinkClick r:id="rId2"/>
              </a:rPr>
              <a:t>http://vision.stanford.edu/teaching/cs231n/</a:t>
            </a:r>
            <a:endParaRPr lang="en-US" sz="1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C34E22-D5B4-4088-9611-E1BDECC6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80" y="2252853"/>
            <a:ext cx="11643240" cy="37115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4A8-3ABE-4CFB-9978-7CF8382B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11E6-AD16-420B-9AAF-8D43725EA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5936"/>
          <a:stretch/>
        </p:blipFill>
        <p:spPr>
          <a:xfrm>
            <a:off x="1524000" y="1524001"/>
            <a:ext cx="91440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9F52F-F60B-420A-9D5E-57A434DE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324226"/>
            <a:ext cx="475422" cy="33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27998-C443-4D1C-A1C1-2F77869F3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860" y="3324223"/>
            <a:ext cx="451720" cy="3333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E2CEE-F00C-4987-8846-D3DDC8C1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876801"/>
            <a:ext cx="8229600" cy="1249363"/>
          </a:xfrm>
        </p:spPr>
        <p:txBody>
          <a:bodyPr/>
          <a:lstStyle/>
          <a:p>
            <a:r>
              <a:rPr lang="en-US" dirty="0"/>
              <a:t>Total number of weights to learn: </a:t>
            </a:r>
          </a:p>
          <a:p>
            <a:pPr marL="0" indent="0">
              <a:buNone/>
            </a:pPr>
            <a:r>
              <a:rPr lang="en-US" dirty="0"/>
              <a:t>	3,072 x 100 + 100 x 10 = 308,200</a:t>
            </a:r>
          </a:p>
        </p:txBody>
      </p:sp>
    </p:spTree>
    <p:extLst>
      <p:ext uri="{BB962C8B-B14F-4D97-AF65-F5344CB8AC3E}">
        <p14:creationId xmlns:p14="http://schemas.microsoft.com/office/powerpoint/2010/main" val="13957325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14A9-A7D5-414C-8387-1E49D6C7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improvements on ILSVRC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B946-0566-47B9-88CD-1A8CD88B9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638800" cy="4190998"/>
          </a:xfrm>
        </p:spPr>
        <p:txBody>
          <a:bodyPr>
            <a:normAutofit/>
          </a:bodyPr>
          <a:lstStyle/>
          <a:p>
            <a:r>
              <a:rPr lang="en-US" dirty="0"/>
              <a:t>ImageNet Large-Scale Visual Recognition Challenge</a:t>
            </a:r>
          </a:p>
          <a:p>
            <a:r>
              <a:rPr lang="en-US" dirty="0"/>
              <a:t>Held from 2011-2017</a:t>
            </a:r>
          </a:p>
          <a:p>
            <a:r>
              <a:rPr lang="en-US" dirty="0"/>
              <a:t>1000 categories, 1000 training images per category</a:t>
            </a:r>
          </a:p>
          <a:p>
            <a:r>
              <a:rPr lang="en-US" dirty="0"/>
              <a:t>Test performance on held-out test set of images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5C265D-A57C-465E-8115-79F203233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621" y="1219200"/>
            <a:ext cx="424123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9141B5-D837-4796-8ADB-CB73128730F7}"/>
              </a:ext>
            </a:extLst>
          </p:cNvPr>
          <p:cNvGrpSpPr/>
          <p:nvPr/>
        </p:nvGrpSpPr>
        <p:grpSpPr>
          <a:xfrm>
            <a:off x="5336047" y="4800602"/>
            <a:ext cx="3637574" cy="1676398"/>
            <a:chOff x="5125426" y="4800602"/>
            <a:chExt cx="3637574" cy="167639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2C632F5-507C-48EA-85F0-6AA6F9FFA9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600" y="4800602"/>
              <a:ext cx="2438400" cy="14418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0C75A1-FB28-4BE8-8961-7378C83EDF97}"/>
                </a:ext>
              </a:extLst>
            </p:cNvPr>
            <p:cNvSpPr txBox="1"/>
            <p:nvPr/>
          </p:nvSpPr>
          <p:spPr>
            <a:xfrm>
              <a:off x="5125426" y="6015335"/>
              <a:ext cx="11991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AlexNet</a:t>
              </a:r>
              <a:endParaRPr lang="en-US" sz="24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044B40-514F-44A4-A1F2-1B94B438937A}"/>
              </a:ext>
            </a:extLst>
          </p:cNvPr>
          <p:cNvGrpSpPr/>
          <p:nvPr/>
        </p:nvGrpSpPr>
        <p:grpSpPr>
          <a:xfrm>
            <a:off x="5715000" y="2158301"/>
            <a:ext cx="2743200" cy="830997"/>
            <a:chOff x="6154326" y="2906211"/>
            <a:chExt cx="2743200" cy="830997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CF83F7B-6F48-42B6-8DDD-D09938595CA9}"/>
                </a:ext>
              </a:extLst>
            </p:cNvPr>
            <p:cNvCxnSpPr>
              <a:cxnSpLocks/>
            </p:cNvCxnSpPr>
            <p:nvPr/>
          </p:nvCxnSpPr>
          <p:spPr>
            <a:xfrm>
              <a:off x="8180105" y="3283578"/>
              <a:ext cx="717421" cy="4536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526CD6-F3E1-4EF1-ACE1-9D63F991D841}"/>
                </a:ext>
              </a:extLst>
            </p:cNvPr>
            <p:cNvSpPr txBox="1"/>
            <p:nvPr/>
          </p:nvSpPr>
          <p:spPr>
            <a:xfrm>
              <a:off x="6154326" y="2906211"/>
              <a:ext cx="23767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Pre-deep learning era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A1D031-B3D0-4D63-AC3C-50AF3A5A764C}"/>
              </a:ext>
            </a:extLst>
          </p:cNvPr>
          <p:cNvGrpSpPr/>
          <p:nvPr/>
        </p:nvGrpSpPr>
        <p:grpSpPr>
          <a:xfrm>
            <a:off x="8991600" y="3043535"/>
            <a:ext cx="3170099" cy="1222679"/>
            <a:chOff x="8991600" y="3043535"/>
            <a:chExt cx="3170099" cy="122267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C85BDE-E83B-40A4-80EF-A229EB1E817D}"/>
                </a:ext>
              </a:extLst>
            </p:cNvPr>
            <p:cNvSpPr txBox="1"/>
            <p:nvPr/>
          </p:nvSpPr>
          <p:spPr>
            <a:xfrm rot="5400000">
              <a:off x="10120435" y="2224950"/>
              <a:ext cx="912429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dirty="0"/>
                <a:t>{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EDED42-C632-4967-BB65-E4477AAF7B65}"/>
                </a:ext>
              </a:extLst>
            </p:cNvPr>
            <p:cNvSpPr txBox="1"/>
            <p:nvPr/>
          </p:nvSpPr>
          <p:spPr>
            <a:xfrm>
              <a:off x="9187154" y="3043535"/>
              <a:ext cx="24714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Deep learning era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393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in breakthroughs in ImageNet image classification challenge ...">
            <a:extLst>
              <a:ext uri="{FF2B5EF4-FFF2-40B4-BE49-F238E27FC236}">
                <a16:creationId xmlns:a16="http://schemas.microsoft.com/office/drawing/2014/main" id="{DE629B39-6C31-49EE-A30C-A4ED28226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6262"/>
            <a:ext cx="80962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4C71D8-7992-49EE-BEEE-67D742F049B2}"/>
              </a:ext>
            </a:extLst>
          </p:cNvPr>
          <p:cNvSpPr/>
          <p:nvPr/>
        </p:nvSpPr>
        <p:spPr>
          <a:xfrm>
            <a:off x="5334000" y="3124200"/>
            <a:ext cx="4876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0863FA-7A6D-4691-B7F8-AEFE8E81BB6E}"/>
              </a:ext>
            </a:extLst>
          </p:cNvPr>
          <p:cNvSpPr/>
          <p:nvPr/>
        </p:nvSpPr>
        <p:spPr>
          <a:xfrm>
            <a:off x="8001000" y="6477000"/>
            <a:ext cx="39051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Image credit: Zaid </a:t>
            </a:r>
            <a:r>
              <a:rPr lang="en-US" sz="1600" dirty="0" err="1"/>
              <a:t>Alyafeai</a:t>
            </a:r>
            <a:r>
              <a:rPr lang="en-US" sz="1600" dirty="0"/>
              <a:t>, </a:t>
            </a:r>
            <a:r>
              <a:rPr lang="en-US" sz="1600" dirty="0" err="1"/>
              <a:t>Lahouari</a:t>
            </a:r>
            <a:r>
              <a:rPr lang="en-US" sz="1600" dirty="0"/>
              <a:t> </a:t>
            </a:r>
            <a:r>
              <a:rPr lang="en-US" sz="1600" dirty="0" err="1"/>
              <a:t>Ghouti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963924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62AD-28DA-416A-AE9B-392A01F0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0EDC1-7459-4525-8467-2012FFE14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97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0A7D6-84A2-4848-A60D-94F3856B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22B21-F856-411B-8911-141AFF108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7" b="17417"/>
          <a:stretch/>
        </p:blipFill>
        <p:spPr>
          <a:xfrm>
            <a:off x="685800" y="1752600"/>
            <a:ext cx="9144000" cy="3352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46D039D-5BC1-4A68-894B-A5EF2182D12E}"/>
              </a:ext>
            </a:extLst>
          </p:cNvPr>
          <p:cNvGrpSpPr/>
          <p:nvPr/>
        </p:nvGrpSpPr>
        <p:grpSpPr>
          <a:xfrm>
            <a:off x="6324600" y="3352800"/>
            <a:ext cx="5181600" cy="2782907"/>
            <a:chOff x="6324600" y="3352800"/>
            <a:chExt cx="5181600" cy="27829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09A641-FC3C-4797-B3F5-FBC6FE1C8C5D}"/>
                </a:ext>
              </a:extLst>
            </p:cNvPr>
            <p:cNvSpPr txBox="1"/>
            <p:nvPr/>
          </p:nvSpPr>
          <p:spPr>
            <a:xfrm>
              <a:off x="7455590" y="5181600"/>
              <a:ext cx="40506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also called “Multi-Layer </a:t>
              </a:r>
              <a:r>
                <a:rPr lang="en-US" sz="2800" dirty="0" err="1"/>
                <a:t>Perceptrons</a:t>
              </a:r>
              <a:r>
                <a:rPr lang="en-US" sz="2800" dirty="0"/>
                <a:t>” (MLPs)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B748B2E-DD08-46D6-833F-5C254D9867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24600" y="4267200"/>
              <a:ext cx="2667000" cy="7620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45512DB-07F4-4F9C-A4EC-478B5893B3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44000" y="3352800"/>
              <a:ext cx="838200" cy="16764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03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F8DA-2316-4D4B-9102-9D627C72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C7EC-D674-4099-AC1C-1C71A8719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1"/>
            <a:ext cx="10439400" cy="4525963"/>
          </a:xfrm>
        </p:spPr>
        <p:txBody>
          <a:bodyPr/>
          <a:lstStyle/>
          <a:p>
            <a:r>
              <a:rPr lang="en-US" dirty="0"/>
              <a:t>Very coarse generalization of neural networks:</a:t>
            </a:r>
          </a:p>
          <a:p>
            <a:pPr lvl="1"/>
            <a:r>
              <a:rPr lang="en-US" dirty="0"/>
              <a:t>Linear functions chained together and separated by non-linearities (</a:t>
            </a:r>
            <a:r>
              <a:rPr lang="en-US" i="1" dirty="0"/>
              <a:t>activation functions</a:t>
            </a:r>
            <a:r>
              <a:rPr lang="en-US" dirty="0"/>
              <a:t>), e.g. “max”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Why separate linear functions with non-linear functions?</a:t>
            </a:r>
          </a:p>
          <a:p>
            <a:pPr lvl="1"/>
            <a:r>
              <a:rPr lang="en-US" i="1" dirty="0"/>
              <a:t>Very roughly </a:t>
            </a:r>
            <a:r>
              <a:rPr lang="en-US" dirty="0"/>
              <a:t>inspired by real neurons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1ACA9-B67A-41FB-BC63-04BA657B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352800"/>
            <a:ext cx="558165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8330E8-455F-473C-8AAB-E5B87F0CFC15}"/>
              </a:ext>
            </a:extLst>
          </p:cNvPr>
          <p:cNvGrpSpPr/>
          <p:nvPr/>
        </p:nvGrpSpPr>
        <p:grpSpPr>
          <a:xfrm>
            <a:off x="7620473" y="4724400"/>
            <a:ext cx="3657600" cy="2192417"/>
            <a:chOff x="1828800" y="3429000"/>
            <a:chExt cx="5212091" cy="3124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5AD94F-6BE5-4C96-9316-456230AAF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800" y="3429000"/>
              <a:ext cx="5212091" cy="272187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957667-FF34-4411-8490-7B89FB8041C3}"/>
                </a:ext>
              </a:extLst>
            </p:cNvPr>
            <p:cNvSpPr/>
            <p:nvPr/>
          </p:nvSpPr>
          <p:spPr>
            <a:xfrm>
              <a:off x="5897891" y="5233093"/>
              <a:ext cx="1143000" cy="868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D6E6D4-6366-4A0B-97EE-6784C76752AE}"/>
                </a:ext>
              </a:extLst>
            </p:cNvPr>
            <p:cNvSpPr/>
            <p:nvPr/>
          </p:nvSpPr>
          <p:spPr>
            <a:xfrm>
              <a:off x="5562600" y="5867400"/>
              <a:ext cx="533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5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D015A-6D2C-4E67-8B23-0127F3ED5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590306" y="399290"/>
            <a:ext cx="11011388" cy="539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25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548DE4-71F9-4CE7-AF5A-68058583A5AD}"/>
              </a:ext>
            </a:extLst>
          </p:cNvPr>
          <p:cNvGrpSpPr/>
          <p:nvPr/>
        </p:nvGrpSpPr>
        <p:grpSpPr>
          <a:xfrm>
            <a:off x="3505200" y="2362200"/>
            <a:ext cx="5102896" cy="3810000"/>
            <a:chOff x="2020552" y="2362200"/>
            <a:chExt cx="5102896" cy="381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5AA95F-0182-4EC4-9A44-4D676F78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0552" y="2362200"/>
              <a:ext cx="5102896" cy="34004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D2E770-F598-4A26-B1A2-305C8EADC451}"/>
                </a:ext>
              </a:extLst>
            </p:cNvPr>
            <p:cNvSpPr/>
            <p:nvPr/>
          </p:nvSpPr>
          <p:spPr>
            <a:xfrm>
              <a:off x="5791200" y="5181600"/>
              <a:ext cx="1066800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9E0342-74B4-45DB-8CE6-14BD5C27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48903-F8BC-4C89-AB9A-2F52EED3D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362200"/>
          </a:xfrm>
        </p:spPr>
        <p:txBody>
          <a:bodyPr/>
          <a:lstStyle/>
          <a:p>
            <a:r>
              <a:rPr lang="en-US" dirty="0"/>
              <a:t>Computation graph for a 2-layer neural network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D2840-03A9-4502-B854-15CC0C76DCF6}"/>
              </a:ext>
            </a:extLst>
          </p:cNvPr>
          <p:cNvGrpSpPr/>
          <p:nvPr/>
        </p:nvGrpSpPr>
        <p:grpSpPr>
          <a:xfrm>
            <a:off x="5867400" y="4800600"/>
            <a:ext cx="4264157" cy="1604666"/>
            <a:chOff x="5867400" y="4800600"/>
            <a:chExt cx="4264157" cy="160466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BFDA880-3346-4C28-8712-8BF4B87A2B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7400" y="4800600"/>
              <a:ext cx="2209800" cy="1295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12C52-07E8-4ED8-BA6D-24D32E2BC32F}"/>
                </a:ext>
              </a:extLst>
            </p:cNvPr>
            <p:cNvSpPr txBox="1"/>
            <p:nvPr/>
          </p:nvSpPr>
          <p:spPr>
            <a:xfrm>
              <a:off x="8121070" y="5943601"/>
              <a:ext cx="2010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Neuron</a:t>
              </a:r>
              <a:r>
                <a:rPr lang="en-US" sz="2400" dirty="0"/>
                <a:t> or </a:t>
              </a:r>
              <a:r>
                <a:rPr lang="en-US" sz="2400" i="1" dirty="0"/>
                <a:t>unit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608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4E063-FA88-41DD-A2FF-9EF1F3ED8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762000" y="381000"/>
            <a:ext cx="10668000" cy="51348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349B-F958-455B-B83C-8B25166D2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38800"/>
            <a:ext cx="11430000" cy="1219200"/>
          </a:xfrm>
        </p:spPr>
        <p:txBody>
          <a:bodyPr/>
          <a:lstStyle/>
          <a:p>
            <a:r>
              <a:rPr lang="en-US" b="1" dirty="0"/>
              <a:t>Deep </a:t>
            </a:r>
            <a:r>
              <a:rPr lang="en-US" dirty="0"/>
              <a:t>networks typically have many layers and potentially millions of parameters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9869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8A881-C710-4DA6-A1C8-AC2570A0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923A0-3C94-4778-B819-9CCB7B841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4800601"/>
            <a:ext cx="10363200" cy="1325563"/>
          </a:xfrm>
        </p:spPr>
        <p:txBody>
          <a:bodyPr/>
          <a:lstStyle/>
          <a:p>
            <a:r>
              <a:rPr lang="en-US" i="1" dirty="0"/>
              <a:t>Inception </a:t>
            </a:r>
            <a:r>
              <a:rPr lang="en-US" dirty="0"/>
              <a:t>network (</a:t>
            </a:r>
            <a:r>
              <a:rPr lang="en-US" dirty="0" err="1"/>
              <a:t>Szegedy</a:t>
            </a:r>
            <a:r>
              <a:rPr lang="en-US" dirty="0"/>
              <a:t> et al, 2015)</a:t>
            </a:r>
          </a:p>
          <a:p>
            <a:r>
              <a:rPr lang="en-US" dirty="0"/>
              <a:t>22 layers</a:t>
            </a:r>
            <a:endParaRPr lang="en-US" i="1" dirty="0"/>
          </a:p>
        </p:txBody>
      </p:sp>
      <p:pic>
        <p:nvPicPr>
          <p:cNvPr id="2050" name="Picture 2" descr="Image result for inception network">
            <a:extLst>
              <a:ext uri="{FF2B5EF4-FFF2-40B4-BE49-F238E27FC236}">
                <a16:creationId xmlns:a16="http://schemas.microsoft.com/office/drawing/2014/main" id="{54E44069-3E78-4C59-B884-102AD9E1A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1"/>
            <a:ext cx="91440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401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AD3888-45D4-40F1-A1EA-5292C5616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A968B-C807-4A01-B5EF-F08399AD7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4800601"/>
            <a:ext cx="10363200" cy="1325563"/>
          </a:xfrm>
        </p:spPr>
        <p:txBody>
          <a:bodyPr/>
          <a:lstStyle/>
          <a:p>
            <a:r>
              <a:rPr lang="en-US" dirty="0"/>
              <a:t>Just like a linear </a:t>
            </a:r>
            <a:r>
              <a:rPr lang="en-US" dirty="0" err="1"/>
              <a:t>classifer</a:t>
            </a:r>
            <a:r>
              <a:rPr lang="en-US" dirty="0"/>
              <a:t> – but in this case, just one layer of a larger </a:t>
            </a:r>
            <a:r>
              <a:rPr lang="en-US" i="1" dirty="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365875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A5C016-E8EF-4D61-B432-4F5E8AA9E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03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28598-C79C-49CA-8024-09061C91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557"/>
          <a:stretch/>
        </p:blipFill>
        <p:spPr>
          <a:xfrm>
            <a:off x="144357" y="134112"/>
            <a:ext cx="11750886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06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C2989-A9C7-4D65-B0F3-0251602B6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429A5-939B-45A2-A624-5AE54F084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5 (</a:t>
            </a:r>
            <a:r>
              <a:rPr lang="en-US" dirty="0" err="1"/>
              <a:t>NeRF</a:t>
            </a:r>
            <a:r>
              <a:rPr lang="en-US" dirty="0"/>
              <a:t>): To be assigned Monday, April 25, due Wednesday, May 4</a:t>
            </a:r>
          </a:p>
          <a:p>
            <a:r>
              <a:rPr lang="en-US" dirty="0"/>
              <a:t>In-class final exam planned for the last day of class: Tuesday, May 10</a:t>
            </a:r>
          </a:p>
          <a:p>
            <a:r>
              <a:rPr lang="en-US" dirty="0"/>
              <a:t>Sample final exam to be released soon</a:t>
            </a:r>
          </a:p>
        </p:txBody>
      </p:sp>
    </p:spTree>
    <p:extLst>
      <p:ext uri="{BB962C8B-B14F-4D97-AF65-F5344CB8AC3E}">
        <p14:creationId xmlns:p14="http://schemas.microsoft.com/office/powerpoint/2010/main" val="221986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8D56-E537-4918-B53E-2B230541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201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Optimizing parameters with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ABB49-9752-4ADE-B108-C87BC45B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4983162"/>
          </a:xfrm>
        </p:spPr>
        <p:txBody>
          <a:bodyPr>
            <a:normAutofit fontScale="92500"/>
          </a:bodyPr>
          <a:lstStyle/>
          <a:p>
            <a:r>
              <a:rPr lang="en-US" dirty="0"/>
              <a:t>How do we find the best </a:t>
            </a:r>
            <a:r>
              <a:rPr lang="en-US" b="1" dirty="0"/>
              <a:t>W </a:t>
            </a:r>
            <a:r>
              <a:rPr lang="en-US" dirty="0"/>
              <a:t>and </a:t>
            </a:r>
            <a:r>
              <a:rPr lang="en-US" b="1" dirty="0"/>
              <a:t>b</a:t>
            </a:r>
            <a:r>
              <a:rPr lang="en-US" dirty="0"/>
              <a:t> parameters?</a:t>
            </a:r>
          </a:p>
          <a:p>
            <a:r>
              <a:rPr lang="en-US" dirty="0"/>
              <a:t>In general: </a:t>
            </a:r>
            <a:r>
              <a:rPr lang="en-US" i="1" dirty="0"/>
              <a:t>gradient descent</a:t>
            </a:r>
          </a:p>
          <a:p>
            <a:pPr marL="971550" lvl="1" indent="-514350">
              <a:buAutoNum type="arabicPeriod"/>
            </a:pPr>
            <a:r>
              <a:rPr lang="en-US" dirty="0"/>
              <a:t>Start with a guess of a good </a:t>
            </a:r>
            <a:r>
              <a:rPr lang="en-US" b="1" dirty="0"/>
              <a:t>W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(or randomly initialize them)</a:t>
            </a:r>
          </a:p>
          <a:p>
            <a:pPr marL="971550" lvl="1" indent="-514350">
              <a:buAutoNum type="arabicPeriod"/>
            </a:pPr>
            <a:r>
              <a:rPr lang="en-US" dirty="0"/>
              <a:t>Compute the loss function for this initial guess and the </a:t>
            </a:r>
            <a:r>
              <a:rPr lang="en-US" i="1" dirty="0"/>
              <a:t>gradient</a:t>
            </a:r>
            <a:r>
              <a:rPr lang="en-US" dirty="0"/>
              <a:t> of the loss function</a:t>
            </a:r>
          </a:p>
          <a:p>
            <a:pPr marL="971550" lvl="1" indent="-514350">
              <a:buAutoNum type="arabicPeriod"/>
            </a:pPr>
            <a:r>
              <a:rPr lang="en-US" dirty="0"/>
              <a:t>Step some distance in the negative gradient direction (direction of steepest descent)</a:t>
            </a:r>
          </a:p>
          <a:p>
            <a:pPr marL="971550" lvl="1" indent="-514350">
              <a:buAutoNum type="arabicPeriod"/>
            </a:pPr>
            <a:r>
              <a:rPr lang="en-US" dirty="0"/>
              <a:t>Repeat steps 2 &amp; 3</a:t>
            </a:r>
          </a:p>
          <a:p>
            <a:pPr marL="514350" indent="-457200"/>
            <a:r>
              <a:rPr lang="en-US" dirty="0"/>
              <a:t>Note: efficiently performing step 2 for deep networks is called </a:t>
            </a:r>
            <a:r>
              <a:rPr lang="en-US" i="1" dirty="0"/>
              <a:t>backpropagation</a:t>
            </a:r>
          </a:p>
        </p:txBody>
      </p:sp>
    </p:spTree>
    <p:extLst>
      <p:ext uri="{BB962C8B-B14F-4D97-AF65-F5344CB8AC3E}">
        <p14:creationId xmlns:p14="http://schemas.microsoft.com/office/powerpoint/2010/main" val="410722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14 at 9.13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50" y="0"/>
            <a:ext cx="9144000" cy="4484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900" y="4515068"/>
            <a:ext cx="11214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Gradient descent</a:t>
            </a:r>
            <a:r>
              <a:rPr lang="en-US" sz="2800" dirty="0"/>
              <a:t>: walk in the direction opposite gradient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Q</a:t>
            </a:r>
            <a:r>
              <a:rPr lang="en-US" sz="2800" dirty="0"/>
              <a:t>: How far?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</a:t>
            </a:r>
            <a:r>
              <a:rPr lang="en-US" sz="2800" dirty="0"/>
              <a:t>: Step size: </a:t>
            </a:r>
            <a:r>
              <a:rPr lang="en-US" sz="2800" i="1" dirty="0"/>
              <a:t>learning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Too big: will miss the minimum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Too small: slow convergence</a:t>
            </a:r>
          </a:p>
        </p:txBody>
      </p:sp>
    </p:spTree>
    <p:extLst>
      <p:ext uri="{BB962C8B-B14F-4D97-AF65-F5344CB8AC3E}">
        <p14:creationId xmlns:p14="http://schemas.microsoft.com/office/powerpoint/2010/main" val="408345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C55A-84DA-4040-8746-62A3430E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example of gradient descent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2B611C-F2E1-4572-92EC-37C971B3D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0" y="1600201"/>
            <a:ext cx="5257800" cy="4525963"/>
          </a:xfrm>
        </p:spPr>
        <p:txBody>
          <a:bodyPr/>
          <a:lstStyle/>
          <a:p>
            <a:r>
              <a:rPr lang="en-US" dirty="0"/>
              <a:t>In reality, in deep learning we are optimizing a highly complex loss function with millions of variables (or more)</a:t>
            </a:r>
          </a:p>
          <a:p>
            <a:r>
              <a:rPr lang="en-US" dirty="0"/>
              <a:t>More on this later…</a:t>
            </a:r>
          </a:p>
        </p:txBody>
      </p:sp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4E212384-9045-42A9-8C85-DCD0FDDD0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30" y="1393250"/>
            <a:ext cx="4727138" cy="4727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A3C7FC-EE8E-42DD-80B5-3C8C5F5843CF}"/>
              </a:ext>
            </a:extLst>
          </p:cNvPr>
          <p:cNvSpPr txBox="1"/>
          <p:nvPr/>
        </p:nvSpPr>
        <p:spPr>
          <a:xfrm>
            <a:off x="-533400" y="6299648"/>
            <a:ext cx="9525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https://laptrinhx.com/gradient-descent-animation-2-multiple-linear-regression-3070246823/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4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1D12-C184-4756-AC1E-6477F5A9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2D example: TensorFlow Playground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830E3F-DEBA-48EE-BA72-552875AADA49}"/>
              </a:ext>
            </a:extLst>
          </p:cNvPr>
          <p:cNvSpPr/>
          <p:nvPr/>
        </p:nvSpPr>
        <p:spPr>
          <a:xfrm>
            <a:off x="4406499" y="6510551"/>
            <a:ext cx="3379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https://playground.tensorflow.org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F5DDB-3864-4259-B66E-883A991B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71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1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47DF-E913-4746-89CC-F19BE7A1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70CB1-68D1-4FED-ADFE-3A531CB81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76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EEED-11D8-4DBE-9964-F4F6164E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D5F0D-5AC1-48D7-A714-861BFF30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355" y="2049777"/>
            <a:ext cx="8653290" cy="27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6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33926-24C7-4874-AC81-09916A501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901538" y="551690"/>
            <a:ext cx="10388924" cy="508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96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47F080-5DC6-41EB-8E80-6A4C48CD9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1143000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4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CCC29B-44EE-497B-ABD9-ED2F34B12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533400" y="363170"/>
            <a:ext cx="11125200" cy="554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EE727B-0D30-48F1-87A6-64378D08D8BA}"/>
              </a:ext>
            </a:extLst>
          </p:cNvPr>
          <p:cNvSpPr/>
          <p:nvPr/>
        </p:nvSpPr>
        <p:spPr>
          <a:xfrm>
            <a:off x="457200" y="5955089"/>
            <a:ext cx="1158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Hinton and </a:t>
            </a:r>
            <a:r>
              <a:rPr lang="en-US" dirty="0" err="1"/>
              <a:t>Salakhutdinov</a:t>
            </a:r>
            <a:r>
              <a:rPr lang="en-US" dirty="0"/>
              <a:t>. Reducing the Dimensionality of Data with Neural Networks. </a:t>
            </a:r>
            <a:r>
              <a:rPr lang="en-US" i="1" dirty="0"/>
              <a:t>Science</a:t>
            </a:r>
            <a:r>
              <a:rPr lang="en-US" dirty="0"/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1703332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2A4F-A1A0-4643-8428-213CFFBA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D98D0-44C6-407C-9996-B3E4257C2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D6F97-98EE-4335-8D71-74AF5120C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273290" y="237431"/>
            <a:ext cx="11645420" cy="57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28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11125200" cy="4983162"/>
          </a:xfrm>
        </p:spPr>
        <p:txBody>
          <a:bodyPr>
            <a:normAutofit/>
          </a:bodyPr>
          <a:lstStyle/>
          <a:p>
            <a:r>
              <a:rPr lang="en-US" dirty="0"/>
              <a:t>Neural networks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3"/>
              </a:rPr>
              <a:t>http://cs231n.github.io/neural-networks-1/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http://cs231n.github.io/neural-networks-2/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http://cs231n.github.io/neural-networks-3/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http://cs231n.github.io/neural-networks-case-study/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Convolutional neural networks</a:t>
            </a:r>
          </a:p>
          <a:p>
            <a:pPr lvl="1"/>
            <a:r>
              <a:rPr lang="en-US" dirty="0">
                <a:hlinkClick r:id="rId7"/>
              </a:rPr>
              <a:t>http://cs231n.github.io/convolutional-networks/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5FA0A-982B-4601-A968-C45AA80BD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605930" y="399290"/>
            <a:ext cx="10980140" cy="54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99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4C99A-3776-4C4F-8A6A-B6D50E63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51FC6-7F93-49FB-B498-DCAD72F20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F6E51-0C24-4240-AD70-09F326672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273290" y="237431"/>
            <a:ext cx="11645420" cy="57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47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654B9-B7C8-4DCB-9ED3-EAA6A2F2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3805-58F9-4038-8E7F-B46031A67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C23D8-8877-4522-BFB6-B49A2810D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1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42DE7-F618-46E6-9B17-419F0BBD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9EF51-6D12-45E2-87E9-3C1F605E0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D55E4-7D70-41BC-8AE9-056AA5FB4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96"/>
          <a:stretch/>
        </p:blipFill>
        <p:spPr>
          <a:xfrm>
            <a:off x="1524000" y="856489"/>
            <a:ext cx="9144000" cy="45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28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6F2641-A69F-458A-8A34-5FE247A89628}"/>
              </a:ext>
            </a:extLst>
          </p:cNvPr>
          <p:cNvGrpSpPr/>
          <p:nvPr/>
        </p:nvGrpSpPr>
        <p:grpSpPr>
          <a:xfrm>
            <a:off x="6477002" y="609600"/>
            <a:ext cx="4572000" cy="3429000"/>
            <a:chOff x="6730011" y="1066800"/>
            <a:chExt cx="4572000" cy="3429000"/>
          </a:xfrm>
        </p:grpSpPr>
        <p:pic>
          <p:nvPicPr>
            <p:cNvPr id="1026" name="Picture 2" descr="IBM ThinkSystem NVIDIA Tesla V100 (4X67A12088)">
              <a:extLst>
                <a:ext uri="{FF2B5EF4-FFF2-40B4-BE49-F238E27FC236}">
                  <a16:creationId xmlns:a16="http://schemas.microsoft.com/office/drawing/2014/main" id="{6DE5EEED-6E8A-446F-887B-BF859F537B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0011" y="1066800"/>
              <a:ext cx="4572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85CFDA-C3A8-4EBB-8863-2C5AC672B54D}"/>
                </a:ext>
              </a:extLst>
            </p:cNvPr>
            <p:cNvSpPr txBox="1"/>
            <p:nvPr/>
          </p:nvSpPr>
          <p:spPr>
            <a:xfrm>
              <a:off x="7827514" y="3657600"/>
              <a:ext cx="2376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NVIDIA Tesla V100 GPU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9B7ADB0-8038-4721-A2AE-A13314C3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Fast-forward to today: </a:t>
            </a:r>
            <a:r>
              <a:rPr lang="en-US" dirty="0" err="1"/>
              <a:t>ConvNets</a:t>
            </a:r>
            <a:r>
              <a:rPr lang="en-US" dirty="0"/>
              <a:t> are everywhere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776E32-C4ED-4A87-BA8C-905DC562D195}"/>
              </a:ext>
            </a:extLst>
          </p:cNvPr>
          <p:cNvGrpSpPr/>
          <p:nvPr/>
        </p:nvGrpSpPr>
        <p:grpSpPr>
          <a:xfrm>
            <a:off x="838200" y="1905000"/>
            <a:ext cx="4876800" cy="4380131"/>
            <a:chOff x="590195" y="2133600"/>
            <a:chExt cx="4876800" cy="4380131"/>
          </a:xfrm>
        </p:grpSpPr>
        <p:pic>
          <p:nvPicPr>
            <p:cNvPr id="5" name="tesla_detection">
              <a:hlinkClick r:id="" action="ppaction://media"/>
              <a:extLst>
                <a:ext uri="{FF2B5EF4-FFF2-40B4-BE49-F238E27FC236}">
                  <a16:creationId xmlns:a16="http://schemas.microsoft.com/office/drawing/2014/main" id="{5D5BAB5D-F3B4-4DE4-A3A3-60585898042C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590195" y="2133600"/>
              <a:ext cx="4876800" cy="3657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E752BF-B57A-4C1B-9673-D28841A6801B}"/>
                </a:ext>
              </a:extLst>
            </p:cNvPr>
            <p:cNvSpPr txBox="1"/>
            <p:nvPr/>
          </p:nvSpPr>
          <p:spPr>
            <a:xfrm>
              <a:off x="1112403" y="5867400"/>
              <a:ext cx="38323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Self-driving cars (video courtesy Tesla)</a:t>
              </a:r>
            </a:p>
            <a:p>
              <a:pPr algn="ctr"/>
              <a:r>
                <a:rPr lang="en-US" dirty="0">
                  <a:hlinkClick r:id="rId6"/>
                </a:rPr>
                <a:t>https://www.tesla.com/AI</a:t>
              </a:r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25F72E-EE96-495B-B2ED-AD43B62FAB17}"/>
              </a:ext>
            </a:extLst>
          </p:cNvPr>
          <p:cNvGrpSpPr/>
          <p:nvPr/>
        </p:nvGrpSpPr>
        <p:grpSpPr>
          <a:xfrm>
            <a:off x="7010557" y="3733800"/>
            <a:ext cx="3678616" cy="3034228"/>
            <a:chOff x="7010557" y="3733800"/>
            <a:chExt cx="3678616" cy="30342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F6886A-CF70-40FA-BC61-83F01FC23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0557" y="3733800"/>
              <a:ext cx="3678616" cy="265528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998276-C7DD-4BA6-8CBE-5E19DBFC40D8}"/>
                </a:ext>
              </a:extLst>
            </p:cNvPr>
            <p:cNvSpPr txBox="1"/>
            <p:nvPr/>
          </p:nvSpPr>
          <p:spPr>
            <a:xfrm>
              <a:off x="7264815" y="6398696"/>
              <a:ext cx="31701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hlinkClick r:id="rId8"/>
                </a:rPr>
                <a:t>https://cloud.google.com/tpu/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8406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BF616-2416-4562-922F-ECBD3641D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605930" y="399290"/>
            <a:ext cx="10980140" cy="54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59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E058F-5994-4E01-980B-61DF727DF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336631" y="265179"/>
            <a:ext cx="11518738" cy="573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35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485070-5265-4419-993F-3C5DC9B0B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745922" y="475490"/>
            <a:ext cx="10700156" cy="523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3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2B336-C623-412C-88F3-E309DC8FA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Caption-to-image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BE5EA-BAA2-4CF0-BE1B-B87BD97C3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6443"/>
            <a:ext cx="590375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29AF9C-9C2A-4189-B913-21ED2983A1B6}"/>
              </a:ext>
            </a:extLst>
          </p:cNvPr>
          <p:cNvSpPr txBox="1"/>
          <p:nvPr/>
        </p:nvSpPr>
        <p:spPr>
          <a:xfrm>
            <a:off x="76199" y="4876800"/>
            <a:ext cx="5522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DALL·E: Creating Images from Text, </a:t>
            </a:r>
            <a:r>
              <a:rPr lang="en-US" sz="2200" dirty="0" err="1"/>
              <a:t>OpenAI</a:t>
            </a:r>
            <a:endParaRPr lang="en-US" sz="2200" dirty="0"/>
          </a:p>
          <a:p>
            <a:r>
              <a:rPr lang="en-US" sz="2200" dirty="0">
                <a:hlinkClick r:id="rId3"/>
              </a:rPr>
              <a:t>https://openai.com/blog/dall-e/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68288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8CB41-6DB1-432F-95BB-3B848C0B9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Caption-to-image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2A361-3F15-4AB2-BCCA-1ACDC35A5175}"/>
              </a:ext>
            </a:extLst>
          </p:cNvPr>
          <p:cNvSpPr txBox="1"/>
          <p:nvPr/>
        </p:nvSpPr>
        <p:spPr>
          <a:xfrm>
            <a:off x="838200" y="6214030"/>
            <a:ext cx="609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https://openai.com/dall-e-2/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47D47-FFD4-4FF7-8649-5E52A15C5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47" y="1524000"/>
            <a:ext cx="995970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52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Classification: </a:t>
            </a:r>
            <a:br>
              <a:rPr lang="en-US" dirty="0"/>
            </a:br>
            <a:r>
              <a:rPr lang="en-US" dirty="0"/>
              <a:t>a core task in computer vision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5551D7-FF04-46DF-ACA9-2BB514789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given set of discrete labels, e.g. </a:t>
            </a:r>
          </a:p>
          <a:p>
            <a:pPr marL="0" indent="0">
              <a:buNone/>
            </a:pPr>
            <a:r>
              <a:rPr lang="en-US" dirty="0"/>
              <a:t>	 {cat, dog, cow, apple, tomato, truck, … }</a:t>
            </a:r>
          </a:p>
        </p:txBody>
      </p:sp>
      <p:pic>
        <p:nvPicPr>
          <p:cNvPr id="4" name="Picture 3" descr="Screen Shot 2015-04-10 at 12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83122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8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7A9C9-1C56-441E-949A-74910B3DE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8BA8F-EDFD-4FC3-98C8-2839E1691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DF56E-A22E-45B9-A325-09DA0CC8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12"/>
          <a:stretch/>
        </p:blipFill>
        <p:spPr>
          <a:xfrm>
            <a:off x="1524000" y="856489"/>
            <a:ext cx="9144000" cy="46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79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6E3F1-ECB8-4DC1-BBBD-7C3A741B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0279B-A019-4E8A-9991-51262CF1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3962400"/>
          </a:xfrm>
        </p:spPr>
        <p:txBody>
          <a:bodyPr/>
          <a:lstStyle/>
          <a:p>
            <a:r>
              <a:rPr lang="en-US" dirty="0"/>
              <a:t>Version of deep neural networks designed for signals</a:t>
            </a:r>
          </a:p>
          <a:p>
            <a:pPr lvl="1"/>
            <a:r>
              <a:rPr lang="en-US" dirty="0"/>
              <a:t>1D signals (e.g., speech waveforms)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2D signals (e.g., images)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FE4E1-38E0-4375-BE88-CBB92BE6A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762934"/>
            <a:ext cx="4876800" cy="1332132"/>
          </a:xfrm>
          <a:prstGeom prst="rect">
            <a:avLst/>
          </a:prstGeom>
        </p:spPr>
      </p:pic>
      <p:pic>
        <p:nvPicPr>
          <p:cNvPr id="1028" name="Picture 4" descr="Image result for bunny">
            <a:extLst>
              <a:ext uri="{FF2B5EF4-FFF2-40B4-BE49-F238E27FC236}">
                <a16:creationId xmlns:a16="http://schemas.microsoft.com/office/drawing/2014/main" id="{F355E999-4799-4DB5-8A92-5EB700C1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0709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762D-0CBD-477C-B797-2EE5E5C07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Feature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9DBF2-3D94-42E5-AF5C-E2B4C1630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543486"/>
            <a:ext cx="8606928" cy="7400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206"/>
            <a:r>
              <a:rPr lang="en-US" sz="4809" spc="40" dirty="0"/>
              <a:t>Life </a:t>
            </a:r>
            <a:r>
              <a:rPr sz="4809" spc="-18" dirty="0"/>
              <a:t>Before </a:t>
            </a:r>
            <a:r>
              <a:rPr sz="4809" spc="62" dirty="0"/>
              <a:t>Deep</a:t>
            </a:r>
            <a:r>
              <a:rPr sz="4809" spc="-97" dirty="0"/>
              <a:t> </a:t>
            </a:r>
            <a:r>
              <a:rPr sz="4809" spc="40" dirty="0"/>
              <a:t>Learning</a:t>
            </a:r>
            <a:endParaRPr sz="4809" dirty="0"/>
          </a:p>
        </p:txBody>
      </p:sp>
      <p:sp>
        <p:nvSpPr>
          <p:cNvPr id="3" name="object 3"/>
          <p:cNvSpPr/>
          <p:nvPr/>
        </p:nvSpPr>
        <p:spPr>
          <a:xfrm>
            <a:off x="1692089" y="2129119"/>
            <a:ext cx="635373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96354" y="4476751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44826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70170" y="4476750"/>
            <a:ext cx="2043392" cy="112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123271" algn="ctr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Extract  </a:t>
            </a:r>
            <a:r>
              <a:rPr lang="en-US" sz="2427" i="1" spc="13" dirty="0">
                <a:solidFill>
                  <a:prstClr val="black"/>
                </a:solidFill>
                <a:latin typeface="Arial"/>
                <a:cs typeface="Arial"/>
              </a:rPr>
              <a:t>Hand-Crafted </a:t>
            </a:r>
            <a:r>
              <a:rPr sz="2427" i="1" spc="-9" dirty="0">
                <a:solidFill>
                  <a:prstClr val="black"/>
                </a:solidFill>
                <a:latin typeface="Arial"/>
                <a:cs typeface="Arial"/>
              </a:rPr>
              <a:t>Featu</a:t>
            </a:r>
            <a:r>
              <a:rPr sz="2427" i="1" spc="-5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12088" y="6350035"/>
            <a:ext cx="208821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-4" dirty="0">
                <a:solidFill>
                  <a:prstClr val="black"/>
                </a:solidFill>
                <a:latin typeface="Arial"/>
                <a:cs typeface="Arial"/>
              </a:rPr>
              <a:t>Figure: </a:t>
            </a:r>
            <a:r>
              <a:rPr sz="1632" spc="13" dirty="0">
                <a:solidFill>
                  <a:prstClr val="black"/>
                </a:solidFill>
                <a:latin typeface="Arial"/>
                <a:cs typeface="Arial"/>
              </a:rPr>
              <a:t>Karpathy</a:t>
            </a:r>
            <a:r>
              <a:rPr sz="1632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2016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6560" y="4476751"/>
            <a:ext cx="23991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4292" marR="4483" indent="-493085" defTabSz="806867"/>
            <a:r>
              <a:rPr sz="2427" i="1" spc="26" dirty="0">
                <a:solidFill>
                  <a:prstClr val="black"/>
                </a:solidFill>
                <a:latin typeface="Arial"/>
                <a:cs typeface="Arial"/>
              </a:rPr>
              <a:t>Concatenate</a:t>
            </a:r>
            <a:r>
              <a:rPr sz="2427" i="1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into 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27" i="1" spc="35" dirty="0">
                <a:solidFill>
                  <a:prstClr val="black"/>
                </a:solidFill>
                <a:latin typeface="Arial"/>
                <a:cs typeface="Arial"/>
              </a:rPr>
              <a:t>vector</a:t>
            </a:r>
            <a:r>
              <a:rPr sz="2427" i="1" spc="-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b="1" i="1" spc="13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20085" y="3239809"/>
            <a:ext cx="259416" cy="0"/>
          </a:xfrm>
          <a:custGeom>
            <a:avLst/>
            <a:gdLst/>
            <a:ahLst/>
            <a:cxnLst/>
            <a:rect l="l" t="t" r="r" b="b"/>
            <a:pathLst>
              <a:path w="294004">
                <a:moveTo>
                  <a:pt x="0" y="0"/>
                </a:moveTo>
                <a:lnTo>
                  <a:pt x="284031" y="0"/>
                </a:lnTo>
                <a:lnTo>
                  <a:pt x="293853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70701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58736" y="4476751"/>
            <a:ext cx="1305485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12923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Linear 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25151" y="3239809"/>
            <a:ext cx="242047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64385" y="0"/>
                </a:lnTo>
                <a:lnTo>
                  <a:pt x="274208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58433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16353" y="3042397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4F6FAC-5A08-47F6-BC83-89FADA811367}"/>
              </a:ext>
            </a:extLst>
          </p:cNvPr>
          <p:cNvSpPr/>
          <p:nvPr/>
        </p:nvSpPr>
        <p:spPr>
          <a:xfrm>
            <a:off x="8534400" y="2819400"/>
            <a:ext cx="815672" cy="8381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SVM</a:t>
            </a:r>
          </a:p>
        </p:txBody>
      </p:sp>
    </p:spTree>
    <p:extLst>
      <p:ext uri="{BB962C8B-B14F-4D97-AF65-F5344CB8AC3E}">
        <p14:creationId xmlns:p14="http://schemas.microsoft.com/office/powerpoint/2010/main" val="936872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23370" y="6350035"/>
            <a:ext cx="2377328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Slide </a:t>
            </a:r>
            <a:r>
              <a:rPr sz="1632" spc="-9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1632" spc="13" dirty="0">
                <a:solidFill>
                  <a:prstClr val="black"/>
                </a:solidFill>
                <a:latin typeface="Arial"/>
                <a:cs typeface="Arial"/>
              </a:rPr>
              <a:t>Karpathy</a:t>
            </a:r>
            <a:r>
              <a:rPr sz="1632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2016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8472" y="2129119"/>
            <a:ext cx="8875059" cy="37203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24491" y="3261101"/>
            <a:ext cx="3338793" cy="2312334"/>
          </a:xfrm>
          <a:custGeom>
            <a:avLst/>
            <a:gdLst/>
            <a:ahLst/>
            <a:cxnLst/>
            <a:rect l="l" t="t" r="r" b="b"/>
            <a:pathLst>
              <a:path w="3783965" h="2620645">
                <a:moveTo>
                  <a:pt x="0" y="0"/>
                </a:moveTo>
                <a:lnTo>
                  <a:pt x="3783717" y="0"/>
                </a:lnTo>
                <a:lnTo>
                  <a:pt x="3783717" y="2620653"/>
                </a:lnTo>
                <a:lnTo>
                  <a:pt x="0" y="26206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4736" y="3288928"/>
            <a:ext cx="3334871" cy="2280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Q: </a:t>
            </a:r>
            <a:r>
              <a:rPr sz="2427" spc="-18" dirty="0">
                <a:solidFill>
                  <a:prstClr val="black"/>
                </a:solidFill>
                <a:latin typeface="+mj-lt"/>
                <a:cs typeface="Arial"/>
              </a:rPr>
              <a:t>What </a:t>
            </a:r>
            <a:r>
              <a:rPr sz="2427" spc="40" dirty="0">
                <a:solidFill>
                  <a:prstClr val="black"/>
                </a:solidFill>
                <a:latin typeface="+mj-lt"/>
                <a:cs typeface="Arial"/>
              </a:rPr>
              <a:t>would </a:t>
            </a:r>
            <a:r>
              <a:rPr sz="2427" spc="84" dirty="0">
                <a:solidFill>
                  <a:prstClr val="black"/>
                </a:solidFill>
                <a:latin typeface="+mj-lt"/>
                <a:cs typeface="Arial"/>
              </a:rPr>
              <a:t>be</a:t>
            </a:r>
            <a:r>
              <a:rPr sz="2427" spc="-62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a</a:t>
            </a:r>
            <a:endParaRPr sz="2427" dirty="0">
              <a:solidFill>
                <a:prstClr val="black"/>
              </a:solidFill>
              <a:latin typeface="+mj-lt"/>
              <a:cs typeface="Arial"/>
            </a:endParaRPr>
          </a:p>
          <a:p>
            <a:pPr marL="11206" marR="4483" defTabSz="806867">
              <a:spcBef>
                <a:spcPts val="88"/>
              </a:spcBef>
            </a:pPr>
            <a:r>
              <a:rPr sz="2427" spc="22" dirty="0">
                <a:solidFill>
                  <a:prstClr val="black"/>
                </a:solidFill>
                <a:latin typeface="+mj-lt"/>
                <a:cs typeface="Arial"/>
              </a:rPr>
              <a:t>very </a:t>
            </a:r>
            <a:r>
              <a:rPr sz="2427" spc="35" dirty="0">
                <a:solidFill>
                  <a:prstClr val="black"/>
                </a:solidFill>
                <a:latin typeface="+mj-lt"/>
                <a:cs typeface="Arial"/>
              </a:rPr>
              <a:t>hard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set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of</a:t>
            </a:r>
            <a:r>
              <a:rPr sz="2427" spc="-79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2427" spc="31" dirty="0">
                <a:solidFill>
                  <a:prstClr val="black"/>
                </a:solidFill>
                <a:latin typeface="+mj-lt"/>
                <a:cs typeface="Arial"/>
              </a:rPr>
              <a:t>classes 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for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a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linear </a:t>
            </a:r>
            <a:r>
              <a:rPr sz="2427" spc="22" dirty="0">
                <a:solidFill>
                  <a:prstClr val="black"/>
                </a:solidFill>
                <a:latin typeface="+mj-lt"/>
                <a:cs typeface="Arial"/>
              </a:rPr>
              <a:t>classifier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to  </a:t>
            </a:r>
            <a:r>
              <a:rPr sz="2427" spc="22" dirty="0">
                <a:solidFill>
                  <a:prstClr val="black"/>
                </a:solidFill>
                <a:latin typeface="+mj-lt"/>
                <a:cs typeface="Arial"/>
              </a:rPr>
              <a:t>distinguish?</a:t>
            </a:r>
            <a:endParaRPr sz="2427" dirty="0">
              <a:solidFill>
                <a:prstClr val="black"/>
              </a:solidFill>
              <a:latin typeface="+mj-lt"/>
              <a:cs typeface="Arial"/>
            </a:endParaRPr>
          </a:p>
          <a:p>
            <a:pPr defTabSz="806867">
              <a:spcBef>
                <a:spcPts val="4"/>
              </a:spcBef>
            </a:pPr>
            <a:endParaRPr sz="2603" dirty="0">
              <a:solidFill>
                <a:prstClr val="black"/>
              </a:solidFill>
              <a:latin typeface="+mj-lt"/>
              <a:cs typeface="Times New Roman"/>
            </a:endParaRPr>
          </a:p>
          <a:p>
            <a:pPr marL="11206" defTabSz="806867"/>
            <a:r>
              <a:rPr sz="2427" spc="26" dirty="0">
                <a:solidFill>
                  <a:prstClr val="black"/>
                </a:solidFill>
                <a:latin typeface="+mj-lt"/>
                <a:cs typeface="Arial"/>
              </a:rPr>
              <a:t>(assuming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x </a:t>
            </a:r>
            <a:r>
              <a:rPr sz="2427" spc="202" dirty="0">
                <a:solidFill>
                  <a:prstClr val="black"/>
                </a:solidFill>
                <a:latin typeface="+mj-lt"/>
                <a:cs typeface="Arial"/>
              </a:rPr>
              <a:t>=</a:t>
            </a:r>
            <a:r>
              <a:rPr sz="2427" spc="-62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2427" spc="31" dirty="0">
                <a:solidFill>
                  <a:prstClr val="black"/>
                </a:solidFill>
                <a:latin typeface="+mj-lt"/>
                <a:cs typeface="Arial"/>
              </a:rPr>
              <a:t>pixels)</a:t>
            </a:r>
            <a:endParaRPr sz="2427" dirty="0">
              <a:solidFill>
                <a:prstClr val="black"/>
              </a:solidFill>
              <a:latin typeface="+mj-lt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0981" y="515054"/>
            <a:ext cx="10103220" cy="696711"/>
          </a:xfrm>
          <a:prstGeom prst="rect">
            <a:avLst/>
          </a:prstGeom>
        </p:spPr>
        <p:txBody>
          <a:bodyPr vert="horz" wrap="square" lIns="0" tIns="73959" rIns="0" bIns="0" rtlCol="0" anchor="ctr">
            <a:spAutoFit/>
          </a:bodyPr>
          <a:lstStyle/>
          <a:p>
            <a:pPr>
              <a:lnSpc>
                <a:spcPts val="5056"/>
              </a:lnSpc>
            </a:pPr>
            <a:r>
              <a:rPr sz="4236" spc="-84" dirty="0"/>
              <a:t>Why </a:t>
            </a:r>
            <a:r>
              <a:rPr sz="4236" spc="-4" dirty="0"/>
              <a:t>use</a:t>
            </a:r>
            <a:r>
              <a:rPr sz="4236" spc="22" dirty="0"/>
              <a:t> </a:t>
            </a:r>
            <a:r>
              <a:rPr sz="4236" spc="-40" dirty="0"/>
              <a:t>features</a:t>
            </a:r>
            <a:r>
              <a:rPr lang="en-US" sz="4236" spc="-40" dirty="0"/>
              <a:t>?</a:t>
            </a:r>
            <a:r>
              <a:rPr lang="en-US" sz="4236" dirty="0"/>
              <a:t> </a:t>
            </a:r>
            <a:r>
              <a:rPr sz="4236" spc="-84" dirty="0"/>
              <a:t>Why </a:t>
            </a:r>
            <a:r>
              <a:rPr sz="4236" spc="-4" dirty="0"/>
              <a:t>not</a:t>
            </a:r>
            <a:r>
              <a:rPr sz="4236" spc="13" dirty="0"/>
              <a:t> </a:t>
            </a:r>
            <a:r>
              <a:rPr sz="4236" spc="-4" dirty="0"/>
              <a:t>pixels?</a:t>
            </a:r>
            <a:endParaRPr sz="4236" dirty="0"/>
          </a:p>
        </p:txBody>
      </p:sp>
    </p:spTree>
    <p:extLst>
      <p:ext uri="{BB962C8B-B14F-4D97-AF65-F5344CB8AC3E}">
        <p14:creationId xmlns:p14="http://schemas.microsoft.com/office/powerpoint/2010/main" val="2424111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Linearly separable classes</a:t>
            </a:r>
          </a:p>
        </p:txBody>
      </p:sp>
      <p:pic>
        <p:nvPicPr>
          <p:cNvPr id="4" name="Picture 3" descr="Screen Shot 2015-04-13 at 10.39.51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r="41877"/>
          <a:stretch/>
        </p:blipFill>
        <p:spPr>
          <a:xfrm>
            <a:off x="1676400" y="1371600"/>
            <a:ext cx="7457786" cy="5486400"/>
          </a:xfrm>
          <a:prstGeom prst="rect">
            <a:avLst/>
          </a:prstGeom>
        </p:spPr>
      </p:pic>
      <p:pic>
        <p:nvPicPr>
          <p:cNvPr id="6" name="Picture 5" descr="Screen Shot 2015-04-13 at 10.41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08" y="6057900"/>
            <a:ext cx="4958492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99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5BE040-9FE2-4EFE-9A22-970D2F118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5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FDE19-27E8-45B1-AD34-41D9FBD64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6E00C-01FC-46A6-B4F5-5DBB76546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15B91-2408-4B40-B568-6AF7B770F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89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E53F3-7852-43B6-BCC1-94B3D627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70E06-15E3-413F-8E95-F35BC86D0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091C7-072B-4F7A-8ACE-5F8B4F3D5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24"/>
          <a:stretch/>
        </p:blipFill>
        <p:spPr>
          <a:xfrm>
            <a:off x="1524378" y="856702"/>
            <a:ext cx="91432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362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9A1ED-D7A3-4A20-921B-B16E247F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22FB3-FBD0-43FE-A3EF-157B0DBD1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26E2B-B17C-4F53-BB76-576842E9F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35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4BFE-D234-4479-AC0A-35E896BB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linear classification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BA2E46-3D86-4C18-BCA1-6333D86B3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00201"/>
            <a:ext cx="10668000" cy="4525963"/>
          </a:xfrm>
        </p:spPr>
        <p:txBody>
          <a:bodyPr/>
          <a:lstStyle/>
          <a:p>
            <a:r>
              <a:rPr lang="en-US" dirty="0"/>
              <a:t>Have score function and loss function</a:t>
            </a:r>
          </a:p>
          <a:p>
            <a:pPr lvl="1"/>
            <a:r>
              <a:rPr lang="en-US" dirty="0"/>
              <a:t>Score function maps an input data instance (e.g., an image) to a vector of scores, one for each category</a:t>
            </a:r>
          </a:p>
          <a:p>
            <a:pPr lvl="1"/>
            <a:r>
              <a:rPr lang="en-US" dirty="0"/>
              <a:t>Last time, our score function is based on linear classifier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Find </a:t>
            </a:r>
            <a:r>
              <a:rPr lang="en-US" b="1" dirty="0"/>
              <a:t>W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to minimize a </a:t>
            </a:r>
            <a:r>
              <a:rPr lang="en-US" i="1" dirty="0"/>
              <a:t>loss</a:t>
            </a:r>
            <a:r>
              <a:rPr lang="en-US" dirty="0"/>
              <a:t>, e.g. cross-entropy loss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96317-767F-452A-9FEB-BD4573D2E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581400"/>
            <a:ext cx="3200400" cy="844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92F745-D2F8-4645-91A4-D5820F4B1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208590"/>
            <a:ext cx="4635446" cy="1835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B2780-8A4D-4D97-90BB-8EFC18384FB5}"/>
              </a:ext>
            </a:extLst>
          </p:cNvPr>
          <p:cNvSpPr txBox="1"/>
          <p:nvPr/>
        </p:nvSpPr>
        <p:spPr>
          <a:xfrm>
            <a:off x="5867400" y="3632537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</a:t>
            </a:r>
            <a:r>
              <a:rPr lang="en-US" sz="2000" dirty="0"/>
              <a:t>:  score function</a:t>
            </a:r>
          </a:p>
          <a:p>
            <a:r>
              <a:rPr lang="en-US" sz="2000" b="1" dirty="0"/>
              <a:t>x</a:t>
            </a:r>
            <a:r>
              <a:rPr lang="en-US" sz="2000" dirty="0"/>
              <a:t>:</a:t>
            </a:r>
            <a:r>
              <a:rPr lang="en-US" sz="2000" b="1" dirty="0"/>
              <a:t> </a:t>
            </a:r>
            <a:r>
              <a:rPr lang="en-US" sz="2000" dirty="0"/>
              <a:t>input instance</a:t>
            </a:r>
          </a:p>
          <a:p>
            <a:r>
              <a:rPr lang="en-US" sz="2000" b="1" dirty="0"/>
              <a:t>W, b</a:t>
            </a:r>
            <a:r>
              <a:rPr lang="en-US" sz="2000" dirty="0"/>
              <a:t>: parameters of a linear (actually affine) function</a:t>
            </a:r>
          </a:p>
        </p:txBody>
      </p:sp>
    </p:spTree>
    <p:extLst>
      <p:ext uri="{BB962C8B-B14F-4D97-AF65-F5344CB8AC3E}">
        <p14:creationId xmlns:p14="http://schemas.microsoft.com/office/powerpoint/2010/main" val="208876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0BD3-CB95-4070-8E1C-E618DB13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AEABB-1426-41BA-9882-DBCD1B833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EE663-1D3E-4864-9E20-BB8D08DBA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7"/>
          <a:stretch/>
        </p:blipFill>
        <p:spPr>
          <a:xfrm>
            <a:off x="1524378" y="856701"/>
            <a:ext cx="9143244" cy="47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82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813B0C-7F5C-4436-915D-DCE6DA031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7"/>
          <a:stretch/>
        </p:blipFill>
        <p:spPr>
          <a:xfrm>
            <a:off x="1524378" y="856701"/>
            <a:ext cx="9143244" cy="47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108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313182-D9B8-4583-8167-5444028D8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17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30868"/>
            <a:ext cx="11812219" cy="6538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43919" marR="4483" indent="-1232713">
              <a:lnSpc>
                <a:spcPts val="5471"/>
              </a:lnSpc>
            </a:pPr>
            <a:r>
              <a:rPr lang="en-US" sz="4300" spc="-88" dirty="0"/>
              <a:t>L</a:t>
            </a:r>
            <a:r>
              <a:rPr sz="4300" spc="-4" dirty="0"/>
              <a:t>ast layer of </a:t>
            </a:r>
            <a:r>
              <a:rPr lang="en-US" sz="4300" spc="-4" dirty="0"/>
              <a:t>most </a:t>
            </a:r>
            <a:r>
              <a:rPr sz="4300" spc="-4" dirty="0"/>
              <a:t>CNNs </a:t>
            </a:r>
            <a:r>
              <a:rPr lang="en-US" sz="4300" spc="-31" dirty="0"/>
              <a:t>is a</a:t>
            </a:r>
            <a:r>
              <a:rPr sz="4300" spc="-31" dirty="0"/>
              <a:t> </a:t>
            </a:r>
            <a:r>
              <a:rPr sz="4300" spc="-4" dirty="0"/>
              <a:t>linear</a:t>
            </a:r>
            <a:r>
              <a:rPr sz="4300" spc="-35" dirty="0"/>
              <a:t> </a:t>
            </a:r>
            <a:r>
              <a:rPr sz="4300" spc="22" dirty="0"/>
              <a:t>classifier</a:t>
            </a:r>
          </a:p>
        </p:txBody>
      </p:sp>
      <p:sp>
        <p:nvSpPr>
          <p:cNvPr id="3" name="object 3"/>
          <p:cNvSpPr/>
          <p:nvPr/>
        </p:nvSpPr>
        <p:spPr>
          <a:xfrm>
            <a:off x="1669677" y="2019590"/>
            <a:ext cx="164726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84295" y="4367223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56032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39357" y="3313903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49033" y="3272302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93941" y="3123369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5677" y="4367223"/>
            <a:ext cx="5067860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5150" marR="4483" indent="-593943" defTabSz="806867"/>
            <a:r>
              <a:rPr sz="2427" i="1" spc="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everything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with a </a:t>
            </a:r>
            <a:r>
              <a:rPr sz="2427" i="1" spc="101" dirty="0">
                <a:solidFill>
                  <a:prstClr val="black"/>
                </a:solidFill>
                <a:latin typeface="Arial"/>
                <a:cs typeface="Arial"/>
              </a:rPr>
              <a:t>big</a:t>
            </a:r>
            <a:r>
              <a:rPr sz="2427" i="1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neural  network,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trained</a:t>
            </a:r>
            <a:r>
              <a:rPr sz="2427" i="1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end-to-end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04333" y="2322150"/>
            <a:ext cx="4971578" cy="1983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53215" y="3445385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4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62891" y="3403784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12559" y="1767457"/>
            <a:ext cx="4773706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-22" dirty="0">
                <a:solidFill>
                  <a:srgbClr val="C82506"/>
                </a:solidFill>
                <a:latin typeface="Arial"/>
                <a:cs typeface="Arial"/>
              </a:rPr>
              <a:t>This </a:t>
            </a:r>
            <a:r>
              <a:rPr sz="2427" spc="66" dirty="0">
                <a:solidFill>
                  <a:srgbClr val="C82506"/>
                </a:solidFill>
                <a:latin typeface="Arial"/>
                <a:cs typeface="Arial"/>
              </a:rPr>
              <a:t>piece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is just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a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linear</a:t>
            </a:r>
            <a:r>
              <a:rPr sz="2427" spc="-18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427" spc="22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70553" y="2002663"/>
            <a:ext cx="245409" cy="864534"/>
          </a:xfrm>
          <a:custGeom>
            <a:avLst/>
            <a:gdLst/>
            <a:ahLst/>
            <a:cxnLst/>
            <a:rect l="l" t="t" r="r" b="b"/>
            <a:pathLst>
              <a:path w="278129" h="979804">
                <a:moveTo>
                  <a:pt x="211724" y="0"/>
                </a:moveTo>
                <a:lnTo>
                  <a:pt x="228762" y="48818"/>
                </a:lnTo>
                <a:lnTo>
                  <a:pt x="243261" y="97227"/>
                </a:lnTo>
                <a:lnTo>
                  <a:pt x="255221" y="145226"/>
                </a:lnTo>
                <a:lnTo>
                  <a:pt x="264642" y="192816"/>
                </a:lnTo>
                <a:lnTo>
                  <a:pt x="271523" y="239995"/>
                </a:lnTo>
                <a:lnTo>
                  <a:pt x="275865" y="286764"/>
                </a:lnTo>
                <a:lnTo>
                  <a:pt x="277668" y="333123"/>
                </a:lnTo>
                <a:lnTo>
                  <a:pt x="276932" y="379072"/>
                </a:lnTo>
                <a:lnTo>
                  <a:pt x="273656" y="424611"/>
                </a:lnTo>
                <a:lnTo>
                  <a:pt x="267841" y="469740"/>
                </a:lnTo>
                <a:lnTo>
                  <a:pt x="259487" y="514459"/>
                </a:lnTo>
                <a:lnTo>
                  <a:pt x="248593" y="558768"/>
                </a:lnTo>
                <a:lnTo>
                  <a:pt x="235161" y="602667"/>
                </a:lnTo>
                <a:lnTo>
                  <a:pt x="219189" y="646157"/>
                </a:lnTo>
                <a:lnTo>
                  <a:pt x="200678" y="689236"/>
                </a:lnTo>
                <a:lnTo>
                  <a:pt x="179627" y="731905"/>
                </a:lnTo>
                <a:lnTo>
                  <a:pt x="156037" y="774164"/>
                </a:lnTo>
                <a:lnTo>
                  <a:pt x="129908" y="816014"/>
                </a:lnTo>
                <a:lnTo>
                  <a:pt x="101240" y="857453"/>
                </a:lnTo>
                <a:lnTo>
                  <a:pt x="70032" y="898482"/>
                </a:lnTo>
                <a:lnTo>
                  <a:pt x="36286" y="939101"/>
                </a:lnTo>
                <a:lnTo>
                  <a:pt x="0" y="979311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19399" y="2863641"/>
            <a:ext cx="276785" cy="117101"/>
          </a:xfrm>
          <a:custGeom>
            <a:avLst/>
            <a:gdLst/>
            <a:ahLst/>
            <a:cxnLst/>
            <a:rect l="l" t="t" r="r" b="b"/>
            <a:pathLst>
              <a:path w="313690" h="132714">
                <a:moveTo>
                  <a:pt x="0" y="120788"/>
                </a:moveTo>
                <a:lnTo>
                  <a:pt x="0" y="0"/>
                </a:lnTo>
                <a:lnTo>
                  <a:pt x="313519" y="0"/>
                </a:lnTo>
                <a:lnTo>
                  <a:pt x="313519" y="132260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71383" y="5555159"/>
            <a:ext cx="845595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 defTabSz="806867">
              <a:lnSpc>
                <a:spcPct val="103000"/>
              </a:lnSpc>
            </a:pPr>
            <a:r>
              <a:rPr sz="2427" b="1" spc="13" dirty="0">
                <a:solidFill>
                  <a:prstClr val="black"/>
                </a:solidFill>
                <a:latin typeface="Arial"/>
                <a:cs typeface="Arial"/>
              </a:rPr>
              <a:t>Key: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spc="35" dirty="0">
                <a:solidFill>
                  <a:prstClr val="black"/>
                </a:solidFill>
                <a:latin typeface="Arial"/>
                <a:cs typeface="Arial"/>
              </a:rPr>
              <a:t>enough </a:t>
            </a:r>
            <a:r>
              <a:rPr sz="2427" spc="49" dirty="0">
                <a:solidFill>
                  <a:prstClr val="black"/>
                </a:solidFill>
                <a:latin typeface="Arial"/>
                <a:cs typeface="Arial"/>
              </a:rPr>
              <a:t>processing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so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427" spc="79" dirty="0">
                <a:solidFill>
                  <a:prstClr val="black"/>
                </a:solidFill>
                <a:latin typeface="Arial"/>
                <a:cs typeface="Arial"/>
              </a:rPr>
              <a:t>by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time you</a:t>
            </a:r>
            <a:r>
              <a:rPr sz="2427" spc="-15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get 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end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network, the </a:t>
            </a:r>
            <a:r>
              <a:rPr sz="2427" spc="31" dirty="0">
                <a:solidFill>
                  <a:prstClr val="black"/>
                </a:solidFill>
                <a:latin typeface="Arial"/>
                <a:cs typeface="Arial"/>
              </a:rPr>
              <a:t>classes </a:t>
            </a:r>
            <a:r>
              <a:rPr sz="2427" spc="-4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linearly</a:t>
            </a:r>
            <a:r>
              <a:rPr sz="2427" spc="-5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separable</a:t>
            </a: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60032" y="3808217"/>
            <a:ext cx="1236569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9" dirty="0">
                <a:solidFill>
                  <a:prstClr val="black"/>
                </a:solidFill>
                <a:latin typeface="Arial"/>
                <a:cs typeface="Arial"/>
              </a:rPr>
              <a:t>(GoogLeNet)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8208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4147" y="1378324"/>
            <a:ext cx="8729382" cy="285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2754" y="402889"/>
            <a:ext cx="10602446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206"/>
            <a:r>
              <a:rPr sz="4000" spc="-4" dirty="0"/>
              <a:t>Visualizing </a:t>
            </a:r>
            <a:r>
              <a:rPr sz="4000" spc="4" dirty="0"/>
              <a:t>AlexNet </a:t>
            </a:r>
            <a:r>
              <a:rPr sz="4000" dirty="0"/>
              <a:t>in </a:t>
            </a:r>
            <a:r>
              <a:rPr sz="4000" spc="4" dirty="0"/>
              <a:t>2D with</a:t>
            </a:r>
            <a:r>
              <a:rPr sz="4000" spc="-26" dirty="0"/>
              <a:t> </a:t>
            </a:r>
            <a:r>
              <a:rPr sz="4000" spc="-71" dirty="0"/>
              <a:t>t-SNE</a:t>
            </a:r>
            <a:endParaRPr sz="4000" dirty="0"/>
          </a:p>
        </p:txBody>
      </p:sp>
      <p:sp>
        <p:nvSpPr>
          <p:cNvPr id="4" name="object 4"/>
          <p:cNvSpPr/>
          <p:nvPr/>
        </p:nvSpPr>
        <p:spPr>
          <a:xfrm>
            <a:off x="4213412" y="4168588"/>
            <a:ext cx="2274794" cy="2140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36272" y="3789313"/>
            <a:ext cx="398368" cy="1116106"/>
          </a:xfrm>
          <a:custGeom>
            <a:avLst/>
            <a:gdLst/>
            <a:ahLst/>
            <a:cxnLst/>
            <a:rect l="l" t="t" r="r" b="b"/>
            <a:pathLst>
              <a:path w="451485" h="1264920">
                <a:moveTo>
                  <a:pt x="451444" y="0"/>
                </a:moveTo>
                <a:lnTo>
                  <a:pt x="406066" y="60554"/>
                </a:lnTo>
                <a:lnTo>
                  <a:pt x="363090" y="119708"/>
                </a:lnTo>
                <a:lnTo>
                  <a:pt x="322515" y="177461"/>
                </a:lnTo>
                <a:lnTo>
                  <a:pt x="284343" y="233814"/>
                </a:lnTo>
                <a:lnTo>
                  <a:pt x="248573" y="288767"/>
                </a:lnTo>
                <a:lnTo>
                  <a:pt x="215205" y="342319"/>
                </a:lnTo>
                <a:lnTo>
                  <a:pt x="184239" y="394471"/>
                </a:lnTo>
                <a:lnTo>
                  <a:pt x="155674" y="445222"/>
                </a:lnTo>
                <a:lnTo>
                  <a:pt x="129512" y="494573"/>
                </a:lnTo>
                <a:lnTo>
                  <a:pt x="105752" y="542524"/>
                </a:lnTo>
                <a:lnTo>
                  <a:pt x="84394" y="589074"/>
                </a:lnTo>
                <a:lnTo>
                  <a:pt x="65437" y="634224"/>
                </a:lnTo>
                <a:lnTo>
                  <a:pt x="48883" y="677973"/>
                </a:lnTo>
                <a:lnTo>
                  <a:pt x="34731" y="720322"/>
                </a:lnTo>
                <a:lnTo>
                  <a:pt x="22981" y="761270"/>
                </a:lnTo>
                <a:lnTo>
                  <a:pt x="13632" y="800818"/>
                </a:lnTo>
                <a:lnTo>
                  <a:pt x="6686" y="838966"/>
                </a:lnTo>
                <a:lnTo>
                  <a:pt x="0" y="911060"/>
                </a:lnTo>
                <a:lnTo>
                  <a:pt x="259" y="945007"/>
                </a:lnTo>
                <a:lnTo>
                  <a:pt x="7985" y="1008698"/>
                </a:lnTo>
                <a:lnTo>
                  <a:pt x="25318" y="1066788"/>
                </a:lnTo>
                <a:lnTo>
                  <a:pt x="52260" y="1119277"/>
                </a:lnTo>
                <a:lnTo>
                  <a:pt x="88809" y="1166163"/>
                </a:lnTo>
                <a:lnTo>
                  <a:pt x="134967" y="1207449"/>
                </a:lnTo>
                <a:lnTo>
                  <a:pt x="190732" y="1243132"/>
                </a:lnTo>
                <a:lnTo>
                  <a:pt x="222218" y="1258873"/>
                </a:lnTo>
                <a:lnTo>
                  <a:pt x="240953" y="1264898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10089" y="4830788"/>
            <a:ext cx="161365" cy="138953"/>
          </a:xfrm>
          <a:custGeom>
            <a:avLst/>
            <a:gdLst/>
            <a:ahLst/>
            <a:cxnLst/>
            <a:rect l="l" t="t" r="r" b="b"/>
            <a:pathLst>
              <a:path w="182880" h="157479">
                <a:moveTo>
                  <a:pt x="50521" y="0"/>
                </a:moveTo>
                <a:lnTo>
                  <a:pt x="0" y="157096"/>
                </a:lnTo>
                <a:lnTo>
                  <a:pt x="182358" y="129070"/>
                </a:lnTo>
                <a:lnTo>
                  <a:pt x="50521" y="0"/>
                </a:lnTo>
                <a:close/>
              </a:path>
            </a:pathLst>
          </a:custGeom>
          <a:solidFill>
            <a:srgbClr val="C8250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02347" y="3955677"/>
            <a:ext cx="2283919" cy="22923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72063" y="3784946"/>
            <a:ext cx="456640" cy="547968"/>
          </a:xfrm>
          <a:custGeom>
            <a:avLst/>
            <a:gdLst/>
            <a:ahLst/>
            <a:cxnLst/>
            <a:rect l="l" t="t" r="r" b="b"/>
            <a:pathLst>
              <a:path w="517525" h="621029">
                <a:moveTo>
                  <a:pt x="517383" y="0"/>
                </a:moveTo>
                <a:lnTo>
                  <a:pt x="508493" y="42800"/>
                </a:lnTo>
                <a:lnTo>
                  <a:pt x="497040" y="84751"/>
                </a:lnTo>
                <a:lnTo>
                  <a:pt x="483022" y="125853"/>
                </a:lnTo>
                <a:lnTo>
                  <a:pt x="466441" y="166105"/>
                </a:lnTo>
                <a:lnTo>
                  <a:pt x="447295" y="205509"/>
                </a:lnTo>
                <a:lnTo>
                  <a:pt x="425586" y="244063"/>
                </a:lnTo>
                <a:lnTo>
                  <a:pt x="401313" y="281768"/>
                </a:lnTo>
                <a:lnTo>
                  <a:pt x="374476" y="318624"/>
                </a:lnTo>
                <a:lnTo>
                  <a:pt x="345075" y="354631"/>
                </a:lnTo>
                <a:lnTo>
                  <a:pt x="313111" y="389789"/>
                </a:lnTo>
                <a:lnTo>
                  <a:pt x="278582" y="424098"/>
                </a:lnTo>
                <a:lnTo>
                  <a:pt x="241490" y="457557"/>
                </a:lnTo>
                <a:lnTo>
                  <a:pt x="201833" y="490167"/>
                </a:lnTo>
                <a:lnTo>
                  <a:pt x="159613" y="521928"/>
                </a:lnTo>
                <a:lnTo>
                  <a:pt x="114829" y="552840"/>
                </a:lnTo>
                <a:lnTo>
                  <a:pt x="67481" y="582903"/>
                </a:lnTo>
                <a:lnTo>
                  <a:pt x="17569" y="612117"/>
                </a:lnTo>
                <a:lnTo>
                  <a:pt x="0" y="621005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57603" y="4260105"/>
            <a:ext cx="163046" cy="131109"/>
          </a:xfrm>
          <a:custGeom>
            <a:avLst/>
            <a:gdLst/>
            <a:ahLst/>
            <a:cxnLst/>
            <a:rect l="l" t="t" r="r" b="b"/>
            <a:pathLst>
              <a:path w="184784" h="148589">
                <a:moveTo>
                  <a:pt x="110007" y="0"/>
                </a:moveTo>
                <a:lnTo>
                  <a:pt x="0" y="148115"/>
                </a:lnTo>
                <a:lnTo>
                  <a:pt x="184495" y="147251"/>
                </a:lnTo>
                <a:lnTo>
                  <a:pt x="110007" y="0"/>
                </a:lnTo>
                <a:close/>
              </a:path>
            </a:pathLst>
          </a:custGeom>
          <a:solidFill>
            <a:srgbClr val="C8250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66766" y="6460193"/>
            <a:ext cx="5205693" cy="210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368" spc="4" dirty="0">
                <a:solidFill>
                  <a:prstClr val="black"/>
                </a:solidFill>
                <a:latin typeface="Arial"/>
                <a:cs typeface="Arial"/>
              </a:rPr>
              <a:t>[Donahue,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“DeCAF: </a:t>
            </a:r>
            <a:r>
              <a:rPr sz="1368" spc="-18" dirty="0">
                <a:solidFill>
                  <a:prstClr val="black"/>
                </a:solidFill>
                <a:latin typeface="Arial"/>
                <a:cs typeface="Arial"/>
              </a:rPr>
              <a:t>DeCAF: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368" spc="13" dirty="0">
                <a:solidFill>
                  <a:prstClr val="black"/>
                </a:solidFill>
                <a:latin typeface="Arial"/>
                <a:cs typeface="Arial"/>
              </a:rPr>
              <a:t>Deep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Convolutional </a:t>
            </a:r>
            <a:r>
              <a:rPr sz="1368" spc="22" dirty="0">
                <a:solidFill>
                  <a:prstClr val="black"/>
                </a:solidFill>
                <a:latin typeface="Arial"/>
                <a:cs typeface="Arial"/>
              </a:rPr>
              <a:t>…”, </a:t>
            </a:r>
            <a:r>
              <a:rPr sz="1368" spc="-18" dirty="0">
                <a:solidFill>
                  <a:prstClr val="black"/>
                </a:solidFill>
                <a:latin typeface="Arial"/>
                <a:cs typeface="Arial"/>
              </a:rPr>
              <a:t>arXiv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68" spc="13" dirty="0">
                <a:solidFill>
                  <a:prstClr val="black"/>
                </a:solidFill>
                <a:latin typeface="Arial"/>
                <a:cs typeface="Arial"/>
              </a:rPr>
              <a:t>2013]</a:t>
            </a:r>
            <a:endParaRPr sz="136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1735" y="6381751"/>
            <a:ext cx="277345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(2D visualization </a:t>
            </a:r>
            <a:r>
              <a:rPr sz="1632" spc="18" dirty="0">
                <a:solidFill>
                  <a:prstClr val="black"/>
                </a:solidFill>
                <a:latin typeface="Arial"/>
                <a:cs typeface="Arial"/>
              </a:rPr>
              <a:t>using</a:t>
            </a:r>
            <a:r>
              <a:rPr sz="1632" spc="-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spc="-31" dirty="0">
                <a:solidFill>
                  <a:prstClr val="black"/>
                </a:solidFill>
                <a:latin typeface="Arial"/>
                <a:cs typeface="Arial"/>
              </a:rPr>
              <a:t>t-SNE)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71383" y="4717678"/>
            <a:ext cx="1848971" cy="1042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10384" y="3815604"/>
            <a:ext cx="142762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35336" defTabSz="806867"/>
            <a:r>
              <a:rPr sz="2427" b="1" spc="9" dirty="0">
                <a:solidFill>
                  <a:srgbClr val="C82506"/>
                </a:solidFill>
                <a:latin typeface="Arial"/>
                <a:cs typeface="Arial"/>
              </a:rPr>
              <a:t>Linear  </a:t>
            </a:r>
            <a:r>
              <a:rPr sz="2427" b="1" spc="13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917796" y="2242249"/>
            <a:ext cx="572060" cy="1561540"/>
          </a:xfrm>
          <a:custGeom>
            <a:avLst/>
            <a:gdLst/>
            <a:ahLst/>
            <a:cxnLst/>
            <a:rect l="l" t="t" r="r" b="b"/>
            <a:pathLst>
              <a:path w="648334" h="1769745">
                <a:moveTo>
                  <a:pt x="553387" y="258620"/>
                </a:moveTo>
                <a:lnTo>
                  <a:pt x="567432" y="299448"/>
                </a:lnTo>
                <a:lnTo>
                  <a:pt x="580354" y="342035"/>
                </a:lnTo>
                <a:lnTo>
                  <a:pt x="592152" y="386236"/>
                </a:lnTo>
                <a:lnTo>
                  <a:pt x="602826" y="431904"/>
                </a:lnTo>
                <a:lnTo>
                  <a:pt x="612377" y="478892"/>
                </a:lnTo>
                <a:lnTo>
                  <a:pt x="620804" y="527054"/>
                </a:lnTo>
                <a:lnTo>
                  <a:pt x="628108" y="576242"/>
                </a:lnTo>
                <a:lnTo>
                  <a:pt x="634288" y="626311"/>
                </a:lnTo>
                <a:lnTo>
                  <a:pt x="639344" y="677113"/>
                </a:lnTo>
                <a:lnTo>
                  <a:pt x="643277" y="728501"/>
                </a:lnTo>
                <a:lnTo>
                  <a:pt x="646086" y="780330"/>
                </a:lnTo>
                <a:lnTo>
                  <a:pt x="647771" y="832452"/>
                </a:lnTo>
                <a:lnTo>
                  <a:pt x="648333" y="884721"/>
                </a:lnTo>
                <a:lnTo>
                  <a:pt x="647771" y="936989"/>
                </a:lnTo>
                <a:lnTo>
                  <a:pt x="646086" y="989111"/>
                </a:lnTo>
                <a:lnTo>
                  <a:pt x="643277" y="1040940"/>
                </a:lnTo>
                <a:lnTo>
                  <a:pt x="639344" y="1092329"/>
                </a:lnTo>
                <a:lnTo>
                  <a:pt x="634288" y="1143130"/>
                </a:lnTo>
                <a:lnTo>
                  <a:pt x="628108" y="1193199"/>
                </a:lnTo>
                <a:lnTo>
                  <a:pt x="620804" y="1242387"/>
                </a:lnTo>
                <a:lnTo>
                  <a:pt x="612377" y="1290549"/>
                </a:lnTo>
                <a:lnTo>
                  <a:pt x="602826" y="1337537"/>
                </a:lnTo>
                <a:lnTo>
                  <a:pt x="592152" y="1383205"/>
                </a:lnTo>
                <a:lnTo>
                  <a:pt x="580354" y="1427406"/>
                </a:lnTo>
                <a:lnTo>
                  <a:pt x="567432" y="1469994"/>
                </a:lnTo>
                <a:lnTo>
                  <a:pt x="553387" y="1510821"/>
                </a:lnTo>
                <a:lnTo>
                  <a:pt x="532768" y="1562545"/>
                </a:lnTo>
                <a:lnTo>
                  <a:pt x="510978" y="1608522"/>
                </a:lnTo>
                <a:lnTo>
                  <a:pt x="488157" y="1648752"/>
                </a:lnTo>
                <a:lnTo>
                  <a:pt x="464442" y="1683235"/>
                </a:lnTo>
                <a:lnTo>
                  <a:pt x="414877" y="1734959"/>
                </a:lnTo>
                <a:lnTo>
                  <a:pt x="363386" y="1763695"/>
                </a:lnTo>
                <a:lnTo>
                  <a:pt x="337263" y="1769442"/>
                </a:lnTo>
                <a:lnTo>
                  <a:pt x="311070" y="1769442"/>
                </a:lnTo>
                <a:lnTo>
                  <a:pt x="259029" y="1752201"/>
                </a:lnTo>
                <a:lnTo>
                  <a:pt x="208364" y="1711971"/>
                </a:lnTo>
                <a:lnTo>
                  <a:pt x="160175" y="1648752"/>
                </a:lnTo>
                <a:lnTo>
                  <a:pt x="137354" y="1608522"/>
                </a:lnTo>
                <a:lnTo>
                  <a:pt x="115565" y="1562545"/>
                </a:lnTo>
                <a:lnTo>
                  <a:pt x="94946" y="1510821"/>
                </a:lnTo>
                <a:lnTo>
                  <a:pt x="80900" y="1469994"/>
                </a:lnTo>
                <a:lnTo>
                  <a:pt x="67979" y="1427406"/>
                </a:lnTo>
                <a:lnTo>
                  <a:pt x="56181" y="1383205"/>
                </a:lnTo>
                <a:lnTo>
                  <a:pt x="45506" y="1337537"/>
                </a:lnTo>
                <a:lnTo>
                  <a:pt x="35955" y="1290549"/>
                </a:lnTo>
                <a:lnTo>
                  <a:pt x="27528" y="1242387"/>
                </a:lnTo>
                <a:lnTo>
                  <a:pt x="20225" y="1193199"/>
                </a:lnTo>
                <a:lnTo>
                  <a:pt x="14045" y="1143130"/>
                </a:lnTo>
                <a:lnTo>
                  <a:pt x="8988" y="1092329"/>
                </a:lnTo>
                <a:lnTo>
                  <a:pt x="5056" y="1040940"/>
                </a:lnTo>
                <a:lnTo>
                  <a:pt x="2247" y="989111"/>
                </a:lnTo>
                <a:lnTo>
                  <a:pt x="561" y="936989"/>
                </a:lnTo>
                <a:lnTo>
                  <a:pt x="0" y="884721"/>
                </a:lnTo>
                <a:lnTo>
                  <a:pt x="561" y="832452"/>
                </a:lnTo>
                <a:lnTo>
                  <a:pt x="2247" y="780330"/>
                </a:lnTo>
                <a:lnTo>
                  <a:pt x="5056" y="728501"/>
                </a:lnTo>
                <a:lnTo>
                  <a:pt x="8988" y="677113"/>
                </a:lnTo>
                <a:lnTo>
                  <a:pt x="14045" y="626311"/>
                </a:lnTo>
                <a:lnTo>
                  <a:pt x="20225" y="576242"/>
                </a:lnTo>
                <a:lnTo>
                  <a:pt x="27528" y="527054"/>
                </a:lnTo>
                <a:lnTo>
                  <a:pt x="35955" y="478892"/>
                </a:lnTo>
                <a:lnTo>
                  <a:pt x="45506" y="431904"/>
                </a:lnTo>
                <a:lnTo>
                  <a:pt x="56181" y="386236"/>
                </a:lnTo>
                <a:lnTo>
                  <a:pt x="67979" y="342035"/>
                </a:lnTo>
                <a:lnTo>
                  <a:pt x="80900" y="299448"/>
                </a:lnTo>
                <a:lnTo>
                  <a:pt x="94946" y="258620"/>
                </a:lnTo>
                <a:lnTo>
                  <a:pt x="115565" y="206896"/>
                </a:lnTo>
                <a:lnTo>
                  <a:pt x="137354" y="160919"/>
                </a:lnTo>
                <a:lnTo>
                  <a:pt x="160175" y="120689"/>
                </a:lnTo>
                <a:lnTo>
                  <a:pt x="183891" y="86206"/>
                </a:lnTo>
                <a:lnTo>
                  <a:pt x="233455" y="34482"/>
                </a:lnTo>
                <a:lnTo>
                  <a:pt x="284946" y="5747"/>
                </a:lnTo>
                <a:lnTo>
                  <a:pt x="311070" y="0"/>
                </a:lnTo>
                <a:lnTo>
                  <a:pt x="337263" y="0"/>
                </a:lnTo>
                <a:lnTo>
                  <a:pt x="389304" y="17241"/>
                </a:lnTo>
                <a:lnTo>
                  <a:pt x="439969" y="57471"/>
                </a:lnTo>
                <a:lnTo>
                  <a:pt x="488157" y="120689"/>
                </a:lnTo>
                <a:lnTo>
                  <a:pt x="510978" y="160919"/>
                </a:lnTo>
                <a:lnTo>
                  <a:pt x="532768" y="206896"/>
                </a:lnTo>
                <a:lnTo>
                  <a:pt x="553387" y="258620"/>
                </a:lnTo>
                <a:close/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99398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E9DF6-6D5B-4116-8CEB-4D6ACBF3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1FB76-76DA-4098-A33B-67219B0E2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Layer types:</a:t>
            </a:r>
          </a:p>
          <a:p>
            <a:pPr lvl="1"/>
            <a:r>
              <a:rPr lang="en-US" dirty="0"/>
              <a:t>Fully-connected layer</a:t>
            </a:r>
          </a:p>
          <a:p>
            <a:pPr lvl="1"/>
            <a:r>
              <a:rPr lang="en-US" i="1" dirty="0"/>
              <a:t>Convolutional layer</a:t>
            </a:r>
          </a:p>
          <a:p>
            <a:pPr lvl="1"/>
            <a:r>
              <a:rPr lang="en-US" dirty="0"/>
              <a:t>Pooling layer</a:t>
            </a:r>
          </a:p>
          <a:p>
            <a:pPr marL="457200" lvl="1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011987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43E3F-091C-4B10-B7BB-C6B52A410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422D5-B4E3-4141-9239-3560A954F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298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0B90C-8D22-48B9-807D-840818BF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0C7FE-F90C-46FE-82C3-9B0BF02C2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EC66E-2E9E-47BA-A6E2-98C67FF1E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0F1C6-8F3B-4F06-9A0D-1B1DF6B3FFBD}"/>
              </a:ext>
            </a:extLst>
          </p:cNvPr>
          <p:cNvSpPr txBox="1"/>
          <p:nvPr/>
        </p:nvSpPr>
        <p:spPr>
          <a:xfrm>
            <a:off x="3429000" y="5181601"/>
            <a:ext cx="4452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Same as a linear </a:t>
            </a:r>
            <a:r>
              <a:rPr lang="en-US" sz="3200" dirty="0" err="1"/>
              <a:t>classifer</a:t>
            </a:r>
            <a:r>
              <a:rPr lang="en-US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641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C99A0B-A8E5-4EA8-B625-71B64CDFE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864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C540-E97A-42B5-A800-11FA51CF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7AA5D-BE97-4719-ADB9-08D4F546B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A584F-8167-4A8A-84A4-7BB3A67B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68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3 at 10.39.51 AM.png">
            <a:extLst>
              <a:ext uri="{FF2B5EF4-FFF2-40B4-BE49-F238E27FC236}">
                <a16:creationId xmlns:a16="http://schemas.microsoft.com/office/drawing/2014/main" id="{6F520B87-E5B8-4C16-9DB1-0931F1BA9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r="41877"/>
          <a:stretch/>
        </p:blipFill>
        <p:spPr>
          <a:xfrm>
            <a:off x="1981200" y="992020"/>
            <a:ext cx="7457786" cy="5486400"/>
          </a:xfrm>
          <a:prstGeom prst="rect">
            <a:avLst/>
          </a:prstGeom>
        </p:spPr>
      </p:pic>
      <p:pic>
        <p:nvPicPr>
          <p:cNvPr id="5" name="Picture 4" descr="Screen Shot 2015-04-13 at 10.41.50 AM.png">
            <a:extLst>
              <a:ext uri="{FF2B5EF4-FFF2-40B4-BE49-F238E27FC236}">
                <a16:creationId xmlns:a16="http://schemas.microsoft.com/office/drawing/2014/main" id="{FF86E466-A4E0-46CD-B802-818E93F88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08" y="5678320"/>
            <a:ext cx="4958492" cy="1181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DAACC-D3BD-4B2E-A28B-FC8D7D61E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classifiers separate features space into half-spaces</a:t>
            </a:r>
          </a:p>
        </p:txBody>
      </p:sp>
    </p:spTree>
    <p:extLst>
      <p:ext uri="{BB962C8B-B14F-4D97-AF65-F5344CB8AC3E}">
        <p14:creationId xmlns:p14="http://schemas.microsoft.com/office/powerpoint/2010/main" val="3395171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8935-7873-4BAB-B699-1CA9E827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7083E-8271-4689-8EAE-5E268BEAA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00C0C-0424-4190-AC46-E87B090A4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870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DA584F-8167-4A8A-84A4-7BB3A67B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B1E46A9-BD86-462F-AEFD-875394E2DAC7}"/>
              </a:ext>
            </a:extLst>
          </p:cNvPr>
          <p:cNvGrpSpPr/>
          <p:nvPr/>
        </p:nvGrpSpPr>
        <p:grpSpPr>
          <a:xfrm>
            <a:off x="6019800" y="4191001"/>
            <a:ext cx="5181600" cy="2615863"/>
            <a:chOff x="4495800" y="4191000"/>
            <a:chExt cx="5181600" cy="261586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CA0776E-915E-4644-B4DB-ADC47B000B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95800" y="4191000"/>
              <a:ext cx="914400" cy="1676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A74324-85FF-4419-A22F-5ED2DE292D0A}"/>
                </a:ext>
              </a:extLst>
            </p:cNvPr>
            <p:cNvSpPr txBox="1"/>
            <p:nvPr/>
          </p:nvSpPr>
          <p:spPr>
            <a:xfrm>
              <a:off x="4572000" y="5791200"/>
              <a:ext cx="5105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Number of weights: 5 x 5 x 3 + 1 = </a:t>
              </a:r>
              <a:r>
                <a:rPr lang="en-US" sz="2000" b="1" dirty="0"/>
                <a:t>76</a:t>
              </a:r>
            </a:p>
            <a:p>
              <a:r>
                <a:rPr lang="en-US" sz="2000" dirty="0"/>
                <a:t>(vs. 3072 for a fully-connected layer)</a:t>
              </a:r>
            </a:p>
            <a:p>
              <a:r>
                <a:rPr lang="en-US" sz="2000" dirty="0"/>
                <a:t>(+1 for bias)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33975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F8CF2-A615-4193-877E-CCC3C1770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992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86E16-6096-4954-A314-CD8A876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CE53B-B05B-403D-BD1A-D2A9E0621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DD625-4ECF-4293-8FA5-3DCB44D42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40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FD0A-6B41-4672-A86D-FB8E6BFD3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55370-F6F5-4CC8-94AC-0BDA53A03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062DA-2508-4B88-8D84-F1F3F7A3A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699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F06E5-53F7-4FEF-AE81-8AD9148B6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2F32A-8902-47A8-99B5-AFF8E867077A}"/>
              </a:ext>
            </a:extLst>
          </p:cNvPr>
          <p:cNvSpPr txBox="1"/>
          <p:nvPr/>
        </p:nvSpPr>
        <p:spPr>
          <a:xfrm>
            <a:off x="2533135" y="6001511"/>
            <a:ext cx="7125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(total number of parameters: 6 x (75 + 1) = </a:t>
            </a:r>
            <a:r>
              <a:rPr lang="en-US" sz="2800" b="1" dirty="0"/>
              <a:t>456</a:t>
            </a:r>
            <a:r>
              <a:rPr lang="en-US" sz="2800" dirty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80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5BA9F-0775-4A1D-9B45-ABE47282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526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A2350-B4F5-4F49-B173-C81503549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10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D46CF-2301-456E-8A8D-B8E94986C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32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57F0A4-B003-4A87-87A2-D1350E28C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1524000" y="856489"/>
            <a:ext cx="9144000" cy="46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58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9EB0-6EE4-4C76-9623-B7B61DE5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24CE-DC5C-4C3A-83AD-2B6C522E7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F85A7-61C4-435E-8AE7-8252E90C3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35" b="21861"/>
          <a:stretch/>
        </p:blipFill>
        <p:spPr>
          <a:xfrm>
            <a:off x="1524000" y="1676401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95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A4EFF-9682-4964-A4BE-AE1487C0F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282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0CFB2-078A-40EC-B5D5-F627DFAC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F708-3DBD-48E3-BD02-6D9108303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8852F-A574-4D39-8851-F9BD8E38D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532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83C1-0302-4507-B7E0-44E9A7A3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CD8C8-57AE-4B09-9E45-B78321620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EF8A9-DE1D-4152-ACA5-19CDD0EBB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72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77EF-E264-4E02-867D-3AC71384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15FEE-8F75-4DD0-A7C0-3ED30DC8F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3C8E0-19D1-4379-B1F1-021709363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583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2CD3-72DA-477E-9162-33925BF9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767CD-19F1-4D87-8AD2-7ED5142AE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54B07-77B1-4406-9650-612F7DB6E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960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74CB9-2F3F-4745-AD39-F81B8752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5D102-188E-4C08-AE66-20DFBC7EF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95E50-F77A-4966-8386-6C29EB55E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617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8589F-3529-4AD4-9321-3303E71F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31F83-6FF6-4DC6-9EF0-6481F630C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E31EE-2C57-47A6-BD41-C4511E94D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749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2479-5790-4CA2-8614-3E732775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26478-72F2-4EE3-8E91-80A33AD68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BF41C-388F-42ED-904F-D40DE0DC9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945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92A1-F9C7-466A-B811-DB2170AE5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BDE6C-B9E2-42D1-8CB0-3F426BAC1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0B2B9-7DE9-4451-82CE-A100A43B9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931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FBEB-BD98-400E-9374-37E045E8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A446-03B4-4B3C-A98C-D5587CBA7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C428A-BEFD-4471-9F58-5827A30FC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3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4F3B3-BA62-4FC8-BCB6-6C35819A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0D76D-436A-4246-B4E0-C05FEFA6D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80" b="26302"/>
          <a:stretch/>
        </p:blipFill>
        <p:spPr>
          <a:xfrm>
            <a:off x="1524000" y="1905001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061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3D62-8D30-47BC-8EEB-A5C0BD47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7111-7D68-4B5C-9ED1-AA17B55A9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CBF6F-F86F-4441-B8AC-0D6D6E864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702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5455-B4F7-4B69-B1D2-2D26D475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6BB83-0E8F-48C9-8A23-FB6B23433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599D-B258-4B8F-8A88-1C0BABE1C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845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B113-0BEC-41AB-85FB-90B0ACBF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32866-0056-45DA-95B2-F0B33B075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66713-A9BC-435A-A0B6-4D38E96BA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22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FE13-ADD8-49CF-BF3F-C697BFFE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8276E-C86F-463C-90AF-12503948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0C5A2-C91C-4A9F-B098-8B731473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901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EE27-78B1-48CD-9010-DED2CBA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B004-DD50-4517-95D2-49B480CB2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6ED29-ABFC-4EA6-99AB-133390C6D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342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BA300-2138-431C-9321-93DAF19FD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73"/>
          <a:stretch/>
        </p:blipFill>
        <p:spPr>
          <a:xfrm>
            <a:off x="1524000" y="856489"/>
            <a:ext cx="9144000" cy="46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915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5C26-81A7-42C2-BD72-5D9D8A05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617FA-AE65-41A3-9F41-3D1270FB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F170A-5D0D-44DB-8DE9-B39BEB178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927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F361-9219-48B1-8619-5D613B7E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DE4E4-146C-44E5-96A4-096A2ECC0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4C4BC-2E47-4648-BC89-CC1763529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47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2162-648A-4BA8-81AF-5A8B01D3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53A8-3CFF-4AC8-9CCC-611131881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6C297-C2E1-4D82-9A34-A5559C958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54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5550-EF19-47CF-8FA1-0063EF2B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9E9F-2193-4F0E-90B3-A8D8441C3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99A9E-3011-46DE-9B84-18B4DC197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56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4A8-3ABE-4CFB-9978-7CF8382B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11E6-AD16-420B-9AAF-8D43725EA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5936"/>
          <a:stretch/>
        </p:blipFill>
        <p:spPr>
          <a:xfrm>
            <a:off x="1524000" y="1524001"/>
            <a:ext cx="91440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9F52F-F60B-420A-9D5E-57A434DE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324226"/>
            <a:ext cx="475422" cy="33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27998-C443-4D1C-A1C1-2F77869F3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860" y="3324223"/>
            <a:ext cx="451720" cy="33337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0D26D-3EAF-40F1-8D45-F4A671117750}"/>
              </a:ext>
            </a:extLst>
          </p:cNvPr>
          <p:cNvGrpSpPr/>
          <p:nvPr/>
        </p:nvGrpSpPr>
        <p:grpSpPr>
          <a:xfrm>
            <a:off x="2655018" y="4191001"/>
            <a:ext cx="2450382" cy="2061873"/>
            <a:chOff x="1131018" y="4191000"/>
            <a:chExt cx="2450382" cy="206187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5ED0AF9-FFF3-488E-9A09-0ACB2BED8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2200" y="4191000"/>
              <a:ext cx="1219200" cy="11429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3642A2-FD08-42F9-BC38-0FDAF5C1672C}"/>
                </a:ext>
              </a:extLst>
            </p:cNvPr>
            <p:cNvGrpSpPr/>
            <p:nvPr/>
          </p:nvGrpSpPr>
          <p:grpSpPr>
            <a:xfrm>
              <a:off x="1131018" y="5475191"/>
              <a:ext cx="2005164" cy="777682"/>
              <a:chOff x="1524000" y="5486400"/>
              <a:chExt cx="2005164" cy="7776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76749AA-3165-4CDA-BF6C-2BBEE8C3F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63991" y="5486400"/>
                <a:ext cx="639214" cy="44823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71CC3E-3313-49A5-A364-8090A3F07ACF}"/>
                  </a:ext>
                </a:extLst>
              </p:cNvPr>
              <p:cNvSpPr txBox="1"/>
              <p:nvPr/>
            </p:nvSpPr>
            <p:spPr>
              <a:xfrm>
                <a:off x="1524000" y="5894750"/>
                <a:ext cx="20051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(100 x 3072 matrix)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3E61BC-71BE-49CD-96BB-853AA3223546}"/>
              </a:ext>
            </a:extLst>
          </p:cNvPr>
          <p:cNvGrpSpPr/>
          <p:nvPr/>
        </p:nvGrpSpPr>
        <p:grpSpPr>
          <a:xfrm>
            <a:off x="6654761" y="3948955"/>
            <a:ext cx="1923398" cy="2125528"/>
            <a:chOff x="5130761" y="3948955"/>
            <a:chExt cx="1923398" cy="2125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C59B51-8D3F-48CC-A435-D5EA3C948C62}"/>
                </a:ext>
              </a:extLst>
            </p:cNvPr>
            <p:cNvGrpSpPr/>
            <p:nvPr/>
          </p:nvGrpSpPr>
          <p:grpSpPr>
            <a:xfrm>
              <a:off x="5283032" y="5256919"/>
              <a:ext cx="1771127" cy="817564"/>
              <a:chOff x="4876800" y="5262283"/>
              <a:chExt cx="1771127" cy="81756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984FD2B-590D-44E7-BFC4-EBBBADE59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1678" y="5262283"/>
                <a:ext cx="607348" cy="44823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12C4DF-7E51-43AB-8EDD-5C5DB4396863}"/>
                  </a:ext>
                </a:extLst>
              </p:cNvPr>
              <p:cNvSpPr txBox="1"/>
              <p:nvPr/>
            </p:nvSpPr>
            <p:spPr>
              <a:xfrm>
                <a:off x="4876800" y="5710515"/>
                <a:ext cx="1771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/>
                  <a:t>(10 x 100 </a:t>
                </a:r>
                <a:r>
                  <a:rPr lang="en-US" dirty="0"/>
                  <a:t>matrix)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EB93B4-62F8-464D-8082-EE7A8B2AE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0761" y="3948955"/>
              <a:ext cx="928265" cy="12326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BF7315-04A7-4CB8-9421-913AE28F20B3}"/>
              </a:ext>
            </a:extLst>
          </p:cNvPr>
          <p:cNvGrpSpPr/>
          <p:nvPr/>
        </p:nvGrpSpPr>
        <p:grpSpPr>
          <a:xfrm>
            <a:off x="4769192" y="4403908"/>
            <a:ext cx="2165008" cy="2389088"/>
            <a:chOff x="3245192" y="4403908"/>
            <a:chExt cx="2165008" cy="238908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53680C-AAB5-44A9-A21E-B940D743EC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3400" y="4403908"/>
              <a:ext cx="54894" cy="1234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A8B0D29-EDBE-43C8-8A8A-6AC2ECBF86F4}"/>
                </a:ext>
              </a:extLst>
            </p:cNvPr>
            <p:cNvGrpSpPr/>
            <p:nvPr/>
          </p:nvGrpSpPr>
          <p:grpSpPr>
            <a:xfrm>
              <a:off x="3245192" y="5710515"/>
              <a:ext cx="2165008" cy="1082481"/>
              <a:chOff x="3245192" y="5710515"/>
              <a:chExt cx="2165008" cy="108248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E8373EA-0B2B-41FA-8770-627CB4070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7202" y="5710515"/>
                <a:ext cx="280988" cy="396689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5E7420-7053-40E2-B506-19BD2ABF5446}"/>
                  </a:ext>
                </a:extLst>
              </p:cNvPr>
              <p:cNvSpPr txBox="1"/>
              <p:nvPr/>
            </p:nvSpPr>
            <p:spPr>
              <a:xfrm>
                <a:off x="3245192" y="6146665"/>
                <a:ext cx="21650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100D intermediate vector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80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09D1-048E-4E0D-9BF1-0FD3B96C0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4A07-5260-46FB-93D5-50B529B39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E762E-0D28-4F28-85F0-1192B4584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504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D791-3EC2-4D64-91C9-742A63C08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layer—properties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708EB-9B0D-4425-9A9C-FB9494B38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number of parameters to learn compared to a fully connected layer</a:t>
            </a:r>
          </a:p>
          <a:p>
            <a:r>
              <a:rPr lang="en-US" dirty="0"/>
              <a:t>Preserves spatial structure—output of a convolutional layer is shaped like an image</a:t>
            </a:r>
          </a:p>
          <a:p>
            <a:r>
              <a:rPr lang="en-US" b="1" dirty="0"/>
              <a:t>Translation equivariant</a:t>
            </a:r>
            <a:r>
              <a:rPr lang="en-US" dirty="0"/>
              <a:t>: passing a translated image through a convolutional layer is (almost) equivalent to translating the convolution output (but be careful of image boundaries)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938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3F73-4A47-4411-A3E5-A19E661F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1D7DF-CB1F-4741-B18F-85DC90A4D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8754E-2E94-406D-8BC7-5FC1DC36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977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5A0D-8C17-4B28-9749-D2ECF07B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35BC5-66FA-4195-A8D1-33E9DBC16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2A0F1-A8D0-4944-BFE2-C653AACD2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1524000" y="856489"/>
            <a:ext cx="9144000" cy="46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275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79EC-96FB-4117-87CB-8304383DA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DF8D1-5CEA-4C8B-A645-4DB84C259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64622-B50B-46AF-8DD1-1BC95D11C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691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B07E93-0839-475E-9F16-594A5AD0A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22"/>
          <a:stretch/>
        </p:blipFill>
        <p:spPr>
          <a:xfrm>
            <a:off x="443151" y="399291"/>
            <a:ext cx="11305698" cy="47823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83BF6A-44DB-4708-BD12-D961BE4A8CD3}"/>
              </a:ext>
            </a:extLst>
          </p:cNvPr>
          <p:cNvSpPr/>
          <p:nvPr/>
        </p:nvSpPr>
        <p:spPr>
          <a:xfrm>
            <a:off x="1752600" y="535518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https://cs.stanford.edu/people/karpathy/convnetjs/demo/cifar10.html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15485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99129-9DFA-435D-9B86-CFA7A3D2F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(2012)</a:t>
            </a:r>
          </a:p>
        </p:txBody>
      </p:sp>
      <p:pic>
        <p:nvPicPr>
          <p:cNvPr id="1026" name="Picture 2" descr="5 Advanced CNN Architectures - Deep Learning for Vision Systems ...">
            <a:extLst>
              <a:ext uri="{FF2B5EF4-FFF2-40B4-BE49-F238E27FC236}">
                <a16:creationId xmlns:a16="http://schemas.microsoft.com/office/drawing/2014/main" id="{51E777CD-C209-4EA6-9BC8-CCFD56D4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58041"/>
            <a:ext cx="10439400" cy="502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081FE6-68FF-4F4F-95F2-DD56CB67BDB0}"/>
              </a:ext>
            </a:extLst>
          </p:cNvPr>
          <p:cNvGrpSpPr/>
          <p:nvPr/>
        </p:nvGrpSpPr>
        <p:grpSpPr>
          <a:xfrm>
            <a:off x="9601200" y="4235390"/>
            <a:ext cx="2533650" cy="1412340"/>
            <a:chOff x="9601200" y="4235390"/>
            <a:chExt cx="2533650" cy="14123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F137FE-E4C1-4A7D-A3A4-C75EF8D48DD2}"/>
                </a:ext>
              </a:extLst>
            </p:cNvPr>
            <p:cNvSpPr txBox="1"/>
            <p:nvPr/>
          </p:nvSpPr>
          <p:spPr>
            <a:xfrm>
              <a:off x="9601200" y="4724400"/>
              <a:ext cx="25336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Output: 1,000-D vector (probabilities over 1,000 ImageNet categories)</a:t>
              </a:r>
              <a:endParaRPr lang="en-US" i="1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22A5F10-518C-4C15-A816-31EE69D02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20400" y="4235390"/>
              <a:ext cx="38100" cy="4890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61B1981-8590-4F0D-89DB-DD2147F90722}"/>
              </a:ext>
            </a:extLst>
          </p:cNvPr>
          <p:cNvSpPr/>
          <p:nvPr/>
        </p:nvSpPr>
        <p:spPr>
          <a:xfrm>
            <a:off x="457200" y="6509912"/>
            <a:ext cx="1188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Elgendy</a:t>
            </a:r>
            <a:r>
              <a:rPr lang="en-US" sz="1400" dirty="0"/>
              <a:t>, </a:t>
            </a:r>
            <a:r>
              <a:rPr lang="en-US" sz="1400" i="1" dirty="0"/>
              <a:t>Deep Learning for Vision Systems,</a:t>
            </a:r>
            <a:r>
              <a:rPr lang="en-US" dirty="0"/>
              <a:t> </a:t>
            </a:r>
            <a:r>
              <a:rPr lang="en-US" sz="1400" dirty="0">
                <a:hlinkClick r:id="rId3"/>
              </a:rPr>
              <a:t>https://livebook.manning.com/book/grokking-deep-learning-for-computer-vision/chapter-5/v-3/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62F40-ED3D-4F84-8876-82B8EC49C6B8}"/>
              </a:ext>
            </a:extLst>
          </p:cNvPr>
          <p:cNvSpPr txBox="1"/>
          <p:nvPr/>
        </p:nvSpPr>
        <p:spPr>
          <a:xfrm>
            <a:off x="5486400" y="1195452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6M</a:t>
            </a:r>
            <a:r>
              <a:rPr lang="en-US" sz="3200" dirty="0"/>
              <a:t> parameters in total</a:t>
            </a:r>
          </a:p>
        </p:txBody>
      </p:sp>
    </p:spTree>
    <p:extLst>
      <p:ext uri="{BB962C8B-B14F-4D97-AF65-F5344CB8AC3E}">
        <p14:creationId xmlns:p14="http://schemas.microsoft.com/office/powerpoint/2010/main" val="99667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A155-9A4F-48C6-A206-4A962D06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24FB8-4675-4646-9ED9-42849FD0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82D30-E21E-4E30-8662-556CD0E3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126"/>
            <a:ext cx="12192000" cy="61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491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16A3-A469-4E59-8E2E-0423F79B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FCCA-8E6D-4FF7-BC5B-98D90B7DD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11125200" cy="5105400"/>
          </a:xfrm>
        </p:spPr>
        <p:txBody>
          <a:bodyPr>
            <a:normAutofit/>
          </a:bodyPr>
          <a:lstStyle/>
          <a:p>
            <a:r>
              <a:rPr lang="en-US" dirty="0"/>
              <a:t>A convolutional neural network can be thought of as a function from images to class scores</a:t>
            </a:r>
          </a:p>
          <a:p>
            <a:pPr lvl="1"/>
            <a:r>
              <a:rPr lang="en-US" dirty="0"/>
              <a:t>With millions of adjustable weights… </a:t>
            </a:r>
          </a:p>
          <a:p>
            <a:pPr lvl="1"/>
            <a:r>
              <a:rPr lang="en-US" dirty="0"/>
              <a:t>… leading to a very non-linear mapping from images to features / class scores.</a:t>
            </a:r>
          </a:p>
          <a:p>
            <a:pPr lvl="1"/>
            <a:r>
              <a:rPr lang="en-US" dirty="0"/>
              <a:t>We will set these weights based on classification accuracy on training data…</a:t>
            </a:r>
          </a:p>
          <a:p>
            <a:pPr lvl="1"/>
            <a:r>
              <a:rPr lang="en-US" dirty="0"/>
              <a:t>… and hopefully our network will generalize to new images at test time</a:t>
            </a:r>
          </a:p>
        </p:txBody>
      </p:sp>
    </p:spTree>
    <p:extLst>
      <p:ext uri="{BB962C8B-B14F-4D97-AF65-F5344CB8AC3E}">
        <p14:creationId xmlns:p14="http://schemas.microsoft.com/office/powerpoint/2010/main" val="31408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87F5-9DEA-4EA7-86CE-D7B07783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key—enter ImageNet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60285-6842-4153-BB86-8BFC7602A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029199"/>
          </a:xfrm>
        </p:spPr>
        <p:txBody>
          <a:bodyPr>
            <a:normAutofit/>
          </a:bodyPr>
          <a:lstStyle/>
          <a:p>
            <a:r>
              <a:rPr lang="en-US" sz="3100" dirty="0"/>
              <a:t>ImageNet (and the ImageNet Large-Scale Visual Recognition </a:t>
            </a:r>
            <a:r>
              <a:rPr lang="en-US" sz="3100" dirty="0" err="1"/>
              <a:t>Challege</a:t>
            </a:r>
            <a:r>
              <a:rPr lang="en-US" sz="3100" dirty="0"/>
              <a:t>, aka </a:t>
            </a:r>
            <a:r>
              <a:rPr lang="en-US" sz="3100" b="1" dirty="0"/>
              <a:t>ILSVRC</a:t>
            </a:r>
            <a:r>
              <a:rPr lang="en-US" sz="3100" dirty="0"/>
              <a:t>) has been key to training deep learning methods</a:t>
            </a:r>
          </a:p>
          <a:p>
            <a:pPr lvl="1"/>
            <a:r>
              <a:rPr lang="en-US" sz="2300" dirty="0">
                <a:solidFill>
                  <a:srgbClr val="1F1F1F"/>
                </a:solidFill>
                <a:latin typeface="+mj-lt"/>
              </a:rPr>
              <a:t>J. Deng, W. Dong, R. </a:t>
            </a:r>
            <a:r>
              <a:rPr lang="en-US" sz="2300" dirty="0" err="1">
                <a:solidFill>
                  <a:srgbClr val="1F1F1F"/>
                </a:solidFill>
                <a:latin typeface="+mj-lt"/>
              </a:rPr>
              <a:t>Socher</a:t>
            </a:r>
            <a:r>
              <a:rPr lang="en-US" sz="2300" dirty="0">
                <a:solidFill>
                  <a:srgbClr val="1F1F1F"/>
                </a:solidFill>
                <a:latin typeface="+mj-lt"/>
              </a:rPr>
              <a:t>, L.-J. Li, K. Li and L. Fei-Fei, </a:t>
            </a:r>
            <a:r>
              <a:rPr lang="en-US" sz="2300" b="1" dirty="0">
                <a:solidFill>
                  <a:srgbClr val="1F1F1F"/>
                </a:solidFill>
                <a:latin typeface="+mj-lt"/>
              </a:rPr>
              <a:t>ImageNet: A Large-Scale Hierarchical Image Database. </a:t>
            </a:r>
            <a:r>
              <a:rPr lang="en-US" sz="2300" i="1" dirty="0">
                <a:solidFill>
                  <a:srgbClr val="1F1F1F"/>
                </a:solidFill>
                <a:latin typeface="+mj-lt"/>
              </a:rPr>
              <a:t>CVPR, </a:t>
            </a:r>
            <a:r>
              <a:rPr lang="en-US" sz="2300" dirty="0">
                <a:solidFill>
                  <a:srgbClr val="1F1F1F"/>
                </a:solidFill>
                <a:latin typeface="+mj-lt"/>
              </a:rPr>
              <a:t>2009</a:t>
            </a:r>
            <a:r>
              <a:rPr lang="en-US" sz="2300" i="1" dirty="0">
                <a:solidFill>
                  <a:srgbClr val="1F1F1F"/>
                </a:solidFill>
                <a:latin typeface="+mj-lt"/>
              </a:rPr>
              <a:t>.</a:t>
            </a:r>
            <a:r>
              <a:rPr lang="en-US" i="1" dirty="0">
                <a:solidFill>
                  <a:srgbClr val="1F1F1F"/>
                </a:solidFill>
                <a:latin typeface="+mj-lt"/>
              </a:rPr>
              <a:t> </a:t>
            </a:r>
            <a:endParaRPr lang="en-US" dirty="0">
              <a:latin typeface="+mj-lt"/>
            </a:endParaRPr>
          </a:p>
          <a:p>
            <a:r>
              <a:rPr lang="en-US" sz="3100" b="1" dirty="0"/>
              <a:t>ILSVRC</a:t>
            </a:r>
            <a:r>
              <a:rPr lang="en-US" sz="3100" dirty="0"/>
              <a:t>: 1,000 object categories, each with ~700-1300 training images. Test set has 100 images per categories (100,000 total).</a:t>
            </a:r>
          </a:p>
          <a:p>
            <a:r>
              <a:rPr lang="en-US" sz="3100" dirty="0"/>
              <a:t>Standard ILSVRC error metric: top-5 error</a:t>
            </a:r>
          </a:p>
          <a:p>
            <a:pPr lvl="1"/>
            <a:r>
              <a:rPr lang="en-US" sz="2700" dirty="0"/>
              <a:t>if the correct answer for a given test image is in the top 5 categories, your answer is judged to be correct</a:t>
            </a:r>
          </a:p>
        </p:txBody>
      </p:sp>
    </p:spTree>
    <p:extLst>
      <p:ext uri="{BB962C8B-B14F-4D97-AF65-F5344CB8AC3E}">
        <p14:creationId xmlns:p14="http://schemas.microsoft.com/office/powerpoint/2010/main" val="194976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2.2.2731"/>
  <p:tag name="SLIDO_PRESENTATION_ID" val="00000000-0000-0000-0000-000000000000"/>
  <p:tag name="SLIDO_EVENT_UUID" val="a577b897-e590-40e4-8a5f-36ab9ee5f259"/>
  <p:tag name="SLIDO_EVENT_SECTION_UUID" val="ecc53dcc-f27d-4fe4-96c4-590bc18efb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33897</TotalTime>
  <Words>1255</Words>
  <Application>Microsoft Office PowerPoint</Application>
  <PresentationFormat>Widescreen</PresentationFormat>
  <Paragraphs>168</Paragraphs>
  <Slides>102</Slides>
  <Notes>3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6" baseType="lpstr">
      <vt:lpstr>Arial</vt:lpstr>
      <vt:lpstr>Calibri</vt:lpstr>
      <vt:lpstr>Myriad Pro</vt:lpstr>
      <vt:lpstr>Office Theme</vt:lpstr>
      <vt:lpstr>Convolutional neural networks</vt:lpstr>
      <vt:lpstr>Announcements</vt:lpstr>
      <vt:lpstr>Readings</vt:lpstr>
      <vt:lpstr>Image Classification:  a core task in computer vision</vt:lpstr>
      <vt:lpstr>Recap: linear classification</vt:lpstr>
      <vt:lpstr>Linear classifiers separate features space into half-spaces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PowerPoint Presentation</vt:lpstr>
      <vt:lpstr>Neural network architecture</vt:lpstr>
      <vt:lpstr>PowerPoint Presentation</vt:lpstr>
      <vt:lpstr>Deep neural network</vt:lpstr>
      <vt:lpstr>PowerPoint Presentation</vt:lpstr>
      <vt:lpstr>PowerPoint Presentation</vt:lpstr>
      <vt:lpstr>PowerPoint Presentation</vt:lpstr>
      <vt:lpstr>Optimizing parameters with gradient descent</vt:lpstr>
      <vt:lpstr>PowerPoint Presentation</vt:lpstr>
      <vt:lpstr>2D example of gradient descent</vt:lpstr>
      <vt:lpstr>2D example: TensorFlow Playground</vt:lpstr>
      <vt:lpstr>Questions?</vt:lpstr>
      <vt:lpstr>Convolutional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Fast-forward to today: ConvNets are everywhere</vt:lpstr>
      <vt:lpstr>PowerPoint Presentation</vt:lpstr>
      <vt:lpstr>PowerPoint Presentation</vt:lpstr>
      <vt:lpstr>PowerPoint Presentation</vt:lpstr>
      <vt:lpstr>Caption-to-image</vt:lpstr>
      <vt:lpstr>Caption-to-image</vt:lpstr>
      <vt:lpstr>PowerPoint Presentation</vt:lpstr>
      <vt:lpstr>Convolutional neural networks</vt:lpstr>
      <vt:lpstr>Motivation – Feature Learning</vt:lpstr>
      <vt:lpstr>Life Before Deep Learning</vt:lpstr>
      <vt:lpstr>Why use features? Why not pixels?</vt:lpstr>
      <vt:lpstr>Linearly separable classes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Last layer of most CNNs is a linear classifier</vt:lpstr>
      <vt:lpstr>Visualizing AlexNet in 2D with t-SNE</vt:lpstr>
      <vt:lpstr>Convolutional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Convolutional layer—properties</vt:lpstr>
      <vt:lpstr>PowerPoint Presentation</vt:lpstr>
      <vt:lpstr>PowerPoint Presentation</vt:lpstr>
      <vt:lpstr>PowerPoint Presentation</vt:lpstr>
      <vt:lpstr>PowerPoint Presentation</vt:lpstr>
      <vt:lpstr>AlexNet (2012)</vt:lpstr>
      <vt:lpstr>PowerPoint Presentation</vt:lpstr>
      <vt:lpstr>Big picture</vt:lpstr>
      <vt:lpstr>Data is key—enter ImageNet</vt:lpstr>
      <vt:lpstr>Performance improvements on ILSVRC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21: Convolutional Neural Networks</dc:title>
  <dc:creator>Noah Snavely</dc:creator>
  <cp:lastModifiedBy>Noah Snavely</cp:lastModifiedBy>
  <cp:revision>1589</cp:revision>
  <dcterms:created xsi:type="dcterms:W3CDTF">2009-08-25T02:47:59Z</dcterms:created>
  <dcterms:modified xsi:type="dcterms:W3CDTF">2022-04-20T02:49:04Z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1.2.2.2731</vt:lpwstr>
  </property>
</Properties>
</file>