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1049" r:id="rId2"/>
    <p:sldId id="1636" r:id="rId3"/>
    <p:sldId id="1606" r:id="rId4"/>
    <p:sldId id="1609" r:id="rId5"/>
    <p:sldId id="1638" r:id="rId6"/>
    <p:sldId id="1631" r:id="rId7"/>
    <p:sldId id="1610" r:id="rId8"/>
    <p:sldId id="1544" r:id="rId9"/>
    <p:sldId id="1545" r:id="rId10"/>
    <p:sldId id="1546" r:id="rId11"/>
    <p:sldId id="1547" r:id="rId12"/>
    <p:sldId id="1582" r:id="rId13"/>
    <p:sldId id="1580" r:id="rId14"/>
    <p:sldId id="1587" r:id="rId15"/>
    <p:sldId id="1549" r:id="rId16"/>
    <p:sldId id="1589" r:id="rId17"/>
    <p:sldId id="1550" r:id="rId18"/>
    <p:sldId id="1581" r:id="rId19"/>
    <p:sldId id="1611" r:id="rId20"/>
    <p:sldId id="1590" r:id="rId21"/>
    <p:sldId id="1591" r:id="rId22"/>
    <p:sldId id="1592" r:id="rId23"/>
    <p:sldId id="1593" r:id="rId24"/>
    <p:sldId id="1594" r:id="rId25"/>
    <p:sldId id="1595" r:id="rId26"/>
    <p:sldId id="1596" r:id="rId27"/>
    <p:sldId id="1597" r:id="rId28"/>
    <p:sldId id="1598" r:id="rId29"/>
    <p:sldId id="1599" r:id="rId30"/>
    <p:sldId id="1600" r:id="rId31"/>
    <p:sldId id="1601" r:id="rId32"/>
    <p:sldId id="1602" r:id="rId33"/>
    <p:sldId id="1603" r:id="rId34"/>
    <p:sldId id="1613" r:id="rId35"/>
    <p:sldId id="1604" r:id="rId3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000099"/>
    <a:srgbClr val="800000"/>
    <a:srgbClr val="00CC00"/>
    <a:srgbClr val="FF0000"/>
    <a:srgbClr val="00FF00"/>
    <a:srgbClr val="FFFFFF"/>
    <a:srgbClr val="FF6699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17" autoAdjust="0"/>
    <p:restoredTop sz="94444" autoAdjust="0"/>
  </p:normalViewPr>
  <p:slideViewPr>
    <p:cSldViewPr snapToGrid="0">
      <p:cViewPr varScale="1">
        <p:scale>
          <a:sx n="104" d="100"/>
          <a:sy n="104" d="100"/>
        </p:scale>
        <p:origin x="624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60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Myriad Pro" panose="020B0503030403020204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09C86-0DB4-461E-B411-3132234C96B9}" type="datetimeFigureOut">
              <a:rPr lang="en-US" smtClean="0">
                <a:latin typeface="Myriad Pro" panose="020B0503030403020204"/>
              </a:rPr>
              <a:pPr/>
              <a:t>3/24/2022</a:t>
            </a:fld>
            <a:endParaRPr lang="en-US" dirty="0">
              <a:latin typeface="Myriad Pro" panose="020B050303040302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Myriad Pro" panose="020B050303040302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552C4-BC4B-4C71-991C-7B2020479DE0}" type="slidenum">
              <a:rPr lang="en-US" smtClean="0">
                <a:latin typeface="Myriad Pro" panose="020B0503030403020204"/>
              </a:rPr>
              <a:pPr/>
              <a:t>‹#›</a:t>
            </a:fld>
            <a:endParaRPr lang="en-US" dirty="0">
              <a:latin typeface="Myriad Pro" panose="020B0503030403020204"/>
            </a:endParaRPr>
          </a:p>
        </p:txBody>
      </p:sp>
    </p:spTree>
    <p:extLst>
      <p:ext uri="{BB962C8B-B14F-4D97-AF65-F5344CB8AC3E}">
        <p14:creationId xmlns:p14="http://schemas.microsoft.com/office/powerpoint/2010/main" val="21056901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Myriad Pro" panose="020B0503030403020204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>
                <a:latin typeface="Myriad Pro" panose="020B0503030403020204"/>
              </a:defRPr>
            </a:lvl1pPr>
          </a:lstStyle>
          <a:p>
            <a:fld id="{D492CD9C-0936-4CB5-8F47-4F37A3C1BD80}" type="datetimeFigureOut">
              <a:rPr lang="en-US" smtClean="0"/>
              <a:pPr/>
              <a:t>3/24/2022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Myriad Pro" panose="020B0503030403020204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>
                <a:latin typeface="Myriad Pro" panose="020B0503030403020204"/>
              </a:defRPr>
            </a:lvl1pPr>
          </a:lstStyle>
          <a:p>
            <a:fld id="{2A8A4206-02EB-4F55-B83C-8E908C558B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491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yriad Pro" panose="020B0503030403020204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yriad Pro" panose="020B0503030403020204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yriad Pro" panose="020B0503030403020204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yriad Pro" panose="020B0503030403020204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yriad Pro" panose="020B0503030403020204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C032F2-B2DA-4193-A3DE-391E420F3B65}" type="slidenum">
              <a:rPr lang="en-US"/>
              <a:pPr/>
              <a:t>12</a:t>
            </a:fld>
            <a:endParaRPr lang="en-US"/>
          </a:p>
        </p:txBody>
      </p:sp>
      <p:sp>
        <p:nvSpPr>
          <p:cNvPr id="540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172200" cy="3473450"/>
          </a:xfrm>
          <a:ln/>
        </p:spPr>
      </p:sp>
      <p:sp>
        <p:nvSpPr>
          <p:cNvPr id="540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112" y="4416099"/>
            <a:ext cx="5142177" cy="418245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reflection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BCE6A2-F6C5-49E2-8464-BE6BC418BD89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707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35FC9-4C7C-4839-AD87-B5CD13220982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tags" Target="../tags/tag22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4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image" Target="../media/image43.png"/><Relationship Id="rId5" Type="http://schemas.openxmlformats.org/officeDocument/2006/relationships/tags" Target="../tags/tag24.xml"/><Relationship Id="rId10" Type="http://schemas.openxmlformats.org/officeDocument/2006/relationships/image" Target="../media/image42.png"/><Relationship Id="rId4" Type="http://schemas.openxmlformats.org/officeDocument/2006/relationships/tags" Target="../tags/tag23.xml"/><Relationship Id="rId9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ieeexplore.ieee.org/xpls/abs_all.jsp?arnumber=5719620&amp;tag=1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grail.cs.washington.edu/projects/sam/" TargetMode="External"/><Relationship Id="rId2" Type="http://schemas.openxmlformats.org/officeDocument/2006/relationships/hyperlink" Target="http://www.eecs.harvard.edu/~zickler/helmholtz.html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s://www.youtube.com/watch?v=S7gXih4XS7A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3.xml"/><Relationship Id="rId7" Type="http://schemas.openxmlformats.org/officeDocument/2006/relationships/image" Target="../media/image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7.wmf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good.is/optical-illusion-plates-and-bowls-upside-down-or-not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6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6.png"/><Relationship Id="rId4" Type="http://schemas.openxmlformats.org/officeDocument/2006/relationships/tags" Target="../tags/tag7.xml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tags" Target="../tags/tag9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12.xml"/><Relationship Id="rId15" Type="http://schemas.openxmlformats.org/officeDocument/2006/relationships/image" Target="../media/image22.png"/><Relationship Id="rId10" Type="http://schemas.openxmlformats.org/officeDocument/2006/relationships/tags" Target="../tags/tag17.xml"/><Relationship Id="rId19" Type="http://schemas.openxmlformats.org/officeDocument/2006/relationships/image" Target="../media/image26.png"/><Relationship Id="rId4" Type="http://schemas.openxmlformats.org/officeDocument/2006/relationships/tags" Target="../tags/tag11.xml"/><Relationship Id="rId9" Type="http://schemas.openxmlformats.org/officeDocument/2006/relationships/tags" Target="../tags/tag16.xml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3709" y="800716"/>
            <a:ext cx="4732432" cy="801264"/>
          </a:xfrm>
        </p:spPr>
        <p:txBody>
          <a:bodyPr>
            <a:normAutofit/>
          </a:bodyPr>
          <a:lstStyle/>
          <a:p>
            <a:pPr algn="l"/>
            <a:r>
              <a:rPr lang="en-US" sz="3200" b="0" dirty="0"/>
              <a:t>Photometric stereo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74250" y="-203292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4400" b="1" dirty="0">
                <a:latin typeface="+mj-lt"/>
                <a:ea typeface="+mj-ea"/>
                <a:cs typeface="+mj-cs"/>
              </a:rPr>
              <a:t>CS5670 : Computer Vision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-124691" y="1600200"/>
            <a:ext cx="12441382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16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buddha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010" y="2692462"/>
            <a:ext cx="9847753" cy="3191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lc="http://schemas.openxmlformats.org/drawingml/2006/lockedCanvas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lc="http://schemas.openxmlformats.org/drawingml/2006/lockedCanvas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 xmlns:lc="http://schemas.openxmlformats.org/drawingml/2006/lockedCanvas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More than three lights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1812636" y="1550987"/>
            <a:ext cx="7772400" cy="609600"/>
          </a:xfrm>
        </p:spPr>
        <p:txBody>
          <a:bodyPr>
            <a:normAutofit fontScale="85000" lnSpcReduction="10000"/>
          </a:bodyPr>
          <a:lstStyle/>
          <a:p>
            <a:pPr>
              <a:buFontTx/>
              <a:buNone/>
            </a:pPr>
            <a:r>
              <a:rPr lang="en-US" dirty="0"/>
              <a:t>Can get better results by using more than 3 lights</a:t>
            </a: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6195292" y="5758873"/>
            <a:ext cx="2551113" cy="976313"/>
            <a:chOff x="2916" y="3360"/>
            <a:chExt cx="1607" cy="615"/>
          </a:xfrm>
        </p:grpSpPr>
        <p:sp>
          <p:nvSpPr>
            <p:cNvPr id="28682" name="Line 15"/>
            <p:cNvSpPr>
              <a:spLocks noChangeShapeType="1"/>
            </p:cNvSpPr>
            <p:nvPr/>
          </p:nvSpPr>
          <p:spPr bwMode="auto">
            <a:xfrm flipH="1" flipV="1">
              <a:off x="3360" y="3360"/>
              <a:ext cx="384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683" name="Text Box 16"/>
            <p:cNvSpPr txBox="1">
              <a:spLocks noChangeArrowheads="1"/>
            </p:cNvSpPr>
            <p:nvPr/>
          </p:nvSpPr>
          <p:spPr bwMode="auto">
            <a:xfrm>
              <a:off x="2916" y="3744"/>
              <a:ext cx="160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00"/>
                  </a:solidFill>
                </a:rPr>
                <a:t>What’s the size of </a:t>
              </a:r>
              <a:r>
                <a:rPr lang="en-US" b="1">
                  <a:solidFill>
                    <a:srgbClr val="000000"/>
                  </a:solidFill>
                </a:rPr>
                <a:t>L</a:t>
              </a:r>
              <a:r>
                <a:rPr lang="en-US" b="1" baseline="30000">
                  <a:solidFill>
                    <a:srgbClr val="000000"/>
                  </a:solidFill>
                </a:rPr>
                <a:t>T</a:t>
              </a:r>
              <a:r>
                <a:rPr lang="en-US" b="1">
                  <a:solidFill>
                    <a:srgbClr val="000000"/>
                  </a:solidFill>
                </a:rPr>
                <a:t>L</a:t>
              </a:r>
              <a:r>
                <a:rPr lang="en-US">
                  <a:solidFill>
                    <a:srgbClr val="000000"/>
                  </a:solidFill>
                </a:rPr>
                <a:t>?</a:t>
              </a:r>
            </a:p>
          </p:txBody>
        </p:sp>
      </p:grpSp>
      <p:pic>
        <p:nvPicPr>
          <p:cNvPr id="28677" name="Picture 21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4" y="2211388"/>
            <a:ext cx="3200400" cy="121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2232891" y="3701472"/>
            <a:ext cx="7772400" cy="2895600"/>
            <a:chOff x="432" y="2064"/>
            <a:chExt cx="4896" cy="1824"/>
          </a:xfrm>
        </p:grpSpPr>
        <p:sp>
          <p:nvSpPr>
            <p:cNvPr id="28679" name="Rectangle 6"/>
            <p:cNvSpPr>
              <a:spLocks noChangeArrowheads="1"/>
            </p:cNvSpPr>
            <p:nvPr/>
          </p:nvSpPr>
          <p:spPr bwMode="auto">
            <a:xfrm>
              <a:off x="432" y="2064"/>
              <a:ext cx="4896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</a:pPr>
              <a:r>
                <a:rPr lang="en-US">
                  <a:solidFill>
                    <a:srgbClr val="000000"/>
                  </a:solidFill>
                </a:rPr>
                <a:t>Least squares solution:</a:t>
              </a:r>
            </a:p>
          </p:txBody>
        </p:sp>
        <p:sp>
          <p:nvSpPr>
            <p:cNvPr id="28680" name="Rectangle 13"/>
            <p:cNvSpPr>
              <a:spLocks noChangeArrowheads="1"/>
            </p:cNvSpPr>
            <p:nvPr/>
          </p:nvSpPr>
          <p:spPr bwMode="auto">
            <a:xfrm>
              <a:off x="432" y="3504"/>
              <a:ext cx="4896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</a:pPr>
              <a:r>
                <a:rPr lang="en-US">
                  <a:solidFill>
                    <a:srgbClr val="000000"/>
                  </a:solidFill>
                </a:rPr>
                <a:t>Solve for N, k</a:t>
              </a:r>
              <a:r>
                <a:rPr lang="en-US" baseline="-25000">
                  <a:solidFill>
                    <a:srgbClr val="000000"/>
                  </a:solidFill>
                </a:rPr>
                <a:t>d</a:t>
              </a:r>
              <a:r>
                <a:rPr lang="en-US">
                  <a:solidFill>
                    <a:srgbClr val="000000"/>
                  </a:solidFill>
                </a:rPr>
                <a:t> as before</a:t>
              </a:r>
            </a:p>
          </p:txBody>
        </p:sp>
        <p:pic>
          <p:nvPicPr>
            <p:cNvPr id="28681" name="Picture 23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29" y="2456"/>
              <a:ext cx="2384" cy="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Computing light source directions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dirty="0"/>
              <a:t>Trick: place a chrome sphere in the scene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the location of the highlight tells you where the light source is</a:t>
            </a:r>
          </a:p>
        </p:txBody>
      </p:sp>
      <p:sp>
        <p:nvSpPr>
          <p:cNvPr id="29700" name="Rectangle 6"/>
          <p:cNvSpPr>
            <a:spLocks noChangeArrowheads="1"/>
          </p:cNvSpPr>
          <p:nvPr/>
        </p:nvSpPr>
        <p:spPr bwMode="auto">
          <a:xfrm>
            <a:off x="2820988" y="4281488"/>
            <a:ext cx="7313612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9701" name="Picture 7" descr="spec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20988" y="2379662"/>
            <a:ext cx="6362700" cy="171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247630"/>
            <a:ext cx="1644650" cy="1644650"/>
          </a:xfrm>
          <a:prstGeom prst="rect">
            <a:avLst/>
          </a:prstGeom>
          <a:noFill/>
        </p:spPr>
      </p:pic>
      <p:pic>
        <p:nvPicPr>
          <p:cNvPr id="5396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84550" y="1247630"/>
            <a:ext cx="1644650" cy="1644650"/>
          </a:xfrm>
          <a:prstGeom prst="rect">
            <a:avLst/>
          </a:prstGeom>
          <a:noFill/>
        </p:spPr>
      </p:pic>
      <p:pic>
        <p:nvPicPr>
          <p:cNvPr id="5396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1247630"/>
            <a:ext cx="1644650" cy="1644650"/>
          </a:xfrm>
          <a:prstGeom prst="rect">
            <a:avLst/>
          </a:prstGeom>
          <a:noFill/>
        </p:spPr>
      </p:pic>
      <p:pic>
        <p:nvPicPr>
          <p:cNvPr id="5396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13550" y="1247630"/>
            <a:ext cx="1644650" cy="1644650"/>
          </a:xfrm>
          <a:prstGeom prst="rect">
            <a:avLst/>
          </a:prstGeom>
          <a:noFill/>
        </p:spPr>
      </p:pic>
      <p:pic>
        <p:nvPicPr>
          <p:cNvPr id="53965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34400" y="1247630"/>
            <a:ext cx="1644650" cy="1644650"/>
          </a:xfrm>
          <a:prstGeom prst="rect">
            <a:avLst/>
          </a:prstGeom>
          <a:noFill/>
        </p:spPr>
      </p:pic>
      <p:sp>
        <p:nvSpPr>
          <p:cNvPr id="539655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Example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176D353-2D59-4863-AF17-29D54951A290}"/>
              </a:ext>
            </a:extLst>
          </p:cNvPr>
          <p:cNvGrpSpPr/>
          <p:nvPr/>
        </p:nvGrpSpPr>
        <p:grpSpPr>
          <a:xfrm>
            <a:off x="1905000" y="3001817"/>
            <a:ext cx="3784600" cy="3556000"/>
            <a:chOff x="1905000" y="3001817"/>
            <a:chExt cx="3784600" cy="3556000"/>
          </a:xfrm>
        </p:grpSpPr>
        <p:pic>
          <p:nvPicPr>
            <p:cNvPr id="539656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819400" y="3687617"/>
              <a:ext cx="2870200" cy="2870200"/>
            </a:xfrm>
            <a:prstGeom prst="rect">
              <a:avLst/>
            </a:prstGeom>
            <a:noFill/>
          </p:spPr>
        </p:pic>
        <p:sp>
          <p:nvSpPr>
            <p:cNvPr id="539658" name="AutoShape 10"/>
            <p:cNvSpPr>
              <a:spLocks noChangeArrowheads="1"/>
            </p:cNvSpPr>
            <p:nvPr/>
          </p:nvSpPr>
          <p:spPr bwMode="auto">
            <a:xfrm rot="5400000">
              <a:off x="1485900" y="3420917"/>
              <a:ext cx="1676400" cy="838200"/>
            </a:xfrm>
            <a:custGeom>
              <a:avLst/>
              <a:gdLst>
                <a:gd name="G0" fmla="+- 9257 0 0"/>
                <a:gd name="G1" fmla="+- 18514 0 0"/>
                <a:gd name="G2" fmla="+- 7200 0 0"/>
                <a:gd name="G3" fmla="*/ 9257 1 2"/>
                <a:gd name="G4" fmla="+- G3 10800 0"/>
                <a:gd name="G5" fmla="+- 21600 9257 18514"/>
                <a:gd name="G6" fmla="+- 18514 7200 0"/>
                <a:gd name="G7" fmla="*/ G6 1 2"/>
                <a:gd name="G8" fmla="*/ 18514 2 1"/>
                <a:gd name="G9" fmla="+- G8 0 21600"/>
                <a:gd name="G10" fmla="*/ 21600 G0 G1"/>
                <a:gd name="G11" fmla="*/ 21600 G4 G1"/>
                <a:gd name="G12" fmla="*/ 21600 G5 G1"/>
                <a:gd name="G13" fmla="*/ 21600 G7 G1"/>
                <a:gd name="G14" fmla="*/ 18514 1 2"/>
                <a:gd name="G15" fmla="+- G5 0 G4"/>
                <a:gd name="G16" fmla="+- G0 0 G4"/>
                <a:gd name="G17" fmla="*/ G2 G15 G16"/>
                <a:gd name="T0" fmla="*/ 15429 w 21600"/>
                <a:gd name="T1" fmla="*/ 0 h 21600"/>
                <a:gd name="T2" fmla="*/ 9257 w 21600"/>
                <a:gd name="T3" fmla="*/ 7200 h 21600"/>
                <a:gd name="T4" fmla="*/ 0 w 21600"/>
                <a:gd name="T5" fmla="*/ 18001 h 21600"/>
                <a:gd name="T6" fmla="*/ 9257 w 21600"/>
                <a:gd name="T7" fmla="*/ 21600 h 21600"/>
                <a:gd name="T8" fmla="*/ 18514 w 21600"/>
                <a:gd name="T9" fmla="*/ 15000 h 21600"/>
                <a:gd name="T10" fmla="*/ 21600 w 21600"/>
                <a:gd name="T11" fmla="*/ 720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G12 h 21600"/>
                <a:gd name="T20" fmla="*/ G1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7200"/>
                  </a:lnTo>
                  <a:lnTo>
                    <a:pt x="12343" y="7200"/>
                  </a:lnTo>
                  <a:lnTo>
                    <a:pt x="12343" y="14400"/>
                  </a:lnTo>
                  <a:lnTo>
                    <a:pt x="0" y="14400"/>
                  </a:lnTo>
                  <a:lnTo>
                    <a:pt x="0" y="21600"/>
                  </a:lnTo>
                  <a:lnTo>
                    <a:pt x="18514" y="21600"/>
                  </a:lnTo>
                  <a:lnTo>
                    <a:pt x="18514" y="7200"/>
                  </a:lnTo>
                  <a:lnTo>
                    <a:pt x="21600" y="7200"/>
                  </a:lnTo>
                  <a:close/>
                </a:path>
              </a:pathLst>
            </a:custGeom>
            <a:solidFill>
              <a:srgbClr val="FF6600"/>
            </a:solidFill>
            <a:ln w="254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9659" name="Text Box 11"/>
            <p:cNvSpPr txBox="1">
              <a:spLocks noChangeArrowheads="1"/>
            </p:cNvSpPr>
            <p:nvPr/>
          </p:nvSpPr>
          <p:spPr bwMode="auto">
            <a:xfrm>
              <a:off x="3226013" y="3336573"/>
              <a:ext cx="205697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Recovered albedo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26C4695-EACB-4796-9EE2-B76949000051}"/>
              </a:ext>
            </a:extLst>
          </p:cNvPr>
          <p:cNvGrpSpPr/>
          <p:nvPr/>
        </p:nvGrpSpPr>
        <p:grpSpPr>
          <a:xfrm>
            <a:off x="5791200" y="3244334"/>
            <a:ext cx="4343400" cy="3589709"/>
            <a:chOff x="5791200" y="3244334"/>
            <a:chExt cx="4343400" cy="3589709"/>
          </a:xfrm>
        </p:grpSpPr>
        <p:pic>
          <p:nvPicPr>
            <p:cNvPr id="539657" name="Picture 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791200" y="3535218"/>
              <a:ext cx="4343400" cy="3298825"/>
            </a:xfrm>
            <a:prstGeom prst="rect">
              <a:avLst/>
            </a:prstGeom>
            <a:noFill/>
          </p:spPr>
        </p:pic>
        <p:sp>
          <p:nvSpPr>
            <p:cNvPr id="539660" name="Text Box 12"/>
            <p:cNvSpPr txBox="1">
              <a:spLocks noChangeArrowheads="1"/>
            </p:cNvSpPr>
            <p:nvPr/>
          </p:nvSpPr>
          <p:spPr bwMode="auto">
            <a:xfrm>
              <a:off x="6684345" y="3244334"/>
              <a:ext cx="255711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Recovered normal field</a:t>
              </a:r>
            </a:p>
          </p:txBody>
        </p:sp>
      </p:grpSp>
      <p:sp>
        <p:nvSpPr>
          <p:cNvPr id="539661" name="Text Box 13"/>
          <p:cNvSpPr txBox="1">
            <a:spLocks noChangeArrowheads="1"/>
          </p:cNvSpPr>
          <p:nvPr/>
        </p:nvSpPr>
        <p:spPr bwMode="auto">
          <a:xfrm>
            <a:off x="8305801" y="6518130"/>
            <a:ext cx="2244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/>
              <a:t>Forsyth &amp; Ponce, Sec. 5.4</a:t>
            </a:r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D6686F1E-2AA6-4AA7-A034-BE27DA34CA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180" y="1885289"/>
            <a:ext cx="13340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/>
              <a:t>Input views</a:t>
            </a:r>
          </a:p>
        </p:txBody>
      </p:sp>
    </p:spTree>
    <p:extLst>
      <p:ext uri="{BB962C8B-B14F-4D97-AF65-F5344CB8AC3E}">
        <p14:creationId xmlns:p14="http://schemas.microsoft.com/office/powerpoint/2010/main" val="10473904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from </a:t>
            </a:r>
            <a:r>
              <a:rPr lang="en-US" dirty="0" err="1"/>
              <a:t>normals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5677331" cy="518390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Solving the linear system per-pixel gives us an estimated surface normal for each pixel</a:t>
            </a:r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1000" dirty="0"/>
          </a:p>
          <a:p>
            <a:pPr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How can we compute depth from </a:t>
            </a:r>
            <a:r>
              <a:rPr lang="en-US" sz="2800" dirty="0" err="1"/>
              <a:t>normals</a:t>
            </a:r>
            <a:r>
              <a:rPr lang="en-US" sz="2800" dirty="0"/>
              <a:t>?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 err="1"/>
              <a:t>Normals</a:t>
            </a:r>
            <a:r>
              <a:rPr lang="en-US" sz="2400" dirty="0"/>
              <a:t> are like the “derivative” of the true depth</a:t>
            </a:r>
          </a:p>
        </p:txBody>
      </p:sp>
      <p:pic>
        <p:nvPicPr>
          <p:cNvPr id="4" name="Picture 5" descr="buddhas"/>
          <p:cNvPicPr>
            <a:picLocks noChangeAspect="1" noChangeArrowheads="1"/>
          </p:cNvPicPr>
          <p:nvPr/>
        </p:nvPicPr>
        <p:blipFill rotWithShape="1">
          <a:blip r:embed="rId2" cstate="print"/>
          <a:srcRect r="36285"/>
          <a:stretch/>
        </p:blipFill>
        <p:spPr bwMode="auto">
          <a:xfrm>
            <a:off x="6457837" y="1320408"/>
            <a:ext cx="5410341" cy="275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644329" y="4165687"/>
            <a:ext cx="1079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Input photo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54760" y="4165687"/>
            <a:ext cx="17669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Estimated </a:t>
            </a:r>
            <a:r>
              <a:rPr lang="en-US" sz="1400" dirty="0" err="1"/>
              <a:t>normals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10025760" y="4057964"/>
            <a:ext cx="1842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Estimated </a:t>
            </a:r>
            <a:r>
              <a:rPr lang="en-US" sz="1400" dirty="0" err="1"/>
              <a:t>normals</a:t>
            </a:r>
            <a:r>
              <a:rPr lang="en-US" sz="1400" dirty="0"/>
              <a:t> (needle diagram)</a:t>
            </a:r>
          </a:p>
        </p:txBody>
      </p:sp>
    </p:spTree>
    <p:extLst>
      <p:ext uri="{BB962C8B-B14F-4D97-AF65-F5344CB8AC3E}">
        <p14:creationId xmlns:p14="http://schemas.microsoft.com/office/powerpoint/2010/main" val="29461395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 Integration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7326610" cy="478104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Integrating a set of derivatives is easy in 1D</a:t>
            </a:r>
          </a:p>
          <a:p>
            <a:pPr lvl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(similar to Euler’s method from diff. eq. class)</a:t>
            </a:r>
          </a:p>
          <a:p>
            <a:pPr marL="457200" lvl="1" indent="0">
              <a:lnSpc>
                <a:spcPct val="110000"/>
              </a:lnSpc>
              <a:buNone/>
            </a:pPr>
            <a:endParaRPr lang="en-US" sz="2400" dirty="0"/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Could integrate </a:t>
            </a:r>
            <a:r>
              <a:rPr lang="en-US" sz="2800" dirty="0" err="1"/>
              <a:t>normals</a:t>
            </a:r>
            <a:r>
              <a:rPr lang="en-US" sz="2800" dirty="0"/>
              <a:t> in each column / row separately</a:t>
            </a:r>
          </a:p>
          <a:p>
            <a:pPr lvl="1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Wouldn’t give a good surface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Instead, we formulate as a linear system and solve for depths that </a:t>
            </a:r>
            <a:r>
              <a:rPr lang="en-US" sz="2800" i="1" dirty="0"/>
              <a:t>best agree with the surface </a:t>
            </a:r>
            <a:r>
              <a:rPr lang="en-US" sz="2800" i="1" dirty="0" err="1"/>
              <a:t>normals</a:t>
            </a:r>
            <a:endParaRPr lang="en-US" sz="2800" dirty="0"/>
          </a:p>
        </p:txBody>
      </p:sp>
      <p:pic>
        <p:nvPicPr>
          <p:cNvPr id="862210" name="Picture 2" descr="http://upload.wikimedia.org/wikipedia/commons/thumb/1/10/Euler_method.svg/330px-Euler_method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949" y="1015066"/>
            <a:ext cx="3143250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770864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Depth from normals</a:t>
            </a:r>
          </a:p>
        </p:txBody>
      </p:sp>
      <p:sp>
        <p:nvSpPr>
          <p:cNvPr id="441347" name="Rectangle 3"/>
          <p:cNvSpPr>
            <a:spLocks noGrp="1" noChangeArrowheads="1"/>
          </p:cNvSpPr>
          <p:nvPr>
            <p:ph idx="1"/>
          </p:nvPr>
        </p:nvSpPr>
        <p:spPr>
          <a:xfrm>
            <a:off x="2209800" y="5578475"/>
            <a:ext cx="7772400" cy="1219200"/>
          </a:xfrm>
        </p:spPr>
        <p:txBody>
          <a:bodyPr>
            <a:normAutofit fontScale="85000" lnSpcReduction="20000"/>
          </a:bodyPr>
          <a:lstStyle/>
          <a:p>
            <a:pPr>
              <a:buFontTx/>
              <a:buNone/>
            </a:pPr>
            <a:r>
              <a:rPr lang="en-US" dirty="0"/>
              <a:t>Get a similar equation for </a:t>
            </a:r>
            <a:r>
              <a:rPr lang="en-US" b="1" dirty="0"/>
              <a:t>V</a:t>
            </a:r>
            <a:r>
              <a:rPr lang="en-US" b="1" baseline="-25000" dirty="0"/>
              <a:t>2</a:t>
            </a:r>
          </a:p>
          <a:p>
            <a:pPr lvl="1"/>
            <a:r>
              <a:rPr lang="en-US" dirty="0"/>
              <a:t>Each normal gives us two linear constraints on z</a:t>
            </a:r>
          </a:p>
          <a:p>
            <a:pPr lvl="1"/>
            <a:r>
              <a:rPr lang="en-US" dirty="0"/>
              <a:t>compute z values by solving a matrix equation</a:t>
            </a:r>
          </a:p>
        </p:txBody>
      </p:sp>
      <p:sp>
        <p:nvSpPr>
          <p:cNvPr id="30724" name="Freeform 4"/>
          <p:cNvSpPr>
            <a:spLocks/>
          </p:cNvSpPr>
          <p:nvPr/>
        </p:nvSpPr>
        <p:spPr bwMode="auto">
          <a:xfrm>
            <a:off x="5064125" y="1219200"/>
            <a:ext cx="1201738" cy="1600200"/>
          </a:xfrm>
          <a:custGeom>
            <a:avLst/>
            <a:gdLst>
              <a:gd name="T0" fmla="*/ 2147483647 w 865"/>
              <a:gd name="T1" fmla="*/ 0 h 529"/>
              <a:gd name="T2" fmla="*/ 2147483647 w 865"/>
              <a:gd name="T3" fmla="*/ 2147483647 h 529"/>
              <a:gd name="T4" fmla="*/ 2147483647 w 865"/>
              <a:gd name="T5" fmla="*/ 2147483647 h 529"/>
              <a:gd name="T6" fmla="*/ 2147483647 w 865"/>
              <a:gd name="T7" fmla="*/ 2147483647 h 529"/>
              <a:gd name="T8" fmla="*/ 2147483647 w 865"/>
              <a:gd name="T9" fmla="*/ 2147483647 h 529"/>
              <a:gd name="T10" fmla="*/ 2147483647 w 865"/>
              <a:gd name="T11" fmla="*/ 2147483647 h 529"/>
              <a:gd name="T12" fmla="*/ 2147483647 w 865"/>
              <a:gd name="T13" fmla="*/ 2147483647 h 529"/>
              <a:gd name="T14" fmla="*/ 2147483647 w 865"/>
              <a:gd name="T15" fmla="*/ 2147483647 h 529"/>
              <a:gd name="T16" fmla="*/ 2147483647 w 865"/>
              <a:gd name="T17" fmla="*/ 2147483647 h 529"/>
              <a:gd name="T18" fmla="*/ 0 w 865"/>
              <a:gd name="T19" fmla="*/ 2147483647 h 529"/>
              <a:gd name="T20" fmla="*/ 0 w 865"/>
              <a:gd name="T21" fmla="*/ 2147483647 h 529"/>
              <a:gd name="T22" fmla="*/ 0 w 865"/>
              <a:gd name="T23" fmla="*/ 2147483647 h 529"/>
              <a:gd name="T24" fmla="*/ 2147483647 w 865"/>
              <a:gd name="T25" fmla="*/ 2147483647 h 529"/>
              <a:gd name="T26" fmla="*/ 2147483647 w 865"/>
              <a:gd name="T27" fmla="*/ 2147483647 h 529"/>
              <a:gd name="T28" fmla="*/ 2147483647 w 865"/>
              <a:gd name="T29" fmla="*/ 2147483647 h 529"/>
              <a:gd name="T30" fmla="*/ 2147483647 w 865"/>
              <a:gd name="T31" fmla="*/ 2147483647 h 529"/>
              <a:gd name="T32" fmla="*/ 2147483647 w 865"/>
              <a:gd name="T33" fmla="*/ 2147483647 h 529"/>
              <a:gd name="T34" fmla="*/ 2147483647 w 865"/>
              <a:gd name="T35" fmla="*/ 2147483647 h 529"/>
              <a:gd name="T36" fmla="*/ 2147483647 w 865"/>
              <a:gd name="T37" fmla="*/ 2147483647 h 529"/>
              <a:gd name="T38" fmla="*/ 2147483647 w 865"/>
              <a:gd name="T39" fmla="*/ 2147483647 h 529"/>
              <a:gd name="T40" fmla="*/ 2147483647 w 865"/>
              <a:gd name="T41" fmla="*/ 2147483647 h 529"/>
              <a:gd name="T42" fmla="*/ 2147483647 w 865"/>
              <a:gd name="T43" fmla="*/ 2147483647 h 529"/>
              <a:gd name="T44" fmla="*/ 2147483647 w 865"/>
              <a:gd name="T45" fmla="*/ 2147483647 h 529"/>
              <a:gd name="T46" fmla="*/ 2147483647 w 865"/>
              <a:gd name="T47" fmla="*/ 2147483647 h 529"/>
              <a:gd name="T48" fmla="*/ 2147483647 w 865"/>
              <a:gd name="T49" fmla="*/ 2147483647 h 529"/>
              <a:gd name="T50" fmla="*/ 2147483647 w 865"/>
              <a:gd name="T51" fmla="*/ 2147483647 h 529"/>
              <a:gd name="T52" fmla="*/ 2147483647 w 865"/>
              <a:gd name="T53" fmla="*/ 2147483647 h 529"/>
              <a:gd name="T54" fmla="*/ 2147483647 w 865"/>
              <a:gd name="T55" fmla="*/ 2147483647 h 529"/>
              <a:gd name="T56" fmla="*/ 2147483647 w 865"/>
              <a:gd name="T57" fmla="*/ 2147483647 h 529"/>
              <a:gd name="T58" fmla="*/ 2147483647 w 865"/>
              <a:gd name="T59" fmla="*/ 2147483647 h 529"/>
              <a:gd name="T60" fmla="*/ 2147483647 w 865"/>
              <a:gd name="T61" fmla="*/ 2147483647 h 529"/>
              <a:gd name="T62" fmla="*/ 2147483647 w 865"/>
              <a:gd name="T63" fmla="*/ 2147483647 h 529"/>
              <a:gd name="T64" fmla="*/ 2147483647 w 865"/>
              <a:gd name="T65" fmla="*/ 2147483647 h 529"/>
              <a:gd name="T66" fmla="*/ 2147483647 w 865"/>
              <a:gd name="T67" fmla="*/ 2147483647 h 529"/>
              <a:gd name="T68" fmla="*/ 2147483647 w 865"/>
              <a:gd name="T69" fmla="*/ 2147483647 h 529"/>
              <a:gd name="T70" fmla="*/ 2147483647 w 865"/>
              <a:gd name="T71" fmla="*/ 2147483647 h 529"/>
              <a:gd name="T72" fmla="*/ 2147483647 w 865"/>
              <a:gd name="T73" fmla="*/ 2147483647 h 529"/>
              <a:gd name="T74" fmla="*/ 2147483647 w 865"/>
              <a:gd name="T75" fmla="*/ 2147483647 h 529"/>
              <a:gd name="T76" fmla="*/ 2147483647 w 865"/>
              <a:gd name="T77" fmla="*/ 2147483647 h 529"/>
              <a:gd name="T78" fmla="*/ 2147483647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434343"/>
              </a:gs>
              <a:gs pos="100000">
                <a:srgbClr val="DDDDDD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5" name="Line 6"/>
          <p:cNvSpPr>
            <a:spLocks noChangeShapeType="1"/>
          </p:cNvSpPr>
          <p:nvPr/>
        </p:nvSpPr>
        <p:spPr bwMode="auto">
          <a:xfrm flipV="1">
            <a:off x="3735388" y="1981200"/>
            <a:ext cx="1795462" cy="1771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6" name="Line 9"/>
          <p:cNvSpPr>
            <a:spLocks noChangeShapeType="1"/>
          </p:cNvSpPr>
          <p:nvPr/>
        </p:nvSpPr>
        <p:spPr bwMode="auto">
          <a:xfrm flipV="1">
            <a:off x="3057526" y="3733800"/>
            <a:ext cx="677863" cy="666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7" name="Freeform 10"/>
          <p:cNvSpPr>
            <a:spLocks/>
          </p:cNvSpPr>
          <p:nvPr/>
        </p:nvSpPr>
        <p:spPr bwMode="auto">
          <a:xfrm>
            <a:off x="2700339" y="3408364"/>
            <a:ext cx="1220787" cy="2001837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8" name="Line 14"/>
          <p:cNvSpPr>
            <a:spLocks noChangeShapeType="1"/>
          </p:cNvSpPr>
          <p:nvPr/>
        </p:nvSpPr>
        <p:spPr bwMode="auto">
          <a:xfrm flipV="1">
            <a:off x="2414589" y="4400550"/>
            <a:ext cx="642937" cy="628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9" name="Oval 17"/>
          <p:cNvSpPr>
            <a:spLocks noChangeArrowheads="1"/>
          </p:cNvSpPr>
          <p:nvPr/>
        </p:nvSpPr>
        <p:spPr bwMode="auto">
          <a:xfrm>
            <a:off x="3028950" y="4368800"/>
            <a:ext cx="57150" cy="635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30" name="Freeform 20"/>
          <p:cNvSpPr>
            <a:spLocks/>
          </p:cNvSpPr>
          <p:nvPr/>
        </p:nvSpPr>
        <p:spPr bwMode="auto">
          <a:xfrm>
            <a:off x="2057400" y="4979988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31" name="Arc 21"/>
          <p:cNvSpPr>
            <a:spLocks/>
          </p:cNvSpPr>
          <p:nvPr/>
        </p:nvSpPr>
        <p:spPr bwMode="auto">
          <a:xfrm rot="720000">
            <a:off x="2257425" y="4995864"/>
            <a:ext cx="211138" cy="236537"/>
          </a:xfrm>
          <a:custGeom>
            <a:avLst/>
            <a:gdLst>
              <a:gd name="T0" fmla="*/ 0 w 21745"/>
              <a:gd name="T1" fmla="*/ 0 h 21600"/>
              <a:gd name="T2" fmla="*/ 193280113 w 21745"/>
              <a:gd name="T3" fmla="*/ 310623868 h 21600"/>
              <a:gd name="T4" fmla="*/ 1288889 w 21745"/>
              <a:gd name="T5" fmla="*/ 310623868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32" name="Line 22"/>
          <p:cNvSpPr>
            <a:spLocks noChangeShapeType="1"/>
          </p:cNvSpPr>
          <p:nvPr/>
        </p:nvSpPr>
        <p:spPr bwMode="auto">
          <a:xfrm flipH="1">
            <a:off x="2057401" y="4814888"/>
            <a:ext cx="303213" cy="550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33" name="Oval 23"/>
          <p:cNvSpPr>
            <a:spLocks noChangeArrowheads="1"/>
          </p:cNvSpPr>
          <p:nvPr/>
        </p:nvSpPr>
        <p:spPr bwMode="auto">
          <a:xfrm rot="-1860000">
            <a:off x="2335213" y="5000625"/>
            <a:ext cx="100012" cy="19843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34" name="Line 24"/>
          <p:cNvSpPr>
            <a:spLocks noChangeShapeType="1"/>
          </p:cNvSpPr>
          <p:nvPr/>
        </p:nvSpPr>
        <p:spPr bwMode="auto">
          <a:xfrm flipV="1">
            <a:off x="2057401" y="5221288"/>
            <a:ext cx="555625" cy="144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59"/>
          <p:cNvGrpSpPr>
            <a:grpSpLocks/>
          </p:cNvGrpSpPr>
          <p:nvPr/>
        </p:nvGrpSpPr>
        <p:grpSpPr bwMode="auto">
          <a:xfrm>
            <a:off x="5507044" y="1611315"/>
            <a:ext cx="354013" cy="493713"/>
            <a:chOff x="2509" y="1015"/>
            <a:chExt cx="223" cy="311"/>
          </a:xfrm>
        </p:grpSpPr>
        <p:sp>
          <p:nvSpPr>
            <p:cNvPr id="30757" name="Oval 34"/>
            <p:cNvSpPr>
              <a:spLocks noChangeArrowheads="1"/>
            </p:cNvSpPr>
            <p:nvPr/>
          </p:nvSpPr>
          <p:spPr bwMode="auto">
            <a:xfrm>
              <a:off x="2696" y="1286"/>
              <a:ext cx="36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758" name="Oval 33"/>
            <p:cNvSpPr>
              <a:spLocks noChangeArrowheads="1"/>
            </p:cNvSpPr>
            <p:nvPr/>
          </p:nvSpPr>
          <p:spPr bwMode="auto">
            <a:xfrm>
              <a:off x="2509" y="1015"/>
              <a:ext cx="36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62"/>
          <p:cNvGrpSpPr>
            <a:grpSpLocks/>
          </p:cNvGrpSpPr>
          <p:nvPr/>
        </p:nvGrpSpPr>
        <p:grpSpPr bwMode="auto">
          <a:xfrm>
            <a:off x="5199062" y="1654969"/>
            <a:ext cx="714375" cy="427038"/>
            <a:chOff x="2311" y="1039"/>
            <a:chExt cx="450" cy="269"/>
          </a:xfrm>
        </p:grpSpPr>
        <p:grpSp>
          <p:nvGrpSpPr>
            <p:cNvPr id="4" name="Group 60"/>
            <p:cNvGrpSpPr>
              <a:grpSpLocks/>
            </p:cNvGrpSpPr>
            <p:nvPr/>
          </p:nvGrpSpPr>
          <p:grpSpPr bwMode="auto">
            <a:xfrm>
              <a:off x="2518" y="1111"/>
              <a:ext cx="243" cy="197"/>
              <a:chOff x="2518" y="1111"/>
              <a:chExt cx="243" cy="197"/>
            </a:xfrm>
          </p:grpSpPr>
          <p:sp>
            <p:nvSpPr>
              <p:cNvPr id="30755" name="Line 36"/>
              <p:cNvSpPr>
                <a:spLocks noChangeShapeType="1"/>
              </p:cNvSpPr>
              <p:nvPr/>
            </p:nvSpPr>
            <p:spPr bwMode="auto">
              <a:xfrm>
                <a:off x="2518" y="1264"/>
                <a:ext cx="188" cy="44"/>
              </a:xfrm>
              <a:prstGeom prst="line">
                <a:avLst/>
              </a:prstGeom>
              <a:noFill/>
              <a:ln w="28575">
                <a:solidFill>
                  <a:srgbClr val="FFFF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756" name="Text Box 37"/>
              <p:cNvSpPr txBox="1">
                <a:spLocks noChangeArrowheads="1"/>
              </p:cNvSpPr>
              <p:nvPr/>
            </p:nvSpPr>
            <p:spPr bwMode="auto">
              <a:xfrm>
                <a:off x="2543" y="1111"/>
                <a:ext cx="218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dirty="0">
                    <a:solidFill>
                      <a:srgbClr val="FFFF00"/>
                    </a:solidFill>
                  </a:rPr>
                  <a:t>V</a:t>
                </a:r>
                <a:r>
                  <a:rPr lang="en-US" sz="1200" b="1" baseline="-25000" dirty="0">
                    <a:solidFill>
                      <a:srgbClr val="FFFF00"/>
                    </a:solidFill>
                  </a:rPr>
                  <a:t>1</a:t>
                </a:r>
              </a:p>
            </p:txBody>
          </p:sp>
        </p:grpSp>
        <p:grpSp>
          <p:nvGrpSpPr>
            <p:cNvPr id="5" name="Group 61"/>
            <p:cNvGrpSpPr>
              <a:grpSpLocks/>
            </p:cNvGrpSpPr>
            <p:nvPr/>
          </p:nvGrpSpPr>
          <p:grpSpPr bwMode="auto">
            <a:xfrm>
              <a:off x="2311" y="1039"/>
              <a:ext cx="218" cy="209"/>
              <a:chOff x="2311" y="1039"/>
              <a:chExt cx="218" cy="209"/>
            </a:xfrm>
          </p:grpSpPr>
          <p:sp>
            <p:nvSpPr>
              <p:cNvPr id="30753" name="Line 35"/>
              <p:cNvSpPr>
                <a:spLocks noChangeShapeType="1"/>
              </p:cNvSpPr>
              <p:nvPr/>
            </p:nvSpPr>
            <p:spPr bwMode="auto">
              <a:xfrm flipV="1">
                <a:off x="2518" y="1039"/>
                <a:ext cx="2" cy="209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754" name="Text Box 38"/>
              <p:cNvSpPr txBox="1">
                <a:spLocks noChangeArrowheads="1"/>
              </p:cNvSpPr>
              <p:nvPr/>
            </p:nvSpPr>
            <p:spPr bwMode="auto">
              <a:xfrm>
                <a:off x="2311" y="1039"/>
                <a:ext cx="218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200" b="1" dirty="0">
                    <a:solidFill>
                      <a:srgbClr val="FFFF00"/>
                    </a:solidFill>
                  </a:rPr>
                  <a:t>V</a:t>
                </a:r>
                <a:r>
                  <a:rPr lang="en-US" sz="1200" b="1" baseline="-25000" dirty="0">
                    <a:solidFill>
                      <a:srgbClr val="FFFF00"/>
                    </a:solidFill>
                  </a:rPr>
                  <a:t>2</a:t>
                </a:r>
              </a:p>
            </p:txBody>
          </p:sp>
        </p:grpSp>
      </p:grpSp>
      <p:grpSp>
        <p:nvGrpSpPr>
          <p:cNvPr id="6" name="Group 63"/>
          <p:cNvGrpSpPr>
            <a:grpSpLocks/>
          </p:cNvGrpSpPr>
          <p:nvPr/>
        </p:nvGrpSpPr>
        <p:grpSpPr bwMode="auto">
          <a:xfrm>
            <a:off x="5292725" y="1981200"/>
            <a:ext cx="387350" cy="381000"/>
            <a:chOff x="2374" y="1248"/>
            <a:chExt cx="244" cy="240"/>
          </a:xfrm>
        </p:grpSpPr>
        <p:sp>
          <p:nvSpPr>
            <p:cNvPr id="30749" name="Line 39"/>
            <p:cNvSpPr>
              <a:spLocks noChangeShapeType="1"/>
            </p:cNvSpPr>
            <p:nvPr/>
          </p:nvSpPr>
          <p:spPr bwMode="auto">
            <a:xfrm flipH="1">
              <a:off x="2374" y="1248"/>
              <a:ext cx="144" cy="14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750" name="Text Box 40"/>
            <p:cNvSpPr txBox="1">
              <a:spLocks noChangeArrowheads="1"/>
            </p:cNvSpPr>
            <p:nvPr/>
          </p:nvSpPr>
          <p:spPr bwMode="auto">
            <a:xfrm>
              <a:off x="2400" y="1315"/>
              <a:ext cx="21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>
                  <a:solidFill>
                    <a:srgbClr val="FF0000"/>
                  </a:solidFill>
                </a:rPr>
                <a:t>N</a:t>
              </a:r>
              <a:endParaRPr lang="en-US" sz="1200" b="1" baseline="-25000">
                <a:solidFill>
                  <a:srgbClr val="FF0000"/>
                </a:solidFill>
              </a:endParaRPr>
            </a:p>
          </p:txBody>
        </p:sp>
      </p:grpSp>
      <p:pic>
        <p:nvPicPr>
          <p:cNvPr id="30738" name="Picture 50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25725" y="4332288"/>
            <a:ext cx="361950" cy="15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58"/>
          <p:cNvGrpSpPr>
            <a:grpSpLocks/>
          </p:cNvGrpSpPr>
          <p:nvPr/>
        </p:nvGrpSpPr>
        <p:grpSpPr bwMode="auto">
          <a:xfrm>
            <a:off x="2411413" y="4033838"/>
            <a:ext cx="1363662" cy="671512"/>
            <a:chOff x="559" y="2541"/>
            <a:chExt cx="859" cy="423"/>
          </a:xfrm>
        </p:grpSpPr>
        <p:sp>
          <p:nvSpPr>
            <p:cNvPr id="30745" name="Oval 31"/>
            <p:cNvSpPr>
              <a:spLocks noChangeArrowheads="1"/>
            </p:cNvSpPr>
            <p:nvPr/>
          </p:nvSpPr>
          <p:spPr bwMode="auto">
            <a:xfrm>
              <a:off x="1049" y="2805"/>
              <a:ext cx="36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746" name="Oval 32"/>
            <p:cNvSpPr>
              <a:spLocks noChangeArrowheads="1"/>
            </p:cNvSpPr>
            <p:nvPr/>
          </p:nvSpPr>
          <p:spPr bwMode="auto">
            <a:xfrm>
              <a:off x="946" y="2646"/>
              <a:ext cx="36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pic>
          <p:nvPicPr>
            <p:cNvPr id="30747" name="Picture 49" descr="Edittex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59" y="2541"/>
              <a:ext cx="423" cy="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48" name="Picture 51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995" y="2869"/>
              <a:ext cx="423" cy="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0740" name="Picture 56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191000" y="1898650"/>
            <a:ext cx="655638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1" name="Oval 30"/>
          <p:cNvSpPr>
            <a:spLocks noChangeArrowheads="1"/>
          </p:cNvSpPr>
          <p:nvPr/>
        </p:nvSpPr>
        <p:spPr bwMode="auto">
          <a:xfrm>
            <a:off x="5489575" y="1970088"/>
            <a:ext cx="57150" cy="635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42" name="Line 57"/>
          <p:cNvSpPr>
            <a:spLocks noChangeShapeType="1"/>
          </p:cNvSpPr>
          <p:nvPr/>
        </p:nvSpPr>
        <p:spPr bwMode="auto">
          <a:xfrm>
            <a:off x="4876800" y="1981200"/>
            <a:ext cx="609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441409" name="Picture 65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915026" y="3271838"/>
            <a:ext cx="3914775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1412" name="Picture 68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949950" y="4322764"/>
            <a:ext cx="40259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1347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>
              <a:defRPr/>
            </a:pPr>
            <a:r>
              <a:rPr lang="en-US">
                <a:ea typeface="+mj-ea"/>
                <a:sym typeface="Calibri" charset="0"/>
              </a:rPr>
              <a:t>Results</a:t>
            </a:r>
            <a:endParaRPr lang="en-US" sz="1266">
              <a:sym typeface="Calibri" charset="0"/>
            </a:endParaRPr>
          </a:p>
        </p:txBody>
      </p:sp>
      <p:pic>
        <p:nvPicPr>
          <p:cNvPr id="34820" name="Picture 4" descr="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7" y="1629585"/>
            <a:ext cx="9001125" cy="3790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4821" name="Rectangle 5"/>
          <p:cNvSpPr>
            <a:spLocks/>
          </p:cNvSpPr>
          <p:nvPr/>
        </p:nvSpPr>
        <p:spPr bwMode="auto">
          <a:xfrm>
            <a:off x="4878212" y="5599948"/>
            <a:ext cx="2419188" cy="351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45720" tIns="45720" rIns="45720" bIns="45720">
            <a:spAutoFit/>
          </a:bodyPr>
          <a:lstStyle/>
          <a:p>
            <a:pPr algn="ctr" defTabSz="642915">
              <a:defRPr/>
            </a:pPr>
            <a:r>
              <a:rPr lang="en-US" sz="1687" dirty="0">
                <a:latin typeface="+mj-lt"/>
                <a:ea typeface="ＭＳ Ｐゴシック" charset="0"/>
                <a:cs typeface="Arial" charset="0"/>
                <a:sym typeface="Arial" charset="0"/>
              </a:rPr>
              <a:t>from Athos </a:t>
            </a:r>
            <a:r>
              <a:rPr lang="en-US" sz="1687" dirty="0" err="1">
                <a:latin typeface="+mj-lt"/>
                <a:ea typeface="ＭＳ Ｐゴシック" charset="0"/>
                <a:cs typeface="Arial" charset="0"/>
                <a:sym typeface="Arial" charset="0"/>
              </a:rPr>
              <a:t>Georghiades</a:t>
            </a:r>
            <a:endParaRPr lang="en-US" sz="1687" dirty="0">
              <a:latin typeface="+mj-lt"/>
              <a:ea typeface="ＭＳ Ｐゴシック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8499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31748" name="Picture 5" descr="buddh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0231" y="2144409"/>
            <a:ext cx="8491537" cy="275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Photometric Stereo from Colored Lighting</a:t>
            </a:r>
          </a:p>
        </p:txBody>
      </p:sp>
      <p:pic>
        <p:nvPicPr>
          <p:cNvPr id="861186" name="Picture 2" descr="Example reconstruc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103" y="2280539"/>
            <a:ext cx="5023007" cy="334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97301" y="5826151"/>
            <a:ext cx="8698920" cy="877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b="1" dirty="0"/>
              <a:t>Video </a:t>
            </a:r>
            <a:r>
              <a:rPr lang="en-US" sz="1700" b="1" dirty="0" err="1"/>
              <a:t>Normals</a:t>
            </a:r>
            <a:r>
              <a:rPr lang="en-US" sz="1700" b="1" dirty="0"/>
              <a:t> from Colored Lights</a:t>
            </a:r>
          </a:p>
          <a:p>
            <a:r>
              <a:rPr lang="en-US" sz="1700" dirty="0"/>
              <a:t>Gabriel J. </a:t>
            </a:r>
            <a:r>
              <a:rPr lang="en-US" sz="1700" dirty="0" err="1"/>
              <a:t>Brostow</a:t>
            </a:r>
            <a:r>
              <a:rPr lang="en-US" sz="1700" dirty="0"/>
              <a:t>, Carlos Hernández, George </a:t>
            </a:r>
            <a:r>
              <a:rPr lang="en-US" sz="1700" dirty="0" err="1"/>
              <a:t>Vogiatzis</a:t>
            </a:r>
            <a:r>
              <a:rPr lang="en-US" sz="1700" dirty="0"/>
              <a:t>, </a:t>
            </a:r>
            <a:r>
              <a:rPr lang="en-US" sz="1700" dirty="0" err="1"/>
              <a:t>Björn</a:t>
            </a:r>
            <a:r>
              <a:rPr lang="en-US" sz="1700" dirty="0"/>
              <a:t> </a:t>
            </a:r>
            <a:r>
              <a:rPr lang="en-US" sz="1700" dirty="0" err="1"/>
              <a:t>Stenger</a:t>
            </a:r>
            <a:r>
              <a:rPr lang="en-US" sz="1700" dirty="0"/>
              <a:t>, Roberto </a:t>
            </a:r>
            <a:r>
              <a:rPr lang="en-US" sz="1700" dirty="0" err="1"/>
              <a:t>Cipolla</a:t>
            </a:r>
            <a:endParaRPr lang="en-US" sz="1700" dirty="0"/>
          </a:p>
          <a:p>
            <a:r>
              <a:rPr lang="en-US" sz="1700" dirty="0">
                <a:hlinkClick r:id="rId3"/>
              </a:rPr>
              <a:t>IEEE TPAMI</a:t>
            </a:r>
            <a:r>
              <a:rPr lang="en-US" sz="1700" dirty="0"/>
              <a:t>, Vol. 33, No. 10, pages 2104-2114, October 2011.</a:t>
            </a:r>
          </a:p>
        </p:txBody>
      </p:sp>
      <p:pic>
        <p:nvPicPr>
          <p:cNvPr id="8611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109" y="2316750"/>
            <a:ext cx="4077830" cy="324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0238281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74160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7B9B1-C480-4874-AF8A-456734930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FFC3C-DF2A-4CA1-A133-BC828359B5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 4 (stereo) released today, due Friday, April 1, at 8pm</a:t>
            </a:r>
          </a:p>
          <a:p>
            <a:r>
              <a:rPr lang="en-US" dirty="0"/>
              <a:t>To be done in groups of 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313547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now, ignore </a:t>
            </a:r>
            <a:r>
              <a:rPr lang="en-US" dirty="0" err="1"/>
              <a:t>specular</a:t>
            </a:r>
            <a:r>
              <a:rPr lang="en-US" dirty="0"/>
              <a:t> reflection</a:t>
            </a:r>
          </a:p>
        </p:txBody>
      </p:sp>
      <p:pic>
        <p:nvPicPr>
          <p:cNvPr id="5122" name="Picture 2" descr="http://www.akworld.net/webblog/wp-content/uploads/2007/06/reflec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1600200"/>
            <a:ext cx="3832006" cy="4621284"/>
          </a:xfrm>
          <a:prstGeom prst="rect">
            <a:avLst/>
          </a:prstGeom>
          <a:noFill/>
        </p:spPr>
      </p:pic>
      <p:pic>
        <p:nvPicPr>
          <p:cNvPr id="5124" name="Picture 4" descr="Reflec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2133600"/>
            <a:ext cx="4648200" cy="3654648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038656" y="6520939"/>
            <a:ext cx="65967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Slides from Photometric Methods for 3D Modeling, Matsushita, Wilburn, Ben-Ezra</a:t>
            </a:r>
          </a:p>
        </p:txBody>
      </p:sp>
    </p:spTree>
    <p:extLst>
      <p:ext uri="{BB962C8B-B14F-4D97-AF65-F5344CB8AC3E}">
        <p14:creationId xmlns:p14="http://schemas.microsoft.com/office/powerpoint/2010/main" val="95653240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Refraction…</a:t>
            </a:r>
          </a:p>
        </p:txBody>
      </p:sp>
      <p:pic>
        <p:nvPicPr>
          <p:cNvPr id="71682" name="Picture 2" descr="http://farm2.static.flickr.com/1320/902941386_6a0c368f8c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981200"/>
            <a:ext cx="4889500" cy="3672558"/>
          </a:xfrm>
          <a:prstGeom prst="rect">
            <a:avLst/>
          </a:prstGeom>
          <a:noFill/>
        </p:spPr>
      </p:pic>
      <p:pic>
        <p:nvPicPr>
          <p:cNvPr id="71684" name="Picture 4" descr="http://levelofdetail.files.wordpress.com/2008/01/caustic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1981201"/>
            <a:ext cx="3924300" cy="3629025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038656" y="6520939"/>
            <a:ext cx="65967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Slides from Photometric Methods for 3D Modeling, Matsushita, Wilburn, Ben-Ezra</a:t>
            </a:r>
          </a:p>
        </p:txBody>
      </p:sp>
    </p:spTree>
    <p:extLst>
      <p:ext uri="{BB962C8B-B14F-4D97-AF65-F5344CB8AC3E}">
        <p14:creationId xmlns:p14="http://schemas.microsoft.com/office/powerpoint/2010/main" val="254963046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</a:t>
            </a:r>
            <a:r>
              <a:rPr lang="en-US" dirty="0" err="1"/>
              <a:t>Interreflections</a:t>
            </a:r>
            <a:r>
              <a:rPr lang="en-US" dirty="0"/>
              <a:t>…</a:t>
            </a:r>
          </a:p>
        </p:txBody>
      </p:sp>
      <p:pic>
        <p:nvPicPr>
          <p:cNvPr id="72706" name="Picture 2" descr="Room sweet roo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1524000"/>
            <a:ext cx="3276600" cy="5007904"/>
          </a:xfrm>
          <a:prstGeom prst="rect">
            <a:avLst/>
          </a:prstGeom>
          <a:noFill/>
        </p:spPr>
      </p:pic>
      <p:pic>
        <p:nvPicPr>
          <p:cNvPr id="72708" name="Picture 4" descr="Room with a tab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1524000"/>
            <a:ext cx="3617781" cy="50292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038656" y="6520939"/>
            <a:ext cx="65967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Slides from Photometric Methods for 3D Modeling, Matsushita, Wilburn, Ben-Ezra</a:t>
            </a:r>
          </a:p>
        </p:txBody>
      </p:sp>
    </p:spTree>
    <p:extLst>
      <p:ext uri="{BB962C8B-B14F-4D97-AF65-F5344CB8AC3E}">
        <p14:creationId xmlns:p14="http://schemas.microsoft.com/office/powerpoint/2010/main" val="3553219324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And Subsurface Scattering…</a:t>
            </a:r>
          </a:p>
        </p:txBody>
      </p:sp>
      <p:pic>
        <p:nvPicPr>
          <p:cNvPr id="75778" name="Picture 2" descr="http://www.atlsemi.com/ver3/products/tech/cinefx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600200"/>
            <a:ext cx="4191000" cy="4191000"/>
          </a:xfrm>
          <a:prstGeom prst="rect">
            <a:avLst/>
          </a:prstGeom>
          <a:noFill/>
        </p:spPr>
      </p:pic>
      <p:pic>
        <p:nvPicPr>
          <p:cNvPr id="7578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1" y="2286001"/>
            <a:ext cx="4200525" cy="3093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038656" y="6520939"/>
            <a:ext cx="65967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Slides from Photometric Methods for 3D Modeling, Matsushita, Wilburn, Ben-Ezra</a:t>
            </a:r>
          </a:p>
        </p:txBody>
      </p:sp>
    </p:spTree>
    <p:extLst>
      <p:ext uri="{BB962C8B-B14F-4D97-AF65-F5344CB8AC3E}">
        <p14:creationId xmlns:p14="http://schemas.microsoft.com/office/powerpoint/2010/main" val="685523077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Limitations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600201"/>
            <a:ext cx="10972800" cy="4869057"/>
          </a:xfrm>
        </p:spPr>
        <p:txBody>
          <a:bodyPr>
            <a:normAutofit fontScale="85000" lnSpcReduction="20000"/>
          </a:bodyPr>
          <a:lstStyle/>
          <a:p>
            <a:pPr>
              <a:buFontTx/>
              <a:buNone/>
            </a:pPr>
            <a:r>
              <a:rPr lang="en-US" dirty="0"/>
              <a:t>Bigger problems</a:t>
            </a:r>
          </a:p>
          <a:p>
            <a:pPr lvl="1"/>
            <a:r>
              <a:rPr lang="en-US" dirty="0"/>
              <a:t>doesn’t work for shiny things, semi-translucent things</a:t>
            </a:r>
          </a:p>
          <a:p>
            <a:pPr lvl="1"/>
            <a:r>
              <a:rPr lang="en-US" dirty="0"/>
              <a:t>shadows, inter-reflections</a:t>
            </a:r>
          </a:p>
          <a:p>
            <a:pPr>
              <a:buFontTx/>
              <a:buNone/>
            </a:pPr>
            <a:r>
              <a:rPr lang="en-US" dirty="0"/>
              <a:t>Smaller problems</a:t>
            </a:r>
          </a:p>
          <a:p>
            <a:pPr lvl="1"/>
            <a:r>
              <a:rPr lang="en-US" dirty="0"/>
              <a:t>camera and lights have to be distant</a:t>
            </a:r>
          </a:p>
          <a:p>
            <a:pPr lvl="1"/>
            <a:r>
              <a:rPr lang="en-US" dirty="0"/>
              <a:t>calibration requirements</a:t>
            </a:r>
          </a:p>
          <a:p>
            <a:pPr lvl="2"/>
            <a:r>
              <a:rPr lang="en-US" dirty="0"/>
              <a:t>measure light source directions, intensities</a:t>
            </a:r>
          </a:p>
          <a:p>
            <a:pPr lvl="2"/>
            <a:r>
              <a:rPr lang="en-US" dirty="0"/>
              <a:t>camera response function</a:t>
            </a:r>
          </a:p>
          <a:p>
            <a:pPr>
              <a:buFontTx/>
              <a:buNone/>
            </a:pPr>
            <a:r>
              <a:rPr lang="en-US" dirty="0"/>
              <a:t>Newer work addresses some of these issues</a:t>
            </a:r>
          </a:p>
          <a:p>
            <a:pPr>
              <a:buFontTx/>
              <a:buNone/>
            </a:pPr>
            <a:r>
              <a:rPr lang="en-US" dirty="0"/>
              <a:t>Some pointers for further reading:</a:t>
            </a:r>
          </a:p>
          <a:p>
            <a:pPr lvl="1"/>
            <a:r>
              <a:rPr lang="en-US" sz="1600" dirty="0"/>
              <a:t>Zickler, </a:t>
            </a:r>
            <a:r>
              <a:rPr lang="en-US" sz="1600" dirty="0" err="1"/>
              <a:t>Belhumeur</a:t>
            </a:r>
            <a:r>
              <a:rPr lang="en-US" sz="1600" dirty="0"/>
              <a:t>, and Kriegman, </a:t>
            </a:r>
            <a:r>
              <a:rPr lang="en-US" sz="1600" i="1" dirty="0"/>
              <a:t>"</a:t>
            </a:r>
            <a:r>
              <a:rPr lang="en-US" sz="1600" i="1" dirty="0">
                <a:hlinkClick r:id="rId2"/>
              </a:rPr>
              <a:t>Helmholtz </a:t>
            </a:r>
            <a:r>
              <a:rPr lang="en-US" sz="1600" i="1" dirty="0" err="1">
                <a:hlinkClick r:id="rId2"/>
              </a:rPr>
              <a:t>Stereopsis</a:t>
            </a:r>
            <a:r>
              <a:rPr lang="en-US" sz="1600" i="1" dirty="0">
                <a:hlinkClick r:id="rId2"/>
              </a:rPr>
              <a:t>: Exploiting Reciprocity for Surface Reconstruction</a:t>
            </a:r>
            <a:r>
              <a:rPr lang="en-US" sz="1600" i="1" dirty="0"/>
              <a:t>."</a:t>
            </a:r>
            <a:r>
              <a:rPr lang="en-US" sz="1600" dirty="0"/>
              <a:t> IJCV, Vol. 49 No. 2/3, pp 215-227.</a:t>
            </a:r>
            <a:r>
              <a:rPr lang="en-US" dirty="0"/>
              <a:t> </a:t>
            </a:r>
          </a:p>
          <a:p>
            <a:pPr lvl="1"/>
            <a:r>
              <a:rPr lang="en-US" sz="1600" dirty="0"/>
              <a:t>Hertzmann &amp; Seitz, “</a:t>
            </a:r>
            <a:r>
              <a:rPr lang="en-US" sz="1600" i="1" dirty="0">
                <a:hlinkClick r:id="rId3"/>
              </a:rPr>
              <a:t>Example-Based Photometric Stereo: Shape Reconstruction with General, Varying BRDFs</a:t>
            </a:r>
            <a:r>
              <a:rPr lang="en-US" sz="1600" dirty="0"/>
              <a:t>.” IEEE Trans. PAMI 2005</a:t>
            </a:r>
          </a:p>
        </p:txBody>
      </p:sp>
    </p:spTree>
    <p:extLst>
      <p:ext uri="{BB962C8B-B14F-4D97-AF65-F5344CB8AC3E}">
        <p14:creationId xmlns:p14="http://schemas.microsoft.com/office/powerpoint/2010/main" val="16117521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63141"/>
            <a:ext cx="9144000" cy="4531718"/>
          </a:xfrm>
          <a:prstGeom prst="rect">
            <a:avLst/>
          </a:prstGeom>
        </p:spPr>
      </p:pic>
      <p:sp>
        <p:nvSpPr>
          <p:cNvPr id="5" name="Rectangle 4"/>
          <p:cNvSpPr>
            <a:spLocks/>
          </p:cNvSpPr>
          <p:nvPr/>
        </p:nvSpPr>
        <p:spPr bwMode="auto">
          <a:xfrm>
            <a:off x="4113298" y="6268897"/>
            <a:ext cx="3964291" cy="461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defTabSz="41075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dirty="0">
                <a:solidFill>
                  <a:srgbClr val="000000"/>
                </a:solidFill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Johnson and </a:t>
            </a:r>
            <a:r>
              <a:rPr lang="en-US" sz="2531" dirty="0" err="1">
                <a:solidFill>
                  <a:srgbClr val="000000"/>
                </a:solidFill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Adelson</a:t>
            </a:r>
            <a:r>
              <a:rPr lang="en-US" sz="2531" dirty="0">
                <a:solidFill>
                  <a:srgbClr val="000000"/>
                </a:solidFill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, 2009</a:t>
            </a:r>
            <a:endParaRPr lang="en-US" sz="1266" dirty="0">
              <a:solidFill>
                <a:srgbClr val="000000"/>
              </a:solidFill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794097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1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845" y="696517"/>
            <a:ext cx="7072313" cy="5464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Rectangle 4"/>
          <p:cNvSpPr>
            <a:spLocks/>
          </p:cNvSpPr>
          <p:nvPr/>
        </p:nvSpPr>
        <p:spPr bwMode="auto">
          <a:xfrm>
            <a:off x="4113298" y="6268897"/>
            <a:ext cx="3964291" cy="461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 defTabSz="410751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31" dirty="0">
                <a:solidFill>
                  <a:srgbClr val="000000"/>
                </a:solidFill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Johnson and </a:t>
            </a:r>
            <a:r>
              <a:rPr lang="en-US" sz="2531" dirty="0" err="1">
                <a:solidFill>
                  <a:srgbClr val="000000"/>
                </a:solidFill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Adelson</a:t>
            </a:r>
            <a:r>
              <a:rPr lang="en-US" sz="2531" dirty="0">
                <a:solidFill>
                  <a:srgbClr val="000000"/>
                </a:solidFill>
                <a:latin typeface="Helvetica Light" charset="0"/>
                <a:ea typeface="ＭＳ Ｐゴシック" charset="0"/>
                <a:cs typeface="Helvetica Light" charset="0"/>
                <a:sym typeface="Helvetica Light" charset="0"/>
              </a:rPr>
              <a:t>, 2009</a:t>
            </a:r>
            <a:endParaRPr lang="en-US" sz="1266" dirty="0">
              <a:solidFill>
                <a:srgbClr val="000000"/>
              </a:solidFill>
              <a:latin typeface="Helvetica Light" charset="0"/>
              <a:ea typeface="ＭＳ Ｐゴシック" charset="0"/>
              <a:cs typeface="Helvetica Light" charset="0"/>
              <a:sym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131830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845" y="696517"/>
            <a:ext cx="7072313" cy="5464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8504649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845" y="696517"/>
            <a:ext cx="7072313" cy="5464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1442985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" descr="pasted-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845" y="696517"/>
            <a:ext cx="7072313" cy="5464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397175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66FCE-97E1-4305-942B-13912DC81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450945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Recap: </a:t>
            </a:r>
            <a:br>
              <a:rPr lang="en-US" dirty="0"/>
            </a:br>
            <a:r>
              <a:rPr lang="en-US" dirty="0"/>
              <a:t>Lambertian (Diffuse) Reflectance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638035F-E8A6-479F-829E-CA07ED02C1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6379" y="3475976"/>
            <a:ext cx="4672208" cy="3101128"/>
          </a:xfrm>
        </p:spPr>
        <p:txBody>
          <a:bodyPr>
            <a:normAutofit/>
          </a:bodyPr>
          <a:lstStyle/>
          <a:p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2800" dirty="0"/>
              <a:t>: observed image intensity</a:t>
            </a:r>
          </a:p>
          <a:p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8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800" i="1" baseline="-25000" dirty="0"/>
              <a:t> </a:t>
            </a:r>
            <a:r>
              <a:rPr lang="en-US" sz="2800" dirty="0"/>
              <a:t>: object albedo</a:t>
            </a:r>
            <a:endParaRPr lang="en-US" sz="2800" baseline="-25000" dirty="0"/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i="1" dirty="0"/>
              <a:t> </a:t>
            </a:r>
            <a:r>
              <a:rPr lang="en-US" sz="2800" dirty="0"/>
              <a:t>: surface normal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800" dirty="0"/>
              <a:t> : light source direction</a:t>
            </a:r>
            <a:endParaRPr lang="en-US" sz="2800" i="1" dirty="0"/>
          </a:p>
        </p:txBody>
      </p:sp>
      <p:pic>
        <p:nvPicPr>
          <p:cNvPr id="4" name="Picture 2" descr="shade_geom">
            <a:extLst>
              <a:ext uri="{FF2B5EF4-FFF2-40B4-BE49-F238E27FC236}">
                <a16:creationId xmlns:a16="http://schemas.microsoft.com/office/drawing/2014/main" id="{DB991DAB-AF39-454D-99CB-6CA6E476F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070" y="1661847"/>
            <a:ext cx="2928938" cy="214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5" descr="Edittex">
            <a:extLst>
              <a:ext uri="{FF2B5EF4-FFF2-40B4-BE49-F238E27FC236}">
                <a16:creationId xmlns:a16="http://schemas.microsoft.com/office/drawing/2014/main" id="{9BBB40FA-816B-4C9C-94FF-55B1BF6224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437" y="2467752"/>
            <a:ext cx="3341936" cy="619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FA27243-9333-4D31-87CA-3E3BB42EBA3B}"/>
              </a:ext>
            </a:extLst>
          </p:cNvPr>
          <p:cNvGrpSpPr/>
          <p:nvPr/>
        </p:nvGrpSpPr>
        <p:grpSpPr>
          <a:xfrm>
            <a:off x="2448162" y="3879133"/>
            <a:ext cx="8321438" cy="2945040"/>
            <a:chOff x="924162" y="3879133"/>
            <a:chExt cx="8321438" cy="2945040"/>
          </a:xfrm>
        </p:grpSpPr>
        <p:pic>
          <p:nvPicPr>
            <p:cNvPr id="6" name="Picture 3" descr="pasted-image.jpg">
              <a:extLst>
                <a:ext uri="{FF2B5EF4-FFF2-40B4-BE49-F238E27FC236}">
                  <a16:creationId xmlns:a16="http://schemas.microsoft.com/office/drawing/2014/main" id="{A949AB19-FED7-4057-BCA8-040B44892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96" t="7683" r="14838" b="5634"/>
            <a:stretch>
              <a:fillRect/>
            </a:stretch>
          </p:blipFill>
          <p:spPr bwMode="auto">
            <a:xfrm>
              <a:off x="924162" y="3879133"/>
              <a:ext cx="2908846" cy="28775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72C6721-924E-489C-90FB-8922A3DEC3A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80146" y="6356959"/>
              <a:ext cx="845506" cy="14404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0BB810F-DEBD-4173-A6C4-29501F3E9E92}"/>
                </a:ext>
              </a:extLst>
            </p:cNvPr>
            <p:cNvSpPr txBox="1"/>
            <p:nvPr/>
          </p:nvSpPr>
          <p:spPr>
            <a:xfrm>
              <a:off x="4872626" y="6177842"/>
              <a:ext cx="43729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Lambertian sphere with constant albedo lit by a directional light source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99998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1" descr="pasted-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974" y="50230"/>
            <a:ext cx="9008939" cy="675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1772663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+mj-ea"/>
              <a:sym typeface="Calibri" charset="0"/>
            </a:endParaRPr>
          </a:p>
        </p:txBody>
      </p:sp>
      <p:pic>
        <p:nvPicPr>
          <p:cNvPr id="68610" name="Picture 3" descr="Screen Shot 2016-04-11 at 9.39.0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8"/>
          <a:stretch>
            <a:fillRect/>
          </a:stretch>
        </p:blipFill>
        <p:spPr bwMode="auto">
          <a:xfrm>
            <a:off x="1524000" y="0"/>
            <a:ext cx="8813602" cy="23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4" descr="Screen Shot 2016-04-11 at 9.38.3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9"/>
          <a:stretch>
            <a:fillRect/>
          </a:stretch>
        </p:blipFill>
        <p:spPr bwMode="auto">
          <a:xfrm>
            <a:off x="2559845" y="2357439"/>
            <a:ext cx="6375797" cy="4566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6164754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>
              <a:ea typeface="+mj-ea"/>
              <a:sym typeface="Calibri" charset="0"/>
            </a:endParaRPr>
          </a:p>
        </p:txBody>
      </p:sp>
      <p:pic>
        <p:nvPicPr>
          <p:cNvPr id="69634" name="Picture 5" descr="Screen Shot 2016-04-11 at 9.38.2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4" t="7672" r="4874"/>
          <a:stretch>
            <a:fillRect/>
          </a:stretch>
        </p:blipFill>
        <p:spPr bwMode="auto">
          <a:xfrm>
            <a:off x="1649016" y="535782"/>
            <a:ext cx="9007822" cy="5679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7492281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76428" y="6144873"/>
            <a:ext cx="108391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  <a:latin typeface="Myriad Pro" panose="020B0503030403020204"/>
                <a:ea typeface="ＭＳ Ｐゴシック"/>
                <a:cs typeface="Calibri"/>
                <a:hlinkClick r:id="rId2"/>
              </a:rPr>
              <a:t>https://www.youtube.com/watch?v=S7gXih4XS7A</a:t>
            </a:r>
            <a:endParaRPr lang="en-US" dirty="0">
              <a:solidFill>
                <a:srgbClr val="000000"/>
              </a:solidFill>
              <a:latin typeface="Myriad Pro" panose="020B0503030403020204"/>
              <a:ea typeface="ＭＳ Ｐゴシック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9611" y="713128"/>
            <a:ext cx="7352778" cy="543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674598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260AA6-B37C-4CA7-8DAB-6086C737D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87079"/>
            <a:ext cx="9144000" cy="648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93665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07288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782" y="-23812"/>
            <a:ext cx="10880436" cy="1143000"/>
          </a:xfrm>
        </p:spPr>
        <p:txBody>
          <a:bodyPr>
            <a:noAutofit/>
          </a:bodyPr>
          <a:lstStyle/>
          <a:p>
            <a:r>
              <a:rPr lang="en-US" sz="3600" dirty="0"/>
              <a:t>Can we determine shape from lighting?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209800" y="4843600"/>
            <a:ext cx="7772400" cy="201440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Are these spheres?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Or just flat discs painted with varying albedo?</a:t>
            </a:r>
          </a:p>
        </p:txBody>
      </p:sp>
      <p:pic>
        <p:nvPicPr>
          <p:cNvPr id="859138" name="Picture 2" descr="http://mmack.files.wordpress.com/2009/12/diffuse_spher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19" y="1116956"/>
            <a:ext cx="4857750" cy="335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51441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Single Image: Shape from shading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5583382" y="1282191"/>
            <a:ext cx="3200400" cy="750455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en-US" sz="2400" dirty="0"/>
              <a:t>Suppose (for now)  </a:t>
            </a:r>
          </a:p>
        </p:txBody>
      </p:sp>
      <p:pic>
        <p:nvPicPr>
          <p:cNvPr id="25604" name="Picture 10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67051" y="1378706"/>
            <a:ext cx="103346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4"/>
          <p:cNvGrpSpPr>
            <a:grpSpLocks noChangeAspect="1"/>
          </p:cNvGrpSpPr>
          <p:nvPr/>
        </p:nvGrpSpPr>
        <p:grpSpPr bwMode="auto">
          <a:xfrm>
            <a:off x="2609850" y="1551203"/>
            <a:ext cx="2133600" cy="1558925"/>
            <a:chOff x="912" y="2832"/>
            <a:chExt cx="1928" cy="1408"/>
          </a:xfrm>
        </p:grpSpPr>
        <p:pic>
          <p:nvPicPr>
            <p:cNvPr id="25608" name="Picture 19" descr="shade_geom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912" y="2832"/>
              <a:ext cx="1928" cy="1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09" name="Picture 20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619" y="3487"/>
              <a:ext cx="127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10" name="Freeform 21"/>
            <p:cNvSpPr>
              <a:spLocks noChangeAspect="1"/>
            </p:cNvSpPr>
            <p:nvPr/>
          </p:nvSpPr>
          <p:spPr bwMode="auto">
            <a:xfrm>
              <a:off x="1653" y="3657"/>
              <a:ext cx="162" cy="114"/>
            </a:xfrm>
            <a:custGeom>
              <a:avLst/>
              <a:gdLst>
                <a:gd name="T0" fmla="*/ 0 w 240"/>
                <a:gd name="T1" fmla="*/ 52 h 168"/>
                <a:gd name="T2" fmla="*/ 30 w 240"/>
                <a:gd name="T3" fmla="*/ 7 h 168"/>
                <a:gd name="T4" fmla="*/ 74 w 240"/>
                <a:gd name="T5" fmla="*/ 7 h 168"/>
                <a:gd name="T6" fmla="*/ 0 60000 65536"/>
                <a:gd name="T7" fmla="*/ 0 60000 65536"/>
                <a:gd name="T8" fmla="*/ 0 60000 65536"/>
                <a:gd name="T9" fmla="*/ 0 w 240"/>
                <a:gd name="T10" fmla="*/ 0 h 168"/>
                <a:gd name="T11" fmla="*/ 240 w 240"/>
                <a:gd name="T12" fmla="*/ 168 h 1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" h="168">
                  <a:moveTo>
                    <a:pt x="0" y="168"/>
                  </a:moveTo>
                  <a:cubicBezTo>
                    <a:pt x="28" y="108"/>
                    <a:pt x="56" y="48"/>
                    <a:pt x="96" y="24"/>
                  </a:cubicBezTo>
                  <a:cubicBezTo>
                    <a:pt x="136" y="0"/>
                    <a:pt x="188" y="12"/>
                    <a:pt x="240" y="24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434206" name="Picture 30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50182" y="1950543"/>
            <a:ext cx="2133600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4207" name="Rectangle 31"/>
          <p:cNvSpPr>
            <a:spLocks noChangeArrowheads="1"/>
          </p:cNvSpPr>
          <p:nvPr/>
        </p:nvSpPr>
        <p:spPr bwMode="auto">
          <a:xfrm>
            <a:off x="1440873" y="3581400"/>
            <a:ext cx="9462654" cy="3124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0962" tIns="39688" rIns="80962" bIns="39688"/>
          <a:lstStyle/>
          <a:p>
            <a:pPr marL="342900" indent="-342900">
              <a:spcBef>
                <a:spcPct val="20000"/>
              </a:spcBef>
            </a:pPr>
            <a:r>
              <a:rPr lang="en-US" sz="2000" dirty="0">
                <a:solidFill>
                  <a:srgbClr val="000000"/>
                </a:solidFill>
              </a:rPr>
              <a:t>You can directly measure angle between normal and light source</a:t>
            </a:r>
            <a:endParaRPr lang="en-US" sz="2000" b="1" dirty="0">
              <a:solidFill>
                <a:srgbClr val="000000"/>
              </a:solidFill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Not quite enough information to compute surface shape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But can be if you add some additional info, for example</a:t>
            </a:r>
          </a:p>
          <a:p>
            <a:pPr marL="1143000" lvl="2" indent="-228600">
              <a:spcBef>
                <a:spcPct val="20000"/>
              </a:spcBef>
              <a:buFontTx/>
              <a:buChar char="–"/>
            </a:pPr>
            <a:r>
              <a:rPr lang="en-US" dirty="0">
                <a:solidFill>
                  <a:srgbClr val="000000"/>
                </a:solidFill>
              </a:rPr>
              <a:t>assume a few of the </a:t>
            </a:r>
            <a:r>
              <a:rPr lang="en-US" dirty="0" err="1">
                <a:solidFill>
                  <a:srgbClr val="000000"/>
                </a:solidFill>
              </a:rPr>
              <a:t>normals</a:t>
            </a:r>
            <a:r>
              <a:rPr lang="en-US" dirty="0">
                <a:solidFill>
                  <a:srgbClr val="000000"/>
                </a:solidFill>
              </a:rPr>
              <a:t> are known (e.g., along silhouette)</a:t>
            </a:r>
          </a:p>
          <a:p>
            <a:pPr marL="1143000" lvl="2" indent="-228600">
              <a:spcBef>
                <a:spcPct val="20000"/>
              </a:spcBef>
              <a:buFontTx/>
              <a:buChar char="–"/>
            </a:pPr>
            <a:r>
              <a:rPr lang="en-US" dirty="0">
                <a:solidFill>
                  <a:srgbClr val="000000"/>
                </a:solidFill>
              </a:rPr>
              <a:t>constraints on neighboring </a:t>
            </a:r>
            <a:r>
              <a:rPr lang="en-US" dirty="0" err="1">
                <a:solidFill>
                  <a:srgbClr val="000000"/>
                </a:solidFill>
              </a:rPr>
              <a:t>normals</a:t>
            </a:r>
            <a:r>
              <a:rPr lang="en-US" dirty="0">
                <a:solidFill>
                  <a:srgbClr val="000000"/>
                </a:solidFill>
              </a:rPr>
              <a:t>—“</a:t>
            </a:r>
            <a:r>
              <a:rPr lang="en-US" dirty="0" err="1">
                <a:solidFill>
                  <a:srgbClr val="000000"/>
                </a:solidFill>
              </a:rPr>
              <a:t>integrability</a:t>
            </a:r>
            <a:r>
              <a:rPr lang="en-US" dirty="0">
                <a:solidFill>
                  <a:srgbClr val="000000"/>
                </a:solidFill>
              </a:rPr>
              <a:t>” </a:t>
            </a:r>
          </a:p>
          <a:p>
            <a:pPr marL="1143000" lvl="2" indent="-228600">
              <a:spcBef>
                <a:spcPct val="20000"/>
              </a:spcBef>
              <a:buFontTx/>
              <a:buChar char="–"/>
            </a:pPr>
            <a:r>
              <a:rPr lang="en-US" dirty="0">
                <a:solidFill>
                  <a:srgbClr val="000000"/>
                </a:solidFill>
              </a:rPr>
              <a:t>smoothness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Hard to get it to work well in practice</a:t>
            </a:r>
          </a:p>
          <a:p>
            <a:pPr marL="1143000" lvl="2" indent="-228600">
              <a:spcBef>
                <a:spcPct val="20000"/>
              </a:spcBef>
              <a:buFontTx/>
              <a:buChar char="–"/>
            </a:pPr>
            <a:r>
              <a:rPr lang="en-US" dirty="0">
                <a:solidFill>
                  <a:srgbClr val="000000"/>
                </a:solidFill>
              </a:rPr>
              <a:t>plus, how many real objects have constant albedo?</a:t>
            </a:r>
          </a:p>
          <a:p>
            <a:pPr marL="1143000" lvl="2" indent="-228600">
              <a:spcBef>
                <a:spcPct val="20000"/>
              </a:spcBef>
              <a:buFontTx/>
              <a:buChar char="–"/>
            </a:pPr>
            <a:r>
              <a:rPr lang="en-US" dirty="0">
                <a:solidFill>
                  <a:srgbClr val="000000"/>
                </a:solidFill>
              </a:rPr>
              <a:t>But, deep learning can help</a:t>
            </a:r>
          </a:p>
        </p:txBody>
      </p:sp>
      <p:pic>
        <p:nvPicPr>
          <p:cNvPr id="12" name="Picture 3" descr="pasted-image.jpg">
            <a:extLst>
              <a:ext uri="{FF2B5EF4-FFF2-40B4-BE49-F238E27FC236}">
                <a16:creationId xmlns:a16="http://schemas.microsoft.com/office/drawing/2014/main" id="{C3A2F4F9-70E3-4A6B-A432-A9B353CD87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6" t="7683" r="14838" b="5634"/>
          <a:stretch>
            <a:fillRect/>
          </a:stretch>
        </p:blipFill>
        <p:spPr bwMode="auto">
          <a:xfrm>
            <a:off x="841388" y="1601986"/>
            <a:ext cx="1473187" cy="1457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207" grpId="0" uiExpand="1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3B20035F-8E01-4F38-8312-6826A55C4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0989" y="1297625"/>
            <a:ext cx="6333008" cy="356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71884A-DF7C-45D4-9302-EA7A96027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830" y="369453"/>
            <a:ext cx="5509492" cy="550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29BB93-9095-4108-961D-F9CB3BB4FFB8}"/>
              </a:ext>
            </a:extLst>
          </p:cNvPr>
          <p:cNvSpPr txBox="1"/>
          <p:nvPr/>
        </p:nvSpPr>
        <p:spPr>
          <a:xfrm>
            <a:off x="287480" y="5987580"/>
            <a:ext cx="82053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https://www.good.is/optical-illusion-plates-and-bowls-upside-down-or-not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35267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079BD-AC93-4BDD-B464-EB491081D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take more than one photo!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1B4E19-3C46-4E48-A516-C18F8DD913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54241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Photometric stereo</a:t>
            </a:r>
          </a:p>
        </p:txBody>
      </p:sp>
      <p:grpSp>
        <p:nvGrpSpPr>
          <p:cNvPr id="2" name="Group 5"/>
          <p:cNvGrpSpPr>
            <a:grpSpLocks noChangeAspect="1"/>
          </p:cNvGrpSpPr>
          <p:nvPr/>
        </p:nvGrpSpPr>
        <p:grpSpPr bwMode="auto">
          <a:xfrm rot="9712394" flipH="1">
            <a:off x="6477000" y="2759362"/>
            <a:ext cx="374650" cy="654050"/>
            <a:chOff x="3293" y="1471"/>
            <a:chExt cx="466" cy="813"/>
          </a:xfrm>
        </p:grpSpPr>
        <p:sp>
          <p:nvSpPr>
            <p:cNvPr id="26652" name="Rectangle 6"/>
            <p:cNvSpPr>
              <a:spLocks noChangeAspect="1" noChangeArrowheads="1"/>
            </p:cNvSpPr>
            <p:nvPr/>
          </p:nvSpPr>
          <p:spPr bwMode="auto">
            <a:xfrm rot="-5400000">
              <a:off x="3228" y="1795"/>
              <a:ext cx="813" cy="165"/>
            </a:xfrm>
            <a:prstGeom prst="rect">
              <a:avLst/>
            </a:prstGeom>
            <a:solidFill>
              <a:srgbClr val="DADADA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53" name="Oval 7"/>
            <p:cNvSpPr>
              <a:spLocks noChangeAspect="1" noChangeArrowheads="1"/>
            </p:cNvSpPr>
            <p:nvPr/>
          </p:nvSpPr>
          <p:spPr bwMode="auto">
            <a:xfrm rot="-3120000">
              <a:off x="3561" y="1487"/>
              <a:ext cx="150" cy="150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rgbClr val="DADAD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54" name="Rectangle 8"/>
            <p:cNvSpPr>
              <a:spLocks noChangeAspect="1" noChangeArrowheads="1"/>
            </p:cNvSpPr>
            <p:nvPr/>
          </p:nvSpPr>
          <p:spPr bwMode="auto">
            <a:xfrm rot="-3120000">
              <a:off x="3675" y="1574"/>
              <a:ext cx="35" cy="64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4C4C4C"/>
                </a:gs>
              </a:gsLst>
              <a:lin ang="5400000" scaled="1"/>
            </a:gra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55" name="Oval 9"/>
            <p:cNvSpPr>
              <a:spLocks noChangeAspect="1" noChangeArrowheads="1"/>
            </p:cNvSpPr>
            <p:nvPr/>
          </p:nvSpPr>
          <p:spPr bwMode="auto">
            <a:xfrm rot="-3120000">
              <a:off x="3589" y="1516"/>
              <a:ext cx="93" cy="92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4C4C4C"/>
                </a:gs>
              </a:gsLst>
              <a:lin ang="5400000" scaled="1"/>
            </a:gra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56" name="Freeform 10"/>
            <p:cNvSpPr>
              <a:spLocks noChangeAspect="1"/>
            </p:cNvSpPr>
            <p:nvPr/>
          </p:nvSpPr>
          <p:spPr bwMode="auto">
            <a:xfrm rot="-5400000">
              <a:off x="3673" y="1646"/>
              <a:ext cx="122" cy="51"/>
            </a:xfrm>
            <a:custGeom>
              <a:avLst/>
              <a:gdLst>
                <a:gd name="T0" fmla="*/ 87 w 122"/>
                <a:gd name="T1" fmla="*/ 0 h 51"/>
                <a:gd name="T2" fmla="*/ 0 w 122"/>
                <a:gd name="T3" fmla="*/ 41 h 51"/>
                <a:gd name="T4" fmla="*/ 11 w 122"/>
                <a:gd name="T5" fmla="*/ 50 h 51"/>
                <a:gd name="T6" fmla="*/ 121 w 122"/>
                <a:gd name="T7" fmla="*/ 27 h 51"/>
                <a:gd name="T8" fmla="*/ 87 w 122"/>
                <a:gd name="T9" fmla="*/ 0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2"/>
                <a:gd name="T16" fmla="*/ 0 h 51"/>
                <a:gd name="T17" fmla="*/ 122 w 122"/>
                <a:gd name="T18" fmla="*/ 51 h 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2" h="51">
                  <a:moveTo>
                    <a:pt x="87" y="0"/>
                  </a:moveTo>
                  <a:lnTo>
                    <a:pt x="0" y="41"/>
                  </a:lnTo>
                  <a:lnTo>
                    <a:pt x="11" y="50"/>
                  </a:lnTo>
                  <a:lnTo>
                    <a:pt x="121" y="27"/>
                  </a:lnTo>
                  <a:lnTo>
                    <a:pt x="87" y="0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4C4C4C"/>
                </a:gs>
              </a:gsLst>
              <a:lin ang="5400000" scaled="1"/>
            </a:gra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57" name="Oval 11"/>
            <p:cNvSpPr>
              <a:spLocks noChangeAspect="1" noChangeArrowheads="1"/>
            </p:cNvSpPr>
            <p:nvPr/>
          </p:nvSpPr>
          <p:spPr bwMode="auto">
            <a:xfrm rot="-5400000">
              <a:off x="3566" y="1659"/>
              <a:ext cx="64" cy="64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rgbClr val="DADAD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58" name="Oval 12"/>
            <p:cNvSpPr>
              <a:spLocks noChangeAspect="1" noChangeArrowheads="1"/>
            </p:cNvSpPr>
            <p:nvPr/>
          </p:nvSpPr>
          <p:spPr bwMode="auto">
            <a:xfrm rot="-5400000">
              <a:off x="3581" y="1673"/>
              <a:ext cx="35" cy="35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4C4C4C"/>
                </a:gs>
              </a:gsLst>
              <a:lin ang="5400000" scaled="1"/>
            </a:gra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59" name="Oval 13"/>
            <p:cNvSpPr>
              <a:spLocks noChangeAspect="1" noChangeArrowheads="1"/>
            </p:cNvSpPr>
            <p:nvPr/>
          </p:nvSpPr>
          <p:spPr bwMode="auto">
            <a:xfrm rot="-2700000">
              <a:off x="3566" y="2135"/>
              <a:ext cx="136" cy="136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rgbClr val="DADADA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60" name="Rectangle 14"/>
            <p:cNvSpPr>
              <a:spLocks noChangeAspect="1" noChangeArrowheads="1"/>
            </p:cNvSpPr>
            <p:nvPr/>
          </p:nvSpPr>
          <p:spPr bwMode="auto">
            <a:xfrm rot="-2700000">
              <a:off x="3623" y="2134"/>
              <a:ext cx="21" cy="136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4C4C4C"/>
                </a:gs>
              </a:gsLst>
              <a:lin ang="5400000" scaled="1"/>
            </a:gra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61" name="Rectangle 15"/>
            <p:cNvSpPr>
              <a:spLocks noChangeAspect="1" noChangeArrowheads="1"/>
            </p:cNvSpPr>
            <p:nvPr/>
          </p:nvSpPr>
          <p:spPr bwMode="auto">
            <a:xfrm rot="-5400000">
              <a:off x="3293" y="1759"/>
              <a:ext cx="251" cy="251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50000">
                  <a:srgbClr val="474747"/>
                </a:gs>
                <a:gs pos="100000">
                  <a:srgbClr val="000000"/>
                </a:gs>
              </a:gsLst>
              <a:lin ang="5400000" scaled="1"/>
            </a:grad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62" name="Freeform 16"/>
            <p:cNvSpPr>
              <a:spLocks noChangeAspect="1"/>
            </p:cNvSpPr>
            <p:nvPr/>
          </p:nvSpPr>
          <p:spPr bwMode="auto">
            <a:xfrm rot="-5400000">
              <a:off x="3577" y="1812"/>
              <a:ext cx="203" cy="145"/>
            </a:xfrm>
            <a:custGeom>
              <a:avLst/>
              <a:gdLst>
                <a:gd name="T0" fmla="*/ 144 w 203"/>
                <a:gd name="T1" fmla="*/ 0 h 145"/>
                <a:gd name="T2" fmla="*/ 58 w 203"/>
                <a:gd name="T3" fmla="*/ 0 h 145"/>
                <a:gd name="T4" fmla="*/ 0 w 203"/>
                <a:gd name="T5" fmla="*/ 144 h 145"/>
                <a:gd name="T6" fmla="*/ 202 w 203"/>
                <a:gd name="T7" fmla="*/ 144 h 145"/>
                <a:gd name="T8" fmla="*/ 144 w 203"/>
                <a:gd name="T9" fmla="*/ 0 h 1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3"/>
                <a:gd name="T16" fmla="*/ 0 h 145"/>
                <a:gd name="T17" fmla="*/ 203 w 203"/>
                <a:gd name="T18" fmla="*/ 145 h 1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3" h="145">
                  <a:moveTo>
                    <a:pt x="144" y="0"/>
                  </a:moveTo>
                  <a:lnTo>
                    <a:pt x="58" y="0"/>
                  </a:lnTo>
                  <a:lnTo>
                    <a:pt x="0" y="144"/>
                  </a:lnTo>
                  <a:lnTo>
                    <a:pt x="202" y="144"/>
                  </a:lnTo>
                  <a:lnTo>
                    <a:pt x="144" y="0"/>
                  </a:lnTo>
                </a:path>
              </a:pathLst>
            </a:custGeom>
            <a:gradFill rotWithShape="0">
              <a:gsLst>
                <a:gs pos="0">
                  <a:srgbClr val="DADADA"/>
                </a:gs>
                <a:gs pos="100000">
                  <a:srgbClr val="838383"/>
                </a:gs>
              </a:gsLst>
              <a:lin ang="5400000" scaled="1"/>
            </a:gra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63" name="Freeform 17"/>
            <p:cNvSpPr>
              <a:spLocks noChangeAspect="1"/>
            </p:cNvSpPr>
            <p:nvPr/>
          </p:nvSpPr>
          <p:spPr bwMode="auto">
            <a:xfrm rot="-5400000">
              <a:off x="3584" y="1675"/>
              <a:ext cx="101" cy="232"/>
            </a:xfrm>
            <a:custGeom>
              <a:avLst/>
              <a:gdLst>
                <a:gd name="T0" fmla="*/ 100 w 101"/>
                <a:gd name="T1" fmla="*/ 0 h 232"/>
                <a:gd name="T2" fmla="*/ 0 w 101"/>
                <a:gd name="T3" fmla="*/ 87 h 232"/>
                <a:gd name="T4" fmla="*/ 57 w 101"/>
                <a:gd name="T5" fmla="*/ 231 h 232"/>
                <a:gd name="T6" fmla="*/ 100 w 101"/>
                <a:gd name="T7" fmla="*/ 202 h 232"/>
                <a:gd name="T8" fmla="*/ 100 w 101"/>
                <a:gd name="T9" fmla="*/ 0 h 2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1"/>
                <a:gd name="T16" fmla="*/ 0 h 232"/>
                <a:gd name="T17" fmla="*/ 101 w 101"/>
                <a:gd name="T18" fmla="*/ 232 h 2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1" h="232">
                  <a:moveTo>
                    <a:pt x="100" y="0"/>
                  </a:moveTo>
                  <a:lnTo>
                    <a:pt x="0" y="87"/>
                  </a:lnTo>
                  <a:lnTo>
                    <a:pt x="57" y="231"/>
                  </a:lnTo>
                  <a:lnTo>
                    <a:pt x="100" y="202"/>
                  </a:lnTo>
                  <a:lnTo>
                    <a:pt x="100" y="0"/>
                  </a:lnTo>
                </a:path>
              </a:pathLst>
            </a:custGeom>
            <a:gradFill rotWithShape="0">
              <a:gsLst>
                <a:gs pos="0">
                  <a:srgbClr val="DADADA"/>
                </a:gs>
                <a:gs pos="100000">
                  <a:srgbClr val="838383"/>
                </a:gs>
              </a:gsLst>
              <a:lin ang="0" scaled="1"/>
            </a:gra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64" name="Freeform 18"/>
            <p:cNvSpPr>
              <a:spLocks noChangeAspect="1"/>
            </p:cNvSpPr>
            <p:nvPr/>
          </p:nvSpPr>
          <p:spPr bwMode="auto">
            <a:xfrm rot="-5400000">
              <a:off x="3584" y="1863"/>
              <a:ext cx="102" cy="232"/>
            </a:xfrm>
            <a:custGeom>
              <a:avLst/>
              <a:gdLst>
                <a:gd name="T0" fmla="*/ 0 w 102"/>
                <a:gd name="T1" fmla="*/ 0 h 232"/>
                <a:gd name="T2" fmla="*/ 101 w 102"/>
                <a:gd name="T3" fmla="*/ 87 h 232"/>
                <a:gd name="T4" fmla="*/ 43 w 102"/>
                <a:gd name="T5" fmla="*/ 231 h 232"/>
                <a:gd name="T6" fmla="*/ 0 w 102"/>
                <a:gd name="T7" fmla="*/ 202 h 232"/>
                <a:gd name="T8" fmla="*/ 0 w 102"/>
                <a:gd name="T9" fmla="*/ 0 h 2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2"/>
                <a:gd name="T16" fmla="*/ 0 h 232"/>
                <a:gd name="T17" fmla="*/ 102 w 102"/>
                <a:gd name="T18" fmla="*/ 232 h 2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2" h="232">
                  <a:moveTo>
                    <a:pt x="0" y="0"/>
                  </a:moveTo>
                  <a:lnTo>
                    <a:pt x="101" y="87"/>
                  </a:lnTo>
                  <a:lnTo>
                    <a:pt x="43" y="231"/>
                  </a:lnTo>
                  <a:lnTo>
                    <a:pt x="0" y="202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838383"/>
                </a:gs>
                <a:gs pos="100000">
                  <a:srgbClr val="DADADA"/>
                </a:gs>
              </a:gsLst>
              <a:lin ang="0" scaled="1"/>
            </a:gra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65" name="Freeform 19"/>
            <p:cNvSpPr>
              <a:spLocks noChangeAspect="1"/>
            </p:cNvSpPr>
            <p:nvPr/>
          </p:nvSpPr>
          <p:spPr bwMode="auto">
            <a:xfrm rot="-5400000">
              <a:off x="3418" y="1841"/>
              <a:ext cx="289" cy="88"/>
            </a:xfrm>
            <a:custGeom>
              <a:avLst/>
              <a:gdLst>
                <a:gd name="T0" fmla="*/ 288 w 289"/>
                <a:gd name="T1" fmla="*/ 0 h 88"/>
                <a:gd name="T2" fmla="*/ 0 w 289"/>
                <a:gd name="T3" fmla="*/ 0 h 88"/>
                <a:gd name="T4" fmla="*/ 101 w 289"/>
                <a:gd name="T5" fmla="*/ 87 h 88"/>
                <a:gd name="T6" fmla="*/ 187 w 289"/>
                <a:gd name="T7" fmla="*/ 87 h 88"/>
                <a:gd name="T8" fmla="*/ 288 w 289"/>
                <a:gd name="T9" fmla="*/ 0 h 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9"/>
                <a:gd name="T16" fmla="*/ 0 h 88"/>
                <a:gd name="T17" fmla="*/ 289 w 289"/>
                <a:gd name="T18" fmla="*/ 88 h 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9" h="88">
                  <a:moveTo>
                    <a:pt x="288" y="0"/>
                  </a:moveTo>
                  <a:lnTo>
                    <a:pt x="0" y="0"/>
                  </a:lnTo>
                  <a:lnTo>
                    <a:pt x="101" y="87"/>
                  </a:lnTo>
                  <a:lnTo>
                    <a:pt x="187" y="87"/>
                  </a:lnTo>
                  <a:lnTo>
                    <a:pt x="288" y="0"/>
                  </a:lnTo>
                </a:path>
              </a:pathLst>
            </a:custGeom>
            <a:gradFill rotWithShape="0">
              <a:gsLst>
                <a:gs pos="0">
                  <a:srgbClr val="838383"/>
                </a:gs>
                <a:gs pos="100000">
                  <a:srgbClr val="DADADA"/>
                </a:gs>
              </a:gsLst>
              <a:lin ang="5400000" scaled="1"/>
            </a:gra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6628" name="Freeform 37"/>
          <p:cNvSpPr>
            <a:spLocks/>
          </p:cNvSpPr>
          <p:nvPr/>
        </p:nvSpPr>
        <p:spPr bwMode="auto">
          <a:xfrm>
            <a:off x="3962400" y="3597562"/>
            <a:ext cx="2057400" cy="457200"/>
          </a:xfrm>
          <a:custGeom>
            <a:avLst/>
            <a:gdLst>
              <a:gd name="T0" fmla="*/ 0 w 1296"/>
              <a:gd name="T1" fmla="*/ 2147483647 h 288"/>
              <a:gd name="T2" fmla="*/ 2147483647 w 1296"/>
              <a:gd name="T3" fmla="*/ 2147483647 h 288"/>
              <a:gd name="T4" fmla="*/ 2147483647 w 1296"/>
              <a:gd name="T5" fmla="*/ 0 h 288"/>
              <a:gd name="T6" fmla="*/ 2147483647 w 1296"/>
              <a:gd name="T7" fmla="*/ 2147483647 h 288"/>
              <a:gd name="T8" fmla="*/ 2147483647 w 1296"/>
              <a:gd name="T9" fmla="*/ 2147483647 h 2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96"/>
              <a:gd name="T16" fmla="*/ 0 h 288"/>
              <a:gd name="T17" fmla="*/ 1296 w 1296"/>
              <a:gd name="T18" fmla="*/ 288 h 2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96" h="288">
                <a:moveTo>
                  <a:pt x="0" y="288"/>
                </a:moveTo>
                <a:cubicBezTo>
                  <a:pt x="88" y="216"/>
                  <a:pt x="176" y="144"/>
                  <a:pt x="288" y="96"/>
                </a:cubicBezTo>
                <a:cubicBezTo>
                  <a:pt x="400" y="48"/>
                  <a:pt x="544" y="0"/>
                  <a:pt x="672" y="0"/>
                </a:cubicBezTo>
                <a:cubicBezTo>
                  <a:pt x="800" y="0"/>
                  <a:pt x="952" y="48"/>
                  <a:pt x="1056" y="96"/>
                </a:cubicBezTo>
                <a:cubicBezTo>
                  <a:pt x="1160" y="144"/>
                  <a:pt x="1228" y="216"/>
                  <a:pt x="1296" y="288"/>
                </a:cubicBezTo>
              </a:path>
            </a:pathLst>
          </a:custGeom>
          <a:solidFill>
            <a:srgbClr val="B2B2B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6629" name="Oval 38"/>
          <p:cNvSpPr>
            <a:spLocks noChangeArrowheads="1"/>
          </p:cNvSpPr>
          <p:nvPr/>
        </p:nvSpPr>
        <p:spPr bwMode="auto">
          <a:xfrm>
            <a:off x="4991100" y="3564225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6630" name="Line 39"/>
          <p:cNvSpPr>
            <a:spLocks noChangeShapeType="1"/>
          </p:cNvSpPr>
          <p:nvPr/>
        </p:nvSpPr>
        <p:spPr bwMode="auto">
          <a:xfrm flipV="1">
            <a:off x="5029200" y="2835562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6631" name="Text Box 42"/>
          <p:cNvSpPr txBox="1">
            <a:spLocks noChangeArrowheads="1"/>
          </p:cNvSpPr>
          <p:nvPr/>
        </p:nvSpPr>
        <p:spPr bwMode="auto">
          <a:xfrm>
            <a:off x="4876800" y="2530762"/>
            <a:ext cx="381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</a:rPr>
              <a:t>N</a:t>
            </a:r>
          </a:p>
        </p:txBody>
      </p:sp>
      <p:grpSp>
        <p:nvGrpSpPr>
          <p:cNvPr id="3" name="Group 54"/>
          <p:cNvGrpSpPr>
            <a:grpSpLocks/>
          </p:cNvGrpSpPr>
          <p:nvPr/>
        </p:nvGrpSpPr>
        <p:grpSpPr bwMode="auto">
          <a:xfrm>
            <a:off x="3124200" y="2225962"/>
            <a:ext cx="1905000" cy="1371600"/>
            <a:chOff x="1008" y="1152"/>
            <a:chExt cx="1200" cy="864"/>
          </a:xfrm>
        </p:grpSpPr>
        <p:sp>
          <p:nvSpPr>
            <p:cNvPr id="26648" name="AutoShape 41"/>
            <p:cNvSpPr>
              <a:spLocks noChangeArrowheads="1"/>
            </p:cNvSpPr>
            <p:nvPr/>
          </p:nvSpPr>
          <p:spPr bwMode="auto">
            <a:xfrm>
              <a:off x="1008" y="1152"/>
              <a:ext cx="288" cy="288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4" name="Group 53"/>
            <p:cNvGrpSpPr>
              <a:grpSpLocks/>
            </p:cNvGrpSpPr>
            <p:nvPr/>
          </p:nvGrpSpPr>
          <p:grpSpPr bwMode="auto">
            <a:xfrm>
              <a:off x="1680" y="1718"/>
              <a:ext cx="528" cy="298"/>
              <a:chOff x="1680" y="1718"/>
              <a:chExt cx="528" cy="298"/>
            </a:xfrm>
          </p:grpSpPr>
          <p:sp>
            <p:nvSpPr>
              <p:cNvPr id="26650" name="Line 43"/>
              <p:cNvSpPr>
                <a:spLocks noChangeShapeType="1"/>
              </p:cNvSpPr>
              <p:nvPr/>
            </p:nvSpPr>
            <p:spPr bwMode="auto">
              <a:xfrm flipH="1" flipV="1">
                <a:off x="1824" y="1728"/>
                <a:ext cx="384" cy="2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51" name="Text Box 44"/>
              <p:cNvSpPr txBox="1">
                <a:spLocks noChangeArrowheads="1"/>
              </p:cNvSpPr>
              <p:nvPr/>
            </p:nvSpPr>
            <p:spPr bwMode="auto">
              <a:xfrm>
                <a:off x="1680" y="1718"/>
                <a:ext cx="336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b="1">
                    <a:solidFill>
                      <a:srgbClr val="000000"/>
                    </a:solidFill>
                  </a:rPr>
                  <a:t>L</a:t>
                </a:r>
                <a:r>
                  <a:rPr lang="en-US" sz="1600" b="1" baseline="-25000">
                    <a:solidFill>
                      <a:srgbClr val="000000"/>
                    </a:solidFill>
                  </a:rPr>
                  <a:t>1</a:t>
                </a:r>
              </a:p>
            </p:txBody>
          </p:sp>
        </p:grpSp>
      </p:grpSp>
      <p:grpSp>
        <p:nvGrpSpPr>
          <p:cNvPr id="5" name="Group 55"/>
          <p:cNvGrpSpPr>
            <a:grpSpLocks/>
          </p:cNvGrpSpPr>
          <p:nvPr/>
        </p:nvGrpSpPr>
        <p:grpSpPr bwMode="auto">
          <a:xfrm>
            <a:off x="5029200" y="1692562"/>
            <a:ext cx="914400" cy="1905000"/>
            <a:chOff x="2208" y="816"/>
            <a:chExt cx="576" cy="1200"/>
          </a:xfrm>
        </p:grpSpPr>
        <p:sp>
          <p:nvSpPr>
            <p:cNvPr id="26645" name="AutoShape 45"/>
            <p:cNvSpPr>
              <a:spLocks noChangeArrowheads="1"/>
            </p:cNvSpPr>
            <p:nvPr/>
          </p:nvSpPr>
          <p:spPr bwMode="auto">
            <a:xfrm>
              <a:off x="2496" y="816"/>
              <a:ext cx="288" cy="288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46" name="Line 46"/>
            <p:cNvSpPr>
              <a:spLocks noChangeShapeType="1"/>
            </p:cNvSpPr>
            <p:nvPr/>
          </p:nvSpPr>
          <p:spPr bwMode="auto">
            <a:xfrm flipV="1">
              <a:off x="2208" y="1584"/>
              <a:ext cx="192" cy="4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47" name="Text Box 47"/>
            <p:cNvSpPr txBox="1">
              <a:spLocks noChangeArrowheads="1"/>
            </p:cNvSpPr>
            <p:nvPr/>
          </p:nvSpPr>
          <p:spPr bwMode="auto">
            <a:xfrm>
              <a:off x="2352" y="1584"/>
              <a:ext cx="33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rgbClr val="000000"/>
                  </a:solidFill>
                </a:rPr>
                <a:t>L</a:t>
              </a:r>
              <a:r>
                <a:rPr lang="en-US" sz="1600" b="1" baseline="-25000">
                  <a:solidFill>
                    <a:srgbClr val="000000"/>
                  </a:solidFill>
                </a:rPr>
                <a:t>2</a:t>
              </a:r>
            </a:p>
          </p:txBody>
        </p:sp>
      </p:grpSp>
      <p:sp>
        <p:nvSpPr>
          <p:cNvPr id="26634" name="Line 49"/>
          <p:cNvSpPr>
            <a:spLocks noChangeShapeType="1"/>
          </p:cNvSpPr>
          <p:nvPr/>
        </p:nvSpPr>
        <p:spPr bwMode="auto">
          <a:xfrm flipV="1">
            <a:off x="5029200" y="3368962"/>
            <a:ext cx="6096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6635" name="Text Box 50"/>
          <p:cNvSpPr txBox="1">
            <a:spLocks noChangeArrowheads="1"/>
          </p:cNvSpPr>
          <p:nvPr/>
        </p:nvSpPr>
        <p:spPr bwMode="auto">
          <a:xfrm>
            <a:off x="5486400" y="3368962"/>
            <a:ext cx="381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000000"/>
                </a:solidFill>
              </a:rPr>
              <a:t>V</a:t>
            </a:r>
          </a:p>
        </p:txBody>
      </p:sp>
      <p:grpSp>
        <p:nvGrpSpPr>
          <p:cNvPr id="6" name="Group 56"/>
          <p:cNvGrpSpPr>
            <a:grpSpLocks/>
          </p:cNvGrpSpPr>
          <p:nvPr/>
        </p:nvGrpSpPr>
        <p:grpSpPr bwMode="auto">
          <a:xfrm>
            <a:off x="4114800" y="1768762"/>
            <a:ext cx="914400" cy="1828800"/>
            <a:chOff x="1632" y="864"/>
            <a:chExt cx="576" cy="1152"/>
          </a:xfrm>
        </p:grpSpPr>
        <p:sp>
          <p:nvSpPr>
            <p:cNvPr id="26642" name="AutoShape 48"/>
            <p:cNvSpPr>
              <a:spLocks noChangeArrowheads="1"/>
            </p:cNvSpPr>
            <p:nvPr/>
          </p:nvSpPr>
          <p:spPr bwMode="auto">
            <a:xfrm>
              <a:off x="1632" y="864"/>
              <a:ext cx="288" cy="288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43" name="Line 51"/>
            <p:cNvSpPr>
              <a:spLocks noChangeShapeType="1"/>
            </p:cNvSpPr>
            <p:nvPr/>
          </p:nvSpPr>
          <p:spPr bwMode="auto">
            <a:xfrm flipH="1" flipV="1">
              <a:off x="2016" y="1584"/>
              <a:ext cx="192" cy="4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644" name="Text Box 52"/>
            <p:cNvSpPr txBox="1">
              <a:spLocks noChangeArrowheads="1"/>
            </p:cNvSpPr>
            <p:nvPr/>
          </p:nvSpPr>
          <p:spPr bwMode="auto">
            <a:xfrm>
              <a:off x="1872" y="1584"/>
              <a:ext cx="33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rgbClr val="000000"/>
                  </a:solidFill>
                </a:rPr>
                <a:t>L</a:t>
              </a:r>
              <a:r>
                <a:rPr lang="en-US" sz="1600" b="1" baseline="-25000">
                  <a:solidFill>
                    <a:srgbClr val="000000"/>
                  </a:solidFill>
                </a:rPr>
                <a:t>3</a:t>
              </a:r>
            </a:p>
          </p:txBody>
        </p:sp>
      </p:grpSp>
      <p:pic>
        <p:nvPicPr>
          <p:cNvPr id="435289" name="Picture 89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67588" y="2576801"/>
            <a:ext cx="24003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5290" name="Picture 90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72350" y="3099088"/>
            <a:ext cx="24003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5291" name="Picture 91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72350" y="3632488"/>
            <a:ext cx="24003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5298" name="Rectangle 98"/>
          <p:cNvSpPr>
            <a:spLocks noChangeArrowheads="1"/>
          </p:cNvSpPr>
          <p:nvPr/>
        </p:nvSpPr>
        <p:spPr bwMode="auto">
          <a:xfrm>
            <a:off x="2286000" y="4435762"/>
            <a:ext cx="7239000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0962" tIns="39688" rIns="80962" bIns="39688"/>
          <a:lstStyle/>
          <a:p>
            <a:pPr marL="342900" indent="-342900">
              <a:spcBef>
                <a:spcPct val="20000"/>
              </a:spcBef>
            </a:pPr>
            <a:r>
              <a:rPr lang="en-US" sz="2000">
                <a:solidFill>
                  <a:srgbClr val="000000"/>
                </a:solidFill>
              </a:rPr>
              <a:t>Can write this as a matrix equation:</a:t>
            </a:r>
            <a:endParaRPr lang="en-US">
              <a:solidFill>
                <a:srgbClr val="000000"/>
              </a:solidFill>
            </a:endParaRPr>
          </a:p>
        </p:txBody>
      </p:sp>
      <p:pic>
        <p:nvPicPr>
          <p:cNvPr id="435303" name="Picture 103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44964" y="5108862"/>
            <a:ext cx="345122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5105" name="Picture 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412084" y="2577244"/>
            <a:ext cx="581950" cy="58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5106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44143" y="1384825"/>
            <a:ext cx="587828" cy="593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15108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475483" y="1507505"/>
            <a:ext cx="581950" cy="587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529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the equations</a:t>
            </a:r>
          </a:p>
        </p:txBody>
      </p:sp>
      <p:pic>
        <p:nvPicPr>
          <p:cNvPr id="27651" name="Picture 6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95650" y="4040189"/>
            <a:ext cx="133350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8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888038" y="4044951"/>
            <a:ext cx="2841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AutoShape 14"/>
          <p:cNvSpPr>
            <a:spLocks/>
          </p:cNvSpPr>
          <p:nvPr/>
        </p:nvSpPr>
        <p:spPr bwMode="auto">
          <a:xfrm rot="-5400000">
            <a:off x="5867400" y="3452813"/>
            <a:ext cx="304800" cy="609600"/>
          </a:xfrm>
          <a:prstGeom prst="leftBrace">
            <a:avLst>
              <a:gd name="adj1" fmla="val 16667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AutoShape 15"/>
          <p:cNvSpPr>
            <a:spLocks/>
          </p:cNvSpPr>
          <p:nvPr/>
        </p:nvSpPr>
        <p:spPr bwMode="auto">
          <a:xfrm rot="-5400000">
            <a:off x="4876800" y="3224213"/>
            <a:ext cx="304800" cy="1066800"/>
          </a:xfrm>
          <a:prstGeom prst="leftBrace">
            <a:avLst>
              <a:gd name="adj1" fmla="val 29167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7655" name="AutoShape 16"/>
          <p:cNvSpPr>
            <a:spLocks/>
          </p:cNvSpPr>
          <p:nvPr/>
        </p:nvSpPr>
        <p:spPr bwMode="auto">
          <a:xfrm rot="-5400000">
            <a:off x="3200400" y="3376613"/>
            <a:ext cx="304800" cy="762000"/>
          </a:xfrm>
          <a:prstGeom prst="leftBrace">
            <a:avLst>
              <a:gd name="adj1" fmla="val 20833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436248" name="Picture 24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147647" y="2948132"/>
            <a:ext cx="146685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6249" name="Picture 25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187335" y="3633932"/>
            <a:ext cx="1433513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8" name="Picture 38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960688" y="2044700"/>
            <a:ext cx="338455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9" name="Picture 40" descr="Edittex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953000" y="4043364"/>
            <a:ext cx="217488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6"/>
          <p:cNvGrpSpPr>
            <a:grpSpLocks/>
          </p:cNvGrpSpPr>
          <p:nvPr/>
        </p:nvGrpSpPr>
        <p:grpSpPr bwMode="auto">
          <a:xfrm>
            <a:off x="3124200" y="4349750"/>
            <a:ext cx="3124200" cy="152400"/>
            <a:chOff x="1776" y="2208"/>
            <a:chExt cx="1968" cy="96"/>
          </a:xfrm>
        </p:grpSpPr>
        <p:pic>
          <p:nvPicPr>
            <p:cNvPr id="27662" name="Picture 31" descr="Edittex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2826" y="2214"/>
              <a:ext cx="294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3" name="Picture 41" descr="Edittex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1776" y="2209"/>
              <a:ext cx="288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4" name="Picture 42" descr="Edittex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19" cstate="print"/>
            <a:srcRect/>
            <a:stretch>
              <a:fillRect/>
            </a:stretch>
          </p:blipFill>
          <p:spPr bwMode="auto">
            <a:xfrm>
              <a:off x="3456" y="2208"/>
              <a:ext cx="288" cy="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36269" name="Picture 45" descr="Edittex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173048" y="2243282"/>
            <a:ext cx="1601787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0515BC2-BC88-4DA8-8ABC-BA7CBCF8C1C7}"/>
              </a:ext>
            </a:extLst>
          </p:cNvPr>
          <p:cNvSpPr/>
          <p:nvPr/>
        </p:nvSpPr>
        <p:spPr>
          <a:xfrm>
            <a:off x="1428099" y="5508914"/>
            <a:ext cx="89198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Solve one such linear system </a:t>
            </a:r>
            <a:r>
              <a:rPr lang="en-US" sz="2000" b="1" dirty="0"/>
              <a:t>per pixel</a:t>
            </a:r>
            <a:r>
              <a:rPr lang="en-US" sz="2000" dirty="0"/>
              <a:t> to solve for that pixel’s surface normal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k_d = 1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20"/>
  <p:tag name="BOXFONT" val="10"/>
  <p:tag name="BOXWRAP" val="False"/>
  <p:tag name="WORKAROUNDTRANSPARENCYBUG" val="False"/>
  <p:tag name="BITMAPFORMAT" val="bmpmono"/>
  <p:tag name="DEBUGINTERACTIVE" val="True"/>
  <p:tag name="ORIGWIDTH" val="62"/>
  <p:tag name="PICTUREFILESIZE" val="4401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k_d = \|{\bf G}\|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6"/>
  <p:tag name="BOXFONT" val="10"/>
  <p:tag name="BOXWRAP" val="False"/>
  <p:tag name="WORKAROUNDTRANSPARENCYBUG" val="False"/>
  <p:tag name="BITMAPFORMAT" val="bmpmono"/>
  <p:tag name="DEBUGINTERACTIVE" val="True"/>
  <p:tag name="ORIGWIDTH" val="88"/>
  <p:tag name="PICTUREFILESIZE" val="6446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{\bf N} = \frac{1}{k_d}{\bf G}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6"/>
  <p:tag name="BOXFONT" val="10"/>
  <p:tag name="BOXWRAP" val="False"/>
  <p:tag name="WORKAROUNDTRANSPARENCYBUG" val="False"/>
  <p:tag name="BITMAPFORMAT" val="bmpmono"/>
  <p:tag name="DEBUGINTERACTIVE" val="True"/>
  <p:tag name="ORIGWIDTH" val="86"/>
  <p:tag name="PICTUREFILESIZE" val="9600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left[ &#10;\begin{array}{c}&#10;I_1 \\ I_2 \\ I_3&#10;\end{array}&#10;\right]&#10;=&#10;\left[&#10;\begin{array}{c}&#10;{\bf L_1}^T \\ {\bf L_2}^T \\ {\bf L_3}^T&#10;\end{array}&#10;\right]&#10;k_d &#10;{\bf N}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71"/>
  <p:tag name="BOXFONT" val="10"/>
  <p:tag name="BOXWRAP" val="False"/>
  <p:tag name="WORKAROUNDTRANSPARENCYBUG" val="False"/>
  <p:tag name="BITMAPFORMAT" val="bmpmono"/>
  <p:tag name="DEBUGINTERACTIVE" val="True"/>
  <p:tag name="ORIGWIDTH" val="203"/>
  <p:tag name="PICTUREFILESIZE" val="58645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bf L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6"/>
  <p:tag name="BOXFONT" val="10"/>
  <p:tag name="BOXWRAP" val="False"/>
  <p:tag name="WORKAROUNDTRANSPARENCYBUG" val="False"/>
  <p:tag name="BITMAPFORMAT" val="bmpmono"/>
  <p:tag name="DEBUGINTERACTIVE" val="True"/>
  <p:tag name="ORIGWIDTH" val="13"/>
  <p:tag name="PICTUREFILESIZE" val="706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{\bf G} = {\bf L}^{-1} {\bf I}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6"/>
  <p:tag name="BOXFONT" val="10"/>
  <p:tag name="BOXWRAP" val="False"/>
  <p:tag name="WORKAROUNDTRANSPARENCYBUG" val="False"/>
  <p:tag name="BITMAPFORMAT" val="bmpmono"/>
  <p:tag name="DEBUGINTERACTIVE" val="True"/>
  <p:tag name="ORIGWIDTH" val="96"/>
  <p:tag name="PICTUREFILESIZE" val="6326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3\times3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6"/>
  <p:tag name="BOXFONT" val="10"/>
  <p:tag name="BOXWRAP" val="False"/>
  <p:tag name="WORKAROUNDTRANSPARENCYBUG" val="False"/>
  <p:tag name="BITMAPFORMAT" val="bmpmono"/>
  <p:tag name="DEBUGINTERACTIVE" val="True"/>
  <p:tag name="ORIGWIDTH" val="49"/>
  <p:tag name="PICTUREFILESIZE" val="2606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3 \times 1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6"/>
  <p:tag name="BOXFONT" val="10"/>
  <p:tag name="BOXWRAP" val="False"/>
  <p:tag name="WORKAROUNDTRANSPARENCYBUG" val="False"/>
  <p:tag name="BITMAPFORMAT" val="bmpmono"/>
  <p:tag name="DEBUGINTERACTIVE" val="True"/>
  <p:tag name="ORIGWIDTH" val="48"/>
  <p:tag name="PICTUREFILESIZE" val="2506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3 \times 1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6"/>
  <p:tag name="BOXFONT" val="10"/>
  <p:tag name="BOXWRAP" val="False"/>
  <p:tag name="WORKAROUNDTRANSPARENCYBUG" val="False"/>
  <p:tag name="BITMAPFORMAT" val="bmpmono"/>
  <p:tag name="DEBUGINTERACTIVE" val="True"/>
  <p:tag name="ORIGWIDTH" val="48"/>
  <p:tag name="PICTUREFILESIZE" val="2506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left[ &#10;\begin{array}{c}&#10;I_1 \\ \vdots \\ I_n&#10;\end{array}&#10;\right]&#10;=&#10;\left[&#10;\begin{array}{c}&#10;{\bf L_1} \\ \vdots \\ {\bf L_n}&#10;\end{array}&#10;\right]&#10;k_d {\bf N}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6"/>
  <p:tag name="BOXFONT" val="10"/>
  <p:tag name="BOXWRAP" val="False"/>
  <p:tag name="WORKAROUNDTRANSPARENCYBUG" val="False"/>
  <p:tag name="BITMAPFORMAT" val="bmpmono"/>
  <p:tag name="DEBUGINTERACTIVE" val="True"/>
  <p:tag name="ORIGWIDTH" val="192"/>
  <p:tag name="PICTUREFILESIZE" val="48646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bf I &amp; = &amp; \bf L G \\&#10;\bf L^T I &amp; = &amp; \bf L^T L G\\&#10;\bf G &amp; = &amp; \bf  (L^T L)^{-1} (L^T I)  \\&#10;\end{eqnarray*}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6"/>
  <p:tag name="BOXFONT" val="10"/>
  <p:tag name="BOXWRAP" val="False"/>
  <p:tag name="WORKAROUNDTRANSPARENCYBUG" val="False"/>
  <p:tag name="BITMAPFORMAT" val="bmpmono"/>
  <p:tag name="DEBUGINTERACTIVE" val="True"/>
  <p:tag name="ORIGWIDTH" val="227"/>
  <p:tag name="PICTUREFILESIZE" val="64266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I &amp; = &amp; k_d {\bf N} \cdot {\bf L} \\&#10;&amp; = &amp; {\bf N} \cdot {\bf L} \\&#10; &amp; = &amp; cos~\theta_i&#10;\end{eqnarray*}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36"/>
  <p:tag name="BOXFONT" val="10"/>
  <p:tag name="BOXWRAP" val="False"/>
  <p:tag name="WORKAROUNDTRANSPARENCYBUG" val="False"/>
  <p:tag name="BITMAPFORMAT" val="bmpmono"/>
  <p:tag name="DEBUGINTERACTIVE" val="True"/>
  <p:tag name="ORIGWIDTH" val="128"/>
  <p:tag name="PICTUREFILESIZE" val="36615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(x, y)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36"/>
  <p:tag name="BOXFONT" val="10"/>
  <p:tag name="BOXWRAP" val="False"/>
  <p:tag name="WORKAROUNDTRANSPARENCYBUG" val="False"/>
  <p:tag name="BITMAPFORMAT" val="bmpmono"/>
  <p:tag name="DEBUGINTERACTIVE" val="True"/>
  <p:tag name="ORIGWIDTH" val="48"/>
  <p:tag name="PICTUREFILESIZE" val="3336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(x, y, z_{xy})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36"/>
  <p:tag name="BOXFONT" val="10"/>
  <p:tag name="BOXWRAP" val="False"/>
  <p:tag name="WORKAROUNDTRANSPARENCYBUG" val="False"/>
  <p:tag name="BITMAPFORMAT" val="bmpmono"/>
  <p:tag name="DEBUGINTERACTIVE" val="True"/>
  <p:tag name="ORIGWIDTH" val="87"/>
  <p:tag name="PICTUREFILESIZE" val="6740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V_1 &amp; = &amp; (x+1, y, z_{x+1,y}) - (x,y,z_{xy}) \\&#10;&amp; = &amp; (1, 0, z_{x+1,y} - z_{xy})&#10;\end{eqnarray*}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36"/>
  <p:tag name="BOXFONT" val="10"/>
  <p:tag name="BOXWRAP" val="False"/>
  <p:tag name="WORKAROUNDTRANSPARENCYBUG" val="False"/>
  <p:tag name="BITMAPFORMAT" val="bmpmono"/>
  <p:tag name="DEBUGINTERACTIVE" val="True"/>
  <p:tag name="ORIGWIDTH" val="351"/>
  <p:tag name="PICTUREFILESIZE" val="67057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0 &amp; = &amp; N \cdot V_1 \\&#10;&amp; = &amp; (n_x, n_y, n_z) \cdot (1, 0, z_{x+1,y} - z_{xy}) \\&#10;&amp; = &amp; n_x + n_z(z_{x+1,y} - z_{xy})&#10;\end{eqnarray*}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36"/>
  <p:tag name="BOXFONT" val="10"/>
  <p:tag name="BOXWRAP" val="False"/>
  <p:tag name="WORKAROUNDTRANSPARENCYBUG" val="False"/>
  <p:tag name="BITMAPFORMAT" val="bmpmono"/>
  <p:tag name="DEBUGINTERACTIVE" val="True"/>
  <p:tag name="ORIGWIDTH" val="361"/>
  <p:tag name="PICTUREFILESIZE" val="105286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(x, y+1)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36"/>
  <p:tag name="BOXFONT" val="10"/>
  <p:tag name="BOXWRAP" val="False"/>
  <p:tag name="WORKAROUNDTRANSPARENCYBUG" val="False"/>
  <p:tag name="BITMAPFORMAT" val="bmpmono"/>
  <p:tag name="DEBUGINTERACTIVE" val="True"/>
  <p:tag name="ORIGWIDTH" val="89"/>
  <p:tag name="PICTUREFILESIZE" val="6266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(x+1, y)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36"/>
  <p:tag name="BOXFONT" val="10"/>
  <p:tag name="BOXWRAP" val="False"/>
  <p:tag name="WORKAROUNDTRANSPARENCYBUG" val="False"/>
  <p:tag name="BITMAPFORMAT" val="bmpmono"/>
  <p:tag name="DEBUGINTERACTIVE" val="True"/>
  <p:tag name="ORIGWIDTH" val="89"/>
  <p:tag name="PICTUREFILESIZE" val="6266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theta_i&#10;$&#10;\end{document}&#10;"/>
  <p:tag name="EXTERNALNAME" val="Edittex"/>
  <p:tag name="BLEND" val="False"/>
  <p:tag name="TRANSPARENT" val="False"/>
  <p:tag name="BITMAPFORMAT" val="bmpmono"/>
  <p:tag name="DEBUGINTERACTIVE" val="True"/>
  <p:tag name="ORIGWIDTH" val="55.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I_1~=~k_d {\bf N} \cdot {\bf L_1}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17"/>
  <p:tag name="BOXFONT" val="10"/>
  <p:tag name="BOXWRAP" val="False"/>
  <p:tag name="WORKAROUNDTRANSPARENCYBUG" val="False"/>
  <p:tag name="BITMAPFORMAT" val="bmpmono"/>
  <p:tag name="DEBUGINTERACTIVE" val="True"/>
  <p:tag name="ORIGWIDTH" val="144"/>
  <p:tag name="PICTUREFILESIZE" val="9996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I_2~=~k_d {\bf N} \cdot {\bf L_2}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17"/>
  <p:tag name="BOXFONT" val="10"/>
  <p:tag name="BOXWRAP" val="False"/>
  <p:tag name="WORKAROUNDTRANSPARENCYBUG" val="False"/>
  <p:tag name="BITMAPFORMAT" val="bmpmono"/>
  <p:tag name="DEBUGINTERACTIVE" val="True"/>
  <p:tag name="ORIGWIDTH" val="144"/>
  <p:tag name="PICTUREFILESIZE" val="9996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I_3~=~k_d {\bf N} \cdot {\bf L_3}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17"/>
  <p:tag name="BOXFONT" val="10"/>
  <p:tag name="BOXWRAP" val="False"/>
  <p:tag name="WORKAROUNDTRANSPARENCYBUG" val="False"/>
  <p:tag name="BITMAPFORMAT" val="bmpmono"/>
  <p:tag name="DEBUGINTERACTIVE" val="True"/>
  <p:tag name="ORIGWIDTH" val="144"/>
  <p:tag name="PICTUREFILESIZE" val="9996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left[ &#10;\begin{array}{c}&#10;I_1 \\ I_2 \\ I_3&#10;\end{array}&#10;\right]&#10;=&#10;k_d &#10;\left[&#10;\begin{array}{c}&#10;{\bf L_1}^T \\ {\bf L_2}^T \\ {\bf L_3}^T&#10;\end{array}&#10;\right]&#10;{\bf N}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71"/>
  <p:tag name="BOXFONT" val="10"/>
  <p:tag name="BOXWRAP" val="False"/>
  <p:tag name="WORKAROUNDTRANSPARENCYBUG" val="False"/>
  <p:tag name="BITMAPFORMAT" val="bmpmono"/>
  <p:tag name="DEBUGINTERACTIVE" val="True"/>
  <p:tag name="ORIGWIDTH" val="207"/>
  <p:tag name="PICTUREFILESIZE" val="59751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bf I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6"/>
  <p:tag name="BOXFONT" val="10"/>
  <p:tag name="BOXWRAP" val="False"/>
  <p:tag name="WORKAROUNDTRANSPARENCYBUG" val="False"/>
  <p:tag name="BITMAPFORMAT" val="bmpmono"/>
  <p:tag name="DEBUGINTERACTIVE" val="True"/>
  <p:tag name="ORIGWIDTH" val="8"/>
  <p:tag name="PICTUREFILESIZE" val="506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&#10;\bf G&#10;$&#10;\end{document}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456"/>
  <p:tag name="BOXFONT" val="10"/>
  <p:tag name="BOXWRAP" val="False"/>
  <p:tag name="WORKAROUNDTRANSPARENCYBUG" val="False"/>
  <p:tag name="BITMAPFORMAT" val="bmpmono"/>
  <p:tag name="DEBUGINTERACTIVE" val="True"/>
  <p:tag name="ORIGWIDTH" val="17"/>
  <p:tag name="PICTUREFILESIZE" val="906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yriad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31550</TotalTime>
  <Words>673</Words>
  <Application>Microsoft Office PowerPoint</Application>
  <PresentationFormat>Widescreen</PresentationFormat>
  <Paragraphs>114</Paragraphs>
  <Slides>35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Helvetica Light</vt:lpstr>
      <vt:lpstr>Myriad Pro</vt:lpstr>
      <vt:lpstr>Times New Roman</vt:lpstr>
      <vt:lpstr>Office Theme</vt:lpstr>
      <vt:lpstr>Photometric stereo</vt:lpstr>
      <vt:lpstr>Announcements</vt:lpstr>
      <vt:lpstr>Recap:  Lambertian (Diffuse) Reflectance</vt:lpstr>
      <vt:lpstr>Can we determine shape from lighting?</vt:lpstr>
      <vt:lpstr>A Single Image: Shape from shading</vt:lpstr>
      <vt:lpstr>PowerPoint Presentation</vt:lpstr>
      <vt:lpstr>Let’s take more than one photo!</vt:lpstr>
      <vt:lpstr>Photometric stereo</vt:lpstr>
      <vt:lpstr>Solving the equations</vt:lpstr>
      <vt:lpstr>More than three lights</vt:lpstr>
      <vt:lpstr>Computing light source directions</vt:lpstr>
      <vt:lpstr>Example</vt:lpstr>
      <vt:lpstr>Depth from normals</vt:lpstr>
      <vt:lpstr>Normal Integration</vt:lpstr>
      <vt:lpstr>Depth from normals</vt:lpstr>
      <vt:lpstr>Results</vt:lpstr>
      <vt:lpstr>Results</vt:lpstr>
      <vt:lpstr>Extension</vt:lpstr>
      <vt:lpstr>Questions?</vt:lpstr>
      <vt:lpstr>For now, ignore specular reflection</vt:lpstr>
      <vt:lpstr>And Refraction…</vt:lpstr>
      <vt:lpstr>And Interreflections…</vt:lpstr>
      <vt:lpstr>And Subsurface Scattering…</vt:lpstr>
      <vt:lpstr>Limitations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1: Images and image filtering</dc:title>
  <dc:creator>Noah Snavely</dc:creator>
  <cp:lastModifiedBy>Noah Snavely</cp:lastModifiedBy>
  <cp:revision>1529</cp:revision>
  <dcterms:created xsi:type="dcterms:W3CDTF">2009-08-25T02:47:59Z</dcterms:created>
  <dcterms:modified xsi:type="dcterms:W3CDTF">2022-03-24T19:24:29Z</dcterms:modified>
</cp:coreProperties>
</file>