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6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7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8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9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10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11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12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13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1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15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16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17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notesSlides/notesSlide18.xml" ContentType="application/vnd.openxmlformats-officedocument.presentationml.notesSlide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notesSlides/notesSlide32.xml" ContentType="application/vnd.openxmlformats-officedocument.presentationml.notesSlide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notesSlides/notesSlide33.xml" ContentType="application/vnd.openxmlformats-officedocument.presentationml.notesSlide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notesSlides/notesSlide34.xml" ContentType="application/vnd.openxmlformats-officedocument.presentationml.notesSlide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notesSlides/notesSlide35.xml" ContentType="application/vnd.openxmlformats-officedocument.presentationml.notesSlide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notesSlides/notesSlide36.xml" ContentType="application/vnd.openxmlformats-officedocument.presentationml.notesSlide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notesSlides/notesSlide37.xml" ContentType="application/vnd.openxmlformats-officedocument.presentationml.notesSlide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notesSlides/notesSlide38.xml" ContentType="application/vnd.openxmlformats-officedocument.presentationml.notesSlide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604" r:id="rId2"/>
    <p:sldId id="715" r:id="rId3"/>
    <p:sldId id="716" r:id="rId4"/>
    <p:sldId id="717" r:id="rId5"/>
    <p:sldId id="718" r:id="rId6"/>
    <p:sldId id="719" r:id="rId7"/>
    <p:sldId id="720" r:id="rId8"/>
    <p:sldId id="721" r:id="rId9"/>
    <p:sldId id="722" r:id="rId10"/>
    <p:sldId id="726" r:id="rId11"/>
    <p:sldId id="723" r:id="rId12"/>
    <p:sldId id="724" r:id="rId13"/>
    <p:sldId id="725" r:id="rId14"/>
    <p:sldId id="592" r:id="rId15"/>
    <p:sldId id="673" r:id="rId16"/>
    <p:sldId id="674" r:id="rId17"/>
    <p:sldId id="675" r:id="rId18"/>
    <p:sldId id="595" r:id="rId19"/>
    <p:sldId id="596" r:id="rId20"/>
    <p:sldId id="597" r:id="rId21"/>
    <p:sldId id="727" r:id="rId22"/>
    <p:sldId id="598" r:id="rId23"/>
    <p:sldId id="729" r:id="rId24"/>
    <p:sldId id="600" r:id="rId25"/>
    <p:sldId id="601" r:id="rId26"/>
    <p:sldId id="602" r:id="rId27"/>
    <p:sldId id="603" r:id="rId28"/>
    <p:sldId id="689" r:id="rId29"/>
    <p:sldId id="690" r:id="rId30"/>
    <p:sldId id="607" r:id="rId31"/>
    <p:sldId id="609" r:id="rId32"/>
    <p:sldId id="610" r:id="rId33"/>
    <p:sldId id="611" r:id="rId34"/>
    <p:sldId id="661" r:id="rId35"/>
    <p:sldId id="614" r:id="rId36"/>
    <p:sldId id="739" r:id="rId37"/>
    <p:sldId id="615" r:id="rId38"/>
    <p:sldId id="640" r:id="rId39"/>
    <p:sldId id="692" r:id="rId40"/>
    <p:sldId id="632" r:id="rId41"/>
    <p:sldId id="633" r:id="rId42"/>
    <p:sldId id="634" r:id="rId43"/>
    <p:sldId id="635" r:id="rId44"/>
    <p:sldId id="639" r:id="rId45"/>
    <p:sldId id="731" r:id="rId46"/>
    <p:sldId id="630" r:id="rId47"/>
    <p:sldId id="691" r:id="rId48"/>
    <p:sldId id="693" r:id="rId49"/>
    <p:sldId id="694" r:id="rId50"/>
    <p:sldId id="695" r:id="rId51"/>
    <p:sldId id="696" r:id="rId52"/>
    <p:sldId id="697" r:id="rId53"/>
    <p:sldId id="698" r:id="rId54"/>
    <p:sldId id="714" r:id="rId55"/>
    <p:sldId id="636" r:id="rId56"/>
    <p:sldId id="730" r:id="rId57"/>
    <p:sldId id="612" r:id="rId58"/>
    <p:sldId id="699" r:id="rId59"/>
    <p:sldId id="700" r:id="rId60"/>
    <p:sldId id="701" r:id="rId61"/>
    <p:sldId id="702" r:id="rId62"/>
    <p:sldId id="703" r:id="rId63"/>
    <p:sldId id="744" r:id="rId64"/>
    <p:sldId id="704" r:id="rId65"/>
    <p:sldId id="742" r:id="rId66"/>
    <p:sldId id="705" r:id="rId67"/>
    <p:sldId id="706" r:id="rId68"/>
    <p:sldId id="738" r:id="rId69"/>
    <p:sldId id="707" r:id="rId70"/>
    <p:sldId id="708" r:id="rId71"/>
    <p:sldId id="709" r:id="rId72"/>
    <p:sldId id="710" r:id="rId73"/>
    <p:sldId id="711" r:id="rId74"/>
    <p:sldId id="712" r:id="rId75"/>
    <p:sldId id="713" r:id="rId76"/>
    <p:sldId id="740" r:id="rId77"/>
  </p:sldIdLst>
  <p:sldSz cx="12192000" cy="6858000"/>
  <p:notesSz cx="7010400" cy="9296400"/>
  <p:custDataLst>
    <p:tags r:id="rId8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CE1"/>
    <a:srgbClr val="00FF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23" autoAdjust="0"/>
    <p:restoredTop sz="94017" autoAdjust="0"/>
  </p:normalViewPr>
  <p:slideViewPr>
    <p:cSldViewPr>
      <p:cViewPr varScale="1">
        <p:scale>
          <a:sx n="53" d="100"/>
          <a:sy n="53" d="100"/>
        </p:scale>
        <p:origin x="50" y="1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55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152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400" units="1/cm"/>
          <inkml:channelProperty channel="Y" name="resolution" value="400" units="1/cm"/>
          <inkml:channelProperty channel="T" name="resolution" value="1" units="1/dev"/>
        </inkml:channelProperties>
      </inkml:inkSource>
      <inkml:timestamp xml:id="ts0" timeString="2022-03-03T18:17:49.04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26114 4556 0,'-97'24'0,"-117"64"0,-63 41 16,-14 48-16,50 11 16,-12 35-1,48 42-15,-10 35 16,12 58-1,65-34-15,9 23 16,55-18 0,42-44-16,17-3 15,30-17-15,58-4 16,54 4 0,76-42-16,91-34 15,20-72 1,42-49-16,8-36 15,1-23 1,23-24-16,27-32 16,5-56-16,-35-29 15,-23-38 1,-45-27-16,-23 8 16,-41-22-1,-62-1 1,-26-20-16,-27-15 15,-26-12-15,-12-41 16,-48 33-16,-49-15 16,-50-21-1,-38-9-15,-53 12 16,-12 53 0,-59 6-16,-47 59 15,-20 23 1,-59 36-16,-21 40 15,-55 25 1,-33 34-16,-15 42 16,-2 29-16,-1 59 15,27 35 1,18 41-16,-10 53 16,-14 18-1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152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400" units="1/cm"/>
          <inkml:channelProperty channel="Y" name="resolution" value="400" units="1/cm"/>
          <inkml:channelProperty channel="T" name="resolution" value="1" units="1/dev"/>
        </inkml:channelProperties>
      </inkml:inkSource>
      <inkml:timestamp xml:id="ts0" timeString="2022-03-03T18:18:08.552"/>
    </inkml:context>
    <inkml:brush xml:id="br0">
      <inkml:brushProperty name="width" value="0.08819" units="cm"/>
      <inkml:brushProperty name="height" value="0.35278" units="cm"/>
      <inkml:brushProperty name="color" value="#C00000"/>
      <inkml:brushProperty name="tip" value="rectangle"/>
      <inkml:brushProperty name="rasterOp" value="maskPen"/>
    </inkml:brush>
  </inkml:definitions>
  <inkml:trace contextRef="#ctx0" brushRef="#br0">25315 8099 0,'0'0'0,"0"0"0,0 0 16,0 0-16,0 0 16,0 0-1,0 0 1,0 0-16,0 0 15,0 0 1,-24 29-16,21-26 0,0 0 16,0 0-1,0-3-15,1 0 16,-1 0 0,0 3-16,0 0 15,-3 0 1,-3 3-16,-15 2 15,-17 1 1,-26 3-16,-10-3 16,10-3-1,11-3-15,9 0 16,-6-1-16,-15 1 16,-17 0-1,-6-3-15,14 0 16,16 0-16,5 0 15,-12 0 1,-20 0 0,-12 3-1,3-3 1,15 0 0,8 0-16,-5 0 0,-18 0 0,-3 0 15,18 0-15,14 0 16,12 0-1,-12 3-15,-23 6 16,-12 6 0,6 5-1,30-2 1,26-6 0,17-9-1,7-6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152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400" units="1/cm"/>
          <inkml:channelProperty channel="Y" name="resolution" value="400" units="1/cm"/>
          <inkml:channelProperty channel="T" name="resolution" value="1" units="1/dev"/>
        </inkml:channelProperties>
      </inkml:inkSource>
      <inkml:timestamp xml:id="ts0" timeString="2022-03-03T18:19:10.453"/>
    </inkml:context>
    <inkml:brush xml:id="br0">
      <inkml:brushProperty name="width" value="0.08819" units="cm"/>
      <inkml:brushProperty name="height" value="0.35278" units="cm"/>
      <inkml:brushProperty name="color" value="#C00000"/>
      <inkml:brushProperty name="tip" value="rectangle"/>
      <inkml:brushProperty name="rasterOp" value="maskPen"/>
    </inkml:brush>
  </inkml:definitions>
  <inkml:trace contextRef="#ctx0" brushRef="#br0">5333 14260 0,'0'0'0,"0"0"0,0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152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400" units="1/cm"/>
          <inkml:channelProperty channel="Y" name="resolution" value="400" units="1/cm"/>
          <inkml:channelProperty channel="T" name="resolution" value="1" units="1/dev"/>
        </inkml:channelProperties>
      </inkml:inkSource>
      <inkml:timestamp xml:id="ts0" timeString="2022-03-03T18:19:37.4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30113 6461 0,'0'0'0,"0"0"16,0 0-1,0 0-15,0 0 16,0 0 0,0 0-16,0 0 15,0 0 1</inkml:trace>
  <inkml:trace contextRef="#ctx0" brushRef="#br0" timeOffset="468.75">30601 6370 0,'0'0'0,"0"0"0,0 0 16,0 0-16,29 29 16,-11 1-1,-4 5-15,-8-3 16,-9 4-16,-6 11 16,-2 26-1,-7 21-15,-6 9 16,-11-9-1,-15-17 1,-14-13-16,-4-5 16,0 0-16,12-3 15,21-12-15,12-12 16,11-11 0,9-6-16,6-7 15,12-2 1,11-3-16,21 0 15,9-6 1,3-3-16,-3-5 16,2-4-1,13-3-15,14 1 16,6 2-16,-11 6 16,-21 3-1,-21 6-15,-12 0 16,-8 0-16,-6 0 15,-1-3 1,-2 0-16</inkml:trace>
  <inkml:trace contextRef="#ctx0" brushRef="#br0" timeOffset="894.41">30113 6887 0,'0'0'0,"0"0"16,0 0-16,0 0 16,0 0-1,73-11-15,6-4 16,30-6-1,15-2 32,2-4-31,-2-2-16,-124 29 0,102-23 0,-34 5 16,-24 0-16</inkml:trace>
  <inkml:trace contextRef="#ctx0" brushRef="#br0" timeOffset="1260.4">30101 6405 0,'0'0'0,"0"0"0,0 0 16,47-9-1,15-2-15,14-7 0,0 0 16,-14 4 0,-18-1-16,-11 0 15,-10 1-15,-2-1 16</inkml:trace>
  <inkml:trace contextRef="#ctx0" brushRef="#br0" timeOffset="1817.33">29533 8216 0,'0'0'0,"44"0"16,33-3-16,52 0 31,56-8 16,1-7-47,34-11 0,1-13 0,-48-2 0,27 0 0,-41 9 0,-21 11 16,-3 13-1</inkml:trace>
  <inkml:trace contextRef="#ctx0" brushRef="#br0" timeOffset="2728.81">30365 9880 0,'0'0'0,"0"0"0,-6-41 0,-8-18 16,-10-41-16,-8-23 16,-3-7-16,8 13 15,10 5 1,8 12-16,15 15 15,11 11 1,21 10 0,18 5-1,9 6-15,6 6 0,5 6 16,6 8-16,4 13 16,-7 8-1,-17 9-15,-15 9 16,-12 6-1</inkml:trace>
  <inkml:trace contextRef="#ctx0" brushRef="#br0" timeOffset="3041.07">29428 9263 0,'0'0'0,"0"0"0,70-12 0,21-9 16,39-5-1,37-6-15,12-4 16,-11 1-1,-15-3-15,6-15 16,23-18 31</inkml:trace>
  <inkml:trace contextRef="#ctx0" brushRef="#br0" timeOffset="4332.24">32006 7693 0,'0'0'0,"0"0"15,0 0-15,0 0 16,0 0-1,0 0-15,0 0 16,0 0-16,0 0 16,0 0-1,0 0-15,0 0 16,0 0 0,62 0-16,-4-3 15,13 0 1,2-3-16,-14 3 15,-15 3-15</inkml:trace>
  <inkml:trace contextRef="#ctx0" brushRef="#br0" timeOffset="4574.26">31647 8284 0,'0'0'0,"47"-6"0,15 6 0,17 0 15,4-6-15,2-3 16,15-2-16,6-1 15</inkml:trace>
  <inkml:trace contextRef="#ctx0" brushRef="#br0" timeOffset="7631.23">33041 6408 0,'0'0'0,"0"0"0,0 0 0,0 0 0,0 0 16,0 0 0,0 0-16,0 0 15,0 0 1,0 0-16,0 0 16,0 0-16,-9 38 15,-6 39 1,-8 38-16,-16 23 15,-5-12 1,0-35 0,6-38-16,3-20 15,2-13-15,-2-5 16</inkml:trace>
  <inkml:trace contextRef="#ctx0" brushRef="#br0" timeOffset="7930.95">32535 6485 0,'0'0'0,"0"0"16,0 0-1,0 0-15,23 58 16,10 13-16,29 41 16,17 14-1,3-17-15,-11-27 16,-18-32-16,-12-17 16,-3-16-1</inkml:trace>
  <inkml:trace contextRef="#ctx0" brushRef="#br0" timeOffset="8277.54">32852 8213 0,'0'0'0,"36"0"16,23 0-1,46-6-15,39-5 16,27-4 0</inkml:trace>
  <inkml:trace contextRef="#ctx0" brushRef="#br0" timeOffset="8653.02">33023 8772 0,'0'0'0,"0"0"0,0 0 16,-3 44-1,-3-9-15,-6 12 16,-8 9-1,-10 3-15,-11 9 16,-12 14 0,-11 12-1,-1 18 1,9-1 0,15-17-16,12-20 15</inkml:trace>
  <inkml:trace contextRef="#ctx0" brushRef="#br0" timeOffset="8938.64">32385 9260 0,'0'0'0,"0"0"0,0 0 16,53 41 0,15 33-16,34 31 15,19 4 63,-18-21-78,-33-29 0,-70-59 0,47 44 0</inkml:trace>
  <inkml:trace contextRef="#ctx0" brushRef="#br0" timeOffset="9255.26">33711 8563 0,'0'0'0,"0"0"0,-9 35 0,0-2 0,-3 14 0,-2 15 0,-1 8 0</inkml:trace>
  <inkml:trace contextRef="#ctx0" brushRef="#br0" timeOffset="18617.82">33185 6538 0,'0'0'0,"0"0"0,0 0 0,0 0 16,0 0 0,-27 29-16,21-23 15,0 0 1,1 0-16,-1 0 16,3-4-16,0 1 15,0 0 1,0 3-1,-3 0-15,0 3 16,0 3-16,-3 5 16,1 4-1,-1 5-15,0 7 16,0 5-16,-3 12 16,-5 6-1,-7 3 1,-2-4-16,-7 1 15,-8 0-15,-3 6 16,-3 5 0,-3 1-16,3-6 15,9-6 1,9-9-16,5-9 16,6-6-16,7-2 15,-1-7 1,0 1-16,3-4 15,3-2 1,1 0-16,-1-1 16,0-2-16,0 0 31,0-1-15,0 1-16,0 0 0,0-1 15,0 1-15,1-3 16,-1-3-16,3-3 15,0-4 1,3-2 0,0-2-16,0-7 15,0 9-15,9-62 16,2-6 0,13-29-16,11-11 15,24-16 1,17-2-16,10-1 15,-10 4-15,-17 20 16,-18 21 0,-12 14-1,-2 9-15,-1 0 16,7 1-16,8 2 16,6 3-16,-3 9 15,-3 8 1,-6 10-16,-8 8 15,-6 7 1,-7 5-16,-5 3 16,-6 3-1,0 3-15,-3 3 16,0-6 0,-24 53-16,-8-1 15,-9 7-15,-3 0 16,3-3-1,5 6-15,4 5 16,3 10 0,-7 5-16,-8-3 15,-9-8 1,-8-9-16,-1-4 16,0 10-16,6 6 15,12-4 1,15-8-16,8-18 15,9-9 1,4-8-16,2-7 16,0-5-1,3-6-15,0 0 16,0-4-16,0 1 16,0 0-1,0-3-15,3 0 16,0 0-1,0 0-15,0 0 16,0-3 0,0-3-16,0-3 15,0-9-15,0-17 16,6-21 0,6-17-16,11-7 15,19-17-15,13-21 16,7-8-1,0 8-15,-18 36 16,-15 32 0,-11 20-16,-6 10 15</inkml:trace>
  <inkml:trace contextRef="#ctx0" brushRef="#br0" timeOffset="19141.79">32511 6244 0,'0'0'0,"0"0"16,0 0-16,0 0 15,0 0 1,0 0-16,24 29 16,-21-20-1,0 3-15,-3 2 16,3 10-1,0 5-15,0 9 16,5 4-16,4-1 16,0-6-1,3-9-15,-1-5 16,1-3 0</inkml:trace>
  <inkml:trace contextRef="#ctx0" brushRef="#br0" timeOffset="20263.57">32132 8916 0,'0'0'0,"0"0"16,0 0-16,0 0 15,0 0-15,30 0 16,-16 3-1,10 6-15,11 5 16,12 13 0,6 11-16,0 6 15,0 6 1,3 3-16,5 0 16,10 6-16,2 0 15,-8-7 1,-15-5-16,-15-11 15,-11-10 1,-6-8-16,-4-6 16</inkml:trace>
  <inkml:trace contextRef="#ctx0" brushRef="#br0" timeOffset="21446.33">33035 8769 0,'0'0'0,"0"0"15,0 0 1,0 0-16,0 0 16,0 50-1,0-6-15,-3 15 16,-3 17-16,-6 18 16,-6 18-1,-11 20-15,-9 9 16,-9 9-16,-6 3 15,3-12 1,0-5 0,9-22-1,6-23-15,5-14 16,7-10 0,5-14-16,3-14 0,6-10 15,4-11-15,2-7 16,0-5-1,3-6-15,0-3 16,0-3 0,0-14-1,6-24-15,11-33 16,18-37-16,24-22 31,12 4-31,-1 14 0,-8 13 16,-12 2-16,-12 3 15,-8 6 1,-10 14-16,-5 10 16,-3 14-1,-3 3-15,-4 6 16,1 6 0,-3 0-16,3 5 15,-3 7 1,0 8-16,0 7 15,-3 8-15,0 3 16,0 6-16,0 6 16,-3 14-1,-3 24-15,-6 38 16,-5 33 0,-10 11-1,-8 4 1,-15-4-1,-9-5 1,-5-1-16,2-11 0,9-18 0,15-21 16,8-8-16,7-3 15,5-3 1,3-7-16,4-7 16,5-10-1,3-9-15,0-8 16,0-9-1,3-6 1,0-3 0,0-6-16,0-12 0,3-23 15,3-38-15,14-54 16,30-40 0,27-27-16,14 6 15,-9 29-15,-20 27 16,-21 29-1,-6 15 1,4-6 0,11 0-16,11 9 15,4 21-15,-9 23 16,-12 17-16,-15 13 16,-11 5-16,-6 3 15,-6 6 1,-6 0-16,-6 3 15</inkml:trace>
  <inkml:trace contextRef="#ctx0" brushRef="#br0" timeOffset="21808.41">32109 8860 0,'0'0'0,"0"0"15</inkml:trace>
  <inkml:trace contextRef="#ctx0" brushRef="#br0" timeOffset="21882.48">32517 9160 0,'0'0'0,"0"0"0,30 35 15,-4-2-15,6 11 16</inkml:trace>
  <inkml:trace contextRef="#ctx0" brushRef="#br0" timeOffset="23394.8">33708 8357 0,'0'0'0,"0"0"0,0 0 0,0 0 0,0 0 0,0 0 0,0 0 0,0 0 0,0 41 0,3-14 0,0 14 0,-3 6 0,-3 9 0,-6 9 0,-3 8 0,-5 12 0,-1 7 0,-3-13 0,1-14 15,-1-15 1,1-12 0,5-12-16,3-8 15,3-3-15,6-7 16,3-5 0,0-3-16,0-3 15,0 3-15,0 0 16,21-82-1,-6 14-15,5-2 16,4-1 0,5 4-1,-2-7-15,-1-2 16,-2-6-16,-4 8 16,-5 12-16,-3 18 15,-3 12 1,-4 11-16,-2 7 15,0 5 1,0 3-16,0 3 16,-3 0-1,0 3-15</inkml:trace>
  <inkml:trace contextRef="#ctx0" brushRef="#br0" timeOffset="28201.33">29137 11565 0,'0'0'0,"0"0"0,0 0 0,0 0 16,0 0-1,0 0-15,0 0 16,0 0-16,20 35 16,4-3-1,14 15-15,6 9 16,9 9 0,0 2-1,3 10-15,-6-7 16,-12-11-1,-9-12-15,-11-11 16</inkml:trace>
  <inkml:trace contextRef="#ctx0" brushRef="#br0" timeOffset="28527.13">29998 11529 0,'0'0'0,"0"0"16,0 0 0,-12 36-16,-8 8 15,-13 23 1,-14 22-16,-12 22 15,-5 22-15,2 17 16,6 8 0,3-2-16,12-24 15,9-23-15,8-32 16,9-25 0</inkml:trace>
  <inkml:trace contextRef="#ctx0" brushRef="#br0" timeOffset="28886.12">30601 10518 0,'0'0'0,"0"0"0,0 0 16,0 0-1,-6 65-15,0 2 16,-3 30-16,-3 21 15,-3 8-15,1-17 16,-1-29 0,0-28-1</inkml:trace>
  <inkml:trace contextRef="#ctx0" brushRef="#br0" timeOffset="29144.78">30809 11553 0,'0'0'0,"0"0"15,59 3 1,-18 3-16,9 0 16,6-1-16,9-2 15,2-6 17</inkml:trace>
  <inkml:trace contextRef="#ctx0" brushRef="#br0" timeOffset="29336.47">30595 12150 0,'0'0'0,"0"0"0,64-21 16,27-8-16,45-12 15,8-1-15,9 1 16</inkml:trace>
  <inkml:trace contextRef="#ctx0" brushRef="#br0" timeOffset="34343.07">32065 11300 0,'0'0'0,"0"0"0,0 0 0,0 0 16,0 0-16,0 0 15,0 0 1,0 0-16,0 0 16,0 0-1,0 0-15,29-6 16,6 36-16,15 17 16,9 17-1,3 7-15,-9-9 16,-9-12-1,-12-15-15,-8-15 16,-7-8 0</inkml:trace>
  <inkml:trace contextRef="#ctx0" brushRef="#br0" timeOffset="34648.79">32655 11127 0,'0'0'0,"0"0"0,0 0 16,-2 29-1,-1 12-15,-6 30 16,-6 32-1,-6 29 1,-2 9-16,-1 3 16,-2-3-16,0-17 15,2-16-15,0-19 16,4-19 0</inkml:trace>
  <inkml:trace contextRef="#ctx0" brushRef="#br0" timeOffset="35619.03">33052 11876 0,'0'0'0,"0"0"16,0 0-1,0 0-15,0 0 16,0 0-16,-3-32 16,3 23-1,0 0-15,0-2 16,0-1-1,0 0-15,0 3 16,0 0 0</inkml:trace>
  <inkml:trace contextRef="#ctx0" brushRef="#br0" timeOffset="36199.57">32065 11964 0,'0'0'0,"0"0"0,0 0 15,0 0 1,0 0-16,0 0 16,0 0-16,-45-38 15,16 3 1,-12-30-16,-6-26 15,-3-26 17,12-16-32,11-8 31,15 6-31,15 6 0,9 11 0,9 15 0,8 12 16,6 9-1,-2 17-15,-1 12 16,-5 15-1,-7 11-15</inkml:trace>
  <inkml:trace contextRef="#ctx0" brushRef="#br0" timeOffset="36417.12">31221 11203 0,'0'0'0,"29"0"0,30-6 16,62-11-1,34-10-15,16-8 16,-9 0 0,-24-1-16,-21 7 15,-14 2-15</inkml:trace>
  <inkml:trace contextRef="#ctx0" brushRef="#br0" timeOffset="36873.71">31171 12752 0,'0'0'0,"53"-17"0,32-7 0,65-8 0,47-3 15,38 2-15,0 1 16,0-3-16,-26 2 16,-38 1-1,-42 8-15,-38 7 16,-35 5-1,-27 6-15,-20 3 16</inkml:trace>
  <inkml:trace contextRef="#ctx0" brushRef="#br0" timeOffset="37372.67">31982 13323 0,'0'0'0,"0"0"16,0 0-1,0 0-15,0 0 16,0 0-16,0 0 16,15-39-1,23 13 1,36-12 0,29-3-16,-6 8 31,-18 10-16,-26 14-15,-21 9 0,-8 12 16,-10 11-16,-8 13 0,-9 16 16,-17 40-16,-24 34 15,-15 12 1,0-11-16,15-25 16,15-28 15,11-21-16,9-12 1,12-15 0,9-5-16,11-6 0,16-12 0,25-9 0,33-12 15</inkml:trace>
  <inkml:trace contextRef="#ctx0" brushRef="#br0" timeOffset="37654.39">31818 13858 0,'0'0'0,"47"-6"0,47-12 0,79-23 15,56-12 1,-14-6-16,-50 3 16,-48-2-1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152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400" units="1/cm"/>
          <inkml:channelProperty channel="Y" name="resolution" value="400" units="1/cm"/>
          <inkml:channelProperty channel="T" name="resolution" value="1" units="1/dev"/>
        </inkml:channelProperties>
      </inkml:inkSource>
      <inkml:timestamp xml:id="ts0" timeString="2022-03-03T18:17:58.26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22734 8216 0,'0'0'0,"0"0"0,0 0 0,0 0 0,0 0 15,0 0-15,0 0 16,0 0 0,0 0-16,0 0 15,0 0 1,0 0-16,0 0 16,0 0-1,0 0-15,0 0 16,0 0-16,-33-14 15,13 16 1,-1 1-16,1-3 16,2 0-1,6 0-15,3 0 16,3 0 0,6 0-16,0 0 15,0 0-15,0 0 16,0 0-1,0 0-15,77-14 16,-42 5 0,18-6-16,26-8 15,21-10 1,-3-8 0,-3-9-16,1-6 15,4 0-15,13 1 16,-12 11-16,-18 11 15,-5 10 1,5 2-16,9 3 16,0 1-16,-11-1 15,-10-2 1,-2-4 0,14-5-16,18-10 15,3-5-15,-12-3 16,-14 0-1,-4-3-15,13 0 16,8 6 0,-3 12-16,-12 8 15,-5 7 1,5 2-16,18-6 16,9-11-16,-6-6 15,-6-12 1,3-3-16,12-3 15,5-3-15,-11 6 16,-18 9 0,-2 6-1,2 6-15,3 5 16,-8 7-16,-16 2 16,-11 0-16,-6 1 15,3-4 1,9 1-16,6-7 15,-1 1 1,-2-1 0,-12 1-16,-6 2 15,-9 7 1,-8 2-16,-7 3 0,-5 3 16,-3 1-1,-3 2-15,0 0 16,-1 0-1,1 0-15,0-3 16,0 0 0,3-2-16,-1-4 15,1-3 1,-3-2-16,0-4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152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400" units="1/cm"/>
          <inkml:channelProperty channel="Y" name="resolution" value="400" units="1/cm"/>
          <inkml:channelProperty channel="T" name="resolution" value="1" units="1/dev"/>
        </inkml:channelProperties>
      </inkml:inkSource>
      <inkml:timestamp xml:id="ts0" timeString="2022-03-03T18:18:00.26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27408 6646 0,'0'0'0,"0"0"16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152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400" units="1/cm"/>
          <inkml:channelProperty channel="Y" name="resolution" value="400" units="1/cm"/>
          <inkml:channelProperty channel="T" name="resolution" value="1" units="1/dev"/>
        </inkml:channelProperties>
      </inkml:inkSource>
      <inkml:timestamp xml:id="ts0" timeString="2022-03-03T18:18:01.35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27376 7170 0,'0'0'0,"0"0"0,-6 47 16,0 23-1,0 21-15,0-11 16,0-16 0,0-11-16,-3 3 15,1 3-15,-4 6 32,3-1-32,0-8 15,3-9-15,3-6 16,3-5-16,3-7 15,0-2-15,0-4 16,0-5 0,0-4-16,0 1 15,0-6 1,0 0-16,0-3 16,-3-1-1,0-2 1,0 0-16,0 0 15,0 0-15,0 0 16,0 0-16,0 0 16,0 0-1,-3 0-15,0 0 16,0 0 0,-3 0-16,-3 0 15,1 0 1,-4 0-1,0 0-15,-6-1 16,-8 1 0,-18 0-16,-21 0 0,-14 3 15,-4 0 1,-2-3-16,-6 0 16,-12 0-16,-6 0 15,1 3 1,-4 0-1,-3-1-15,-2 1 32,-4 0-32,1 3 0,2 0 15,0-3-15,7 0 16,5-1-16,0-2 16,-3 0-1,-2 0 1,5 3-16,3-3 15,3 0 1,-9 0-16,6 3 16,15 0-1,9-3-15,-1 0 0,-8-3 16,-6 0 0,6 0-16,11 0 15,10 0 1,-1 0-16,-11 0 15,-9 3 1,-1 0 0,19 2-1,8 1-15,9-3 32,-3-3-32,-11 0 0,-16 3 0,1 3 15,12 0-15,11 0 16,15 0-16,8-3 15,1 0 1,-6-1-16,-3 1 16,-3 0-1,-3 0 1,0-3 0,3 3-1,0 0 1,9-3-1,8 3-15,7-3 0,5 0 0,3 0 0,4 0 16,-1-3 0,0 0-16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152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400" units="1/cm"/>
          <inkml:channelProperty channel="Y" name="resolution" value="400" units="1/cm"/>
          <inkml:channelProperty channel="T" name="resolution" value="1" units="1/dev"/>
        </inkml:channelProperties>
      </inkml:inkSource>
      <inkml:timestamp xml:id="ts0" timeString="2022-03-03T18:18:05.896"/>
    </inkml:context>
    <inkml:brush xml:id="br0">
      <inkml:brushProperty name="width" value="0.08819" units="cm"/>
      <inkml:brushProperty name="height" value="0.35278" units="cm"/>
      <inkml:brushProperty name="color" value="#C00000"/>
      <inkml:brushProperty name="tip" value="rectangle"/>
      <inkml:brushProperty name="rasterOp" value="maskPen"/>
    </inkml:brush>
  </inkml:definitions>
  <inkml:trace contextRef="#ctx0" brushRef="#br0">22792 8137 0,'0'0'0,"0"0"0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152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400" units="1/cm"/>
          <inkml:channelProperty channel="Y" name="resolution" value="400" units="1/cm"/>
          <inkml:channelProperty channel="T" name="resolution" value="1" units="1/dev"/>
        </inkml:channelProperties>
      </inkml:inkSource>
      <inkml:timestamp xml:id="ts0" timeString="2022-03-03T18:18:07.121"/>
    </inkml:context>
    <inkml:brush xml:id="br0">
      <inkml:brushProperty name="width" value="0.08819" units="cm"/>
      <inkml:brushProperty name="height" value="0.35278" units="cm"/>
      <inkml:brushProperty name="color" value="#C00000"/>
      <inkml:brushProperty name="tip" value="rectangle"/>
      <inkml:brushProperty name="rasterOp" value="maskPen"/>
    </inkml:brush>
  </inkml:definitions>
  <inkml:trace contextRef="#ctx0" brushRef="#br0">22175 8216 0,'0'0'0,"0"0"0,0 0 16,0 0-1,0 0-15,0 0 16,0 0 0,0 0-16,0 0 15,32-17 1,-23 8-16,0 0 16,0-3-16,3 0 15,5 1 1,18-7-16,30-8 15,26-13 1,3-5-16,-8-6 16,-1-6-1,9 1 1,12 5-16,-3 11 16,-12 13-16,-6 8 15,6-2-15,15-7 16,0-8-1,-21-9-15,-17-3 16,-1-3 0,16-3-16,17 0 15,-3 6 1,-18 9 0,-23 8-16,-9 7 15,9 2-15,11 4 16,13 2-16,2 0 15,-14 1-15,-15-1 16,-15 3 0,0 0-16,15-5 15,15-7 1,23-8 0,0-3 15,-15-4-31,-23 7 15,-20 6-15,-13 5 0,-2 0 0,-4 4 16,1-1-16,3-2 16,5-4-1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152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400" units="1/cm"/>
          <inkml:channelProperty channel="Y" name="resolution" value="400" units="1/cm"/>
          <inkml:channelProperty channel="T" name="resolution" value="1" units="1/dev"/>
        </inkml:channelProperties>
      </inkml:inkSource>
      <inkml:timestamp xml:id="ts0" timeString="2022-03-03T18:18:07.301"/>
    </inkml:context>
    <inkml:brush xml:id="br0">
      <inkml:brushProperty name="width" value="0.08819" units="cm"/>
      <inkml:brushProperty name="height" value="0.35278" units="cm"/>
      <inkml:brushProperty name="color" value="#C00000"/>
      <inkml:brushProperty name="tip" value="rectangle"/>
      <inkml:brushProperty name="rasterOp" value="maskPen"/>
    </inkml:brush>
  </inkml:definitions>
  <inkml:trace contextRef="#ctx0" brushRef="#br0">25576 6646 0,'0'0'0,"0"0"0,0 0 15,0 0-15,0 0 16,0 0 0,0 0-16,0 0 15,0 0 1,30 0 0,-27 0-16,0 0 15,-3 0-15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152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400" units="1/cm"/>
          <inkml:channelProperty channel="Y" name="resolution" value="400" units="1/cm"/>
          <inkml:channelProperty channel="T" name="resolution" value="1" units="1/dev"/>
        </inkml:channelProperties>
      </inkml:inkSource>
      <inkml:timestamp xml:id="ts0" timeString="2022-03-03T18:18:07.505"/>
    </inkml:context>
    <inkml:brush xml:id="br0">
      <inkml:brushProperty name="width" value="0.08819" units="cm"/>
      <inkml:brushProperty name="height" value="0.35278" units="cm"/>
      <inkml:brushProperty name="color" value="#C00000"/>
      <inkml:brushProperty name="tip" value="rectangle"/>
      <inkml:brushProperty name="rasterOp" value="maskPen"/>
    </inkml:brush>
  </inkml:definitions>
  <inkml:trace contextRef="#ctx0" brushRef="#br0">25277 6664 0,'0'0'0,"0"0"0,0 0 0,0 0 16,0 0-16,0 0 15,0 0-15,0 0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152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400" units="1/cm"/>
          <inkml:channelProperty channel="Y" name="resolution" value="400" units="1/cm"/>
          <inkml:channelProperty channel="T" name="resolution" value="1" units="1/dev"/>
        </inkml:channelProperties>
      </inkml:inkSource>
      <inkml:timestamp xml:id="ts0" timeString="2022-03-03T18:18:07.930"/>
    </inkml:context>
    <inkml:brush xml:id="br0">
      <inkml:brushProperty name="width" value="0.08819" units="cm"/>
      <inkml:brushProperty name="height" value="0.35278" units="cm"/>
      <inkml:brushProperty name="color" value="#C00000"/>
      <inkml:brushProperty name="tip" value="rectangle"/>
      <inkml:brushProperty name="rasterOp" value="maskPen"/>
    </inkml:brush>
  </inkml:definitions>
  <inkml:trace contextRef="#ctx0" brushRef="#br0">25256 6990 0,'0'0'0,"0"0"0,6 30 0,0-13 0,0 1 15,-1-3 1,1-1-16,-3 1 16,0 3-1,-3 2-15,0 10 16,0 14 15,0 9-31,3 8 63,0 4-63,3-6 0,0-9 0,0-12 0,0-8 0,0-10 0,-4-5 0,1-3 15,0-4-15,0-2 16,0 3-1,0 0-15,-3 0 16,0 0 0,0-1 15,0 4-15,0 0-16,-3 0 0,0 2 0,0 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54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71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BC2C7D-2D47-4DC3-885A-8C2202BA6D80}" type="slidenum">
              <a:rPr lang="en-US"/>
              <a:pPr/>
              <a:t>22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000" dirty="0"/>
              <a:t>This way the image is right-side-up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BC2C7D-2D47-4DC3-885A-8C2202BA6D80}" type="slidenum">
              <a:rPr lang="en-US"/>
              <a:pPr/>
              <a:t>23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000" dirty="0"/>
              <a:t>This way the image is right-side-up</a:t>
            </a:r>
          </a:p>
        </p:txBody>
      </p:sp>
    </p:spTree>
    <p:extLst>
      <p:ext uri="{BB962C8B-B14F-4D97-AF65-F5344CB8AC3E}">
        <p14:creationId xmlns:p14="http://schemas.microsoft.com/office/powerpoint/2010/main" val="11877119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$$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endParaRPr lang="en-US" dirty="0"/>
          </a:p>
          <a:p>
            <a:r>
              <a:rPr lang="en-US" dirty="0"/>
              <a:t>1 &amp; 0 &amp; 0 &amp; 0 \\</a:t>
            </a:r>
          </a:p>
          <a:p>
            <a:r>
              <a:rPr lang="en-US" dirty="0"/>
              <a:t>0 &amp; 1 &amp; 0 &amp; 0 \\</a:t>
            </a:r>
          </a:p>
          <a:p>
            <a:r>
              <a:rPr lang="en-US" dirty="0"/>
              <a:t>0 &amp; 0 &amp; 1/f &amp; 0</a:t>
            </a:r>
          </a:p>
          <a:p>
            <a:endParaRPr lang="en-US" dirty="0"/>
          </a:p>
          <a:p>
            <a:r>
              <a:rPr lang="en-US" dirty="0"/>
              <a:t>\end{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endParaRPr lang="en-US" dirty="0"/>
          </a:p>
          <a:p>
            <a:r>
              <a:rPr lang="en-US" dirty="0"/>
              <a:t>x \\</a:t>
            </a:r>
          </a:p>
          <a:p>
            <a:r>
              <a:rPr lang="en-US" dirty="0"/>
              <a:t>y \\</a:t>
            </a:r>
          </a:p>
          <a:p>
            <a:r>
              <a:rPr lang="en-US" dirty="0"/>
              <a:t>z \\</a:t>
            </a:r>
          </a:p>
          <a:p>
            <a:r>
              <a:rPr lang="en-US" dirty="0"/>
              <a:t>1</a:t>
            </a:r>
          </a:p>
          <a:p>
            <a:r>
              <a:rPr lang="en-US" dirty="0"/>
              <a:t>\end{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= 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x \\</a:t>
            </a:r>
          </a:p>
          <a:p>
            <a:r>
              <a:rPr lang="en-US" dirty="0"/>
              <a:t>y \\ </a:t>
            </a:r>
          </a:p>
          <a:p>
            <a:r>
              <a:rPr lang="en-US" dirty="0"/>
              <a:t>z / f </a:t>
            </a:r>
          </a:p>
          <a:p>
            <a:r>
              <a:rPr lang="en-US" dirty="0"/>
              <a:t>\end{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$$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7B35D3-F9CD-4CB1-884C-E49CEE5B5060}" type="slidenum">
              <a:rPr lang="en-US"/>
              <a:pPr/>
              <a:t>5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It gets inverted</a:t>
            </a:r>
          </a:p>
        </p:txBody>
      </p:sp>
    </p:spTree>
    <p:extLst>
      <p:ext uri="{BB962C8B-B14F-4D97-AF65-F5344CB8AC3E}">
        <p14:creationId xmlns:p14="http://schemas.microsoft.com/office/powerpoint/2010/main" val="13333980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BA112B-2C26-4230-811A-90390EEE03C9}" type="slidenum">
              <a:rPr lang="en-US"/>
              <a:pPr/>
              <a:t>31</a:t>
            </a:fld>
            <a:endParaRPr lang="en-US"/>
          </a:p>
        </p:txBody>
      </p:sp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5CBBD6-3ADC-4F7F-A2BC-087801FC1D51}" type="slidenum">
              <a:rPr lang="en-US"/>
              <a:pPr/>
              <a:t>32</a:t>
            </a:fld>
            <a:endParaRPr lang="en-US"/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411F28-08A3-4B25-BEE6-0E3D1DA66302}" type="slidenum">
              <a:rPr lang="en-US"/>
              <a:pPr/>
              <a:t>33</a:t>
            </a:fld>
            <a:endParaRPr lang="en-US"/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081BDD-6A2D-4352-9627-9B6C901087CE}" type="slidenum">
              <a:rPr lang="en-US"/>
              <a:pPr/>
              <a:t>38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www.stsite.com</a:t>
            </a:r>
            <a:r>
              <a:rPr lang="en-US" dirty="0"/>
              <a:t>/camera/telephoto-</a:t>
            </a:r>
            <a:r>
              <a:rPr lang="en-US" dirty="0" err="1"/>
              <a:t>wideangle.php</a:t>
            </a:r>
            <a:endParaRPr lang="en-US" dirty="0"/>
          </a:p>
          <a:p>
            <a:endParaRPr lang="en-US" dirty="0"/>
          </a:p>
          <a:p>
            <a:r>
              <a:rPr lang="en-US" dirty="0"/>
              <a:t>Wide angle deepens </a:t>
            </a:r>
          </a:p>
          <a:p>
            <a:r>
              <a:rPr lang="en-US" dirty="0"/>
              <a:t>Telephoto magnifies and pulls it 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302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C58A01-0FD2-4046-A9BE-2F5BC4260A82}" type="slidenum">
              <a:rPr lang="en-US"/>
              <a:pPr/>
              <a:t>58</a:t>
            </a:fld>
            <a:endParaRPr lang="en-US"/>
          </a:p>
        </p:txBody>
      </p:sp>
      <p:sp>
        <p:nvSpPr>
          <p:cNvPr id="36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845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6FB08-0C28-4D7B-BC2C-B8668086309D}" type="slidenum">
              <a:rPr lang="en-US"/>
              <a:pPr/>
              <a:t>59</a:t>
            </a:fld>
            <a:endParaRPr lang="en-US"/>
          </a:p>
        </p:txBody>
      </p:sp>
      <p:sp>
        <p:nvSpPr>
          <p:cNvPr id="45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3298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409EC9-32DB-45ED-A95D-3B706D9E1E85}" type="slidenum">
              <a:rPr lang="en-US"/>
              <a:pPr/>
              <a:t>60</a:t>
            </a:fld>
            <a:endParaRPr lang="en-US"/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849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E9689F-BCF2-491B-B88B-65461DB09E84}" type="slidenum">
              <a:rPr lang="en-US"/>
              <a:pPr/>
              <a:t>61</a:t>
            </a:fld>
            <a:endParaRPr lang="en-US"/>
          </a:p>
        </p:txBody>
      </p:sp>
      <p:sp>
        <p:nvSpPr>
          <p:cNvPr id="350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13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5FDE32-A7F7-4A45-9993-C4E182EE48DC}" type="slidenum">
              <a:rPr lang="en-US"/>
              <a:pPr/>
              <a:t>6</a:t>
            </a:fld>
            <a:endParaRPr lang="en-US"/>
          </a:p>
        </p:txBody>
      </p:sp>
      <p:sp>
        <p:nvSpPr>
          <p:cNvPr id="31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715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623323-764D-43E2-AC79-C034FA6CAF51}" type="slidenum">
              <a:rPr lang="en-US"/>
              <a:pPr/>
              <a:t>62</a:t>
            </a:fld>
            <a:endParaRPr lang="en-US"/>
          </a:p>
        </p:txBody>
      </p:sp>
      <p:sp>
        <p:nvSpPr>
          <p:cNvPr id="35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469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1DBF6B-25E0-4C6C-A239-D0820258F053}" type="slidenum">
              <a:rPr lang="en-US"/>
              <a:pPr/>
              <a:t>64</a:t>
            </a:fld>
            <a:endParaRPr lang="en-US"/>
          </a:p>
        </p:txBody>
      </p:sp>
      <p:sp>
        <p:nvSpPr>
          <p:cNvPr id="47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842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367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191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990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594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825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493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077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47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745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4E596B-2752-4603-B7A4-0FAC892AD8C0}" type="slidenum">
              <a:rPr lang="en-US"/>
              <a:pPr/>
              <a:t>8</a:t>
            </a:fld>
            <a:endParaRPr lang="en-US"/>
          </a:p>
        </p:txBody>
      </p:sp>
      <p:sp>
        <p:nvSpPr>
          <p:cNvPr id="31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528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9AA614-FD82-477B-AE58-5E6744DF39CC}" type="slidenum">
              <a:rPr lang="en-US"/>
              <a:pPr/>
              <a:t>11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69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8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24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E0C18F-94D8-4F58-ABED-2F617BBA8F3A}" type="slidenum">
              <a:rPr lang="en-US"/>
              <a:pPr/>
              <a:t>14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Note that the retina is curved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etapixel.com/2019/07/17/this-is-the-worlds-first-solargraphy-timelapse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openxmlformats.org/officeDocument/2006/relationships/tags" Target="../tags/tag3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9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tags" Target="../tags/tag54.xml"/><Relationship Id="rId18" Type="http://schemas.openxmlformats.org/officeDocument/2006/relationships/tags" Target="../tags/tag59.xml"/><Relationship Id="rId26" Type="http://schemas.openxmlformats.org/officeDocument/2006/relationships/tags" Target="../tags/tag67.xml"/><Relationship Id="rId3" Type="http://schemas.openxmlformats.org/officeDocument/2006/relationships/tags" Target="../tags/tag44.xml"/><Relationship Id="rId21" Type="http://schemas.openxmlformats.org/officeDocument/2006/relationships/tags" Target="../tags/tag62.xml"/><Relationship Id="rId7" Type="http://schemas.openxmlformats.org/officeDocument/2006/relationships/tags" Target="../tags/tag48.xml"/><Relationship Id="rId12" Type="http://schemas.openxmlformats.org/officeDocument/2006/relationships/tags" Target="../tags/tag53.xml"/><Relationship Id="rId17" Type="http://schemas.openxmlformats.org/officeDocument/2006/relationships/tags" Target="../tags/tag58.xml"/><Relationship Id="rId25" Type="http://schemas.openxmlformats.org/officeDocument/2006/relationships/tags" Target="../tags/tag66.xml"/><Relationship Id="rId2" Type="http://schemas.openxmlformats.org/officeDocument/2006/relationships/tags" Target="../tags/tag43.xml"/><Relationship Id="rId16" Type="http://schemas.openxmlformats.org/officeDocument/2006/relationships/tags" Target="../tags/tag57.xml"/><Relationship Id="rId20" Type="http://schemas.openxmlformats.org/officeDocument/2006/relationships/tags" Target="../tags/tag61.xml"/><Relationship Id="rId29" Type="http://schemas.openxmlformats.org/officeDocument/2006/relationships/image" Target="../media/image14.wmf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tags" Target="../tags/tag52.xml"/><Relationship Id="rId24" Type="http://schemas.openxmlformats.org/officeDocument/2006/relationships/tags" Target="../tags/tag65.xml"/><Relationship Id="rId5" Type="http://schemas.openxmlformats.org/officeDocument/2006/relationships/tags" Target="../tags/tag46.xml"/><Relationship Id="rId15" Type="http://schemas.openxmlformats.org/officeDocument/2006/relationships/tags" Target="../tags/tag56.xml"/><Relationship Id="rId23" Type="http://schemas.openxmlformats.org/officeDocument/2006/relationships/tags" Target="../tags/tag64.xml"/><Relationship Id="rId28" Type="http://schemas.openxmlformats.org/officeDocument/2006/relationships/notesSlide" Target="../notesSlides/notesSlide8.xml"/><Relationship Id="rId10" Type="http://schemas.openxmlformats.org/officeDocument/2006/relationships/tags" Target="../tags/tag51.xml"/><Relationship Id="rId19" Type="http://schemas.openxmlformats.org/officeDocument/2006/relationships/tags" Target="../tags/tag60.xml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tags" Target="../tags/tag55.xml"/><Relationship Id="rId22" Type="http://schemas.openxmlformats.org/officeDocument/2006/relationships/tags" Target="../tags/tag63.xml"/><Relationship Id="rId27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7" Type="http://schemas.openxmlformats.org/officeDocument/2006/relationships/image" Target="../media/image15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graph.co.uk/news/earth/earthpicturegalleries/7598120/Animal-eyes-quiz-Can-you-work-out-which-creatures-these-are-from-their-eyes.html?image=25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graph.co.uk/news/earth/earthpicturegalleries/7598120/Animal-eyes-quiz-Can-you-work-out-which-creatures-these-are-from-their-eyes.html?image=25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79.xml"/><Relationship Id="rId7" Type="http://schemas.openxmlformats.org/officeDocument/2006/relationships/tags" Target="../tags/tag83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image" Target="../media/image23.png"/><Relationship Id="rId5" Type="http://schemas.openxmlformats.org/officeDocument/2006/relationships/tags" Target="../tags/tag81.xml"/><Relationship Id="rId10" Type="http://schemas.openxmlformats.org/officeDocument/2006/relationships/hyperlink" Target="https://en.wikipedia.org/wiki/M%C3%BCller-Lyer_illusion" TargetMode="External"/><Relationship Id="rId4" Type="http://schemas.openxmlformats.org/officeDocument/2006/relationships/tags" Target="../tags/tag80.xml"/><Relationship Id="rId9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customXml" Target="../ink/ink3.xml"/><Relationship Id="rId18" Type="http://schemas.openxmlformats.org/officeDocument/2006/relationships/image" Target="../media/image31.png"/><Relationship Id="rId26" Type="http://schemas.openxmlformats.org/officeDocument/2006/relationships/customXml" Target="../ink/ink10.xml"/><Relationship Id="rId3" Type="http://schemas.openxmlformats.org/officeDocument/2006/relationships/tags" Target="../tags/tag90.xml"/><Relationship Id="rId21" Type="http://schemas.openxmlformats.org/officeDocument/2006/relationships/customXml" Target="../ink/ink7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openxmlformats.org/officeDocument/2006/relationships/customXml" Target="../ink/ink5.xml"/><Relationship Id="rId25" Type="http://schemas.openxmlformats.org/officeDocument/2006/relationships/image" Target="../media/image34.png"/><Relationship Id="rId2" Type="http://schemas.openxmlformats.org/officeDocument/2006/relationships/tags" Target="../tags/tag89.xml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29" Type="http://schemas.openxmlformats.org/officeDocument/2006/relationships/customXml" Target="../ink/ink12.xml"/><Relationship Id="rId1" Type="http://schemas.openxmlformats.org/officeDocument/2006/relationships/tags" Target="../tags/tag88.xml"/><Relationship Id="rId6" Type="http://schemas.openxmlformats.org/officeDocument/2006/relationships/notesSlide" Target="../notesSlides/notesSlide14.xml"/><Relationship Id="rId11" Type="http://schemas.openxmlformats.org/officeDocument/2006/relationships/customXml" Target="../ink/ink2.xml"/><Relationship Id="rId24" Type="http://schemas.openxmlformats.org/officeDocument/2006/relationships/customXml" Target="../ink/ink9.xml"/><Relationship Id="rId5" Type="http://schemas.openxmlformats.org/officeDocument/2006/relationships/slideLayout" Target="../slideLayouts/slideLayout2.xml"/><Relationship Id="rId15" Type="http://schemas.openxmlformats.org/officeDocument/2006/relationships/customXml" Target="../ink/ink4.xml"/><Relationship Id="rId23" Type="http://schemas.openxmlformats.org/officeDocument/2006/relationships/customXml" Target="../ink/ink8.xml"/><Relationship Id="rId28" Type="http://schemas.openxmlformats.org/officeDocument/2006/relationships/customXml" Target="../ink/ink11.xml"/><Relationship Id="rId10" Type="http://schemas.openxmlformats.org/officeDocument/2006/relationships/image" Target="../media/image27.png"/><Relationship Id="rId19" Type="http://schemas.openxmlformats.org/officeDocument/2006/relationships/customXml" Target="../ink/ink6.xml"/><Relationship Id="rId4" Type="http://schemas.openxmlformats.org/officeDocument/2006/relationships/tags" Target="../tags/tag91.xml"/><Relationship Id="rId9" Type="http://schemas.openxmlformats.org/officeDocument/2006/relationships/customXml" Target="../ink/ink1.xml"/><Relationship Id="rId14" Type="http://schemas.openxmlformats.org/officeDocument/2006/relationships/image" Target="../media/image29.png"/><Relationship Id="rId22" Type="http://schemas.openxmlformats.org/officeDocument/2006/relationships/image" Target="../media/image33.png"/><Relationship Id="rId27" Type="http://schemas.openxmlformats.org/officeDocument/2006/relationships/image" Target="../media/image35.png"/><Relationship Id="rId30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13" Type="http://schemas.openxmlformats.org/officeDocument/2006/relationships/notesSlide" Target="../notesSlides/notesSlide15.xml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40.png"/><Relationship Id="rId2" Type="http://schemas.openxmlformats.org/officeDocument/2006/relationships/tags" Target="../tags/tag93.xml"/><Relationship Id="rId16" Type="http://schemas.openxmlformats.org/officeDocument/2006/relationships/image" Target="../media/image39.png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tags" Target="../tags/tag102.xml"/><Relationship Id="rId5" Type="http://schemas.openxmlformats.org/officeDocument/2006/relationships/tags" Target="../tags/tag96.xml"/><Relationship Id="rId15" Type="http://schemas.openxmlformats.org/officeDocument/2006/relationships/image" Target="../media/image38.png"/><Relationship Id="rId10" Type="http://schemas.openxmlformats.org/officeDocument/2006/relationships/tags" Target="../tags/tag101.xml"/><Relationship Id="rId4" Type="http://schemas.openxmlformats.org/officeDocument/2006/relationships/tags" Target="../tags/tag95.xml"/><Relationship Id="rId9" Type="http://schemas.openxmlformats.org/officeDocument/2006/relationships/tags" Target="../tags/tag100.xml"/><Relationship Id="rId1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105.xml"/><Relationship Id="rId7" Type="http://schemas.openxmlformats.org/officeDocument/2006/relationships/image" Target="../media/image41.png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109.xml"/><Relationship Id="rId7" Type="http://schemas.openxmlformats.org/officeDocument/2006/relationships/image" Target="../media/image41.pn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4.png"/><Relationship Id="rId4" Type="http://schemas.openxmlformats.org/officeDocument/2006/relationships/tags" Target="../tags/tag110.xml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tags" Target="../tags/tag123.xml"/><Relationship Id="rId18" Type="http://schemas.openxmlformats.org/officeDocument/2006/relationships/tags" Target="../tags/tag128.xml"/><Relationship Id="rId26" Type="http://schemas.openxmlformats.org/officeDocument/2006/relationships/image" Target="../media/image47.png"/><Relationship Id="rId3" Type="http://schemas.openxmlformats.org/officeDocument/2006/relationships/tags" Target="../tags/tag113.xml"/><Relationship Id="rId21" Type="http://schemas.openxmlformats.org/officeDocument/2006/relationships/tags" Target="../tags/tag131.xml"/><Relationship Id="rId7" Type="http://schemas.openxmlformats.org/officeDocument/2006/relationships/tags" Target="../tags/tag117.xml"/><Relationship Id="rId12" Type="http://schemas.openxmlformats.org/officeDocument/2006/relationships/tags" Target="../tags/tag122.xml"/><Relationship Id="rId17" Type="http://schemas.openxmlformats.org/officeDocument/2006/relationships/tags" Target="../tags/tag127.xml"/><Relationship Id="rId25" Type="http://schemas.openxmlformats.org/officeDocument/2006/relationships/image" Target="../media/image46.png"/><Relationship Id="rId2" Type="http://schemas.openxmlformats.org/officeDocument/2006/relationships/tags" Target="../tags/tag112.xml"/><Relationship Id="rId16" Type="http://schemas.openxmlformats.org/officeDocument/2006/relationships/tags" Target="../tags/tag126.xml"/><Relationship Id="rId20" Type="http://schemas.openxmlformats.org/officeDocument/2006/relationships/tags" Target="../tags/tag130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tags" Target="../tags/tag121.xml"/><Relationship Id="rId24" Type="http://schemas.openxmlformats.org/officeDocument/2006/relationships/image" Target="../media/image45.png"/><Relationship Id="rId5" Type="http://schemas.openxmlformats.org/officeDocument/2006/relationships/tags" Target="../tags/tag115.xml"/><Relationship Id="rId15" Type="http://schemas.openxmlformats.org/officeDocument/2006/relationships/tags" Target="../tags/tag125.xml"/><Relationship Id="rId23" Type="http://schemas.openxmlformats.org/officeDocument/2006/relationships/notesSlide" Target="../notesSlides/notesSlide18.xml"/><Relationship Id="rId10" Type="http://schemas.openxmlformats.org/officeDocument/2006/relationships/tags" Target="../tags/tag120.xml"/><Relationship Id="rId19" Type="http://schemas.openxmlformats.org/officeDocument/2006/relationships/tags" Target="../tags/tag129.xml"/><Relationship Id="rId4" Type="http://schemas.openxmlformats.org/officeDocument/2006/relationships/tags" Target="../tags/tag114.xml"/><Relationship Id="rId9" Type="http://schemas.openxmlformats.org/officeDocument/2006/relationships/tags" Target="../tags/tag119.xml"/><Relationship Id="rId14" Type="http://schemas.openxmlformats.org/officeDocument/2006/relationships/tags" Target="../tags/tag124.xml"/><Relationship Id="rId2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3" Type="http://schemas.openxmlformats.org/officeDocument/2006/relationships/tags" Target="../tags/tag13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7.png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tags" Target="../tags/tag137.xml"/><Relationship Id="rId11" Type="http://schemas.openxmlformats.org/officeDocument/2006/relationships/image" Target="../media/image56.png"/><Relationship Id="rId5" Type="http://schemas.openxmlformats.org/officeDocument/2006/relationships/tags" Target="../tags/tag136.xml"/><Relationship Id="rId10" Type="http://schemas.openxmlformats.org/officeDocument/2006/relationships/image" Target="../media/image55.png"/><Relationship Id="rId4" Type="http://schemas.openxmlformats.org/officeDocument/2006/relationships/tags" Target="../tags/tag135.xml"/><Relationship Id="rId9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0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13" Type="http://schemas.openxmlformats.org/officeDocument/2006/relationships/tags" Target="../tags/tag150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1" Type="http://schemas.openxmlformats.org/officeDocument/2006/relationships/image" Target="../media/image66.png"/><Relationship Id="rId7" Type="http://schemas.openxmlformats.org/officeDocument/2006/relationships/tags" Target="../tags/tag144.xml"/><Relationship Id="rId12" Type="http://schemas.openxmlformats.org/officeDocument/2006/relationships/tags" Target="../tags/tag149.xml"/><Relationship Id="rId17" Type="http://schemas.openxmlformats.org/officeDocument/2006/relationships/tags" Target="../tags/tag154.xml"/><Relationship Id="rId2" Type="http://schemas.openxmlformats.org/officeDocument/2006/relationships/tags" Target="../tags/tag139.xml"/><Relationship Id="rId16" Type="http://schemas.openxmlformats.org/officeDocument/2006/relationships/tags" Target="../tags/tag153.xml"/><Relationship Id="rId20" Type="http://schemas.openxmlformats.org/officeDocument/2006/relationships/image" Target="../media/image65.png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11" Type="http://schemas.openxmlformats.org/officeDocument/2006/relationships/tags" Target="../tags/tag148.xml"/><Relationship Id="rId24" Type="http://schemas.openxmlformats.org/officeDocument/2006/relationships/image" Target="../media/image69.png"/><Relationship Id="rId5" Type="http://schemas.openxmlformats.org/officeDocument/2006/relationships/tags" Target="../tags/tag142.xml"/><Relationship Id="rId15" Type="http://schemas.openxmlformats.org/officeDocument/2006/relationships/tags" Target="../tags/tag152.xml"/><Relationship Id="rId23" Type="http://schemas.openxmlformats.org/officeDocument/2006/relationships/image" Target="../media/image68.png"/><Relationship Id="rId10" Type="http://schemas.openxmlformats.org/officeDocument/2006/relationships/tags" Target="../tags/tag147.xml"/><Relationship Id="rId19" Type="http://schemas.openxmlformats.org/officeDocument/2006/relationships/notesSlide" Target="../notesSlides/notesSlide24.xml"/><Relationship Id="rId4" Type="http://schemas.openxmlformats.org/officeDocument/2006/relationships/tags" Target="../tags/tag141.xml"/><Relationship Id="rId9" Type="http://schemas.openxmlformats.org/officeDocument/2006/relationships/tags" Target="../tags/tag146.xml"/><Relationship Id="rId14" Type="http://schemas.openxmlformats.org/officeDocument/2006/relationships/tags" Target="../tags/tag151.xml"/><Relationship Id="rId22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image" Target="../media/image3.wmf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notesSlide" Target="../notesSlides/notesSlide1.xml"/><Relationship Id="rId2" Type="http://schemas.openxmlformats.org/officeDocument/2006/relationships/tags" Target="../tags/tag3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5.png"/><Relationship Id="rId7" Type="http://schemas.openxmlformats.org/officeDocument/2006/relationships/image" Target="../media/image7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6.png"/><Relationship Id="rId9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4.png"/><Relationship Id="rId7" Type="http://schemas.openxmlformats.org/officeDocument/2006/relationships/image" Target="../media/image7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tags" Target="../tags/tag29.xml"/><Relationship Id="rId18" Type="http://schemas.openxmlformats.org/officeDocument/2006/relationships/image" Target="../media/image4.wmf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tags" Target="../tags/tag28.xml"/><Relationship Id="rId17" Type="http://schemas.openxmlformats.org/officeDocument/2006/relationships/notesSlide" Target="../notesSlides/notesSlide2.xml"/><Relationship Id="rId2" Type="http://schemas.openxmlformats.org/officeDocument/2006/relationships/tags" Target="../tags/tag18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tags" Target="../tags/tag27.xml"/><Relationship Id="rId5" Type="http://schemas.openxmlformats.org/officeDocument/2006/relationships/tags" Target="../tags/tag21.xml"/><Relationship Id="rId15" Type="http://schemas.openxmlformats.org/officeDocument/2006/relationships/tags" Target="../tags/tag31.xml"/><Relationship Id="rId10" Type="http://schemas.openxmlformats.org/officeDocument/2006/relationships/tags" Target="../tags/tag26.xml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tags" Target="../tags/tag3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petapixel.com/2013/01/11/how-focal-length-affects-your-subjects-apparent-weight-as-seen-with-a-cat/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hyperlink" Target="http://en.wikipedia.org/wiki/Perspective_correction_lens" TargetMode="External"/><Relationship Id="rId4" Type="http://schemas.openxmlformats.org/officeDocument/2006/relationships/image" Target="../media/image110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aaronhertzmann.com/2022/02/28/how-does-perspective-work.html" TargetMode="External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7.png"/><Relationship Id="rId4" Type="http://schemas.openxmlformats.org/officeDocument/2006/relationships/oleObject" Target="../embeddings/oleObject2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csail.mit.edu/yichangshih/wide_angle_portrait/" TargetMode="External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2.xml"/><Relationship Id="rId3" Type="http://schemas.openxmlformats.org/officeDocument/2006/relationships/tags" Target="../tags/tag15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9" Type="http://schemas.openxmlformats.org/officeDocument/2006/relationships/image" Target="../media/image11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1.xml"/><Relationship Id="rId4" Type="http://schemas.openxmlformats.org/officeDocument/2006/relationships/hyperlink" Target="http://www.vision.caltech.edu/bouguetj/calib_doc/htmls/example.html" TargetMode="Externa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tags" Target="../tags/tag164.xml"/><Relationship Id="rId7" Type="http://schemas.openxmlformats.org/officeDocument/2006/relationships/notesSlide" Target="../notesSlides/notesSlide33.xml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66.xml"/><Relationship Id="rId10" Type="http://schemas.openxmlformats.org/officeDocument/2006/relationships/hyperlink" Target="https://www.panotools.org/dersch/barrel/barrel.html" TargetMode="External"/><Relationship Id="rId4" Type="http://schemas.openxmlformats.org/officeDocument/2006/relationships/tags" Target="../tags/tag165.xml"/><Relationship Id="rId9" Type="http://schemas.openxmlformats.org/officeDocument/2006/relationships/image" Target="../media/image1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tags" Target="../tags/tag169.xml"/><Relationship Id="rId7" Type="http://schemas.openxmlformats.org/officeDocument/2006/relationships/notesSlide" Target="../notesSlides/notesSlide34.xml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1.xml"/><Relationship Id="rId10" Type="http://schemas.openxmlformats.org/officeDocument/2006/relationships/image" Target="../media/image127.jpeg"/><Relationship Id="rId4" Type="http://schemas.openxmlformats.org/officeDocument/2006/relationships/tags" Target="../tags/tag170.xml"/><Relationship Id="rId9" Type="http://schemas.openxmlformats.org/officeDocument/2006/relationships/image" Target="../media/image126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tags" Target="../tags/tag179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31.png"/><Relationship Id="rId3" Type="http://schemas.openxmlformats.org/officeDocument/2006/relationships/tags" Target="../tags/tag174.xml"/><Relationship Id="rId7" Type="http://schemas.openxmlformats.org/officeDocument/2006/relationships/tags" Target="../tags/tag178.xml"/><Relationship Id="rId12" Type="http://schemas.openxmlformats.org/officeDocument/2006/relationships/tags" Target="../tags/tag183.xml"/><Relationship Id="rId17" Type="http://schemas.openxmlformats.org/officeDocument/2006/relationships/image" Target="../media/image130.png"/><Relationship Id="rId2" Type="http://schemas.openxmlformats.org/officeDocument/2006/relationships/tags" Target="../tags/tag173.xml"/><Relationship Id="rId16" Type="http://schemas.openxmlformats.org/officeDocument/2006/relationships/image" Target="../media/image129.png"/><Relationship Id="rId1" Type="http://schemas.openxmlformats.org/officeDocument/2006/relationships/tags" Target="../tags/tag172.xml"/><Relationship Id="rId6" Type="http://schemas.openxmlformats.org/officeDocument/2006/relationships/tags" Target="../tags/tag177.xml"/><Relationship Id="rId11" Type="http://schemas.openxmlformats.org/officeDocument/2006/relationships/tags" Target="../tags/tag182.xml"/><Relationship Id="rId5" Type="http://schemas.openxmlformats.org/officeDocument/2006/relationships/tags" Target="../tags/tag176.xml"/><Relationship Id="rId15" Type="http://schemas.openxmlformats.org/officeDocument/2006/relationships/image" Target="../media/image128.png"/><Relationship Id="rId10" Type="http://schemas.openxmlformats.org/officeDocument/2006/relationships/tags" Target="../tags/tag181.xml"/><Relationship Id="rId4" Type="http://schemas.openxmlformats.org/officeDocument/2006/relationships/tags" Target="../tags/tag175.xml"/><Relationship Id="rId9" Type="http://schemas.openxmlformats.org/officeDocument/2006/relationships/tags" Target="../tags/tag180.xml"/><Relationship Id="rId14" Type="http://schemas.openxmlformats.org/officeDocument/2006/relationships/notesSlide" Target="../notesSlides/notesSlide3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4" Type="http://schemas.openxmlformats.org/officeDocument/2006/relationships/notesSlide" Target="../notesSlides/notesSlide3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tags" Target="../tags/tag188.xml"/><Relationship Id="rId7" Type="http://schemas.openxmlformats.org/officeDocument/2006/relationships/image" Target="../media/image132.png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hyperlink" Target="http://www.cis.upenn.edu/~kostas/omni.html" TargetMode="External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8.xml"/><Relationship Id="rId13" Type="http://schemas.openxmlformats.org/officeDocument/2006/relationships/image" Target="../media/image135.png"/><Relationship Id="rId3" Type="http://schemas.openxmlformats.org/officeDocument/2006/relationships/tags" Target="../tags/tag191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://www.flickr.com/groups/59319377@N00/pool" TargetMode="External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tags" Target="../tags/tag194.xml"/><Relationship Id="rId11" Type="http://schemas.openxmlformats.org/officeDocument/2006/relationships/hyperlink" Target="https://www.yanceyrichardson.com/artists/olivo-barbieri" TargetMode="External"/><Relationship Id="rId5" Type="http://schemas.openxmlformats.org/officeDocument/2006/relationships/tags" Target="../tags/tag193.xml"/><Relationship Id="rId10" Type="http://schemas.openxmlformats.org/officeDocument/2006/relationships/image" Target="../media/image134.jpeg"/><Relationship Id="rId4" Type="http://schemas.openxmlformats.org/officeDocument/2006/relationships/tags" Target="../tags/tag192.xml"/><Relationship Id="rId9" Type="http://schemas.openxmlformats.org/officeDocument/2006/relationships/image" Target="../media/image133.jpeg"/><Relationship Id="rId14" Type="http://schemas.openxmlformats.org/officeDocument/2006/relationships/hyperlink" Target="http://www.northlight-images.co.uk/article_pages/tilt_and_shift_ts-e.html" TargetMode="Externa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9.xml"/><Relationship Id="rId3" Type="http://schemas.openxmlformats.org/officeDocument/2006/relationships/tags" Target="../tags/tag19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tags" Target="../tags/tag200.xml"/><Relationship Id="rId11" Type="http://schemas.openxmlformats.org/officeDocument/2006/relationships/hyperlink" Target="http://research.famsi.org/kerrmaya.html" TargetMode="External"/><Relationship Id="rId5" Type="http://schemas.openxmlformats.org/officeDocument/2006/relationships/tags" Target="../tags/tag199.xml"/><Relationship Id="rId10" Type="http://schemas.openxmlformats.org/officeDocument/2006/relationships/image" Target="../media/image137.jpeg"/><Relationship Id="rId4" Type="http://schemas.openxmlformats.org/officeDocument/2006/relationships/tags" Target="../tags/tag198.xml"/><Relationship Id="rId9" Type="http://schemas.openxmlformats.org/officeDocument/2006/relationships/image" Target="../media/image136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ebevec.org/Pinhole/" TargetMode="External"/><Relationship Id="rId5" Type="http://schemas.openxmlformats.org/officeDocument/2006/relationships/image" Target="../media/image9.jpeg"/><Relationship Id="rId4" Type="http://schemas.openxmlformats.org/officeDocument/2006/relationships/hyperlink" Target="http://www.debevec.org/Pinhole/35mm-pinhole-camera.jpg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03706"/>
            <a:ext cx="8077200" cy="1469571"/>
          </a:xfrm>
        </p:spPr>
        <p:txBody>
          <a:bodyPr>
            <a:normAutofit/>
          </a:bodyPr>
          <a:lstStyle/>
          <a:p>
            <a:pPr algn="l"/>
            <a:r>
              <a:rPr lang="en-US" sz="3600" b="0" dirty="0"/>
              <a:t>Cameras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-1642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-152400" y="1600200"/>
            <a:ext cx="124968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7" descr="fed_plast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514600"/>
            <a:ext cx="5181600" cy="369789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9101802" y="6550224"/>
            <a:ext cx="1566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S. Lazebnik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970" name="Picture 2" descr="https://petapixel.com/assets/uploads/2019/07/Williestruther4month2018Dec-Apr-005-2-800x497.jpg">
            <a:extLst>
              <a:ext uri="{FF2B5EF4-FFF2-40B4-BE49-F238E27FC236}">
                <a16:creationId xmlns:a16="http://schemas.microsoft.com/office/drawing/2014/main" id="{7FE202C3-E581-4375-B6B2-E2DB42504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14401"/>
            <a:ext cx="762000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7972" name="Picture 4" descr="https://petapixel.com/assets/uploads/2019/07/IMG_6237-800x600.jpg">
            <a:extLst>
              <a:ext uri="{FF2B5EF4-FFF2-40B4-BE49-F238E27FC236}">
                <a16:creationId xmlns:a16="http://schemas.microsoft.com/office/drawing/2014/main" id="{0052B19A-9794-4B63-8C99-0608E3F27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752975"/>
            <a:ext cx="23876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1F27CF-9008-45C3-A0F7-36FA35BED218}"/>
              </a:ext>
            </a:extLst>
          </p:cNvPr>
          <p:cNvSpPr/>
          <p:nvPr/>
        </p:nvSpPr>
        <p:spPr>
          <a:xfrm>
            <a:off x="2133600" y="6096001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https://petapixel.com/2019/07/17/this-is-the-worlds-first-solargraphy-timelapse/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475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Shrinking the aperture</a:t>
            </a:r>
          </a:p>
        </p:txBody>
      </p:sp>
      <p:grpSp>
        <p:nvGrpSpPr>
          <p:cNvPr id="2" name="Group 4"/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>
            <a:off x="2987676" y="1524000"/>
            <a:ext cx="6003925" cy="5638800"/>
            <a:chOff x="922" y="806"/>
            <a:chExt cx="2551" cy="2905"/>
          </a:xfrm>
        </p:grpSpPr>
        <p:pic>
          <p:nvPicPr>
            <p:cNvPr id="9222" name="Picture 5" descr="pinhole_diff2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92" y="806"/>
              <a:ext cx="2389" cy="2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3" name="Rectangle 6"/>
            <p:cNvSpPr>
              <a:spLocks noChangeAspect="1"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922" y="2674"/>
              <a:ext cx="2551" cy="10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endParaRPr lang="en-US" i="1">
                <a:solidFill>
                  <a:schemeClr val="bg1"/>
                </a:solidFill>
                <a:latin typeface="Myriad Roman" pitchFamily="34" charset="0"/>
              </a:endParaRPr>
            </a:p>
          </p:txBody>
        </p:sp>
      </p:grpSp>
      <p:sp>
        <p:nvSpPr>
          <p:cNvPr id="9220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2209800" y="5105400"/>
            <a:ext cx="7772400" cy="609600"/>
          </a:xfrm>
        </p:spPr>
        <p:txBody>
          <a:bodyPr>
            <a:normAutofit fontScale="85000" lnSpcReduction="10000"/>
          </a:bodyPr>
          <a:lstStyle/>
          <a:p>
            <a:r>
              <a:rPr lang="en-US"/>
              <a:t>Why not make the aperture as small as possible?</a:t>
            </a:r>
          </a:p>
        </p:txBody>
      </p:sp>
      <p:sp>
        <p:nvSpPr>
          <p:cNvPr id="545799" name="Rectangle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09800" y="5527676"/>
            <a:ext cx="77724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Less light gets through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i="1" dirty="0"/>
              <a:t>Diffraction</a:t>
            </a:r>
            <a:r>
              <a:rPr lang="en-US" sz="2400" dirty="0"/>
              <a:t> effects...</a:t>
            </a:r>
          </a:p>
        </p:txBody>
      </p:sp>
    </p:spTree>
    <p:extLst>
      <p:ext uri="{BB962C8B-B14F-4D97-AF65-F5344CB8AC3E}">
        <p14:creationId xmlns:p14="http://schemas.microsoft.com/office/powerpoint/2010/main" val="204760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799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Shrinking the aperture</a:t>
            </a:r>
          </a:p>
        </p:txBody>
      </p:sp>
      <p:pic>
        <p:nvPicPr>
          <p:cNvPr id="10243" name="Picture 7" descr="pinhole_diff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2522" y="1371600"/>
            <a:ext cx="4673256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5991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Adding a lens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295400" y="4648200"/>
            <a:ext cx="9601200" cy="1981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 lens focuses light onto the film</a:t>
            </a:r>
          </a:p>
          <a:p>
            <a:pPr lvl="1"/>
            <a:r>
              <a:rPr lang="en-US" dirty="0"/>
              <a:t>There is a specific distance at which objects are “in focus”</a:t>
            </a:r>
          </a:p>
          <a:p>
            <a:pPr lvl="2"/>
            <a:r>
              <a:rPr lang="en-US" dirty="0"/>
              <a:t>other points project to a “circle of confusion” in the image</a:t>
            </a:r>
          </a:p>
          <a:p>
            <a:pPr lvl="1"/>
            <a:r>
              <a:rPr lang="en-US" dirty="0"/>
              <a:t>Changing the shape of the lens changes this distance</a:t>
            </a:r>
          </a:p>
        </p:txBody>
      </p:sp>
      <p:pic>
        <p:nvPicPr>
          <p:cNvPr id="11268" name="Picture 4" descr="image-len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278188" y="1752601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98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840164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795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113213" y="28797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3840164" y="2303463"/>
            <a:ext cx="4702175" cy="1643062"/>
            <a:chOff x="1459" y="1451"/>
            <a:chExt cx="2962" cy="1035"/>
          </a:xfrm>
        </p:grpSpPr>
        <p:sp>
          <p:nvSpPr>
            <p:cNvPr id="11293" name="Line 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4" name="Line 1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3840164" y="2303463"/>
            <a:ext cx="4702175" cy="1643062"/>
            <a:chOff x="1459" y="1451"/>
            <a:chExt cx="2962" cy="1035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91" name="Line 13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2" name="Line 14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89" name="Line 16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0" name="Line 17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31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4144963" y="2676526"/>
            <a:ext cx="4419600" cy="752475"/>
            <a:chOff x="1651" y="1686"/>
            <a:chExt cx="2784" cy="474"/>
          </a:xfrm>
        </p:grpSpPr>
        <p:sp>
          <p:nvSpPr>
            <p:cNvPr id="11279" name="Line 1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11281" name="Line 2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" name="Line 22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Line 24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4" name="Line 25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Line 27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6" name="Line 28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275" name="Oval 2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132513" y="30670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34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8610600" y="3321053"/>
            <a:ext cx="1651000" cy="646113"/>
            <a:chOff x="4464" y="2092"/>
            <a:chExt cx="1040" cy="407"/>
          </a:xfrm>
        </p:grpSpPr>
        <p:sp>
          <p:nvSpPr>
            <p:cNvPr id="11277" name="Text Box 32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708" y="2092"/>
              <a:ext cx="79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“circle of </a:t>
              </a:r>
            </a:p>
            <a:p>
              <a:pPr algn="ctr"/>
              <a:r>
                <a:rPr lang="en-US" dirty="0">
                  <a:latin typeface="+mj-lt"/>
                </a:rPr>
                <a:t>confusion”</a:t>
              </a:r>
            </a:p>
          </p:txBody>
        </p:sp>
        <p:sp>
          <p:nvSpPr>
            <p:cNvPr id="11278" name="Line 33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712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3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98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The eye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09800" y="4800600"/>
            <a:ext cx="7772400" cy="1524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The human eye is a camera</a:t>
            </a:r>
          </a:p>
          <a:p>
            <a:pPr lvl="1"/>
            <a:r>
              <a:rPr lang="en-US" b="1" dirty="0"/>
              <a:t>Iris</a:t>
            </a:r>
            <a:r>
              <a:rPr lang="en-US" dirty="0"/>
              <a:t> - </a:t>
            </a:r>
            <a:r>
              <a:rPr lang="en-US" sz="1800" dirty="0"/>
              <a:t>colored annulus with radial muscles</a:t>
            </a:r>
          </a:p>
          <a:p>
            <a:pPr lvl="1"/>
            <a:r>
              <a:rPr lang="en-US" b="1" dirty="0"/>
              <a:t>Pupil</a:t>
            </a:r>
            <a:r>
              <a:rPr lang="en-US" dirty="0"/>
              <a:t> - </a:t>
            </a:r>
            <a:r>
              <a:rPr lang="en-US" sz="1800" dirty="0"/>
              <a:t>the hole (aperture) whose size is controlled by the iris</a:t>
            </a:r>
          </a:p>
          <a:p>
            <a:pPr lvl="1"/>
            <a:r>
              <a:rPr lang="en-US" sz="1800" dirty="0"/>
              <a:t>What’s the “film”?</a:t>
            </a:r>
          </a:p>
        </p:txBody>
      </p:sp>
      <p:pic>
        <p:nvPicPr>
          <p:cNvPr id="15364" name="Picture 4" descr="humaney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30588" y="1446212"/>
            <a:ext cx="5484812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5013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09800" y="62484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sz="1600" dirty="0"/>
              <a:t>photoreceptor cells (rods and cones) in the </a:t>
            </a:r>
            <a:r>
              <a:rPr lang="en-US" sz="1600" b="1" dirty="0"/>
              <a:t>retina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013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3-02 at 9.39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304800"/>
            <a:ext cx="9301989" cy="6019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9A9275-3EEF-4C12-A359-254566900432}"/>
              </a:ext>
            </a:extLst>
          </p:cNvPr>
          <p:cNvSpPr/>
          <p:nvPr/>
        </p:nvSpPr>
        <p:spPr>
          <a:xfrm>
            <a:off x="1524000" y="6383180"/>
            <a:ext cx="98298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3"/>
              </a:rPr>
              <a:t>http://www.telegraph.co.uk/news/earth/earthpicturegalleries/7598120/Animal-eyes-quiz-Can-you-work-out-which-creatures-these-are-from-their-eyes.html?image=25</a:t>
            </a:r>
            <a:r>
              <a:rPr lang="en-US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1717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3-02 at 9.39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304800"/>
            <a:ext cx="9301989" cy="6019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6383180"/>
            <a:ext cx="98298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3"/>
              </a:rPr>
              <a:t>http://www.telegraph.co.uk/news/earth/earthpicturegalleries/7598120/Animal-eyes-quiz-Can-you-work-out-which-creatures-these-are-from-their-eyes.html?image=25</a:t>
            </a:r>
            <a:r>
              <a:rPr lang="en-US" sz="1050" dirty="0"/>
              <a:t> </a:t>
            </a:r>
          </a:p>
        </p:txBody>
      </p:sp>
      <p:pic>
        <p:nvPicPr>
          <p:cNvPr id="6" name="Picture 5" descr="Screen Shot 2015-03-02 at 9.39.0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0" y="2769715"/>
            <a:ext cx="76708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6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3886200"/>
            <a:ext cx="4231744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228600" y="609600"/>
            <a:ext cx="5181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Eyes in nature: </a:t>
            </a:r>
            <a:br>
              <a:rPr lang="en-US" dirty="0"/>
            </a:br>
            <a:r>
              <a:rPr lang="en-US" dirty="0"/>
              <a:t>eyespots to pinhole camera</a:t>
            </a:r>
          </a:p>
        </p:txBody>
      </p:sp>
      <p:pic>
        <p:nvPicPr>
          <p:cNvPr id="42086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2514600"/>
            <a:ext cx="311207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0"/>
            <a:ext cx="4575266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43600" y="661178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http://</a:t>
            </a:r>
            <a:r>
              <a:rPr lang="en-US" sz="1000" dirty="0" err="1">
                <a:solidFill>
                  <a:schemeClr val="bg1"/>
                </a:solidFill>
              </a:rPr>
              <a:t>upload.wikimedia.org</a:t>
            </a:r>
            <a:r>
              <a:rPr lang="en-US" sz="1000" dirty="0">
                <a:solidFill>
                  <a:schemeClr val="bg1"/>
                </a:solidFill>
              </a:rPr>
              <a:t>/</a:t>
            </a:r>
            <a:r>
              <a:rPr lang="en-US" sz="1000" dirty="0" err="1">
                <a:solidFill>
                  <a:schemeClr val="bg1"/>
                </a:solidFill>
              </a:rPr>
              <a:t>wikipedia</a:t>
            </a:r>
            <a:r>
              <a:rPr lang="en-US" sz="1000" dirty="0">
                <a:solidFill>
                  <a:schemeClr val="bg1"/>
                </a:solidFill>
              </a:rPr>
              <a:t>/commons/6/6d/</a:t>
            </a:r>
            <a:r>
              <a:rPr lang="en-US" sz="1000" dirty="0" err="1">
                <a:solidFill>
                  <a:schemeClr val="bg1"/>
                </a:solidFill>
              </a:rPr>
              <a:t>Mantis_shrimp.jpg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00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Projection</a:t>
            </a:r>
          </a:p>
        </p:txBody>
      </p:sp>
      <p:pic>
        <p:nvPicPr>
          <p:cNvPr id="3076" name="Picture 20" descr="Julian Beever chalk artist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1" y="1428750"/>
            <a:ext cx="64293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idewalk art glob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1447800"/>
            <a:ext cx="6400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Projection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921E9-3C28-4017-9D01-B9C9276F8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66514-2497-4A3B-B693-8436DB2E5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10820400" cy="4724400"/>
          </a:xfrm>
        </p:spPr>
        <p:txBody>
          <a:bodyPr>
            <a:normAutofit/>
          </a:bodyPr>
          <a:lstStyle/>
          <a:p>
            <a:r>
              <a:rPr lang="en-US" dirty="0"/>
              <a:t>Take-home midterm handed out at the end of class</a:t>
            </a:r>
          </a:p>
          <a:p>
            <a:pPr lvl="1"/>
            <a:r>
              <a:rPr lang="en-US" dirty="0"/>
              <a:t>Due Tuesday, March 8, by 1pm (beginning of class)</a:t>
            </a:r>
          </a:p>
          <a:p>
            <a:endParaRPr lang="en-US" sz="1800" dirty="0"/>
          </a:p>
          <a:p>
            <a:r>
              <a:rPr lang="en-US" dirty="0"/>
              <a:t>Project 2 due tonight by 8pm</a:t>
            </a:r>
          </a:p>
          <a:p>
            <a:pPr lvl="1"/>
            <a:r>
              <a:rPr lang="en-US" dirty="0"/>
              <a:t>Report due Monday by 11:59pm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dirty="0"/>
              <a:t>Project 3: Panorama Stitching</a:t>
            </a:r>
          </a:p>
          <a:p>
            <a:pPr lvl="1"/>
            <a:r>
              <a:rPr lang="en-US" dirty="0"/>
              <a:t>To be released next Tuesday, March 8</a:t>
            </a:r>
          </a:p>
          <a:p>
            <a:pPr lvl="1"/>
            <a:r>
              <a:rPr lang="en-US" dirty="0"/>
              <a:t>Tentative due date on Friday, April 2</a:t>
            </a:r>
          </a:p>
        </p:txBody>
      </p:sp>
    </p:spTree>
    <p:extLst>
      <p:ext uri="{BB962C8B-B14F-4D97-AF65-F5344CB8AC3E}">
        <p14:creationId xmlns:p14="http://schemas.microsoft.com/office/powerpoint/2010/main" val="3707269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Müller-Lyer Illusion</a:t>
            </a:r>
          </a:p>
        </p:txBody>
      </p:sp>
      <p:grpSp>
        <p:nvGrpSpPr>
          <p:cNvPr id="2" name="Group 12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3924300" y="1752600"/>
            <a:ext cx="4584700" cy="3430588"/>
            <a:chOff x="1512" y="1920"/>
            <a:chExt cx="2888" cy="2161"/>
          </a:xfrm>
        </p:grpSpPr>
        <p:sp>
          <p:nvSpPr>
            <p:cNvPr id="5129" name="Rectangle 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512" y="3868"/>
              <a:ext cx="288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>
                  <a:latin typeface="+mj-lt"/>
                  <a:hlinkClick r:id="rId10"/>
                </a:rPr>
                <a:t>https://en.wikipedia.org/wiki/Müller-Lyer_illusion</a:t>
              </a:r>
              <a:endParaRPr lang="en-US" sz="1600" dirty="0">
                <a:latin typeface="+mj-lt"/>
              </a:endParaRPr>
            </a:p>
          </p:txBody>
        </p:sp>
        <p:pic>
          <p:nvPicPr>
            <p:cNvPr id="5130" name="Picture 8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536" y="1920"/>
              <a:ext cx="2832" cy="1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1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4267200" y="2543175"/>
            <a:ext cx="3048000" cy="1009650"/>
            <a:chOff x="1728" y="2418"/>
            <a:chExt cx="1920" cy="636"/>
          </a:xfrm>
        </p:grpSpPr>
        <p:sp>
          <p:nvSpPr>
            <p:cNvPr id="5127" name="Line 9"/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>
              <a:off x="1728" y="2418"/>
              <a:ext cx="1920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8" name="Line 10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>
              <a:off x="1728" y="3054"/>
              <a:ext cx="1920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FB560-DA2A-4A4F-9BA4-B3307C494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Model: A Pinhole Camera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23E0F218-BFD4-41E9-BC25-807FB9F49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295400"/>
            <a:ext cx="6858000" cy="46290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FB8198-CA50-4626-9B21-CEA82B83707F}"/>
              </a:ext>
            </a:extLst>
          </p:cNvPr>
          <p:cNvSpPr txBox="1"/>
          <p:nvPr/>
        </p:nvSpPr>
        <p:spPr>
          <a:xfrm>
            <a:off x="9123609" y="6477000"/>
            <a:ext cx="291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credit: Peter </a:t>
            </a:r>
            <a:r>
              <a:rPr lang="en-US" dirty="0" err="1"/>
              <a:t>Hedman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141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Modeling projection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8601" y="1828800"/>
            <a:ext cx="6098163" cy="4626851"/>
          </a:xfrm>
        </p:spPr>
        <p:txBody>
          <a:bodyPr>
            <a:normAutofit/>
          </a:bodyPr>
          <a:lstStyle/>
          <a:p>
            <a:r>
              <a:rPr lang="en-US" sz="2800" dirty="0"/>
              <a:t>The coordinate system</a:t>
            </a:r>
          </a:p>
          <a:p>
            <a:pPr lvl="1"/>
            <a:r>
              <a:rPr lang="en-US" sz="2000" dirty="0"/>
              <a:t>We use the pinhole model as an approximation</a:t>
            </a:r>
          </a:p>
          <a:p>
            <a:pPr lvl="1"/>
            <a:r>
              <a:rPr lang="en-US" sz="2000" dirty="0"/>
              <a:t>Put the optical center (aka Center of Projection, or COP) at the origin</a:t>
            </a:r>
          </a:p>
          <a:p>
            <a:pPr lvl="1"/>
            <a:r>
              <a:rPr lang="en-US" sz="2000" dirty="0"/>
              <a:t>Put the Image Plane (aka Projection Plane) </a:t>
            </a:r>
            <a:r>
              <a:rPr lang="en-US" sz="2000" i="1" dirty="0"/>
              <a:t>in front</a:t>
            </a:r>
            <a:r>
              <a:rPr lang="en-US" sz="2000" dirty="0"/>
              <a:t> of the COP (Why)?</a:t>
            </a:r>
            <a:endParaRPr lang="en-US" sz="1800" dirty="0"/>
          </a:p>
          <a:p>
            <a:pPr lvl="1"/>
            <a:r>
              <a:rPr lang="en-US" sz="2000" dirty="0"/>
              <a:t>The camera looks down the </a:t>
            </a:r>
            <a:r>
              <a:rPr lang="en-US" sz="2000" i="1" dirty="0"/>
              <a:t>positive</a:t>
            </a:r>
            <a:r>
              <a:rPr lang="en-US" sz="2000" dirty="0"/>
              <a:t> z-axis, and the y-axis points down</a:t>
            </a:r>
          </a:p>
          <a:p>
            <a:pPr lvl="2"/>
            <a:r>
              <a:rPr lang="en-US" sz="1800" dirty="0"/>
              <a:t>we like this if we want right-handed-coordinates</a:t>
            </a:r>
          </a:p>
          <a:p>
            <a:pPr lvl="2"/>
            <a:r>
              <a:rPr lang="en-US" sz="1800" dirty="0"/>
              <a:t>other versions are possible (e.g., OpenGL)</a:t>
            </a:r>
          </a:p>
        </p:txBody>
      </p:sp>
      <p:sp>
        <p:nvSpPr>
          <p:cNvPr id="18436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368800" y="990601"/>
            <a:ext cx="3479800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38" name="Rectangle 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362200" y="19050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FontTx/>
              <a:buChar char="–"/>
            </a:pPr>
            <a:endParaRPr lang="en-US" sz="1600">
              <a:latin typeface="Arial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070645E-9ACF-4BC8-9C13-E7FC15D27DD5}"/>
              </a:ext>
            </a:extLst>
          </p:cNvPr>
          <p:cNvGrpSpPr/>
          <p:nvPr/>
        </p:nvGrpSpPr>
        <p:grpSpPr>
          <a:xfrm>
            <a:off x="7012389" y="1524000"/>
            <a:ext cx="3655611" cy="3662658"/>
            <a:chOff x="6840283" y="528342"/>
            <a:chExt cx="3655611" cy="366265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C052BEF-24A5-41CC-9DFA-B25BBE420A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8600" y="1581090"/>
              <a:ext cx="0" cy="2286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EEF5208-8F60-464E-BA7D-EACC7D3BD5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9127" y="1581090"/>
              <a:ext cx="1054392" cy="144224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F94C211-20DB-4206-B778-D950DA754F7E}"/>
                </a:ext>
              </a:extLst>
            </p:cNvPr>
            <p:cNvSpPr txBox="1"/>
            <p:nvPr/>
          </p:nvSpPr>
          <p:spPr>
            <a:xfrm>
              <a:off x="10059912" y="1748646"/>
              <a:ext cx="3032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z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84718F9-C756-4193-B97E-A0BC20EE2158}"/>
                </a:ext>
              </a:extLst>
            </p:cNvPr>
            <p:cNvSpPr txBox="1"/>
            <p:nvPr/>
          </p:nvSpPr>
          <p:spPr>
            <a:xfrm>
              <a:off x="6840283" y="2974669"/>
              <a:ext cx="3032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x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9922A02-8397-4C1C-BC90-3A5D2CB3A213}"/>
                </a:ext>
              </a:extLst>
            </p:cNvPr>
            <p:cNvSpPr txBox="1"/>
            <p:nvPr/>
          </p:nvSpPr>
          <p:spPr>
            <a:xfrm>
              <a:off x="7697712" y="3790890"/>
              <a:ext cx="3048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y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D9E8E11-49F4-45F6-92EE-CFE334F20635}"/>
                </a:ext>
              </a:extLst>
            </p:cNvPr>
            <p:cNvSpPr/>
            <p:nvPr/>
          </p:nvSpPr>
          <p:spPr>
            <a:xfrm>
              <a:off x="7789250" y="1907835"/>
              <a:ext cx="113994" cy="11399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E6134FE4-D1C1-4118-A6BB-2E156568048A}"/>
                </a:ext>
              </a:extLst>
            </p:cNvPr>
            <p:cNvSpPr/>
            <p:nvPr/>
          </p:nvSpPr>
          <p:spPr>
            <a:xfrm rot="5400000" flipV="1">
              <a:off x="7522216" y="1692927"/>
              <a:ext cx="2824458" cy="495287"/>
            </a:xfrm>
            <a:prstGeom prst="parallelogram">
              <a:avLst>
                <a:gd name="adj" fmla="val 1864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E01A51F-4BA3-47D4-AC58-CC40FCEF45AC}"/>
                </a:ext>
              </a:extLst>
            </p:cNvPr>
            <p:cNvCxnSpPr>
              <a:cxnSpLocks/>
            </p:cNvCxnSpPr>
            <p:nvPr/>
          </p:nvCxnSpPr>
          <p:spPr>
            <a:xfrm>
              <a:off x="7467600" y="1961506"/>
              <a:ext cx="122941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B039D68-22B9-4BDC-85BF-2CC7A77760C8}"/>
                </a:ext>
              </a:extLst>
            </p:cNvPr>
            <p:cNvCxnSpPr>
              <a:cxnSpLocks/>
            </p:cNvCxnSpPr>
            <p:nvPr/>
          </p:nvCxnSpPr>
          <p:spPr>
            <a:xfrm>
              <a:off x="8955911" y="1962090"/>
              <a:ext cx="113431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E9A617B-C127-44EB-A262-4EA09E2793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6035" y="1635462"/>
              <a:ext cx="849446" cy="320902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EA0275E-8C9C-4F95-971D-94BD8C9781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5399" y="1283825"/>
              <a:ext cx="668953" cy="25271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C3B7CA5-33A7-4AAA-8E30-16B7C62A89A0}"/>
                </a:ext>
              </a:extLst>
            </p:cNvPr>
            <p:cNvSpPr/>
            <p:nvPr/>
          </p:nvSpPr>
          <p:spPr>
            <a:xfrm>
              <a:off x="9624352" y="1219200"/>
              <a:ext cx="111019" cy="111019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D37B65D-68DA-45B3-9ED6-E8174F454649}"/>
                </a:ext>
              </a:extLst>
            </p:cNvPr>
            <p:cNvSpPr txBox="1"/>
            <p:nvPr/>
          </p:nvSpPr>
          <p:spPr>
            <a:xfrm>
              <a:off x="9677400" y="1002268"/>
              <a:ext cx="818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(x, y, z)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98C7211-95A0-40F9-BF4B-BAFAA4E140AB}"/>
                </a:ext>
              </a:extLst>
            </p:cNvPr>
            <p:cNvSpPr/>
            <p:nvPr/>
          </p:nvSpPr>
          <p:spPr>
            <a:xfrm>
              <a:off x="8905677" y="1478483"/>
              <a:ext cx="111019" cy="111019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39F66A6-F6B1-4D12-8458-DB3D1A7B988F}"/>
                </a:ext>
              </a:extLst>
            </p:cNvPr>
            <p:cNvCxnSpPr/>
            <p:nvPr/>
          </p:nvCxnSpPr>
          <p:spPr>
            <a:xfrm>
              <a:off x="9677400" y="1330219"/>
              <a:ext cx="0" cy="6261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FD212B3-9464-41C8-9BBC-2FB16CDFF7CA}"/>
                </a:ext>
              </a:extLst>
            </p:cNvPr>
            <p:cNvCxnSpPr>
              <a:cxnSpLocks/>
            </p:cNvCxnSpPr>
            <p:nvPr/>
          </p:nvCxnSpPr>
          <p:spPr>
            <a:xfrm>
              <a:off x="8964080" y="1581090"/>
              <a:ext cx="0" cy="36761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E9D954C-86EE-46ED-A90F-B3C535B505A6}"/>
                </a:ext>
              </a:extLst>
            </p:cNvPr>
            <p:cNvSpPr txBox="1"/>
            <p:nvPr/>
          </p:nvSpPr>
          <p:spPr>
            <a:xfrm>
              <a:off x="9235137" y="629079"/>
              <a:ext cx="857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(x’, y’, f)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7A398A2-D116-42E3-8334-FBADDA1B19FF}"/>
                </a:ext>
              </a:extLst>
            </p:cNvPr>
            <p:cNvCxnSpPr/>
            <p:nvPr/>
          </p:nvCxnSpPr>
          <p:spPr>
            <a:xfrm>
              <a:off x="7846035" y="2819400"/>
              <a:ext cx="840766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AF34328-DD3B-4B87-BB2A-FF49E948291E}"/>
                </a:ext>
              </a:extLst>
            </p:cNvPr>
            <p:cNvSpPr txBox="1"/>
            <p:nvPr/>
          </p:nvSpPr>
          <p:spPr>
            <a:xfrm>
              <a:off x="8153400" y="2503116"/>
              <a:ext cx="2519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79F6BC7-936B-457E-B2BB-D33DD6E412DF}"/>
              </a:ext>
            </a:extLst>
          </p:cNvPr>
          <p:cNvCxnSpPr>
            <a:cxnSpLocks/>
            <a:endCxn id="46" idx="7"/>
          </p:cNvCxnSpPr>
          <p:nvPr/>
        </p:nvCxnSpPr>
        <p:spPr>
          <a:xfrm flipH="1">
            <a:off x="9172544" y="1981200"/>
            <a:ext cx="458521" cy="509199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DC9727F-EA60-49F0-B7F3-3975BACBF3E0}"/>
              </a:ext>
            </a:extLst>
          </p:cNvPr>
          <p:cNvCxnSpPr>
            <a:cxnSpLocks/>
          </p:cNvCxnSpPr>
          <p:nvPr/>
        </p:nvCxnSpPr>
        <p:spPr>
          <a:xfrm>
            <a:off x="7417904" y="1981462"/>
            <a:ext cx="527841" cy="810109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EAFB9E06-19C8-430A-A37F-07B32E1D90E5}"/>
              </a:ext>
            </a:extLst>
          </p:cNvPr>
          <p:cNvSpPr txBox="1"/>
          <p:nvPr/>
        </p:nvSpPr>
        <p:spPr>
          <a:xfrm>
            <a:off x="5791200" y="1611868"/>
            <a:ext cx="2693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Center of Projection (COP)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AE41F30-9114-4617-B353-688B5422BD22}"/>
              </a:ext>
            </a:extLst>
          </p:cNvPr>
          <p:cNvCxnSpPr>
            <a:cxnSpLocks/>
          </p:cNvCxnSpPr>
          <p:nvPr/>
        </p:nvCxnSpPr>
        <p:spPr>
          <a:xfrm flipH="1" flipV="1">
            <a:off x="9296400" y="3815059"/>
            <a:ext cx="703167" cy="813662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FC8DF24F-9E13-4D7E-AB99-5B12E1C252BC}"/>
              </a:ext>
            </a:extLst>
          </p:cNvPr>
          <p:cNvSpPr txBox="1"/>
          <p:nvPr/>
        </p:nvSpPr>
        <p:spPr>
          <a:xfrm>
            <a:off x="9573369" y="4617271"/>
            <a:ext cx="1368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Plane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Modeling projection</a:t>
            </a:r>
          </a:p>
        </p:txBody>
      </p:sp>
      <p:sp>
        <p:nvSpPr>
          <p:cNvPr id="18436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368800" y="990601"/>
            <a:ext cx="3479800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38" name="Rectangle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62200" y="19050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FontTx/>
              <a:buChar char="–"/>
            </a:pPr>
            <a:endParaRPr lang="en-US" sz="1600">
              <a:latin typeface="Arial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070645E-9ACF-4BC8-9C13-E7FC15D27DD5}"/>
              </a:ext>
            </a:extLst>
          </p:cNvPr>
          <p:cNvGrpSpPr/>
          <p:nvPr/>
        </p:nvGrpSpPr>
        <p:grpSpPr>
          <a:xfrm>
            <a:off x="7012389" y="1524000"/>
            <a:ext cx="3655611" cy="3662658"/>
            <a:chOff x="6840283" y="528342"/>
            <a:chExt cx="3655611" cy="366265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C052BEF-24A5-41CC-9DFA-B25BBE420A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8600" y="1581090"/>
              <a:ext cx="0" cy="2286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EEF5208-8F60-464E-BA7D-EACC7D3BD5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9127" y="1581090"/>
              <a:ext cx="1054392" cy="144224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F94C211-20DB-4206-B778-D950DA754F7E}"/>
                </a:ext>
              </a:extLst>
            </p:cNvPr>
            <p:cNvSpPr txBox="1"/>
            <p:nvPr/>
          </p:nvSpPr>
          <p:spPr>
            <a:xfrm>
              <a:off x="10059912" y="1748646"/>
              <a:ext cx="3032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z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84718F9-C756-4193-B97E-A0BC20EE2158}"/>
                </a:ext>
              </a:extLst>
            </p:cNvPr>
            <p:cNvSpPr txBox="1"/>
            <p:nvPr/>
          </p:nvSpPr>
          <p:spPr>
            <a:xfrm>
              <a:off x="6840283" y="2974669"/>
              <a:ext cx="3032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x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9922A02-8397-4C1C-BC90-3A5D2CB3A213}"/>
                </a:ext>
              </a:extLst>
            </p:cNvPr>
            <p:cNvSpPr txBox="1"/>
            <p:nvPr/>
          </p:nvSpPr>
          <p:spPr>
            <a:xfrm>
              <a:off x="7697712" y="3790890"/>
              <a:ext cx="3048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y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D9E8E11-49F4-45F6-92EE-CFE334F20635}"/>
                </a:ext>
              </a:extLst>
            </p:cNvPr>
            <p:cNvSpPr/>
            <p:nvPr/>
          </p:nvSpPr>
          <p:spPr>
            <a:xfrm>
              <a:off x="7789250" y="1907835"/>
              <a:ext cx="113994" cy="11399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E6134FE4-D1C1-4118-A6BB-2E156568048A}"/>
                </a:ext>
              </a:extLst>
            </p:cNvPr>
            <p:cNvSpPr/>
            <p:nvPr/>
          </p:nvSpPr>
          <p:spPr>
            <a:xfrm rot="5400000" flipV="1">
              <a:off x="7522216" y="1692927"/>
              <a:ext cx="2824458" cy="495287"/>
            </a:xfrm>
            <a:prstGeom prst="parallelogram">
              <a:avLst>
                <a:gd name="adj" fmla="val 1864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E01A51F-4BA3-47D4-AC58-CC40FCEF45AC}"/>
                </a:ext>
              </a:extLst>
            </p:cNvPr>
            <p:cNvCxnSpPr>
              <a:cxnSpLocks/>
            </p:cNvCxnSpPr>
            <p:nvPr/>
          </p:nvCxnSpPr>
          <p:spPr>
            <a:xfrm>
              <a:off x="7467600" y="1961506"/>
              <a:ext cx="122941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B039D68-22B9-4BDC-85BF-2CC7A77760C8}"/>
                </a:ext>
              </a:extLst>
            </p:cNvPr>
            <p:cNvCxnSpPr>
              <a:cxnSpLocks/>
            </p:cNvCxnSpPr>
            <p:nvPr/>
          </p:nvCxnSpPr>
          <p:spPr>
            <a:xfrm>
              <a:off x="8955911" y="1962090"/>
              <a:ext cx="113431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E9A617B-C127-44EB-A262-4EA09E2793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6035" y="1635462"/>
              <a:ext cx="849446" cy="320902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EA0275E-8C9C-4F95-971D-94BD8C9781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5399" y="1283825"/>
              <a:ext cx="668953" cy="25271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C3B7CA5-33A7-4AAA-8E30-16B7C62A89A0}"/>
                </a:ext>
              </a:extLst>
            </p:cNvPr>
            <p:cNvSpPr/>
            <p:nvPr/>
          </p:nvSpPr>
          <p:spPr>
            <a:xfrm>
              <a:off x="9624352" y="1219200"/>
              <a:ext cx="111019" cy="111019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D37B65D-68DA-45B3-9ED6-E8174F454649}"/>
                </a:ext>
              </a:extLst>
            </p:cNvPr>
            <p:cNvSpPr txBox="1"/>
            <p:nvPr/>
          </p:nvSpPr>
          <p:spPr>
            <a:xfrm>
              <a:off x="9677400" y="1002268"/>
              <a:ext cx="818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(x, y, z)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98C7211-95A0-40F9-BF4B-BAFAA4E140AB}"/>
                </a:ext>
              </a:extLst>
            </p:cNvPr>
            <p:cNvSpPr/>
            <p:nvPr/>
          </p:nvSpPr>
          <p:spPr>
            <a:xfrm>
              <a:off x="8905677" y="1478483"/>
              <a:ext cx="111019" cy="111019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39F66A6-F6B1-4D12-8458-DB3D1A7B988F}"/>
                </a:ext>
              </a:extLst>
            </p:cNvPr>
            <p:cNvCxnSpPr/>
            <p:nvPr/>
          </p:nvCxnSpPr>
          <p:spPr>
            <a:xfrm>
              <a:off x="9677400" y="1330219"/>
              <a:ext cx="0" cy="6261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FD212B3-9464-41C8-9BBC-2FB16CDFF7CA}"/>
                </a:ext>
              </a:extLst>
            </p:cNvPr>
            <p:cNvCxnSpPr>
              <a:cxnSpLocks/>
            </p:cNvCxnSpPr>
            <p:nvPr/>
          </p:nvCxnSpPr>
          <p:spPr>
            <a:xfrm>
              <a:off x="8964080" y="1581090"/>
              <a:ext cx="0" cy="36761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E9D954C-86EE-46ED-A90F-B3C535B505A6}"/>
                </a:ext>
              </a:extLst>
            </p:cNvPr>
            <p:cNvSpPr txBox="1"/>
            <p:nvPr/>
          </p:nvSpPr>
          <p:spPr>
            <a:xfrm>
              <a:off x="9235137" y="629079"/>
              <a:ext cx="857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(x’, y’, f)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7A398A2-D116-42E3-8334-FBADDA1B19FF}"/>
                </a:ext>
              </a:extLst>
            </p:cNvPr>
            <p:cNvCxnSpPr/>
            <p:nvPr/>
          </p:nvCxnSpPr>
          <p:spPr>
            <a:xfrm>
              <a:off x="7846035" y="2819400"/>
              <a:ext cx="840766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AF34328-DD3B-4B87-BB2A-FF49E948291E}"/>
                </a:ext>
              </a:extLst>
            </p:cNvPr>
            <p:cNvSpPr txBox="1"/>
            <p:nvPr/>
          </p:nvSpPr>
          <p:spPr>
            <a:xfrm>
              <a:off x="8153400" y="2503116"/>
              <a:ext cx="2519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79F6BC7-936B-457E-B2BB-D33DD6E412DF}"/>
              </a:ext>
            </a:extLst>
          </p:cNvPr>
          <p:cNvCxnSpPr>
            <a:cxnSpLocks/>
            <a:endCxn id="46" idx="7"/>
          </p:cNvCxnSpPr>
          <p:nvPr/>
        </p:nvCxnSpPr>
        <p:spPr>
          <a:xfrm flipH="1">
            <a:off x="9172544" y="1981200"/>
            <a:ext cx="458521" cy="509199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DC9727F-EA60-49F0-B7F3-3975BACBF3E0}"/>
              </a:ext>
            </a:extLst>
          </p:cNvPr>
          <p:cNvCxnSpPr>
            <a:cxnSpLocks/>
          </p:cNvCxnSpPr>
          <p:nvPr/>
        </p:nvCxnSpPr>
        <p:spPr>
          <a:xfrm>
            <a:off x="7417904" y="1981462"/>
            <a:ext cx="527841" cy="810109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EAFB9E06-19C8-430A-A37F-07B32E1D90E5}"/>
              </a:ext>
            </a:extLst>
          </p:cNvPr>
          <p:cNvSpPr txBox="1"/>
          <p:nvPr/>
        </p:nvSpPr>
        <p:spPr>
          <a:xfrm>
            <a:off x="5791200" y="1611868"/>
            <a:ext cx="2693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Center of Projection (COP)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AE41F30-9114-4617-B353-688B5422BD22}"/>
              </a:ext>
            </a:extLst>
          </p:cNvPr>
          <p:cNvCxnSpPr>
            <a:cxnSpLocks/>
          </p:cNvCxnSpPr>
          <p:nvPr/>
        </p:nvCxnSpPr>
        <p:spPr>
          <a:xfrm flipH="1" flipV="1">
            <a:off x="9296400" y="3815059"/>
            <a:ext cx="703167" cy="813662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FC8DF24F-9E13-4D7E-AB99-5B12E1C252BC}"/>
              </a:ext>
            </a:extLst>
          </p:cNvPr>
          <p:cNvSpPr txBox="1"/>
          <p:nvPr/>
        </p:nvSpPr>
        <p:spPr>
          <a:xfrm>
            <a:off x="9573369" y="4617271"/>
            <a:ext cx="1368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Plane</a:t>
            </a:r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B994538C-6123-4910-8AD1-8769E0203264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381000" y="2052340"/>
            <a:ext cx="5594540" cy="4424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Projection equations</a:t>
            </a:r>
          </a:p>
          <a:p>
            <a:pPr lvl="1"/>
            <a:r>
              <a:rPr lang="en-US" sz="2000" dirty="0"/>
              <a:t>Compute intersection with PP of ray from (</a:t>
            </a:r>
            <a:r>
              <a:rPr lang="en-US" sz="2000" dirty="0" err="1"/>
              <a:t>x,y,z</a:t>
            </a:r>
            <a:r>
              <a:rPr lang="en-US" sz="2000" dirty="0"/>
              <a:t>) to COP</a:t>
            </a:r>
          </a:p>
          <a:p>
            <a:pPr lvl="1"/>
            <a:r>
              <a:rPr lang="en-US" sz="2000" dirty="0"/>
              <a:t>Derived using similar triangles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We get the projection by throwing out the last coordinate:</a:t>
            </a:r>
          </a:p>
          <a:p>
            <a:pPr lvl="1"/>
            <a:endParaRPr lang="en-US" sz="2000" dirty="0"/>
          </a:p>
        </p:txBody>
      </p:sp>
      <p:pic>
        <p:nvPicPr>
          <p:cNvPr id="467972" name="Picture 4">
            <a:extLst>
              <a:ext uri="{FF2B5EF4-FFF2-40B4-BE49-F238E27FC236}">
                <a16:creationId xmlns:a16="http://schemas.microsoft.com/office/drawing/2014/main" id="{6942C8C3-5742-4224-8408-855315737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104" y="3624032"/>
            <a:ext cx="3439699" cy="65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7978" name="Picture 10">
            <a:extLst>
              <a:ext uri="{FF2B5EF4-FFF2-40B4-BE49-F238E27FC236}">
                <a16:creationId xmlns:a16="http://schemas.microsoft.com/office/drawing/2014/main" id="{93F3F6CA-8E67-4876-AE76-32F3D35C9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312" y="4986603"/>
            <a:ext cx="3367930" cy="71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3C97217-B2DC-4396-894A-AD9F169C6188}"/>
                  </a:ext>
                </a:extLst>
              </p14:cNvPr>
              <p14:cNvContentPartPr/>
              <p14:nvPr/>
            </p14:nvContentPartPr>
            <p14:xfrm>
              <a:off x="8505720" y="1587240"/>
              <a:ext cx="2091600" cy="1762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3C97217-B2DC-4396-894A-AD9F169C618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489880" y="1523880"/>
                <a:ext cx="2122920" cy="188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B7F5F8B-FF2D-4A50-B730-13A35B998DE1}"/>
                  </a:ext>
                </a:extLst>
              </p14:cNvPr>
              <p14:cNvContentPartPr/>
              <p14:nvPr/>
            </p14:nvContentPartPr>
            <p14:xfrm>
              <a:off x="8134200" y="2253960"/>
              <a:ext cx="1665360" cy="704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B7F5F8B-FF2D-4A50-B730-13A35B998DE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118360" y="2190600"/>
                <a:ext cx="1696680" cy="83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470080E-05B8-4234-8810-5A4CC2754FCE}"/>
                  </a:ext>
                </a:extLst>
              </p14:cNvPr>
              <p14:cNvContentPartPr/>
              <p14:nvPr/>
            </p14:nvContentPartPr>
            <p14:xfrm>
              <a:off x="9866880" y="2392560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470080E-05B8-4234-8810-5A4CC2754FC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851040" y="2329200"/>
                <a:ext cx="316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D32846A-B1FD-4F33-9B70-50A67E7F4518}"/>
                  </a:ext>
                </a:extLst>
              </p14:cNvPr>
              <p14:cNvContentPartPr/>
              <p14:nvPr/>
            </p14:nvContentPartPr>
            <p14:xfrm>
              <a:off x="8053920" y="2581200"/>
              <a:ext cx="1801800" cy="4489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D32846A-B1FD-4F33-9B70-50A67E7F451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038080" y="2517840"/>
                <a:ext cx="1833120" cy="57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8D9DE92-7522-4D39-B519-E24BBC9765E0}"/>
                  </a:ext>
                </a:extLst>
              </p14:cNvPr>
              <p14:cNvContentPartPr/>
              <p14:nvPr/>
            </p14:nvContentPartPr>
            <p14:xfrm>
              <a:off x="8205120" y="2929320"/>
              <a:ext cx="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8D9DE92-7522-4D39-B519-E24BBC9765E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189280" y="2865960"/>
                <a:ext cx="316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ADC6E8C-35CE-4891-A285-A68E5C6A16DC}"/>
                  </a:ext>
                </a:extLst>
              </p14:cNvPr>
              <p14:cNvContentPartPr/>
              <p14:nvPr/>
            </p14:nvContentPartPr>
            <p14:xfrm>
              <a:off x="7983000" y="2451960"/>
              <a:ext cx="1103040" cy="5061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ADC6E8C-35CE-4891-A285-A68E5C6A16D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967160" y="2388600"/>
                <a:ext cx="1134360" cy="63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B0AD54E-D9BE-4C8B-BBA1-293974614C59}"/>
                  </a:ext>
                </a:extLst>
              </p14:cNvPr>
              <p14:cNvContentPartPr/>
              <p14:nvPr/>
            </p14:nvContentPartPr>
            <p14:xfrm>
              <a:off x="9207360" y="2392560"/>
              <a:ext cx="13320" cy="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B0AD54E-D9BE-4C8B-BBA1-293974614C5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191520" y="2329200"/>
                <a:ext cx="446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DDC9D7B-7116-42C2-AD7E-60103F430A38}"/>
                  </a:ext>
                </a:extLst>
              </p14:cNvPr>
              <p14:cNvContentPartPr/>
              <p14:nvPr/>
            </p14:nvContentPartPr>
            <p14:xfrm>
              <a:off x="9099720" y="2399040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DDC9D7B-7116-42C2-AD7E-60103F430A3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083880" y="2335680"/>
                <a:ext cx="316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845CECE-1630-4CBA-9454-F8B7FDD924B8}"/>
                  </a:ext>
                </a:extLst>
              </p14:cNvPr>
              <p14:cNvContentPartPr/>
              <p14:nvPr/>
            </p14:nvContentPartPr>
            <p14:xfrm>
              <a:off x="9092160" y="2516400"/>
              <a:ext cx="32040" cy="2714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845CECE-1630-4CBA-9454-F8B7FDD924B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076320" y="2453040"/>
                <a:ext cx="63360" cy="39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738A085-97EF-494B-9800-380C098A4FE7}"/>
                  </a:ext>
                </a:extLst>
              </p14:cNvPr>
              <p14:cNvContentPartPr/>
              <p14:nvPr/>
            </p14:nvContentPartPr>
            <p14:xfrm>
              <a:off x="8238240" y="2915640"/>
              <a:ext cx="875520" cy="702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738A085-97EF-494B-9800-380C098A4FE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222400" y="2852280"/>
                <a:ext cx="90684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BDA4F32-47E4-48F3-9482-E417799A7E8F}"/>
                  </a:ext>
                </a:extLst>
              </p14:cNvPr>
              <p14:cNvContentPartPr/>
              <p14:nvPr/>
            </p14:nvContentPartPr>
            <p14:xfrm>
              <a:off x="1919880" y="5133600"/>
              <a:ext cx="36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BDA4F32-47E4-48F3-9482-E417799A7E8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04040" y="5070240"/>
                <a:ext cx="316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97A4BB1-D475-4D0C-88C8-78AC6A5E7ABD}"/>
                  </a:ext>
                </a:extLst>
              </p14:cNvPr>
              <p14:cNvContentPartPr/>
              <p14:nvPr/>
            </p14:nvContentPartPr>
            <p14:xfrm>
              <a:off x="10489320" y="2247840"/>
              <a:ext cx="1676520" cy="28123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97A4BB1-D475-4D0C-88C8-78AC6A5E7AB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479960" y="2238480"/>
                <a:ext cx="1695240" cy="283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654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Modeling projection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524000" y="1447800"/>
            <a:ext cx="7772400" cy="533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Is this a linear transformation?</a:t>
            </a:r>
          </a:p>
        </p:txBody>
      </p:sp>
      <p:sp>
        <p:nvSpPr>
          <p:cNvPr id="20484" name="Rectangle 2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0" y="2057400"/>
            <a:ext cx="7772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Homogeneous coordinates to the rescue—again!</a:t>
            </a:r>
          </a:p>
        </p:txBody>
      </p:sp>
      <p:sp>
        <p:nvSpPr>
          <p:cNvPr id="20485" name="Text Box 3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317876" y="4133851"/>
            <a:ext cx="286777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/>
              <a:t>homogeneous image </a:t>
            </a:r>
          </a:p>
          <a:p>
            <a:pPr algn="ctr"/>
            <a:r>
              <a:rPr lang="en-US" sz="2400"/>
              <a:t>coordinates</a:t>
            </a:r>
          </a:p>
        </p:txBody>
      </p:sp>
      <p:sp>
        <p:nvSpPr>
          <p:cNvPr id="20486" name="Text Box 3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065964" y="4122738"/>
            <a:ext cx="28286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/>
              <a:t>homogeneous scene </a:t>
            </a:r>
          </a:p>
          <a:p>
            <a:pPr algn="ctr"/>
            <a:r>
              <a:rPr lang="en-US" sz="2400"/>
              <a:t>coordinates</a:t>
            </a:r>
          </a:p>
        </p:txBody>
      </p:sp>
      <p:sp>
        <p:nvSpPr>
          <p:cNvPr id="20487" name="Rectangle 3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24000" y="5037137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/>
              <a:t>Converting </a:t>
            </a:r>
            <a:r>
              <a:rPr lang="en-US" sz="2000" i="1"/>
              <a:t>from</a:t>
            </a:r>
            <a:r>
              <a:rPr lang="en-US" sz="2000"/>
              <a:t> homogeneous coordinates</a:t>
            </a:r>
          </a:p>
        </p:txBody>
      </p:sp>
      <p:pic>
        <p:nvPicPr>
          <p:cNvPr id="20488" name="Picture 35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113089" y="2982912"/>
            <a:ext cx="1843087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39" descr="Edittex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725738" y="5608637"/>
            <a:ext cx="26225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41" descr="Edittex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267450" y="5464176"/>
            <a:ext cx="32766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0170" name="Rectangle 4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24000" y="19050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no—division by z is nonlinear</a:t>
            </a:r>
          </a:p>
        </p:txBody>
      </p:sp>
      <p:pic>
        <p:nvPicPr>
          <p:cNvPr id="20492" name="Picture 43" descr="Edittex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646863" y="2830513"/>
            <a:ext cx="2112962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5" grpId="0"/>
      <p:bldP spid="20486" grpId="0"/>
      <p:bldP spid="20487" grpId="0"/>
      <p:bldP spid="560170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Perspective Projection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087272" y="2057400"/>
            <a:ext cx="10093656" cy="533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/>
              <a:t>Projection is a matrix multiply using homogeneous coordinates:</a:t>
            </a:r>
          </a:p>
        </p:txBody>
      </p:sp>
      <p:sp>
        <p:nvSpPr>
          <p:cNvPr id="21511" name="Rectangle 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43000" y="4800600"/>
            <a:ext cx="10820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This is known as </a:t>
            </a:r>
            <a:r>
              <a:rPr lang="en-US" sz="2400" b="1" dirty="0"/>
              <a:t>perspective projection</a:t>
            </a:r>
            <a:endParaRPr lang="en-US" b="1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The matrix is the </a:t>
            </a:r>
            <a:r>
              <a:rPr lang="en-US" sz="2400" b="1" dirty="0"/>
              <a:t>projection matrix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(Can also represent as a 4x4 matrix – OpenGL does something like this)</a:t>
            </a:r>
          </a:p>
        </p:txBody>
      </p:sp>
      <p:pic>
        <p:nvPicPr>
          <p:cNvPr id="468998" name="Picture 6">
            <a:extLst>
              <a:ext uri="{FF2B5EF4-FFF2-40B4-BE49-F238E27FC236}">
                <a16:creationId xmlns:a16="http://schemas.microsoft.com/office/drawing/2014/main" id="{DA54AF96-A542-43B0-BBEB-AA8F19860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45360"/>
            <a:ext cx="394334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1451D0-F1CE-48C5-A22B-BD6B62E0BE3D}"/>
              </a:ext>
            </a:extLst>
          </p:cNvPr>
          <p:cNvGrpSpPr/>
          <p:nvPr/>
        </p:nvGrpSpPr>
        <p:grpSpPr>
          <a:xfrm>
            <a:off x="5905502" y="2964449"/>
            <a:ext cx="3395663" cy="1383714"/>
            <a:chOff x="6362702" y="2815225"/>
            <a:chExt cx="3395663" cy="1383714"/>
          </a:xfrm>
        </p:grpSpPr>
        <p:sp>
          <p:nvSpPr>
            <p:cNvPr id="21517" name="Text Box 7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6362702" y="3736976"/>
              <a:ext cx="3395663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/>
                <a:t>divide by third coordinate</a:t>
              </a:r>
            </a:p>
          </p:txBody>
        </p:sp>
        <p:pic>
          <p:nvPicPr>
            <p:cNvPr id="469000" name="Picture 8">
              <a:extLst>
                <a:ext uri="{FF2B5EF4-FFF2-40B4-BE49-F238E27FC236}">
                  <a16:creationId xmlns:a16="http://schemas.microsoft.com/office/drawing/2014/main" id="{6C432347-6221-4ACD-90B6-DB382B8694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6788" y="2815225"/>
              <a:ext cx="1981200" cy="710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 uiExpand="1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381000" y="181970"/>
            <a:ext cx="8229600" cy="1143000"/>
          </a:xfrm>
        </p:spPr>
        <p:txBody>
          <a:bodyPr/>
          <a:lstStyle/>
          <a:p>
            <a:r>
              <a:rPr lang="en-US"/>
              <a:t>Perspective Projection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381000" y="1524000"/>
            <a:ext cx="11734800" cy="53340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3000" dirty="0"/>
              <a:t>How does scaling the projection matrix change the transformation?</a:t>
            </a:r>
          </a:p>
        </p:txBody>
      </p:sp>
      <p:sp>
        <p:nvSpPr>
          <p:cNvPr id="22535" name="Text Box 1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15100" y="5372102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>
              <a:latin typeface="Arial" charset="0"/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FB3D8D30-8DA2-4842-8E63-87C51ACA0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86000"/>
            <a:ext cx="394334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8F01AFEE-B786-40C4-98BE-C0599100B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588" y="2705089"/>
            <a:ext cx="1981200" cy="7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0018" name="Picture 2">
            <a:extLst>
              <a:ext uri="{FF2B5EF4-FFF2-40B4-BE49-F238E27FC236}">
                <a16:creationId xmlns:a16="http://schemas.microsoft.com/office/drawing/2014/main" id="{A0DC0D15-9E1B-453A-8490-B752C9655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250" y="4290676"/>
            <a:ext cx="1063950" cy="119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0020" name="Picture 4">
            <a:extLst>
              <a:ext uri="{FF2B5EF4-FFF2-40B4-BE49-F238E27FC236}">
                <a16:creationId xmlns:a16="http://schemas.microsoft.com/office/drawing/2014/main" id="{2D810A5A-F7A4-45B2-85BB-EFA79F59C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053809"/>
            <a:ext cx="2675219" cy="166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82678E-D2B7-4227-B420-030A0C7FE131}"/>
              </a:ext>
            </a:extLst>
          </p:cNvPr>
          <p:cNvSpPr txBox="1"/>
          <p:nvPr/>
        </p:nvSpPr>
        <p:spPr>
          <a:xfrm>
            <a:off x="854633" y="4495800"/>
            <a:ext cx="1671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Scale by </a:t>
            </a:r>
            <a:r>
              <a:rPr lang="en-US" sz="2800" i="1" dirty="0"/>
              <a:t>f</a:t>
            </a:r>
            <a:r>
              <a:rPr lang="en-US" sz="2800" dirty="0"/>
              <a:t>:</a:t>
            </a: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9DF04A7D-B95B-41DE-B81E-DDE15A6E9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533525"/>
            <a:ext cx="1981200" cy="7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3">
            <a:extLst>
              <a:ext uri="{FF2B5EF4-FFF2-40B4-BE49-F238E27FC236}">
                <a16:creationId xmlns:a16="http://schemas.microsoft.com/office/drawing/2014/main" id="{7C40D56A-54EF-422F-BE42-E6F2D9840B23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152400" y="5967429"/>
            <a:ext cx="117348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r>
              <a:rPr lang="en-US" sz="3000" dirty="0"/>
              <a:t>Scaling a projection matrix produces an equivalent projection matrix!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Orthographic projection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981200" y="1417638"/>
            <a:ext cx="8229600" cy="3306763"/>
          </a:xfrm>
        </p:spPr>
        <p:txBody>
          <a:bodyPr>
            <a:noAutofit/>
          </a:bodyPr>
          <a:lstStyle/>
          <a:p>
            <a:r>
              <a:rPr lang="en-US" sz="2800" dirty="0"/>
              <a:t>Special case of perspective projection</a:t>
            </a:r>
          </a:p>
          <a:p>
            <a:pPr lvl="1"/>
            <a:r>
              <a:rPr lang="en-US" sz="2400" dirty="0"/>
              <a:t>Distance from the COP to the PP is infinite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>
              <a:buNone/>
            </a:pPr>
            <a:endParaRPr lang="en-US" sz="2400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Good approximation for telephoto optics</a:t>
            </a:r>
          </a:p>
          <a:p>
            <a:pPr lvl="1"/>
            <a:r>
              <a:rPr lang="en-US" sz="2400" dirty="0"/>
              <a:t>Also called “parallel projection”:  (x, y, z) </a:t>
            </a:r>
            <a:r>
              <a:rPr lang="en-US" sz="2400" dirty="0">
                <a:cs typeface="Arial" charset="0"/>
              </a:rPr>
              <a:t>→ (x, y)</a:t>
            </a:r>
          </a:p>
          <a:p>
            <a:pPr lvl="1"/>
            <a:r>
              <a:rPr lang="en-US" sz="2400" dirty="0"/>
              <a:t>What’s the projection matrix?</a:t>
            </a:r>
          </a:p>
        </p:txBody>
      </p:sp>
      <p:grpSp>
        <p:nvGrpSpPr>
          <p:cNvPr id="2" name="Group 160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3930650" y="2590800"/>
            <a:ext cx="3841750" cy="1981178"/>
            <a:chOff x="1420" y="1177"/>
            <a:chExt cx="3146" cy="1622"/>
          </a:xfrm>
        </p:grpSpPr>
        <p:sp>
          <p:nvSpPr>
            <p:cNvPr id="23558" name="Freeform 16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1723" y="1642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59" name="Freeform 17"/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1708" y="1924"/>
              <a:ext cx="45" cy="59"/>
            </a:xfrm>
            <a:custGeom>
              <a:avLst/>
              <a:gdLst>
                <a:gd name="T0" fmla="*/ 22 w 45"/>
                <a:gd name="T1" fmla="*/ 7 h 59"/>
                <a:gd name="T2" fmla="*/ 37 w 45"/>
                <a:gd name="T3" fmla="*/ 0 h 59"/>
                <a:gd name="T4" fmla="*/ 45 w 45"/>
                <a:gd name="T5" fmla="*/ 7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7 h 59"/>
                <a:gd name="T24" fmla="*/ 22 w 45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7"/>
                  </a:moveTo>
                  <a:lnTo>
                    <a:pt x="37" y="0"/>
                  </a:lnTo>
                  <a:lnTo>
                    <a:pt x="45" y="7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0" name="Freeform 18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2725" y="1605"/>
              <a:ext cx="45" cy="59"/>
            </a:xfrm>
            <a:custGeom>
              <a:avLst/>
              <a:gdLst>
                <a:gd name="T0" fmla="*/ 23 w 45"/>
                <a:gd name="T1" fmla="*/ 7 h 59"/>
                <a:gd name="T2" fmla="*/ 37 w 45"/>
                <a:gd name="T3" fmla="*/ 0 h 59"/>
                <a:gd name="T4" fmla="*/ 45 w 45"/>
                <a:gd name="T5" fmla="*/ 7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3 w 45"/>
                <a:gd name="T13" fmla="*/ 59 h 59"/>
                <a:gd name="T14" fmla="*/ 8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8 w 45"/>
                <a:gd name="T23" fmla="*/ 7 h 59"/>
                <a:gd name="T24" fmla="*/ 23 w 45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3" y="7"/>
                  </a:moveTo>
                  <a:lnTo>
                    <a:pt x="37" y="0"/>
                  </a:lnTo>
                  <a:lnTo>
                    <a:pt x="45" y="7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59"/>
                  </a:lnTo>
                  <a:lnTo>
                    <a:pt x="8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7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1" name="Freeform 19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2102" y="2354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2" name="Freeform 62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1420" y="1177"/>
              <a:ext cx="1677" cy="1622"/>
            </a:xfrm>
            <a:custGeom>
              <a:avLst/>
              <a:gdLst>
                <a:gd name="T0" fmla="*/ 0 w 1842"/>
                <a:gd name="T1" fmla="*/ 660 h 1847"/>
                <a:gd name="T2" fmla="*/ 1842 w 1842"/>
                <a:gd name="T3" fmla="*/ 0 h 1847"/>
                <a:gd name="T4" fmla="*/ 1842 w 1842"/>
                <a:gd name="T5" fmla="*/ 1186 h 1847"/>
                <a:gd name="T6" fmla="*/ 0 w 1842"/>
                <a:gd name="T7" fmla="*/ 1847 h 1847"/>
                <a:gd name="T8" fmla="*/ 0 w 1842"/>
                <a:gd name="T9" fmla="*/ 660 h 18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2"/>
                <a:gd name="T16" fmla="*/ 0 h 1847"/>
                <a:gd name="T17" fmla="*/ 1842 w 1842"/>
                <a:gd name="T18" fmla="*/ 1847 h 18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2" h="1847">
                  <a:moveTo>
                    <a:pt x="0" y="660"/>
                  </a:moveTo>
                  <a:lnTo>
                    <a:pt x="1842" y="0"/>
                  </a:lnTo>
                  <a:lnTo>
                    <a:pt x="1842" y="1186"/>
                  </a:lnTo>
                  <a:lnTo>
                    <a:pt x="0" y="1847"/>
                  </a:lnTo>
                  <a:lnTo>
                    <a:pt x="0" y="66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3" name="Rectangle 147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550" y="1427"/>
              <a:ext cx="498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700" dirty="0">
                  <a:solidFill>
                    <a:srgbClr val="000000"/>
                  </a:solidFill>
                  <a:latin typeface="Helvetica" pitchFamily="34" charset="0"/>
                </a:rPr>
                <a:t>Image</a:t>
              </a:r>
              <a:endParaRPr lang="en-US" sz="2000" b="1" dirty="0"/>
            </a:p>
          </p:txBody>
        </p:sp>
        <p:sp>
          <p:nvSpPr>
            <p:cNvPr id="23564" name="Rectangle 148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047" y="1389"/>
              <a:ext cx="463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700">
                  <a:solidFill>
                    <a:srgbClr val="000000"/>
                  </a:solidFill>
                  <a:latin typeface="Helvetica" pitchFamily="34" charset="0"/>
                </a:rPr>
                <a:t>World</a:t>
              </a:r>
              <a:endParaRPr lang="en-US" sz="2000" b="1"/>
            </a:p>
          </p:txBody>
        </p:sp>
        <p:grpSp>
          <p:nvGrpSpPr>
            <p:cNvPr id="3" name="Group 149"/>
            <p:cNvGrpSpPr>
              <a:grpSpLocks/>
            </p:cNvGrpSpPr>
            <p:nvPr/>
          </p:nvGrpSpPr>
          <p:grpSpPr bwMode="auto">
            <a:xfrm>
              <a:off x="3504" y="1592"/>
              <a:ext cx="1062" cy="809"/>
              <a:chOff x="3978" y="2483"/>
              <a:chExt cx="1062" cy="809"/>
            </a:xfrm>
          </p:grpSpPr>
          <p:sp>
            <p:nvSpPr>
              <p:cNvPr id="23569" name="Freeform 150"/>
              <p:cNvSpPr>
                <a:spLocks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3978" y="2802"/>
                <a:ext cx="44" cy="59"/>
              </a:xfrm>
              <a:custGeom>
                <a:avLst/>
                <a:gdLst>
                  <a:gd name="T0" fmla="*/ 22 w 44"/>
                  <a:gd name="T1" fmla="*/ 7 h 59"/>
                  <a:gd name="T2" fmla="*/ 37 w 44"/>
                  <a:gd name="T3" fmla="*/ 0 h 59"/>
                  <a:gd name="T4" fmla="*/ 44 w 44"/>
                  <a:gd name="T5" fmla="*/ 7 h 59"/>
                  <a:gd name="T6" fmla="*/ 44 w 44"/>
                  <a:gd name="T7" fmla="*/ 22 h 59"/>
                  <a:gd name="T8" fmla="*/ 44 w 44"/>
                  <a:gd name="T9" fmla="*/ 37 h 59"/>
                  <a:gd name="T10" fmla="*/ 37 w 44"/>
                  <a:gd name="T11" fmla="*/ 52 h 59"/>
                  <a:gd name="T12" fmla="*/ 22 w 44"/>
                  <a:gd name="T13" fmla="*/ 59 h 59"/>
                  <a:gd name="T14" fmla="*/ 7 w 44"/>
                  <a:gd name="T15" fmla="*/ 59 h 59"/>
                  <a:gd name="T16" fmla="*/ 0 w 44"/>
                  <a:gd name="T17" fmla="*/ 52 h 59"/>
                  <a:gd name="T18" fmla="*/ 0 w 44"/>
                  <a:gd name="T19" fmla="*/ 37 h 59"/>
                  <a:gd name="T20" fmla="*/ 0 w 44"/>
                  <a:gd name="T21" fmla="*/ 22 h 59"/>
                  <a:gd name="T22" fmla="*/ 7 w 44"/>
                  <a:gd name="T23" fmla="*/ 7 h 59"/>
                  <a:gd name="T24" fmla="*/ 22 w 44"/>
                  <a:gd name="T25" fmla="*/ 7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"/>
                  <a:gd name="T40" fmla="*/ 0 h 59"/>
                  <a:gd name="T41" fmla="*/ 44 w 44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" h="59">
                    <a:moveTo>
                      <a:pt x="22" y="7"/>
                    </a:moveTo>
                    <a:lnTo>
                      <a:pt x="37" y="0"/>
                    </a:lnTo>
                    <a:lnTo>
                      <a:pt x="44" y="7"/>
                    </a:lnTo>
                    <a:lnTo>
                      <a:pt x="44" y="22"/>
                    </a:lnTo>
                    <a:lnTo>
                      <a:pt x="44" y="37"/>
                    </a:lnTo>
                    <a:lnTo>
                      <a:pt x="37" y="52"/>
                    </a:lnTo>
                    <a:lnTo>
                      <a:pt x="22" y="59"/>
                    </a:lnTo>
                    <a:lnTo>
                      <a:pt x="7" y="59"/>
                    </a:lnTo>
                    <a:lnTo>
                      <a:pt x="0" y="52"/>
                    </a:lnTo>
                    <a:lnTo>
                      <a:pt x="0" y="37"/>
                    </a:lnTo>
                    <a:lnTo>
                      <a:pt x="0" y="22"/>
                    </a:lnTo>
                    <a:lnTo>
                      <a:pt x="7" y="7"/>
                    </a:lnTo>
                    <a:lnTo>
                      <a:pt x="22" y="7"/>
                    </a:lnTo>
                    <a:close/>
                  </a:path>
                </a:pathLst>
              </a:cu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0" name="Freeform 151"/>
              <p:cNvSpPr>
                <a:spLocks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4995" y="2483"/>
                <a:ext cx="45" cy="59"/>
              </a:xfrm>
              <a:custGeom>
                <a:avLst/>
                <a:gdLst>
                  <a:gd name="T0" fmla="*/ 22 w 45"/>
                  <a:gd name="T1" fmla="*/ 8 h 59"/>
                  <a:gd name="T2" fmla="*/ 37 w 45"/>
                  <a:gd name="T3" fmla="*/ 0 h 59"/>
                  <a:gd name="T4" fmla="*/ 45 w 45"/>
                  <a:gd name="T5" fmla="*/ 8 h 59"/>
                  <a:gd name="T6" fmla="*/ 45 w 45"/>
                  <a:gd name="T7" fmla="*/ 22 h 59"/>
                  <a:gd name="T8" fmla="*/ 45 w 45"/>
                  <a:gd name="T9" fmla="*/ 37 h 59"/>
                  <a:gd name="T10" fmla="*/ 37 w 45"/>
                  <a:gd name="T11" fmla="*/ 52 h 59"/>
                  <a:gd name="T12" fmla="*/ 22 w 45"/>
                  <a:gd name="T13" fmla="*/ 59 h 59"/>
                  <a:gd name="T14" fmla="*/ 7 w 45"/>
                  <a:gd name="T15" fmla="*/ 59 h 59"/>
                  <a:gd name="T16" fmla="*/ 0 w 45"/>
                  <a:gd name="T17" fmla="*/ 52 h 59"/>
                  <a:gd name="T18" fmla="*/ 0 w 45"/>
                  <a:gd name="T19" fmla="*/ 37 h 59"/>
                  <a:gd name="T20" fmla="*/ 0 w 45"/>
                  <a:gd name="T21" fmla="*/ 22 h 59"/>
                  <a:gd name="T22" fmla="*/ 7 w 45"/>
                  <a:gd name="T23" fmla="*/ 8 h 59"/>
                  <a:gd name="T24" fmla="*/ 22 w 45"/>
                  <a:gd name="T25" fmla="*/ 8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5"/>
                  <a:gd name="T40" fmla="*/ 0 h 59"/>
                  <a:gd name="T41" fmla="*/ 45 w 45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5" h="59">
                    <a:moveTo>
                      <a:pt x="22" y="8"/>
                    </a:moveTo>
                    <a:lnTo>
                      <a:pt x="37" y="0"/>
                    </a:lnTo>
                    <a:lnTo>
                      <a:pt x="45" y="8"/>
                    </a:lnTo>
                    <a:lnTo>
                      <a:pt x="45" y="22"/>
                    </a:lnTo>
                    <a:lnTo>
                      <a:pt x="45" y="37"/>
                    </a:lnTo>
                    <a:lnTo>
                      <a:pt x="37" y="52"/>
                    </a:lnTo>
                    <a:lnTo>
                      <a:pt x="22" y="59"/>
                    </a:lnTo>
                    <a:lnTo>
                      <a:pt x="7" y="59"/>
                    </a:lnTo>
                    <a:lnTo>
                      <a:pt x="0" y="52"/>
                    </a:lnTo>
                    <a:lnTo>
                      <a:pt x="0" y="37"/>
                    </a:lnTo>
                    <a:lnTo>
                      <a:pt x="0" y="22"/>
                    </a:lnTo>
                    <a:lnTo>
                      <a:pt x="7" y="8"/>
                    </a:lnTo>
                    <a:lnTo>
                      <a:pt x="22" y="8"/>
                    </a:lnTo>
                    <a:close/>
                  </a:path>
                </a:pathLst>
              </a:cu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1" name="Freeform 152"/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371" y="3232"/>
                <a:ext cx="45" cy="60"/>
              </a:xfrm>
              <a:custGeom>
                <a:avLst/>
                <a:gdLst>
                  <a:gd name="T0" fmla="*/ 23 w 45"/>
                  <a:gd name="T1" fmla="*/ 8 h 60"/>
                  <a:gd name="T2" fmla="*/ 37 w 45"/>
                  <a:gd name="T3" fmla="*/ 0 h 60"/>
                  <a:gd name="T4" fmla="*/ 45 w 45"/>
                  <a:gd name="T5" fmla="*/ 8 h 60"/>
                  <a:gd name="T6" fmla="*/ 45 w 45"/>
                  <a:gd name="T7" fmla="*/ 22 h 60"/>
                  <a:gd name="T8" fmla="*/ 45 w 45"/>
                  <a:gd name="T9" fmla="*/ 37 h 60"/>
                  <a:gd name="T10" fmla="*/ 37 w 45"/>
                  <a:gd name="T11" fmla="*/ 52 h 60"/>
                  <a:gd name="T12" fmla="*/ 23 w 45"/>
                  <a:gd name="T13" fmla="*/ 60 h 60"/>
                  <a:gd name="T14" fmla="*/ 8 w 45"/>
                  <a:gd name="T15" fmla="*/ 60 h 60"/>
                  <a:gd name="T16" fmla="*/ 0 w 45"/>
                  <a:gd name="T17" fmla="*/ 52 h 60"/>
                  <a:gd name="T18" fmla="*/ 0 w 45"/>
                  <a:gd name="T19" fmla="*/ 37 h 60"/>
                  <a:gd name="T20" fmla="*/ 0 w 45"/>
                  <a:gd name="T21" fmla="*/ 22 h 60"/>
                  <a:gd name="T22" fmla="*/ 8 w 45"/>
                  <a:gd name="T23" fmla="*/ 8 h 60"/>
                  <a:gd name="T24" fmla="*/ 23 w 45"/>
                  <a:gd name="T25" fmla="*/ 8 h 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5"/>
                  <a:gd name="T40" fmla="*/ 0 h 60"/>
                  <a:gd name="T41" fmla="*/ 45 w 45"/>
                  <a:gd name="T42" fmla="*/ 60 h 6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5" h="60">
                    <a:moveTo>
                      <a:pt x="23" y="8"/>
                    </a:moveTo>
                    <a:lnTo>
                      <a:pt x="37" y="0"/>
                    </a:lnTo>
                    <a:lnTo>
                      <a:pt x="45" y="8"/>
                    </a:lnTo>
                    <a:lnTo>
                      <a:pt x="45" y="22"/>
                    </a:lnTo>
                    <a:lnTo>
                      <a:pt x="45" y="37"/>
                    </a:lnTo>
                    <a:lnTo>
                      <a:pt x="37" y="52"/>
                    </a:lnTo>
                    <a:lnTo>
                      <a:pt x="23" y="60"/>
                    </a:lnTo>
                    <a:lnTo>
                      <a:pt x="8" y="60"/>
                    </a:lnTo>
                    <a:lnTo>
                      <a:pt x="0" y="52"/>
                    </a:lnTo>
                    <a:lnTo>
                      <a:pt x="0" y="37"/>
                    </a:lnTo>
                    <a:lnTo>
                      <a:pt x="0" y="22"/>
                    </a:lnTo>
                    <a:lnTo>
                      <a:pt x="8" y="8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2" name="Freeform 153"/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4008" y="2520"/>
                <a:ext cx="1032" cy="742"/>
              </a:xfrm>
              <a:custGeom>
                <a:avLst/>
                <a:gdLst>
                  <a:gd name="T0" fmla="*/ 0 w 1032"/>
                  <a:gd name="T1" fmla="*/ 319 h 742"/>
                  <a:gd name="T2" fmla="*/ 1032 w 1032"/>
                  <a:gd name="T3" fmla="*/ 0 h 742"/>
                  <a:gd name="T4" fmla="*/ 401 w 1032"/>
                  <a:gd name="T5" fmla="*/ 742 h 742"/>
                  <a:gd name="T6" fmla="*/ 0 w 1032"/>
                  <a:gd name="T7" fmla="*/ 319 h 7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32"/>
                  <a:gd name="T13" fmla="*/ 0 h 742"/>
                  <a:gd name="T14" fmla="*/ 1032 w 1032"/>
                  <a:gd name="T15" fmla="*/ 742 h 7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32" h="742">
                    <a:moveTo>
                      <a:pt x="0" y="319"/>
                    </a:moveTo>
                    <a:lnTo>
                      <a:pt x="1032" y="0"/>
                    </a:lnTo>
                    <a:lnTo>
                      <a:pt x="401" y="742"/>
                    </a:lnTo>
                    <a:lnTo>
                      <a:pt x="0" y="319"/>
                    </a:lnTo>
                    <a:close/>
                  </a:path>
                </a:pathLst>
              </a:cu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566" name="Line 15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2112" y="2378"/>
              <a:ext cx="1809" cy="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7" name="Line 157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1718" y="1935"/>
              <a:ext cx="1809" cy="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8" name="Line 158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2745" y="1625"/>
              <a:ext cx="1809" cy="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4"/>
          <p:cNvGrpSpPr/>
          <p:nvPr/>
        </p:nvGrpSpPr>
        <p:grpSpPr>
          <a:xfrm>
            <a:off x="2286000" y="4800600"/>
            <a:ext cx="6858000" cy="1905000"/>
            <a:chOff x="762000" y="4800600"/>
            <a:chExt cx="6858000" cy="1905000"/>
          </a:xfrm>
        </p:grpSpPr>
        <p:sp>
          <p:nvSpPr>
            <p:cNvPr id="24" name="Rectangle 23"/>
            <p:cNvSpPr/>
            <p:nvPr/>
          </p:nvSpPr>
          <p:spPr>
            <a:xfrm>
              <a:off x="762000" y="4800600"/>
              <a:ext cx="6858000" cy="1905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159"/>
            <p:cNvGrpSpPr>
              <a:grpSpLocks/>
            </p:cNvGrpSpPr>
            <p:nvPr>
              <p:custDataLst>
                <p:tags r:id="rId4"/>
              </p:custDataLst>
            </p:nvPr>
          </p:nvGrpSpPr>
          <p:grpSpPr bwMode="auto">
            <a:xfrm>
              <a:off x="1905000" y="5029200"/>
              <a:ext cx="5127625" cy="1319213"/>
              <a:chOff x="1234" y="3441"/>
              <a:chExt cx="3230" cy="831"/>
            </a:xfrm>
          </p:grpSpPr>
          <p:pic>
            <p:nvPicPr>
              <p:cNvPr id="23573" name="Picture 5" descr="Edittex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1234" y="3441"/>
                <a:ext cx="1619" cy="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574" name="Picture 7" descr="Edittex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3017" y="3524"/>
                <a:ext cx="625" cy="6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575" name="Picture 11" descr="Edittex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3785" y="3770"/>
                <a:ext cx="679" cy="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Orthographic projection</a:t>
            </a:r>
          </a:p>
        </p:txBody>
      </p:sp>
      <p:pic>
        <p:nvPicPr>
          <p:cNvPr id="5120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286000"/>
            <a:ext cx="3581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1295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0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1" y="3581400"/>
            <a:ext cx="4129087" cy="3019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80308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</a:t>
            </a:r>
          </a:p>
        </p:txBody>
      </p:sp>
      <p:pic>
        <p:nvPicPr>
          <p:cNvPr id="513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600200"/>
            <a:ext cx="284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1" y="1219200"/>
            <a:ext cx="3633537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4038601"/>
            <a:ext cx="3581400" cy="260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7419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2937" y="1828800"/>
            <a:ext cx="8450262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use </a:t>
            </a:r>
            <a:r>
              <a:rPr lang="en-US" dirty="0" err="1"/>
              <a:t>homographies</a:t>
            </a:r>
            <a:r>
              <a:rPr lang="en-US" dirty="0"/>
              <a:t> to create a 360 panorama?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0" y="5359401"/>
            <a:ext cx="10820400" cy="715963"/>
          </a:xfrm>
        </p:spPr>
        <p:txBody>
          <a:bodyPr>
            <a:noAutofit/>
          </a:bodyPr>
          <a:lstStyle/>
          <a:p>
            <a:r>
              <a:rPr lang="en-US" dirty="0"/>
              <a:t>In order to figure this out, we need to learn what a </a:t>
            </a:r>
            <a:r>
              <a:rPr lang="en-US" b="1" dirty="0"/>
              <a:t>camera</a:t>
            </a:r>
            <a:r>
              <a:rPr lang="en-US" dirty="0"/>
              <a:t> is</a:t>
            </a:r>
          </a:p>
        </p:txBody>
      </p:sp>
    </p:spTree>
    <p:extLst>
      <p:ext uri="{BB962C8B-B14F-4D97-AF65-F5344CB8AC3E}">
        <p14:creationId xmlns:p14="http://schemas.microsoft.com/office/powerpoint/2010/main" val="135519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Variants of orthographic projection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90600" y="1371601"/>
            <a:ext cx="10210800" cy="4525963"/>
          </a:xfrm>
        </p:spPr>
        <p:txBody>
          <a:bodyPr>
            <a:normAutofit/>
          </a:bodyPr>
          <a:lstStyle/>
          <a:p>
            <a:r>
              <a:rPr lang="en-US" dirty="0"/>
              <a:t>Scaled orthographic</a:t>
            </a:r>
          </a:p>
          <a:p>
            <a:pPr lvl="1"/>
            <a:r>
              <a:rPr lang="en-US" dirty="0"/>
              <a:t>Also called “weak perspective”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>
              <a:buNone/>
            </a:pPr>
            <a:endParaRPr lang="en-US" dirty="0"/>
          </a:p>
          <a:p>
            <a:r>
              <a:rPr lang="en-US" dirty="0"/>
              <a:t>Affine projection</a:t>
            </a:r>
          </a:p>
          <a:p>
            <a:pPr lvl="1"/>
            <a:r>
              <a:rPr lang="en-US" dirty="0"/>
              <a:t>Also called “</a:t>
            </a:r>
            <a:r>
              <a:rPr lang="en-US" dirty="0" err="1"/>
              <a:t>paraperspective</a:t>
            </a:r>
            <a:r>
              <a:rPr lang="en-US" dirty="0"/>
              <a:t>”</a:t>
            </a:r>
          </a:p>
          <a:p>
            <a:pPr lvl="1">
              <a:buFontTx/>
              <a:buNone/>
            </a:pPr>
            <a:endParaRPr lang="en-US" dirty="0"/>
          </a:p>
        </p:txBody>
      </p:sp>
      <p:grpSp>
        <p:nvGrpSpPr>
          <p:cNvPr id="2" name="Group 7"/>
          <p:cNvGrpSpPr/>
          <p:nvPr/>
        </p:nvGrpSpPr>
        <p:grpSpPr>
          <a:xfrm>
            <a:off x="3276600" y="2514600"/>
            <a:ext cx="5872162" cy="1319212"/>
            <a:chOff x="1808163" y="1906588"/>
            <a:chExt cx="5872162" cy="1319212"/>
          </a:xfrm>
        </p:grpSpPr>
        <p:pic>
          <p:nvPicPr>
            <p:cNvPr id="24580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08163" y="1906588"/>
              <a:ext cx="2867025" cy="1319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1" name="Picture 10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948238" y="2087563"/>
              <a:ext cx="1306512" cy="1036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2" name="Picture 12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302375" y="2471738"/>
              <a:ext cx="1377950" cy="28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4583" name="Picture 16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92638" y="5233988"/>
            <a:ext cx="2570162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4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2414" y="2498727"/>
            <a:ext cx="34559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9149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2403476"/>
            <a:ext cx="29718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9151" name="Rectangle 15"/>
          <p:cNvSpPr>
            <a:spLocks noChangeArrowheads="1"/>
          </p:cNvSpPr>
          <p:nvPr/>
        </p:nvSpPr>
        <p:spPr bwMode="auto">
          <a:xfrm>
            <a:off x="8489950" y="6613526"/>
            <a:ext cx="2178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Figures © Stephen E. Palmer, 2002</a:t>
            </a:r>
          </a:p>
        </p:txBody>
      </p:sp>
      <p:sp>
        <p:nvSpPr>
          <p:cNvPr id="219152" name="Rectangle 16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11582400" cy="838200"/>
          </a:xfrm>
        </p:spPr>
        <p:txBody>
          <a:bodyPr>
            <a:noAutofit/>
          </a:bodyPr>
          <a:lstStyle/>
          <a:p>
            <a:r>
              <a:rPr lang="en-US" sz="4000" dirty="0"/>
              <a:t>Dimensionality Reduction Machine (3D to 2D)</a:t>
            </a:r>
          </a:p>
        </p:txBody>
      </p:sp>
      <p:sp>
        <p:nvSpPr>
          <p:cNvPr id="219154" name="Text Box 18"/>
          <p:cNvSpPr txBox="1">
            <a:spLocks noChangeArrowheads="1"/>
          </p:cNvSpPr>
          <p:nvPr/>
        </p:nvSpPr>
        <p:spPr bwMode="auto">
          <a:xfrm>
            <a:off x="3200400" y="1808162"/>
            <a:ext cx="15007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i="1" dirty="0"/>
              <a:t>3D world</a:t>
            </a:r>
          </a:p>
        </p:txBody>
      </p:sp>
      <p:sp>
        <p:nvSpPr>
          <p:cNvPr id="219155" name="Text Box 19"/>
          <p:cNvSpPr txBox="1">
            <a:spLocks noChangeArrowheads="1"/>
          </p:cNvSpPr>
          <p:nvPr/>
        </p:nvSpPr>
        <p:spPr bwMode="auto">
          <a:xfrm>
            <a:off x="7543800" y="1905000"/>
            <a:ext cx="15760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i="1"/>
              <a:t>2D image</a:t>
            </a:r>
          </a:p>
        </p:txBody>
      </p:sp>
      <p:sp>
        <p:nvSpPr>
          <p:cNvPr id="219158" name="Rectangle 22"/>
          <p:cNvSpPr>
            <a:spLocks noChangeArrowheads="1"/>
          </p:cNvSpPr>
          <p:nvPr/>
        </p:nvSpPr>
        <p:spPr bwMode="auto">
          <a:xfrm>
            <a:off x="2209800" y="5181600"/>
            <a:ext cx="8229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/>
              <a:t>What have we lost?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Angles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Distances (lengths)</a:t>
            </a:r>
          </a:p>
        </p:txBody>
      </p:sp>
      <p:sp>
        <p:nvSpPr>
          <p:cNvPr id="219159" name="Rectangle 23"/>
          <p:cNvSpPr>
            <a:spLocks noChangeArrowheads="1"/>
          </p:cNvSpPr>
          <p:nvPr/>
        </p:nvSpPr>
        <p:spPr bwMode="auto">
          <a:xfrm>
            <a:off x="8489951" y="6400801"/>
            <a:ext cx="113204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Slide by A. Efros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55" grpId="0"/>
      <p:bldP spid="219158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Projection properties</a:t>
            </a:r>
          </a:p>
        </p:txBody>
      </p:sp>
      <p:sp>
        <p:nvSpPr>
          <p:cNvPr id="342022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/>
              <a:t>Many-to-one: any points along same ray map to same point in image</a:t>
            </a:r>
          </a:p>
          <a:p>
            <a:pPr>
              <a:buFontTx/>
              <a:buChar char="•"/>
            </a:pPr>
            <a:r>
              <a:rPr lang="en-US" dirty="0"/>
              <a:t>Points → points</a:t>
            </a:r>
          </a:p>
          <a:p>
            <a:pPr>
              <a:buFontTx/>
              <a:buChar char="•"/>
            </a:pPr>
            <a:r>
              <a:rPr lang="en-US" dirty="0"/>
              <a:t>Lines → lines (</a:t>
            </a:r>
            <a:r>
              <a:rPr lang="en-US" dirty="0" err="1"/>
              <a:t>collinearity</a:t>
            </a:r>
            <a:r>
              <a:rPr lang="en-US" dirty="0"/>
              <a:t> is preserved)</a:t>
            </a:r>
          </a:p>
          <a:p>
            <a:pPr lvl="1"/>
            <a:r>
              <a:rPr lang="en-US" dirty="0"/>
              <a:t>But line through focal point projects to a point</a:t>
            </a:r>
          </a:p>
          <a:p>
            <a:pPr>
              <a:buFontTx/>
              <a:buChar char="•"/>
            </a:pPr>
            <a:r>
              <a:rPr lang="en-US" dirty="0"/>
              <a:t>Planes → planes (or half-planes)</a:t>
            </a:r>
          </a:p>
          <a:p>
            <a:pPr lvl="1"/>
            <a:r>
              <a:rPr lang="en-US" dirty="0"/>
              <a:t>But plane through focal point projects to 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22" grpId="0" build="p" bldLvl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Projection properties</a:t>
            </a:r>
          </a:p>
        </p:txBody>
      </p:sp>
      <p:sp>
        <p:nvSpPr>
          <p:cNvPr id="22119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Parallel lines converge at a vanishing point</a:t>
            </a:r>
          </a:p>
          <a:p>
            <a:pPr lvl="1"/>
            <a:r>
              <a:rPr lang="en-US" dirty="0"/>
              <a:t>Each direction in space has its own vanishing point</a:t>
            </a:r>
          </a:p>
          <a:p>
            <a:pPr lvl="1"/>
            <a:r>
              <a:rPr lang="en-US" dirty="0"/>
              <a:t>But parallel lines parallel to the image plane remain parallel</a:t>
            </a:r>
          </a:p>
        </p:txBody>
      </p:sp>
      <p:pic>
        <p:nvPicPr>
          <p:cNvPr id="22119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3276600"/>
            <a:ext cx="23685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21195" name="Object 11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865620610"/>
              </p:ext>
            </p:extLst>
          </p:nvPr>
        </p:nvGraphicFramePr>
        <p:xfrm>
          <a:off x="1600200" y="3352800"/>
          <a:ext cx="6324600" cy="319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Image" r:id="rId5" imgW="9600000" imgH="4850794" progId="">
                  <p:embed/>
                </p:oleObj>
              </mc:Choice>
              <mc:Fallback>
                <p:oleObj name="Image" r:id="rId5" imgW="9600000" imgH="485079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3352800"/>
                        <a:ext cx="6324600" cy="319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1" grpId="0" uiExpand="1" build="p" bldLvl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6355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378" y="1600201"/>
            <a:ext cx="9905244" cy="829164"/>
          </a:xfrm>
        </p:spPr>
        <p:txBody>
          <a:bodyPr/>
          <a:lstStyle/>
          <a:p>
            <a:r>
              <a:rPr lang="en-US" dirty="0"/>
              <a:t>How can we model the geometry of a camera?</a:t>
            </a:r>
          </a:p>
        </p:txBody>
      </p:sp>
      <p:pic>
        <p:nvPicPr>
          <p:cNvPr id="462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819400"/>
            <a:ext cx="4648200" cy="3043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7162800" y="5867400"/>
            <a:ext cx="1358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“The World”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52600" y="2667000"/>
            <a:ext cx="9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Camera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5540828" y="2884715"/>
            <a:ext cx="3603172" cy="3444351"/>
            <a:chOff x="4016828" y="2884714"/>
            <a:chExt cx="3603172" cy="344435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5487220" y="5377543"/>
              <a:ext cx="1882408" cy="1088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4419599" y="4257135"/>
              <a:ext cx="2177964" cy="644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4407893" y="4257135"/>
              <a:ext cx="2177964" cy="6449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0800000" flipV="1">
              <a:off x="4016828" y="5388426"/>
              <a:ext cx="1447800" cy="55517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294270" y="5293118"/>
              <a:ext cx="325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/>
                <a:t>x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32296" y="2884714"/>
              <a:ext cx="3289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/>
                <a:t>y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17670" y="5867400"/>
              <a:ext cx="3064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/>
                <a:t>z</a:t>
              </a:r>
            </a:p>
          </p:txBody>
        </p:sp>
      </p:grpSp>
      <p:pic>
        <p:nvPicPr>
          <p:cNvPr id="23" name="Picture 3" descr="C:\snavely\projects\bpsfm\paper\figures\camer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3236" y="3059949"/>
            <a:ext cx="1275224" cy="937821"/>
          </a:xfrm>
          <a:prstGeom prst="rect">
            <a:avLst/>
          </a:prstGeom>
          <a:noFill/>
        </p:spPr>
      </p:pic>
      <p:grpSp>
        <p:nvGrpSpPr>
          <p:cNvPr id="33" name="Group 32"/>
          <p:cNvGrpSpPr/>
          <p:nvPr/>
        </p:nvGrpSpPr>
        <p:grpSpPr>
          <a:xfrm>
            <a:off x="2395302" y="2730019"/>
            <a:ext cx="1776305" cy="2042825"/>
            <a:chOff x="1200265" y="3554621"/>
            <a:chExt cx="1776305" cy="2042825"/>
          </a:xfrm>
        </p:grpSpPr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 flipV="1">
              <a:off x="1200645" y="3884551"/>
              <a:ext cx="1455467" cy="579909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cxnSpLocks/>
            </p:cNvCxnSpPr>
            <p:nvPr/>
          </p:nvCxnSpPr>
          <p:spPr>
            <a:xfrm>
              <a:off x="1200265" y="4464460"/>
              <a:ext cx="0" cy="1010271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200643" y="4464459"/>
              <a:ext cx="1522259" cy="217466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211972" y="5228114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cs typeface="Times New Roman" pitchFamily="18" charset="0"/>
                </a:rPr>
                <a:t>v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366714" y="3554621"/>
              <a:ext cx="356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cs typeface="Times New Roman" pitchFamily="18" charset="0"/>
                </a:rPr>
                <a:t>w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668472" y="4474028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cs typeface="Times New Roman" pitchFamily="18" charset="0"/>
                </a:rPr>
                <a:t>u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834534" y="5246914"/>
            <a:ext cx="319318" cy="522514"/>
            <a:chOff x="5310534" y="5246914"/>
            <a:chExt cx="319318" cy="522514"/>
          </a:xfrm>
        </p:grpSpPr>
        <p:sp>
          <p:nvSpPr>
            <p:cNvPr id="8" name="Oval 7"/>
            <p:cNvSpPr/>
            <p:nvPr/>
          </p:nvSpPr>
          <p:spPr>
            <a:xfrm>
              <a:off x="5366656" y="5246914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10534" y="5369318"/>
              <a:ext cx="3193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/>
                <a:t>o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720737" y="3333690"/>
            <a:ext cx="726156" cy="402821"/>
            <a:chOff x="525700" y="4158293"/>
            <a:chExt cx="726156" cy="402821"/>
          </a:xfrm>
          <a:effectLst>
            <a:outerShdw blurRad="25400" algn="ctr" rotWithShape="0">
              <a:schemeClr val="bg1">
                <a:alpha val="80000"/>
              </a:schemeClr>
            </a:outerShdw>
          </a:effectLst>
        </p:grpSpPr>
        <p:sp>
          <p:nvSpPr>
            <p:cNvPr id="34" name="Oval 33"/>
            <p:cNvSpPr/>
            <p:nvPr/>
          </p:nvSpPr>
          <p:spPr>
            <a:xfrm>
              <a:off x="1099456" y="4408714"/>
              <a:ext cx="152400" cy="152400"/>
            </a:xfrm>
            <a:prstGeom prst="ellips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25700" y="4158293"/>
              <a:ext cx="622991" cy="400110"/>
            </a:xfrm>
            <a:prstGeom prst="rect">
              <a:avLst/>
            </a:prstGeom>
            <a:solidFill>
              <a:srgbClr val="EEECE1">
                <a:alpha val="14902"/>
              </a:srgbClr>
            </a:solidFill>
          </p:spPr>
          <p:txBody>
            <a:bodyPr wrap="none">
              <a:spAutoFit/>
            </a:bodyPr>
            <a:lstStyle/>
            <a:p>
              <a:pPr lvl="0"/>
              <a:r>
                <a:rPr lang="en-US" sz="2000" b="1" i="1" dirty="0">
                  <a:solidFill>
                    <a:prstClr val="black"/>
                  </a:solidFill>
                </a:rPr>
                <a:t>COP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762000" y="4953000"/>
            <a:ext cx="56839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Three important coordinate systems: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/>
              <a:t>World </a:t>
            </a:r>
            <a:r>
              <a:rPr lang="en-US" sz="2000" dirty="0"/>
              <a:t>coordinates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/>
              <a:t>Camera </a:t>
            </a:r>
            <a:r>
              <a:rPr lang="en-US" sz="2000" dirty="0"/>
              <a:t>coordinates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/>
              <a:t>Image</a:t>
            </a:r>
            <a:r>
              <a:rPr lang="en-US" sz="2000" dirty="0"/>
              <a:t> coordinates</a:t>
            </a:r>
            <a:endParaRPr lang="en-US" sz="2000" i="1" dirty="0"/>
          </a:p>
          <a:p>
            <a:endParaRPr lang="en-US" sz="2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F3C861-A3EA-482E-B9FE-44F94DD1A139}"/>
              </a:ext>
            </a:extLst>
          </p:cNvPr>
          <p:cNvGrpSpPr/>
          <p:nvPr/>
        </p:nvGrpSpPr>
        <p:grpSpPr>
          <a:xfrm>
            <a:off x="8839201" y="3048001"/>
            <a:ext cx="825419" cy="593105"/>
            <a:chOff x="7315200" y="3048000"/>
            <a:chExt cx="825419" cy="59310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3A4A940-19B6-4B0B-836B-58E079B783F6}"/>
                </a:ext>
              </a:extLst>
            </p:cNvPr>
            <p:cNvSpPr/>
            <p:nvPr/>
          </p:nvSpPr>
          <p:spPr>
            <a:xfrm>
              <a:off x="7409294" y="3410856"/>
              <a:ext cx="230249" cy="23024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2D2E1D-A6E8-4BC1-A3D4-AF78C5DE4864}"/>
                </a:ext>
              </a:extLst>
            </p:cNvPr>
            <p:cNvSpPr txBox="1"/>
            <p:nvPr/>
          </p:nvSpPr>
          <p:spPr>
            <a:xfrm>
              <a:off x="7315200" y="3048000"/>
              <a:ext cx="825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C000"/>
                  </a:solidFill>
                </a:rPr>
                <a:t>(x, y, z)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44EDB2A8-0361-4248-8E02-A0A95F375380}"/>
              </a:ext>
            </a:extLst>
          </p:cNvPr>
          <p:cNvSpPr/>
          <p:nvPr/>
        </p:nvSpPr>
        <p:spPr>
          <a:xfrm>
            <a:off x="762000" y="6324600"/>
            <a:ext cx="10287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prstClr val="black"/>
                </a:solidFill>
              </a:rPr>
              <a:t>How do we project a given world point (x, y, z) to an image point?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38" grpId="0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CC5BD-7C89-4116-98BA-AAD625FB2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Coordinate frames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0FCEA3-03B7-4569-A664-570435F33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34021"/>
            <a:ext cx="10515600" cy="37899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925DFF-DD45-494D-8082-A44B80BD8C19}"/>
              </a:ext>
            </a:extLst>
          </p:cNvPr>
          <p:cNvSpPr txBox="1"/>
          <p:nvPr/>
        </p:nvSpPr>
        <p:spPr>
          <a:xfrm>
            <a:off x="1511240" y="5334000"/>
            <a:ext cx="2527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World coordinates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C31753-6D8B-4AAE-A583-8106E8F1C7DE}"/>
              </a:ext>
            </a:extLst>
          </p:cNvPr>
          <p:cNvSpPr txBox="1"/>
          <p:nvPr/>
        </p:nvSpPr>
        <p:spPr>
          <a:xfrm>
            <a:off x="5026648" y="5334000"/>
            <a:ext cx="2745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Camera coordinates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9FA399-DE16-47B3-BE3D-00C20EF763D0}"/>
              </a:ext>
            </a:extLst>
          </p:cNvPr>
          <p:cNvSpPr txBox="1"/>
          <p:nvPr/>
        </p:nvSpPr>
        <p:spPr>
          <a:xfrm>
            <a:off x="8686800" y="5334000"/>
            <a:ext cx="2569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Image coordinates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D4E48F-45FF-4345-802D-BC478E533DDC}"/>
              </a:ext>
            </a:extLst>
          </p:cNvPr>
          <p:cNvSpPr txBox="1"/>
          <p:nvPr/>
        </p:nvSpPr>
        <p:spPr>
          <a:xfrm>
            <a:off x="9123609" y="6477000"/>
            <a:ext cx="291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credit: Peter </a:t>
            </a:r>
            <a:r>
              <a:rPr lang="en-US" dirty="0" err="1"/>
              <a:t>Hedman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8250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To project a point (</a:t>
            </a:r>
            <a:r>
              <a:rPr lang="en-US" i="1" dirty="0"/>
              <a:t>x</a:t>
            </a:r>
            <a:r>
              <a:rPr lang="en-US" dirty="0"/>
              <a:t>, </a:t>
            </a:r>
            <a:r>
              <a:rPr lang="en-US" i="1" dirty="0"/>
              <a:t>y</a:t>
            </a:r>
            <a:r>
              <a:rPr lang="en-US" dirty="0"/>
              <a:t>, </a:t>
            </a:r>
            <a:r>
              <a:rPr lang="en-US" i="1" dirty="0"/>
              <a:t>z</a:t>
            </a:r>
            <a:r>
              <a:rPr lang="en-US" dirty="0"/>
              <a:t>) in </a:t>
            </a:r>
            <a:r>
              <a:rPr lang="en-US" i="1" dirty="0"/>
              <a:t>world</a:t>
            </a:r>
            <a:r>
              <a:rPr lang="en-US" dirty="0"/>
              <a:t> coordinates into a camera</a:t>
            </a:r>
          </a:p>
          <a:p>
            <a:r>
              <a:rPr lang="en-US" dirty="0"/>
              <a:t>First transform (</a:t>
            </a:r>
            <a:r>
              <a:rPr lang="en-US" i="1" dirty="0"/>
              <a:t>x</a:t>
            </a:r>
            <a:r>
              <a:rPr lang="en-US" dirty="0"/>
              <a:t>, </a:t>
            </a:r>
            <a:r>
              <a:rPr lang="en-US" i="1" dirty="0"/>
              <a:t>y</a:t>
            </a:r>
            <a:r>
              <a:rPr lang="en-US" dirty="0"/>
              <a:t>, </a:t>
            </a:r>
            <a:r>
              <a:rPr lang="en-US" i="1" dirty="0"/>
              <a:t>z</a:t>
            </a:r>
            <a:r>
              <a:rPr lang="en-US" dirty="0"/>
              <a:t>) into </a:t>
            </a:r>
            <a:r>
              <a:rPr lang="en-US" i="1" dirty="0"/>
              <a:t>camera</a:t>
            </a:r>
            <a:r>
              <a:rPr lang="en-US" dirty="0"/>
              <a:t> coordinates</a:t>
            </a:r>
          </a:p>
          <a:p>
            <a:r>
              <a:rPr lang="en-US" dirty="0"/>
              <a:t>Need to know</a:t>
            </a:r>
          </a:p>
          <a:p>
            <a:pPr lvl="1"/>
            <a:r>
              <a:rPr lang="en-US" dirty="0"/>
              <a:t>Camera position (in world coordinates)</a:t>
            </a:r>
          </a:p>
          <a:p>
            <a:pPr lvl="1"/>
            <a:r>
              <a:rPr lang="en-US" dirty="0"/>
              <a:t>Camera orientation (in world coordinates)</a:t>
            </a:r>
          </a:p>
          <a:p>
            <a:r>
              <a:rPr lang="en-US" dirty="0"/>
              <a:t>Then project into the image plane to get </a:t>
            </a:r>
            <a:r>
              <a:rPr lang="en-US" i="1" dirty="0"/>
              <a:t>image (pixel) coordinates</a:t>
            </a:r>
          </a:p>
          <a:p>
            <a:pPr lvl="1"/>
            <a:r>
              <a:rPr lang="en-US" dirty="0"/>
              <a:t>Need to know camera </a:t>
            </a:r>
            <a:r>
              <a:rPr lang="en-US" i="1" dirty="0"/>
              <a:t>intrinsics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103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68794" y="2667000"/>
            <a:ext cx="782581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Projection equation</a:t>
            </a:r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The projection matrix models the cumulative effect of all parameters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Useful to decompose into a series of operations</a:t>
            </a:r>
            <a:endParaRPr lang="en-US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83E9D0-6047-4487-8B4C-39A862C28841}"/>
              </a:ext>
            </a:extLst>
          </p:cNvPr>
          <p:cNvGrpSpPr/>
          <p:nvPr/>
        </p:nvGrpSpPr>
        <p:grpSpPr>
          <a:xfrm>
            <a:off x="3810000" y="4495800"/>
            <a:ext cx="6543675" cy="1682890"/>
            <a:chOff x="2286000" y="4540249"/>
            <a:chExt cx="6543675" cy="1682890"/>
          </a:xfrm>
        </p:grpSpPr>
        <p:sp>
          <p:nvSpPr>
            <p:cNvPr id="1045" name="Text Box 103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886200" y="5915164"/>
              <a:ext cx="952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/>
                <a:t>projection</a:t>
              </a:r>
            </a:p>
          </p:txBody>
        </p:sp>
        <p:sp>
          <p:nvSpPr>
            <p:cNvPr id="1046" name="Text Box 1034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286000" y="5915164"/>
              <a:ext cx="836613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 err="1">
                  <a:solidFill>
                    <a:srgbClr val="FF0000"/>
                  </a:solidFill>
                </a:rPr>
                <a:t>intrinsics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047" name="Text Box 1035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562600" y="5915164"/>
              <a:ext cx="7747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3333FF"/>
                  </a:solidFill>
                </a:rPr>
                <a:t>rotation</a:t>
              </a:r>
            </a:p>
          </p:txBody>
        </p:sp>
        <p:sp>
          <p:nvSpPr>
            <p:cNvPr id="1048" name="Text Box 1036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227887" y="5915164"/>
              <a:ext cx="10017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3333FF"/>
                  </a:solidFill>
                </a:rPr>
                <a:t>translation</a:t>
              </a:r>
            </a:p>
          </p:txBody>
        </p:sp>
        <p:sp>
          <p:nvSpPr>
            <p:cNvPr id="1049" name="Text Box 1041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7391400" y="4540249"/>
              <a:ext cx="143827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/>
                <a:t>identity matrix</a:t>
              </a:r>
            </a:p>
          </p:txBody>
        </p:sp>
        <p:sp>
          <p:nvSpPr>
            <p:cNvPr id="1050" name="Line 1042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7315200" y="4876800"/>
              <a:ext cx="6858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31" name="Rectangle 1026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533400" y="-76200"/>
            <a:ext cx="8229600" cy="1143000"/>
          </a:xfrm>
        </p:spPr>
        <p:txBody>
          <a:bodyPr/>
          <a:lstStyle/>
          <a:p>
            <a:r>
              <a:rPr lang="en-US"/>
              <a:t>Camera parameters</a:t>
            </a:r>
          </a:p>
        </p:txBody>
      </p:sp>
      <p:sp>
        <p:nvSpPr>
          <p:cNvPr id="1032" name="Rectangle 103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57400" y="914400"/>
            <a:ext cx="8458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A camera is described by several parameters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Translation </a:t>
            </a:r>
            <a:r>
              <a:rPr lang="en-US" dirty="0">
                <a:solidFill>
                  <a:srgbClr val="3333FF"/>
                </a:solidFill>
              </a:rPr>
              <a:t>T</a:t>
            </a:r>
            <a:r>
              <a:rPr lang="en-US" dirty="0"/>
              <a:t> of the optical center from the origin of world </a:t>
            </a:r>
            <a:r>
              <a:rPr lang="en-US" dirty="0" err="1"/>
              <a:t>coords</a:t>
            </a:r>
            <a:endParaRPr lang="en-US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Rotation </a:t>
            </a:r>
            <a:r>
              <a:rPr lang="en-US" dirty="0">
                <a:solidFill>
                  <a:srgbClr val="3333FF"/>
                </a:solidFill>
              </a:rPr>
              <a:t>R</a:t>
            </a:r>
            <a:r>
              <a:rPr lang="en-US" dirty="0"/>
              <a:t> of the image plane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focal length </a:t>
            </a:r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/>
              <a:t>, principal point </a:t>
            </a:r>
            <a:r>
              <a:rPr lang="en-US" dirty="0">
                <a:solidFill>
                  <a:srgbClr val="FF0000"/>
                </a:solidFill>
              </a:rPr>
              <a:t>(c</a:t>
            </a:r>
            <a:r>
              <a:rPr lang="en-US" baseline="-25000" dirty="0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, c</a:t>
            </a:r>
            <a:r>
              <a:rPr lang="en-US" baseline="-25000" dirty="0">
                <a:solidFill>
                  <a:srgbClr val="FF0000"/>
                </a:solidFill>
              </a:rPr>
              <a:t>y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dirty="0"/>
              <a:t>, pixel aspect size </a:t>
            </a:r>
            <a:r>
              <a:rPr lang="el-GR" dirty="0">
                <a:solidFill>
                  <a:srgbClr val="FF0000"/>
                </a:solidFill>
              </a:rPr>
              <a:t>α</a:t>
            </a:r>
            <a:endParaRPr lang="en-US" dirty="0">
              <a:solidFill>
                <a:srgbClr val="FF0000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blue parameters are called “</a:t>
            </a:r>
            <a:r>
              <a:rPr lang="en-US" dirty="0" err="1">
                <a:solidFill>
                  <a:srgbClr val="3333FF"/>
                </a:solidFill>
              </a:rPr>
              <a:t>extrinsics</a:t>
            </a:r>
            <a:r>
              <a:rPr lang="en-US" dirty="0"/>
              <a:t>,”  red are “</a:t>
            </a:r>
            <a:r>
              <a:rPr lang="en-US" dirty="0">
                <a:solidFill>
                  <a:srgbClr val="FF0000"/>
                </a:solidFill>
              </a:rPr>
              <a:t>intrinsics</a:t>
            </a:r>
            <a:r>
              <a:rPr lang="en-US" dirty="0"/>
              <a:t>”</a:t>
            </a:r>
          </a:p>
        </p:txBody>
      </p:sp>
      <p:sp>
        <p:nvSpPr>
          <p:cNvPr id="1033" name="Rectangle 104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057400" y="6172200"/>
            <a:ext cx="845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The definitions of these parameters are </a:t>
            </a:r>
            <a:r>
              <a:rPr lang="en-US" b="1" dirty="0"/>
              <a:t>not</a:t>
            </a:r>
            <a:r>
              <a:rPr lang="en-US" dirty="0"/>
              <a:t> completely standardized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sz="1600" dirty="0"/>
              <a:t>especially intrinsics—varies from one book to another</a:t>
            </a:r>
          </a:p>
        </p:txBody>
      </p:sp>
      <p:sp>
        <p:nvSpPr>
          <p:cNvPr id="1043" name="Freeform 1063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6553200" y="1663700"/>
            <a:ext cx="3136900" cy="1612900"/>
          </a:xfrm>
          <a:custGeom>
            <a:avLst/>
            <a:gdLst>
              <a:gd name="T0" fmla="*/ 0 w 1976"/>
              <a:gd name="T1" fmla="*/ 152 h 1016"/>
              <a:gd name="T2" fmla="*/ 912 w 1976"/>
              <a:gd name="T3" fmla="*/ 8 h 1016"/>
              <a:gd name="T4" fmla="*/ 1536 w 1976"/>
              <a:gd name="T5" fmla="*/ 200 h 1016"/>
              <a:gd name="T6" fmla="*/ 1968 w 1976"/>
              <a:gd name="T7" fmla="*/ 632 h 1016"/>
              <a:gd name="T8" fmla="*/ 1584 w 1976"/>
              <a:gd name="T9" fmla="*/ 1016 h 10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76"/>
              <a:gd name="T16" fmla="*/ 0 h 1016"/>
              <a:gd name="T17" fmla="*/ 1976 w 1976"/>
              <a:gd name="T18" fmla="*/ 1016 h 10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76" h="1016">
                <a:moveTo>
                  <a:pt x="0" y="152"/>
                </a:moveTo>
                <a:cubicBezTo>
                  <a:pt x="328" y="76"/>
                  <a:pt x="656" y="0"/>
                  <a:pt x="912" y="8"/>
                </a:cubicBezTo>
                <a:cubicBezTo>
                  <a:pt x="1168" y="16"/>
                  <a:pt x="1360" y="96"/>
                  <a:pt x="1536" y="200"/>
                </a:cubicBezTo>
                <a:cubicBezTo>
                  <a:pt x="1712" y="304"/>
                  <a:pt x="1960" y="496"/>
                  <a:pt x="1968" y="632"/>
                </a:cubicBezTo>
                <a:cubicBezTo>
                  <a:pt x="1976" y="768"/>
                  <a:pt x="1780" y="892"/>
                  <a:pt x="1584" y="10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466081" name="Picture 161" descr="$$&#10;\mathbf{x} = &#10;\begin{bmatrix}&#10;sx \\&#10;sy \\&#10;s&#10;\end{bmatrix}&#10;=&#10;\begin{bmatrix}&#10;* &amp; * &amp; * &amp; * \\&#10;* &amp; * &amp; * &amp; * \\&#10;* &amp; * &amp; * &amp; *&#10;\end{bmatrix}&#10;\begin{bmatrix}&#10;X \\&#10;Y \\&#10;Z \\&#10;1&#10;\end{bmatrix}&#10;=&#10;\mathbf{\Pi}\mathbf{X}&#10;$$&#10;">
            <a:extLst>
              <a:ext uri="{FF2B5EF4-FFF2-40B4-BE49-F238E27FC236}">
                <a16:creationId xmlns:a16="http://schemas.microsoft.com/office/drawing/2014/main" id="{92F87D86-6D3C-41A9-9489-3EB9E9533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237" y="2983264"/>
            <a:ext cx="4410583" cy="123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6091" name="Picture 171" descr="$$&#10;\mathbf{\Pi} = &#10;\begin{bmatrix}&#10; f &amp; s    &amp; c_x \\&#10; 0   &amp; \alpha f &amp; c_y \\&#10; 0   &amp; 0    &amp; 1&#10;\end{bmatrix}&#10;\begin{bmatrix}&#10; 1 &amp; 0 &amp; 0 &amp; 0 \\&#10; 0 &amp; 1 &amp; 0 &amp; 0 \\&#10; 0 &amp; 0 &amp; 1 &amp; 0&#10;\end{bmatrix}&#10;\begin{bmatrix}&#10; \mathbf{R}_{3\times 3} &amp; \mathbf{0}_{3\times 1} \\&#10; \mathbf{0}_{1\times 3} &amp; 0 &#10;\end{bmatrix}&#10;\begin{bmatrix}&#10; \mathbf{I}_{3\times 3} &amp; \mathbf{T}_{3\times 1} \\&#10; \mathbf{0}_{1\times 3} &amp; 0 &#10;\end{bmatrix}&#10;$$">
            <a:extLst>
              <a:ext uri="{FF2B5EF4-FFF2-40B4-BE49-F238E27FC236}">
                <a16:creationId xmlns:a16="http://schemas.microsoft.com/office/drawing/2014/main" id="{7DEEC639-41CB-409A-B30B-FE20B4014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735" y="4984750"/>
            <a:ext cx="7142465" cy="96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66AC9CA-5FA4-4AFA-8CD1-A23D4785171C}"/>
              </a:ext>
            </a:extLst>
          </p:cNvPr>
          <p:cNvGrpSpPr/>
          <p:nvPr/>
        </p:nvGrpSpPr>
        <p:grpSpPr>
          <a:xfrm>
            <a:off x="7962900" y="2362200"/>
            <a:ext cx="1790700" cy="1524000"/>
            <a:chOff x="7962900" y="2362200"/>
            <a:chExt cx="1790700" cy="152400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0F6E11F-417F-409C-B6AC-03F8A25CD6F8}"/>
                </a:ext>
              </a:extLst>
            </p:cNvPr>
            <p:cNvGrpSpPr/>
            <p:nvPr/>
          </p:nvGrpSpPr>
          <p:grpSpPr>
            <a:xfrm>
              <a:off x="7962900" y="2362200"/>
              <a:ext cx="1790700" cy="1524000"/>
              <a:chOff x="7962900" y="2362200"/>
              <a:chExt cx="1790700" cy="1524000"/>
            </a:xfrm>
          </p:grpSpPr>
          <p:pic>
            <p:nvPicPr>
              <p:cNvPr id="1030" name="Picture 1056" descr="Edittex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8942388" y="2362200"/>
                <a:ext cx="201612" cy="2270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34" name="Rectangle 1046"/>
              <p:cNvSpPr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8305800" y="2743200"/>
                <a:ext cx="1447800" cy="11430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Line 1052"/>
              <p:cNvSpPr>
                <a:spLocks noChangeShapeType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8223250" y="2743200"/>
                <a:ext cx="0" cy="533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Line 1053"/>
              <p:cNvSpPr>
                <a:spLocks noChangeShapeType="1"/>
              </p:cNvSpPr>
              <p:nvPr>
                <p:custDataLst>
                  <p:tags r:id="rId9"/>
                </p:custDataLst>
              </p:nvPr>
            </p:nvSpPr>
            <p:spPr bwMode="auto">
              <a:xfrm rot="5400000" flipV="1">
                <a:off x="8610600" y="2362199"/>
                <a:ext cx="0" cy="609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041" name="Picture 1057" descr="Edittex"/>
              <p:cNvPicPr>
                <a:picLocks noChangeAspect="1" noChangeArrowheads="1"/>
              </p:cNvPicPr>
              <p:nvPr>
                <p:custDataLst>
                  <p:tags r:id="rId10"/>
                </p:custDataLst>
              </p:nvPr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7962900" y="3276600"/>
                <a:ext cx="190500" cy="2619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42" name="Oval 1061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8948738" y="3309938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466093" name="Picture 173">
              <a:extLst>
                <a:ext uri="{FF2B5EF4-FFF2-40B4-BE49-F238E27FC236}">
                  <a16:creationId xmlns:a16="http://schemas.microsoft.com/office/drawing/2014/main" id="{AC2B5955-4F2E-4A6C-9649-BA2A2E62E2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0223" y="3350419"/>
              <a:ext cx="807554" cy="285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/>
      <p:bldP spid="1033" grpId="0"/>
      <p:bldP spid="104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2524" y="4229590"/>
            <a:ext cx="262839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5598313" y="2933208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107399" y="4549731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rot="16200000" flipV="1">
            <a:off x="5644756" y="4097974"/>
            <a:ext cx="685800" cy="3701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6161832" y="4223161"/>
            <a:ext cx="1382483" cy="4027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6031200" y="3210790"/>
            <a:ext cx="1567543" cy="126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5040599" y="3482931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H="1">
            <a:off x="6412199" y="4397331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6182809" y="4626729"/>
            <a:ext cx="47292" cy="554871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  <a:endCxn id="4" idx="0"/>
          </p:cNvCxnSpPr>
          <p:nvPr/>
        </p:nvCxnSpPr>
        <p:spPr>
          <a:xfrm flipV="1">
            <a:off x="6183604" y="4068836"/>
            <a:ext cx="351913" cy="557098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2918" y="4589874"/>
            <a:ext cx="236111" cy="18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5018996"/>
            <a:ext cx="193788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5032" y="4650102"/>
            <a:ext cx="164831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6C36AFA-065E-4863-BA7F-D74E88933121}"/>
              </a:ext>
            </a:extLst>
          </p:cNvPr>
          <p:cNvGrpSpPr/>
          <p:nvPr/>
        </p:nvGrpSpPr>
        <p:grpSpPr>
          <a:xfrm>
            <a:off x="1113661" y="2424226"/>
            <a:ext cx="2971801" cy="2835869"/>
            <a:chOff x="3119115" y="3265715"/>
            <a:chExt cx="2971801" cy="2835869"/>
          </a:xfrm>
        </p:grpSpPr>
        <p:pic>
          <p:nvPicPr>
            <p:cNvPr id="17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47716" y="4789714"/>
              <a:ext cx="327293" cy="254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78120" y="5763845"/>
              <a:ext cx="309884" cy="337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854151" y="3442380"/>
              <a:ext cx="236765" cy="26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0" name="Straight Arrow Connector 19"/>
            <p:cNvCxnSpPr>
              <a:cxnSpLocks/>
            </p:cNvCxnSpPr>
            <p:nvPr/>
          </p:nvCxnSpPr>
          <p:spPr>
            <a:xfrm>
              <a:off x="4261321" y="3872932"/>
              <a:ext cx="1829595" cy="0"/>
            </a:xfrm>
            <a:prstGeom prst="straightConnector1">
              <a:avLst/>
            </a:prstGeom>
            <a:ln w="5715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cxnSpLocks/>
            </p:cNvCxnSpPr>
            <p:nvPr/>
          </p:nvCxnSpPr>
          <p:spPr>
            <a:xfrm>
              <a:off x="4260527" y="3875314"/>
              <a:ext cx="0" cy="2057401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 flipV="1">
              <a:off x="3119115" y="3874520"/>
              <a:ext cx="1140618" cy="106759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4185915" y="37991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49824" y="3265715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0</a:t>
              </a:r>
            </a:p>
          </p:txBody>
        </p:sp>
      </p:grpSp>
      <p:cxnSp>
        <p:nvCxnSpPr>
          <p:cNvPr id="30" name="Straight Arrow Connector 29"/>
          <p:cNvCxnSpPr>
            <a:endCxn id="5" idx="3"/>
          </p:cNvCxnSpPr>
          <p:nvPr/>
        </p:nvCxnSpPr>
        <p:spPr>
          <a:xfrm rot="5400000">
            <a:off x="5487454" y="2775866"/>
            <a:ext cx="2546213" cy="1261683"/>
          </a:xfrm>
          <a:prstGeom prst="straightConnector1">
            <a:avLst/>
          </a:prstGeom>
          <a:ln w="2222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646074" y="3396343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8"/>
          <p:cNvGrpSpPr/>
          <p:nvPr/>
        </p:nvGrpSpPr>
        <p:grpSpPr>
          <a:xfrm>
            <a:off x="7320989" y="1687286"/>
            <a:ext cx="1812111" cy="523220"/>
            <a:chOff x="5796988" y="1687286"/>
            <a:chExt cx="1812111" cy="523220"/>
          </a:xfrm>
        </p:grpSpPr>
        <p:pic>
          <p:nvPicPr>
            <p:cNvPr id="782338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543660" y="1832880"/>
              <a:ext cx="1065439" cy="282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Oval 27"/>
            <p:cNvSpPr/>
            <p:nvPr/>
          </p:nvSpPr>
          <p:spPr>
            <a:xfrm>
              <a:off x="5796988" y="2002971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2339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027286" y="1873025"/>
              <a:ext cx="243009" cy="260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6226628" y="1687286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=</a:t>
              </a:r>
            </a:p>
          </p:txBody>
        </p:sp>
      </p:grpSp>
      <p:pic>
        <p:nvPicPr>
          <p:cNvPr id="782340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10288" y="3221492"/>
            <a:ext cx="530070" cy="31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7771886" y="3733801"/>
            <a:ext cx="2896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(in homogeneous image coordinates)</a:t>
            </a:r>
          </a:p>
        </p:txBody>
      </p:sp>
      <p:cxnSp>
        <p:nvCxnSpPr>
          <p:cNvPr id="43" name="Straight Arrow Connector 42"/>
          <p:cNvCxnSpPr>
            <a:stCxn id="41" idx="1"/>
          </p:cNvCxnSpPr>
          <p:nvPr/>
        </p:nvCxnSpPr>
        <p:spPr>
          <a:xfrm rot="10800000">
            <a:off x="6858000" y="3516088"/>
            <a:ext cx="913886" cy="37160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81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Image formation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09800" y="4648200"/>
            <a:ext cx="7772400" cy="16002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Let’s design a camera</a:t>
            </a:r>
          </a:p>
          <a:p>
            <a:pPr lvl="1"/>
            <a:r>
              <a:rPr lang="en-US" dirty="0"/>
              <a:t>Idea 1:  put a piece of film in front of an object</a:t>
            </a:r>
          </a:p>
          <a:p>
            <a:pPr lvl="1"/>
            <a:r>
              <a:rPr lang="en-US" dirty="0"/>
              <a:t>Do we get a reasonable image?</a:t>
            </a:r>
          </a:p>
          <a:p>
            <a:pPr lvl="1"/>
            <a:r>
              <a:rPr lang="en-US" dirty="0"/>
              <a:t>No. This is a bad camera.</a:t>
            </a:r>
          </a:p>
        </p:txBody>
      </p:sp>
      <p:pic>
        <p:nvPicPr>
          <p:cNvPr id="6148" name="Picture 4" descr="image-nothi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278188" y="19431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811587" y="2476500"/>
            <a:ext cx="4724400" cy="1524000"/>
            <a:chOff x="1536" y="1248"/>
            <a:chExt cx="2976" cy="960"/>
          </a:xfrm>
        </p:grpSpPr>
        <p:sp>
          <p:nvSpPr>
            <p:cNvPr id="6159" name="Line 7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0" name="Line 8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1" name="Line 9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2730" name="Line 10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3811587" y="2476500"/>
            <a:ext cx="4724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4116387" y="2705100"/>
            <a:ext cx="4419600" cy="1295400"/>
            <a:chOff x="1728" y="1392"/>
            <a:chExt cx="2784" cy="816"/>
          </a:xfrm>
        </p:grpSpPr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6156" name="Line 11"/>
              <p:cNvSpPr>
                <a:spLocks noChangeShapeType="1"/>
              </p:cNvSpPr>
              <p:nvPr>
                <p:custDataLst>
                  <p:tags r:id="rId10"/>
                </p:custDataLst>
              </p:nvPr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7" name="Line 12"/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8" name="Line 13"/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55" name="Line 14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2" name="Oval 1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767137" y="24447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Oval 1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084637" y="30527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8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2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Extrinsics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376" y="1447800"/>
            <a:ext cx="10509248" cy="1600200"/>
          </a:xfrm>
        </p:spPr>
        <p:txBody>
          <a:bodyPr/>
          <a:lstStyle/>
          <a:p>
            <a:r>
              <a:rPr lang="en-US" dirty="0"/>
              <a:t>How do we get the camera to “canonical form”?</a:t>
            </a:r>
          </a:p>
          <a:p>
            <a:pPr lvl="1"/>
            <a:r>
              <a:rPr lang="en-US" dirty="0"/>
              <a:t>Canonical form: Center of projection at the origin, x-axis points right, y-axis points down, z-axis points forwards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674422" y="3331031"/>
            <a:ext cx="2907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Translate by -</a:t>
            </a:r>
            <a:r>
              <a:rPr lang="en-US" sz="2400" b="1" dirty="0"/>
              <a:t>c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C4E551B-5EC3-42BF-824A-77E8B2918B4E}"/>
              </a:ext>
            </a:extLst>
          </p:cNvPr>
          <p:cNvGrpSpPr/>
          <p:nvPr/>
        </p:nvGrpSpPr>
        <p:grpSpPr>
          <a:xfrm>
            <a:off x="7772400" y="4095034"/>
            <a:ext cx="2057400" cy="2392170"/>
            <a:chOff x="9561227" y="2535845"/>
            <a:chExt cx="2057400" cy="2392170"/>
          </a:xfrm>
        </p:grpSpPr>
        <p:pic>
          <p:nvPicPr>
            <p:cNvPr id="28" name="Picture 7">
              <a:extLst>
                <a:ext uri="{FF2B5EF4-FFF2-40B4-BE49-F238E27FC236}">
                  <a16:creationId xmlns:a16="http://schemas.microsoft.com/office/drawing/2014/main" id="{E90A4F92-84D6-49C0-85E6-5B70ECC4F8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25438" y="3968304"/>
              <a:ext cx="262839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id="{2B28EF5E-15F3-49F3-AAD5-DAA77C6AE06B}"/>
                </a:ext>
              </a:extLst>
            </p:cNvPr>
            <p:cNvSpPr/>
            <p:nvPr/>
          </p:nvSpPr>
          <p:spPr>
            <a:xfrm rot="11352756" flipH="1">
              <a:off x="9561227" y="2671922"/>
              <a:ext cx="2057400" cy="1143000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992049F-57CA-4788-9CBB-745AEEBD2AEC}"/>
                </a:ext>
              </a:extLst>
            </p:cNvPr>
            <p:cNvSpPr/>
            <p:nvPr/>
          </p:nvSpPr>
          <p:spPr>
            <a:xfrm>
              <a:off x="10070313" y="4288445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275D385-FE14-4DF7-9255-B00BB2F6A2DC}"/>
                </a:ext>
              </a:extLst>
            </p:cNvPr>
            <p:cNvCxnSpPr/>
            <p:nvPr/>
          </p:nvCxnSpPr>
          <p:spPr>
            <a:xfrm rot="16200000" flipV="1">
              <a:off x="9607670" y="3836688"/>
              <a:ext cx="685800" cy="3701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16D6C3A-760E-4363-A952-C79E4CDFFB87}"/>
                </a:ext>
              </a:extLst>
            </p:cNvPr>
            <p:cNvCxnSpPr/>
            <p:nvPr/>
          </p:nvCxnSpPr>
          <p:spPr>
            <a:xfrm flipV="1">
              <a:off x="10124746" y="3961875"/>
              <a:ext cx="1382483" cy="4027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87A85C0-7207-41AB-88BC-57C759916005}"/>
                </a:ext>
              </a:extLst>
            </p:cNvPr>
            <p:cNvCxnSpPr/>
            <p:nvPr/>
          </p:nvCxnSpPr>
          <p:spPr>
            <a:xfrm rot="5400000" flipH="1" flipV="1">
              <a:off x="9994114" y="2949504"/>
              <a:ext cx="1567543" cy="12627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366447-70F8-454D-A860-003925D3F3B8}"/>
                </a:ext>
              </a:extLst>
            </p:cNvPr>
            <p:cNvCxnSpPr/>
            <p:nvPr/>
          </p:nvCxnSpPr>
          <p:spPr>
            <a:xfrm rot="16200000" flipV="1">
              <a:off x="9003513" y="3221645"/>
              <a:ext cx="1828800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E9BB2EE-DD03-4877-A08B-052460F1362F}"/>
                </a:ext>
              </a:extLst>
            </p:cNvPr>
            <p:cNvCxnSpPr/>
            <p:nvPr/>
          </p:nvCxnSpPr>
          <p:spPr>
            <a:xfrm rot="16200000" flipH="1">
              <a:off x="10375113" y="4136045"/>
              <a:ext cx="76200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A8C8DA7-9E4C-4F38-BAB9-20E84EC719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45723" y="4365443"/>
              <a:ext cx="47292" cy="554871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3A4A128-159D-4AE5-AFC3-75CBC56D9E7E}"/>
                </a:ext>
              </a:extLst>
            </p:cNvPr>
            <p:cNvCxnSpPr>
              <a:cxnSpLocks/>
              <a:endCxn id="29" idx="0"/>
            </p:cNvCxnSpPr>
            <p:nvPr/>
          </p:nvCxnSpPr>
          <p:spPr>
            <a:xfrm flipV="1">
              <a:off x="10146518" y="3807550"/>
              <a:ext cx="351913" cy="557098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5">
              <a:extLst>
                <a:ext uri="{FF2B5EF4-FFF2-40B4-BE49-F238E27FC236}">
                  <a16:creationId xmlns:a16="http://schemas.microsoft.com/office/drawing/2014/main" id="{E8B0456C-1CC3-44B8-903C-C6C40DD5AB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675832" y="4328588"/>
              <a:ext cx="236111" cy="184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6">
              <a:extLst>
                <a:ext uri="{FF2B5EF4-FFF2-40B4-BE49-F238E27FC236}">
                  <a16:creationId xmlns:a16="http://schemas.microsoft.com/office/drawing/2014/main" id="{9143E04E-70E9-4F37-A6CE-BD78EE0AA7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247027" y="4765411"/>
              <a:ext cx="193788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8">
              <a:extLst>
                <a:ext uri="{FF2B5EF4-FFF2-40B4-BE49-F238E27FC236}">
                  <a16:creationId xmlns:a16="http://schemas.microsoft.com/office/drawing/2014/main" id="{B0BD7D7B-BA6C-4A29-BFA6-C2D0CE3FB3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857946" y="4388816"/>
              <a:ext cx="164831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9A1B38E-20D5-4C4D-91E8-940005C6C4D6}"/>
              </a:ext>
            </a:extLst>
          </p:cNvPr>
          <p:cNvGrpSpPr/>
          <p:nvPr/>
        </p:nvGrpSpPr>
        <p:grpSpPr>
          <a:xfrm>
            <a:off x="2895600" y="4672465"/>
            <a:ext cx="2971801" cy="1910897"/>
            <a:chOff x="3119115" y="3442380"/>
            <a:chExt cx="2971801" cy="1910897"/>
          </a:xfrm>
        </p:grpSpPr>
        <p:pic>
          <p:nvPicPr>
            <p:cNvPr id="42" name="Picture 9">
              <a:extLst>
                <a:ext uri="{FF2B5EF4-FFF2-40B4-BE49-F238E27FC236}">
                  <a16:creationId xmlns:a16="http://schemas.microsoft.com/office/drawing/2014/main" id="{9858ACC7-F2CA-40EF-A39B-7AA6EA0015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47716" y="4789714"/>
              <a:ext cx="327293" cy="254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10">
              <a:extLst>
                <a:ext uri="{FF2B5EF4-FFF2-40B4-BE49-F238E27FC236}">
                  <a16:creationId xmlns:a16="http://schemas.microsoft.com/office/drawing/2014/main" id="{D29E2F8A-7A0B-4FAA-8A32-8D4B51DB8D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95183" y="5015538"/>
              <a:ext cx="309884" cy="337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11">
              <a:extLst>
                <a:ext uri="{FF2B5EF4-FFF2-40B4-BE49-F238E27FC236}">
                  <a16:creationId xmlns:a16="http://schemas.microsoft.com/office/drawing/2014/main" id="{43FDE5F2-75B9-4A29-948B-774B3BDF3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854151" y="3442380"/>
              <a:ext cx="236765" cy="26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6644B24-243A-47A0-942B-A5C29568FB6E}"/>
                </a:ext>
              </a:extLst>
            </p:cNvPr>
            <p:cNvCxnSpPr>
              <a:cxnSpLocks/>
            </p:cNvCxnSpPr>
            <p:nvPr/>
          </p:nvCxnSpPr>
          <p:spPr>
            <a:xfrm>
              <a:off x="4261321" y="3872932"/>
              <a:ext cx="1829595" cy="0"/>
            </a:xfrm>
            <a:prstGeom prst="straightConnector1">
              <a:avLst/>
            </a:prstGeom>
            <a:ln w="5715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974ED88-32E4-4D1D-9CCB-595DEC37C4E0}"/>
                </a:ext>
              </a:extLst>
            </p:cNvPr>
            <p:cNvCxnSpPr>
              <a:cxnSpLocks/>
            </p:cNvCxnSpPr>
            <p:nvPr/>
          </p:nvCxnSpPr>
          <p:spPr>
            <a:xfrm>
              <a:off x="4260527" y="3875314"/>
              <a:ext cx="0" cy="1371601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8D37178-5C42-4ABD-846A-AC0ED554A285}"/>
                </a:ext>
              </a:extLst>
            </p:cNvPr>
            <p:cNvCxnSpPr/>
            <p:nvPr/>
          </p:nvCxnSpPr>
          <p:spPr>
            <a:xfrm rot="10800000" flipV="1">
              <a:off x="3119115" y="3874520"/>
              <a:ext cx="1140618" cy="106759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2E5D0A3-CA2D-4249-A8F0-A99AAA9AE10A}"/>
                </a:ext>
              </a:extLst>
            </p:cNvPr>
            <p:cNvSpPr/>
            <p:nvPr/>
          </p:nvSpPr>
          <p:spPr>
            <a:xfrm>
              <a:off x="4185915" y="37991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128F27F2-C623-47FC-8944-FC31E1DD7BB6}"/>
              </a:ext>
            </a:extLst>
          </p:cNvPr>
          <p:cNvSpPr txBox="1"/>
          <p:nvPr/>
        </p:nvSpPr>
        <p:spPr>
          <a:xfrm>
            <a:off x="3550108" y="45968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8A08E2A1-8710-4D4F-919E-033F83994F80}"/>
              </a:ext>
            </a:extLst>
          </p:cNvPr>
          <p:cNvGrpSpPr/>
          <p:nvPr/>
        </p:nvGrpSpPr>
        <p:grpSpPr>
          <a:xfrm>
            <a:off x="2895600" y="4672465"/>
            <a:ext cx="2971801" cy="1910897"/>
            <a:chOff x="3119115" y="3442380"/>
            <a:chExt cx="2971801" cy="1910897"/>
          </a:xfrm>
        </p:grpSpPr>
        <p:pic>
          <p:nvPicPr>
            <p:cNvPr id="50" name="Picture 9">
              <a:extLst>
                <a:ext uri="{FF2B5EF4-FFF2-40B4-BE49-F238E27FC236}">
                  <a16:creationId xmlns:a16="http://schemas.microsoft.com/office/drawing/2014/main" id="{2A3EAB17-3762-423B-851A-EEFC2813C2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47716" y="4789714"/>
              <a:ext cx="327293" cy="254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10">
              <a:extLst>
                <a:ext uri="{FF2B5EF4-FFF2-40B4-BE49-F238E27FC236}">
                  <a16:creationId xmlns:a16="http://schemas.microsoft.com/office/drawing/2014/main" id="{1AC6384C-AD62-4CBE-B1CD-6C6F5A27C6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95183" y="5015538"/>
              <a:ext cx="309884" cy="337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11">
              <a:extLst>
                <a:ext uri="{FF2B5EF4-FFF2-40B4-BE49-F238E27FC236}">
                  <a16:creationId xmlns:a16="http://schemas.microsoft.com/office/drawing/2014/main" id="{57CE2F51-69A8-4DAB-A4EA-08F3704122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54151" y="3442380"/>
              <a:ext cx="236765" cy="26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E812A01D-5B26-4EAE-B8A2-B44E522DFE4A}"/>
                </a:ext>
              </a:extLst>
            </p:cNvPr>
            <p:cNvCxnSpPr>
              <a:cxnSpLocks/>
            </p:cNvCxnSpPr>
            <p:nvPr/>
          </p:nvCxnSpPr>
          <p:spPr>
            <a:xfrm>
              <a:off x="4261321" y="3872932"/>
              <a:ext cx="1829595" cy="0"/>
            </a:xfrm>
            <a:prstGeom prst="straightConnector1">
              <a:avLst/>
            </a:prstGeom>
            <a:ln w="5715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8F3E755-EE7D-4642-953A-DBCC578DAE2D}"/>
                </a:ext>
              </a:extLst>
            </p:cNvPr>
            <p:cNvCxnSpPr>
              <a:cxnSpLocks/>
            </p:cNvCxnSpPr>
            <p:nvPr/>
          </p:nvCxnSpPr>
          <p:spPr>
            <a:xfrm>
              <a:off x="4260527" y="3875314"/>
              <a:ext cx="0" cy="1371601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6B62D113-1BA4-4218-AB21-C0FF30349B21}"/>
                </a:ext>
              </a:extLst>
            </p:cNvPr>
            <p:cNvCxnSpPr/>
            <p:nvPr/>
          </p:nvCxnSpPr>
          <p:spPr>
            <a:xfrm rot="10800000" flipV="1">
              <a:off x="3119115" y="3874520"/>
              <a:ext cx="1140618" cy="106759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76E56E7-5A90-45E1-976E-11D467BE32EB}"/>
                </a:ext>
              </a:extLst>
            </p:cNvPr>
            <p:cNvSpPr/>
            <p:nvPr/>
          </p:nvSpPr>
          <p:spPr>
            <a:xfrm>
              <a:off x="4185915" y="37991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Extrinsics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3590253" y="481657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74422" y="3331031"/>
            <a:ext cx="2907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Translate by -</a:t>
            </a:r>
            <a:r>
              <a:rPr lang="en-US" sz="2400" b="1" dirty="0"/>
              <a:t>c</a:t>
            </a:r>
          </a:p>
          <a:p>
            <a:endParaRPr lang="en-US" sz="2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913912" y="3973272"/>
            <a:ext cx="2383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do we represent translation as a matrix multiplication?</a:t>
            </a:r>
          </a:p>
        </p:txBody>
      </p:sp>
      <p:pic>
        <p:nvPicPr>
          <p:cNvPr id="7813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1" y="5085672"/>
            <a:ext cx="2423711" cy="1339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13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98836" y="5576209"/>
            <a:ext cx="806221" cy="34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FEB68E97-70BA-495D-9CAE-4AC1C96EC98F}"/>
              </a:ext>
            </a:extLst>
          </p:cNvPr>
          <p:cNvSpPr txBox="1">
            <a:spLocks/>
          </p:cNvSpPr>
          <p:nvPr/>
        </p:nvSpPr>
        <p:spPr>
          <a:xfrm>
            <a:off x="841376" y="1447800"/>
            <a:ext cx="10509248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do we get the camera to “canonical form”?</a:t>
            </a:r>
          </a:p>
          <a:p>
            <a:pPr lvl="1"/>
            <a:r>
              <a:rPr lang="en-US" dirty="0"/>
              <a:t>Canonical form: Center of projection at the origin, x-axis points right, y-axis points down, z-axis points forwards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5A1DE1-F046-49C1-95C9-3D1A37A8BB64}"/>
              </a:ext>
            </a:extLst>
          </p:cNvPr>
          <p:cNvGrpSpPr/>
          <p:nvPr/>
        </p:nvGrpSpPr>
        <p:grpSpPr>
          <a:xfrm>
            <a:off x="3447022" y="3276600"/>
            <a:ext cx="2057400" cy="2392170"/>
            <a:chOff x="9561227" y="2535845"/>
            <a:chExt cx="2057400" cy="2392170"/>
          </a:xfrm>
        </p:grpSpPr>
        <p:pic>
          <p:nvPicPr>
            <p:cNvPr id="33" name="Picture 7">
              <a:extLst>
                <a:ext uri="{FF2B5EF4-FFF2-40B4-BE49-F238E27FC236}">
                  <a16:creationId xmlns:a16="http://schemas.microsoft.com/office/drawing/2014/main" id="{0761393C-7446-4BC8-B256-833E00B3A9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425438" y="3968304"/>
              <a:ext cx="262839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Parallelogram 33">
              <a:extLst>
                <a:ext uri="{FF2B5EF4-FFF2-40B4-BE49-F238E27FC236}">
                  <a16:creationId xmlns:a16="http://schemas.microsoft.com/office/drawing/2014/main" id="{04D3A2C2-1D8A-4FFC-99A9-9542A7022ED4}"/>
                </a:ext>
              </a:extLst>
            </p:cNvPr>
            <p:cNvSpPr/>
            <p:nvPr/>
          </p:nvSpPr>
          <p:spPr>
            <a:xfrm rot="11352756" flipH="1">
              <a:off x="9561227" y="2671922"/>
              <a:ext cx="2057400" cy="1143000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543FFA0-8D12-4E73-A9A9-95BD47686569}"/>
                </a:ext>
              </a:extLst>
            </p:cNvPr>
            <p:cNvSpPr/>
            <p:nvPr/>
          </p:nvSpPr>
          <p:spPr>
            <a:xfrm>
              <a:off x="10070313" y="4288445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F898A70-F164-4585-848E-29CFE79DD3EE}"/>
                </a:ext>
              </a:extLst>
            </p:cNvPr>
            <p:cNvCxnSpPr/>
            <p:nvPr/>
          </p:nvCxnSpPr>
          <p:spPr>
            <a:xfrm rot="16200000" flipV="1">
              <a:off x="9607670" y="3836688"/>
              <a:ext cx="685800" cy="3701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5EC1837-D8BA-4626-B7D1-9498173D30A5}"/>
                </a:ext>
              </a:extLst>
            </p:cNvPr>
            <p:cNvCxnSpPr/>
            <p:nvPr/>
          </p:nvCxnSpPr>
          <p:spPr>
            <a:xfrm flipV="1">
              <a:off x="10124746" y="3961875"/>
              <a:ext cx="1382483" cy="4027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E37CF05-598A-478D-A3B1-A76F531A0E05}"/>
                </a:ext>
              </a:extLst>
            </p:cNvPr>
            <p:cNvCxnSpPr/>
            <p:nvPr/>
          </p:nvCxnSpPr>
          <p:spPr>
            <a:xfrm rot="5400000" flipH="1" flipV="1">
              <a:off x="9994114" y="2949504"/>
              <a:ext cx="1567543" cy="12627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5270327-1F7A-4763-BC18-6DDD1BD0959F}"/>
                </a:ext>
              </a:extLst>
            </p:cNvPr>
            <p:cNvCxnSpPr/>
            <p:nvPr/>
          </p:nvCxnSpPr>
          <p:spPr>
            <a:xfrm rot="16200000" flipV="1">
              <a:off x="9003513" y="3221645"/>
              <a:ext cx="1828800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4E9E34E-8450-44AC-91DC-A2C768F7EA4B}"/>
                </a:ext>
              </a:extLst>
            </p:cNvPr>
            <p:cNvCxnSpPr/>
            <p:nvPr/>
          </p:nvCxnSpPr>
          <p:spPr>
            <a:xfrm rot="16200000" flipH="1">
              <a:off x="10375113" y="4136045"/>
              <a:ext cx="76200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94E041A-AD25-412C-963A-408B87CF073D}"/>
                </a:ext>
              </a:extLst>
            </p:cNvPr>
            <p:cNvCxnSpPr>
              <a:cxnSpLocks/>
            </p:cNvCxnSpPr>
            <p:nvPr/>
          </p:nvCxnSpPr>
          <p:spPr>
            <a:xfrm>
              <a:off x="10145723" y="4365443"/>
              <a:ext cx="47292" cy="554871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9EA3D2F-F25B-4D7E-B1BC-81892EAFB1BF}"/>
                </a:ext>
              </a:extLst>
            </p:cNvPr>
            <p:cNvCxnSpPr>
              <a:cxnSpLocks/>
              <a:endCxn id="34" idx="0"/>
            </p:cNvCxnSpPr>
            <p:nvPr/>
          </p:nvCxnSpPr>
          <p:spPr>
            <a:xfrm flipV="1">
              <a:off x="10146518" y="3807550"/>
              <a:ext cx="351913" cy="557098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5">
              <a:extLst>
                <a:ext uri="{FF2B5EF4-FFF2-40B4-BE49-F238E27FC236}">
                  <a16:creationId xmlns:a16="http://schemas.microsoft.com/office/drawing/2014/main" id="{7BD18E49-106B-493C-9A16-5191D71825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675832" y="4328588"/>
              <a:ext cx="236111" cy="184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6">
              <a:extLst>
                <a:ext uri="{FF2B5EF4-FFF2-40B4-BE49-F238E27FC236}">
                  <a16:creationId xmlns:a16="http://schemas.microsoft.com/office/drawing/2014/main" id="{C2A71B17-68A6-4764-A3C2-FE344B1146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0247027" y="4765411"/>
              <a:ext cx="193788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Extrinsics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674422" y="3331031"/>
            <a:ext cx="2907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Translate by -</a:t>
            </a:r>
            <a:r>
              <a:rPr lang="en-US" sz="2400" b="1" dirty="0"/>
              <a:t>c</a:t>
            </a:r>
          </a:p>
          <a:p>
            <a:r>
              <a:rPr lang="en-US" sz="2400" dirty="0"/>
              <a:t>Step 2: Rotate by </a:t>
            </a:r>
            <a:r>
              <a:rPr lang="en-US" sz="2400" b="1" dirty="0"/>
              <a:t>R</a:t>
            </a:r>
          </a:p>
        </p:txBody>
      </p:sp>
      <p:pic>
        <p:nvPicPr>
          <p:cNvPr id="780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6384" y="4650923"/>
            <a:ext cx="2928696" cy="141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Straight Arrow Connector 31"/>
          <p:cNvCxnSpPr/>
          <p:nvPr/>
        </p:nvCxnSpPr>
        <p:spPr>
          <a:xfrm rot="5400000" flipH="1" flipV="1">
            <a:off x="7233560" y="5622474"/>
            <a:ext cx="468085" cy="326568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411672" y="6008910"/>
            <a:ext cx="1980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3x3 </a:t>
            </a:r>
            <a:r>
              <a:rPr lang="en-US"/>
              <a:t>rotation matrix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81BBD8C-C938-4C97-83E7-DA0C8F95CEF4}"/>
              </a:ext>
            </a:extLst>
          </p:cNvPr>
          <p:cNvGrpSpPr/>
          <p:nvPr/>
        </p:nvGrpSpPr>
        <p:grpSpPr>
          <a:xfrm>
            <a:off x="2895600" y="4672465"/>
            <a:ext cx="2971801" cy="1910897"/>
            <a:chOff x="3119115" y="3442380"/>
            <a:chExt cx="2971801" cy="1910897"/>
          </a:xfrm>
        </p:grpSpPr>
        <p:pic>
          <p:nvPicPr>
            <p:cNvPr id="47" name="Picture 9">
              <a:extLst>
                <a:ext uri="{FF2B5EF4-FFF2-40B4-BE49-F238E27FC236}">
                  <a16:creationId xmlns:a16="http://schemas.microsoft.com/office/drawing/2014/main" id="{78391E41-462C-4C0E-B1D3-0D6ACD35E5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47716" y="4789714"/>
              <a:ext cx="327293" cy="254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10">
              <a:extLst>
                <a:ext uri="{FF2B5EF4-FFF2-40B4-BE49-F238E27FC236}">
                  <a16:creationId xmlns:a16="http://schemas.microsoft.com/office/drawing/2014/main" id="{B018172F-8389-46CA-9379-EE70642B83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95183" y="5015538"/>
              <a:ext cx="309884" cy="337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11">
              <a:extLst>
                <a:ext uri="{FF2B5EF4-FFF2-40B4-BE49-F238E27FC236}">
                  <a16:creationId xmlns:a16="http://schemas.microsoft.com/office/drawing/2014/main" id="{A8FD2596-CCEA-4F8B-AE25-3724444381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54151" y="3442380"/>
              <a:ext cx="236765" cy="26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69117C31-01E2-4AA0-A144-7C0D7D8353A9}"/>
                </a:ext>
              </a:extLst>
            </p:cNvPr>
            <p:cNvCxnSpPr>
              <a:cxnSpLocks/>
            </p:cNvCxnSpPr>
            <p:nvPr/>
          </p:nvCxnSpPr>
          <p:spPr>
            <a:xfrm>
              <a:off x="4261321" y="3872932"/>
              <a:ext cx="1829595" cy="0"/>
            </a:xfrm>
            <a:prstGeom prst="straightConnector1">
              <a:avLst/>
            </a:prstGeom>
            <a:ln w="5715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E455452-A69B-4004-9ADF-C6B1F973586A}"/>
                </a:ext>
              </a:extLst>
            </p:cNvPr>
            <p:cNvCxnSpPr>
              <a:cxnSpLocks/>
            </p:cNvCxnSpPr>
            <p:nvPr/>
          </p:nvCxnSpPr>
          <p:spPr>
            <a:xfrm>
              <a:off x="4260527" y="3875314"/>
              <a:ext cx="0" cy="1371601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C0277E9-07C9-40B7-9C05-24B0DBFFA54B}"/>
                </a:ext>
              </a:extLst>
            </p:cNvPr>
            <p:cNvCxnSpPr/>
            <p:nvPr/>
          </p:nvCxnSpPr>
          <p:spPr>
            <a:xfrm rot="10800000" flipV="1">
              <a:off x="3119115" y="3874520"/>
              <a:ext cx="1140618" cy="106759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EDDDBEE-FF3E-4E94-A664-70180438DA7B}"/>
                </a:ext>
              </a:extLst>
            </p:cNvPr>
            <p:cNvSpPr/>
            <p:nvPr/>
          </p:nvSpPr>
          <p:spPr>
            <a:xfrm>
              <a:off x="4185915" y="37991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A4E2ABEC-3405-4A3A-864D-2E7293A49729}"/>
              </a:ext>
            </a:extLst>
          </p:cNvPr>
          <p:cNvSpPr txBox="1"/>
          <p:nvPr/>
        </p:nvSpPr>
        <p:spPr>
          <a:xfrm>
            <a:off x="3590253" y="481657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343F635-F438-4C56-94E5-7F0A2BBF9D25}"/>
              </a:ext>
            </a:extLst>
          </p:cNvPr>
          <p:cNvGrpSpPr/>
          <p:nvPr/>
        </p:nvGrpSpPr>
        <p:grpSpPr>
          <a:xfrm>
            <a:off x="3447022" y="3276600"/>
            <a:ext cx="2057400" cy="2392170"/>
            <a:chOff x="9561227" y="2535845"/>
            <a:chExt cx="2057400" cy="2392170"/>
          </a:xfrm>
        </p:grpSpPr>
        <p:pic>
          <p:nvPicPr>
            <p:cNvPr id="60" name="Picture 7">
              <a:extLst>
                <a:ext uri="{FF2B5EF4-FFF2-40B4-BE49-F238E27FC236}">
                  <a16:creationId xmlns:a16="http://schemas.microsoft.com/office/drawing/2014/main" id="{EC390E9A-F5C0-40EF-AD1E-580FF26B11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425438" y="3968304"/>
              <a:ext cx="262839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Parallelogram 60">
              <a:extLst>
                <a:ext uri="{FF2B5EF4-FFF2-40B4-BE49-F238E27FC236}">
                  <a16:creationId xmlns:a16="http://schemas.microsoft.com/office/drawing/2014/main" id="{DD070196-0D45-4A8D-960B-3CC2B12B8C31}"/>
                </a:ext>
              </a:extLst>
            </p:cNvPr>
            <p:cNvSpPr/>
            <p:nvPr/>
          </p:nvSpPr>
          <p:spPr>
            <a:xfrm rot="11352756" flipH="1">
              <a:off x="9561227" y="2671922"/>
              <a:ext cx="2057400" cy="1143000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C658655-A5C9-4ED5-8DD1-88B9BFFBB055}"/>
                </a:ext>
              </a:extLst>
            </p:cNvPr>
            <p:cNvSpPr/>
            <p:nvPr/>
          </p:nvSpPr>
          <p:spPr>
            <a:xfrm>
              <a:off x="10070313" y="4288445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13CD9BE-0A94-4228-917A-65936CF9BA75}"/>
                </a:ext>
              </a:extLst>
            </p:cNvPr>
            <p:cNvCxnSpPr/>
            <p:nvPr/>
          </p:nvCxnSpPr>
          <p:spPr>
            <a:xfrm rot="16200000" flipV="1">
              <a:off x="9607670" y="3836688"/>
              <a:ext cx="685800" cy="3701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21C8F1E-3BA6-4D60-8437-CE4AFB30C8DD}"/>
                </a:ext>
              </a:extLst>
            </p:cNvPr>
            <p:cNvCxnSpPr/>
            <p:nvPr/>
          </p:nvCxnSpPr>
          <p:spPr>
            <a:xfrm flipV="1">
              <a:off x="10124746" y="3961875"/>
              <a:ext cx="1382483" cy="4027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B4377A8-1C21-43B7-BAD7-8555839937CC}"/>
                </a:ext>
              </a:extLst>
            </p:cNvPr>
            <p:cNvCxnSpPr/>
            <p:nvPr/>
          </p:nvCxnSpPr>
          <p:spPr>
            <a:xfrm rot="5400000" flipH="1" flipV="1">
              <a:off x="9994114" y="2949504"/>
              <a:ext cx="1567543" cy="12627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52BC1FE-2670-4C42-8039-DC4112A22B10}"/>
                </a:ext>
              </a:extLst>
            </p:cNvPr>
            <p:cNvCxnSpPr/>
            <p:nvPr/>
          </p:nvCxnSpPr>
          <p:spPr>
            <a:xfrm rot="16200000" flipV="1">
              <a:off x="9003513" y="3221645"/>
              <a:ext cx="1828800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155B22A-DE50-47BB-B416-60A8A348F306}"/>
                </a:ext>
              </a:extLst>
            </p:cNvPr>
            <p:cNvCxnSpPr/>
            <p:nvPr/>
          </p:nvCxnSpPr>
          <p:spPr>
            <a:xfrm rot="16200000" flipH="1">
              <a:off x="10375113" y="4136045"/>
              <a:ext cx="76200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9B858E6-38B9-4C32-86E1-1C6689C8295A}"/>
                </a:ext>
              </a:extLst>
            </p:cNvPr>
            <p:cNvCxnSpPr>
              <a:cxnSpLocks/>
            </p:cNvCxnSpPr>
            <p:nvPr/>
          </p:nvCxnSpPr>
          <p:spPr>
            <a:xfrm>
              <a:off x="10145723" y="4365443"/>
              <a:ext cx="47292" cy="554871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170D04D-5ED7-4180-983C-430A01AD9662}"/>
                </a:ext>
              </a:extLst>
            </p:cNvPr>
            <p:cNvCxnSpPr>
              <a:cxnSpLocks/>
              <a:endCxn id="61" idx="0"/>
            </p:cNvCxnSpPr>
            <p:nvPr/>
          </p:nvCxnSpPr>
          <p:spPr>
            <a:xfrm flipV="1">
              <a:off x="10146518" y="3807550"/>
              <a:ext cx="351913" cy="557098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Picture 5">
              <a:extLst>
                <a:ext uri="{FF2B5EF4-FFF2-40B4-BE49-F238E27FC236}">
                  <a16:creationId xmlns:a16="http://schemas.microsoft.com/office/drawing/2014/main" id="{FE4189AE-8988-4A44-A7DB-F824FB3607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675832" y="4328588"/>
              <a:ext cx="236111" cy="184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" name="Picture 6">
              <a:extLst>
                <a:ext uri="{FF2B5EF4-FFF2-40B4-BE49-F238E27FC236}">
                  <a16:creationId xmlns:a16="http://schemas.microsoft.com/office/drawing/2014/main" id="{7D42BE77-B7BB-4F0A-8279-13FC36906D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247027" y="4765411"/>
              <a:ext cx="193788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30EA4FA9-6DF7-437C-AE42-B6A03A6C2F14}"/>
              </a:ext>
            </a:extLst>
          </p:cNvPr>
          <p:cNvSpPr txBox="1">
            <a:spLocks/>
          </p:cNvSpPr>
          <p:nvPr/>
        </p:nvSpPr>
        <p:spPr>
          <a:xfrm>
            <a:off x="841376" y="1447800"/>
            <a:ext cx="10509248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do we get the camera to “canonical form”?</a:t>
            </a:r>
          </a:p>
          <a:p>
            <a:pPr lvl="1"/>
            <a:r>
              <a:rPr lang="en-US" dirty="0"/>
              <a:t>Canonical form: Center of projection at the origin, x-axis points right, y-axis points down, z-axis points forwards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Extrinsics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96A8572-0B50-4B1C-96C1-6A726463F790}"/>
              </a:ext>
            </a:extLst>
          </p:cNvPr>
          <p:cNvGrpSpPr/>
          <p:nvPr/>
        </p:nvGrpSpPr>
        <p:grpSpPr>
          <a:xfrm>
            <a:off x="3581400" y="3668611"/>
            <a:ext cx="2613798" cy="2460172"/>
            <a:chOff x="5298976" y="3973286"/>
            <a:chExt cx="2613798" cy="2460172"/>
          </a:xfrm>
        </p:grpSpPr>
        <p:sp>
          <p:nvSpPr>
            <p:cNvPr id="52" name="Oval 51"/>
            <p:cNvSpPr/>
            <p:nvPr/>
          </p:nvSpPr>
          <p:spPr>
            <a:xfrm>
              <a:off x="5675213" y="5334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98976" y="5029075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7" name="Parallelogram 26"/>
            <p:cNvSpPr/>
            <p:nvPr/>
          </p:nvSpPr>
          <p:spPr>
            <a:xfrm rot="8347545">
              <a:off x="5476636" y="4615947"/>
              <a:ext cx="2436138" cy="1177426"/>
            </a:xfrm>
            <a:prstGeom prst="parallelogram">
              <a:avLst>
                <a:gd name="adj" fmla="val 89839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5747641" y="3973286"/>
              <a:ext cx="1480457" cy="14260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5705988" y="4911897"/>
              <a:ext cx="523061" cy="4311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cxnSpLocks/>
              <a:endCxn id="52" idx="1"/>
            </p:cNvCxnSpPr>
            <p:nvPr/>
          </p:nvCxnSpPr>
          <p:spPr>
            <a:xfrm rot="16200000" flipV="1">
              <a:off x="5426513" y="5709558"/>
              <a:ext cx="1034143" cy="4136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cxnSpLocks/>
              <a:endCxn id="52" idx="4"/>
            </p:cNvCxnSpPr>
            <p:nvPr/>
          </p:nvCxnSpPr>
          <p:spPr>
            <a:xfrm rot="10800000">
              <a:off x="5747642" y="5421088"/>
              <a:ext cx="1458685" cy="1197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7674422" y="3331031"/>
            <a:ext cx="2907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Translate by -</a:t>
            </a:r>
            <a:r>
              <a:rPr lang="en-US" sz="2400" b="1" dirty="0"/>
              <a:t>c</a:t>
            </a:r>
          </a:p>
          <a:p>
            <a:r>
              <a:rPr lang="en-US" sz="2400" dirty="0"/>
              <a:t>Step 2: Rotate by </a:t>
            </a:r>
            <a:r>
              <a:rPr lang="en-US" sz="2400" b="1" dirty="0"/>
              <a:t>R</a:t>
            </a: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6384" y="4650923"/>
            <a:ext cx="2928696" cy="141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66023D-A26B-44BD-AF04-A7BDD0EE2C54}"/>
              </a:ext>
            </a:extLst>
          </p:cNvPr>
          <p:cNvSpPr txBox="1"/>
          <p:nvPr/>
        </p:nvSpPr>
        <p:spPr>
          <a:xfrm>
            <a:off x="7086600" y="6172200"/>
            <a:ext cx="353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(with extra row/column of [0 0 0 1])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F496DC4-FC5B-4307-B52D-3DE6954B4A77}"/>
              </a:ext>
            </a:extLst>
          </p:cNvPr>
          <p:cNvGrpSpPr/>
          <p:nvPr/>
        </p:nvGrpSpPr>
        <p:grpSpPr>
          <a:xfrm>
            <a:off x="2895600" y="4672465"/>
            <a:ext cx="2971801" cy="1910897"/>
            <a:chOff x="3119115" y="3442380"/>
            <a:chExt cx="2971801" cy="1910897"/>
          </a:xfrm>
        </p:grpSpPr>
        <p:pic>
          <p:nvPicPr>
            <p:cNvPr id="24" name="Picture 9">
              <a:extLst>
                <a:ext uri="{FF2B5EF4-FFF2-40B4-BE49-F238E27FC236}">
                  <a16:creationId xmlns:a16="http://schemas.microsoft.com/office/drawing/2014/main" id="{5AB565B8-134E-4167-9EF5-703FAE2D52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47716" y="4789714"/>
              <a:ext cx="327293" cy="254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0">
              <a:extLst>
                <a:ext uri="{FF2B5EF4-FFF2-40B4-BE49-F238E27FC236}">
                  <a16:creationId xmlns:a16="http://schemas.microsoft.com/office/drawing/2014/main" id="{F71B2E71-F89D-484D-AC08-FC9A87BF57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95183" y="5015538"/>
              <a:ext cx="309884" cy="337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BF95D96C-8696-4731-8FE7-3E51B49F9D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54151" y="3442380"/>
              <a:ext cx="236765" cy="26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D11DDAE-776C-4559-A2DC-2E4AD3E7F5C0}"/>
                </a:ext>
              </a:extLst>
            </p:cNvPr>
            <p:cNvCxnSpPr>
              <a:cxnSpLocks/>
            </p:cNvCxnSpPr>
            <p:nvPr/>
          </p:nvCxnSpPr>
          <p:spPr>
            <a:xfrm>
              <a:off x="4261321" y="3872932"/>
              <a:ext cx="1829595" cy="0"/>
            </a:xfrm>
            <a:prstGeom prst="straightConnector1">
              <a:avLst/>
            </a:prstGeom>
            <a:ln w="5715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107EB47-C0B6-44B5-BEB7-1F48237179DB}"/>
                </a:ext>
              </a:extLst>
            </p:cNvPr>
            <p:cNvCxnSpPr>
              <a:cxnSpLocks/>
            </p:cNvCxnSpPr>
            <p:nvPr/>
          </p:nvCxnSpPr>
          <p:spPr>
            <a:xfrm>
              <a:off x="4260527" y="3875314"/>
              <a:ext cx="0" cy="1371601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D72258D-5596-404B-814D-DC3D62546A58}"/>
                </a:ext>
              </a:extLst>
            </p:cNvPr>
            <p:cNvCxnSpPr/>
            <p:nvPr/>
          </p:nvCxnSpPr>
          <p:spPr>
            <a:xfrm rot="10800000" flipV="1">
              <a:off x="3119115" y="3874520"/>
              <a:ext cx="1140618" cy="106759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05FA963-ABA8-4298-BB6F-3CA57649CA7C}"/>
                </a:ext>
              </a:extLst>
            </p:cNvPr>
            <p:cNvSpPr/>
            <p:nvPr/>
          </p:nvSpPr>
          <p:spPr>
            <a:xfrm>
              <a:off x="4185915" y="37991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D9745BAA-14B1-4E7E-AC91-B2742CD33F55}"/>
              </a:ext>
            </a:extLst>
          </p:cNvPr>
          <p:cNvSpPr txBox="1">
            <a:spLocks/>
          </p:cNvSpPr>
          <p:nvPr/>
        </p:nvSpPr>
        <p:spPr>
          <a:xfrm>
            <a:off x="841376" y="1447800"/>
            <a:ext cx="10509248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do we get the camera to “canonical form”?</a:t>
            </a:r>
          </a:p>
          <a:p>
            <a:pPr lvl="1"/>
            <a:r>
              <a:rPr lang="en-US" dirty="0"/>
              <a:t>Canonical form: Center of projection at the origin, x-axis points right, y-axis points down, z-axis points forwards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218" y="138397"/>
            <a:ext cx="8229600" cy="1143000"/>
          </a:xfrm>
        </p:spPr>
        <p:txBody>
          <a:bodyPr/>
          <a:lstStyle/>
          <a:p>
            <a:r>
              <a:rPr lang="en-US" dirty="0"/>
              <a:t>Perspective projection</a:t>
            </a:r>
          </a:p>
        </p:txBody>
      </p:sp>
      <p:pic>
        <p:nvPicPr>
          <p:cNvPr id="777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895600"/>
            <a:ext cx="533400" cy="45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ft Brace 5"/>
          <p:cNvSpPr/>
          <p:nvPr/>
        </p:nvSpPr>
        <p:spPr>
          <a:xfrm rot="16200000">
            <a:off x="4838700" y="1638300"/>
            <a:ext cx="152400" cy="2057400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326018" y="3288268"/>
            <a:ext cx="11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(intrinsics)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57185" y="4302610"/>
            <a:ext cx="1562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general, </a:t>
            </a:r>
          </a:p>
        </p:txBody>
      </p:sp>
      <p:pic>
        <p:nvPicPr>
          <p:cNvPr id="77722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4042" y="5417834"/>
            <a:ext cx="347890" cy="353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722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2966" y="5929200"/>
            <a:ext cx="300718" cy="312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722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6386400"/>
            <a:ext cx="990600" cy="3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187766" y="5423807"/>
            <a:ext cx="4354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 </a:t>
            </a:r>
            <a:r>
              <a:rPr lang="en-US" b="1" dirty="0"/>
              <a:t>aspect ratio </a:t>
            </a:r>
            <a:r>
              <a:rPr lang="en-US" dirty="0"/>
              <a:t>(1 unless pixels are not square)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87767" y="5907166"/>
            <a:ext cx="5970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 </a:t>
            </a:r>
            <a:r>
              <a:rPr lang="en-US" b="1" dirty="0"/>
              <a:t>skew</a:t>
            </a:r>
            <a:r>
              <a:rPr lang="en-US" dirty="0"/>
              <a:t> (0 unless pixels are shaped like rhombi/parallelograms)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76750" y="6398068"/>
            <a:ext cx="938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 </a:t>
            </a:r>
            <a:r>
              <a:rPr lang="en-US" b="1" dirty="0"/>
              <a:t>principal point</a:t>
            </a:r>
            <a:r>
              <a:rPr lang="en-US" dirty="0"/>
              <a:t> ((w/2,h/2) unless optical axis doesn’t intersect projection plane at image center)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37714" y="4259066"/>
            <a:ext cx="1839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(upper triangular matrix)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29936" y="2904311"/>
            <a:ext cx="4299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(converts from 3D rays in camera coordinate system to pixel coordinates)</a:t>
            </a:r>
          </a:p>
        </p:txBody>
      </p:sp>
      <p:pic>
        <p:nvPicPr>
          <p:cNvPr id="471044" name="Picture 4" descr="$$&#10;\begin{bmatrix}&#10;f &amp; 0    &amp; c_x \\&#10; 0   &amp; f &amp; c_y \\&#10; 0   &amp; 0    &amp; 1&#10;\end{bmatrix}&#10;\begin{bmatrix}&#10; 1 &amp; 0 &amp; 0 &amp; 0 \\&#10; 0 &amp; 1 &amp; 0 &amp; 0 \\&#10; 0 &amp; 0 &amp; 1 &amp; 0&#10;\end{bmatrix}&#10;$$">
            <a:extLst>
              <a:ext uri="{FF2B5EF4-FFF2-40B4-BE49-F238E27FC236}">
                <a16:creationId xmlns:a16="http://schemas.microsoft.com/office/drawing/2014/main" id="{345A4934-1633-4E80-9FBE-2FF029B62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708" y="1224856"/>
            <a:ext cx="4065692" cy="134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46" name="Picture 6" descr="$$&#10;\mathbf{K} = &#10;\begin{bmatrix}&#10;f &amp; s    &amp; c_x \\&#10; 0   &amp; \alpha f &amp; c_y \\&#10; 0   &amp; 0    &amp; 1&#10;\end{bmatrix}&#10;$$">
            <a:extLst>
              <a:ext uri="{FF2B5EF4-FFF2-40B4-BE49-F238E27FC236}">
                <a16:creationId xmlns:a16="http://schemas.microsoft.com/office/drawing/2014/main" id="{738EE753-2F4B-48B2-8067-8A2DA1442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238" y="3841786"/>
            <a:ext cx="3234142" cy="149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F4B68-2F91-43F2-87D1-FF3E90998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</a:t>
            </a:r>
            <a:r>
              <a:rPr lang="en-US" dirty="0" err="1"/>
              <a:t>intrinsics</a:t>
            </a:r>
            <a:r>
              <a:rPr lang="en-US" dirty="0"/>
              <a:t> matrix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1BB4736-E834-476F-B20C-F5DE3CDFCFD3}"/>
              </a:ext>
            </a:extLst>
          </p:cNvPr>
          <p:cNvSpPr txBox="1">
            <a:spLocks/>
          </p:cNvSpPr>
          <p:nvPr/>
        </p:nvSpPr>
        <p:spPr>
          <a:xfrm>
            <a:off x="457200" y="4419600"/>
            <a:ext cx="11430000" cy="1706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2D affine transform </a:t>
            </a:r>
            <a:r>
              <a:rPr lang="en-US" dirty="0"/>
              <a:t>corresponding to a scale by </a:t>
            </a:r>
            <a:r>
              <a:rPr lang="en-US" i="1" dirty="0"/>
              <a:t>f</a:t>
            </a:r>
            <a:r>
              <a:rPr lang="en-US" dirty="0"/>
              <a:t> (focal length) and a translation by (</a:t>
            </a:r>
            <a:r>
              <a:rPr lang="en-US" i="1" dirty="0"/>
              <a:t>c</a:t>
            </a:r>
            <a:r>
              <a:rPr lang="en-US" i="1" baseline="-25000" dirty="0"/>
              <a:t>x</a:t>
            </a:r>
            <a:r>
              <a:rPr lang="en-US" dirty="0"/>
              <a:t>, </a:t>
            </a:r>
            <a:r>
              <a:rPr lang="en-US" i="1" dirty="0"/>
              <a:t>c</a:t>
            </a:r>
            <a:r>
              <a:rPr lang="en-US" i="1" baseline="-25000" dirty="0"/>
              <a:t>y</a:t>
            </a:r>
            <a:r>
              <a:rPr lang="en-US" dirty="0"/>
              <a:t>) (principal point)</a:t>
            </a:r>
          </a:p>
          <a:p>
            <a:r>
              <a:rPr lang="en-US" dirty="0"/>
              <a:t>Maps 3D rays to 2D pixels</a:t>
            </a:r>
          </a:p>
        </p:txBody>
      </p:sp>
      <p:pic>
        <p:nvPicPr>
          <p:cNvPr id="472066" name="Picture 2" descr="$$&#10;\mathbf{K} = &#10;\begin{bmatrix}&#10;f &amp;  0    &amp; c_x \\&#10; 0   &amp; f &amp; c_y \\&#10; 0   &amp; 0    &amp; 1&#10;\end{bmatrix}&#10;$$">
            <a:extLst>
              <a:ext uri="{FF2B5EF4-FFF2-40B4-BE49-F238E27FC236}">
                <a16:creationId xmlns:a16="http://schemas.microsoft.com/office/drawing/2014/main" id="{8E6B1D6A-179F-4BF6-A0AE-BC9F9C454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599" y="1883581"/>
            <a:ext cx="4114802" cy="207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1086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Focal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71600"/>
            <a:ext cx="8229600" cy="5486400"/>
          </a:xfrm>
        </p:spPr>
        <p:txBody>
          <a:bodyPr/>
          <a:lstStyle/>
          <a:p>
            <a:r>
              <a:rPr lang="en-US" dirty="0"/>
              <a:t>Can think of as “zoom”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Also related to </a:t>
            </a:r>
            <a:r>
              <a:rPr lang="en-US" i="1" dirty="0"/>
              <a:t>field of view</a:t>
            </a:r>
            <a:endParaRPr lang="en-US" dirty="0"/>
          </a:p>
        </p:txBody>
      </p:sp>
      <p:pic>
        <p:nvPicPr>
          <p:cNvPr id="464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20574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48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20574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49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41910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49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41910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18006" y="35814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24mm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34201" y="35814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50mm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67201" y="5726668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200mm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34201" y="5715000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800mm</a:t>
            </a:r>
          </a:p>
        </p:txBody>
      </p:sp>
      <p:pic>
        <p:nvPicPr>
          <p:cNvPr id="48537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00" y="4953000"/>
            <a:ext cx="1828800" cy="1401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537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62200" y="1981201"/>
            <a:ext cx="1447800" cy="1247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C6B43-C1A5-4F37-84E7-2392B23C6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of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9FF6C-E773-41B4-A2D5-8241BC2A13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3E3603-8DDA-4367-A390-9E44CCC25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447800"/>
            <a:ext cx="5181600" cy="4347966"/>
          </a:xfrm>
          <a:prstGeom prst="rect">
            <a:avLst/>
          </a:prstGeom>
        </p:spPr>
      </p:pic>
      <p:pic>
        <p:nvPicPr>
          <p:cNvPr id="466946" name="Picture 2" descr="Sky_Angles">
            <a:extLst>
              <a:ext uri="{FF2B5EF4-FFF2-40B4-BE49-F238E27FC236}">
                <a16:creationId xmlns:a16="http://schemas.microsoft.com/office/drawing/2014/main" id="{3B7ECF5C-DDDA-44F8-9FD0-DFC171720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894" y="2362201"/>
            <a:ext cx="2962275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3031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3-04 at 9.45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22"/>
            <a:ext cx="9144000" cy="6841279"/>
          </a:xfrm>
          <a:prstGeom prst="rect">
            <a:avLst/>
          </a:prstGeom>
        </p:spPr>
      </p:pic>
      <p:sp>
        <p:nvSpPr>
          <p:cNvPr id="5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8458200" y="6553201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8447718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3-04 at 9.45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7428"/>
            <a:ext cx="9144000" cy="6810573"/>
          </a:xfrm>
          <a:prstGeom prst="rect">
            <a:avLst/>
          </a:prstGeom>
        </p:spPr>
      </p:pic>
      <p:sp>
        <p:nvSpPr>
          <p:cNvPr id="5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8458200" y="6553201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4234570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Pinhole camera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09800" y="4419600"/>
            <a:ext cx="7772400" cy="1905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Add a barrier to block off most of the rays</a:t>
            </a:r>
          </a:p>
          <a:p>
            <a:pPr lvl="1"/>
            <a:r>
              <a:rPr lang="en-US" dirty="0"/>
              <a:t>This reduces blurring</a:t>
            </a:r>
          </a:p>
          <a:p>
            <a:pPr lvl="1"/>
            <a:r>
              <a:rPr lang="en-US" dirty="0"/>
              <a:t>The opening known as the </a:t>
            </a:r>
            <a:r>
              <a:rPr lang="en-US" b="1" dirty="0"/>
              <a:t>aperture</a:t>
            </a:r>
          </a:p>
          <a:p>
            <a:pPr lvl="1"/>
            <a:r>
              <a:rPr lang="en-US" dirty="0"/>
              <a:t>How does this transform the image?</a:t>
            </a:r>
          </a:p>
        </p:txBody>
      </p:sp>
      <p:pic>
        <p:nvPicPr>
          <p:cNvPr id="7172" name="Picture 18" descr="image-pinhol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276601" y="15240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3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810000" y="2057400"/>
            <a:ext cx="4724400" cy="1524000"/>
            <a:chOff x="1440" y="1296"/>
            <a:chExt cx="2976" cy="960"/>
          </a:xfrm>
        </p:grpSpPr>
        <p:sp>
          <p:nvSpPr>
            <p:cNvPr id="7182" name="Line 21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1440" y="1296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3" name="Line 22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1440" y="1296"/>
              <a:ext cx="1494" cy="3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4" name="Line 23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40" y="1296"/>
              <a:ext cx="150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5" name="Line 24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440" y="1296"/>
              <a:ext cx="1482" cy="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34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4114800" y="2495550"/>
            <a:ext cx="4457700" cy="571500"/>
            <a:chOff x="1632" y="1572"/>
            <a:chExt cx="2808" cy="360"/>
          </a:xfrm>
        </p:grpSpPr>
        <p:sp>
          <p:nvSpPr>
            <p:cNvPr id="7178" name="Line 27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1632" y="1572"/>
              <a:ext cx="1302" cy="10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9" name="Line 28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1632" y="1680"/>
              <a:ext cx="1302" cy="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0" name="Line 29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1632" y="1680"/>
              <a:ext cx="2808" cy="19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1" name="Line 30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1632" y="1680"/>
              <a:ext cx="1302" cy="25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75" name="Oval 3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765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6" name="Oval 3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083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1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3-04 at 9.46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060024" cy="6858000"/>
          </a:xfrm>
          <a:prstGeom prst="rect">
            <a:avLst/>
          </a:prstGeom>
        </p:spPr>
      </p:pic>
      <p:sp>
        <p:nvSpPr>
          <p:cNvPr id="5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8458200" y="6492876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2201673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fnOPZ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76400"/>
            <a:ext cx="5105400" cy="3822700"/>
          </a:xfrm>
          <a:prstGeom prst="rect">
            <a:avLst/>
          </a:prstGeom>
        </p:spPr>
      </p:pic>
      <p:sp>
        <p:nvSpPr>
          <p:cNvPr id="4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6324600" y="5105401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4558100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3-09 at 7.06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05447"/>
            <a:ext cx="9144000" cy="464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614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457200"/>
            <a:ext cx="8600243" cy="5715000"/>
          </a:xfrm>
          <a:prstGeom prst="rect">
            <a:avLst/>
          </a:prstGeom>
        </p:spPr>
      </p:pic>
      <p:sp>
        <p:nvSpPr>
          <p:cNvPr id="3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9753600" y="6492875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18922" y="6234349"/>
            <a:ext cx="762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http://petapixel.com/2013/01/11/how-focal-length-affects-your-subjects-apparent-weight-as-seen-with-a-cat/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090662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pic>
        <p:nvPicPr>
          <p:cNvPr id="77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3646" y="1664142"/>
            <a:ext cx="6820444" cy="1453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1172" y="2177131"/>
            <a:ext cx="508253" cy="43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9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8431" y="2163526"/>
            <a:ext cx="1130604" cy="46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8425544" y="2982682"/>
            <a:ext cx="1194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translation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39544" y="2982682"/>
            <a:ext cx="939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rotation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027712" y="2982682"/>
            <a:ext cx="1145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01685" y="2634339"/>
            <a:ext cx="10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intrinsics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570514" y="3243930"/>
            <a:ext cx="6760029" cy="1941123"/>
            <a:chOff x="2046513" y="3243929"/>
            <a:chExt cx="6760029" cy="1941123"/>
          </a:xfrm>
        </p:grpSpPr>
        <p:sp>
          <p:nvSpPr>
            <p:cNvPr id="8" name="Left Brace 7"/>
            <p:cNvSpPr/>
            <p:nvPr/>
          </p:nvSpPr>
          <p:spPr>
            <a:xfrm rot="16200000">
              <a:off x="5257799" y="32643"/>
              <a:ext cx="337457" cy="6760029"/>
            </a:xfrm>
            <a:prstGeom prst="leftBrac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87684" y="3707724"/>
              <a:ext cx="38561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This part converts 3D points in world coordinates to 3D rays in the camera’s coordinate system. There are 6 parameters represented (3 for position/translation, 3 for rotation).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608702" y="3117591"/>
            <a:ext cx="3344298" cy="2349939"/>
            <a:chOff x="84702" y="3117590"/>
            <a:chExt cx="3344298" cy="2349939"/>
          </a:xfrm>
        </p:grpSpPr>
        <p:sp>
          <p:nvSpPr>
            <p:cNvPr id="21" name="TextBox 20"/>
            <p:cNvSpPr txBox="1"/>
            <p:nvPr/>
          </p:nvSpPr>
          <p:spPr>
            <a:xfrm>
              <a:off x="84702" y="4267200"/>
              <a:ext cx="33442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The </a:t>
              </a:r>
              <a:r>
                <a:rPr lang="en-US" b="1" dirty="0"/>
                <a:t>K </a:t>
              </a:r>
              <a:r>
                <a:rPr lang="en-US" dirty="0"/>
                <a:t>matrix converts 3D rays in the camera’s coordinate system to 2D image points in image (pixel) coordinates.</a:t>
              </a:r>
              <a:endParaRPr lang="en-US" b="1" dirty="0"/>
            </a:p>
          </p:txBody>
        </p:sp>
        <p:cxnSp>
          <p:nvCxnSpPr>
            <p:cNvPr id="9" name="Straight Arrow Connector 8"/>
            <p:cNvCxnSpPr>
              <a:cxnSpLocks/>
            </p:cNvCxnSpPr>
            <p:nvPr/>
          </p:nvCxnSpPr>
          <p:spPr>
            <a:xfrm flipV="1">
              <a:off x="914400" y="3117590"/>
              <a:ext cx="533400" cy="107341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668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pic>
        <p:nvPicPr>
          <p:cNvPr id="77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3646" y="1664142"/>
            <a:ext cx="6820444" cy="1453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1172" y="2177131"/>
            <a:ext cx="508253" cy="43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9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8431" y="2163526"/>
            <a:ext cx="1130604" cy="46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eft Brace 7"/>
          <p:cNvSpPr/>
          <p:nvPr/>
        </p:nvSpPr>
        <p:spPr>
          <a:xfrm rot="16200000">
            <a:off x="6781800" y="32644"/>
            <a:ext cx="337457" cy="6760029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11"/>
          <p:cNvGrpSpPr/>
          <p:nvPr/>
        </p:nvGrpSpPr>
        <p:grpSpPr>
          <a:xfrm>
            <a:off x="5552553" y="3777347"/>
            <a:ext cx="2850380" cy="696684"/>
            <a:chOff x="3707896" y="3744686"/>
            <a:chExt cx="3295752" cy="805542"/>
          </a:xfrm>
        </p:grpSpPr>
        <p:pic>
          <p:nvPicPr>
            <p:cNvPr id="77926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07896" y="3744686"/>
              <a:ext cx="3295752" cy="805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Connector 10"/>
            <p:cNvCxnSpPr/>
            <p:nvPr/>
          </p:nvCxnSpPr>
          <p:spPr>
            <a:xfrm rot="5400000">
              <a:off x="4675415" y="4109357"/>
              <a:ext cx="729343" cy="158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Left Brace 12"/>
          <p:cNvSpPr/>
          <p:nvPr/>
        </p:nvSpPr>
        <p:spPr>
          <a:xfrm rot="16200000">
            <a:off x="7440378" y="3891636"/>
            <a:ext cx="152416" cy="1121230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596739" y="4593775"/>
            <a:ext cx="1981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</a:t>
            </a:r>
            <a:r>
              <a:rPr lang="en-US" sz="1600" b="1" dirty="0"/>
              <a:t>t </a:t>
            </a:r>
            <a:r>
              <a:rPr lang="en-US" sz="1600" dirty="0"/>
              <a:t>in book’s notation)</a:t>
            </a:r>
            <a:endParaRPr lang="en-US" sz="1600" b="1" dirty="0"/>
          </a:p>
        </p:txBody>
      </p:sp>
      <p:grpSp>
        <p:nvGrpSpPr>
          <p:cNvPr id="4" name="Group 17"/>
          <p:cNvGrpSpPr/>
          <p:nvPr/>
        </p:nvGrpSpPr>
        <p:grpSpPr>
          <a:xfrm>
            <a:off x="3690258" y="5268500"/>
            <a:ext cx="4920342" cy="733774"/>
            <a:chOff x="1861458" y="5669371"/>
            <a:chExt cx="5529942" cy="824684"/>
          </a:xfrm>
        </p:grpSpPr>
        <p:pic>
          <p:nvPicPr>
            <p:cNvPr id="77927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61458" y="5669371"/>
              <a:ext cx="5529942" cy="824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Connector 16"/>
            <p:cNvCxnSpPr/>
            <p:nvPr/>
          </p:nvCxnSpPr>
          <p:spPr>
            <a:xfrm rot="5400000">
              <a:off x="5028613" y="6041279"/>
              <a:ext cx="630782" cy="137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Down Arrow 18"/>
          <p:cNvSpPr/>
          <p:nvPr/>
        </p:nvSpPr>
        <p:spPr>
          <a:xfrm>
            <a:off x="5641458" y="4670307"/>
            <a:ext cx="745800" cy="532714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425544" y="2982682"/>
            <a:ext cx="1194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translation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39544" y="2982682"/>
            <a:ext cx="939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rotation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027712" y="2982682"/>
            <a:ext cx="1145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01685" y="2634339"/>
            <a:ext cx="10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intrinsics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2524" y="4229590"/>
            <a:ext cx="262839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5598313" y="2933208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107399" y="4549731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rot="16200000" flipV="1">
            <a:off x="5644756" y="4097974"/>
            <a:ext cx="685800" cy="3701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6161832" y="4223161"/>
            <a:ext cx="1382483" cy="4027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6031200" y="3210790"/>
            <a:ext cx="1567543" cy="126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5040599" y="3482931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H="1">
            <a:off x="6412199" y="4397331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6182809" y="4626729"/>
            <a:ext cx="47292" cy="554871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  <a:endCxn id="4" idx="0"/>
          </p:cNvCxnSpPr>
          <p:nvPr/>
        </p:nvCxnSpPr>
        <p:spPr>
          <a:xfrm flipV="1">
            <a:off x="6183604" y="4068836"/>
            <a:ext cx="351913" cy="557098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2918" y="4589874"/>
            <a:ext cx="236111" cy="18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5018996"/>
            <a:ext cx="193788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5032" y="4650102"/>
            <a:ext cx="164831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6C36AFA-065E-4863-BA7F-D74E88933121}"/>
              </a:ext>
            </a:extLst>
          </p:cNvPr>
          <p:cNvGrpSpPr/>
          <p:nvPr/>
        </p:nvGrpSpPr>
        <p:grpSpPr>
          <a:xfrm>
            <a:off x="1113661" y="2424226"/>
            <a:ext cx="2971801" cy="2835869"/>
            <a:chOff x="3119115" y="3265715"/>
            <a:chExt cx="2971801" cy="2835869"/>
          </a:xfrm>
        </p:grpSpPr>
        <p:pic>
          <p:nvPicPr>
            <p:cNvPr id="17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47716" y="4789714"/>
              <a:ext cx="327293" cy="254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78120" y="5763845"/>
              <a:ext cx="309884" cy="337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854151" y="3442380"/>
              <a:ext cx="236765" cy="26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0" name="Straight Arrow Connector 19"/>
            <p:cNvCxnSpPr>
              <a:cxnSpLocks/>
            </p:cNvCxnSpPr>
            <p:nvPr/>
          </p:nvCxnSpPr>
          <p:spPr>
            <a:xfrm>
              <a:off x="4261321" y="3872932"/>
              <a:ext cx="1829595" cy="0"/>
            </a:xfrm>
            <a:prstGeom prst="straightConnector1">
              <a:avLst/>
            </a:prstGeom>
            <a:ln w="5715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cxnSpLocks/>
            </p:cNvCxnSpPr>
            <p:nvPr/>
          </p:nvCxnSpPr>
          <p:spPr>
            <a:xfrm>
              <a:off x="4260527" y="3875314"/>
              <a:ext cx="0" cy="2057401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 flipV="1">
              <a:off x="3119115" y="3874520"/>
              <a:ext cx="1140618" cy="106759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4185915" y="37991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49824" y="3265715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0</a:t>
              </a:r>
            </a:p>
          </p:txBody>
        </p:sp>
      </p:grpSp>
      <p:cxnSp>
        <p:nvCxnSpPr>
          <p:cNvPr id="30" name="Straight Arrow Connector 29"/>
          <p:cNvCxnSpPr>
            <a:endCxn id="5" idx="3"/>
          </p:cNvCxnSpPr>
          <p:nvPr/>
        </p:nvCxnSpPr>
        <p:spPr>
          <a:xfrm rot="5400000">
            <a:off x="5487454" y="2775866"/>
            <a:ext cx="2546213" cy="1261683"/>
          </a:xfrm>
          <a:prstGeom prst="straightConnector1">
            <a:avLst/>
          </a:prstGeom>
          <a:ln w="2222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646074" y="3396343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8"/>
          <p:cNvGrpSpPr/>
          <p:nvPr/>
        </p:nvGrpSpPr>
        <p:grpSpPr>
          <a:xfrm>
            <a:off x="7320989" y="1687286"/>
            <a:ext cx="1812111" cy="523220"/>
            <a:chOff x="5796988" y="1687286"/>
            <a:chExt cx="1812111" cy="523220"/>
          </a:xfrm>
        </p:grpSpPr>
        <p:pic>
          <p:nvPicPr>
            <p:cNvPr id="782338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543660" y="1832880"/>
              <a:ext cx="1065439" cy="282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Oval 27"/>
            <p:cNvSpPr/>
            <p:nvPr/>
          </p:nvSpPr>
          <p:spPr>
            <a:xfrm>
              <a:off x="5796988" y="2002971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2339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027286" y="1873025"/>
              <a:ext cx="243009" cy="260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6226628" y="1687286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=</a:t>
              </a:r>
            </a:p>
          </p:txBody>
        </p:sp>
      </p:grpSp>
      <p:pic>
        <p:nvPicPr>
          <p:cNvPr id="782340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10288" y="3221492"/>
            <a:ext cx="530070" cy="31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7771886" y="3733801"/>
            <a:ext cx="2896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(in homogeneous image coordinates)</a:t>
            </a:r>
          </a:p>
        </p:txBody>
      </p:sp>
      <p:cxnSp>
        <p:nvCxnSpPr>
          <p:cNvPr id="43" name="Straight Arrow Connector 42"/>
          <p:cNvCxnSpPr>
            <a:stCxn id="41" idx="1"/>
          </p:cNvCxnSpPr>
          <p:nvPr/>
        </p:nvCxnSpPr>
        <p:spPr>
          <a:xfrm rot="10800000">
            <a:off x="6858000" y="3516088"/>
            <a:ext cx="913886" cy="37160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50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46238"/>
            <a:ext cx="108204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Problem for architectural photography: converging verticals</a:t>
            </a:r>
          </a:p>
        </p:txBody>
      </p:sp>
      <p:pic>
        <p:nvPicPr>
          <p:cNvPr id="3614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11462"/>
            <a:ext cx="2894404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1477" name="Text Box 5"/>
          <p:cNvSpPr txBox="1">
            <a:spLocks noChangeArrowheads="1"/>
          </p:cNvSpPr>
          <p:nvPr/>
        </p:nvSpPr>
        <p:spPr bwMode="auto">
          <a:xfrm>
            <a:off x="9067800" y="6583364"/>
            <a:ext cx="12756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Source: F. Durand</a:t>
            </a:r>
          </a:p>
        </p:txBody>
      </p:sp>
    </p:spTree>
    <p:extLst>
      <p:ext uri="{BB962C8B-B14F-4D97-AF65-F5344CB8AC3E}">
        <p14:creationId xmlns:p14="http://schemas.microsoft.com/office/powerpoint/2010/main" val="23365741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10820400" cy="4983163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2800" dirty="0"/>
              <a:t>Problem for architectural photography: converging verticals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>
              <a:buFontTx/>
              <a:buChar char="•"/>
            </a:pPr>
            <a:r>
              <a:rPr lang="en-US" sz="2800" dirty="0"/>
              <a:t>Solution: view camera (lens shifted </a:t>
            </a:r>
            <a:r>
              <a:rPr lang="en-US" sz="2800" dirty="0" err="1"/>
              <a:t>w.r.t.</a:t>
            </a:r>
            <a:r>
              <a:rPr lang="en-US" sz="2800" dirty="0"/>
              <a:t> film)</a:t>
            </a:r>
          </a:p>
        </p:txBody>
      </p:sp>
      <p:sp>
        <p:nvSpPr>
          <p:cNvPr id="458756" name="Text Box 4"/>
          <p:cNvSpPr txBox="1">
            <a:spLocks noChangeArrowheads="1"/>
          </p:cNvSpPr>
          <p:nvPr/>
        </p:nvSpPr>
        <p:spPr bwMode="auto">
          <a:xfrm>
            <a:off x="10744200" y="6583362"/>
            <a:ext cx="12756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Source: F. Durand</a:t>
            </a:r>
          </a:p>
        </p:txBody>
      </p:sp>
      <p:sp>
        <p:nvSpPr>
          <p:cNvPr id="458759" name="Rectangle 7"/>
          <p:cNvSpPr>
            <a:spLocks noChangeArrowheads="1"/>
          </p:cNvSpPr>
          <p:nvPr/>
        </p:nvSpPr>
        <p:spPr bwMode="auto">
          <a:xfrm>
            <a:off x="2428876" y="3162300"/>
            <a:ext cx="23717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/>
              <a:t>Tilting the camera upwards results in converging verticals</a:t>
            </a:r>
          </a:p>
        </p:txBody>
      </p:sp>
      <p:sp>
        <p:nvSpPr>
          <p:cNvPr id="458762" name="Rectangle 10"/>
          <p:cNvSpPr>
            <a:spLocks noChangeArrowheads="1"/>
          </p:cNvSpPr>
          <p:nvPr/>
        </p:nvSpPr>
        <p:spPr bwMode="auto">
          <a:xfrm>
            <a:off x="4953001" y="3162301"/>
            <a:ext cx="25368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/>
              <a:t>Keeping the camera level, with an ordinary lens, captures only the bottom portion of the building</a:t>
            </a:r>
          </a:p>
        </p:txBody>
      </p:sp>
      <p:pic>
        <p:nvPicPr>
          <p:cNvPr id="45876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6000" y="5164060"/>
            <a:ext cx="1676400" cy="152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876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4350" y="5114904"/>
            <a:ext cx="1670164" cy="158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8767" name="Rectangle 15"/>
          <p:cNvSpPr>
            <a:spLocks noChangeArrowheads="1"/>
          </p:cNvSpPr>
          <p:nvPr/>
        </p:nvSpPr>
        <p:spPr bwMode="auto">
          <a:xfrm>
            <a:off x="8077200" y="3163889"/>
            <a:ext cx="21336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/>
              <a:t>Shifting the lens upwards results in a picture of the entire subject</a:t>
            </a:r>
          </a:p>
        </p:txBody>
      </p:sp>
      <p:sp>
        <p:nvSpPr>
          <p:cNvPr id="458768" name="Rectangle 16"/>
          <p:cNvSpPr>
            <a:spLocks noChangeArrowheads="1"/>
          </p:cNvSpPr>
          <p:nvPr/>
        </p:nvSpPr>
        <p:spPr bwMode="auto">
          <a:xfrm>
            <a:off x="7543801" y="5484485"/>
            <a:ext cx="3124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>
                <a:hlinkClick r:id="rId5"/>
              </a:rPr>
              <a:t>http://en.wikipedia.org/wiki/Perspective_correction_lens</a:t>
            </a:r>
            <a:endParaRPr lang="en-US"/>
          </a:p>
        </p:txBody>
      </p:sp>
      <p:pic>
        <p:nvPicPr>
          <p:cNvPr id="458769" name="Picture 17" descr="view_camera_wik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52625" y="2209800"/>
            <a:ext cx="8286750" cy="99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296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876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Camera Obscura</a:t>
            </a:r>
          </a:p>
        </p:txBody>
      </p:sp>
      <p:sp>
        <p:nvSpPr>
          <p:cNvPr id="36880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19800" y="2133600"/>
            <a:ext cx="4800600" cy="4267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Basic principle known to </a:t>
            </a:r>
            <a:r>
              <a:rPr lang="en-US" dirty="0" err="1"/>
              <a:t>Mozi</a:t>
            </a:r>
            <a:r>
              <a:rPr lang="en-US" dirty="0"/>
              <a:t> (470-390 BC), Aristotle (384-322 BC)</a:t>
            </a:r>
          </a:p>
          <a:p>
            <a:pPr>
              <a:buFontTx/>
              <a:buChar char="•"/>
            </a:pPr>
            <a:r>
              <a:rPr lang="en-US" dirty="0"/>
              <a:t>Drawing aid for artists: described by Leonardo </a:t>
            </a:r>
            <a:r>
              <a:rPr lang="en-US" dirty="0" err="1"/>
              <a:t>da</a:t>
            </a:r>
            <a:r>
              <a:rPr lang="en-US" dirty="0"/>
              <a:t> Vinci (1452-1519) </a:t>
            </a:r>
          </a:p>
        </p:txBody>
      </p:sp>
      <p:pic>
        <p:nvPicPr>
          <p:cNvPr id="36881" name="Picture 17" descr="obscura_frisius_58"/>
          <p:cNvPicPr>
            <a:picLocks noChangeAspect="1" noChangeArrowheads="1"/>
          </p:cNvPicPr>
          <p:nvPr/>
        </p:nvPicPr>
        <p:blipFill>
          <a:blip r:embed="rId3" cstate="print">
            <a:lum bright="-24000" contrast="36000"/>
          </a:blip>
          <a:srcRect/>
          <a:stretch>
            <a:fillRect/>
          </a:stretch>
        </p:blipFill>
        <p:spPr bwMode="auto">
          <a:xfrm>
            <a:off x="1219200" y="1600201"/>
            <a:ext cx="4343400" cy="3611563"/>
          </a:xfrm>
          <a:prstGeom prst="rect">
            <a:avLst/>
          </a:prstGeom>
          <a:noFill/>
        </p:spPr>
      </p:pic>
      <p:sp>
        <p:nvSpPr>
          <p:cNvPr id="36882" name="Text Box 18"/>
          <p:cNvSpPr txBox="1">
            <a:spLocks noChangeArrowheads="1"/>
          </p:cNvSpPr>
          <p:nvPr/>
        </p:nvSpPr>
        <p:spPr bwMode="auto">
          <a:xfrm>
            <a:off x="2846389" y="5105401"/>
            <a:ext cx="17139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/>
              <a:t>Gemma Frisius, 1558</a:t>
            </a:r>
          </a:p>
        </p:txBody>
      </p:sp>
      <p:sp>
        <p:nvSpPr>
          <p:cNvPr id="36883" name="Text Box 19"/>
          <p:cNvSpPr txBox="1">
            <a:spLocks noChangeArrowheads="1"/>
          </p:cNvSpPr>
          <p:nvPr/>
        </p:nvSpPr>
        <p:spPr bwMode="auto">
          <a:xfrm>
            <a:off x="9067801" y="6583364"/>
            <a:ext cx="11618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Source: A. Efros</a:t>
            </a:r>
          </a:p>
        </p:txBody>
      </p:sp>
      <p:pic>
        <p:nvPicPr>
          <p:cNvPr id="466946" name="Picture 2" descr="Image result for camera obscura san francisco">
            <a:extLst>
              <a:ext uri="{FF2B5EF4-FFF2-40B4-BE49-F238E27FC236}">
                <a16:creationId xmlns:a16="http://schemas.microsoft.com/office/drawing/2014/main" id="{DF6DECCA-B9D6-4BBC-8482-DC74ADB6D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103" y="4283901"/>
            <a:ext cx="3358073" cy="235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31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2800" dirty="0"/>
              <a:t>Problem for architectural photography: converging verticals</a:t>
            </a:r>
          </a:p>
          <a:p>
            <a:pPr>
              <a:buFontTx/>
              <a:buChar char="•"/>
            </a:pPr>
            <a:r>
              <a:rPr lang="en-US" sz="2800" dirty="0"/>
              <a:t>Result:</a:t>
            </a:r>
          </a:p>
        </p:txBody>
      </p:sp>
      <p:pic>
        <p:nvPicPr>
          <p:cNvPr id="36557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199" y="2860676"/>
            <a:ext cx="2794190" cy="361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5575" name="Text Box 7"/>
          <p:cNvSpPr txBox="1">
            <a:spLocks noChangeArrowheads="1"/>
          </p:cNvSpPr>
          <p:nvPr/>
        </p:nvSpPr>
        <p:spPr bwMode="auto">
          <a:xfrm>
            <a:off x="9067800" y="6583364"/>
            <a:ext cx="12756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Source: F. Durand</a:t>
            </a:r>
          </a:p>
        </p:txBody>
      </p:sp>
    </p:spTree>
    <p:extLst>
      <p:ext uri="{BB962C8B-B14F-4D97-AF65-F5344CB8AC3E}">
        <p14:creationId xmlns:p14="http://schemas.microsoft.com/office/powerpoint/2010/main" val="27194650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What does a sphere project to?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495801" y="2286000"/>
            <a:ext cx="3398925" cy="4596445"/>
            <a:chOff x="1704" y="960"/>
            <a:chExt cx="2475" cy="3347"/>
          </a:xfrm>
        </p:grpSpPr>
        <p:pic>
          <p:nvPicPr>
            <p:cNvPr id="34918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04" y="960"/>
              <a:ext cx="2342" cy="3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9189" name="Rectangle 5"/>
            <p:cNvSpPr>
              <a:spLocks noChangeArrowheads="1"/>
            </p:cNvSpPr>
            <p:nvPr/>
          </p:nvSpPr>
          <p:spPr bwMode="auto">
            <a:xfrm>
              <a:off x="3024" y="4128"/>
              <a:ext cx="1155" cy="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en-US" sz="1000">
                  <a:latin typeface="EngraversGothic BT Regular" charset="0"/>
                </a:rPr>
                <a:t>Image source: F. Durand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323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The exterior columns appear bigger</a:t>
            </a:r>
          </a:p>
          <a:p>
            <a:pPr>
              <a:buFontTx/>
              <a:buChar char="•"/>
            </a:pPr>
            <a:r>
              <a:rPr lang="en-US"/>
              <a:t>The distortion is not due to lens flaws</a:t>
            </a:r>
          </a:p>
          <a:p>
            <a:pPr>
              <a:buFontTx/>
              <a:buChar char="•"/>
            </a:pPr>
            <a:r>
              <a:rPr lang="en-US"/>
              <a:t>Problem pointed out by Da Vinci</a:t>
            </a:r>
          </a:p>
        </p:txBody>
      </p:sp>
      <p:pic>
        <p:nvPicPr>
          <p:cNvPr id="3512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581400"/>
            <a:ext cx="541020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12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1" y="3581400"/>
            <a:ext cx="229711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1238" name="Rectangle 6"/>
          <p:cNvSpPr>
            <a:spLocks noChangeArrowheads="1"/>
          </p:cNvSpPr>
          <p:nvPr/>
        </p:nvSpPr>
        <p:spPr bwMode="auto">
          <a:xfrm>
            <a:off x="9372601" y="6400801"/>
            <a:ext cx="12506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Slide by F. Durand</a:t>
            </a:r>
          </a:p>
        </p:txBody>
      </p:sp>
    </p:spTree>
    <p:extLst>
      <p:ext uri="{BB962C8B-B14F-4D97-AF65-F5344CB8AC3E}">
        <p14:creationId xmlns:p14="http://schemas.microsoft.com/office/powerpoint/2010/main" val="368315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C04BB-8669-4B30-BD59-C493FA0B3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DE561-2270-40E6-AF27-6B2B0C8D6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F148E67-8520-48F1-88F9-B008DFE38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1500"/>
            <a:ext cx="1143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8FFD2B-38DA-4B5F-A014-74DFB4AFCE95}"/>
              </a:ext>
            </a:extLst>
          </p:cNvPr>
          <p:cNvSpPr/>
          <p:nvPr/>
        </p:nvSpPr>
        <p:spPr>
          <a:xfrm>
            <a:off x="9982200" y="3352800"/>
            <a:ext cx="1143000" cy="1143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4526E8-1F37-4F9F-BC11-200CF73F2685}"/>
              </a:ext>
            </a:extLst>
          </p:cNvPr>
          <p:cNvSpPr txBox="1"/>
          <p:nvPr/>
        </p:nvSpPr>
        <p:spPr>
          <a:xfrm>
            <a:off x="358942" y="6312783"/>
            <a:ext cx="8379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https://aaronhertzmann.com/2022/02/28/how-does-perspective-work.html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78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distortion: People</a:t>
            </a:r>
          </a:p>
        </p:txBody>
      </p:sp>
      <p:graphicFrame>
        <p:nvGraphicFramePr>
          <p:cNvPr id="478216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2965450" y="1485900"/>
          <a:ext cx="62611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Image" r:id="rId4" imgW="6260317" imgH="4114286" progId="">
                  <p:embed/>
                </p:oleObj>
              </mc:Choice>
              <mc:Fallback>
                <p:oleObj name="Image" r:id="rId4" imgW="6260317" imgH="4114286" progId="">
                  <p:embed/>
                  <p:pic>
                    <p:nvPicPr>
                      <p:cNvPr id="47821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5450" y="1485900"/>
                        <a:ext cx="62611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39559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F2AA4-482E-48C9-BB51-AA1CE0D50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Distortion-Free Wide-Angle Portraits on Camera Phones</a:t>
            </a:r>
          </a:p>
        </p:txBody>
      </p:sp>
      <p:pic>
        <p:nvPicPr>
          <p:cNvPr id="1026" name="Picture 2" descr="Teaser">
            <a:extLst>
              <a:ext uri="{FF2B5EF4-FFF2-40B4-BE49-F238E27FC236}">
                <a16:creationId xmlns:a16="http://schemas.microsoft.com/office/drawing/2014/main" id="{096C1944-0526-4F1E-98AC-F51983239D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43" y="1884776"/>
            <a:ext cx="10285714" cy="343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5CBEED-B447-4F49-ACEB-D03795CAC968}"/>
              </a:ext>
            </a:extLst>
          </p:cNvPr>
          <p:cNvSpPr txBox="1"/>
          <p:nvPr/>
        </p:nvSpPr>
        <p:spPr>
          <a:xfrm>
            <a:off x="2209800" y="5791200"/>
            <a:ext cx="7772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YiChang</a:t>
            </a:r>
            <a:r>
              <a:rPr lang="en-US" dirty="0"/>
              <a:t> Shih, Wei-Sheng Lai, and Chia-Kai Liang, Distortion-Free Wide-Angle Portraits on Camera Phones, SIGGRAPH 2019</a:t>
            </a:r>
          </a:p>
          <a:p>
            <a:pPr algn="ctr"/>
            <a:r>
              <a:rPr lang="en-US" dirty="0">
                <a:hlinkClick r:id="rId3"/>
              </a:rPr>
              <a:t>https://people.csail.mit.edu/yichangshih/wide_angle_portrait/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96172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Distortion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8200" y="4343400"/>
            <a:ext cx="10515600" cy="1981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Radial distortion of the image</a:t>
            </a:r>
          </a:p>
          <a:p>
            <a:pPr lvl="1"/>
            <a:r>
              <a:rPr lang="en-US" dirty="0"/>
              <a:t>Caused by imperfect lenses</a:t>
            </a:r>
          </a:p>
          <a:p>
            <a:pPr lvl="1"/>
            <a:r>
              <a:rPr lang="en-US" dirty="0"/>
              <a:t>Deviations are most noticeable for rays that pass through the edge of the lens</a:t>
            </a:r>
          </a:p>
        </p:txBody>
      </p:sp>
      <p:pic>
        <p:nvPicPr>
          <p:cNvPr id="25604" name="Picture 4" descr="hecht-231-a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lum bright="-26000" contrast="40000"/>
          </a:blip>
          <a:srcRect/>
          <a:stretch>
            <a:fillRect/>
          </a:stretch>
        </p:blipFill>
        <p:spPr bwMode="auto">
          <a:xfrm>
            <a:off x="3186114" y="1447801"/>
            <a:ext cx="5576887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29000" y="3668713"/>
            <a:ext cx="14668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>
                <a:latin typeface="Arial" charset="0"/>
              </a:rPr>
              <a:t>No distortion</a:t>
            </a:r>
          </a:p>
        </p:txBody>
      </p:sp>
      <p:sp>
        <p:nvSpPr>
          <p:cNvPr id="25606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40350" y="3668713"/>
            <a:ext cx="13652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>
                <a:latin typeface="Arial" charset="0"/>
              </a:rPr>
              <a:t>Pin cushion</a:t>
            </a:r>
          </a:p>
        </p:txBody>
      </p:sp>
      <p:sp>
        <p:nvSpPr>
          <p:cNvPr id="25607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588250" y="3668713"/>
            <a:ext cx="7937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>
                <a:latin typeface="Arial" charset="0"/>
              </a:rPr>
              <a:t>Barrel</a:t>
            </a:r>
          </a:p>
        </p:txBody>
      </p:sp>
    </p:spTree>
    <p:extLst>
      <p:ext uri="{BB962C8B-B14F-4D97-AF65-F5344CB8AC3E}">
        <p14:creationId xmlns:p14="http://schemas.microsoft.com/office/powerpoint/2010/main" val="38141681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85800"/>
            <a:ext cx="4343400" cy="579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762000"/>
            <a:ext cx="40005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3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8606F-75F4-4E6C-A3EC-1BC7406E5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distortion</a:t>
            </a:r>
          </a:p>
        </p:txBody>
      </p:sp>
      <p:pic>
        <p:nvPicPr>
          <p:cNvPr id="471042" name="Picture 2" descr="http://www.vision.caltech.edu/bouguetj/calib_doc/gifs/dist_plot3.gif">
            <a:extLst>
              <a:ext uri="{FF2B5EF4-FFF2-40B4-BE49-F238E27FC236}">
                <a16:creationId xmlns:a16="http://schemas.microsoft.com/office/drawing/2014/main" id="{F6B44D26-C493-4658-AD80-42DF26C42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82334"/>
            <a:ext cx="478155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F00772-44EE-48CB-987D-3AD0C97ACD12}"/>
              </a:ext>
            </a:extLst>
          </p:cNvPr>
          <p:cNvSpPr txBox="1"/>
          <p:nvPr/>
        </p:nvSpPr>
        <p:spPr>
          <a:xfrm>
            <a:off x="1859854" y="5562600"/>
            <a:ext cx="8521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[Image credit: J. </a:t>
            </a:r>
            <a:r>
              <a:rPr lang="en-US" sz="1600" dirty="0" err="1"/>
              <a:t>Bouguet</a:t>
            </a:r>
            <a:r>
              <a:rPr lang="en-US" sz="1600" dirty="0"/>
              <a:t> </a:t>
            </a:r>
            <a:r>
              <a:rPr lang="en-US" sz="1600" dirty="0">
                <a:hlinkClick r:id="rId4"/>
              </a:rPr>
              <a:t>http://www.vision.caltech.edu/bouguetj/calib_doc/htmls/example.html</a:t>
            </a:r>
            <a:r>
              <a:rPr lang="en-US" sz="1600" dirty="0"/>
              <a:t>]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632E6CA-52EA-4C12-8607-580E725C45C7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400800" y="1905000"/>
            <a:ext cx="3733800" cy="2438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Arrows show motion of projected points relative to an ideal (distortion-free lens)</a:t>
            </a:r>
          </a:p>
        </p:txBody>
      </p:sp>
    </p:spTree>
    <p:extLst>
      <p:ext uri="{BB962C8B-B14F-4D97-AF65-F5344CB8AC3E}">
        <p14:creationId xmlns:p14="http://schemas.microsoft.com/office/powerpoint/2010/main" val="34531846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304800" y="160336"/>
            <a:ext cx="8229600" cy="1143000"/>
          </a:xfrm>
        </p:spPr>
        <p:txBody>
          <a:bodyPr/>
          <a:lstStyle/>
          <a:p>
            <a:r>
              <a:rPr lang="en-US" dirty="0"/>
              <a:t>Correcting radial distortion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8" name="Picture 5" descr="fish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64038" y="1066800"/>
            <a:ext cx="3636962" cy="242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7" descr="rect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25838" y="3657601"/>
            <a:ext cx="5237162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810000" y="6248401"/>
            <a:ext cx="480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+mj-lt"/>
              </a:rPr>
              <a:t>from </a:t>
            </a:r>
            <a:r>
              <a:rPr lang="en-US" dirty="0">
                <a:latin typeface="+mj-lt"/>
                <a:hlinkClick r:id="rId10"/>
              </a:rPr>
              <a:t>Helmut </a:t>
            </a:r>
            <a:r>
              <a:rPr lang="en-US" dirty="0" err="1">
                <a:latin typeface="+mj-lt"/>
                <a:hlinkClick r:id="rId10"/>
              </a:rPr>
              <a:t>Dersch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8940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Camera </a:t>
            </a:r>
            <a:r>
              <a:rPr lang="en-US" dirty="0" err="1"/>
              <a:t>Obscura</a:t>
            </a:r>
            <a:endParaRPr lang="en-US" dirty="0"/>
          </a:p>
        </p:txBody>
      </p:sp>
      <p:pic>
        <p:nvPicPr>
          <p:cNvPr id="8196" name="Picture 5" descr="pinhole_diff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1676400"/>
            <a:ext cx="5410200" cy="3578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22369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Distortion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09800" y="4648200"/>
            <a:ext cx="7772400" cy="1524000"/>
          </a:xfrm>
        </p:spPr>
        <p:txBody>
          <a:bodyPr/>
          <a:lstStyle/>
          <a:p>
            <a:endParaRPr lang="en-US"/>
          </a:p>
        </p:txBody>
      </p:sp>
      <p:pic>
        <p:nvPicPr>
          <p:cNvPr id="27652" name="Picture 4" descr="hecht-231-b-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lum bright="-28000" contrast="52000"/>
          </a:blip>
          <a:srcRect/>
          <a:stretch>
            <a:fillRect/>
          </a:stretch>
        </p:blipFill>
        <p:spPr bwMode="auto">
          <a:xfrm>
            <a:off x="4078289" y="1447800"/>
            <a:ext cx="4052887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0373" name="Picture 5" descr="hecht-231-b-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>
            <a:lum bright="-28000" contrast="52000"/>
          </a:blip>
          <a:srcRect/>
          <a:stretch>
            <a:fillRect/>
          </a:stretch>
        </p:blipFill>
        <p:spPr bwMode="auto">
          <a:xfrm>
            <a:off x="4038600" y="3048000"/>
            <a:ext cx="4121150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0374" name="Picture 6" descr="hecht-231-b-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 cstate="print">
            <a:lum bright="-28000" contrast="52000"/>
          </a:blip>
          <a:srcRect/>
          <a:stretch>
            <a:fillRect/>
          </a:stretch>
        </p:blipFill>
        <p:spPr bwMode="auto">
          <a:xfrm>
            <a:off x="4143375" y="4800600"/>
            <a:ext cx="40513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96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762000" y="0"/>
            <a:ext cx="10668000" cy="1143000"/>
          </a:xfrm>
        </p:spPr>
        <p:txBody>
          <a:bodyPr/>
          <a:lstStyle/>
          <a:p>
            <a:r>
              <a:rPr lang="en-US" dirty="0"/>
              <a:t>Modeling distortion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304800" y="5334000"/>
            <a:ext cx="11582400" cy="1371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To model lens distortion</a:t>
            </a:r>
          </a:p>
          <a:p>
            <a:pPr lvl="1"/>
            <a:r>
              <a:rPr lang="en-US" dirty="0"/>
              <a:t>Use above projection operation instead of standard projection matrix multiplication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3048001" y="2438401"/>
            <a:ext cx="6615113" cy="1293813"/>
            <a:chOff x="960" y="1536"/>
            <a:chExt cx="4167" cy="815"/>
          </a:xfrm>
        </p:grpSpPr>
        <p:pic>
          <p:nvPicPr>
            <p:cNvPr id="28685" name="Picture 5" descr="Edittex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708" y="1536"/>
              <a:ext cx="2419" cy="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6" name="Text Box 6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960" y="1850"/>
              <a:ext cx="157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r>
                <a:rPr lang="en-US" sz="2000" dirty="0"/>
                <a:t>Apply radial distortion</a:t>
              </a:r>
            </a:p>
          </p:txBody>
        </p:sp>
      </p:grpSp>
      <p:grpSp>
        <p:nvGrpSpPr>
          <p:cNvPr id="3" name="Group 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003550" y="4170364"/>
            <a:ext cx="5010150" cy="782637"/>
            <a:chOff x="932" y="2627"/>
            <a:chExt cx="3156" cy="493"/>
          </a:xfrm>
        </p:grpSpPr>
        <p:pic>
          <p:nvPicPr>
            <p:cNvPr id="28683" name="Picture 8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744" y="2627"/>
              <a:ext cx="1344" cy="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4" name="Text Box 9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932" y="2688"/>
              <a:ext cx="159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r>
                <a:rPr lang="en-US" sz="2000"/>
                <a:t>Apply focal length </a:t>
              </a:r>
              <a:br>
                <a:rPr lang="en-US" sz="2000"/>
              </a:br>
              <a:r>
                <a:rPr lang="en-US" sz="2000"/>
                <a:t>translate image center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3263901" y="1371602"/>
            <a:ext cx="4062413" cy="923926"/>
            <a:chOff x="1096" y="864"/>
            <a:chExt cx="2559" cy="582"/>
          </a:xfrm>
        </p:grpSpPr>
        <p:pic>
          <p:nvPicPr>
            <p:cNvPr id="28679" name="Picture 11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688" y="864"/>
              <a:ext cx="967" cy="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1096" y="864"/>
              <a:ext cx="1324" cy="582"/>
              <a:chOff x="1096" y="960"/>
              <a:chExt cx="1324" cy="582"/>
            </a:xfrm>
          </p:grpSpPr>
          <p:sp>
            <p:nvSpPr>
              <p:cNvPr id="28681" name="Text Box 13"/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1096" y="960"/>
                <a:ext cx="1324" cy="5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spcAft>
                    <a:spcPct val="50000"/>
                  </a:spcAft>
                </a:pPr>
                <a:r>
                  <a:rPr lang="en-US" sz="2000"/>
                  <a:t>Project                </a:t>
                </a:r>
                <a:br>
                  <a:rPr lang="en-US" sz="2000"/>
                </a:br>
                <a:r>
                  <a:rPr lang="en-US" sz="2000"/>
                  <a:t>to “normalized” </a:t>
                </a:r>
                <a:br>
                  <a:rPr lang="en-US" sz="2000"/>
                </a:br>
                <a:r>
                  <a:rPr lang="en-US" sz="2000"/>
                  <a:t>image coordinates</a:t>
                </a:r>
              </a:p>
            </p:txBody>
          </p:sp>
          <p:pic>
            <p:nvPicPr>
              <p:cNvPr id="28682" name="Picture 14" descr="Edittex"/>
              <p:cNvPicPr>
                <a:picLocks noChangeAspect="1" noChangeArrowheads="1"/>
              </p:cNvPicPr>
              <p:nvPr>
                <p:custDataLst>
                  <p:tags r:id="rId8"/>
                </p:custDataLst>
              </p:nvPr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1744" y="988"/>
                <a:ext cx="512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7347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Other types of projection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Lots of intriguing variants…</a:t>
            </a:r>
          </a:p>
          <a:p>
            <a:r>
              <a:rPr lang="en-US"/>
              <a:t>(I’ll just mention a few fun ones)</a:t>
            </a:r>
          </a:p>
        </p:txBody>
      </p:sp>
    </p:spTree>
    <p:extLst>
      <p:ext uri="{BB962C8B-B14F-4D97-AF65-F5344CB8AC3E}">
        <p14:creationId xmlns:p14="http://schemas.microsoft.com/office/powerpoint/2010/main" val="38678721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360 degree field of view…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8200" y="4572000"/>
            <a:ext cx="10820400" cy="1905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Basic approach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Take a photo of a parabolic mirror with an orthographic lens (</a:t>
            </a:r>
            <a:r>
              <a:rPr lang="en-US" sz="2200" dirty="0" err="1"/>
              <a:t>Nayar</a:t>
            </a:r>
            <a:r>
              <a:rPr lang="en-US" sz="22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Or buy one a lens from a variety of </a:t>
            </a:r>
            <a:r>
              <a:rPr lang="en-US" sz="2200" dirty="0" err="1"/>
              <a:t>omnicam</a:t>
            </a:r>
            <a:r>
              <a:rPr lang="en-US" sz="2200" dirty="0"/>
              <a:t> manufacturers…</a:t>
            </a:r>
          </a:p>
          <a:p>
            <a:pPr lvl="2">
              <a:lnSpc>
                <a:spcPct val="90000"/>
              </a:lnSpc>
            </a:pPr>
            <a:r>
              <a:rPr lang="en-US" sz="2200" dirty="0"/>
              <a:t>See </a:t>
            </a:r>
            <a:r>
              <a:rPr lang="en-US" sz="2200" dirty="0">
                <a:hlinkClick r:id="rId6"/>
              </a:rPr>
              <a:t>http://www.cis.upenn.edu/~kostas/omni.html</a:t>
            </a:r>
            <a:endParaRPr lang="en-US" sz="2200" dirty="0"/>
          </a:p>
          <a:p>
            <a:pPr lvl="2">
              <a:lnSpc>
                <a:spcPct val="90000"/>
              </a:lnSpc>
              <a:buFontTx/>
              <a:buNone/>
            </a:pPr>
            <a:endParaRPr lang="en-US" dirty="0"/>
          </a:p>
        </p:txBody>
      </p:sp>
      <p:pic>
        <p:nvPicPr>
          <p:cNvPr id="60420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5450" y="1600200"/>
            <a:ext cx="11811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541495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323850" y="174627"/>
            <a:ext cx="8229600" cy="1143000"/>
          </a:xfrm>
        </p:spPr>
        <p:txBody>
          <a:bodyPr/>
          <a:lstStyle/>
          <a:p>
            <a:r>
              <a:rPr lang="en-US" dirty="0"/>
              <a:t>Tilt-shift</a:t>
            </a:r>
          </a:p>
        </p:txBody>
      </p:sp>
      <p:pic>
        <p:nvPicPr>
          <p:cNvPr id="52227" name="Picture 5" descr="15vega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16676" y="3694114"/>
            <a:ext cx="3413125" cy="24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7" descr="14rom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43200" y="3697288"/>
            <a:ext cx="3390900" cy="247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10000" y="6172200"/>
            <a:ext cx="480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+mj-lt"/>
              </a:rPr>
              <a:t>Tilt-shift images from </a:t>
            </a:r>
            <a:r>
              <a:rPr lang="en-US" dirty="0">
                <a:latin typeface="+mj-lt"/>
                <a:hlinkClick r:id="rId11"/>
              </a:rPr>
              <a:t>Olivo Barbieri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and Photoshop </a:t>
            </a:r>
            <a:r>
              <a:rPr lang="en-US" dirty="0">
                <a:latin typeface="+mj-lt"/>
                <a:hlinkClick r:id="rId12"/>
              </a:rPr>
              <a:t>imitations</a:t>
            </a:r>
            <a:endParaRPr lang="en-US" dirty="0">
              <a:latin typeface="+mj-lt"/>
            </a:endParaRPr>
          </a:p>
        </p:txBody>
      </p:sp>
      <p:pic>
        <p:nvPicPr>
          <p:cNvPr id="52230" name="Picture 6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72000" y="990601"/>
            <a:ext cx="3143250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231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122614" y="3276600"/>
            <a:ext cx="58689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+mj-lt"/>
                <a:hlinkClick r:id="rId14"/>
              </a:rPr>
              <a:t>http://www.northlight-images.co.uk/article_pages/tilt_and_shift_ts-e.html</a:t>
            </a:r>
            <a:r>
              <a:rPr lang="en-US" sz="140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71699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13953" y="5148606"/>
            <a:ext cx="338316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anchor="ctr">
            <a:spAutoFit/>
          </a:bodyPr>
          <a:lstStyle/>
          <a:p>
            <a:pPr algn="ctr" eaLnBrk="1" hangingPunct="1"/>
            <a:r>
              <a:rPr lang="en-US">
                <a:latin typeface="+mj-lt"/>
              </a:rPr>
              <a:t>Rollout Photographs © Justin Kerr </a:t>
            </a:r>
          </a:p>
        </p:txBody>
      </p:sp>
      <p:pic>
        <p:nvPicPr>
          <p:cNvPr id="59395" name="Picture 3" descr="1219still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76401" y="1295400"/>
            <a:ext cx="2822575" cy="3619500"/>
          </a:xfrm>
          <a:prstGeom prst="rect">
            <a:avLst/>
          </a:prstGeom>
          <a:noFill/>
        </p:spPr>
      </p:pic>
      <p:pic>
        <p:nvPicPr>
          <p:cNvPr id="59396" name="Picture 4" descr="1219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8200" y="1866901"/>
            <a:ext cx="6019800" cy="2709863"/>
          </a:xfrm>
          <a:prstGeom prst="rect">
            <a:avLst/>
          </a:prstGeom>
          <a:noFill/>
        </p:spPr>
      </p:pic>
      <p:sp>
        <p:nvSpPr>
          <p:cNvPr id="59397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083050" y="5424488"/>
            <a:ext cx="422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latin typeface="+mj-lt"/>
                <a:hlinkClick r:id="rId11"/>
              </a:rPr>
              <a:t>http://research.famsi.org/kerrmaya.html</a:t>
            </a:r>
            <a:r>
              <a:rPr lang="en-US">
                <a:latin typeface="+mj-lt"/>
              </a:rPr>
              <a:t> 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Rotating sensor (or object)</a:t>
            </a:r>
          </a:p>
        </p:txBody>
      </p:sp>
      <p:sp>
        <p:nvSpPr>
          <p:cNvPr id="59399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362200" y="60198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>
                <a:latin typeface="+mj-lt"/>
              </a:rPr>
              <a:t>Also known as “cyclographs”, “peripheral images”</a:t>
            </a:r>
          </a:p>
        </p:txBody>
      </p:sp>
    </p:spTree>
    <p:extLst>
      <p:ext uri="{BB962C8B-B14F-4D97-AF65-F5344CB8AC3E}">
        <p14:creationId xmlns:p14="http://schemas.microsoft.com/office/powerpoint/2010/main" val="42251698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EFC06-52B7-4E7F-91E6-3A0583F7E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2FF31-9CA7-4062-B5B4-A0B9867C3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32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Home-made pinhole camera </a:t>
            </a:r>
          </a:p>
        </p:txBody>
      </p:sp>
      <p:pic>
        <p:nvPicPr>
          <p:cNvPr id="102411" name="Picture 11" descr="The image “http://www.debevec.org/Pinhole/pinhole-debevec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828800"/>
            <a:ext cx="6096000" cy="4610100"/>
          </a:xfrm>
          <a:prstGeom prst="rect">
            <a:avLst/>
          </a:prstGeom>
          <a:noFill/>
        </p:spPr>
      </p:pic>
      <p:pic>
        <p:nvPicPr>
          <p:cNvPr id="102407" name="Picture 7" descr="35mm-pinhole-camer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1447800"/>
            <a:ext cx="2819400" cy="2133600"/>
          </a:xfrm>
          <a:prstGeom prst="rect">
            <a:avLst/>
          </a:prstGeom>
          <a:noFill/>
        </p:spPr>
      </p:pic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6462714" y="6448426"/>
            <a:ext cx="3824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hlinkClick r:id="rId6"/>
              </a:rPr>
              <a:t>http://www.debevec.org/Pinhole/</a:t>
            </a:r>
            <a:endParaRPr lang="en-US" sz="2000" dirty="0"/>
          </a:p>
        </p:txBody>
      </p:sp>
      <p:sp>
        <p:nvSpPr>
          <p:cNvPr id="102413" name="Text Box 13"/>
          <p:cNvSpPr txBox="1">
            <a:spLocks noChangeArrowheads="1"/>
          </p:cNvSpPr>
          <p:nvPr/>
        </p:nvSpPr>
        <p:spPr bwMode="auto">
          <a:xfrm>
            <a:off x="1295400" y="4800601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/>
              <a:t>Why so blurry?</a:t>
            </a:r>
          </a:p>
        </p:txBody>
      </p:sp>
      <p:sp>
        <p:nvSpPr>
          <p:cNvPr id="102414" name="Text Box 14"/>
          <p:cNvSpPr txBox="1">
            <a:spLocks noChangeArrowheads="1"/>
          </p:cNvSpPr>
          <p:nvPr/>
        </p:nvSpPr>
        <p:spPr bwMode="auto">
          <a:xfrm>
            <a:off x="1587500" y="6583364"/>
            <a:ext cx="11761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Slide by A. Efros</a:t>
            </a:r>
          </a:p>
        </p:txBody>
      </p:sp>
    </p:spTree>
    <p:extLst>
      <p:ext uri="{BB962C8B-B14F-4D97-AF65-F5344CB8AC3E}">
        <p14:creationId xmlns:p14="http://schemas.microsoft.com/office/powerpoint/2010/main" val="288234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photography</a:t>
            </a:r>
          </a:p>
        </p:txBody>
      </p:sp>
      <p:pic>
        <p:nvPicPr>
          <p:cNvPr id="609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4610" y="1524000"/>
            <a:ext cx="610278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219200" y="6087071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Justin </a:t>
            </a:r>
            <a:r>
              <a:rPr lang="en-US" b="1" dirty="0" err="1"/>
              <a:t>Quinnell</a:t>
            </a:r>
            <a:r>
              <a:rPr lang="en-US" b="1" dirty="0"/>
              <a:t>, </a:t>
            </a:r>
            <a:r>
              <a:rPr lang="en-US" dirty="0"/>
              <a:t>The Clifton Suspension Bridge. December 17th 2007 - June 21st 2008</a:t>
            </a:r>
            <a:br>
              <a:rPr lang="en-US" dirty="0"/>
            </a:br>
            <a:r>
              <a:rPr lang="en-US" b="1" i="1" dirty="0"/>
              <a:t>6-month</a:t>
            </a:r>
            <a:r>
              <a:rPr lang="en-US" b="1" dirty="0"/>
              <a:t> exposure</a:t>
            </a:r>
          </a:p>
        </p:txBody>
      </p:sp>
    </p:spTree>
    <p:extLst>
      <p:ext uri="{BB962C8B-B14F-4D97-AF65-F5344CB8AC3E}">
        <p14:creationId xmlns:p14="http://schemas.microsoft.com/office/powerpoint/2010/main" val="9441685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0.17.1.1417"/>
  <p:tag name="SLIDO_PRESENTATION_ID" val="00000000-0000-0000-0000-000000000000"/>
  <p:tag name="SLIDO_EVENT_UUID" val="3f878a21-2430-49fd-8d12-f071b76d8a47"/>
  <p:tag name="SLIDO_EVENT_SECTION_UUID" val="95150084-bc8f-445b-948b-8ee3efd5e1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z \\ w&#10;\end{array}&#10;\right]&#10;\Rightarrow&#10;(x/w,y/w, z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65.75"/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,z) \Rightarrow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8"/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1 &amp; 0 &amp; 0 &amp; 0 \\&#10;0 &amp; 1 &amp; 0 &amp; 0 \\&#10;0 &amp; 0 &amp; 0 &amp; 1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8.625"/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61.875"/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x, 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84.375"/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a &amp; b &amp; c &amp; d \\&#10;e &amp; f &amp; g &amp; h \\&#10;0 &amp; 0 &amp; 0 &amp; 1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8.625"/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1 &amp; 0 &amp; 0 &amp; 0 \\&#10;0 &amp; 1 &amp; 0 &amp; 0 \\&#10;0 &amp; 0 &amp; 0 &amp; 1/d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756.875"/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x \\ y \\ 1/d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44.75"/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dx, d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63.625"/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'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3"/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y'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9.375"/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 \\&#10;x'_n &amp; = &amp; \hat{x}/\hat{z} \\&#10;y'_n &amp; = &amp; \hat{y}/\hat{z} \\ 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\hat{x}, \hat{y}, \hat{z}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54.75"/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 \\&#10;x' &amp;=&amp; f x'_d + x_c \\&#10;y' &amp;=&amp; f y'_d + y_c \\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562.5"/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 \\&#10;r^2 &amp;=&amp; {x'_n}^2 + {y'_n}^2 \\&#10;x'_d &amp;=&amp; x'_n (1 + \kappa_1 r^2 + \kappa_2  r^4) \\&#10;y'_d &amp;=&amp; y'_n (1 + \kappa_1 r^2 + \kappa_2 r^4) \\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012.5"/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18956</TotalTime>
  <Words>2204</Words>
  <Application>Microsoft Office PowerPoint</Application>
  <PresentationFormat>Widescreen</PresentationFormat>
  <Paragraphs>403</Paragraphs>
  <Slides>76</Slides>
  <Notes>39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4" baseType="lpstr">
      <vt:lpstr>Arial</vt:lpstr>
      <vt:lpstr>Calibri</vt:lpstr>
      <vt:lpstr>EngraversGothic BT Regular</vt:lpstr>
      <vt:lpstr>Helvetica</vt:lpstr>
      <vt:lpstr>Myriad Pro</vt:lpstr>
      <vt:lpstr>Myriad Roman</vt:lpstr>
      <vt:lpstr>Office Theme</vt:lpstr>
      <vt:lpstr>Image</vt:lpstr>
      <vt:lpstr>Cameras</vt:lpstr>
      <vt:lpstr>Announcements</vt:lpstr>
      <vt:lpstr>Can we use homographies to create a 360 panorama?</vt:lpstr>
      <vt:lpstr>Image formation</vt:lpstr>
      <vt:lpstr>Pinhole camera</vt:lpstr>
      <vt:lpstr>Camera Obscura</vt:lpstr>
      <vt:lpstr>Camera Obscura</vt:lpstr>
      <vt:lpstr>Home-made pinhole camera </vt:lpstr>
      <vt:lpstr>Pinhole photography</vt:lpstr>
      <vt:lpstr>PowerPoint Presentation</vt:lpstr>
      <vt:lpstr>Shrinking the aperture</vt:lpstr>
      <vt:lpstr>Shrinking the aperture</vt:lpstr>
      <vt:lpstr>Adding a lens</vt:lpstr>
      <vt:lpstr>The eye</vt:lpstr>
      <vt:lpstr>PowerPoint Presentation</vt:lpstr>
      <vt:lpstr>PowerPoint Presentation</vt:lpstr>
      <vt:lpstr>Eyes in nature:  eyespots to pinhole camera</vt:lpstr>
      <vt:lpstr>Projection</vt:lpstr>
      <vt:lpstr>Projection</vt:lpstr>
      <vt:lpstr>Müller-Lyer Illusion</vt:lpstr>
      <vt:lpstr>Geometric Model: A Pinhole Camera</vt:lpstr>
      <vt:lpstr>Modeling projection</vt:lpstr>
      <vt:lpstr>Modeling projection</vt:lpstr>
      <vt:lpstr>Modeling projection</vt:lpstr>
      <vt:lpstr>Perspective Projection</vt:lpstr>
      <vt:lpstr>Perspective Projection</vt:lpstr>
      <vt:lpstr>Orthographic projection</vt:lpstr>
      <vt:lpstr>Orthographic projection</vt:lpstr>
      <vt:lpstr>Perspective projection</vt:lpstr>
      <vt:lpstr>Variants of orthographic projection</vt:lpstr>
      <vt:lpstr>Dimensionality Reduction Machine (3D to 2D)</vt:lpstr>
      <vt:lpstr>Projection properties</vt:lpstr>
      <vt:lpstr>Projection properties</vt:lpstr>
      <vt:lpstr>Questions?</vt:lpstr>
      <vt:lpstr>Camera parameters</vt:lpstr>
      <vt:lpstr>Coordinate frames</vt:lpstr>
      <vt:lpstr>Camera parameters</vt:lpstr>
      <vt:lpstr>Camera parameters</vt:lpstr>
      <vt:lpstr>Projection matrix</vt:lpstr>
      <vt:lpstr>Extrinsics</vt:lpstr>
      <vt:lpstr>Extrinsics</vt:lpstr>
      <vt:lpstr>Extrinsics</vt:lpstr>
      <vt:lpstr>Extrinsics</vt:lpstr>
      <vt:lpstr>Perspective projection</vt:lpstr>
      <vt:lpstr>Typical intrinsics matrix</vt:lpstr>
      <vt:lpstr>Focal length</vt:lpstr>
      <vt:lpstr>Field of 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Projection matrix</vt:lpstr>
      <vt:lpstr>Projection matrix</vt:lpstr>
      <vt:lpstr>Projection matrix</vt:lpstr>
      <vt:lpstr>Questions?</vt:lpstr>
      <vt:lpstr>Perspective distortion</vt:lpstr>
      <vt:lpstr>Perspective distortion</vt:lpstr>
      <vt:lpstr>Perspective distortion</vt:lpstr>
      <vt:lpstr>Perspective distortion</vt:lpstr>
      <vt:lpstr>Perspective distortion</vt:lpstr>
      <vt:lpstr>PowerPoint Presentation</vt:lpstr>
      <vt:lpstr>Perspective distortion: People</vt:lpstr>
      <vt:lpstr>Distortion-Free Wide-Angle Portraits on Camera Phones</vt:lpstr>
      <vt:lpstr>Distortion</vt:lpstr>
      <vt:lpstr>PowerPoint Presentation</vt:lpstr>
      <vt:lpstr>Radial distortion</vt:lpstr>
      <vt:lpstr>Correcting radial distortion</vt:lpstr>
      <vt:lpstr>Distortion</vt:lpstr>
      <vt:lpstr>Modeling distortion</vt:lpstr>
      <vt:lpstr>Other types of projection</vt:lpstr>
      <vt:lpstr>360 degree field of view…</vt:lpstr>
      <vt:lpstr>Tilt-shift</vt:lpstr>
      <vt:lpstr>Rotating sensor (or object)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10: Cameras</dc:title>
  <dc:creator>Noah Snavely</dc:creator>
  <cp:lastModifiedBy>Noah Snavely</cp:lastModifiedBy>
  <cp:revision>775</cp:revision>
  <dcterms:created xsi:type="dcterms:W3CDTF">2009-08-25T02:47:59Z</dcterms:created>
  <dcterms:modified xsi:type="dcterms:W3CDTF">2022-03-03T19:39:14Z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0.17.1.1417</vt:lpwstr>
  </property>
</Properties>
</file>