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804" r:id="rId4"/>
    <p:sldId id="613" r:id="rId5"/>
    <p:sldId id="561" r:id="rId6"/>
    <p:sldId id="562" r:id="rId7"/>
    <p:sldId id="563" r:id="rId8"/>
    <p:sldId id="564" r:id="rId9"/>
    <p:sldId id="565" r:id="rId10"/>
    <p:sldId id="566" r:id="rId11"/>
    <p:sldId id="567" r:id="rId12"/>
    <p:sldId id="582" r:id="rId13"/>
    <p:sldId id="583" r:id="rId14"/>
    <p:sldId id="584" r:id="rId15"/>
    <p:sldId id="585" r:id="rId16"/>
    <p:sldId id="586" r:id="rId17"/>
    <p:sldId id="598" r:id="rId18"/>
    <p:sldId id="616" r:id="rId19"/>
    <p:sldId id="599" r:id="rId20"/>
    <p:sldId id="600" r:id="rId21"/>
    <p:sldId id="601" r:id="rId22"/>
    <p:sldId id="602" r:id="rId23"/>
    <p:sldId id="603" r:id="rId24"/>
    <p:sldId id="604" r:id="rId25"/>
    <p:sldId id="605" r:id="rId26"/>
    <p:sldId id="606" r:id="rId27"/>
    <p:sldId id="607" r:id="rId28"/>
    <p:sldId id="608" r:id="rId29"/>
    <p:sldId id="609" r:id="rId30"/>
    <p:sldId id="610" r:id="rId31"/>
    <p:sldId id="611" r:id="rId32"/>
  </p:sldIdLst>
  <p:sldSz cx="12192000" cy="6858000"/>
  <p:notesSz cx="7010400" cy="92964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47" autoAdjust="0"/>
    <p:restoredTop sz="94017" autoAdjust="0"/>
  </p:normalViewPr>
  <p:slideViewPr>
    <p:cSldViewPr>
      <p:cViewPr varScale="1">
        <p:scale>
          <a:sx n="60" d="100"/>
          <a:sy n="60" d="100"/>
        </p:scale>
        <p:origin x="28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2-02-24T20:26:55.5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6473 4803 0,'0'0'0,"0"0"0,0 0 0,0 0 16,0 0-16,0 0 16,0 0-1,0 0-15,0 0 16,0 0-16,0 0 16,-29 6-1,11 6-15,-17-1 16,-6 7-1,-18 6-15,-5 5 16,5 12 0,6 0-16,6 6 15,11 0 1,1 0-16,6 1 16,-1 4-16,7-5 15,-1 6 1,7-6-16,5 6 15,6-6 1,6 0-16,0-5 16,6-7-16,0 0 15,0 0 1,6-5-16,-1-7 16,7 1-1,-6-7-15,5 1 16,7-6-1,-1 0-15,7-1 16,5 1 0,0-6-16,1 0 15,-1 0-15,-6-6 16,1 0 0,-1 0-16,0-6 15,-5-6 1,-1 6-16,1-5 15,-6-7-15,5 0 16,-5 1 0,-1-7-16,-5 1 15,6-1 1,-6 1-16,-1-1 16,-5 0-1,6 7-15,-6-7 16,6 7-1,-6-1-15,-1 0 16,1 7 0,0-7-16,0 6 15,0-5-15,-6 5 16,6-6 0,-6 6-1,0 1-15,0-1 0,-6-6 16,6 1-1,-6-1-15,0-5 16,0-1 0,-5 0-16,5 1 15,-6-1-15,0 7 16,0-7 0,1 7-16,5-1 15,-6 6 1,6-5-16,-6 5 15,6-6 1,1 6-16,-1 1 16,6-1-16,-6 0 15</inkml:trace>
  <inkml:trace contextRef="#ctx0" brushRef="#br0" timeOffset="712.93">7097 6061 0,'0'0'0,"0"0"0,0 0 15,0 0 1,0 0-16,0 0 16,0 0-16,0 0 15,-30-23 1,24 17-16,1-3 16,-1 0-1,0 0-15,0 4 16,0 2-1,0-3-15,6 0 16,0 0-16</inkml:trace>
  <inkml:trace contextRef="#ctx0" brushRef="#br0" timeOffset="1667.32">7767 5068 0,'0'0'0,"0"0"16,0 0-16,0 0 15,0 0-15,0 0 16,0 0-1,0 0-15,0 0 16,0 0 0,18-30-16,-7 24 15,1-5-15,0 5 16,0 0 0,5 6-16,1 0 15,5 0 1,19 12-16,5 11 15,6 12 1,5 12 0,-11 6-16,-11 6 15,-13 6-15,-5 5 16,-12-5-16,-12 6 16,-6-7-1,0-5-15,-5-12 16,5-12-1,0-11-15,0-1 16,7-5 0,-1-6-16,0 0 15,6-1-15,-6-5 16,6 6 0,-6-6-16,6 0 15,0 0 1,0 0-16,0-1 15,0 1 1,6 0-16,-6 0 16,6 0-16,0-6 15,0 6 1,5-6-16,7 6 16,5-6-1,-5 0-15,6 0 16,-7 0-1,7 0-15,-7 0 16,1 0-16,0 0 16,-7 0-1,-5 0-15,6 0 16,-6 0 0,6 0-16,-1-6 15</inkml:trace>
  <inkml:trace contextRef="#ctx0" brushRef="#br0" timeOffset="3215.71">8855 5015 0,'0'0'0,"0"0"0,0 0 15,0 0-15,0 0 16,0 0-16,0 0 15,0 0 1,0 0-16,0 0 16,0 0-1,0 0-15,0 0 16,0 0 0,0 0-16,-12-41 15,12 23-15,-6 0 16,6 1-1,-6-1-15,6 0 16,-6 1 0,6-1-16,-6 0 15,1-5 1,5 5-16,-6-5 16,6 5-16,-6-5 15,6 5 1,-6 0-1,6 1-15,-6-7 16,6 7-16,0-1 16,0 6-1,0-5-15,0 5 16,0 0-16,0 6 16,0-6-1,0 7-15,0-1 16,0 6-1,6-6-15,-6 6 16,6 0-16,-6 0 16,0 0-1,0 0-15,0 0 16,53 64 0,-18-22-16,12-1 15,0 12 1,6-6-16,-12-6 15,0 0 1,-5-6-16,-7-5 16,0-1-16,-5-5 15,-6-7 1,-7-5-16,1 0 16,0 0-1,-6-7-15,5 1 16,-5-6-1,0 0-15,-6 0 16,6 0-16,-6-6 16,6 1-1,-6-1-15,6-6 16,-6 0 0,6 0-16,-6 1 15,0-1 1,0 0-16,0 0 15,0 1-15,0-1 16,0 0 0,0-6-16,0 1 15,0-1 1,0 0-16,0-5 16,6-1-1,-6 1-15,0-1 16,0 1-16,0-1 15,0 1 1,0-1-16,0 1 16,0-1-1,0 7-15,0-1 16,0 0 0,0 7-16,0-1 15,0 6-15,0 0 16,0 0-1,0 0-15,0 0 16,5 1 0</inkml:trace>
  <inkml:trace contextRef="#ctx0" brushRef="#br0" timeOffset="5834.3">11509 4827 0,'0'0'0,"0"0"0,0 0 15,0 0 1,0 0-16,0 0 16,0 0-1,0 0-15,0 0 16,-29 17-16,11-5 16,-5 0-1,-12 11-15,-12 7 16,-12-1-1,-9 12-15,-8-5 16,5 5-16,12-6 16,6-6-1,6 1-15,6-7 16,12 1 0,-1-7-16,1-5 15,5 0 1,7 0-16,5-6 15,0-1 1,1 1-16,5-6 16,6 6-16,-6-6 15,6 6 1,0-6-16,0 0 16,0 0-16,0 0 15,0 0 1,6 0-16,0 0 15,11 0 1,13 6-16,23 0 16,23 0-1,6 6-15,1-7 16,-13 7 0,-5-6-16,-18 0 15,0 0-15,-15 0 16,1 0-1,-4-1-15,-6 1 16,-2 0 0,0 0-16,-7-6 15,1 6 1,0-6-16,-4 6 16,1-6-16,-3 6 15,-3-6 1,-3 0-16,0 0 15,0 0 1</inkml:trace>
  <inkml:trace contextRef="#ctx0" brushRef="#br0" timeOffset="6432.46">10807 5609 0,'0'0'0,"0"0"16,0 0-16,0 0 16,0 0-16,0 0 15,0 0 1,0 0-16,0 0 15,0 0 1,0 0-16,0 0 31,29 5-31,-23-5 0,6 0 16,17 0 0,12 6-16,6 0 15,12 0-15,0 0 16,-6 0-1,-6 0-15,-6 0 16,0 0 0,-11-1-16,-1 1 15,-2 0-15,-7 0 16,-2 0 0,-4 0-16,-2-6 15,0 0 1,0 0-16</inkml:trace>
  <inkml:trace contextRef="#ctx0" brushRef="#br0" timeOffset="7773.12">13050 4650 0,'0'0'0,"0"0"16,0 0-1,0 0-15,0 0 16,0 0 0,-35 12-16,23-12 15,-3 6 1,0 0-16,1 0 16,-4 0-16,-5 11 15,-13 13 1,-20 28-16,-17 31 15,-12 28 1,14 1-16,18-12 16,15-18-1,12-12-15,8-11 16,6-18-16,3-6 16,6-12-1,3-11-15,6 6 16,6-7-1,3-5-15,8 0 16,4 0-16,2-12 16,0 0-1,1 0-15,2-12 16,1 0 0,-1 0-16,-3-11 15,1 5 1,-1-5-16,-2-1 15,-1 1-15,0 5 16,4-6 0,-1 1-16,4-1 15,-1 1 1,-6-1-16,1 1 16,-7-1-1,-2 7-15,-3-7 16,-3 6-1,-1 1-15,-2 5 16,-3-6-16,0 7 16,0-7-1,-3 6-15,0-5 16,0 5 0,-1-6-16,1 6 15,-3 1-15,0-1 16,0 0-1,0-5-15,0 5 16,0 0 0,0 0-16,0 1 15,0-1-15,0 0 16,0 0 0,0 6-16,0-5 15,0 5 1,0-6-16,0 6 15,0-6 1,0 6-16,0-5 16,0 5-16,0-6 15,0 6 1,0-6-16,3 1 16</inkml:trace>
  <inkml:trace contextRef="#ctx0" brushRef="#br0" timeOffset="8385.04">13788 5362 0,'0'0'0,"0"0"0,0 0 15,0 0 1,0 0-16,0 0 16,0 0-1,0 0-15,0 0 16</inkml:trace>
  <inkml:trace contextRef="#ctx0" brushRef="#br0" timeOffset="9798.23">14878 4668 0,'0'0'0,"0"0"16,0 0-16,0 0 15,0 0 1,0 0-16,0 0 16,-32 0-1,26 0-15,0 0 16,0 0-1,-2 6-15,-1 0 16,0 0 0,-3-1-16,-2 7 15,-4 0-15,-3 6 16,1-1 0,-1 7-16,1-1 15,5 12 1,3 7-16,6-1 15,6 6 1,6 0-16,3 0 16,3-6-16,2-6 15,1 1 1,0-7-16,2-5 16,4-7-1,0 1-15,2-6 16,4-7-16,-1 1 15,0 0 1,1-6-16,-1 0 16,4-6-1,-1 0-15,-2 1 16,-4-1 0,1 0-16,-7-6 15,1 0-15,-3 1 16,-4-1-1,1 0-15,-3-6 16,0 1 0,-3-1-16,0 0 15,-3 1 1,-1-1-16,1 6 16,0-5-16,-3-1 15,0 6 1,0 1-16,0-1 15,0 0 1,0 0-16,-3 1 16,0-1-1,1 0-15,-1 0 16,0 1-16,-3-1 16,0 0-1,0 6-15,-3-6 16,0 7-1,-2-7-15,-1 6 16,0-6 0,0 0-16,3 6 15,1-5-15,2 5 16,3-6 0,3 6-16,0-11 15,6-25 1</inkml:trace>
  <inkml:trace contextRef="#ctx0" brushRef="#br0" timeOffset="10716.16">15951 4403 0,'0'0'0,"0"0"16,0 0-16,0 0 15,0 0-15,0 0 16,0 0 0,0 0-16,0 0 15,0 0 1,0 0-16,-20 41 16,17-11-1,0 29-15,-6 35 16,-3 29-1,-5 12-15,-1-5 16,0-19-16,7-22 16,-1-19-1,3-11-15,3-12 16,3-6 0,0-17-16,0-1 15,3-11-15,0-6 16,0 0-1,0 0-15,0-6 16</inkml:trace>
  <inkml:trace contextRef="#ctx0" brushRef="#br0" timeOffset="13431.94">4310 6967 0,'0'0'0,"0"0"16,0 0 0,0 0-16,0 0 15,0 0-15,0 0 16,0 0-1,0 0-15,-18 41 16,12 3 0,0 24-16,-5 26 15,5 26 1,-6 21-16,6 12 16,0 9-16,0-9 15,0-9 1,6-15-16,0-17 15,0-15 1,0-15-16,6-11 16,-6-12-1,0-15-15,6-12 16,-6-11-16,6-7 16,-6-5-1,0-6-15,0 0 16</inkml:trace>
  <inkml:trace contextRef="#ctx0" brushRef="#br0" timeOffset="14522.2">5280 8140 0,'0'0'0,"0"0"15,0 0-15,0 0 16,0 0 0,0 32-16,0-14 15,0 5 1,6 7-16,0 2 16,0 0-16,-1 1 15,7-4 1,0-2-16,0-1 15,5 0 1,7-2 0,-1-3-16,1-1 15,11-2-15,6-4 16,6-2-16,0-6 16,0-6-1,0-3-15,-5-3 16,-1-3-1,-12 1-15,1-1 16,-13 0 0,1 0-16,-6-3 15,-6 4 1,5-4-16,-5 0 16,-6 3-16,6-2 15,-6-1 1,0 3-1,0-3-15,0 12 16,-6-29-16,6 14 16,-6-3-16,-5 1 15,-1-4 1,0 1-16,-6-4 16,1 4-1,-7-4-15,1 3 16,-1 1-1,1-1-15,-1 4 16,1-1-16,-1 3 16,1 4-1,5 2-15,6 0 16,-5 3 0,5 0-16,0 0 15,0 0 1,0 3-16,1 1 15,-1 2-15,6 0 16,0 0 0,0 0-16,6 0 15,-6-3 1,6 0-16,0 0 16</inkml:trace>
  <inkml:trace contextRef="#ctx0" brushRef="#br0" timeOffset="16232.41">6991 8019 0,'0'0'0,"0"0"15,0 0-15,0 0 16,0 0 0,0 0-16,0 0 15,0 0 1,0 0-16,-30 0 15,19 0-15,5 0 16,-6 0 0,-6 0-16,1 3 15,-1 0 1,1 0-16,-7 3 16,6 3-1,-5 3-15,5 2 16,-5 7-16,5 5 15,0 4 1,7 2 0,-1 0-1,6-2-15,6-4 16,0-5-16,0-4 16,6 4-16,0 0 15,6-4-15,-1 1 16,1-3-1,6-4-15,5 1 16,-5-6 0,-1-3-16,1-3 15,6-3 1,-1-3-16,1-3 16,5-5-16,6-7 15,-5-3 1,5-2-16,-11 2 15,-1 1 1,1 2-16,-7 1 16,-5 2-1,0 6-15,0 4 16,-7 2-16,1 3 16,0 3-1,-6 0-15,6 3 16,-6 3-1,6 5-15,6 10 16,-1 14 0,13 24-16,-1 26 15,1 21-15,-6 15 16,-1-1 0,-11-2-16,0-7 15,-12-8 1,0-6-16,-6-11 15,-5-7 1,-7-8-16,1-10 16,-7-8-16,-5-9 15,6-5 1,-7-7-16,13-9 16,-1-8-16,1-3 15,11-6 1,-5-3-16,5-3 15,0-3 1,6-3-16,-6-3 16,6 0-1,1-3-15,-1 1 16,0-1-16,6 0 16,0 0-1,0-2-15,0 14 16,12-47-1,-1 14-15,7-5 16,11-3 0,1-6-16,5 0 15,6 0 1,6 0-16,0 3 16,0 0-16,-6 2 15,-5 1 1,5 3-1,-6 3-15,0 2 16,13 1-16,-1 0 16,5-1-16,1 1 15,0-3 1,-6 0-16,-5 5 16,-7 7-1,-12 5-15,-5 6 16,-6 3-1,-1 4 1,-5 2-16,0 0 16,0 0-16</inkml:trace>
  <inkml:trace contextRef="#ctx0" brushRef="#br0" timeOffset="18039.73">1611 8631 0,'0'0'0,"0"0"0,0 0 16,35 3-1,-11 5-15,5 7 16,1 3 0,-1-1-16,-5-2 15,-7-3-15,-5-3 16,0-3 0,-6 0-16,-1-4 15,1 1 1,-6-3-16,6 0 15,-6-3-15,6-2 16,-6-7 0,6-6-16,-6-5 15,6-10 1,-6-5-16,6-9 16,-6-9-1,0-8-15,0-4 16,-6-6-16,0 4 15,0 2 1,0 1-16,-6 2 16,7-3-1,-7-2-15,6-1 16,-6-5 0,6 2-16,-5 4 15,5 2-15,-6 3 16,6 4-1,0 5-15,0 3 16,0 6 0,0 6-16,6 3 15,0 2 1,0 7-16,0-1 16,6 4-16,0 0 15,0 2 1,0 6-16,0 4 15,0 2 1,6 3-16,-7 3 16,7 3-1,-6 3-15,6 0 16,-12 0-16,53 27 16,11 20-1,36 44-15,24 35 16,5 24-1,-11-3-15,-18-3 16,-6-3 0,-6-11-16,-6-7 15,-5-5-15,-18-9 16,-1-7 0,-11-4-16,6-1 15,0-9 1,-6-15-16,0-11 15,-6-15 1,-5-15-16,-7-8 16,1-7-16,-13-5 15,1-6 1,-1-3-16,-5-6 16,0-3-1,0-8-15,-1-13 16,1-14-16,0-15 15,0-12 1,-6 1-16,-1-10 16,1-5-1,-6-3-15,6-3 16,-6 5 0,0 7-16,0-1 15,0 1-15,0-3 16,0-1-1,0 1-15,0 2 16,0 7 0,0 2-16,0 4 15,0-1 1,0 0-16,0 6 16,0 4-16,0 2 15,0 6 1,0 8-16,0 4 15,0 6 1,0 2-16,0 4 16,0 2-1,0 1-15,0 2 16,0 6-16,0 0 16,6 4-1,-6 5-15</inkml:trace>
  <inkml:trace contextRef="#ctx0" brushRef="#br0" timeOffset="19332.81">9472 7525 0,'0'0'0,"0"0"0,0 0 15,0 0-15,-35 9 16,11-3-16,-5 3 16,-6 3-1,-1 2 1,-11 10-16,0 8 16,0 6-1,6 7-15,0 4 16,12 7-16,-1 9 15,7 14 1,5 13-16,0 2 16,7 0-16,11-12 15,0-6 1,11-2-16,7-4 16,5-5-1,7-9-15,17-6 16,0-9-16,0-11 15,0-10 1,0-8 0,-6-6-16,0-9 15,1-6-15,16-9 16,1-8 0,0-6-16,0-4 15,-12-2-15,-12 0 16,0 0-1,-11 2-15,-1-5 16,1 0 0,-7-3-16,-5-6 15,0-3 1,0 3-16,-6 3 16,-6 3-1,0 0-15,0 3 16,-6-3-16,0 0 15,-6 2 1,6 1-16,-6 3 16,1 3-1,-7-1-15,0 4 16,1 0-16,-7 2 16,7 4-1,-7 2-15,7 4 16,-1 5-1,6 3-15,6 4 16</inkml:trace>
  <inkml:trace contextRef="#ctx0" brushRef="#br0" timeOffset="19745.36">10824 8854 0,'0'0'0,"0"0"0,0 0 16,0 0-1,0 0-15,0 0 16,0 0 0,0 0-16,0 0 15</inkml:trace>
  <inkml:trace contextRef="#ctx0" brushRef="#br0" timeOffset="20449.29">11254 7437 0,'0'0'0,"0"0"0,0 0 16,35-9 0,-6 1-16,7-7 15,8 0 1,0 0-16,0 4 16,-3 2-16,-3 3 15,-5 3 1,-4 3-16,0 6 15,4 9 1,2 14-16,3 21 16,-5 18-16,-10 14 15,-14 6 1,-6 6-16,-9 9 16,-6 9-1,-3-3-15,-5-12 16,2-12-1,1-18 1,-1-11-16,6-9 16,0-11-16,7-7 15,2-5-15,0-10 16,3 1 0,3-3-16,3-1 15,2 1-15,4 0 16,3-3-1,5 0 1,13-4-16,11 1 16,12 0-16,8 0 15,-2 0 1,-9 0-16,-9 0 16,-9 3-1,-5-1-15,-4 1 16,1 3-16,-1 0 15</inkml:trace>
  <inkml:trace contextRef="#ctx0" brushRef="#br0" timeOffset="21964.93">14605 7302 0,'0'0'0,"0"0"0,0 0 16,0 0-1,0 0-15,0 0 16,-47 12 0,18-6-16,-10 2 15,-2 4 1,-9 6-16,-12 8 15,-14 10 1,-15 8-16,-6 9 16,12 2-16,17-2 15,18-6 1,15-8-16,8-10 16,7-8-16,5-4 15,3-5 1,3-3-1,4-3-15,2 0 16,0-1-16,3-2 16,0 0-1,0 0-15,3 0 16,3 0 0,5 3-16,16 0 15,20 0-15,15-3 16,11-3-1,9 0-15,4-3 16,8-3 0,3 0-16,-9 0 15,-12 3-15,-17 0 16,-12 0 0,-9 0-16,-11 0 15,-7 0 1,-5 3-16,-3 0 15,-6-2 1,-3 2-16</inkml:trace>
  <inkml:trace contextRef="#ctx0" brushRef="#br0" timeOffset="22347.79">13888 8184 0,'0'0'0,"0"0"0,0 0 15,0 0-15,0 0 16,29 20-1,-11-14-15,2 0 16,7 0 0,2 3-16,6-3 15,7 3 1,8 2-16,17 4 16,16 3-1,11-1-15,0 1 16,-15-3-16,-11-4 15,-10 1 1,-5 0-16,3 3 16</inkml:trace>
  <inkml:trace contextRef="#ctx0" brushRef="#br0" timeOffset="22983.09">16098 6555 0,'0'0'0,"9"30"16,3 17-16,6 47 15,2 38-15,-2 27 16,-6 14 0,-7-2-16,1-4 15,-6 16 1,0-10-16,0 0 16,-3 7-1,3-21-15,0-21 16,0-30-1,3-28-15,0-24 16,0-21-16,3-20 16,0-12-1</inkml:trace>
  <inkml:trace contextRef="#ctx0" brushRef="#br0" timeOffset="23626.1">16819 7993 0,'0'0'0,"0"0"16,0 0-16,0 0 15,-12 59 1,3-15-16,0 9 16,3-3-16,3-9 15,3-6 1,3 0 0,6-2-16,12 2 15,11 3-15,18-3 16,9-5-1,0-10-15,-3-8 16,-6-6-16,-6-6 16,0-6-1,3-9-15,-6-5 16,-6-7 0,-8-2-16,-13-3 15,-11-1 1,-9-2-16,-8-6 15,-10-6-15,-5-3 16,-1 6 0,1 9-16,3 5 15,2 7 1,1 5-16,-1 3 16,3 4-1,4 2-15,-1 3 16,3 3-1,1 0-15,-1 0 16,-3 0-16,7 3 16,-4 0-1,-3 3-15</inkml:trace>
  <inkml:trace contextRef="#ctx0" brushRef="#br0" timeOffset="24831.64">18594 7913 0,'0'0'0,"0"0"16,0 0-1,-38 0-15,12-3 16,-10 3-16,-5 0 16,-3 3-1,0 0-15,3 3 16,6 3 0,2 3-1,4 0-15,5-1 16,4 7-16,2 3 15,0 8-15,1 15 16,-1 12 0,4 6-16,2 2 15,6-8 1,6-12-16,3-8 16,6-7-1,2-6-15,4-8 16,3-6-1,5-6-15,10-6 16,11-9-16,14-11 16,7-10-1,-3-11-15,-6-9 16,-12 3 0,-9 3-16,-8 6 15,-10 9-15,-5 2 16,-3 7-1,-3 5-15,-3 4 16,0 2 0,-1 3-16,1 3 15,-3 0 1,0 3-16,3 0 16,0 3-16,0 0 15,0 3 1,3 9-16,9 20 15,14 33 1,15 32-16,9 27 16,-3 11-1,-12-3-15,-11-14 16,-15-12-16,-12-9 16,-9-3-1,-9-3-15,-8-6 16,-7-14-1,1-16-15,0-10 16,-1-10-16,4-15 16,0-8-1,-1-6-15,1-6 16,-7-12 0,1-11-16,0-15 15,5-15 1,16-3-16,11 3 15,15-3-15,8-9 16,13 1 0,8-7-1,6 3-15,9 7 16,8 5-16,1 12 16,-6 8-1,-12 10-15,-9 8 16,-9 7-16,-5 2 15,-6 3 1</inkml:trace>
  <inkml:trace contextRef="#ctx0" brushRef="#br0" timeOffset="25822.19">20861 6837 0,'0'0'0,"0"0"16,0 0 0,0 0-16,0 0 15,0 0 1,-29 6-16,8 0 15,-6 6-15,-2 3 16,0 2 0,-1 7-16,-2 5 15,0 9 1,2 9-16,1 6 16,2 9-1,4 6-15,2 8 16,4 6-16,5 4 15,6-1 1,9-3-16,3-2 16,6-7-1,2-5-15,4-9 16,0-12 0,-4-6-16,4-9 15,0-5-15,2-7 16,4-8-1,2-6-15,9-9 16,12-9 0,15-14-16,6-15 15,-1-18 1,-11-12-16,-12-8 16,-8-6-16,-10 2 15,-8 4 1,-9 2-16,-7 4 15,-2 2 1,-5 4-16,-4 8 16,-3 9-1,-6 6-15,-2 9 16,-1 5-16,1 4 16,-1 5-1,6 6-15,4 7 16,5 2-1,3 3-15</inkml:trace>
  <inkml:trace contextRef="#ctx0" brushRef="#br0" timeOffset="26128.46">22113 8216 0,'0'0'0,"0"0"15,0 0-15,0 0 16,0 0-1,0 0-15,0 0 16,0 0-16,0 0 16,-26-44-1,23 18-15</inkml:trace>
  <inkml:trace contextRef="#ctx0" brushRef="#br0" timeOffset="26802.27">22825 7087 0,'0'0'0,"0"0"16,0 0-16,0 0 16,-33 9-1,16 0-15,-4 3 16,-2 5-1,-1 4-15,4 2 16,2 10-16,3 2 16,6 12-1,9 9 1,9 20-16,18 27 16,23 12-16,14-9 15,4-24 1,-6-20-16,-6-18 15,-1-18 1,4-11-16,-3-12 16,3-12-16,3-11 15,-7-16 1,-8-17-16,-8-14 16,-13-13-1,-14-5-15,-9-3 16,-15-6-16,-11-3 15,-13 6 1,-5 11-16,-6 16 16,3 17-1,3 14-15,6 13 16,5 8 0,4 3-16,5 3 15,6 3-15,1 3 16</inkml:trace>
  <inkml:trace contextRef="#ctx0" brushRef="#br0" timeOffset="27348.33">24027 6476 0,'0'0'0,"0"0"0,0 0 15,0 0-15,0 0 16,0 0 0,0 0-16,0 32 15,3-11 1,0 11-16,0 21 15,6 29-15,0 30 16,2 26 0,4 15-16,-3 6 15,2-9 1,-2-15-16,0-12 16,-3-20-1,0-23-15,-1-19 16,1-13-1,-3-13-15,0-12 16,0-8-16,-3-12 16</inkml:trace>
  <inkml:trace contextRef="#ctx0" brushRef="#br0" timeOffset="29881.82">8808 10694 0,'0'0'0,"0"0"0,0 0 0,-6 30 0,0 11 15,-6 24 1,-5 26-16,5 21 15,-6 8 1,0 7-16,1-4 16,-1-8-16,6-4 15,-5-2 1,5-9-16,6-18 16,-6-14-1,7-18-15,5-12 16,-6-5-1,6-10-15,0-5 16,0-7-16,0-2 16,0-3-1,0-3-15,0 0 16</inkml:trace>
  <inkml:trace contextRef="#ctx0" brushRef="#br0" timeOffset="30726.17">9025 10615 0,'0'0'0,"0"0"16,0 0-16,6 41 16,0 0-1,12 24-15,5 9 16,7 2-1,-1-2 1,6 2 0,6 6-16,6 6 15,0 9-15,6 3 16,6 6-16,6 6 16,0-3-16,5-9 15,-11-18 1,-12-20-16,-12-18 15,-5-15 1,-7-5-16,-5-10 16,-1-2-16,-5-6 15,6-6 1,-1-6-16,7-8 16,-1-19-1,7-20-15,-1-14 16,1-10-1,-13 1-15,1-1 16,0 1-16,-7 2 16,1-2-1,0 5-15,-6 7 16,-6 2 0,6 3-16,-6-3 15,5 1 1,-5-4-16,0 0 15,0 4 1,0 5-16,0 6 16,6 6-16,-6 6 15,6 2 1,-6 1-16,6 3 16,0 2-1,0 4-15,0-1 16,-6 7-16,6 2 15,-6 3 1,6-2-16,5-13 16</inkml:trace>
  <inkml:trace contextRef="#ctx0" brushRef="#br0" timeOffset="31516.8">11736 10424 0,'0'0'0,"0"0"16,38 15 0,15 2-16,35 13 15,24 2 1,2 0-1,-2-2-15,-6-7 0,-9-2 16,-18-6 0,-20-4-16,-15-2 15,-14-3 1,-10 0-16,-5-3 16,-6 0-1,-3 0-15,-6 0 16,-3 0-16,-6 5 15,-15 10 1,-20 9-16,-15 5 16,-5 6-1,5-3-15,6-2 16,6-4 0,3-2-16,0-1 15,0-2-15,3-1 16,-1-2-1,7-4-15,6-2 16,5 0 0,7-6-16,2-1 15,6-2 1,0 0-16,3-3 16</inkml:trace>
  <inkml:trace contextRef="#ctx0" brushRef="#br0" timeOffset="31981.55">11748 11685 0,'0'0'0,"0"0"0,0 0 15,0 0-15,0 0 16,0 0 0,0 0-16,52-14 15,-7 2 1,19-3-16,16-6 15,5 1 1,-3 2-16,0 1 16,1 2-16,-4 0 15,-11 6 1,-9 4-16,-12 2 16,-12 0-1,-9 0-15,-5 0 16,-3 0-16,-4 0 15,1 0 1,3-3-16,8-6 16</inkml:trace>
  <inkml:trace contextRef="#ctx0" brushRef="#br0" timeOffset="32925.54">14825 9895 0,'0'0'0,"0"0"16,0 0-16,0 0 15,0 0 1,0 38-16,3-6 16,0 24-16,3 30 15,3 25 1,3 19-16,0 14 15,-4 3 1,1-3-16,0-9 16,-3-20-1,0-18-15,0-21 16,0-17-16,-1-21 16,1-17-1,-3-16-15</inkml:trace>
  <inkml:trace contextRef="#ctx0" brushRef="#br0" timeOffset="33579.73">15713 10844 0,'0'0'0,"0"0"16,0 0-16,0 0 16,-3 36-1,0-16-15,3 1 16,0 5-16,0 4 15,0 2 1,3 6-16,3 3 16,3 1-1,6-1-15,5-3 16,7-6 0,5-5-16,3-10 15,1-8-15,-4-6 16,-3-6-1,1-3-15,-4-5 16,-2-4 0,-7-3-16,-5 1 15,-3-7 1,-6 1-16,-6-4 16,-6-8-1,-5-3-15,-10-6 16,-8-1-16,-4 7 15,1 3 1,3 6-16,2 5 16,7 6-1,5 4-15,4 2 16,2 0-16,3 3 16,0 3-1,3 4-15,3-1 16,0 3-1,0 3-15,-5 2 16</inkml:trace>
  <inkml:trace contextRef="#ctx0" brushRef="#br0" timeOffset="34615.22">16692 10733 0,'0'0'0,"0"0"0,-44 53 16,6-3-1,-3 5-15,6-2 16,8-9 0,12-8-16,9-10 15,9-2 1,6-1-16,9 1 16,5-4-16,4-2 15,2-6 1,1-6-16,2-3 15,3-6 1,9-6-16,0-6 16,-2-3-1,-7-2-15,-12-1 16,-5 1-16,-6 2 16,-6 3-1,0 1-15,-3 2 16,-1 3-1,1 3-15,0 3 16,0 0 0,0 3-16,3 0 15,3 3-15,9 9 16,5 12 0,6 20-16,1 17 15,-7 19 1,-5 8-16,-9 0 15,-12-6 1,-6-2-16,-9-7 16,-2-8-16,-1-12 15,1-15 1,-1-11-16,6-7 16,1-8-1,2-6-15,3-3 16,0-6-16,1-3 15,-1-9 1,3-8-16,3-7 16,9-8-1,8-15-15,16-9 16,11-5 0,6-1-16,0 7 15,-3 11-15,-3 8 16,0 7-1,-2 9-15,-7 5 16,-5 9 0,-4 6-16,-2 3 15</inkml:trace>
  <inkml:trace contextRef="#ctx0" brushRef="#br0" timeOffset="35211.92">18494 10283 0,'0'0'0,"0"0"0,0 0 16,0 0 0,0 0-16,0 0 15,-29 44-15,11-18 16,-8 13 0,-4 8-16,4 9 15,3 8 1,5 7-1,9-4-15,9-5 16,6-6-16,6-3 16,5-6-16,7-3 15,2-9 1,4-11-16,-4-12 16,1-9-1,-1-6-15,3-15 16,7-14-16,2-18 15,-6-15 1,-5-8-16,-13-4 16,-5-5-1,-9-3-15,-3-1 16,-5 10 0,-1 14-16,3 21 15,0 14 1,3 13-16,0 8 15,0 6-15</inkml:trace>
  <inkml:trace contextRef="#ctx0" brushRef="#br0" timeOffset="35467.6">19097 11133 0,'0'0'0,"0"0"15,0 0-15,0 0 16,0 0-1,0 0-15,-9-45 16,9 16-16</inkml:trace>
  <inkml:trace contextRef="#ctx0" brushRef="#br0" timeOffset="36064.94">19794 10248 0,'0'0'0,"0"0"15,0 0-15,0 0 16,-36 53 0,25 2-16,2 28 15,9 14-15,6 9 16,8-1-1,13-5-15,8-14 16,6-22 0,3-23-16,1-23 15,-7-18 1,12-20-16,12-28 16,8-28-16,-8-18 15,-18-3 1,-21 3-1,-17 6-15,-15-1 16,-11 7-16,-7 9 16,-2 17-16,-6 18 15,-6 20 1,-9 15-16,-15 15 16,-9 11-1,13 7-15,8 2 16,12 0-1</inkml:trace>
  <inkml:trace contextRef="#ctx0" brushRef="#br0" timeOffset="36516.48">20943 9813 0,'0'0'0,"0"0"15,0 0-15,9 32 16,-3-6-16,0 10 16,0 5-1,0 3-15,-1 6 16,-2 9 0,0 11-16,0 13 15,3 19 1,0 10-16,3 3 15,3-9 1,-1-21-16,-2-26 16,0-15-16,-3-21 15,-3-11 1,-3-9-16</inkml:trace>
  <inkml:trace contextRef="#ctx0" brushRef="#br0" timeOffset="37522.04">14990 11641 0,'0'0'0,"0"0"0,0 0 15,0 0 1,0 0-16,47 0 15,-20 0-15,8 3 16,18 3 0,20 0-16,27 0 15,33 0 1,22-6-16,19 0 16,32-3-16,14-6 15,6 0 1,7 0-16,2 0 15,0 3 1,-3 1-16,3-1 16,-5 0-1,-1 3-15,3 0 16,1 0 0,-7 0-16,0 3 15,1 0-15,2 0 16,-6-3-1,1 0-15,-12-3 16,-18 3 0,0 0-16,-27 0 15,-11 3-15,-12 3 16,-12 0 0,-8 3-16,-13 0 15,-14-3 1,-14 0-16,-4-3 15,-8 0 1,-10 0-16,-8 0 16,-14 0-1,-13 0-15,-8 0 16,-9 0-16,-7 0 16</inkml:trace>
  <inkml:trace contextRef="#ctx0" brushRef="#br0" timeOffset="38119.17">16392 12223 0,'0'0'0,"-17"33"0,5 8 16,3 20 0,3 7-16,6 0 15,9 2 1,3 1-16,3-1 16,-1-5-16,1-6 15,-3-9 1,0-9-16,-4-6 15,1-5 1,-3-10-16,0-5 16,0-3-1,0-4-15</inkml:trace>
  <inkml:trace contextRef="#ctx0" brushRef="#br0" timeOffset="38697.57">17286 12699 0,'0'0'0,"0"0"15,0 0-15,0 0 16,-12 30-16,12-10 15,3 10 1,3 8-16,12 15 16,11 9-1,12-1-15,6-5 16,0-15 0,-5-14-16,-7-15 15,-6-9-15,1-12 16,2-9-1,0-11-15,-8-9 16,-9-7 0,-10 1-16,-7 0 15,-13-3 1,-9 3-16,-14 3 16,-9 9-16,-6 11 15,6 15 1,0 15-16,-6 17 15</inkml:trace>
  <inkml:trace contextRef="#ctx0" brushRef="#br0" timeOffset="39550.33">18559 12638 0,'0'0'0,"0"0"15,0 0-15,-35 0 16,8 0 0,-8 3-16,-3 3 15,-3 2 1,2 7-16,7 6 16,9 8-1,5 12-15,12 6 16,9 3-16,15 3 15,11-3 1,9-9-16,3-11 16,-2-16-1,-7-11-15,-3-12 16,4-14-16,-4-15 16,-2-18-1,-10-6-15,-5 0 16,-6 7-1,-3 13-15,-3 10 16,0 9 0,0 8-16,3 6 15,0 6 1,0 3-16,5 6 16,13 20-16,20 33 15,15 38 1,6 27-16,-9 2 15,-9 1 1,-18-10-16,-14-5 16,-12-6-1,-12-1-15,-14 1 16,-12-17-16,-7-25 16,-2-20-1,6-20-15,9-21 16,0-18-1,-1-26-15,4-33 16,14-29 0,15-14-16,21-18 15,26-6-15,23 11 16,16 27 0,2 24-16,-6 29 15,-20 26 1,-18 19-16</inkml:trace>
  <inkml:trace contextRef="#ctx0" brushRef="#br0" timeOffset="40140.32">20279 11956 0,'0'0'0,"-12"41"15,6 6 1,0 26-16,3 21 16,3 3-1,3-5-15,3-13 16,6-17-16,6-12 15,2-15 1,4-12-16,-1-11 16,1-9-1,2-9-15,7-8 16,2-16-16,0-11 16,-6-9-1,-8-3-15,-9 0 16,-6 6-1,-9 0-15,-9-6 16,-14 0-16,-10 6 16,-5 9-1,-3 12-15,9 14 16,8 9 0</inkml:trace>
  <inkml:trace contextRef="#ctx0" brushRef="#br0" timeOffset="40419.97">21290 12891 0,'0'0'0,"0"0"16,0 0 0,0 0-16,-38-21 15,20 0-15</inkml:trace>
  <inkml:trace contextRef="#ctx0" brushRef="#br0" timeOffset="40938.47">21334 12079 0,'0'0'0,"0"0"0,0 0 16,44-12-16,-5-2 16,8-10-1,6-5-15,-1-1 16,-5 4-1,-11 11 1,-13 9-16,-11 9 0,-6 12 16,-9 20-1,-15 39-15,-14 37 16,-12 10 0,-3-9-16,3-15 15,8-21 1,16-23-16,11-24 15,12-14-15,6-6 16,11-9 0,27-12-16,42-14 15,31-15 1,7-3-16,-16 5 16,-20 16-1,-17 11-15,-12 9 16,-9 12-16</inkml:trace>
  <inkml:trace contextRef="#ctx0" brushRef="#br0" timeOffset="44481.32">10730 16486 0,'0'0'0,"0"0"0,0 0 0,0 0 0,0 0 16,0-47-1,6-6-15,0-38 16,6-30 0,0-23-16,-1-9 15,7 1-15,-12 13 16,6 7 0,-6 6-16,-1 8 15,1 3 1,-6 12-16,0 18 15,0 15 1,0 8-16,0 12 16,6 12-1,-6 11-15,6 10 16,0 11-16,0 6 16,-6 0-1,70 50-15,13 32 16,17 39-1,-12 17-15,-12-6 16,-11-11 0,-6-7-16,0-5 15,-7-15-15,-2-9 16,-5-8 0,-7-4-16,-3-2 15,0-4 1,-5-5-16,-4-6 15,-2-12 1,-1-6-16,-2-5 16,-4-4-16,-2-5 15,0-7 1,-3-8-16,-4-6 16,1-6-1,0-12-15,6-23 16,2-35-16,1-33 15,3-29 1,2-21-16,1 0 16,-1 3-1,-2 12-15,-4 15 16,-2 17 0,-6 21-16,-3 17 15,0 12-15,-3 12 16,-3 3-1,2 3-15,1 3 16,0-3 0,6-3-16</inkml:trace>
  <inkml:trace contextRef="#ctx0" brushRef="#br0" timeOffset="45214.63">13097 14746 0,'0'0'0,"0"0"0,0 0 15,0 0 1,0 0-16,0 0 16,32 0-16,-2 0 15,20 2 1,29 1-16,18 3 15,6 0 1,-9 3-16,-15 0 16,-11 3-1,-12-1-15,-15 1 16,-12 0 0,-11 3-16,-9 2 15,-9 4-15,-9 8 16,-9 12-1,-8 6-15,-9 0 16,-12 0 0,-12-2-16,-9-4 15,-2-3 1,5-3-16,12-2 16,12-7-16,11-5 15,10-4 1,8-5-16,6-6 15,6-6 1</inkml:trace>
  <inkml:trace contextRef="#ctx0" brushRef="#br0" timeOffset="45533.47">13353 15763 0,'0'0'0,"0"0"0,38-9 16,9-3-1,26-11-15,19-13 16,13-11 0,1-6-16,-3 3 15,-12 6 1,-17 15-16,-15 11 16,-10 15-1</inkml:trace>
  <inkml:trace contextRef="#ctx0" brushRef="#br0" timeOffset="48364.63">15752 14790 0,'0'0'0,"0"0"16,0 0-16,0 0 15,0 0 1,0 0-16,0 0 16,0 0-1,0 0-15,0 0 16,0 0 0,0 0-16,0 0 15,-9-36-15,15 16 16,11-18-1,16-18-15,14-9 16,11-3 0,4 13-16,-3 8 15,-6 8-15,-9 13 16,-3 8 0,0 6-16,6 4 15,3 5 1,6 6-16,3 3 15,-3-1 1,-9 4-16,-6 3 16,-9 0-1,-2 5-15,-7 4 16,-2 5-16,-6 7 16,-7 5-1,-5 3-15,-6 6 16,-11 18-1,-19 17-15,-14 12 16,-12-3 0,-2-8-16,5-16 15,6-14-15,12-12 16,8-11 0,10-7-16,5-5 15,3-6 1,3-3-16,4-4 15,2 1 1,0-3-16,3 0 16,3-3-1,2 0-15,10 0 16,18 0-16,16 0 16,16 0-1,6 0-15,5 3 16,4 3-16,2 3 15,3 5 1,-8 4-16,-13 3 16,-11 5-1,-12 6-15,-11 1 16,-10 2 0,-8 0-16,-6-2 15,-6-1-15,-9 0 16,-9 4-1,-11 2-15,-18 3 16,-9-3 0,-9 0-16,-2-2 15,-7 2 1,-8 3-16,-9 3 16,3 0-16,8 0 15,13-8 1,11-7-16,0-5 15,-3-7 1,-3-8-16,4-9 16,-1-15-1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7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9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13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43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B2CE0-3F76-4766-A93B-94EF411860D5}" type="slidenum">
              <a:rPr lang="en-US"/>
              <a:pPr/>
              <a:t>14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15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92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9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7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E7357-C13C-4100-BB28-147651F3EA9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31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93D81-B0B2-43B7-B619-5E79C01FCD92}" type="slidenum">
              <a:rPr lang="en-US"/>
              <a:pPr/>
              <a:t>26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6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ired.com/gadgetlab/2010/07/camera-software-lets-you-see-into-the-pas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4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4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2667000" cy="1469571"/>
          </a:xfrm>
        </p:spPr>
        <p:txBody>
          <a:bodyPr>
            <a:normAutofit/>
          </a:bodyPr>
          <a:lstStyle/>
          <a:p>
            <a:pPr algn="l"/>
            <a:r>
              <a:rPr lang="en-US" sz="3600" b="0" dirty="0"/>
              <a:t>RANSAC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-164275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CS5760: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76200" y="1600200"/>
            <a:ext cx="123444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17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514600"/>
            <a:ext cx="5181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209800" y="5995037"/>
            <a:ext cx="769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http://www.wired.com/gadgetlab/2010/07/camera-software-lets-you-see-into-the-past/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2993922" y="2140974"/>
            <a:ext cx="4756356" cy="327660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81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72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477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720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20694" y="6019800"/>
            <a:ext cx="1643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20</a:t>
            </a:r>
          </a:p>
        </p:txBody>
      </p:sp>
    </p:spTree>
    <p:extLst>
      <p:ext uri="{BB962C8B-B14F-4D97-AF65-F5344CB8AC3E}">
        <p14:creationId xmlns:p14="http://schemas.microsoft.com/office/powerpoint/2010/main" val="18123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the best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Unlike least-squares, no simple closed-form solution </a:t>
            </a:r>
          </a:p>
          <a:p>
            <a:endParaRPr lang="en-US" dirty="0"/>
          </a:p>
          <a:p>
            <a:r>
              <a:rPr lang="en-US" dirty="0"/>
              <a:t>Hypothesize-and-test</a:t>
            </a:r>
          </a:p>
          <a:p>
            <a:pPr lvl="1"/>
            <a:r>
              <a:rPr lang="en-US" dirty="0"/>
              <a:t>Try out many lines, keep the best one</a:t>
            </a:r>
          </a:p>
          <a:p>
            <a:pPr lvl="1"/>
            <a:r>
              <a:rPr lang="en-US" dirty="0"/>
              <a:t>Which lines?</a:t>
            </a:r>
          </a:p>
        </p:txBody>
      </p:sp>
    </p:spTree>
    <p:extLst>
      <p:ext uri="{BB962C8B-B14F-4D97-AF65-F5344CB8AC3E}">
        <p14:creationId xmlns:p14="http://schemas.microsoft.com/office/powerpoint/2010/main" val="25724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prstGeom prst="rect">
            <a:avLst/>
          </a:prstGeom>
          <a:noFill/>
          <a:ln/>
        </p:spPr>
      </p:pic>
      <p:sp>
        <p:nvSpPr>
          <p:cNvPr id="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638800" y="28956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27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</a:t>
            </a:r>
            <a:r>
              <a:rPr lang="en-US" i="1" dirty="0"/>
              <a:t>one</a:t>
            </a:r>
            <a:r>
              <a:rPr lang="en-US" dirty="0"/>
              <a:t>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27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another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2838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5627914" y="274319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5638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181600" y="2438400"/>
            <a:ext cx="1676400" cy="76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181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495800" y="2895600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495800" y="1981200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Output the translation with the highest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116179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800600"/>
          </a:xfrm>
        </p:spPr>
        <p:txBody>
          <a:bodyPr>
            <a:normAutofit/>
          </a:bodyPr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All the inliers will agree with each other on the translation vector; the (hopefully small) number of outliers will (hopefully) disagree with each other</a:t>
            </a:r>
          </a:p>
          <a:p>
            <a:pPr lvl="2"/>
            <a:r>
              <a:rPr lang="en-US" dirty="0"/>
              <a:t>RANSAC only has guarantees if there are &lt; 50% outliers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“All good matches are alike; every bad match is bad in its own way.”</a:t>
            </a:r>
          </a:p>
          <a:p>
            <a:pPr lvl="1">
              <a:buNone/>
            </a:pPr>
            <a:r>
              <a:rPr lang="en-US" dirty="0"/>
              <a:t>				</a:t>
            </a:r>
            <a:r>
              <a:rPr lang="en-US" sz="2000" dirty="0"/>
              <a:t>– Tolstoy via Alyosha Efros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125200" cy="4953000"/>
          </a:xfrm>
        </p:spPr>
        <p:txBody>
          <a:bodyPr>
            <a:normAutofit/>
          </a:bodyPr>
          <a:lstStyle/>
          <a:p>
            <a:r>
              <a:rPr lang="en-US" b="1" dirty="0" err="1"/>
              <a:t>Inlier</a:t>
            </a:r>
            <a:r>
              <a:rPr lang="en-US" b="1" dirty="0"/>
              <a:t> threshold </a:t>
            </a:r>
            <a:r>
              <a:rPr lang="en-US" dirty="0"/>
              <a:t>related to the amount of noise we expect in inliers</a:t>
            </a:r>
          </a:p>
          <a:p>
            <a:pPr lvl="1"/>
            <a:r>
              <a:rPr lang="en-US" dirty="0"/>
              <a:t>Often model noise as Gaussian w/ some standard deviation (e.g. 3 pixels)</a:t>
            </a:r>
          </a:p>
          <a:p>
            <a:r>
              <a:rPr lang="en-US" b="1" dirty="0"/>
              <a:t>Number of rounds </a:t>
            </a:r>
            <a:r>
              <a:rPr lang="en-US" dirty="0"/>
              <a:t>related to the percentage of outliers we expect, and the probability of success we’d like to guarantee</a:t>
            </a:r>
          </a:p>
          <a:p>
            <a:pPr lvl="1"/>
            <a:r>
              <a:rPr lang="en-US" dirty="0"/>
              <a:t>Suppose there are 20% outliers, and we want to find the correct answer with at least 99% probability </a:t>
            </a:r>
          </a:p>
          <a:p>
            <a:pPr lvl="1"/>
            <a:r>
              <a:rPr lang="en-US" dirty="0"/>
              <a:t>How many rounds do we need?</a:t>
            </a:r>
          </a:p>
        </p:txBody>
      </p:sp>
    </p:spTree>
    <p:extLst>
      <p:ext uri="{BB962C8B-B14F-4D97-AF65-F5344CB8AC3E}">
        <p14:creationId xmlns:p14="http://schemas.microsoft.com/office/powerpoint/2010/main" val="35136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A1EC-D2C9-4D5A-8E44-37EB7CF8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Scratch space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26847E6-25C4-4815-8AD9-7BD2F6F1617E}"/>
                  </a:ext>
                </a:extLst>
              </p14:cNvPr>
              <p14:cNvContentPartPr/>
              <p14:nvPr/>
            </p14:nvContentPartPr>
            <p14:xfrm>
              <a:off x="579960" y="1585080"/>
              <a:ext cx="8127360" cy="4350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26847E6-25C4-4815-8AD9-7BD2F6F161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600" y="1575720"/>
                <a:ext cx="8146080" cy="436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5389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RANSAC: Another view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2982615" y="3509435"/>
            <a:ext cx="3211401" cy="2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0954" y="5132495"/>
            <a:ext cx="3107248" cy="2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0" y="5175598"/>
            <a:ext cx="1991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x translation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3270598"/>
            <a:ext cx="1998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y translation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5715747" y="4182725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65458" y="41464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74510" y="4260302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18206" y="25847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94406" y="25847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26910" y="42988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89258" y="42226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3058" y="42988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89258" y="41464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70806" y="27371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73486" y="401683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48400" y="3886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threshold so that, e.g., 95% of the Gaussian</a:t>
            </a:r>
          </a:p>
          <a:p>
            <a:r>
              <a:rPr lang="en-US" dirty="0"/>
              <a:t>lies inside that radius</a:t>
            </a:r>
          </a:p>
        </p:txBody>
      </p:sp>
    </p:spTree>
    <p:extLst>
      <p:ext uri="{BB962C8B-B14F-4D97-AF65-F5344CB8AC3E}">
        <p14:creationId xmlns:p14="http://schemas.microsoft.com/office/powerpoint/2010/main" val="28921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Szeliski</a:t>
            </a:r>
            <a:r>
              <a:rPr lang="en-US" dirty="0"/>
              <a:t> (2</a:t>
            </a:r>
            <a:r>
              <a:rPr lang="en-US" baseline="30000" dirty="0"/>
              <a:t>nd</a:t>
            </a:r>
            <a:r>
              <a:rPr lang="en-US" dirty="0"/>
              <a:t> edition): Chapter 8.1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763486"/>
          </a:xfrm>
        </p:spPr>
        <p:txBody>
          <a:bodyPr>
            <a:normAutofit/>
          </a:bodyPr>
          <a:lstStyle/>
          <a:p>
            <a:r>
              <a:rPr lang="en-US" dirty="0"/>
              <a:t>Back to linear regression</a:t>
            </a:r>
          </a:p>
          <a:p>
            <a:r>
              <a:rPr lang="en-US" dirty="0"/>
              <a:t>How do we generate a hypothesis?</a:t>
            </a:r>
          </a:p>
        </p:txBody>
      </p:sp>
      <p:grpSp>
        <p:nvGrpSpPr>
          <p:cNvPr id="5" name="Group 46"/>
          <p:cNvGrpSpPr/>
          <p:nvPr/>
        </p:nvGrpSpPr>
        <p:grpSpPr>
          <a:xfrm>
            <a:off x="4821350" y="1143000"/>
            <a:ext cx="2341451" cy="4800600"/>
            <a:chOff x="5202349" y="1219200"/>
            <a:chExt cx="2341451" cy="4800600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4326050" y="4817718"/>
              <a:ext cx="201385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322092" y="5835532"/>
              <a:ext cx="1948543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259748" y="565046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02349" y="347332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920806" y="48340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269149" y="4648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388892" y="4267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726349" y="40393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162800" y="38100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03092" y="52585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430949" y="54436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040549" y="5029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650149" y="43006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638800" y="32766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248400" y="12192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898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rot="5400000" flipH="1" flipV="1">
            <a:off x="4509664" y="3519065"/>
            <a:ext cx="2737096" cy="2264377"/>
          </a:xfrm>
          <a:prstGeom prst="line">
            <a:avLst/>
          </a:prstGeom>
          <a:ln w="317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3945051" y="4741518"/>
            <a:ext cx="2013857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41093" y="5759332"/>
            <a:ext cx="194854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78748" y="5574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21349" y="33971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/>
          <p:cNvSpPr/>
          <p:nvPr/>
        </p:nvSpPr>
        <p:spPr>
          <a:xfrm>
            <a:off x="5539807" y="4757847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888150" y="45727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007893" y="41917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45350" y="39631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781801" y="3733801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322093" y="51823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049950" y="5367447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59550" y="495379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69150" y="4224447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257801" y="3200401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67401" y="1143001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763486"/>
          </a:xfrm>
        </p:spPr>
        <p:txBody>
          <a:bodyPr>
            <a:normAutofit/>
          </a:bodyPr>
          <a:lstStyle/>
          <a:p>
            <a:r>
              <a:rPr lang="en-US" dirty="0"/>
              <a:t>Back to linear regression</a:t>
            </a:r>
          </a:p>
          <a:p>
            <a:r>
              <a:rPr lang="en-US" dirty="0"/>
              <a:t>How do we generate a hypothesis?</a:t>
            </a:r>
          </a:p>
        </p:txBody>
      </p:sp>
    </p:spTree>
    <p:extLst>
      <p:ext uri="{BB962C8B-B14F-4D97-AF65-F5344CB8AC3E}">
        <p14:creationId xmlns:p14="http://schemas.microsoft.com/office/powerpoint/2010/main" val="347288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668000" cy="5105400"/>
          </a:xfrm>
        </p:spPr>
        <p:txBody>
          <a:bodyPr>
            <a:normAutofit/>
          </a:bodyPr>
          <a:lstStyle/>
          <a:p>
            <a:r>
              <a:rPr lang="en-US" dirty="0"/>
              <a:t>General version: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Randomly choose </a:t>
            </a:r>
            <a:r>
              <a:rPr lang="en-US" i="1" dirty="0"/>
              <a:t>s</a:t>
            </a:r>
            <a:r>
              <a:rPr lang="en-US" dirty="0"/>
              <a:t> samples</a:t>
            </a:r>
          </a:p>
          <a:p>
            <a:pPr marL="1371600" lvl="2" indent="-457200"/>
            <a:r>
              <a:rPr lang="en-US" dirty="0"/>
              <a:t>Typically </a:t>
            </a:r>
            <a:r>
              <a:rPr lang="en-US" i="1" dirty="0"/>
              <a:t>s</a:t>
            </a:r>
            <a:r>
              <a:rPr lang="en-US" dirty="0"/>
              <a:t> = minimum sample size that lets you fit a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Fit a model (e.g., line) to those samples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Count the number of inliers that approximately fit the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 </a:t>
            </a:r>
            <a:r>
              <a:rPr lang="en-US" i="1" dirty="0"/>
              <a:t>N</a:t>
            </a:r>
            <a:r>
              <a:rPr lang="en-US" dirty="0"/>
              <a:t> times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the model that has the largest set of inliers</a:t>
            </a:r>
          </a:p>
        </p:txBody>
      </p:sp>
    </p:spTree>
    <p:extLst>
      <p:ext uri="{BB962C8B-B14F-4D97-AF65-F5344CB8AC3E}">
        <p14:creationId xmlns:p14="http://schemas.microsoft.com/office/powerpoint/2010/main" val="7030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rounds?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have to choose </a:t>
            </a:r>
            <a:r>
              <a:rPr lang="en-US" i="1" dirty="0"/>
              <a:t>s</a:t>
            </a:r>
            <a:r>
              <a:rPr lang="en-US" dirty="0"/>
              <a:t> samples each time</a:t>
            </a:r>
          </a:p>
          <a:p>
            <a:pPr lvl="1"/>
            <a:r>
              <a:rPr lang="en-US" dirty="0"/>
              <a:t>with an outlier ratio </a:t>
            </a:r>
            <a:r>
              <a:rPr lang="en-US" i="1" dirty="0"/>
              <a:t>e</a:t>
            </a:r>
          </a:p>
          <a:p>
            <a:pPr lvl="1"/>
            <a:r>
              <a:rPr lang="en-US" dirty="0"/>
              <a:t>and we want the right answer with probability </a:t>
            </a:r>
            <a:r>
              <a:rPr lang="en-US" i="1" dirty="0"/>
              <a:t>p</a:t>
            </a:r>
            <a:endParaRPr lang="en-US" dirty="0"/>
          </a:p>
        </p:txBody>
      </p:sp>
      <p:graphicFrame>
        <p:nvGraphicFramePr>
          <p:cNvPr id="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16001"/>
              </p:ext>
            </p:extLst>
          </p:nvPr>
        </p:nvGraphicFramePr>
        <p:xfrm>
          <a:off x="1981200" y="4278868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97" descr="ransac_iters"/>
          <p:cNvPicPr>
            <a:picLocks noChangeAspect="1" noChangeArrowheads="1"/>
          </p:cNvPicPr>
          <p:nvPr/>
        </p:nvPicPr>
        <p:blipFill>
          <a:blip r:embed="rId2" cstate="print"/>
          <a:srcRect b="2766"/>
          <a:stretch>
            <a:fillRect/>
          </a:stretch>
        </p:blipFill>
        <p:spPr bwMode="auto">
          <a:xfrm>
            <a:off x="7161595" y="4203660"/>
            <a:ext cx="3583810" cy="236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5"/>
          <p:cNvSpPr txBox="1">
            <a:spLocks noChangeArrowheads="1"/>
          </p:cNvSpPr>
          <p:nvPr/>
        </p:nvSpPr>
        <p:spPr bwMode="auto">
          <a:xfrm>
            <a:off x="8780463" y="6553201"/>
            <a:ext cx="1652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M. Pollefeys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1" y="648866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 </a:t>
            </a:r>
            <a:r>
              <a:rPr lang="en-US" dirty="0"/>
              <a:t>= 0.99</a:t>
            </a:r>
            <a:endParaRPr lang="en-US" i="1" dirty="0"/>
          </a:p>
        </p:txBody>
      </p:sp>
      <p:pic>
        <p:nvPicPr>
          <p:cNvPr id="1026" name="Picture 2" descr="https://quicklatex.com/cache3/8b/ql_1d4c3b3cb9b681451ca974f83f666d8b_l3.png">
            <a:extLst>
              <a:ext uri="{FF2B5EF4-FFF2-40B4-BE49-F238E27FC236}">
                <a16:creationId xmlns:a16="http://schemas.microsoft.com/office/drawing/2014/main" id="{5A59F1B4-EB68-4BA1-8E85-642CA6435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21127"/>
            <a:ext cx="3352800" cy="84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9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</a:t>
            </a:r>
            <a:r>
              <a:rPr lang="en-US" i="1" dirty="0"/>
              <a:t>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11125200" cy="1295399"/>
          </a:xfrm>
        </p:spPr>
        <p:txBody>
          <a:bodyPr>
            <a:normAutofit/>
          </a:bodyPr>
          <a:lstStyle/>
          <a:p>
            <a:r>
              <a:rPr lang="en-US" dirty="0"/>
              <a:t>For alignment, depends on the motion model</a:t>
            </a:r>
          </a:p>
          <a:p>
            <a:pPr lvl="1"/>
            <a:r>
              <a:rPr lang="en-US" dirty="0"/>
              <a:t>Here, each sample is a correspondence (pair of matching points)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3657600" y="2895600"/>
            <a:ext cx="4773526" cy="15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3505200" y="4466492"/>
            <a:ext cx="5181600" cy="23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831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9753600" cy="5029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Pros</a:t>
            </a:r>
          </a:p>
          <a:p>
            <a:pPr lvl="1"/>
            <a:r>
              <a:rPr lang="en-US" dirty="0"/>
              <a:t>Simple and general</a:t>
            </a:r>
          </a:p>
          <a:p>
            <a:pPr lvl="1"/>
            <a:r>
              <a:rPr lang="en-US" dirty="0"/>
              <a:t>Applicable to many different problems</a:t>
            </a:r>
          </a:p>
          <a:p>
            <a:pPr lvl="1"/>
            <a:r>
              <a:rPr lang="en-US" dirty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/>
              <a:t>Cons</a:t>
            </a:r>
          </a:p>
          <a:p>
            <a:pPr lvl="1"/>
            <a:r>
              <a:rPr lang="en-US" dirty="0"/>
              <a:t>Parameters to tune</a:t>
            </a:r>
          </a:p>
          <a:p>
            <a:pPr lvl="1"/>
            <a:r>
              <a:rPr lang="en-US" dirty="0"/>
              <a:t>Sometimes too many iterations are required</a:t>
            </a:r>
          </a:p>
          <a:p>
            <a:pPr lvl="1"/>
            <a:r>
              <a:rPr lang="en-US" dirty="0"/>
              <a:t>Can fail for extremely low </a:t>
            </a:r>
            <a:r>
              <a:rPr lang="en-US" dirty="0" err="1"/>
              <a:t>inlier</a:t>
            </a:r>
            <a:r>
              <a:rPr lang="en-US" dirty="0"/>
              <a:t> ratios</a:t>
            </a:r>
          </a:p>
          <a:p>
            <a:pPr lvl="1"/>
            <a:r>
              <a:rPr lang="en-US" dirty="0"/>
              <a:t>We can often do better than brute-force sampling</a:t>
            </a:r>
          </a:p>
        </p:txBody>
      </p:sp>
    </p:spTree>
    <p:extLst>
      <p:ext uri="{BB962C8B-B14F-4D97-AF65-F5344CB8AC3E}">
        <p14:creationId xmlns:p14="http://schemas.microsoft.com/office/powerpoint/2010/main" val="625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Final step: least squares fit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>
          <a:xfrm>
            <a:off x="2838450" y="1545766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10200" y="3450766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495800" y="2688766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495800" y="1774366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93572" y="5203366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Find average translation vector over all inliers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638800" y="25363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800" y="1850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5181600" y="2231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181600" y="31459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334000" y="2917366"/>
            <a:ext cx="1676400" cy="76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of a “voting”-based fitting scheme</a:t>
            </a:r>
          </a:p>
          <a:p>
            <a:r>
              <a:rPr lang="en-US" dirty="0"/>
              <a:t>Each hypothesis gets voted on by each data point, best hypothesis wins</a:t>
            </a:r>
          </a:p>
          <a:p>
            <a:endParaRPr lang="en-US" dirty="0"/>
          </a:p>
          <a:p>
            <a:r>
              <a:rPr lang="en-US" dirty="0"/>
              <a:t>There are many other types of voting schemes</a:t>
            </a:r>
          </a:p>
          <a:p>
            <a:pPr lvl="1"/>
            <a:r>
              <a:rPr lang="en-US" dirty="0"/>
              <a:t>E.g., Hough transforms…</a:t>
            </a:r>
          </a:p>
        </p:txBody>
      </p:sp>
    </p:spTree>
    <p:extLst>
      <p:ext uri="{BB962C8B-B14F-4D97-AF65-F5344CB8AC3E}">
        <p14:creationId xmlns:p14="http://schemas.microsoft.com/office/powerpoint/2010/main" val="29965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99060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Now we know how to create panoramas!</a:t>
            </a:r>
          </a:p>
          <a:p>
            <a:endParaRPr lang="en-US" dirty="0"/>
          </a:p>
          <a:p>
            <a:r>
              <a:rPr lang="en-US" dirty="0"/>
              <a:t>Given two images:</a:t>
            </a:r>
          </a:p>
          <a:p>
            <a:pPr lvl="1"/>
            <a:r>
              <a:rPr lang="en-US" dirty="0"/>
              <a:t>Step 1: Detect features</a:t>
            </a:r>
          </a:p>
          <a:p>
            <a:pPr lvl="1"/>
            <a:r>
              <a:rPr lang="en-US" dirty="0"/>
              <a:t>Step 2: Match features</a:t>
            </a:r>
          </a:p>
          <a:p>
            <a:pPr lvl="1"/>
            <a:r>
              <a:rPr lang="en-US" dirty="0"/>
              <a:t>Step 3: Compute a </a:t>
            </a:r>
            <a:r>
              <a:rPr lang="en-US" dirty="0" err="1"/>
              <a:t>homography</a:t>
            </a:r>
            <a:r>
              <a:rPr lang="en-US" dirty="0"/>
              <a:t> using RANSAC</a:t>
            </a:r>
          </a:p>
          <a:p>
            <a:pPr lvl="1"/>
            <a:r>
              <a:rPr lang="en-US" dirty="0"/>
              <a:t>Step 4: Combine the images together (somehow)</a:t>
            </a:r>
          </a:p>
          <a:p>
            <a:pPr lvl="1"/>
            <a:endParaRPr lang="en-US" dirty="0"/>
          </a:p>
          <a:p>
            <a:r>
              <a:rPr lang="en-US" dirty="0"/>
              <a:t>What if we have more than two images?</a:t>
            </a:r>
          </a:p>
        </p:txBody>
      </p:sp>
    </p:spTree>
    <p:extLst>
      <p:ext uri="{BB962C8B-B14F-4D97-AF65-F5344CB8AC3E}">
        <p14:creationId xmlns:p14="http://schemas.microsoft.com/office/powerpoint/2010/main" val="180854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937" y="1828800"/>
            <a:ext cx="845026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use </a:t>
            </a:r>
            <a:r>
              <a:rPr lang="en-US" dirty="0" err="1"/>
              <a:t>homographies</a:t>
            </a:r>
            <a:r>
              <a:rPr lang="en-US" dirty="0"/>
              <a:t> to create a 360 panorama?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5359401"/>
            <a:ext cx="11125200" cy="715963"/>
          </a:xfrm>
        </p:spPr>
        <p:txBody>
          <a:bodyPr>
            <a:noAutofit/>
          </a:bodyPr>
          <a:lstStyle/>
          <a:p>
            <a:r>
              <a:rPr lang="en-US" dirty="0"/>
              <a:t>To figure this out, we need to know what a </a:t>
            </a:r>
            <a:r>
              <a:rPr lang="en-US" b="1" dirty="0"/>
              <a:t>camera</a:t>
            </a:r>
            <a:r>
              <a:rPr lang="en-US" dirty="0"/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13551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3411-BA9F-46CD-B346-054F206DA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7E3A-994A-45A2-8890-32ED069AC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2 due Thursday, March 3 by 8pm</a:t>
            </a:r>
          </a:p>
          <a:p>
            <a:pPr lvl="1"/>
            <a:r>
              <a:rPr lang="en-US" dirty="0"/>
              <a:t>Please get started now if you haven’t already!</a:t>
            </a:r>
          </a:p>
          <a:p>
            <a:pPr lvl="1"/>
            <a:r>
              <a:rPr lang="en-US" dirty="0"/>
              <a:t>Report due next Monday, March 7 by 11:59pm on CMSX</a:t>
            </a:r>
          </a:p>
          <a:p>
            <a:r>
              <a:rPr lang="en-US" dirty="0"/>
              <a:t>Take-home midterm to be released after February Break</a:t>
            </a:r>
          </a:p>
          <a:p>
            <a:pPr lvl="1"/>
            <a:r>
              <a:rPr lang="en-US" dirty="0"/>
              <a:t>To be released at 2:15pm Thursday, March 3</a:t>
            </a:r>
          </a:p>
          <a:p>
            <a:pPr lvl="1"/>
            <a:r>
              <a:rPr lang="en-US" dirty="0"/>
              <a:t>Due Tuesday, March 8 by 1pm</a:t>
            </a:r>
          </a:p>
          <a:p>
            <a:pPr lvl="1"/>
            <a:r>
              <a:rPr lang="en-US" dirty="0"/>
              <a:t>Open book, open note (but no Google)</a:t>
            </a:r>
          </a:p>
          <a:p>
            <a:pPr lvl="1"/>
            <a:r>
              <a:rPr lang="en-US" dirty="0"/>
              <a:t>To be done on your own</a:t>
            </a:r>
          </a:p>
        </p:txBody>
      </p:sp>
    </p:spTree>
    <p:extLst>
      <p:ext uri="{BB962C8B-B14F-4D97-AF65-F5344CB8AC3E}">
        <p14:creationId xmlns:p14="http://schemas.microsoft.com/office/powerpoint/2010/main" val="4967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360 panorama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snavely\work\teaching\09Fa-CS6610\lectures\lec07\spher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838" y="1575252"/>
            <a:ext cx="9174163" cy="4587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385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6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89514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556596" y="1719147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45498" y="4287645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458200" y="1371600"/>
            <a:ext cx="1128132" cy="43489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394186" y="2435614"/>
            <a:ext cx="2910472" cy="782443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7848601" y="971490"/>
            <a:ext cx="99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outliers</a:t>
            </a:r>
          </a:p>
        </p:txBody>
      </p:sp>
      <p:sp>
        <p:nvSpPr>
          <p:cNvPr id="9" name="Oval 8"/>
          <p:cNvSpPr/>
          <p:nvPr/>
        </p:nvSpPr>
        <p:spPr>
          <a:xfrm>
            <a:off x="7620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70260" y="5772090"/>
            <a:ext cx="83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inliers</a:t>
            </a:r>
          </a:p>
        </p:txBody>
      </p:sp>
    </p:spTree>
    <p:extLst>
      <p:ext uri="{BB962C8B-B14F-4D97-AF65-F5344CB8AC3E}">
        <p14:creationId xmlns:p14="http://schemas.microsoft.com/office/powerpoint/2010/main" val="168720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10058400" cy="5334000"/>
          </a:xfrm>
        </p:spPr>
        <p:txBody>
          <a:bodyPr>
            <a:normAutofit/>
          </a:bodyPr>
          <a:lstStyle/>
          <a:p>
            <a:r>
              <a:rPr lang="en-US" dirty="0"/>
              <a:t>Let’s consider the problem of linear regression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can we fix this?</a:t>
            </a:r>
          </a:p>
        </p:txBody>
      </p:sp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1336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04854" y="5562600"/>
            <a:ext cx="375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Problem: Fit a line to these </a:t>
            </a:r>
            <a:r>
              <a:rPr lang="en-US" dirty="0" err="1"/>
              <a:t>datapoints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1336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5867400" y="3581400"/>
            <a:ext cx="457200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05600" y="3429000"/>
            <a:ext cx="30480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438854" y="5562600"/>
            <a:ext cx="17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Least squares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better cost function…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202408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hypothesized line</a:t>
            </a:r>
          </a:p>
          <a:p>
            <a:r>
              <a:rPr lang="en-US" dirty="0"/>
              <a:t>Count the number of points that “agree” with the line</a:t>
            </a:r>
          </a:p>
          <a:p>
            <a:pPr lvl="1"/>
            <a:r>
              <a:rPr lang="en-US" dirty="0"/>
              <a:t>“Agree” = within a small distance of the line</a:t>
            </a:r>
          </a:p>
          <a:p>
            <a:pPr lvl="1"/>
            <a:r>
              <a:rPr lang="en-US" dirty="0"/>
              <a:t>I.e., the </a:t>
            </a:r>
            <a:r>
              <a:rPr lang="en-US" b="1" dirty="0"/>
              <a:t>inliers </a:t>
            </a:r>
            <a:r>
              <a:rPr lang="en-US" dirty="0"/>
              <a:t>to that line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For all possible lines, select the one with the largest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65596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3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7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278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91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19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10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3505200" y="2057400"/>
            <a:ext cx="4953000" cy="30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410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9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43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48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29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010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2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91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629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172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91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48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705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620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43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62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48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334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953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48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876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029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2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191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95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648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320694" y="6019800"/>
            <a:ext cx="146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3</a:t>
            </a:r>
          </a:p>
        </p:txBody>
      </p:sp>
    </p:spTree>
    <p:extLst>
      <p:ext uri="{BB962C8B-B14F-4D97-AF65-F5344CB8AC3E}">
        <p14:creationId xmlns:p14="http://schemas.microsoft.com/office/powerpoint/2010/main" val="345651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7" grpId="0" animBg="1"/>
      <p:bldP spid="47" grpId="1" animBg="1"/>
      <p:bldP spid="55" grpId="0" animBg="1"/>
      <p:bldP spid="55" grpId="1" animBg="1"/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1.1417"/>
  <p:tag name="SLIDO_PRESENTATION_ID" val="00000000-0000-0000-0000-000000000000"/>
  <p:tag name="SLIDO_EVENT_UUID" val="d0c62bd0-c2ca-4c17-95e6-3185672ddf4e"/>
  <p:tag name="SLIDO_EVENT_SECTION_UUID" val="ff28e61c-d7fa-421d-ab81-34d592b01e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13771</TotalTime>
  <Words>838</Words>
  <Application>Microsoft Office PowerPoint</Application>
  <PresentationFormat>Widescreen</PresentationFormat>
  <Paragraphs>209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Myriad Pro</vt:lpstr>
      <vt:lpstr>Office Theme</vt:lpstr>
      <vt:lpstr>RANSAC</vt:lpstr>
      <vt:lpstr>Reading</vt:lpstr>
      <vt:lpstr>Announcements</vt:lpstr>
      <vt:lpstr>Outliers</vt:lpstr>
      <vt:lpstr>Robustness</vt:lpstr>
      <vt:lpstr>We need a better cost function…</vt:lpstr>
      <vt:lpstr>Idea</vt:lpstr>
      <vt:lpstr>Counting inliers</vt:lpstr>
      <vt:lpstr>Counting inliers</vt:lpstr>
      <vt:lpstr>Counting inliers</vt:lpstr>
      <vt:lpstr>How do we find the best line?</vt:lpstr>
      <vt:lpstr>Translations</vt:lpstr>
      <vt:lpstr>RAndom SAmple Consensus</vt:lpstr>
      <vt:lpstr>RAndom SAmple Consensus</vt:lpstr>
      <vt:lpstr>RAndom SAmple Consensus</vt:lpstr>
      <vt:lpstr>RANSAC</vt:lpstr>
      <vt:lpstr>RANSAC</vt:lpstr>
      <vt:lpstr>Scratch space</vt:lpstr>
      <vt:lpstr>RANSAC: Another view</vt:lpstr>
      <vt:lpstr>RANSAC</vt:lpstr>
      <vt:lpstr>RANSAC</vt:lpstr>
      <vt:lpstr>RANSAC</vt:lpstr>
      <vt:lpstr>How many rounds? </vt:lpstr>
      <vt:lpstr>How big is s?</vt:lpstr>
      <vt:lpstr>RANSAC pros and cons</vt:lpstr>
      <vt:lpstr>Final step: least squares fit</vt:lpstr>
      <vt:lpstr>RANSAC</vt:lpstr>
      <vt:lpstr>Panoramas</vt:lpstr>
      <vt:lpstr>Can we use homographies to create a 360 panorama?</vt:lpstr>
      <vt:lpstr>360 panorama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9: RANSAC</dc:title>
  <dc:creator>Noah Snavely</dc:creator>
  <cp:lastModifiedBy>Noah Snavely</cp:lastModifiedBy>
  <cp:revision>624</cp:revision>
  <dcterms:created xsi:type="dcterms:W3CDTF">2009-08-25T02:47:59Z</dcterms:created>
  <dcterms:modified xsi:type="dcterms:W3CDTF">2022-02-24T20:28:01Z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0.17.1.1417</vt:lpwstr>
  </property>
</Properties>
</file>